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Lst>
  <p:notesMasterIdLst>
    <p:notesMasterId r:id="rId235"/>
  </p:notesMasterIdLst>
  <p:sldIdLst>
    <p:sldId id="510" r:id="rId3"/>
    <p:sldId id="511" r:id="rId4"/>
    <p:sldId id="388" r:id="rId5"/>
    <p:sldId id="389" r:id="rId6"/>
    <p:sldId id="508" r:id="rId7"/>
    <p:sldId id="390" r:id="rId8"/>
    <p:sldId id="393" r:id="rId9"/>
    <p:sldId id="395" r:id="rId10"/>
    <p:sldId id="509" r:id="rId11"/>
    <p:sldId id="397" r:id="rId12"/>
    <p:sldId id="398" r:id="rId13"/>
    <p:sldId id="399" r:id="rId14"/>
    <p:sldId id="400" r:id="rId15"/>
    <p:sldId id="403" r:id="rId16"/>
    <p:sldId id="474" r:id="rId17"/>
    <p:sldId id="704" r:id="rId18"/>
    <p:sldId id="705" r:id="rId19"/>
    <p:sldId id="706" r:id="rId20"/>
    <p:sldId id="411" r:id="rId21"/>
    <p:sldId id="413" r:id="rId22"/>
    <p:sldId id="707" r:id="rId23"/>
    <p:sldId id="708" r:id="rId24"/>
    <p:sldId id="709" r:id="rId25"/>
    <p:sldId id="710" r:id="rId26"/>
    <p:sldId id="711" r:id="rId27"/>
    <p:sldId id="712" r:id="rId28"/>
    <p:sldId id="713" r:id="rId29"/>
    <p:sldId id="714" r:id="rId30"/>
    <p:sldId id="715" r:id="rId31"/>
    <p:sldId id="716" r:id="rId32"/>
    <p:sldId id="717" r:id="rId33"/>
    <p:sldId id="718" r:id="rId34"/>
    <p:sldId id="719" r:id="rId35"/>
    <p:sldId id="720" r:id="rId36"/>
    <p:sldId id="721" r:id="rId37"/>
    <p:sldId id="722" r:id="rId38"/>
    <p:sldId id="723" r:id="rId39"/>
    <p:sldId id="724" r:id="rId40"/>
    <p:sldId id="725" r:id="rId41"/>
    <p:sldId id="726" r:id="rId42"/>
    <p:sldId id="727" r:id="rId43"/>
    <p:sldId id="728" r:id="rId44"/>
    <p:sldId id="729" r:id="rId45"/>
    <p:sldId id="730" r:id="rId46"/>
    <p:sldId id="731" r:id="rId47"/>
    <p:sldId id="732" r:id="rId48"/>
    <p:sldId id="733" r:id="rId49"/>
    <p:sldId id="734" r:id="rId50"/>
    <p:sldId id="735" r:id="rId51"/>
    <p:sldId id="736" r:id="rId52"/>
    <p:sldId id="737" r:id="rId53"/>
    <p:sldId id="414" r:id="rId54"/>
    <p:sldId id="416" r:id="rId55"/>
    <p:sldId id="418" r:id="rId56"/>
    <p:sldId id="419" r:id="rId57"/>
    <p:sldId id="703" r:id="rId58"/>
    <p:sldId id="421" r:id="rId59"/>
    <p:sldId id="423" r:id="rId60"/>
    <p:sldId id="424" r:id="rId61"/>
    <p:sldId id="425" r:id="rId62"/>
    <p:sldId id="426" r:id="rId63"/>
    <p:sldId id="427" r:id="rId64"/>
    <p:sldId id="428" r:id="rId65"/>
    <p:sldId id="430" r:id="rId66"/>
    <p:sldId id="433" r:id="rId67"/>
    <p:sldId id="435" r:id="rId68"/>
    <p:sldId id="436" r:id="rId69"/>
    <p:sldId id="437" r:id="rId70"/>
    <p:sldId id="438" r:id="rId71"/>
    <p:sldId id="439" r:id="rId72"/>
    <p:sldId id="440" r:id="rId73"/>
    <p:sldId id="441" r:id="rId74"/>
    <p:sldId id="643" r:id="rId75"/>
    <p:sldId id="644" r:id="rId76"/>
    <p:sldId id="645" r:id="rId77"/>
    <p:sldId id="646" r:id="rId78"/>
    <p:sldId id="647" r:id="rId79"/>
    <p:sldId id="648" r:id="rId80"/>
    <p:sldId id="649" r:id="rId81"/>
    <p:sldId id="650" r:id="rId82"/>
    <p:sldId id="651" r:id="rId83"/>
    <p:sldId id="652" r:id="rId84"/>
    <p:sldId id="653" r:id="rId85"/>
    <p:sldId id="654" r:id="rId86"/>
    <p:sldId id="655" r:id="rId87"/>
    <p:sldId id="656" r:id="rId88"/>
    <p:sldId id="657" r:id="rId89"/>
    <p:sldId id="658" r:id="rId90"/>
    <p:sldId id="659" r:id="rId91"/>
    <p:sldId id="660" r:id="rId92"/>
    <p:sldId id="661" r:id="rId93"/>
    <p:sldId id="662" r:id="rId94"/>
    <p:sldId id="663" r:id="rId95"/>
    <p:sldId id="664" r:id="rId96"/>
    <p:sldId id="738" r:id="rId97"/>
    <p:sldId id="739" r:id="rId98"/>
    <p:sldId id="665" r:id="rId99"/>
    <p:sldId id="751" r:id="rId100"/>
    <p:sldId id="752" r:id="rId101"/>
    <p:sldId id="753" r:id="rId102"/>
    <p:sldId id="668" r:id="rId103"/>
    <p:sldId id="741" r:id="rId104"/>
    <p:sldId id="742" r:id="rId105"/>
    <p:sldId id="743" r:id="rId106"/>
    <p:sldId id="744" r:id="rId107"/>
    <p:sldId id="745" r:id="rId108"/>
    <p:sldId id="746" r:id="rId109"/>
    <p:sldId id="747" r:id="rId110"/>
    <p:sldId id="750" r:id="rId111"/>
    <p:sldId id="671" r:id="rId112"/>
    <p:sldId id="672" r:id="rId113"/>
    <p:sldId id="673" r:id="rId114"/>
    <p:sldId id="674" r:id="rId115"/>
    <p:sldId id="675" r:id="rId116"/>
    <p:sldId id="767" r:id="rId117"/>
    <p:sldId id="678" r:id="rId118"/>
    <p:sldId id="679" r:id="rId119"/>
    <p:sldId id="680" r:id="rId120"/>
    <p:sldId id="681" r:id="rId121"/>
    <p:sldId id="682" r:id="rId122"/>
    <p:sldId id="754" r:id="rId123"/>
    <p:sldId id="755" r:id="rId124"/>
    <p:sldId id="756" r:id="rId125"/>
    <p:sldId id="757" r:id="rId126"/>
    <p:sldId id="758" r:id="rId127"/>
    <p:sldId id="759" r:id="rId128"/>
    <p:sldId id="760" r:id="rId129"/>
    <p:sldId id="761" r:id="rId130"/>
    <p:sldId id="762" r:id="rId131"/>
    <p:sldId id="763" r:id="rId132"/>
    <p:sldId id="764" r:id="rId133"/>
    <p:sldId id="765" r:id="rId134"/>
    <p:sldId id="766" r:id="rId135"/>
    <p:sldId id="683" r:id="rId136"/>
    <p:sldId id="684" r:id="rId137"/>
    <p:sldId id="686" r:id="rId138"/>
    <p:sldId id="687" r:id="rId139"/>
    <p:sldId id="688" r:id="rId140"/>
    <p:sldId id="689" r:id="rId141"/>
    <p:sldId id="690" r:id="rId142"/>
    <p:sldId id="691" r:id="rId143"/>
    <p:sldId id="692" r:id="rId144"/>
    <p:sldId id="768" r:id="rId145"/>
    <p:sldId id="769" r:id="rId146"/>
    <p:sldId id="770" r:id="rId147"/>
    <p:sldId id="771" r:id="rId148"/>
    <p:sldId id="788" r:id="rId149"/>
    <p:sldId id="702" r:id="rId150"/>
    <p:sldId id="787" r:id="rId151"/>
    <p:sldId id="789" r:id="rId152"/>
    <p:sldId id="694" r:id="rId153"/>
    <p:sldId id="695" r:id="rId154"/>
    <p:sldId id="696" r:id="rId155"/>
    <p:sldId id="697" r:id="rId156"/>
    <p:sldId id="698" r:id="rId157"/>
    <p:sldId id="699" r:id="rId158"/>
    <p:sldId id="700" r:id="rId159"/>
    <p:sldId id="701" r:id="rId160"/>
    <p:sldId id="574" r:id="rId161"/>
    <p:sldId id="575" r:id="rId162"/>
    <p:sldId id="577" r:id="rId163"/>
    <p:sldId id="578" r:id="rId164"/>
    <p:sldId id="579" r:id="rId165"/>
    <p:sldId id="580" r:id="rId166"/>
    <p:sldId id="582" r:id="rId167"/>
    <p:sldId id="584" r:id="rId168"/>
    <p:sldId id="585" r:id="rId169"/>
    <p:sldId id="587" r:id="rId170"/>
    <p:sldId id="588" r:id="rId171"/>
    <p:sldId id="790" r:id="rId172"/>
    <p:sldId id="791" r:id="rId173"/>
    <p:sldId id="792" r:id="rId174"/>
    <p:sldId id="793" r:id="rId175"/>
    <p:sldId id="794" r:id="rId176"/>
    <p:sldId id="795" r:id="rId177"/>
    <p:sldId id="797" r:id="rId178"/>
    <p:sldId id="798" r:id="rId179"/>
    <p:sldId id="804" r:id="rId180"/>
    <p:sldId id="799" r:id="rId181"/>
    <p:sldId id="800" r:id="rId182"/>
    <p:sldId id="801" r:id="rId183"/>
    <p:sldId id="802" r:id="rId184"/>
    <p:sldId id="805" r:id="rId185"/>
    <p:sldId id="803" r:id="rId186"/>
    <p:sldId id="600" r:id="rId187"/>
    <p:sldId id="601" r:id="rId188"/>
    <p:sldId id="602" r:id="rId189"/>
    <p:sldId id="603" r:id="rId190"/>
    <p:sldId id="605" r:id="rId191"/>
    <p:sldId id="606" r:id="rId192"/>
    <p:sldId id="608" r:id="rId193"/>
    <p:sldId id="609" r:id="rId194"/>
    <p:sldId id="611" r:id="rId195"/>
    <p:sldId id="612" r:id="rId196"/>
    <p:sldId id="613" r:id="rId197"/>
    <p:sldId id="614" r:id="rId198"/>
    <p:sldId id="616" r:id="rId199"/>
    <p:sldId id="617" r:id="rId200"/>
    <p:sldId id="618" r:id="rId201"/>
    <p:sldId id="622" r:id="rId202"/>
    <p:sldId id="623" r:id="rId203"/>
    <p:sldId id="624" r:id="rId204"/>
    <p:sldId id="625" r:id="rId205"/>
    <p:sldId id="627" r:id="rId206"/>
    <p:sldId id="628" r:id="rId207"/>
    <p:sldId id="631" r:id="rId208"/>
    <p:sldId id="632" r:id="rId209"/>
    <p:sldId id="633" r:id="rId210"/>
    <p:sldId id="634" r:id="rId211"/>
    <p:sldId id="635" r:id="rId212"/>
    <p:sldId id="636" r:id="rId213"/>
    <p:sldId id="637" r:id="rId214"/>
    <p:sldId id="638" r:id="rId215"/>
    <p:sldId id="639" r:id="rId216"/>
    <p:sldId id="640" r:id="rId217"/>
    <p:sldId id="641" r:id="rId218"/>
    <p:sldId id="806" r:id="rId219"/>
    <p:sldId id="807" r:id="rId220"/>
    <p:sldId id="808" r:id="rId221"/>
    <p:sldId id="809" r:id="rId222"/>
    <p:sldId id="810" r:id="rId223"/>
    <p:sldId id="811" r:id="rId224"/>
    <p:sldId id="812" r:id="rId225"/>
    <p:sldId id="813" r:id="rId226"/>
    <p:sldId id="814" r:id="rId227"/>
    <p:sldId id="815" r:id="rId228"/>
    <p:sldId id="782" r:id="rId229"/>
    <p:sldId id="783" r:id="rId230"/>
    <p:sldId id="784" r:id="rId231"/>
    <p:sldId id="785" r:id="rId232"/>
    <p:sldId id="786" r:id="rId233"/>
    <p:sldId id="642" r:id="rId234"/>
  </p:sldIdLst>
  <p:sldSz cx="9144000" cy="6858000" type="screen4x3"/>
  <p:notesSz cx="6858000" cy="9144000"/>
  <p:defaultTextStyle>
    <a:defPPr>
      <a:defRPr lang="zh-CN"/>
    </a:defPPr>
    <a:lvl1pPr algn="l" rtl="0" fontAlgn="base">
      <a:spcBef>
        <a:spcPct val="0"/>
      </a:spcBef>
      <a:spcAft>
        <a:spcPct val="0"/>
      </a:spcAft>
      <a:defRPr sz="2400" kern="1200">
        <a:solidFill>
          <a:srgbClr val="692AA2"/>
        </a:solidFill>
        <a:latin typeface="Arial" charset="0"/>
        <a:ea typeface="仿宋_GB2312" pitchFamily="49" charset="-122"/>
        <a:cs typeface="+mn-cs"/>
      </a:defRPr>
    </a:lvl1pPr>
    <a:lvl2pPr marL="457200" algn="l" rtl="0" fontAlgn="base">
      <a:spcBef>
        <a:spcPct val="0"/>
      </a:spcBef>
      <a:spcAft>
        <a:spcPct val="0"/>
      </a:spcAft>
      <a:defRPr sz="2400" kern="1200">
        <a:solidFill>
          <a:srgbClr val="692AA2"/>
        </a:solidFill>
        <a:latin typeface="Arial" charset="0"/>
        <a:ea typeface="仿宋_GB2312" pitchFamily="49" charset="-122"/>
        <a:cs typeface="+mn-cs"/>
      </a:defRPr>
    </a:lvl2pPr>
    <a:lvl3pPr marL="914400" algn="l" rtl="0" fontAlgn="base">
      <a:spcBef>
        <a:spcPct val="0"/>
      </a:spcBef>
      <a:spcAft>
        <a:spcPct val="0"/>
      </a:spcAft>
      <a:defRPr sz="2400" kern="1200">
        <a:solidFill>
          <a:srgbClr val="692AA2"/>
        </a:solidFill>
        <a:latin typeface="Arial" charset="0"/>
        <a:ea typeface="仿宋_GB2312" pitchFamily="49" charset="-122"/>
        <a:cs typeface="+mn-cs"/>
      </a:defRPr>
    </a:lvl3pPr>
    <a:lvl4pPr marL="1371600" algn="l" rtl="0" fontAlgn="base">
      <a:spcBef>
        <a:spcPct val="0"/>
      </a:spcBef>
      <a:spcAft>
        <a:spcPct val="0"/>
      </a:spcAft>
      <a:defRPr sz="2400" kern="1200">
        <a:solidFill>
          <a:srgbClr val="692AA2"/>
        </a:solidFill>
        <a:latin typeface="Arial" charset="0"/>
        <a:ea typeface="仿宋_GB2312" pitchFamily="49" charset="-122"/>
        <a:cs typeface="+mn-cs"/>
      </a:defRPr>
    </a:lvl4pPr>
    <a:lvl5pPr marL="1828800" algn="l" rtl="0" fontAlgn="base">
      <a:spcBef>
        <a:spcPct val="0"/>
      </a:spcBef>
      <a:spcAft>
        <a:spcPct val="0"/>
      </a:spcAft>
      <a:defRPr sz="2400" kern="1200">
        <a:solidFill>
          <a:srgbClr val="692AA2"/>
        </a:solidFill>
        <a:latin typeface="Arial" charset="0"/>
        <a:ea typeface="仿宋_GB2312" pitchFamily="49" charset="-122"/>
        <a:cs typeface="+mn-cs"/>
      </a:defRPr>
    </a:lvl5pPr>
    <a:lvl6pPr marL="2286000" algn="l" defTabSz="914400" rtl="0" eaLnBrk="1" latinLnBrk="0" hangingPunct="1">
      <a:defRPr sz="2400" kern="1200">
        <a:solidFill>
          <a:srgbClr val="692AA2"/>
        </a:solidFill>
        <a:latin typeface="Arial" charset="0"/>
        <a:ea typeface="仿宋_GB2312" pitchFamily="49" charset="-122"/>
        <a:cs typeface="+mn-cs"/>
      </a:defRPr>
    </a:lvl6pPr>
    <a:lvl7pPr marL="2743200" algn="l" defTabSz="914400" rtl="0" eaLnBrk="1" latinLnBrk="0" hangingPunct="1">
      <a:defRPr sz="2400" kern="1200">
        <a:solidFill>
          <a:srgbClr val="692AA2"/>
        </a:solidFill>
        <a:latin typeface="Arial" charset="0"/>
        <a:ea typeface="仿宋_GB2312" pitchFamily="49" charset="-122"/>
        <a:cs typeface="+mn-cs"/>
      </a:defRPr>
    </a:lvl7pPr>
    <a:lvl8pPr marL="3200400" algn="l" defTabSz="914400" rtl="0" eaLnBrk="1" latinLnBrk="0" hangingPunct="1">
      <a:defRPr sz="2400" kern="1200">
        <a:solidFill>
          <a:srgbClr val="692AA2"/>
        </a:solidFill>
        <a:latin typeface="Arial" charset="0"/>
        <a:ea typeface="仿宋_GB2312" pitchFamily="49" charset="-122"/>
        <a:cs typeface="+mn-cs"/>
      </a:defRPr>
    </a:lvl8pPr>
    <a:lvl9pPr marL="3657600" algn="l" defTabSz="914400" rtl="0" eaLnBrk="1" latinLnBrk="0" hangingPunct="1">
      <a:defRPr sz="2400" kern="1200">
        <a:solidFill>
          <a:srgbClr val="692AA2"/>
        </a:solidFill>
        <a:latin typeface="Arial"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FFFF"/>
    <a:srgbClr val="000000"/>
    <a:srgbClr val="6699FF"/>
    <a:srgbClr val="C55807"/>
    <a:srgbClr val="C51507"/>
    <a:srgbClr val="C80404"/>
    <a:srgbClr val="CA5802"/>
    <a:srgbClr val="C42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3193" autoAdjust="0"/>
  </p:normalViewPr>
  <p:slideViewPr>
    <p:cSldViewPr>
      <p:cViewPr varScale="1">
        <p:scale>
          <a:sx n="119" d="100"/>
          <a:sy n="119" d="100"/>
        </p:scale>
        <p:origin x="111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17286"/>
    </p:cViewPr>
  </p:sorterViewPr>
  <p:notesViewPr>
    <p:cSldViewPr>
      <p:cViewPr varScale="1">
        <p:scale>
          <a:sx n="66" d="100"/>
          <a:sy n="66" d="100"/>
        </p:scale>
        <p:origin x="-1722"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viewProps" Target="view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theme" Target="theme/theme1.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tableStyles" Target="tableStyle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presProps" Target="presProps.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notesMaster" Target="notesMasters/notesMaster1.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s>
</file>

<file path=ppt/_rels/viewProps.xml.rels><?xml version="1.0" encoding="UTF-8" standalone="yes"?>
<Relationships xmlns="http://schemas.openxmlformats.org/package/2006/relationships"><Relationship Id="rId8" Type="http://schemas.openxmlformats.org/officeDocument/2006/relationships/slide" Target="slides/slide159.xml"/><Relationship Id="rId13" Type="http://schemas.openxmlformats.org/officeDocument/2006/relationships/slide" Target="slides/slide164.xml"/><Relationship Id="rId3" Type="http://schemas.openxmlformats.org/officeDocument/2006/relationships/slide" Target="slides/slide146.xml"/><Relationship Id="rId7" Type="http://schemas.openxmlformats.org/officeDocument/2006/relationships/slide" Target="slides/slide157.xml"/><Relationship Id="rId12" Type="http://schemas.openxmlformats.org/officeDocument/2006/relationships/slide" Target="slides/slide163.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53.xml"/><Relationship Id="rId11" Type="http://schemas.openxmlformats.org/officeDocument/2006/relationships/slide" Target="slides/slide162.xml"/><Relationship Id="rId5" Type="http://schemas.openxmlformats.org/officeDocument/2006/relationships/slide" Target="slides/slide152.xml"/><Relationship Id="rId10" Type="http://schemas.openxmlformats.org/officeDocument/2006/relationships/slide" Target="slides/slide161.xml"/><Relationship Id="rId4" Type="http://schemas.openxmlformats.org/officeDocument/2006/relationships/slide" Target="slides/slide151.xml"/><Relationship Id="rId9" Type="http://schemas.openxmlformats.org/officeDocument/2006/relationships/slide" Target="slides/slide160.xml"/><Relationship Id="rId14"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00.v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image" Target="../media/image334.wmf"/><Relationship Id="rId7" Type="http://schemas.openxmlformats.org/officeDocument/2006/relationships/image" Target="../media/image338.wmf"/><Relationship Id="rId2" Type="http://schemas.openxmlformats.org/officeDocument/2006/relationships/image" Target="../media/image333.wmf"/><Relationship Id="rId1" Type="http://schemas.openxmlformats.org/officeDocument/2006/relationships/image" Target="../media/image332.wmf"/><Relationship Id="rId6" Type="http://schemas.openxmlformats.org/officeDocument/2006/relationships/image" Target="../media/image337.wmf"/><Relationship Id="rId5" Type="http://schemas.openxmlformats.org/officeDocument/2006/relationships/image" Target="../media/image336.wmf"/><Relationship Id="rId4" Type="http://schemas.openxmlformats.org/officeDocument/2006/relationships/image" Target="../media/image335.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341.wmf"/><Relationship Id="rId2" Type="http://schemas.openxmlformats.org/officeDocument/2006/relationships/image" Target="../media/image340.wmf"/><Relationship Id="rId1" Type="http://schemas.openxmlformats.org/officeDocument/2006/relationships/image" Target="../media/image339.wmf"/><Relationship Id="rId5" Type="http://schemas.openxmlformats.org/officeDocument/2006/relationships/image" Target="../media/image327.wmf"/><Relationship Id="rId4" Type="http://schemas.openxmlformats.org/officeDocument/2006/relationships/image" Target="../media/image342.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 Id="rId5" Type="http://schemas.openxmlformats.org/officeDocument/2006/relationships/image" Target="../media/image347.wmf"/><Relationship Id="rId4" Type="http://schemas.openxmlformats.org/officeDocument/2006/relationships/image" Target="../media/image346.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3.wmf"/><Relationship Id="rId4" Type="http://schemas.openxmlformats.org/officeDocument/2006/relationships/image" Target="../media/image350.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351.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 Id="rId4" Type="http://schemas.openxmlformats.org/officeDocument/2006/relationships/image" Target="../media/image355.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358.wmf"/><Relationship Id="rId2" Type="http://schemas.openxmlformats.org/officeDocument/2006/relationships/image" Target="../media/image357.wmf"/><Relationship Id="rId1" Type="http://schemas.openxmlformats.org/officeDocument/2006/relationships/image" Target="../media/image356.wmf"/><Relationship Id="rId6" Type="http://schemas.openxmlformats.org/officeDocument/2006/relationships/image" Target="../media/image361.wmf"/><Relationship Id="rId5" Type="http://schemas.openxmlformats.org/officeDocument/2006/relationships/image" Target="../media/image360.wmf"/><Relationship Id="rId4" Type="http://schemas.openxmlformats.org/officeDocument/2006/relationships/image" Target="../media/image359.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364.wmf"/><Relationship Id="rId2" Type="http://schemas.openxmlformats.org/officeDocument/2006/relationships/image" Target="../media/image363.wmf"/><Relationship Id="rId1" Type="http://schemas.openxmlformats.org/officeDocument/2006/relationships/image" Target="../media/image362.wmf"/><Relationship Id="rId5" Type="http://schemas.openxmlformats.org/officeDocument/2006/relationships/image" Target="../media/image366.wmf"/><Relationship Id="rId4" Type="http://schemas.openxmlformats.org/officeDocument/2006/relationships/image" Target="../media/image365.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3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56.wmf"/><Relationship Id="rId1" Type="http://schemas.openxmlformats.org/officeDocument/2006/relationships/image" Target="../media/image371.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73.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376.wmf"/></Relationships>
</file>

<file path=ppt/drawings/_rels/vmlDrawing112.vml.rels><?xml version="1.0" encoding="UTF-8" standalone="yes"?>
<Relationships xmlns="http://schemas.openxmlformats.org/package/2006/relationships"><Relationship Id="rId8" Type="http://schemas.openxmlformats.org/officeDocument/2006/relationships/image" Target="../media/image384.wmf"/><Relationship Id="rId3" Type="http://schemas.openxmlformats.org/officeDocument/2006/relationships/image" Target="../media/image379.wmf"/><Relationship Id="rId7" Type="http://schemas.openxmlformats.org/officeDocument/2006/relationships/image" Target="../media/image383.wmf"/><Relationship Id="rId2" Type="http://schemas.openxmlformats.org/officeDocument/2006/relationships/image" Target="../media/image378.wmf"/><Relationship Id="rId1" Type="http://schemas.openxmlformats.org/officeDocument/2006/relationships/image" Target="../media/image377.wmf"/><Relationship Id="rId6" Type="http://schemas.openxmlformats.org/officeDocument/2006/relationships/image" Target="../media/image382.wmf"/><Relationship Id="rId5" Type="http://schemas.openxmlformats.org/officeDocument/2006/relationships/image" Target="../media/image381.wmf"/><Relationship Id="rId4" Type="http://schemas.openxmlformats.org/officeDocument/2006/relationships/image" Target="../media/image380.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5.w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388.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391.wmf"/><Relationship Id="rId7" Type="http://schemas.openxmlformats.org/officeDocument/2006/relationships/image" Target="../media/image395.wmf"/><Relationship Id="rId2" Type="http://schemas.openxmlformats.org/officeDocument/2006/relationships/image" Target="../media/image390.wmf"/><Relationship Id="rId1" Type="http://schemas.openxmlformats.org/officeDocument/2006/relationships/image" Target="../media/image389.wmf"/><Relationship Id="rId6" Type="http://schemas.openxmlformats.org/officeDocument/2006/relationships/image" Target="../media/image394.wmf"/><Relationship Id="rId5" Type="http://schemas.openxmlformats.org/officeDocument/2006/relationships/image" Target="../media/image393.wmf"/><Relationship Id="rId4" Type="http://schemas.openxmlformats.org/officeDocument/2006/relationships/image" Target="../media/image392.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398.wmf"/><Relationship Id="rId7" Type="http://schemas.openxmlformats.org/officeDocument/2006/relationships/image" Target="../media/image402.wmf"/><Relationship Id="rId2" Type="http://schemas.openxmlformats.org/officeDocument/2006/relationships/image" Target="../media/image397.wmf"/><Relationship Id="rId1" Type="http://schemas.openxmlformats.org/officeDocument/2006/relationships/image" Target="../media/image396.wmf"/><Relationship Id="rId6" Type="http://schemas.openxmlformats.org/officeDocument/2006/relationships/image" Target="../media/image401.wmf"/><Relationship Id="rId5" Type="http://schemas.openxmlformats.org/officeDocument/2006/relationships/image" Target="../media/image400.wmf"/><Relationship Id="rId4" Type="http://schemas.openxmlformats.org/officeDocument/2006/relationships/image" Target="../media/image399.wmf"/></Relationships>
</file>

<file path=ppt/drawings/_rels/vmlDrawing117.vml.rels><?xml version="1.0" encoding="UTF-8" standalone="yes"?>
<Relationships xmlns="http://schemas.openxmlformats.org/package/2006/relationships"><Relationship Id="rId2" Type="http://schemas.openxmlformats.org/officeDocument/2006/relationships/image" Target="../media/image404.wmf"/><Relationship Id="rId1" Type="http://schemas.openxmlformats.org/officeDocument/2006/relationships/image" Target="../media/image403.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407.wmf"/><Relationship Id="rId2" Type="http://schemas.openxmlformats.org/officeDocument/2006/relationships/image" Target="../media/image406.wmf"/><Relationship Id="rId1" Type="http://schemas.openxmlformats.org/officeDocument/2006/relationships/image" Target="../media/image405.wmf"/><Relationship Id="rId6" Type="http://schemas.openxmlformats.org/officeDocument/2006/relationships/image" Target="../media/image410.wmf"/><Relationship Id="rId5" Type="http://schemas.openxmlformats.org/officeDocument/2006/relationships/image" Target="../media/image409.wmf"/><Relationship Id="rId4" Type="http://schemas.openxmlformats.org/officeDocument/2006/relationships/image" Target="../media/image408.wmf"/></Relationships>
</file>

<file path=ppt/drawings/_rels/vmlDrawing119.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4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20.vml.rels><?xml version="1.0" encoding="UTF-8" standalone="yes"?>
<Relationships xmlns="http://schemas.openxmlformats.org/package/2006/relationships"><Relationship Id="rId2" Type="http://schemas.openxmlformats.org/officeDocument/2006/relationships/image" Target="../media/image413.wmf"/><Relationship Id="rId1" Type="http://schemas.openxmlformats.org/officeDocument/2006/relationships/image" Target="../media/image412.wmf"/></Relationships>
</file>

<file path=ppt/drawings/_rels/vmlDrawing121.vml.rels><?xml version="1.0" encoding="UTF-8" standalone="yes"?>
<Relationships xmlns="http://schemas.openxmlformats.org/package/2006/relationships"><Relationship Id="rId2" Type="http://schemas.openxmlformats.org/officeDocument/2006/relationships/image" Target="../media/image415.wmf"/><Relationship Id="rId1" Type="http://schemas.openxmlformats.org/officeDocument/2006/relationships/image" Target="../media/image414.wmf"/></Relationships>
</file>

<file path=ppt/drawings/_rels/vmlDrawing122.vml.rels><?xml version="1.0" encoding="UTF-8" standalone="yes"?>
<Relationships xmlns="http://schemas.openxmlformats.org/package/2006/relationships"><Relationship Id="rId8" Type="http://schemas.openxmlformats.org/officeDocument/2006/relationships/image" Target="../media/image423.wmf"/><Relationship Id="rId3" Type="http://schemas.openxmlformats.org/officeDocument/2006/relationships/image" Target="../media/image418.wmf"/><Relationship Id="rId7" Type="http://schemas.openxmlformats.org/officeDocument/2006/relationships/image" Target="../media/image422.wmf"/><Relationship Id="rId2" Type="http://schemas.openxmlformats.org/officeDocument/2006/relationships/image" Target="../media/image417.wmf"/><Relationship Id="rId1" Type="http://schemas.openxmlformats.org/officeDocument/2006/relationships/image" Target="../media/image416.wmf"/><Relationship Id="rId6" Type="http://schemas.openxmlformats.org/officeDocument/2006/relationships/image" Target="../media/image421.wmf"/><Relationship Id="rId5" Type="http://schemas.openxmlformats.org/officeDocument/2006/relationships/image" Target="../media/image420.wmf"/><Relationship Id="rId4" Type="http://schemas.openxmlformats.org/officeDocument/2006/relationships/image" Target="../media/image419.w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426.wmf"/><Relationship Id="rId7" Type="http://schemas.openxmlformats.org/officeDocument/2006/relationships/image" Target="../media/image430.wmf"/><Relationship Id="rId2" Type="http://schemas.openxmlformats.org/officeDocument/2006/relationships/image" Target="../media/image425.wmf"/><Relationship Id="rId1" Type="http://schemas.openxmlformats.org/officeDocument/2006/relationships/image" Target="../media/image424.w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 Id="rId5" Type="http://schemas.openxmlformats.org/officeDocument/2006/relationships/image" Target="../media/image435.wmf"/><Relationship Id="rId4" Type="http://schemas.openxmlformats.org/officeDocument/2006/relationships/image" Target="../media/image434.wmf"/></Relationships>
</file>

<file path=ppt/drawings/_rels/vmlDrawing125.vml.rels><?xml version="1.0" encoding="UTF-8" standalone="yes"?>
<Relationships xmlns="http://schemas.openxmlformats.org/package/2006/relationships"><Relationship Id="rId2" Type="http://schemas.openxmlformats.org/officeDocument/2006/relationships/image" Target="../media/image439.wmf"/><Relationship Id="rId1" Type="http://schemas.openxmlformats.org/officeDocument/2006/relationships/image" Target="../media/image438.w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440.w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441.wmf"/></Relationships>
</file>

<file path=ppt/drawings/_rels/vmlDrawing128.vml.rels><?xml version="1.0" encoding="UTF-8" standalone="yes"?>
<Relationships xmlns="http://schemas.openxmlformats.org/package/2006/relationships"><Relationship Id="rId2" Type="http://schemas.openxmlformats.org/officeDocument/2006/relationships/image" Target="../media/image447.wmf"/><Relationship Id="rId1" Type="http://schemas.openxmlformats.org/officeDocument/2006/relationships/image" Target="../media/image446.wmf"/></Relationships>
</file>

<file path=ppt/drawings/_rels/vmlDrawing129.vml.rels><?xml version="1.0" encoding="UTF-8" standalone="yes"?>
<Relationships xmlns="http://schemas.openxmlformats.org/package/2006/relationships"><Relationship Id="rId3" Type="http://schemas.openxmlformats.org/officeDocument/2006/relationships/image" Target="../media/image455.emf"/><Relationship Id="rId2" Type="http://schemas.openxmlformats.org/officeDocument/2006/relationships/image" Target="../media/image454.emf"/><Relationship Id="rId1" Type="http://schemas.openxmlformats.org/officeDocument/2006/relationships/image" Target="../media/image453.wmf"/><Relationship Id="rId5" Type="http://schemas.openxmlformats.org/officeDocument/2006/relationships/image" Target="../media/image457.emf"/><Relationship Id="rId4" Type="http://schemas.openxmlformats.org/officeDocument/2006/relationships/image" Target="../media/image45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0.vml.rels><?xml version="1.0" encoding="UTF-8" standalone="yes"?>
<Relationships xmlns="http://schemas.openxmlformats.org/package/2006/relationships"><Relationship Id="rId3" Type="http://schemas.openxmlformats.org/officeDocument/2006/relationships/image" Target="../media/image460.emf"/><Relationship Id="rId2" Type="http://schemas.openxmlformats.org/officeDocument/2006/relationships/image" Target="../media/image459.emf"/><Relationship Id="rId1" Type="http://schemas.openxmlformats.org/officeDocument/2006/relationships/image" Target="../media/image458.emf"/><Relationship Id="rId4" Type="http://schemas.openxmlformats.org/officeDocument/2006/relationships/image" Target="../media/image461.e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466.wmf"/><Relationship Id="rId2" Type="http://schemas.openxmlformats.org/officeDocument/2006/relationships/image" Target="../media/image465.wmf"/><Relationship Id="rId1" Type="http://schemas.openxmlformats.org/officeDocument/2006/relationships/image" Target="../media/image464.wmf"/><Relationship Id="rId6" Type="http://schemas.openxmlformats.org/officeDocument/2006/relationships/image" Target="../media/image469.emf"/><Relationship Id="rId5" Type="http://schemas.openxmlformats.org/officeDocument/2006/relationships/image" Target="../media/image468.wmf"/><Relationship Id="rId4" Type="http://schemas.openxmlformats.org/officeDocument/2006/relationships/image" Target="../media/image467.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472.wmf"/><Relationship Id="rId7" Type="http://schemas.openxmlformats.org/officeDocument/2006/relationships/image" Target="../media/image476.wmf"/><Relationship Id="rId2" Type="http://schemas.openxmlformats.org/officeDocument/2006/relationships/image" Target="../media/image471.emf"/><Relationship Id="rId1" Type="http://schemas.openxmlformats.org/officeDocument/2006/relationships/image" Target="../media/image470.wmf"/><Relationship Id="rId6" Type="http://schemas.openxmlformats.org/officeDocument/2006/relationships/image" Target="../media/image475.wmf"/><Relationship Id="rId5" Type="http://schemas.openxmlformats.org/officeDocument/2006/relationships/image" Target="../media/image474.wmf"/><Relationship Id="rId4" Type="http://schemas.openxmlformats.org/officeDocument/2006/relationships/image" Target="../media/image473.wmf"/></Relationships>
</file>

<file path=ppt/drawings/_rels/vmlDrawing133.vml.rels><?xml version="1.0" encoding="UTF-8" standalone="yes"?>
<Relationships xmlns="http://schemas.openxmlformats.org/package/2006/relationships"><Relationship Id="rId3" Type="http://schemas.openxmlformats.org/officeDocument/2006/relationships/image" Target="../media/image479.emf"/><Relationship Id="rId2" Type="http://schemas.openxmlformats.org/officeDocument/2006/relationships/image" Target="../media/image478.wmf"/><Relationship Id="rId1" Type="http://schemas.openxmlformats.org/officeDocument/2006/relationships/image" Target="../media/image477.wmf"/><Relationship Id="rId4" Type="http://schemas.openxmlformats.org/officeDocument/2006/relationships/image" Target="../media/image480.w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481.wmf"/></Relationships>
</file>

<file path=ppt/drawings/_rels/vmlDrawing135.vml.rels><?xml version="1.0" encoding="UTF-8" standalone="yes"?>
<Relationships xmlns="http://schemas.openxmlformats.org/package/2006/relationships"><Relationship Id="rId3" Type="http://schemas.openxmlformats.org/officeDocument/2006/relationships/image" Target="../media/image484.emf"/><Relationship Id="rId2" Type="http://schemas.openxmlformats.org/officeDocument/2006/relationships/image" Target="../media/image483.emf"/><Relationship Id="rId1" Type="http://schemas.openxmlformats.org/officeDocument/2006/relationships/image" Target="../media/image482.emf"/></Relationships>
</file>

<file path=ppt/drawings/_rels/vmlDrawing136.vml.rels><?xml version="1.0" encoding="UTF-8" standalone="yes"?>
<Relationships xmlns="http://schemas.openxmlformats.org/package/2006/relationships"><Relationship Id="rId2" Type="http://schemas.openxmlformats.org/officeDocument/2006/relationships/image" Target="../media/image486.emf"/><Relationship Id="rId1" Type="http://schemas.openxmlformats.org/officeDocument/2006/relationships/image" Target="../media/image48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487.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48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6.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9"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98.wmf"/><Relationship Id="rId1" Type="http://schemas.openxmlformats.org/officeDocument/2006/relationships/image" Target="../media/image101.wmf"/><Relationship Id="rId4" Type="http://schemas.openxmlformats.org/officeDocument/2006/relationships/image" Target="../media/image10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4.wmf"/><Relationship Id="rId7" Type="http://schemas.openxmlformats.org/officeDocument/2006/relationships/image" Target="../media/image106.wmf"/><Relationship Id="rId2" Type="http://schemas.openxmlformats.org/officeDocument/2006/relationships/image" Target="../media/image103.wmf"/><Relationship Id="rId1" Type="http://schemas.openxmlformats.org/officeDocument/2006/relationships/image" Target="../media/image101.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105.wmf"/><Relationship Id="rId9"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wmf"/><Relationship Id="rId1"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6.png"/></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3.png"/></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6.png"/></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11" Type="http://schemas.openxmlformats.org/officeDocument/2006/relationships/image" Target="../media/image177.wmf"/><Relationship Id="rId5" Type="http://schemas.openxmlformats.org/officeDocument/2006/relationships/image" Target="../media/image171.wmf"/><Relationship Id="rId10" Type="http://schemas.openxmlformats.org/officeDocument/2006/relationships/image" Target="../media/image176.wmf"/><Relationship Id="rId4" Type="http://schemas.openxmlformats.org/officeDocument/2006/relationships/image" Target="../media/image170.wmf"/><Relationship Id="rId9" Type="http://schemas.openxmlformats.org/officeDocument/2006/relationships/image" Target="../media/image17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2.wmf"/><Relationship Id="rId1" Type="http://schemas.openxmlformats.org/officeDocument/2006/relationships/image" Target="../media/image17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81.png"/></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 Id="rId5" Type="http://schemas.openxmlformats.org/officeDocument/2006/relationships/image" Target="../media/image212.emf"/><Relationship Id="rId4" Type="http://schemas.openxmlformats.org/officeDocument/2006/relationships/image" Target="../media/image2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e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emf"/><Relationship Id="rId1" Type="http://schemas.openxmlformats.org/officeDocument/2006/relationships/image" Target="../media/image213.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emf"/><Relationship Id="rId1" Type="http://schemas.openxmlformats.org/officeDocument/2006/relationships/image" Target="../media/image21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21.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23.emf"/><Relationship Id="rId1" Type="http://schemas.openxmlformats.org/officeDocument/2006/relationships/image" Target="../media/image222.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emf"/><Relationship Id="rId1" Type="http://schemas.openxmlformats.org/officeDocument/2006/relationships/image" Target="../media/image224.emf"/><Relationship Id="rId4" Type="http://schemas.openxmlformats.org/officeDocument/2006/relationships/image" Target="../media/image227.e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19.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4" Type="http://schemas.openxmlformats.org/officeDocument/2006/relationships/image" Target="../media/image236.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37.png"/></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43.png"/></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44.png"/></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59.png"/></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61.wmf"/><Relationship Id="rId1" Type="http://schemas.openxmlformats.org/officeDocument/2006/relationships/image" Target="../media/image26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png"/></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png"/></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67.wmf"/><Relationship Id="rId1" Type="http://schemas.openxmlformats.org/officeDocument/2006/relationships/image" Target="../media/image266.png"/></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68.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wmf"/><Relationship Id="rId1" Type="http://schemas.openxmlformats.org/officeDocument/2006/relationships/image" Target="../media/image271.wmf"/><Relationship Id="rId5" Type="http://schemas.openxmlformats.org/officeDocument/2006/relationships/image" Target="../media/image275.emf"/><Relationship Id="rId4" Type="http://schemas.openxmlformats.org/officeDocument/2006/relationships/image" Target="../media/image274.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278.emf"/><Relationship Id="rId2" Type="http://schemas.openxmlformats.org/officeDocument/2006/relationships/image" Target="../media/image277.emf"/><Relationship Id="rId1" Type="http://schemas.openxmlformats.org/officeDocument/2006/relationships/image" Target="../media/image276.emf"/><Relationship Id="rId5" Type="http://schemas.openxmlformats.org/officeDocument/2006/relationships/image" Target="../media/image280.emf"/><Relationship Id="rId4" Type="http://schemas.openxmlformats.org/officeDocument/2006/relationships/image" Target="../media/image279.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81.e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93.wmf"/><Relationship Id="rId7" Type="http://schemas.openxmlformats.org/officeDocument/2006/relationships/image" Target="../media/image297.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5" Type="http://schemas.openxmlformats.org/officeDocument/2006/relationships/image" Target="../media/image302.wmf"/><Relationship Id="rId4" Type="http://schemas.openxmlformats.org/officeDocument/2006/relationships/image" Target="../media/image301.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emf"/><Relationship Id="rId1" Type="http://schemas.openxmlformats.org/officeDocument/2006/relationships/image" Target="../media/image303.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306.e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309.wmf"/><Relationship Id="rId2" Type="http://schemas.openxmlformats.org/officeDocument/2006/relationships/image" Target="../media/image308.wmf"/><Relationship Id="rId1" Type="http://schemas.openxmlformats.org/officeDocument/2006/relationships/image" Target="../media/image307.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314.wmf"/><Relationship Id="rId1" Type="http://schemas.openxmlformats.org/officeDocument/2006/relationships/image" Target="../media/image313.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5" Type="http://schemas.openxmlformats.org/officeDocument/2006/relationships/image" Target="../media/image319.wmf"/><Relationship Id="rId4" Type="http://schemas.openxmlformats.org/officeDocument/2006/relationships/image" Target="../media/image318.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 Id="rId4" Type="http://schemas.openxmlformats.org/officeDocument/2006/relationships/image" Target="../media/image323.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5" Type="http://schemas.openxmlformats.org/officeDocument/2006/relationships/image" Target="../media/image331.wmf"/><Relationship Id="rId4" Type="http://schemas.openxmlformats.org/officeDocument/2006/relationships/image" Target="../media/image3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ea typeface="宋体" pitchFamily="2" charset="-122"/>
              </a:defRPr>
            </a:lvl1pPr>
          </a:lstStyle>
          <a:p>
            <a:pPr>
              <a:defRPr/>
            </a:pPr>
            <a:endParaRPr lang="en-US" altLang="zh-CN"/>
          </a:p>
        </p:txBody>
      </p:sp>
      <p:sp>
        <p:nvSpPr>
          <p:cNvPr id="241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ea typeface="宋体" pitchFamily="2" charset="-122"/>
              </a:defRPr>
            </a:lvl1pPr>
          </a:lstStyle>
          <a:p>
            <a:pPr>
              <a:defRPr/>
            </a:pPr>
            <a:fld id="{7E0B7C4D-B5EF-4944-AECF-B2860E9C46EE}" type="slidenum">
              <a:rPr lang="en-US" altLang="zh-CN"/>
              <a:pPr>
                <a:defRPr/>
              </a:pPr>
              <a:t>‹#›</a:t>
            </a:fld>
            <a:endParaRPr lang="en-US" altLang="zh-CN"/>
          </a:p>
        </p:txBody>
      </p:sp>
    </p:spTree>
    <p:extLst>
      <p:ext uri="{BB962C8B-B14F-4D97-AF65-F5344CB8AC3E}">
        <p14:creationId xmlns:p14="http://schemas.microsoft.com/office/powerpoint/2010/main" val="3099274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fld id="{B6CC8D21-89FD-4DF8-BD69-A9F14D991160}" type="slidenum">
              <a:rPr lang="en-US" altLang="zh-CN" sz="1200" smtClean="0">
                <a:solidFill>
                  <a:schemeClr val="tx1"/>
                </a:solidFill>
                <a:ea typeface="宋体" pitchFamily="2" charset="-122"/>
              </a:rPr>
              <a:pPr eaLnBrk="1" hangingPunct="1"/>
              <a:t>18</a:t>
            </a:fld>
            <a:endParaRPr lang="en-US" altLang="zh-CN" sz="1200" smtClean="0">
              <a:solidFill>
                <a:schemeClr val="tx1"/>
              </a:solidFill>
              <a:ea typeface="宋体" pitchFamily="2" charset="-122"/>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2297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fld id="{022AEAAE-A1CB-455E-A502-3C5E54940395}" type="slidenum">
              <a:rPr lang="en-US" altLang="zh-CN" sz="1200" smtClean="0">
                <a:solidFill>
                  <a:schemeClr val="tx1"/>
                </a:solidFill>
                <a:ea typeface="宋体" pitchFamily="2" charset="-122"/>
              </a:rPr>
              <a:pPr eaLnBrk="1" hangingPunct="1"/>
              <a:t>96</a:t>
            </a:fld>
            <a:endParaRPr lang="en-US" altLang="zh-CN" sz="1200" smtClean="0">
              <a:solidFill>
                <a:schemeClr val="tx1"/>
              </a:solidFill>
              <a:ea typeface="宋体" pitchFamily="2" charset="-122"/>
            </a:endParaRPr>
          </a:p>
        </p:txBody>
      </p:sp>
      <p:sp>
        <p:nvSpPr>
          <p:cNvPr id="243715" name="Rectangle 2"/>
          <p:cNvSpPr>
            <a:spLocks noGrp="1" noRot="1" noChangeAspect="1" noChangeArrowheads="1" noTextEdit="1"/>
          </p:cNvSpPr>
          <p:nvPr>
            <p:ph type="sldImg"/>
          </p:nvPr>
        </p:nvSpPr>
        <p:spPr>
          <a:xfrm>
            <a:off x="1144588" y="685800"/>
            <a:ext cx="4572000" cy="3429000"/>
          </a:xfrm>
          <a:ln/>
        </p:spPr>
      </p:sp>
      <p:sp>
        <p:nvSpPr>
          <p:cNvPr id="243716" name="Rectangle 3"/>
          <p:cNvSpPr>
            <a:spLocks noGrp="1" noChangeArrowheads="1"/>
          </p:cNvSpPr>
          <p:nvPr>
            <p:ph type="body" idx="1"/>
          </p:nvPr>
        </p:nvSpPr>
        <p:spPr>
          <a:noFill/>
        </p:spPr>
        <p:txBody>
          <a:bodyPr/>
          <a:lstStyle/>
          <a:p>
            <a:pPr eaLnBrk="1" hangingPunct="1"/>
            <a:r>
              <a:rPr lang="zh-CN" altLang="en-US" smtClean="0"/>
              <a:t>预测</a:t>
            </a:r>
            <a:r>
              <a:rPr lang="en-US" altLang="zh-CN" smtClean="0"/>
              <a:t>8</a:t>
            </a:r>
            <a:r>
              <a:rPr lang="zh-CN" altLang="en-US" smtClean="0"/>
              <a:t>月时，以</a:t>
            </a:r>
            <a:r>
              <a:rPr lang="en-US" altLang="zh-CN" smtClean="0"/>
              <a:t>7</a:t>
            </a:r>
            <a:r>
              <a:rPr lang="zh-CN" altLang="en-US" smtClean="0"/>
              <a:t>月的预测值作为实际值。</a:t>
            </a:r>
          </a:p>
        </p:txBody>
      </p:sp>
    </p:spTree>
    <p:extLst>
      <p:ext uri="{BB962C8B-B14F-4D97-AF65-F5344CB8AC3E}">
        <p14:creationId xmlns:p14="http://schemas.microsoft.com/office/powerpoint/2010/main" val="350472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fld id="{D0BBE70D-4859-416C-B808-2A403CCC4005}" type="slidenum">
              <a:rPr lang="en-US" altLang="zh-CN" sz="1200" smtClean="0">
                <a:solidFill>
                  <a:schemeClr val="tx1"/>
                </a:solidFill>
                <a:ea typeface="宋体" pitchFamily="2" charset="-122"/>
              </a:rPr>
              <a:pPr eaLnBrk="1" hangingPunct="1"/>
              <a:t>98</a:t>
            </a:fld>
            <a:endParaRPr lang="en-US" altLang="zh-CN" sz="1200" smtClean="0">
              <a:solidFill>
                <a:schemeClr val="tx1"/>
              </a:solidFill>
              <a:ea typeface="宋体" pitchFamily="2" charset="-122"/>
            </a:endParaRPr>
          </a:p>
        </p:txBody>
      </p:sp>
      <p:sp>
        <p:nvSpPr>
          <p:cNvPr id="244739" name="Rectangle 2"/>
          <p:cNvSpPr>
            <a:spLocks noGrp="1" noRot="1" noChangeAspect="1" noChangeArrowheads="1" noTextEdit="1"/>
          </p:cNvSpPr>
          <p:nvPr>
            <p:ph type="sldImg"/>
          </p:nvPr>
        </p:nvSpPr>
        <p:spPr>
          <a:xfrm>
            <a:off x="1144588" y="685800"/>
            <a:ext cx="4572000" cy="3429000"/>
          </a:xfrm>
          <a:ln/>
        </p:spPr>
      </p:sp>
      <p:sp>
        <p:nvSpPr>
          <p:cNvPr id="244740" name="Rectangle 3"/>
          <p:cNvSpPr>
            <a:spLocks noGrp="1" noChangeArrowheads="1"/>
          </p:cNvSpPr>
          <p:nvPr>
            <p:ph type="body" idx="1"/>
          </p:nvPr>
        </p:nvSpPr>
        <p:spPr>
          <a:noFill/>
        </p:spPr>
        <p:txBody>
          <a:bodyPr/>
          <a:lstStyle/>
          <a:p>
            <a:pPr eaLnBrk="1" hangingPunct="1"/>
            <a:r>
              <a:rPr kumimoji="1" lang="en-US" altLang="zh-CN" smtClean="0"/>
              <a:t> </a:t>
            </a:r>
            <a:r>
              <a:rPr kumimoji="1" lang="zh-CN" altLang="en-US" b="1" smtClean="0"/>
              <a:t>它也是对时序进行修匀，不过它不是求算术平均，而是注重时序的长期数值对未来预测值的共同影响，即对时序的各个数据进行加权平均，时间越近的数据，其权值越大。由于加权系数是成指数变化的，故称其为指数平滑法。</a:t>
            </a:r>
          </a:p>
        </p:txBody>
      </p:sp>
    </p:spTree>
    <p:extLst>
      <p:ext uri="{BB962C8B-B14F-4D97-AF65-F5344CB8AC3E}">
        <p14:creationId xmlns:p14="http://schemas.microsoft.com/office/powerpoint/2010/main" val="418840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fld id="{603E88DA-25AF-459A-9A5F-73B5DF347775}" type="slidenum">
              <a:rPr lang="en-US" altLang="zh-CN" sz="1200" smtClean="0">
                <a:solidFill>
                  <a:schemeClr val="tx1"/>
                </a:solidFill>
                <a:ea typeface="宋体" pitchFamily="2" charset="-122"/>
              </a:rPr>
              <a:pPr eaLnBrk="1" hangingPunct="1"/>
              <a:t>99</a:t>
            </a:fld>
            <a:endParaRPr lang="en-US" altLang="zh-CN" sz="1200" smtClean="0">
              <a:solidFill>
                <a:schemeClr val="tx1"/>
              </a:solidFill>
              <a:ea typeface="宋体" pitchFamily="2" charset="-122"/>
            </a:endParaRPr>
          </a:p>
        </p:txBody>
      </p:sp>
      <p:sp>
        <p:nvSpPr>
          <p:cNvPr id="245763" name="Rectangle 2"/>
          <p:cNvSpPr>
            <a:spLocks noGrp="1" noRot="1" noChangeAspect="1" noChangeArrowheads="1" noTextEdit="1"/>
          </p:cNvSpPr>
          <p:nvPr>
            <p:ph type="sldImg"/>
          </p:nvPr>
        </p:nvSpPr>
        <p:spPr>
          <a:xfrm>
            <a:off x="1144588" y="685800"/>
            <a:ext cx="4572000" cy="3429000"/>
          </a:xfrm>
          <a:ln/>
        </p:spPr>
      </p:sp>
      <p:sp>
        <p:nvSpPr>
          <p:cNvPr id="245764" name="Rectangle 3"/>
          <p:cNvSpPr>
            <a:spLocks noGrp="1" noChangeArrowheads="1"/>
          </p:cNvSpPr>
          <p:nvPr>
            <p:ph type="body" idx="1"/>
          </p:nvPr>
        </p:nvSpPr>
        <p:spPr>
          <a:noFill/>
        </p:spPr>
        <p:txBody>
          <a:bodyPr/>
          <a:lstStyle/>
          <a:p>
            <a:pPr eaLnBrk="1" hangingPunct="1"/>
            <a:r>
              <a:rPr kumimoji="1" lang="zh-CN" altLang="en-US" smtClean="0"/>
              <a:t>当时序 </a:t>
            </a:r>
            <a:r>
              <a:rPr kumimoji="1" lang="en-US" altLang="en-US" smtClean="0"/>
              <a:t>x1</a:t>
            </a:r>
            <a:r>
              <a:rPr kumimoji="1" lang="zh-CN" altLang="en-US" smtClean="0"/>
              <a:t>，</a:t>
            </a:r>
            <a:r>
              <a:rPr kumimoji="1" lang="en-US" altLang="zh-CN" smtClean="0"/>
              <a:t>x2</a:t>
            </a:r>
            <a:r>
              <a:rPr kumimoji="1" lang="zh-CN" altLang="en-US" smtClean="0"/>
              <a:t>，</a:t>
            </a:r>
            <a:r>
              <a:rPr kumimoji="1" lang="en-US" altLang="zh-CN" smtClean="0"/>
              <a:t>…</a:t>
            </a:r>
            <a:r>
              <a:rPr kumimoji="1" lang="zh-CN" altLang="en-US" smtClean="0"/>
              <a:t>，</a:t>
            </a:r>
            <a:r>
              <a:rPr kumimoji="1" lang="en-US" altLang="zh-CN" smtClean="0"/>
              <a:t>xn</a:t>
            </a:r>
            <a:r>
              <a:rPr kumimoji="1" lang="zh-CN" altLang="zh-CN" smtClean="0"/>
              <a:t>随时间发展具有递增或递减趋势时，一次指数平滑预测得到的结果不够准确，必须用二次指数平滑——即对一次指数平滑结果再作一次指数平滑，其数学模型是：</a:t>
            </a:r>
            <a:endParaRPr kumimoji="1" lang="zh-CN" altLang="en-US" smtClean="0"/>
          </a:p>
        </p:txBody>
      </p:sp>
    </p:spTree>
    <p:extLst>
      <p:ext uri="{BB962C8B-B14F-4D97-AF65-F5344CB8AC3E}">
        <p14:creationId xmlns:p14="http://schemas.microsoft.com/office/powerpoint/2010/main" val="96711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fld id="{265F4BD0-D7B5-4691-A4C4-4253A65BA78F}" type="slidenum">
              <a:rPr lang="en-US" altLang="zh-CN" sz="1200" smtClean="0">
                <a:solidFill>
                  <a:schemeClr val="tx1"/>
                </a:solidFill>
                <a:ea typeface="宋体" pitchFamily="2" charset="-122"/>
              </a:rPr>
              <a:pPr eaLnBrk="1" hangingPunct="1"/>
              <a:t>154</a:t>
            </a:fld>
            <a:endParaRPr lang="en-US" altLang="zh-CN" sz="1200" smtClean="0">
              <a:solidFill>
                <a:schemeClr val="tx1"/>
              </a:solidFill>
              <a:ea typeface="宋体" pitchFamily="2" charset="-122"/>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内生变量又称为被解释变量</a:t>
            </a:r>
          </a:p>
        </p:txBody>
      </p:sp>
    </p:spTree>
    <p:extLst>
      <p:ext uri="{BB962C8B-B14F-4D97-AF65-F5344CB8AC3E}">
        <p14:creationId xmlns:p14="http://schemas.microsoft.com/office/powerpoint/2010/main" val="338973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88BB80-8E52-4BF2-BED4-17DCD12D7CC3}" type="slidenum">
              <a:rPr lang="en-US" altLang="zh-CN"/>
              <a:pPr>
                <a:defRPr/>
              </a:pPr>
              <a:t>‹#›</a:t>
            </a:fld>
            <a:endParaRPr lang="en-US" altLang="zh-CN"/>
          </a:p>
        </p:txBody>
      </p:sp>
    </p:spTree>
    <p:extLst>
      <p:ext uri="{BB962C8B-B14F-4D97-AF65-F5344CB8AC3E}">
        <p14:creationId xmlns:p14="http://schemas.microsoft.com/office/powerpoint/2010/main" val="42549444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81D940-B075-4DDD-B75B-A5408E50EE21}" type="slidenum">
              <a:rPr lang="en-US" altLang="zh-CN"/>
              <a:pPr>
                <a:defRPr/>
              </a:pPr>
              <a:t>‹#›</a:t>
            </a:fld>
            <a:endParaRPr lang="en-US" altLang="zh-CN"/>
          </a:p>
        </p:txBody>
      </p:sp>
    </p:spTree>
    <p:extLst>
      <p:ext uri="{BB962C8B-B14F-4D97-AF65-F5344CB8AC3E}">
        <p14:creationId xmlns:p14="http://schemas.microsoft.com/office/powerpoint/2010/main" val="2413030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4800" y="0"/>
            <a:ext cx="2133600" cy="5973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0" y="0"/>
            <a:ext cx="6248400" cy="5973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55989B-CB65-4A7B-8DF1-768695A03985}" type="slidenum">
              <a:rPr lang="en-US" altLang="zh-CN"/>
              <a:pPr>
                <a:defRPr/>
              </a:pPr>
              <a:t>‹#›</a:t>
            </a:fld>
            <a:endParaRPr lang="en-US" altLang="zh-CN"/>
          </a:p>
        </p:txBody>
      </p:sp>
    </p:spTree>
    <p:extLst>
      <p:ext uri="{BB962C8B-B14F-4D97-AF65-F5344CB8AC3E}">
        <p14:creationId xmlns:p14="http://schemas.microsoft.com/office/powerpoint/2010/main" val="18328240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45E229A-C3D0-4B6C-8C9B-A58BC3500F9E}" type="slidenum">
              <a:rPr lang="en-US" altLang="zh-CN"/>
              <a:pPr>
                <a:defRPr/>
              </a:pPr>
              <a:t>‹#›</a:t>
            </a:fld>
            <a:endParaRPr lang="en-US" altLang="zh-CN"/>
          </a:p>
        </p:txBody>
      </p:sp>
    </p:spTree>
    <p:extLst>
      <p:ext uri="{BB962C8B-B14F-4D97-AF65-F5344CB8AC3E}">
        <p14:creationId xmlns:p14="http://schemas.microsoft.com/office/powerpoint/2010/main" val="4035853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0" y="0"/>
            <a:ext cx="8534400" cy="5973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FD73AB7-1773-49CA-A577-A445DCA0C878}" type="slidenum">
              <a:rPr lang="en-US" altLang="zh-CN"/>
              <a:pPr>
                <a:defRPr/>
              </a:pPr>
              <a:t>‹#›</a:t>
            </a:fld>
            <a:endParaRPr lang="en-US" altLang="zh-CN"/>
          </a:p>
        </p:txBody>
      </p:sp>
    </p:spTree>
    <p:extLst>
      <p:ext uri="{BB962C8B-B14F-4D97-AF65-F5344CB8AC3E}">
        <p14:creationId xmlns:p14="http://schemas.microsoft.com/office/powerpoint/2010/main" val="14832041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FB3352F4-F739-4C2A-B65E-9D124ACBDB5C}" type="slidenum">
              <a:rPr lang="en-US" altLang="zh-CN"/>
              <a:pPr>
                <a:defRPr/>
              </a:pPr>
              <a:t>‹#›</a:t>
            </a:fld>
            <a:endParaRPr lang="en-US" altLang="zh-CN"/>
          </a:p>
        </p:txBody>
      </p:sp>
    </p:spTree>
    <p:extLst>
      <p:ext uri="{BB962C8B-B14F-4D97-AF65-F5344CB8AC3E}">
        <p14:creationId xmlns:p14="http://schemas.microsoft.com/office/powerpoint/2010/main" val="183605718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5240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828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828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C9EAED5-DF1B-4B1E-9A36-AF05B38936A8}" type="slidenum">
              <a:rPr lang="en-US" altLang="zh-CN"/>
              <a:pPr>
                <a:defRPr/>
              </a:pPr>
              <a:t>‹#›</a:t>
            </a:fld>
            <a:endParaRPr lang="en-US" altLang="zh-CN"/>
          </a:p>
        </p:txBody>
      </p:sp>
    </p:spTree>
    <p:extLst>
      <p:ext uri="{BB962C8B-B14F-4D97-AF65-F5344CB8AC3E}">
        <p14:creationId xmlns:p14="http://schemas.microsoft.com/office/powerpoint/2010/main" val="19811901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19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67608D-C13A-4C27-90A4-C39C54EFA19E}" type="slidenum">
              <a:rPr lang="en-US" altLang="zh-CN"/>
              <a:pPr>
                <a:defRPr/>
              </a:pPr>
              <a:t>‹#›</a:t>
            </a:fld>
            <a:endParaRPr lang="en-US" altLang="zh-CN"/>
          </a:p>
        </p:txBody>
      </p:sp>
    </p:spTree>
    <p:extLst>
      <p:ext uri="{BB962C8B-B14F-4D97-AF65-F5344CB8AC3E}">
        <p14:creationId xmlns:p14="http://schemas.microsoft.com/office/powerpoint/2010/main" val="96323649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828800" y="14478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C31367-961B-4D83-80FF-72099834EBB9}" type="slidenum">
              <a:rPr lang="en-US" altLang="zh-CN"/>
              <a:pPr>
                <a:defRPr/>
              </a:pPr>
              <a:t>‹#›</a:t>
            </a:fld>
            <a:endParaRPr lang="en-US" altLang="zh-CN"/>
          </a:p>
        </p:txBody>
      </p:sp>
    </p:spTree>
    <p:extLst>
      <p:ext uri="{BB962C8B-B14F-4D97-AF65-F5344CB8AC3E}">
        <p14:creationId xmlns:p14="http://schemas.microsoft.com/office/powerpoint/2010/main" val="34304466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3356"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3133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263B2D5-F732-4155-AD8D-0A2CCA918480}" type="slidenum">
              <a:rPr lang="en-US" altLang="zh-CN"/>
              <a:pPr>
                <a:defRPr/>
              </a:pPr>
              <a:t>‹#›</a:t>
            </a:fld>
            <a:endParaRPr lang="en-US" altLang="zh-CN"/>
          </a:p>
        </p:txBody>
      </p:sp>
    </p:spTree>
    <p:extLst>
      <p:ext uri="{BB962C8B-B14F-4D97-AF65-F5344CB8AC3E}">
        <p14:creationId xmlns:p14="http://schemas.microsoft.com/office/powerpoint/2010/main" val="112931225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BFA10FD-2285-437E-AD80-7EA46F47CCAD}" type="slidenum">
              <a:rPr lang="en-US" altLang="zh-CN"/>
              <a:pPr>
                <a:defRPr/>
              </a:pPr>
              <a:t>‹#›</a:t>
            </a:fld>
            <a:endParaRPr lang="en-US" altLang="zh-CN"/>
          </a:p>
        </p:txBody>
      </p:sp>
    </p:spTree>
    <p:extLst>
      <p:ext uri="{BB962C8B-B14F-4D97-AF65-F5344CB8AC3E}">
        <p14:creationId xmlns:p14="http://schemas.microsoft.com/office/powerpoint/2010/main" val="23034378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EF0F1D-AB06-431E-9320-C3AA7971F571}" type="slidenum">
              <a:rPr lang="en-US" altLang="zh-CN"/>
              <a:pPr>
                <a:defRPr/>
              </a:pPr>
              <a:t>‹#›</a:t>
            </a:fld>
            <a:endParaRPr lang="en-US" altLang="zh-CN"/>
          </a:p>
        </p:txBody>
      </p:sp>
    </p:spTree>
    <p:extLst>
      <p:ext uri="{BB962C8B-B14F-4D97-AF65-F5344CB8AC3E}">
        <p14:creationId xmlns:p14="http://schemas.microsoft.com/office/powerpoint/2010/main" val="84646373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390F577-4B07-4FE9-BAB3-4CC545B01938}" type="slidenum">
              <a:rPr lang="en-US" altLang="zh-CN"/>
              <a:pPr>
                <a:defRPr/>
              </a:pPr>
              <a:t>‹#›</a:t>
            </a:fld>
            <a:endParaRPr lang="en-US" altLang="zh-CN"/>
          </a:p>
        </p:txBody>
      </p:sp>
    </p:spTree>
    <p:extLst>
      <p:ext uri="{BB962C8B-B14F-4D97-AF65-F5344CB8AC3E}">
        <p14:creationId xmlns:p14="http://schemas.microsoft.com/office/powerpoint/2010/main" val="80857357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65F09C7-4BBD-40E1-B2B1-A4BCC9FA3406}" type="slidenum">
              <a:rPr lang="en-US" altLang="zh-CN"/>
              <a:pPr>
                <a:defRPr/>
              </a:pPr>
              <a:t>‹#›</a:t>
            </a:fld>
            <a:endParaRPr lang="en-US" altLang="zh-CN"/>
          </a:p>
        </p:txBody>
      </p:sp>
    </p:spTree>
    <p:extLst>
      <p:ext uri="{BB962C8B-B14F-4D97-AF65-F5344CB8AC3E}">
        <p14:creationId xmlns:p14="http://schemas.microsoft.com/office/powerpoint/2010/main" val="36813775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8F023F6-4A84-43CE-AC9D-F1D7C80CF39A}" type="slidenum">
              <a:rPr lang="en-US" altLang="zh-CN"/>
              <a:pPr>
                <a:defRPr/>
              </a:pPr>
              <a:t>‹#›</a:t>
            </a:fld>
            <a:endParaRPr lang="en-US" altLang="zh-CN"/>
          </a:p>
        </p:txBody>
      </p:sp>
    </p:spTree>
    <p:extLst>
      <p:ext uri="{BB962C8B-B14F-4D97-AF65-F5344CB8AC3E}">
        <p14:creationId xmlns:p14="http://schemas.microsoft.com/office/powerpoint/2010/main" val="408574437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97A680E-3B4E-4F42-8DA8-9465CCDBCA48}" type="slidenum">
              <a:rPr lang="en-US" altLang="zh-CN"/>
              <a:pPr>
                <a:defRPr/>
              </a:pPr>
              <a:t>‹#›</a:t>
            </a:fld>
            <a:endParaRPr lang="en-US" altLang="zh-CN"/>
          </a:p>
        </p:txBody>
      </p:sp>
    </p:spTree>
    <p:extLst>
      <p:ext uri="{BB962C8B-B14F-4D97-AF65-F5344CB8AC3E}">
        <p14:creationId xmlns:p14="http://schemas.microsoft.com/office/powerpoint/2010/main" val="294172761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FA2A7EC-B431-428C-851D-D53F76B6B8E5}" type="slidenum">
              <a:rPr lang="en-US" altLang="zh-CN"/>
              <a:pPr>
                <a:defRPr/>
              </a:pPr>
              <a:t>‹#›</a:t>
            </a:fld>
            <a:endParaRPr lang="en-US" altLang="zh-CN"/>
          </a:p>
        </p:txBody>
      </p:sp>
    </p:spTree>
    <p:extLst>
      <p:ext uri="{BB962C8B-B14F-4D97-AF65-F5344CB8AC3E}">
        <p14:creationId xmlns:p14="http://schemas.microsoft.com/office/powerpoint/2010/main" val="25810935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265B09D-0D4A-4EFE-8C8B-742CEF58A06E}" type="slidenum">
              <a:rPr lang="en-US" altLang="zh-CN"/>
              <a:pPr>
                <a:defRPr/>
              </a:pPr>
              <a:t>‹#›</a:t>
            </a:fld>
            <a:endParaRPr lang="en-US" altLang="zh-CN"/>
          </a:p>
        </p:txBody>
      </p:sp>
    </p:spTree>
    <p:extLst>
      <p:ext uri="{BB962C8B-B14F-4D97-AF65-F5344CB8AC3E}">
        <p14:creationId xmlns:p14="http://schemas.microsoft.com/office/powerpoint/2010/main" val="408555677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3E8D671-2126-47E1-9708-783022745A23}" type="slidenum">
              <a:rPr lang="en-US" altLang="zh-CN"/>
              <a:pPr>
                <a:defRPr/>
              </a:pPr>
              <a:t>‹#›</a:t>
            </a:fld>
            <a:endParaRPr lang="en-US" altLang="zh-CN"/>
          </a:p>
        </p:txBody>
      </p:sp>
    </p:spTree>
    <p:extLst>
      <p:ext uri="{BB962C8B-B14F-4D97-AF65-F5344CB8AC3E}">
        <p14:creationId xmlns:p14="http://schemas.microsoft.com/office/powerpoint/2010/main" val="26476855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74BA437-E778-4145-9D73-EEF687C5A161}" type="slidenum">
              <a:rPr lang="en-US" altLang="zh-CN"/>
              <a:pPr>
                <a:defRPr/>
              </a:pPr>
              <a:t>‹#›</a:t>
            </a:fld>
            <a:endParaRPr lang="en-US" altLang="zh-CN"/>
          </a:p>
        </p:txBody>
      </p:sp>
    </p:spTree>
    <p:extLst>
      <p:ext uri="{BB962C8B-B14F-4D97-AF65-F5344CB8AC3E}">
        <p14:creationId xmlns:p14="http://schemas.microsoft.com/office/powerpoint/2010/main" val="60429886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B1D6B58-1ACE-43D4-B10A-FC38AD2D4C67}" type="slidenum">
              <a:rPr lang="en-US" altLang="zh-CN"/>
              <a:pPr>
                <a:defRPr/>
              </a:pPr>
              <a:t>‹#›</a:t>
            </a:fld>
            <a:endParaRPr lang="en-US" altLang="zh-CN"/>
          </a:p>
        </p:txBody>
      </p:sp>
    </p:spTree>
    <p:extLst>
      <p:ext uri="{BB962C8B-B14F-4D97-AF65-F5344CB8AC3E}">
        <p14:creationId xmlns:p14="http://schemas.microsoft.com/office/powerpoint/2010/main" val="83524212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45E229A-C3D0-4B6C-8C9B-A58BC3500F9E}" type="slidenum">
              <a:rPr lang="en-US" altLang="zh-CN"/>
              <a:pPr>
                <a:defRPr/>
              </a:pPr>
              <a:t>‹#›</a:t>
            </a:fld>
            <a:endParaRPr lang="en-US" altLang="zh-CN"/>
          </a:p>
        </p:txBody>
      </p:sp>
    </p:spTree>
    <p:extLst>
      <p:ext uri="{BB962C8B-B14F-4D97-AF65-F5344CB8AC3E}">
        <p14:creationId xmlns:p14="http://schemas.microsoft.com/office/powerpoint/2010/main" val="178628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E98467-B523-4206-B338-F72A6A01312C}" type="slidenum">
              <a:rPr lang="en-US" altLang="zh-CN"/>
              <a:pPr>
                <a:defRPr/>
              </a:pPr>
              <a:t>‹#›</a:t>
            </a:fld>
            <a:endParaRPr lang="en-US" altLang="zh-CN"/>
          </a:p>
        </p:txBody>
      </p:sp>
    </p:spTree>
    <p:extLst>
      <p:ext uri="{BB962C8B-B14F-4D97-AF65-F5344CB8AC3E}">
        <p14:creationId xmlns:p14="http://schemas.microsoft.com/office/powerpoint/2010/main" val="339038879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0" y="0"/>
            <a:ext cx="8534400" cy="5973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FD73AB7-1773-49CA-A577-A445DCA0C878}" type="slidenum">
              <a:rPr lang="en-US" altLang="zh-CN"/>
              <a:pPr>
                <a:defRPr/>
              </a:pPr>
              <a:t>‹#›</a:t>
            </a:fld>
            <a:endParaRPr lang="en-US" altLang="zh-CN"/>
          </a:p>
        </p:txBody>
      </p:sp>
    </p:spTree>
    <p:extLst>
      <p:ext uri="{BB962C8B-B14F-4D97-AF65-F5344CB8AC3E}">
        <p14:creationId xmlns:p14="http://schemas.microsoft.com/office/powerpoint/2010/main" val="2116036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FB3352F4-F739-4C2A-B65E-9D124ACBDB5C}" type="slidenum">
              <a:rPr lang="en-US" altLang="zh-CN"/>
              <a:pPr>
                <a:defRPr/>
              </a:pPr>
              <a:t>‹#›</a:t>
            </a:fld>
            <a:endParaRPr lang="en-US" altLang="zh-CN"/>
          </a:p>
        </p:txBody>
      </p:sp>
    </p:spTree>
    <p:extLst>
      <p:ext uri="{BB962C8B-B14F-4D97-AF65-F5344CB8AC3E}">
        <p14:creationId xmlns:p14="http://schemas.microsoft.com/office/powerpoint/2010/main" val="17063212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5240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828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19800" y="14478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828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019800" y="37861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C9EAED5-DF1B-4B1E-9A36-AF05B38936A8}" type="slidenum">
              <a:rPr lang="en-US" altLang="zh-CN"/>
              <a:pPr>
                <a:defRPr/>
              </a:pPr>
              <a:t>‹#›</a:t>
            </a:fld>
            <a:endParaRPr lang="en-US" altLang="zh-CN"/>
          </a:p>
        </p:txBody>
      </p:sp>
    </p:spTree>
    <p:extLst>
      <p:ext uri="{BB962C8B-B14F-4D97-AF65-F5344CB8AC3E}">
        <p14:creationId xmlns:p14="http://schemas.microsoft.com/office/powerpoint/2010/main" val="188927924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8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19800" y="1447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67608D-C13A-4C27-90A4-C39C54EFA19E}" type="slidenum">
              <a:rPr lang="en-US" altLang="zh-CN"/>
              <a:pPr>
                <a:defRPr/>
              </a:pPr>
              <a:t>‹#›</a:t>
            </a:fld>
            <a:endParaRPr lang="en-US" altLang="zh-CN"/>
          </a:p>
        </p:txBody>
      </p:sp>
    </p:spTree>
    <p:extLst>
      <p:ext uri="{BB962C8B-B14F-4D97-AF65-F5344CB8AC3E}">
        <p14:creationId xmlns:p14="http://schemas.microsoft.com/office/powerpoint/2010/main" val="365773357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828800" y="14478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C31367-961B-4D83-80FF-72099834EBB9}" type="slidenum">
              <a:rPr lang="en-US" altLang="zh-CN"/>
              <a:pPr>
                <a:defRPr/>
              </a:pPr>
              <a:t>‹#›</a:t>
            </a:fld>
            <a:endParaRPr lang="en-US" altLang="zh-CN"/>
          </a:p>
        </p:txBody>
      </p:sp>
    </p:spTree>
    <p:extLst>
      <p:ext uri="{BB962C8B-B14F-4D97-AF65-F5344CB8AC3E}">
        <p14:creationId xmlns:p14="http://schemas.microsoft.com/office/powerpoint/2010/main" val="42888882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198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DDD1FB-6D4F-464C-A0AE-2FA06DB24EA2}" type="slidenum">
              <a:rPr lang="en-US" altLang="zh-CN"/>
              <a:pPr>
                <a:defRPr/>
              </a:pPr>
              <a:t>‹#›</a:t>
            </a:fld>
            <a:endParaRPr lang="en-US" altLang="zh-CN"/>
          </a:p>
        </p:txBody>
      </p:sp>
    </p:spTree>
    <p:extLst>
      <p:ext uri="{BB962C8B-B14F-4D97-AF65-F5344CB8AC3E}">
        <p14:creationId xmlns:p14="http://schemas.microsoft.com/office/powerpoint/2010/main" val="25333265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9D46DDB-1CB0-423C-82FF-6979C27BB463}" type="slidenum">
              <a:rPr lang="en-US" altLang="zh-CN"/>
              <a:pPr>
                <a:defRPr/>
              </a:pPr>
              <a:t>‹#›</a:t>
            </a:fld>
            <a:endParaRPr lang="en-US" altLang="zh-CN"/>
          </a:p>
        </p:txBody>
      </p:sp>
    </p:spTree>
    <p:extLst>
      <p:ext uri="{BB962C8B-B14F-4D97-AF65-F5344CB8AC3E}">
        <p14:creationId xmlns:p14="http://schemas.microsoft.com/office/powerpoint/2010/main" val="10501917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4FB5D67-4BF3-4501-8C7A-7A13B5179185}" type="slidenum">
              <a:rPr lang="en-US" altLang="zh-CN"/>
              <a:pPr>
                <a:defRPr/>
              </a:pPr>
              <a:t>‹#›</a:t>
            </a:fld>
            <a:endParaRPr lang="en-US" altLang="zh-CN"/>
          </a:p>
        </p:txBody>
      </p:sp>
    </p:spTree>
    <p:extLst>
      <p:ext uri="{BB962C8B-B14F-4D97-AF65-F5344CB8AC3E}">
        <p14:creationId xmlns:p14="http://schemas.microsoft.com/office/powerpoint/2010/main" val="5562473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E818BE4-1D16-41AB-9D82-AF26DACE8E60}" type="slidenum">
              <a:rPr lang="en-US" altLang="zh-CN"/>
              <a:pPr>
                <a:defRPr/>
              </a:pPr>
              <a:t>‹#›</a:t>
            </a:fld>
            <a:endParaRPr lang="en-US" altLang="zh-CN"/>
          </a:p>
        </p:txBody>
      </p:sp>
    </p:spTree>
    <p:extLst>
      <p:ext uri="{BB962C8B-B14F-4D97-AF65-F5344CB8AC3E}">
        <p14:creationId xmlns:p14="http://schemas.microsoft.com/office/powerpoint/2010/main" val="2732656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F38304-4F0E-4FC2-AE89-FA2A92341191}" type="slidenum">
              <a:rPr lang="en-US" altLang="zh-CN"/>
              <a:pPr>
                <a:defRPr/>
              </a:pPr>
              <a:t>‹#›</a:t>
            </a:fld>
            <a:endParaRPr lang="en-US" altLang="zh-CN"/>
          </a:p>
        </p:txBody>
      </p:sp>
    </p:spTree>
    <p:extLst>
      <p:ext uri="{BB962C8B-B14F-4D97-AF65-F5344CB8AC3E}">
        <p14:creationId xmlns:p14="http://schemas.microsoft.com/office/powerpoint/2010/main" val="14593129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39502A-1783-4D39-8F07-CCA79248BEFD}" type="slidenum">
              <a:rPr lang="en-US" altLang="zh-CN"/>
              <a:pPr>
                <a:defRPr/>
              </a:pPr>
              <a:t>‹#›</a:t>
            </a:fld>
            <a:endParaRPr lang="en-US" altLang="zh-CN"/>
          </a:p>
        </p:txBody>
      </p:sp>
    </p:spTree>
    <p:extLst>
      <p:ext uri="{BB962C8B-B14F-4D97-AF65-F5344CB8AC3E}">
        <p14:creationId xmlns:p14="http://schemas.microsoft.com/office/powerpoint/2010/main" val="30996126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8288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0" name="Rectangle 4"/>
          <p:cNvSpPr>
            <a:spLocks noGrp="1" noChangeArrowheads="1"/>
          </p:cNvSpPr>
          <p:nvPr>
            <p:ph type="dt" sz="half" idx="2"/>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ea typeface="+mn-ea"/>
              </a:defRPr>
            </a:lvl1pPr>
          </a:lstStyle>
          <a:p>
            <a:pPr>
              <a:defRPr/>
            </a:pPr>
            <a:endParaRPr lang="en-US" altLang="zh-CN"/>
          </a:p>
        </p:txBody>
      </p:sp>
      <p:sp>
        <p:nvSpPr>
          <p:cNvPr id="143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ea typeface="+mn-ea"/>
              </a:defRPr>
            </a:lvl1pPr>
          </a:lstStyle>
          <a:p>
            <a:pPr>
              <a:defRPr/>
            </a:pPr>
            <a:endParaRPr lang="en-US" altLang="zh-CN"/>
          </a:p>
        </p:txBody>
      </p:sp>
      <p:sp>
        <p:nvSpPr>
          <p:cNvPr id="143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ea typeface="+mn-ea"/>
              </a:defRPr>
            </a:lvl1pPr>
          </a:lstStyle>
          <a:p>
            <a:pPr>
              <a:defRPr/>
            </a:pPr>
            <a:fld id="{CADF3282-9B6D-4477-8CBC-026A39557451}" type="slidenum">
              <a:rPr lang="en-US" altLang="zh-CN"/>
              <a:pPr>
                <a:defRPr/>
              </a:pPr>
              <a:t>‹#›</a:t>
            </a:fld>
            <a:endParaRPr lang="en-US" altLang="zh-CN"/>
          </a:p>
        </p:txBody>
      </p:sp>
      <p:sp>
        <p:nvSpPr>
          <p:cNvPr id="1031" name="Line 8"/>
          <p:cNvSpPr>
            <a:spLocks noChangeShapeType="1"/>
          </p:cNvSpPr>
          <p:nvPr userDrawn="1"/>
        </p:nvSpPr>
        <p:spPr bwMode="auto">
          <a:xfrm rot="10800000" flipV="1">
            <a:off x="533400" y="838200"/>
            <a:ext cx="5813425" cy="7938"/>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9"/>
          <p:cNvSpPr>
            <a:spLocks noChangeShapeType="1"/>
          </p:cNvSpPr>
          <p:nvPr userDrawn="1"/>
        </p:nvSpPr>
        <p:spPr bwMode="auto">
          <a:xfrm rot="10800000" flipV="1">
            <a:off x="8839200" y="609600"/>
            <a:ext cx="3175" cy="147320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Oval 10"/>
          <p:cNvSpPr>
            <a:spLocks noChangeArrowheads="1"/>
          </p:cNvSpPr>
          <p:nvPr userDrawn="1"/>
        </p:nvSpPr>
        <p:spPr bwMode="auto">
          <a:xfrm flipH="1">
            <a:off x="6553200" y="152400"/>
            <a:ext cx="2209800" cy="762000"/>
          </a:xfrm>
          <a:prstGeom prst="ellipse">
            <a:avLst/>
          </a:prstGeom>
          <a:noFill/>
          <a:ln w="76200">
            <a:solidFill>
              <a:srgbClr val="00FFFF"/>
            </a:solidFill>
            <a:prstDash val="sysDot"/>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FF00"/>
                </a:solidFill>
                <a:latin typeface="楷体_GB2312" pitchFamily="49" charset="-122"/>
                <a:ea typeface="楷体_GB2312" pitchFamily="49" charset="-122"/>
              </a:rPr>
              <a:t>统 计 预 测</a:t>
            </a:r>
          </a:p>
        </p:txBody>
      </p:sp>
      <p:sp>
        <p:nvSpPr>
          <p:cNvPr id="1034" name="Line 12"/>
          <p:cNvSpPr>
            <a:spLocks noChangeShapeType="1"/>
          </p:cNvSpPr>
          <p:nvPr userDrawn="1"/>
        </p:nvSpPr>
        <p:spPr bwMode="auto">
          <a:xfrm flipV="1">
            <a:off x="2305050" y="6619875"/>
            <a:ext cx="478155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13"/>
          <p:cNvSpPr>
            <a:spLocks noChangeShapeType="1"/>
          </p:cNvSpPr>
          <p:nvPr userDrawn="1"/>
        </p:nvSpPr>
        <p:spPr bwMode="auto">
          <a:xfrm flipV="1">
            <a:off x="152400" y="5105400"/>
            <a:ext cx="0" cy="162560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Oval 14"/>
          <p:cNvSpPr>
            <a:spLocks noChangeArrowheads="1"/>
          </p:cNvSpPr>
          <p:nvPr userDrawn="1"/>
        </p:nvSpPr>
        <p:spPr bwMode="auto">
          <a:xfrm flipH="1">
            <a:off x="304800" y="6400800"/>
            <a:ext cx="1874838" cy="457200"/>
          </a:xfrm>
          <a:prstGeom prst="ellipse">
            <a:avLst/>
          </a:prstGeom>
          <a:noFill/>
          <a:ln w="57150">
            <a:solidFill>
              <a:srgbClr val="FFFF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FF00"/>
                </a:solidFill>
                <a:ea typeface="楷体_GB2312" pitchFamily="49" charset="-122"/>
              </a:rPr>
              <a:t>中南大学</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ransition/>
  <p:txStyles>
    <p:titleStyle>
      <a:lvl1pPr algn="ctr" rtl="0" eaLnBrk="0" fontAlgn="base" hangingPunct="0">
        <a:spcBef>
          <a:spcPct val="0"/>
        </a:spcBef>
        <a:spcAft>
          <a:spcPct val="0"/>
        </a:spcAft>
        <a:defRPr sz="2800">
          <a:solidFill>
            <a:schemeClr val="bg1"/>
          </a:solidFill>
          <a:latin typeface="+mj-lt"/>
          <a:ea typeface="+mj-ea"/>
          <a:cs typeface="+mj-cs"/>
        </a:defRPr>
      </a:lvl1pPr>
      <a:lvl2pPr algn="ctr" rtl="0" eaLnBrk="0" fontAlgn="base" hangingPunct="0">
        <a:spcBef>
          <a:spcPct val="0"/>
        </a:spcBef>
        <a:spcAft>
          <a:spcPct val="0"/>
        </a:spcAft>
        <a:defRPr sz="2800">
          <a:solidFill>
            <a:schemeClr val="bg1"/>
          </a:solidFill>
          <a:latin typeface="Arial" charset="0"/>
          <a:ea typeface="宋体" pitchFamily="2" charset="-122"/>
        </a:defRPr>
      </a:lvl2pPr>
      <a:lvl3pPr algn="ctr" rtl="0" eaLnBrk="0" fontAlgn="base" hangingPunct="0">
        <a:spcBef>
          <a:spcPct val="0"/>
        </a:spcBef>
        <a:spcAft>
          <a:spcPct val="0"/>
        </a:spcAft>
        <a:defRPr sz="2800">
          <a:solidFill>
            <a:schemeClr val="bg1"/>
          </a:solidFill>
          <a:latin typeface="Arial" charset="0"/>
          <a:ea typeface="宋体" pitchFamily="2" charset="-122"/>
        </a:defRPr>
      </a:lvl3pPr>
      <a:lvl4pPr algn="ctr" rtl="0" eaLnBrk="0" fontAlgn="base" hangingPunct="0">
        <a:spcBef>
          <a:spcPct val="0"/>
        </a:spcBef>
        <a:spcAft>
          <a:spcPct val="0"/>
        </a:spcAft>
        <a:defRPr sz="2800">
          <a:solidFill>
            <a:schemeClr val="bg1"/>
          </a:solidFill>
          <a:latin typeface="Arial" charset="0"/>
          <a:ea typeface="宋体" pitchFamily="2" charset="-122"/>
        </a:defRPr>
      </a:lvl4pPr>
      <a:lvl5pPr algn="ctr" rtl="0" eaLnBrk="0" fontAlgn="base" hangingPunct="0">
        <a:spcBef>
          <a:spcPct val="0"/>
        </a:spcBef>
        <a:spcAft>
          <a:spcPct val="0"/>
        </a:spcAft>
        <a:defRPr sz="2800">
          <a:solidFill>
            <a:schemeClr val="bg1"/>
          </a:solidFill>
          <a:latin typeface="Arial" charset="0"/>
          <a:ea typeface="宋体" pitchFamily="2" charset="-122"/>
        </a:defRPr>
      </a:lvl5pPr>
      <a:lvl6pPr marL="457200" algn="ctr" rtl="0" fontAlgn="base">
        <a:spcBef>
          <a:spcPct val="0"/>
        </a:spcBef>
        <a:spcAft>
          <a:spcPct val="0"/>
        </a:spcAft>
        <a:defRPr sz="2800">
          <a:solidFill>
            <a:schemeClr val="bg1"/>
          </a:solidFill>
          <a:latin typeface="Arial" charset="0"/>
          <a:ea typeface="宋体" pitchFamily="2" charset="-122"/>
        </a:defRPr>
      </a:lvl6pPr>
      <a:lvl7pPr marL="914400" algn="ctr" rtl="0" fontAlgn="base">
        <a:spcBef>
          <a:spcPct val="0"/>
        </a:spcBef>
        <a:spcAft>
          <a:spcPct val="0"/>
        </a:spcAft>
        <a:defRPr sz="2800">
          <a:solidFill>
            <a:schemeClr val="bg1"/>
          </a:solidFill>
          <a:latin typeface="Arial" charset="0"/>
          <a:ea typeface="宋体" pitchFamily="2" charset="-122"/>
        </a:defRPr>
      </a:lvl7pPr>
      <a:lvl8pPr marL="1371600" algn="ctr" rtl="0" fontAlgn="base">
        <a:spcBef>
          <a:spcPct val="0"/>
        </a:spcBef>
        <a:spcAft>
          <a:spcPct val="0"/>
        </a:spcAft>
        <a:defRPr sz="2800">
          <a:solidFill>
            <a:schemeClr val="bg1"/>
          </a:solidFill>
          <a:latin typeface="Arial" charset="0"/>
          <a:ea typeface="宋体" pitchFamily="2" charset="-122"/>
        </a:defRPr>
      </a:lvl8pPr>
      <a:lvl9pPr marL="1828800" algn="ctr" rtl="0" fontAlgn="base">
        <a:spcBef>
          <a:spcPct val="0"/>
        </a:spcBef>
        <a:spcAft>
          <a:spcPct val="0"/>
        </a:spcAft>
        <a:defRPr sz="2800">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800">
          <a:solidFill>
            <a:schemeClr val="bg1"/>
          </a:solidFill>
          <a:latin typeface="+mn-lt"/>
          <a:ea typeface="+mn-ea"/>
        </a:defRPr>
      </a:lvl3pPr>
      <a:lvl4pPr marL="1600200" indent="-228600" algn="l" rtl="0" eaLnBrk="0" fontAlgn="base" hangingPunct="0">
        <a:spcBef>
          <a:spcPct val="20000"/>
        </a:spcBef>
        <a:spcAft>
          <a:spcPct val="0"/>
        </a:spcAft>
        <a:buChar char="–"/>
        <a:defRPr sz="2800">
          <a:solidFill>
            <a:schemeClr val="bg1"/>
          </a:solidFill>
          <a:latin typeface="+mn-lt"/>
          <a:ea typeface="+mn-ea"/>
        </a:defRPr>
      </a:lvl4pPr>
      <a:lvl5pPr marL="2057400" indent="-228600" algn="l" rtl="0" eaLnBrk="0" fontAlgn="base" hangingPunct="0">
        <a:spcBef>
          <a:spcPct val="20000"/>
        </a:spcBef>
        <a:spcAft>
          <a:spcPct val="0"/>
        </a:spcAft>
        <a:buChar char="»"/>
        <a:defRPr sz="2800">
          <a:solidFill>
            <a:schemeClr val="bg1"/>
          </a:solidFill>
          <a:latin typeface="+mn-lt"/>
          <a:ea typeface="+mn-ea"/>
        </a:defRPr>
      </a:lvl5pPr>
      <a:lvl6pPr marL="2514600" indent="-228600" algn="l" rtl="0" fontAlgn="base">
        <a:spcBef>
          <a:spcPct val="20000"/>
        </a:spcBef>
        <a:spcAft>
          <a:spcPct val="0"/>
        </a:spcAft>
        <a:buChar char="»"/>
        <a:defRPr sz="2800">
          <a:solidFill>
            <a:schemeClr val="bg1"/>
          </a:solidFill>
          <a:latin typeface="+mn-lt"/>
          <a:ea typeface="+mn-ea"/>
        </a:defRPr>
      </a:lvl6pPr>
      <a:lvl7pPr marL="2971800" indent="-228600" algn="l" rtl="0" fontAlgn="base">
        <a:spcBef>
          <a:spcPct val="20000"/>
        </a:spcBef>
        <a:spcAft>
          <a:spcPct val="0"/>
        </a:spcAft>
        <a:buChar char="»"/>
        <a:defRPr sz="2800">
          <a:solidFill>
            <a:schemeClr val="bg1"/>
          </a:solidFill>
          <a:latin typeface="+mn-lt"/>
          <a:ea typeface="+mn-ea"/>
        </a:defRPr>
      </a:lvl7pPr>
      <a:lvl8pPr marL="3429000" indent="-228600" algn="l" rtl="0" fontAlgn="base">
        <a:spcBef>
          <a:spcPct val="20000"/>
        </a:spcBef>
        <a:spcAft>
          <a:spcPct val="0"/>
        </a:spcAft>
        <a:buChar char="»"/>
        <a:defRPr sz="2800">
          <a:solidFill>
            <a:schemeClr val="bg1"/>
          </a:solidFill>
          <a:latin typeface="+mn-lt"/>
          <a:ea typeface="+mn-ea"/>
        </a:defRPr>
      </a:lvl8pPr>
      <a:lvl9pPr marL="3886200" indent="-228600" algn="l" rtl="0" fontAlgn="base">
        <a:spcBef>
          <a:spcPct val="20000"/>
        </a:spcBef>
        <a:spcAft>
          <a:spcPct val="0"/>
        </a:spcAft>
        <a:buChar char="»"/>
        <a:defRPr sz="28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solidFill>
                <a:schemeClr val="tx1"/>
              </a:solidFill>
              <a:latin typeface="Tahoma" pitchFamily="34" charset="0"/>
              <a:ea typeface="宋体" pitchFamily="2" charset="-122"/>
            </a:endParaRPr>
          </a:p>
        </p:txBody>
      </p:sp>
      <p:sp>
        <p:nvSpPr>
          <p:cNvPr id="2057"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331"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tx1"/>
                </a:solidFill>
                <a:latin typeface="+mn-lt"/>
                <a:ea typeface="+mn-ea"/>
              </a:defRPr>
            </a:lvl1pPr>
          </a:lstStyle>
          <a:p>
            <a:pPr>
              <a:defRPr/>
            </a:pPr>
            <a:endParaRPr lang="en-US" altLang="zh-CN"/>
          </a:p>
        </p:txBody>
      </p:sp>
      <p:sp>
        <p:nvSpPr>
          <p:cNvPr id="312332"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tx1"/>
                </a:solidFill>
                <a:latin typeface="+mn-lt"/>
                <a:ea typeface="+mn-ea"/>
              </a:defRPr>
            </a:lvl1pPr>
          </a:lstStyle>
          <a:p>
            <a:pPr>
              <a:defRPr/>
            </a:pPr>
            <a:endParaRPr lang="en-US" altLang="zh-CN"/>
          </a:p>
        </p:txBody>
      </p:sp>
      <p:sp>
        <p:nvSpPr>
          <p:cNvPr id="312333"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tx1"/>
                </a:solidFill>
                <a:latin typeface="+mn-lt"/>
                <a:ea typeface="+mn-ea"/>
              </a:defRPr>
            </a:lvl1pPr>
          </a:lstStyle>
          <a:p>
            <a:pPr>
              <a:defRPr/>
            </a:pPr>
            <a:fld id="{717393E2-A45E-47D5-84F2-4D44256D0C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0"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843" r:id="rId12"/>
    <p:sldLayoutId id="2147483844" r:id="rId13"/>
    <p:sldLayoutId id="2147483845" r:id="rId14"/>
    <p:sldLayoutId id="2147483846" r:id="rId15"/>
    <p:sldLayoutId id="2147483847" r:id="rId16"/>
    <p:sldLayoutId id="2147483848" r:id="rId17"/>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17.emf"/><Relationship Id="rId5" Type="http://schemas.openxmlformats.org/officeDocument/2006/relationships/oleObject" Target="../embeddings/oleObject217.bin"/><Relationship Id="rId4" Type="http://schemas.openxmlformats.org/officeDocument/2006/relationships/image" Target="../media/image216.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219.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16.xml"/><Relationship Id="rId1" Type="http://schemas.openxmlformats.org/officeDocument/2006/relationships/vmlDrawing" Target="../drawings/vmlDrawing63.vml"/><Relationship Id="rId4" Type="http://schemas.openxmlformats.org/officeDocument/2006/relationships/image" Target="../media/image220.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221.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223.emf"/><Relationship Id="rId5" Type="http://schemas.openxmlformats.org/officeDocument/2006/relationships/oleObject" Target="../embeddings/oleObject223.bin"/><Relationship Id="rId4" Type="http://schemas.openxmlformats.org/officeDocument/2006/relationships/image" Target="../media/image222.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225.emf"/><Relationship Id="rId5" Type="http://schemas.openxmlformats.org/officeDocument/2006/relationships/oleObject" Target="../embeddings/oleObject225.bin"/><Relationship Id="rId10" Type="http://schemas.openxmlformats.org/officeDocument/2006/relationships/image" Target="../media/image227.emf"/><Relationship Id="rId4" Type="http://schemas.openxmlformats.org/officeDocument/2006/relationships/image" Target="../media/image224.emf"/><Relationship Id="rId9" Type="http://schemas.openxmlformats.org/officeDocument/2006/relationships/oleObject" Target="../embeddings/oleObject227.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229.wmf"/><Relationship Id="rId5" Type="http://schemas.openxmlformats.org/officeDocument/2006/relationships/oleObject" Target="../embeddings/oleObject229.bin"/><Relationship Id="rId4" Type="http://schemas.openxmlformats.org/officeDocument/2006/relationships/image" Target="../media/image228.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230.wmf"/><Relationship Id="rId5" Type="http://schemas.openxmlformats.org/officeDocument/2006/relationships/oleObject" Target="../embeddings/oleObject231.bin"/><Relationship Id="rId4" Type="http://schemas.openxmlformats.org/officeDocument/2006/relationships/image" Target="../media/image219.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232.wmf"/><Relationship Id="rId5" Type="http://schemas.openxmlformats.org/officeDocument/2006/relationships/oleObject" Target="../embeddings/oleObject233.bin"/><Relationship Id="rId4" Type="http://schemas.openxmlformats.org/officeDocument/2006/relationships/image" Target="../media/image231.wmf"/></Relationships>
</file>

<file path=ppt/slides/_rels/slide113.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34.bin"/><Relationship Id="rId7" Type="http://schemas.openxmlformats.org/officeDocument/2006/relationships/oleObject" Target="../embeddings/oleObject236.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234.wmf"/><Relationship Id="rId5" Type="http://schemas.openxmlformats.org/officeDocument/2006/relationships/oleObject" Target="../embeddings/oleObject235.bin"/><Relationship Id="rId10" Type="http://schemas.openxmlformats.org/officeDocument/2006/relationships/image" Target="../media/image236.wmf"/><Relationship Id="rId4" Type="http://schemas.openxmlformats.org/officeDocument/2006/relationships/image" Target="../media/image233.wmf"/><Relationship Id="rId9" Type="http://schemas.openxmlformats.org/officeDocument/2006/relationships/oleObject" Target="../embeddings/oleObject237.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image" Target="../media/image237.png"/></Relationships>
</file>

<file path=ppt/slides/_rels/slide115.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239.wmf"/></Relationships>
</file>

<file path=ppt/slides/_rels/slide117.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241.wmf"/><Relationship Id="rId5" Type="http://schemas.openxmlformats.org/officeDocument/2006/relationships/oleObject" Target="../embeddings/oleObject241.bin"/><Relationship Id="rId4" Type="http://schemas.openxmlformats.org/officeDocument/2006/relationships/image" Target="../media/image240.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image" Target="../media/image2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4.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image" Target="../media/image24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wiki.mbalib.com/wiki/%E7%BB%9F%E8%AE%A1%E8%B5%84%E6%96%99"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wiki.mbalib.com/wiki/%E9%94%80%E5%94%AE%E9%87%8F"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hyperlink" Target="http://wiki.mbalib.com/wiki/%E9%A2%84%E6%B5%8B"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249.png"/><Relationship Id="rId3" Type="http://schemas.openxmlformats.org/officeDocument/2006/relationships/image" Target="http://wiki.mbalib.com/w/images/math/a/0/8/a08343cee3be72999237f6a6a88d27bd.png" TargetMode="External"/><Relationship Id="rId7" Type="http://schemas.openxmlformats.org/officeDocument/2006/relationships/image" Target="http://wiki.mbalib.com/w/images/math/d/f/4/df49ae89c594f0d17a21f659a6b3d8b7.png" TargetMode="External"/><Relationship Id="rId2" Type="http://schemas.openxmlformats.org/officeDocument/2006/relationships/image" Target="../media/image246.png"/><Relationship Id="rId1" Type="http://schemas.openxmlformats.org/officeDocument/2006/relationships/slideLayout" Target="../slideLayouts/slideLayout6.xml"/><Relationship Id="rId6" Type="http://schemas.openxmlformats.org/officeDocument/2006/relationships/image" Target="../media/image248.png"/><Relationship Id="rId11" Type="http://schemas.openxmlformats.org/officeDocument/2006/relationships/hyperlink" Target="http://wiki.mbalib.com/wiki/%E7%BA%BF%E6%80%A7%E5%9B%9E%E5%BD%92%E9%A2%84%E6%B5%8B%E6%A8%A1%E5%9E%8B" TargetMode="External"/><Relationship Id="rId5" Type="http://schemas.openxmlformats.org/officeDocument/2006/relationships/image" Target="http://wiki.mbalib.com/w/images/math/7/d/0/7d09c5aacfe567de60d36e2817c3921b.png" TargetMode="External"/><Relationship Id="rId10" Type="http://schemas.openxmlformats.org/officeDocument/2006/relationships/hyperlink" Target="http://wiki.mbalib.com/wiki/%E6%97%B6%E9%97%B4%E5%BA%8F%E5%88%97" TargetMode="External"/><Relationship Id="rId4" Type="http://schemas.openxmlformats.org/officeDocument/2006/relationships/image" Target="../media/image247.png"/><Relationship Id="rId9" Type="http://schemas.openxmlformats.org/officeDocument/2006/relationships/image" Target="http://wiki.mbalib.com/w/images/math/b/0/a/b0a28ee3919db5727b948140388a5869.png"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250.jpeg"/><Relationship Id="rId2" Type="http://schemas.openxmlformats.org/officeDocument/2006/relationships/hyperlink" Target="http://wiki.mbalib.com/wiki/Image:%E7%AE%80%E5%8D%95%E5%AD%A3%E8%8A%82%E6%8C%87%E6%95%B0%E6%B3%95%E5%9B%BE2.jpg" TargetMode="Externa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251.jpeg"/><Relationship Id="rId2" Type="http://schemas.openxmlformats.org/officeDocument/2006/relationships/hyperlink" Target="http://wiki.mbalib.com/wiki/Image:%E7%AE%80%E5%8D%95%E5%AD%A3%E8%8A%82%E6%8C%87%E6%95%B0%E6%B3%95%E5%9B%BE.jpg"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http://wiki.mbalib.com/w/images/math/5/7/2/572f134b8c20a8e200cc508843a3c23e.png" TargetMode="External"/><Relationship Id="rId7" Type="http://schemas.openxmlformats.org/officeDocument/2006/relationships/image" Target="http://wiki.mbalib.com/w/images/math/c/2/2/c22014b3f0bab2534bd86ed824c0fcfb.png" TargetMode="External"/><Relationship Id="rId2" Type="http://schemas.openxmlformats.org/officeDocument/2006/relationships/image" Target="../media/image252.png"/><Relationship Id="rId1" Type="http://schemas.openxmlformats.org/officeDocument/2006/relationships/slideLayout" Target="../slideLayouts/slideLayout6.xml"/><Relationship Id="rId6" Type="http://schemas.openxmlformats.org/officeDocument/2006/relationships/image" Target="../media/image254.png"/><Relationship Id="rId5" Type="http://schemas.openxmlformats.org/officeDocument/2006/relationships/image" Target="http://wiki.mbalib.com/w/images/math/4/a/1/4a11783119d69ad6ff61d4ad36a17f1e.png" TargetMode="External"/><Relationship Id="rId4" Type="http://schemas.openxmlformats.org/officeDocument/2006/relationships/image" Target="../media/image2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wiki.mbalib.com/wiki/%E9%94%80%E5%94%AE%E9%A2%9D"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oleObject" Target="../embeddings/oleObject245.bin"/><Relationship Id="rId7"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256.wmf"/><Relationship Id="rId5" Type="http://schemas.openxmlformats.org/officeDocument/2006/relationships/oleObject" Target="../embeddings/oleObject246.bin"/><Relationship Id="rId4" Type="http://schemas.openxmlformats.org/officeDocument/2006/relationships/image" Target="../media/image255.wmf"/></Relationships>
</file>

<file path=ppt/slides/_rels/slide135.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77.vml"/><Relationship Id="rId4" Type="http://schemas.openxmlformats.org/officeDocument/2006/relationships/image" Target="../media/image158.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78.vml"/><Relationship Id="rId4" Type="http://schemas.openxmlformats.org/officeDocument/2006/relationships/image" Target="../media/image259.png"/></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50.bin"/><Relationship Id="rId2" Type="http://schemas.openxmlformats.org/officeDocument/2006/relationships/slideLayout" Target="../slideLayouts/slideLayout4.xml"/><Relationship Id="rId1" Type="http://schemas.openxmlformats.org/officeDocument/2006/relationships/vmlDrawing" Target="../drawings/vmlDrawing79.vml"/><Relationship Id="rId6" Type="http://schemas.openxmlformats.org/officeDocument/2006/relationships/image" Target="../media/image261.wmf"/><Relationship Id="rId5" Type="http://schemas.openxmlformats.org/officeDocument/2006/relationships/oleObject" Target="../embeddings/oleObject251.bin"/><Relationship Id="rId4" Type="http://schemas.openxmlformats.org/officeDocument/2006/relationships/image" Target="../media/image2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263.wmf"/><Relationship Id="rId5" Type="http://schemas.openxmlformats.org/officeDocument/2006/relationships/oleObject" Target="../embeddings/oleObject253.bin"/><Relationship Id="rId4" Type="http://schemas.openxmlformats.org/officeDocument/2006/relationships/image" Target="../media/image262.png"/></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265.wmf"/><Relationship Id="rId5" Type="http://schemas.openxmlformats.org/officeDocument/2006/relationships/oleObject" Target="../embeddings/oleObject255.bin"/><Relationship Id="rId4" Type="http://schemas.openxmlformats.org/officeDocument/2006/relationships/image" Target="../media/image264.png"/></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image" Target="../media/image267.wmf"/><Relationship Id="rId5" Type="http://schemas.openxmlformats.org/officeDocument/2006/relationships/oleObject" Target="../embeddings/oleObject257.bin"/><Relationship Id="rId4" Type="http://schemas.openxmlformats.org/officeDocument/2006/relationships/image" Target="../media/image266.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83.vml"/><Relationship Id="rId4" Type="http://schemas.openxmlformats.org/officeDocument/2006/relationships/image" Target="../media/image268.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69.wm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70.w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261.bin"/><Relationship Id="rId13" Type="http://schemas.openxmlformats.org/officeDocument/2006/relationships/image" Target="../media/image275.emf"/><Relationship Id="rId3" Type="http://schemas.openxmlformats.org/officeDocument/2006/relationships/notesSlide" Target="../notesSlides/notesSlide5.xml"/><Relationship Id="rId7" Type="http://schemas.openxmlformats.org/officeDocument/2006/relationships/image" Target="../media/image272.wmf"/><Relationship Id="rId12" Type="http://schemas.openxmlformats.org/officeDocument/2006/relationships/oleObject" Target="../embeddings/oleObject263.bin"/><Relationship Id="rId2" Type="http://schemas.openxmlformats.org/officeDocument/2006/relationships/slideLayout" Target="../slideLayouts/slideLayout12.xml"/><Relationship Id="rId1" Type="http://schemas.openxmlformats.org/officeDocument/2006/relationships/vmlDrawing" Target="../drawings/vmlDrawing84.vml"/><Relationship Id="rId6" Type="http://schemas.openxmlformats.org/officeDocument/2006/relationships/oleObject" Target="../embeddings/oleObject260.bin"/><Relationship Id="rId11" Type="http://schemas.openxmlformats.org/officeDocument/2006/relationships/image" Target="../media/image274.emf"/><Relationship Id="rId5" Type="http://schemas.openxmlformats.org/officeDocument/2006/relationships/image" Target="../media/image271.wmf"/><Relationship Id="rId10" Type="http://schemas.openxmlformats.org/officeDocument/2006/relationships/oleObject" Target="../embeddings/oleObject262.bin"/><Relationship Id="rId4" Type="http://schemas.openxmlformats.org/officeDocument/2006/relationships/oleObject" Target="../embeddings/oleObject259.bin"/><Relationship Id="rId9" Type="http://schemas.openxmlformats.org/officeDocument/2006/relationships/image" Target="../media/image273.emf"/></Relationships>
</file>

<file path=ppt/slides/_rels/slide155.xml.rels><?xml version="1.0" encoding="UTF-8" standalone="yes"?>
<Relationships xmlns="http://schemas.openxmlformats.org/package/2006/relationships"><Relationship Id="rId8" Type="http://schemas.openxmlformats.org/officeDocument/2006/relationships/image" Target="../media/image278.emf"/><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80.emf"/><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image" Target="../media/image277.e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79.emf"/><Relationship Id="rId4" Type="http://schemas.openxmlformats.org/officeDocument/2006/relationships/image" Target="../media/image276.emf"/><Relationship Id="rId9" Type="http://schemas.openxmlformats.org/officeDocument/2006/relationships/oleObject" Target="../embeddings/oleObject267.bin"/></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2.xml"/><Relationship Id="rId1" Type="http://schemas.openxmlformats.org/officeDocument/2006/relationships/vmlDrawing" Target="../drawings/vmlDrawing86.vml"/><Relationship Id="rId4" Type="http://schemas.openxmlformats.org/officeDocument/2006/relationships/image" Target="../media/image281.emf"/></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4.xml"/><Relationship Id="rId1" Type="http://schemas.openxmlformats.org/officeDocument/2006/relationships/vmlDrawing" Target="../drawings/vmlDrawing87.vml"/><Relationship Id="rId6" Type="http://schemas.openxmlformats.org/officeDocument/2006/relationships/image" Target="../media/image283.wmf"/><Relationship Id="rId5" Type="http://schemas.openxmlformats.org/officeDocument/2006/relationships/oleObject" Target="../embeddings/oleObject271.bin"/><Relationship Id="rId4" Type="http://schemas.openxmlformats.org/officeDocument/2006/relationships/image" Target="../media/image282.wmf"/></Relationships>
</file>

<file path=ppt/slides/_rels/slide167.x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oleObject" Target="../embeddings/oleObject278.bin"/><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89.wmf"/><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image" Target="../media/image286.wmf"/><Relationship Id="rId11" Type="http://schemas.openxmlformats.org/officeDocument/2006/relationships/oleObject" Target="../embeddings/oleObject277.bin"/><Relationship Id="rId5" Type="http://schemas.openxmlformats.org/officeDocument/2006/relationships/oleObject" Target="../embeddings/oleObject274.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276.bin"/><Relationship Id="rId14" Type="http://schemas.openxmlformats.org/officeDocument/2006/relationships/image" Target="../media/image290.wmf"/></Relationships>
</file>

<file path=ppt/slides/_rels/slide168.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284.bin"/><Relationship Id="rId3" Type="http://schemas.openxmlformats.org/officeDocument/2006/relationships/oleObject" Target="../embeddings/oleObject279.bin"/><Relationship Id="rId7" Type="http://schemas.openxmlformats.org/officeDocument/2006/relationships/oleObject" Target="../embeddings/oleObject281.bin"/><Relationship Id="rId12" Type="http://schemas.openxmlformats.org/officeDocument/2006/relationships/image" Target="../media/image295.wmf"/><Relationship Id="rId2" Type="http://schemas.openxmlformats.org/officeDocument/2006/relationships/slideLayout" Target="../slideLayouts/slideLayout7.xml"/><Relationship Id="rId16" Type="http://schemas.openxmlformats.org/officeDocument/2006/relationships/image" Target="../media/image297.wmf"/><Relationship Id="rId1" Type="http://schemas.openxmlformats.org/officeDocument/2006/relationships/vmlDrawing" Target="../drawings/vmlDrawing89.vml"/><Relationship Id="rId6" Type="http://schemas.openxmlformats.org/officeDocument/2006/relationships/image" Target="../media/image292.wmf"/><Relationship Id="rId11" Type="http://schemas.openxmlformats.org/officeDocument/2006/relationships/oleObject" Target="../embeddings/oleObject283.bin"/><Relationship Id="rId5" Type="http://schemas.openxmlformats.org/officeDocument/2006/relationships/oleObject" Target="../embeddings/oleObject280.bin"/><Relationship Id="rId15" Type="http://schemas.openxmlformats.org/officeDocument/2006/relationships/oleObject" Target="../embeddings/oleObject285.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282.bin"/><Relationship Id="rId14" Type="http://schemas.openxmlformats.org/officeDocument/2006/relationships/image" Target="../media/image296.wmf"/></Relationships>
</file>

<file path=ppt/slides/_rels/slide169.xml.rels><?xml version="1.0" encoding="UTF-8" standalone="yes"?>
<Relationships xmlns="http://schemas.openxmlformats.org/package/2006/relationships"><Relationship Id="rId8" Type="http://schemas.openxmlformats.org/officeDocument/2006/relationships/image" Target="../media/image300.wmf"/><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302.wmf"/><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299.wmf"/><Relationship Id="rId11" Type="http://schemas.openxmlformats.org/officeDocument/2006/relationships/oleObject" Target="../embeddings/oleObject290.bin"/><Relationship Id="rId5" Type="http://schemas.openxmlformats.org/officeDocument/2006/relationships/oleObject" Target="../embeddings/oleObject287.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28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oleObject" Target="../embeddings/oleObject291.bin"/><Relationship Id="rId7"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91.vml"/><Relationship Id="rId6" Type="http://schemas.openxmlformats.org/officeDocument/2006/relationships/image" Target="../media/image304.emf"/><Relationship Id="rId5" Type="http://schemas.openxmlformats.org/officeDocument/2006/relationships/oleObject" Target="../embeddings/oleObject292.bin"/><Relationship Id="rId4" Type="http://schemas.openxmlformats.org/officeDocument/2006/relationships/image" Target="../media/image303.w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2.xml"/><Relationship Id="rId1" Type="http://schemas.openxmlformats.org/officeDocument/2006/relationships/vmlDrawing" Target="../drawings/vmlDrawing92.vml"/><Relationship Id="rId4" Type="http://schemas.openxmlformats.org/officeDocument/2006/relationships/image" Target="../media/image306.emf"/></Relationships>
</file>

<file path=ppt/slides/_rels/slide174.xml.rels><?xml version="1.0" encoding="UTF-8" standalone="yes"?>
<Relationships xmlns="http://schemas.openxmlformats.org/package/2006/relationships"><Relationship Id="rId8" Type="http://schemas.openxmlformats.org/officeDocument/2006/relationships/image" Target="../media/image309.wmf"/><Relationship Id="rId3" Type="http://schemas.openxmlformats.org/officeDocument/2006/relationships/oleObject" Target="../embeddings/oleObject295.bin"/><Relationship Id="rId7" Type="http://schemas.openxmlformats.org/officeDocument/2006/relationships/oleObject" Target="../embeddings/oleObject297.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308.wmf"/><Relationship Id="rId5" Type="http://schemas.openxmlformats.org/officeDocument/2006/relationships/oleObject" Target="../embeddings/oleObject296.bin"/><Relationship Id="rId4" Type="http://schemas.openxmlformats.org/officeDocument/2006/relationships/image" Target="../media/image307.wmf"/></Relationships>
</file>

<file path=ppt/slides/_rels/slide175.xml.rels><?xml version="1.0" encoding="UTF-8" standalone="yes"?>
<Relationships xmlns="http://schemas.openxmlformats.org/package/2006/relationships"><Relationship Id="rId8" Type="http://schemas.openxmlformats.org/officeDocument/2006/relationships/image" Target="../media/image312.wmf"/><Relationship Id="rId3" Type="http://schemas.openxmlformats.org/officeDocument/2006/relationships/oleObject" Target="../embeddings/oleObject298.bin"/><Relationship Id="rId7" Type="http://schemas.openxmlformats.org/officeDocument/2006/relationships/oleObject" Target="../embeddings/oleObject300.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image" Target="../media/image311.wmf"/><Relationship Id="rId5" Type="http://schemas.openxmlformats.org/officeDocument/2006/relationships/oleObject" Target="../embeddings/oleObject299.bin"/><Relationship Id="rId4" Type="http://schemas.openxmlformats.org/officeDocument/2006/relationships/image" Target="../media/image310.wmf"/></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image" Target="../media/image314.wmf"/><Relationship Id="rId5" Type="http://schemas.openxmlformats.org/officeDocument/2006/relationships/oleObject" Target="../embeddings/oleObject302.bin"/><Relationship Id="rId4" Type="http://schemas.openxmlformats.org/officeDocument/2006/relationships/image" Target="../media/image313.wmf"/></Relationships>
</file>

<file path=ppt/slides/_rels/slide177.x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319.wmf"/><Relationship Id="rId2" Type="http://schemas.openxmlformats.org/officeDocument/2006/relationships/slideLayout" Target="../slideLayouts/slideLayout2.xml"/><Relationship Id="rId1" Type="http://schemas.openxmlformats.org/officeDocument/2006/relationships/vmlDrawing" Target="../drawings/vmlDrawing96.vml"/><Relationship Id="rId6" Type="http://schemas.openxmlformats.org/officeDocument/2006/relationships/image" Target="../media/image316.wmf"/><Relationship Id="rId11" Type="http://schemas.openxmlformats.org/officeDocument/2006/relationships/oleObject" Target="../embeddings/oleObject307.bin"/><Relationship Id="rId5" Type="http://schemas.openxmlformats.org/officeDocument/2006/relationships/oleObject" Target="../embeddings/oleObject304.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306.bin"/></Relationships>
</file>

<file path=ppt/slides/_rels/slide178.x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oleObject" Target="../embeddings/oleObject308.bin"/><Relationship Id="rId7" Type="http://schemas.openxmlformats.org/officeDocument/2006/relationships/oleObject" Target="../embeddings/oleObject310.bin"/><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image" Target="../media/image321.wmf"/><Relationship Id="rId5" Type="http://schemas.openxmlformats.org/officeDocument/2006/relationships/oleObject" Target="../embeddings/oleObject309.bin"/><Relationship Id="rId10" Type="http://schemas.openxmlformats.org/officeDocument/2006/relationships/image" Target="../media/image323.wmf"/><Relationship Id="rId4" Type="http://schemas.openxmlformats.org/officeDocument/2006/relationships/image" Target="../media/image320.wmf"/><Relationship Id="rId9" Type="http://schemas.openxmlformats.org/officeDocument/2006/relationships/oleObject" Target="../embeddings/oleObject311.bin"/></Relationships>
</file>

<file path=ppt/slides/_rels/slide179.x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oleObject" Target="../embeddings/oleObject312.bin"/><Relationship Id="rId7" Type="http://schemas.openxmlformats.org/officeDocument/2006/relationships/oleObject" Target="../embeddings/oleObject314.bin"/><Relationship Id="rId2" Type="http://schemas.openxmlformats.org/officeDocument/2006/relationships/slideLayout" Target="../slideLayouts/slideLayout13.xml"/><Relationship Id="rId1" Type="http://schemas.openxmlformats.org/officeDocument/2006/relationships/vmlDrawing" Target="../drawings/vmlDrawing98.vml"/><Relationship Id="rId6" Type="http://schemas.openxmlformats.org/officeDocument/2006/relationships/image" Target="../media/image325.wmf"/><Relationship Id="rId5" Type="http://schemas.openxmlformats.org/officeDocument/2006/relationships/oleObject" Target="../embeddings/oleObject313.bin"/><Relationship Id="rId4" Type="http://schemas.openxmlformats.org/officeDocument/2006/relationships/image" Target="../media/image324.wmf"/></Relationships>
</file>

<file path=ppt/slides/_rels/slide1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6.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80.xml.rels><?xml version="1.0" encoding="UTF-8" standalone="yes"?>
<Relationships xmlns="http://schemas.openxmlformats.org/package/2006/relationships"><Relationship Id="rId8" Type="http://schemas.openxmlformats.org/officeDocument/2006/relationships/oleObject" Target="../embeddings/oleObject318.bin"/><Relationship Id="rId13" Type="http://schemas.openxmlformats.org/officeDocument/2006/relationships/image" Target="../media/image331.wmf"/><Relationship Id="rId3" Type="http://schemas.openxmlformats.org/officeDocument/2006/relationships/oleObject" Target="../embeddings/oleObject315.bin"/><Relationship Id="rId7" Type="http://schemas.openxmlformats.org/officeDocument/2006/relationships/image" Target="../media/image328.wmf"/><Relationship Id="rId12" Type="http://schemas.openxmlformats.org/officeDocument/2006/relationships/oleObject" Target="../embeddings/oleObject320.bin"/><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oleObject" Target="../embeddings/oleObject317.bin"/><Relationship Id="rId11" Type="http://schemas.openxmlformats.org/officeDocument/2006/relationships/image" Target="../media/image330.wmf"/><Relationship Id="rId5" Type="http://schemas.openxmlformats.org/officeDocument/2006/relationships/oleObject" Target="../embeddings/oleObject316.bin"/><Relationship Id="rId10" Type="http://schemas.openxmlformats.org/officeDocument/2006/relationships/oleObject" Target="../embeddings/oleObject319.bin"/><Relationship Id="rId4" Type="http://schemas.openxmlformats.org/officeDocument/2006/relationships/image" Target="../media/image327.wmf"/><Relationship Id="rId9" Type="http://schemas.openxmlformats.org/officeDocument/2006/relationships/image" Target="../media/image329.wmf"/></Relationships>
</file>

<file path=ppt/slides/_rels/slide181.xml.rels><?xml version="1.0" encoding="UTF-8" standalone="yes"?>
<Relationships xmlns="http://schemas.openxmlformats.org/package/2006/relationships"><Relationship Id="rId8" Type="http://schemas.openxmlformats.org/officeDocument/2006/relationships/image" Target="../media/image334.wmf"/><Relationship Id="rId13" Type="http://schemas.openxmlformats.org/officeDocument/2006/relationships/oleObject" Target="../embeddings/oleObject326.bin"/><Relationship Id="rId18" Type="http://schemas.openxmlformats.org/officeDocument/2006/relationships/image" Target="../media/image327.wmf"/><Relationship Id="rId3" Type="http://schemas.openxmlformats.org/officeDocument/2006/relationships/oleObject" Target="../embeddings/oleObject321.bin"/><Relationship Id="rId7" Type="http://schemas.openxmlformats.org/officeDocument/2006/relationships/oleObject" Target="../embeddings/oleObject323.bin"/><Relationship Id="rId12" Type="http://schemas.openxmlformats.org/officeDocument/2006/relationships/image" Target="../media/image336.wmf"/><Relationship Id="rId17" Type="http://schemas.openxmlformats.org/officeDocument/2006/relationships/oleObject" Target="../embeddings/oleObject328.bin"/><Relationship Id="rId2" Type="http://schemas.openxmlformats.org/officeDocument/2006/relationships/slideLayout" Target="../slideLayouts/slideLayout2.xml"/><Relationship Id="rId16" Type="http://schemas.openxmlformats.org/officeDocument/2006/relationships/image" Target="../media/image338.wmf"/><Relationship Id="rId1" Type="http://schemas.openxmlformats.org/officeDocument/2006/relationships/vmlDrawing" Target="../drawings/vmlDrawing100.vml"/><Relationship Id="rId6" Type="http://schemas.openxmlformats.org/officeDocument/2006/relationships/image" Target="../media/image333.wmf"/><Relationship Id="rId11" Type="http://schemas.openxmlformats.org/officeDocument/2006/relationships/oleObject" Target="../embeddings/oleObject325.bin"/><Relationship Id="rId5" Type="http://schemas.openxmlformats.org/officeDocument/2006/relationships/oleObject" Target="../embeddings/oleObject322.bin"/><Relationship Id="rId15" Type="http://schemas.openxmlformats.org/officeDocument/2006/relationships/oleObject" Target="../embeddings/oleObject327.bin"/><Relationship Id="rId10" Type="http://schemas.openxmlformats.org/officeDocument/2006/relationships/image" Target="../media/image335.wmf"/><Relationship Id="rId19" Type="http://schemas.openxmlformats.org/officeDocument/2006/relationships/oleObject" Target="../embeddings/oleObject329.bin"/><Relationship Id="rId4" Type="http://schemas.openxmlformats.org/officeDocument/2006/relationships/image" Target="../media/image332.wmf"/><Relationship Id="rId9" Type="http://schemas.openxmlformats.org/officeDocument/2006/relationships/oleObject" Target="../embeddings/oleObject324.bin"/><Relationship Id="rId14" Type="http://schemas.openxmlformats.org/officeDocument/2006/relationships/image" Target="../media/image337.wmf"/></Relationships>
</file>

<file path=ppt/slides/_rels/slide182.x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327.wmf"/><Relationship Id="rId2" Type="http://schemas.openxmlformats.org/officeDocument/2006/relationships/slideLayout" Target="../slideLayouts/slideLayout2.xml"/><Relationship Id="rId1" Type="http://schemas.openxmlformats.org/officeDocument/2006/relationships/vmlDrawing" Target="../drawings/vmlDrawing101.vml"/><Relationship Id="rId6" Type="http://schemas.openxmlformats.org/officeDocument/2006/relationships/image" Target="../media/image340.wmf"/><Relationship Id="rId11" Type="http://schemas.openxmlformats.org/officeDocument/2006/relationships/oleObject" Target="../embeddings/oleObject334.bin"/><Relationship Id="rId5" Type="http://schemas.openxmlformats.org/officeDocument/2006/relationships/oleObject" Target="../embeddings/oleObject331.bin"/><Relationship Id="rId10" Type="http://schemas.openxmlformats.org/officeDocument/2006/relationships/image" Target="../media/image342.wmf"/><Relationship Id="rId4" Type="http://schemas.openxmlformats.org/officeDocument/2006/relationships/image" Target="../media/image339.wmf"/><Relationship Id="rId9" Type="http://schemas.openxmlformats.org/officeDocument/2006/relationships/oleObject" Target="../embeddings/oleObject333.bin"/></Relationships>
</file>

<file path=ppt/slides/_rels/slide183.x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oleObject" Target="../embeddings/oleObject335.bin"/><Relationship Id="rId7" Type="http://schemas.openxmlformats.org/officeDocument/2006/relationships/oleObject" Target="../embeddings/oleObject337.bin"/><Relationship Id="rId12" Type="http://schemas.openxmlformats.org/officeDocument/2006/relationships/image" Target="../media/image347.wmf"/><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image" Target="../media/image344.wmf"/><Relationship Id="rId11" Type="http://schemas.openxmlformats.org/officeDocument/2006/relationships/oleObject" Target="../embeddings/oleObject339.bin"/><Relationship Id="rId5" Type="http://schemas.openxmlformats.org/officeDocument/2006/relationships/oleObject" Target="../embeddings/oleObject336.bin"/><Relationship Id="rId10" Type="http://schemas.openxmlformats.org/officeDocument/2006/relationships/image" Target="../media/image346.wmf"/><Relationship Id="rId4" Type="http://schemas.openxmlformats.org/officeDocument/2006/relationships/image" Target="../media/image343.wmf"/><Relationship Id="rId9" Type="http://schemas.openxmlformats.org/officeDocument/2006/relationships/oleObject" Target="../embeddings/oleObject338.bin"/></Relationships>
</file>

<file path=ppt/slides/_rels/slide184.xml.rels><?xml version="1.0" encoding="UTF-8" standalone="yes"?>
<Relationships xmlns="http://schemas.openxmlformats.org/package/2006/relationships"><Relationship Id="rId8" Type="http://schemas.openxmlformats.org/officeDocument/2006/relationships/image" Target="../media/image349.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103.vml"/><Relationship Id="rId6" Type="http://schemas.openxmlformats.org/officeDocument/2006/relationships/image" Target="../media/image348.wmf"/><Relationship Id="rId5" Type="http://schemas.openxmlformats.org/officeDocument/2006/relationships/oleObject" Target="../embeddings/oleObject341.bin"/><Relationship Id="rId10" Type="http://schemas.openxmlformats.org/officeDocument/2006/relationships/image" Target="../media/image350.wmf"/><Relationship Id="rId4" Type="http://schemas.openxmlformats.org/officeDocument/2006/relationships/image" Target="../media/image343.wmf"/><Relationship Id="rId9" Type="http://schemas.openxmlformats.org/officeDocument/2006/relationships/oleObject" Target="../embeddings/oleObject343.bin"/></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344.bin"/><Relationship Id="rId2" Type="http://schemas.openxmlformats.org/officeDocument/2006/relationships/slideLayout" Target="../slideLayouts/slideLayout16.xml"/><Relationship Id="rId1" Type="http://schemas.openxmlformats.org/officeDocument/2006/relationships/vmlDrawing" Target="../drawings/vmlDrawing104.vml"/><Relationship Id="rId4" Type="http://schemas.openxmlformats.org/officeDocument/2006/relationships/image" Target="../media/image351.wmf"/></Relationships>
</file>

<file path=ppt/slides/_rels/slide187.xml.rels><?xml version="1.0" encoding="UTF-8" standalone="yes"?>
<Relationships xmlns="http://schemas.openxmlformats.org/package/2006/relationships"><Relationship Id="rId8" Type="http://schemas.openxmlformats.org/officeDocument/2006/relationships/image" Target="../media/image354.wmf"/><Relationship Id="rId3" Type="http://schemas.openxmlformats.org/officeDocument/2006/relationships/oleObject" Target="../embeddings/oleObject345.bin"/><Relationship Id="rId7" Type="http://schemas.openxmlformats.org/officeDocument/2006/relationships/oleObject" Target="../embeddings/oleObject347.bin"/><Relationship Id="rId2" Type="http://schemas.openxmlformats.org/officeDocument/2006/relationships/slideLayout" Target="../slideLayouts/slideLayout4.xml"/><Relationship Id="rId1" Type="http://schemas.openxmlformats.org/officeDocument/2006/relationships/vmlDrawing" Target="../drawings/vmlDrawing105.vml"/><Relationship Id="rId6" Type="http://schemas.openxmlformats.org/officeDocument/2006/relationships/image" Target="../media/image353.wmf"/><Relationship Id="rId5" Type="http://schemas.openxmlformats.org/officeDocument/2006/relationships/oleObject" Target="../embeddings/oleObject346.bin"/><Relationship Id="rId10" Type="http://schemas.openxmlformats.org/officeDocument/2006/relationships/image" Target="../media/image355.wmf"/><Relationship Id="rId4" Type="http://schemas.openxmlformats.org/officeDocument/2006/relationships/image" Target="../media/image352.wmf"/><Relationship Id="rId9" Type="http://schemas.openxmlformats.org/officeDocument/2006/relationships/oleObject" Target="../embeddings/oleObject348.bin"/></Relationships>
</file>

<file path=ppt/slides/_rels/slide188.xml.rels><?xml version="1.0" encoding="UTF-8" standalone="yes"?>
<Relationships xmlns="http://schemas.openxmlformats.org/package/2006/relationships"><Relationship Id="rId8" Type="http://schemas.openxmlformats.org/officeDocument/2006/relationships/image" Target="../media/image358.wmf"/><Relationship Id="rId13"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60.wmf"/><Relationship Id="rId2" Type="http://schemas.openxmlformats.org/officeDocument/2006/relationships/slideLayout" Target="../slideLayouts/slideLayout14.xml"/><Relationship Id="rId1" Type="http://schemas.openxmlformats.org/officeDocument/2006/relationships/vmlDrawing" Target="../drawings/vmlDrawing106.vml"/><Relationship Id="rId6" Type="http://schemas.openxmlformats.org/officeDocument/2006/relationships/image" Target="../media/image357.wmf"/><Relationship Id="rId11" Type="http://schemas.openxmlformats.org/officeDocument/2006/relationships/oleObject" Target="../embeddings/oleObject353.bin"/><Relationship Id="rId5" Type="http://schemas.openxmlformats.org/officeDocument/2006/relationships/oleObject" Target="../embeddings/oleObject350.bin"/><Relationship Id="rId10" Type="http://schemas.openxmlformats.org/officeDocument/2006/relationships/image" Target="../media/image359.wmf"/><Relationship Id="rId4" Type="http://schemas.openxmlformats.org/officeDocument/2006/relationships/image" Target="../media/image356.wmf"/><Relationship Id="rId9" Type="http://schemas.openxmlformats.org/officeDocument/2006/relationships/oleObject" Target="../embeddings/oleObject352.bin"/><Relationship Id="rId14" Type="http://schemas.openxmlformats.org/officeDocument/2006/relationships/image" Target="../media/image361.wmf"/></Relationships>
</file>

<file path=ppt/slides/_rels/slide189.xml.rels><?xml version="1.0" encoding="UTF-8" standalone="yes"?>
<Relationships xmlns="http://schemas.openxmlformats.org/package/2006/relationships"><Relationship Id="rId8" Type="http://schemas.openxmlformats.org/officeDocument/2006/relationships/image" Target="../media/image364.wmf"/><Relationship Id="rId3" Type="http://schemas.openxmlformats.org/officeDocument/2006/relationships/oleObject" Target="../embeddings/oleObject355.bin"/><Relationship Id="rId7" Type="http://schemas.openxmlformats.org/officeDocument/2006/relationships/oleObject" Target="../embeddings/oleObject357.bin"/><Relationship Id="rId12" Type="http://schemas.openxmlformats.org/officeDocument/2006/relationships/image" Target="../media/image366.wmf"/><Relationship Id="rId2" Type="http://schemas.openxmlformats.org/officeDocument/2006/relationships/slideLayout" Target="../slideLayouts/slideLayout16.xml"/><Relationship Id="rId1" Type="http://schemas.openxmlformats.org/officeDocument/2006/relationships/vmlDrawing" Target="../drawings/vmlDrawing107.vml"/><Relationship Id="rId6" Type="http://schemas.openxmlformats.org/officeDocument/2006/relationships/image" Target="../media/image363.wmf"/><Relationship Id="rId11" Type="http://schemas.openxmlformats.org/officeDocument/2006/relationships/oleObject" Target="../embeddings/oleObject359.bin"/><Relationship Id="rId5" Type="http://schemas.openxmlformats.org/officeDocument/2006/relationships/oleObject" Target="../embeddings/oleObject356.bin"/><Relationship Id="rId10" Type="http://schemas.openxmlformats.org/officeDocument/2006/relationships/image" Target="../media/image365.wmf"/><Relationship Id="rId4" Type="http://schemas.openxmlformats.org/officeDocument/2006/relationships/image" Target="../media/image362.wmf"/><Relationship Id="rId9" Type="http://schemas.openxmlformats.org/officeDocument/2006/relationships/oleObject" Target="../embeddings/oleObject35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oleObject" Target="../embeddings/oleObject360.bin"/><Relationship Id="rId7" Type="http://schemas.openxmlformats.org/officeDocument/2006/relationships/oleObject" Target="../embeddings/oleObject362.bin"/><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image" Target="../media/image368.wmf"/><Relationship Id="rId5" Type="http://schemas.openxmlformats.org/officeDocument/2006/relationships/oleObject" Target="../embeddings/oleObject361.bin"/><Relationship Id="rId4" Type="http://schemas.openxmlformats.org/officeDocument/2006/relationships/image" Target="../media/image367.wmf"/></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363.bin"/><Relationship Id="rId2" Type="http://schemas.openxmlformats.org/officeDocument/2006/relationships/slideLayout" Target="../slideLayouts/slideLayout2.xml"/><Relationship Id="rId1" Type="http://schemas.openxmlformats.org/officeDocument/2006/relationships/vmlDrawing" Target="../drawings/vmlDrawing109.vml"/><Relationship Id="rId4" Type="http://schemas.openxmlformats.org/officeDocument/2006/relationships/image" Target="../media/image370.wmf"/></Relationships>
</file>

<file path=ppt/slides/_rels/slide192.xml.rels><?xml version="1.0" encoding="UTF-8" standalone="yes"?>
<Relationships xmlns="http://schemas.openxmlformats.org/package/2006/relationships"><Relationship Id="rId8" Type="http://schemas.openxmlformats.org/officeDocument/2006/relationships/image" Target="../media/image372.wmf"/><Relationship Id="rId13"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74.wmf"/><Relationship Id="rId2" Type="http://schemas.openxmlformats.org/officeDocument/2006/relationships/slideLayout" Target="../slideLayouts/slideLayout2.xml"/><Relationship Id="rId1" Type="http://schemas.openxmlformats.org/officeDocument/2006/relationships/vmlDrawing" Target="../drawings/vmlDrawing110.vml"/><Relationship Id="rId6" Type="http://schemas.openxmlformats.org/officeDocument/2006/relationships/image" Target="../media/image356.wmf"/><Relationship Id="rId11" Type="http://schemas.openxmlformats.org/officeDocument/2006/relationships/oleObject" Target="../embeddings/oleObject368.bin"/><Relationship Id="rId5" Type="http://schemas.openxmlformats.org/officeDocument/2006/relationships/oleObject" Target="../embeddings/oleObject365.bin"/><Relationship Id="rId10" Type="http://schemas.openxmlformats.org/officeDocument/2006/relationships/image" Target="../media/image373.wmf"/><Relationship Id="rId4" Type="http://schemas.openxmlformats.org/officeDocument/2006/relationships/image" Target="../media/image371.wmf"/><Relationship Id="rId9" Type="http://schemas.openxmlformats.org/officeDocument/2006/relationships/oleObject" Target="../embeddings/oleObject367.bin"/><Relationship Id="rId14" Type="http://schemas.openxmlformats.org/officeDocument/2006/relationships/image" Target="../media/image375.wmf"/></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370.bin"/><Relationship Id="rId2" Type="http://schemas.openxmlformats.org/officeDocument/2006/relationships/slideLayout" Target="../slideLayouts/slideLayout2.xml"/><Relationship Id="rId1" Type="http://schemas.openxmlformats.org/officeDocument/2006/relationships/vmlDrawing" Target="../drawings/vmlDrawing111.vml"/><Relationship Id="rId4" Type="http://schemas.openxmlformats.org/officeDocument/2006/relationships/image" Target="../media/image376.wmf"/></Relationships>
</file>

<file path=ppt/slides/_rels/slide194.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376.bin"/><Relationship Id="rId18" Type="http://schemas.openxmlformats.org/officeDocument/2006/relationships/image" Target="../media/image384.wmf"/><Relationship Id="rId3" Type="http://schemas.openxmlformats.org/officeDocument/2006/relationships/oleObject" Target="../embeddings/oleObject371.bin"/><Relationship Id="rId7" Type="http://schemas.openxmlformats.org/officeDocument/2006/relationships/oleObject" Target="../embeddings/oleObject373.bin"/><Relationship Id="rId12" Type="http://schemas.openxmlformats.org/officeDocument/2006/relationships/image" Target="../media/image381.wmf"/><Relationship Id="rId17" Type="http://schemas.openxmlformats.org/officeDocument/2006/relationships/oleObject" Target="../embeddings/oleObject378.bin"/><Relationship Id="rId2" Type="http://schemas.openxmlformats.org/officeDocument/2006/relationships/slideLayout" Target="../slideLayouts/slideLayout14.xml"/><Relationship Id="rId16" Type="http://schemas.openxmlformats.org/officeDocument/2006/relationships/image" Target="../media/image383.wmf"/><Relationship Id="rId1" Type="http://schemas.openxmlformats.org/officeDocument/2006/relationships/vmlDrawing" Target="../drawings/vmlDrawing112.vml"/><Relationship Id="rId6" Type="http://schemas.openxmlformats.org/officeDocument/2006/relationships/image" Target="../media/image378.wmf"/><Relationship Id="rId11" Type="http://schemas.openxmlformats.org/officeDocument/2006/relationships/oleObject" Target="../embeddings/oleObject375.bin"/><Relationship Id="rId5" Type="http://schemas.openxmlformats.org/officeDocument/2006/relationships/oleObject" Target="../embeddings/oleObject372.bin"/><Relationship Id="rId15" Type="http://schemas.openxmlformats.org/officeDocument/2006/relationships/oleObject" Target="../embeddings/oleObject377.bin"/><Relationship Id="rId10" Type="http://schemas.openxmlformats.org/officeDocument/2006/relationships/image" Target="../media/image380.wmf"/><Relationship Id="rId4" Type="http://schemas.openxmlformats.org/officeDocument/2006/relationships/image" Target="../media/image377.wmf"/><Relationship Id="rId9" Type="http://schemas.openxmlformats.org/officeDocument/2006/relationships/oleObject" Target="../embeddings/oleObject374.bin"/><Relationship Id="rId14" Type="http://schemas.openxmlformats.org/officeDocument/2006/relationships/image" Target="../media/image382.w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8" Type="http://schemas.openxmlformats.org/officeDocument/2006/relationships/image" Target="../media/image387.wmf"/><Relationship Id="rId3" Type="http://schemas.openxmlformats.org/officeDocument/2006/relationships/oleObject" Target="../embeddings/oleObject379.bin"/><Relationship Id="rId7" Type="http://schemas.openxmlformats.org/officeDocument/2006/relationships/oleObject" Target="../embeddings/oleObject381.bin"/><Relationship Id="rId2" Type="http://schemas.openxmlformats.org/officeDocument/2006/relationships/slideLayout" Target="../slideLayouts/slideLayout4.xml"/><Relationship Id="rId1" Type="http://schemas.openxmlformats.org/officeDocument/2006/relationships/vmlDrawing" Target="../drawings/vmlDrawing113.vml"/><Relationship Id="rId6" Type="http://schemas.openxmlformats.org/officeDocument/2006/relationships/image" Target="../media/image386.wmf"/><Relationship Id="rId5" Type="http://schemas.openxmlformats.org/officeDocument/2006/relationships/oleObject" Target="../embeddings/oleObject380.bin"/><Relationship Id="rId4" Type="http://schemas.openxmlformats.org/officeDocument/2006/relationships/image" Target="../media/image385.wmf"/></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382.bin"/><Relationship Id="rId2" Type="http://schemas.openxmlformats.org/officeDocument/2006/relationships/slideLayout" Target="../slideLayouts/slideLayout2.xml"/><Relationship Id="rId1" Type="http://schemas.openxmlformats.org/officeDocument/2006/relationships/vmlDrawing" Target="../drawings/vmlDrawing114.vml"/><Relationship Id="rId4" Type="http://schemas.openxmlformats.org/officeDocument/2006/relationships/image" Target="../media/image388.wmf"/></Relationships>
</file>

<file path=ppt/slides/_rels/slide198.xml.rels><?xml version="1.0" encoding="UTF-8" standalone="yes"?>
<Relationships xmlns="http://schemas.openxmlformats.org/package/2006/relationships"><Relationship Id="rId8" Type="http://schemas.openxmlformats.org/officeDocument/2006/relationships/image" Target="../media/image391.wmf"/><Relationship Id="rId13" Type="http://schemas.openxmlformats.org/officeDocument/2006/relationships/oleObject" Target="../embeddings/oleObject388.bin"/><Relationship Id="rId3" Type="http://schemas.openxmlformats.org/officeDocument/2006/relationships/oleObject" Target="../embeddings/oleObject383.bin"/><Relationship Id="rId7" Type="http://schemas.openxmlformats.org/officeDocument/2006/relationships/oleObject" Target="../embeddings/oleObject385.bin"/><Relationship Id="rId12" Type="http://schemas.openxmlformats.org/officeDocument/2006/relationships/image" Target="../media/image393.wmf"/><Relationship Id="rId2" Type="http://schemas.openxmlformats.org/officeDocument/2006/relationships/slideLayout" Target="../slideLayouts/slideLayout15.xml"/><Relationship Id="rId16" Type="http://schemas.openxmlformats.org/officeDocument/2006/relationships/image" Target="../media/image395.wmf"/><Relationship Id="rId1" Type="http://schemas.openxmlformats.org/officeDocument/2006/relationships/vmlDrawing" Target="../drawings/vmlDrawing115.vml"/><Relationship Id="rId6" Type="http://schemas.openxmlformats.org/officeDocument/2006/relationships/image" Target="../media/image390.wmf"/><Relationship Id="rId11" Type="http://schemas.openxmlformats.org/officeDocument/2006/relationships/oleObject" Target="../embeddings/oleObject387.bin"/><Relationship Id="rId5" Type="http://schemas.openxmlformats.org/officeDocument/2006/relationships/oleObject" Target="../embeddings/oleObject384.bin"/><Relationship Id="rId15" Type="http://schemas.openxmlformats.org/officeDocument/2006/relationships/oleObject" Target="../embeddings/oleObject389.bin"/><Relationship Id="rId10" Type="http://schemas.openxmlformats.org/officeDocument/2006/relationships/image" Target="../media/image392.wmf"/><Relationship Id="rId4" Type="http://schemas.openxmlformats.org/officeDocument/2006/relationships/image" Target="../media/image389.wmf"/><Relationship Id="rId9" Type="http://schemas.openxmlformats.org/officeDocument/2006/relationships/oleObject" Target="../embeddings/oleObject386.bin"/><Relationship Id="rId14" Type="http://schemas.openxmlformats.org/officeDocument/2006/relationships/image" Target="../media/image394.wmf"/></Relationships>
</file>

<file path=ppt/slides/_rels/slide199.xml.rels><?xml version="1.0" encoding="UTF-8" standalone="yes"?>
<Relationships xmlns="http://schemas.openxmlformats.org/package/2006/relationships"><Relationship Id="rId8" Type="http://schemas.openxmlformats.org/officeDocument/2006/relationships/image" Target="../media/image398.wmf"/><Relationship Id="rId13" Type="http://schemas.openxmlformats.org/officeDocument/2006/relationships/oleObject" Target="../embeddings/oleObject395.bin"/><Relationship Id="rId3" Type="http://schemas.openxmlformats.org/officeDocument/2006/relationships/oleObject" Target="../embeddings/oleObject390.bin"/><Relationship Id="rId7" Type="http://schemas.openxmlformats.org/officeDocument/2006/relationships/oleObject" Target="../embeddings/oleObject392.bin"/><Relationship Id="rId12" Type="http://schemas.openxmlformats.org/officeDocument/2006/relationships/image" Target="../media/image400.wmf"/><Relationship Id="rId2" Type="http://schemas.openxmlformats.org/officeDocument/2006/relationships/slideLayout" Target="../slideLayouts/slideLayout2.xml"/><Relationship Id="rId16" Type="http://schemas.openxmlformats.org/officeDocument/2006/relationships/image" Target="../media/image402.wmf"/><Relationship Id="rId1" Type="http://schemas.openxmlformats.org/officeDocument/2006/relationships/vmlDrawing" Target="../drawings/vmlDrawing116.vml"/><Relationship Id="rId6" Type="http://schemas.openxmlformats.org/officeDocument/2006/relationships/image" Target="../media/image397.wmf"/><Relationship Id="rId11" Type="http://schemas.openxmlformats.org/officeDocument/2006/relationships/oleObject" Target="../embeddings/oleObject394.bin"/><Relationship Id="rId5" Type="http://schemas.openxmlformats.org/officeDocument/2006/relationships/oleObject" Target="../embeddings/oleObject391.bin"/><Relationship Id="rId15" Type="http://schemas.openxmlformats.org/officeDocument/2006/relationships/oleObject" Target="../embeddings/oleObject396.bin"/><Relationship Id="rId10" Type="http://schemas.openxmlformats.org/officeDocument/2006/relationships/image" Target="../media/image399.wmf"/><Relationship Id="rId4" Type="http://schemas.openxmlformats.org/officeDocument/2006/relationships/image" Target="../media/image396.wmf"/><Relationship Id="rId9" Type="http://schemas.openxmlformats.org/officeDocument/2006/relationships/oleObject" Target="../embeddings/oleObject393.bin"/><Relationship Id="rId14" Type="http://schemas.openxmlformats.org/officeDocument/2006/relationships/image" Target="../media/image40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oleObject" Target="../embeddings/oleObject397.bin"/><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image" Target="../media/image404.wmf"/><Relationship Id="rId5" Type="http://schemas.openxmlformats.org/officeDocument/2006/relationships/oleObject" Target="../embeddings/oleObject398.bin"/><Relationship Id="rId4" Type="http://schemas.openxmlformats.org/officeDocument/2006/relationships/image" Target="../media/image403.wmf"/></Relationships>
</file>

<file path=ppt/slides/_rels/slide202.xml.rels><?xml version="1.0" encoding="UTF-8" standalone="yes"?>
<Relationships xmlns="http://schemas.openxmlformats.org/package/2006/relationships"><Relationship Id="rId8" Type="http://schemas.openxmlformats.org/officeDocument/2006/relationships/image" Target="../media/image407.wmf"/><Relationship Id="rId13" Type="http://schemas.openxmlformats.org/officeDocument/2006/relationships/oleObject" Target="../embeddings/oleObject404.bin"/><Relationship Id="rId3" Type="http://schemas.openxmlformats.org/officeDocument/2006/relationships/oleObject" Target="../embeddings/oleObject399.bin"/><Relationship Id="rId7" Type="http://schemas.openxmlformats.org/officeDocument/2006/relationships/oleObject" Target="../embeddings/oleObject401.bin"/><Relationship Id="rId12" Type="http://schemas.openxmlformats.org/officeDocument/2006/relationships/image" Target="../media/image409.wmf"/><Relationship Id="rId2" Type="http://schemas.openxmlformats.org/officeDocument/2006/relationships/slideLayout" Target="../slideLayouts/slideLayout2.xml"/><Relationship Id="rId1" Type="http://schemas.openxmlformats.org/officeDocument/2006/relationships/vmlDrawing" Target="../drawings/vmlDrawing118.vml"/><Relationship Id="rId6" Type="http://schemas.openxmlformats.org/officeDocument/2006/relationships/image" Target="../media/image406.wmf"/><Relationship Id="rId11" Type="http://schemas.openxmlformats.org/officeDocument/2006/relationships/oleObject" Target="../embeddings/oleObject403.bin"/><Relationship Id="rId5" Type="http://schemas.openxmlformats.org/officeDocument/2006/relationships/oleObject" Target="../embeddings/oleObject400.bin"/><Relationship Id="rId10" Type="http://schemas.openxmlformats.org/officeDocument/2006/relationships/image" Target="../media/image408.wmf"/><Relationship Id="rId4" Type="http://schemas.openxmlformats.org/officeDocument/2006/relationships/image" Target="../media/image405.wmf"/><Relationship Id="rId9" Type="http://schemas.openxmlformats.org/officeDocument/2006/relationships/oleObject" Target="../embeddings/oleObject402.bin"/><Relationship Id="rId14" Type="http://schemas.openxmlformats.org/officeDocument/2006/relationships/image" Target="../media/image410.wmf"/></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405.bin"/><Relationship Id="rId2" Type="http://schemas.openxmlformats.org/officeDocument/2006/relationships/slideLayout" Target="../slideLayouts/slideLayout2.xml"/><Relationship Id="rId1" Type="http://schemas.openxmlformats.org/officeDocument/2006/relationships/vmlDrawing" Target="../drawings/vmlDrawing119.vml"/><Relationship Id="rId6" Type="http://schemas.openxmlformats.org/officeDocument/2006/relationships/image" Target="../media/image157.wmf"/><Relationship Id="rId5" Type="http://schemas.openxmlformats.org/officeDocument/2006/relationships/oleObject" Target="../embeddings/oleObject406.bin"/><Relationship Id="rId4" Type="http://schemas.openxmlformats.org/officeDocument/2006/relationships/image" Target="../media/image411.wmf"/></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407.bin"/><Relationship Id="rId2" Type="http://schemas.openxmlformats.org/officeDocument/2006/relationships/slideLayout" Target="../slideLayouts/slideLayout16.xml"/><Relationship Id="rId1" Type="http://schemas.openxmlformats.org/officeDocument/2006/relationships/vmlDrawing" Target="../drawings/vmlDrawing120.vml"/><Relationship Id="rId6" Type="http://schemas.openxmlformats.org/officeDocument/2006/relationships/image" Target="../media/image413.wmf"/><Relationship Id="rId5" Type="http://schemas.openxmlformats.org/officeDocument/2006/relationships/oleObject" Target="../embeddings/oleObject408.bin"/><Relationship Id="rId4" Type="http://schemas.openxmlformats.org/officeDocument/2006/relationships/image" Target="../media/image412.wmf"/></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409.bin"/><Relationship Id="rId2" Type="http://schemas.openxmlformats.org/officeDocument/2006/relationships/slideLayout" Target="../slideLayouts/slideLayout16.xml"/><Relationship Id="rId1" Type="http://schemas.openxmlformats.org/officeDocument/2006/relationships/vmlDrawing" Target="../drawings/vmlDrawing121.vml"/><Relationship Id="rId6" Type="http://schemas.openxmlformats.org/officeDocument/2006/relationships/image" Target="../media/image415.wmf"/><Relationship Id="rId5" Type="http://schemas.openxmlformats.org/officeDocument/2006/relationships/oleObject" Target="../embeddings/oleObject410.bin"/><Relationship Id="rId4" Type="http://schemas.openxmlformats.org/officeDocument/2006/relationships/image" Target="../media/image414.wmf"/></Relationships>
</file>

<file path=ppt/slides/_rels/slide207.xml.rels><?xml version="1.0" encoding="UTF-8" standalone="yes"?>
<Relationships xmlns="http://schemas.openxmlformats.org/package/2006/relationships"><Relationship Id="rId8" Type="http://schemas.openxmlformats.org/officeDocument/2006/relationships/image" Target="../media/image418.wmf"/><Relationship Id="rId13" Type="http://schemas.openxmlformats.org/officeDocument/2006/relationships/oleObject" Target="../embeddings/oleObject416.bin"/><Relationship Id="rId18" Type="http://schemas.openxmlformats.org/officeDocument/2006/relationships/oleObject" Target="../embeddings/oleObject419.bin"/><Relationship Id="rId3" Type="http://schemas.openxmlformats.org/officeDocument/2006/relationships/oleObject" Target="../embeddings/oleObject411.bin"/><Relationship Id="rId7" Type="http://schemas.openxmlformats.org/officeDocument/2006/relationships/oleObject" Target="../embeddings/oleObject413.bin"/><Relationship Id="rId12" Type="http://schemas.openxmlformats.org/officeDocument/2006/relationships/image" Target="../media/image420.wmf"/><Relationship Id="rId17" Type="http://schemas.openxmlformats.org/officeDocument/2006/relationships/image" Target="../media/image422.wmf"/><Relationship Id="rId2" Type="http://schemas.openxmlformats.org/officeDocument/2006/relationships/slideLayout" Target="../slideLayouts/slideLayout15.xml"/><Relationship Id="rId16" Type="http://schemas.openxmlformats.org/officeDocument/2006/relationships/oleObject" Target="../embeddings/oleObject418.bin"/><Relationship Id="rId20" Type="http://schemas.openxmlformats.org/officeDocument/2006/relationships/oleObject" Target="../embeddings/oleObject420.bin"/><Relationship Id="rId1" Type="http://schemas.openxmlformats.org/officeDocument/2006/relationships/vmlDrawing" Target="../drawings/vmlDrawing122.vml"/><Relationship Id="rId6" Type="http://schemas.openxmlformats.org/officeDocument/2006/relationships/image" Target="../media/image417.wmf"/><Relationship Id="rId11" Type="http://schemas.openxmlformats.org/officeDocument/2006/relationships/oleObject" Target="../embeddings/oleObject415.bin"/><Relationship Id="rId5" Type="http://schemas.openxmlformats.org/officeDocument/2006/relationships/oleObject" Target="../embeddings/oleObject412.bin"/><Relationship Id="rId15" Type="http://schemas.openxmlformats.org/officeDocument/2006/relationships/oleObject" Target="../embeddings/oleObject417.bin"/><Relationship Id="rId10" Type="http://schemas.openxmlformats.org/officeDocument/2006/relationships/image" Target="../media/image419.wmf"/><Relationship Id="rId19" Type="http://schemas.openxmlformats.org/officeDocument/2006/relationships/image" Target="../media/image423.wmf"/><Relationship Id="rId4" Type="http://schemas.openxmlformats.org/officeDocument/2006/relationships/image" Target="../media/image416.wmf"/><Relationship Id="rId9" Type="http://schemas.openxmlformats.org/officeDocument/2006/relationships/oleObject" Target="../embeddings/oleObject414.bin"/><Relationship Id="rId14" Type="http://schemas.openxmlformats.org/officeDocument/2006/relationships/image" Target="../media/image421.wmf"/></Relationships>
</file>

<file path=ppt/slides/_rels/slide208.xml.rels><?xml version="1.0" encoding="UTF-8" standalone="yes"?>
<Relationships xmlns="http://schemas.openxmlformats.org/package/2006/relationships"><Relationship Id="rId8" Type="http://schemas.openxmlformats.org/officeDocument/2006/relationships/image" Target="../media/image426.wmf"/><Relationship Id="rId13" Type="http://schemas.openxmlformats.org/officeDocument/2006/relationships/oleObject" Target="../embeddings/oleObject426.bin"/><Relationship Id="rId3" Type="http://schemas.openxmlformats.org/officeDocument/2006/relationships/oleObject" Target="../embeddings/oleObject421.bin"/><Relationship Id="rId7" Type="http://schemas.openxmlformats.org/officeDocument/2006/relationships/oleObject" Target="../embeddings/oleObject423.bin"/><Relationship Id="rId12" Type="http://schemas.openxmlformats.org/officeDocument/2006/relationships/image" Target="../media/image428.wmf"/><Relationship Id="rId2" Type="http://schemas.openxmlformats.org/officeDocument/2006/relationships/slideLayout" Target="../slideLayouts/slideLayout4.xml"/><Relationship Id="rId16" Type="http://schemas.openxmlformats.org/officeDocument/2006/relationships/image" Target="../media/image430.wmf"/><Relationship Id="rId1" Type="http://schemas.openxmlformats.org/officeDocument/2006/relationships/vmlDrawing" Target="../drawings/vmlDrawing123.vml"/><Relationship Id="rId6" Type="http://schemas.openxmlformats.org/officeDocument/2006/relationships/image" Target="../media/image425.wmf"/><Relationship Id="rId11" Type="http://schemas.openxmlformats.org/officeDocument/2006/relationships/oleObject" Target="../embeddings/oleObject425.bin"/><Relationship Id="rId5" Type="http://schemas.openxmlformats.org/officeDocument/2006/relationships/oleObject" Target="../embeddings/oleObject422.bin"/><Relationship Id="rId15" Type="http://schemas.openxmlformats.org/officeDocument/2006/relationships/oleObject" Target="../embeddings/oleObject427.bin"/><Relationship Id="rId10" Type="http://schemas.openxmlformats.org/officeDocument/2006/relationships/image" Target="../media/image427.wmf"/><Relationship Id="rId4" Type="http://schemas.openxmlformats.org/officeDocument/2006/relationships/image" Target="../media/image424.wmf"/><Relationship Id="rId9" Type="http://schemas.openxmlformats.org/officeDocument/2006/relationships/oleObject" Target="../embeddings/oleObject424.bin"/><Relationship Id="rId14" Type="http://schemas.openxmlformats.org/officeDocument/2006/relationships/image" Target="../media/image429.wmf"/></Relationships>
</file>

<file path=ppt/slides/_rels/slide209.xml.rels><?xml version="1.0" encoding="UTF-8" standalone="yes"?>
<Relationships xmlns="http://schemas.openxmlformats.org/package/2006/relationships"><Relationship Id="rId8" Type="http://schemas.openxmlformats.org/officeDocument/2006/relationships/image" Target="../media/image432.wmf"/><Relationship Id="rId13" Type="http://schemas.openxmlformats.org/officeDocument/2006/relationships/oleObject" Target="../embeddings/oleObject432.bin"/><Relationship Id="rId3" Type="http://schemas.openxmlformats.org/officeDocument/2006/relationships/image" Target="../media/image436.wmf"/><Relationship Id="rId7" Type="http://schemas.openxmlformats.org/officeDocument/2006/relationships/oleObject" Target="../embeddings/oleObject429.bin"/><Relationship Id="rId12" Type="http://schemas.openxmlformats.org/officeDocument/2006/relationships/image" Target="../media/image434.wmf"/><Relationship Id="rId2" Type="http://schemas.openxmlformats.org/officeDocument/2006/relationships/slideLayout" Target="../slideLayouts/slideLayout2.xml"/><Relationship Id="rId1" Type="http://schemas.openxmlformats.org/officeDocument/2006/relationships/vmlDrawing" Target="../drawings/vmlDrawing124.vml"/><Relationship Id="rId6" Type="http://schemas.openxmlformats.org/officeDocument/2006/relationships/image" Target="../media/image431.wmf"/><Relationship Id="rId11" Type="http://schemas.openxmlformats.org/officeDocument/2006/relationships/oleObject" Target="../embeddings/oleObject431.bin"/><Relationship Id="rId5" Type="http://schemas.openxmlformats.org/officeDocument/2006/relationships/oleObject" Target="../embeddings/oleObject428.bin"/><Relationship Id="rId15" Type="http://schemas.openxmlformats.org/officeDocument/2006/relationships/oleObject" Target="../embeddings/oleObject433.bin"/><Relationship Id="rId10" Type="http://schemas.openxmlformats.org/officeDocument/2006/relationships/image" Target="../media/image433.wmf"/><Relationship Id="rId4" Type="http://schemas.openxmlformats.org/officeDocument/2006/relationships/image" Target="../media/image437.wmf"/><Relationship Id="rId9" Type="http://schemas.openxmlformats.org/officeDocument/2006/relationships/oleObject" Target="../embeddings/oleObject430.bin"/><Relationship Id="rId14" Type="http://schemas.openxmlformats.org/officeDocument/2006/relationships/image" Target="../media/image43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434.bin"/><Relationship Id="rId2" Type="http://schemas.openxmlformats.org/officeDocument/2006/relationships/slideLayout" Target="../slideLayouts/slideLayout4.xml"/><Relationship Id="rId1" Type="http://schemas.openxmlformats.org/officeDocument/2006/relationships/vmlDrawing" Target="../drawings/vmlDrawing125.vml"/><Relationship Id="rId6" Type="http://schemas.openxmlformats.org/officeDocument/2006/relationships/image" Target="../media/image439.wmf"/><Relationship Id="rId5" Type="http://schemas.openxmlformats.org/officeDocument/2006/relationships/oleObject" Target="../embeddings/oleObject435.bin"/><Relationship Id="rId4" Type="http://schemas.openxmlformats.org/officeDocument/2006/relationships/image" Target="../media/image438.wmf"/></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436.bin"/><Relationship Id="rId2" Type="http://schemas.openxmlformats.org/officeDocument/2006/relationships/slideLayout" Target="../slideLayouts/slideLayout2.xml"/><Relationship Id="rId1" Type="http://schemas.openxmlformats.org/officeDocument/2006/relationships/vmlDrawing" Target="../drawings/vmlDrawing126.vml"/><Relationship Id="rId4" Type="http://schemas.openxmlformats.org/officeDocument/2006/relationships/image" Target="../media/image440.wmf"/></Relationships>
</file>

<file path=ppt/slides/_rels/slide213.xml.rels><?xml version="1.0" encoding="UTF-8" standalone="yes"?>
<Relationships xmlns="http://schemas.openxmlformats.org/package/2006/relationships"><Relationship Id="rId3" Type="http://schemas.openxmlformats.org/officeDocument/2006/relationships/image" Target="../media/image442.wmf"/><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image" Target="../media/image441.wmf"/><Relationship Id="rId5" Type="http://schemas.openxmlformats.org/officeDocument/2006/relationships/oleObject" Target="../embeddings/oleObject437.bin"/><Relationship Id="rId4" Type="http://schemas.openxmlformats.org/officeDocument/2006/relationships/image" Target="../media/image443.wmf"/></Relationships>
</file>

<file path=ppt/slides/_rels/slide214.xml.rels><?xml version="1.0" encoding="UTF-8" standalone="yes"?>
<Relationships xmlns="http://schemas.openxmlformats.org/package/2006/relationships"><Relationship Id="rId3" Type="http://schemas.openxmlformats.org/officeDocument/2006/relationships/image" Target="../media/image445.wmf"/><Relationship Id="rId2" Type="http://schemas.openxmlformats.org/officeDocument/2006/relationships/image" Target="../media/image444.wm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8" Type="http://schemas.openxmlformats.org/officeDocument/2006/relationships/image" Target="../media/image446.wmf"/><Relationship Id="rId3" Type="http://schemas.openxmlformats.org/officeDocument/2006/relationships/image" Target="../media/image448.wmf"/><Relationship Id="rId7"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128.vml"/><Relationship Id="rId6" Type="http://schemas.openxmlformats.org/officeDocument/2006/relationships/image" Target="../media/image451.wmf"/><Relationship Id="rId5" Type="http://schemas.openxmlformats.org/officeDocument/2006/relationships/image" Target="../media/image450.wmf"/><Relationship Id="rId10" Type="http://schemas.openxmlformats.org/officeDocument/2006/relationships/image" Target="../media/image447.wmf"/><Relationship Id="rId4" Type="http://schemas.openxmlformats.org/officeDocument/2006/relationships/image" Target="../media/image449.wmf"/><Relationship Id="rId9" Type="http://schemas.openxmlformats.org/officeDocument/2006/relationships/oleObject" Target="../embeddings/oleObject439.bin"/></Relationships>
</file>

<file path=ppt/slides/_rels/slide216.xml.rels><?xml version="1.0" encoding="UTF-8" standalone="yes"?>
<Relationships xmlns="http://schemas.openxmlformats.org/package/2006/relationships"><Relationship Id="rId2" Type="http://schemas.openxmlformats.org/officeDocument/2006/relationships/image" Target="../media/image452.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220.xml.rels><?xml version="1.0" encoding="UTF-8" standalone="yes"?>
<Relationships xmlns="http://schemas.openxmlformats.org/package/2006/relationships"><Relationship Id="rId8" Type="http://schemas.openxmlformats.org/officeDocument/2006/relationships/image" Target="../media/image455.emf"/><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457.emf"/><Relationship Id="rId2" Type="http://schemas.openxmlformats.org/officeDocument/2006/relationships/slideLayout" Target="../slideLayouts/slideLayout2.xml"/><Relationship Id="rId1" Type="http://schemas.openxmlformats.org/officeDocument/2006/relationships/vmlDrawing" Target="../drawings/vmlDrawing129.vml"/><Relationship Id="rId6" Type="http://schemas.openxmlformats.org/officeDocument/2006/relationships/image" Target="../media/image454.emf"/><Relationship Id="rId11" Type="http://schemas.openxmlformats.org/officeDocument/2006/relationships/oleObject" Target="../embeddings/oleObject444.bin"/><Relationship Id="rId5" Type="http://schemas.openxmlformats.org/officeDocument/2006/relationships/oleObject" Target="../embeddings/oleObject441.bin"/><Relationship Id="rId10" Type="http://schemas.openxmlformats.org/officeDocument/2006/relationships/image" Target="../media/image456.emf"/><Relationship Id="rId4" Type="http://schemas.openxmlformats.org/officeDocument/2006/relationships/image" Target="../media/image453.wmf"/><Relationship Id="rId9" Type="http://schemas.openxmlformats.org/officeDocument/2006/relationships/oleObject" Target="../embeddings/oleObject443.bin"/></Relationships>
</file>

<file path=ppt/slides/_rels/slide221.xml.rels><?xml version="1.0" encoding="UTF-8" standalone="yes"?>
<Relationships xmlns="http://schemas.openxmlformats.org/package/2006/relationships"><Relationship Id="rId8" Type="http://schemas.openxmlformats.org/officeDocument/2006/relationships/oleObject" Target="../embeddings/oleObject447.bin"/><Relationship Id="rId3" Type="http://schemas.openxmlformats.org/officeDocument/2006/relationships/image" Target="../media/image462.png"/><Relationship Id="rId7" Type="http://schemas.openxmlformats.org/officeDocument/2006/relationships/image" Target="../media/image459.emf"/><Relationship Id="rId2" Type="http://schemas.openxmlformats.org/officeDocument/2006/relationships/slideLayout" Target="../slideLayouts/slideLayout6.xml"/><Relationship Id="rId1" Type="http://schemas.openxmlformats.org/officeDocument/2006/relationships/vmlDrawing" Target="../drawings/vmlDrawing130.vml"/><Relationship Id="rId6" Type="http://schemas.openxmlformats.org/officeDocument/2006/relationships/oleObject" Target="../embeddings/oleObject446.bin"/><Relationship Id="rId11" Type="http://schemas.openxmlformats.org/officeDocument/2006/relationships/image" Target="../media/image461.emf"/><Relationship Id="rId5" Type="http://schemas.openxmlformats.org/officeDocument/2006/relationships/image" Target="../media/image458.emf"/><Relationship Id="rId10" Type="http://schemas.openxmlformats.org/officeDocument/2006/relationships/oleObject" Target="../embeddings/oleObject448.bin"/><Relationship Id="rId4" Type="http://schemas.openxmlformats.org/officeDocument/2006/relationships/oleObject" Target="../embeddings/oleObject445.bin"/><Relationship Id="rId9" Type="http://schemas.openxmlformats.org/officeDocument/2006/relationships/image" Target="../media/image460.emf"/></Relationships>
</file>

<file path=ppt/slides/_rels/slide222.xml.rels><?xml version="1.0" encoding="UTF-8" standalone="yes"?>
<Relationships xmlns="http://schemas.openxmlformats.org/package/2006/relationships"><Relationship Id="rId2" Type="http://schemas.openxmlformats.org/officeDocument/2006/relationships/image" Target="../media/image463.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8" Type="http://schemas.openxmlformats.org/officeDocument/2006/relationships/image" Target="../media/image466.wmf"/><Relationship Id="rId13" Type="http://schemas.openxmlformats.org/officeDocument/2006/relationships/oleObject" Target="../embeddings/oleObject454.bin"/><Relationship Id="rId3" Type="http://schemas.openxmlformats.org/officeDocument/2006/relationships/oleObject" Target="../embeddings/oleObject449.bin"/><Relationship Id="rId7" Type="http://schemas.openxmlformats.org/officeDocument/2006/relationships/oleObject" Target="../embeddings/oleObject451.bin"/><Relationship Id="rId12" Type="http://schemas.openxmlformats.org/officeDocument/2006/relationships/image" Target="../media/image468.wmf"/><Relationship Id="rId2" Type="http://schemas.openxmlformats.org/officeDocument/2006/relationships/slideLayout" Target="../slideLayouts/slideLayout6.xml"/><Relationship Id="rId1" Type="http://schemas.openxmlformats.org/officeDocument/2006/relationships/vmlDrawing" Target="../drawings/vmlDrawing131.vml"/><Relationship Id="rId6" Type="http://schemas.openxmlformats.org/officeDocument/2006/relationships/image" Target="../media/image465.wmf"/><Relationship Id="rId11" Type="http://schemas.openxmlformats.org/officeDocument/2006/relationships/oleObject" Target="../embeddings/oleObject453.bin"/><Relationship Id="rId5" Type="http://schemas.openxmlformats.org/officeDocument/2006/relationships/oleObject" Target="../embeddings/oleObject450.bin"/><Relationship Id="rId10" Type="http://schemas.openxmlformats.org/officeDocument/2006/relationships/image" Target="../media/image467.wmf"/><Relationship Id="rId4" Type="http://schemas.openxmlformats.org/officeDocument/2006/relationships/image" Target="../media/image464.wmf"/><Relationship Id="rId9" Type="http://schemas.openxmlformats.org/officeDocument/2006/relationships/oleObject" Target="../embeddings/oleObject452.bin"/><Relationship Id="rId14" Type="http://schemas.openxmlformats.org/officeDocument/2006/relationships/image" Target="../media/image469.emf"/></Relationships>
</file>

<file path=ppt/slides/_rels/slide224.xml.rels><?xml version="1.0" encoding="UTF-8" standalone="yes"?>
<Relationships xmlns="http://schemas.openxmlformats.org/package/2006/relationships"><Relationship Id="rId8" Type="http://schemas.openxmlformats.org/officeDocument/2006/relationships/image" Target="../media/image472.wmf"/><Relationship Id="rId13" Type="http://schemas.openxmlformats.org/officeDocument/2006/relationships/oleObject" Target="../embeddings/oleObject460.bin"/><Relationship Id="rId3" Type="http://schemas.openxmlformats.org/officeDocument/2006/relationships/oleObject" Target="../embeddings/oleObject455.bin"/><Relationship Id="rId7" Type="http://schemas.openxmlformats.org/officeDocument/2006/relationships/oleObject" Target="../embeddings/oleObject457.bin"/><Relationship Id="rId12" Type="http://schemas.openxmlformats.org/officeDocument/2006/relationships/image" Target="../media/image474.wmf"/><Relationship Id="rId2" Type="http://schemas.openxmlformats.org/officeDocument/2006/relationships/slideLayout" Target="../slideLayouts/slideLayout2.xml"/><Relationship Id="rId16" Type="http://schemas.openxmlformats.org/officeDocument/2006/relationships/image" Target="../media/image476.wmf"/><Relationship Id="rId1" Type="http://schemas.openxmlformats.org/officeDocument/2006/relationships/vmlDrawing" Target="../drawings/vmlDrawing132.vml"/><Relationship Id="rId6" Type="http://schemas.openxmlformats.org/officeDocument/2006/relationships/image" Target="../media/image471.emf"/><Relationship Id="rId11" Type="http://schemas.openxmlformats.org/officeDocument/2006/relationships/oleObject" Target="../embeddings/oleObject459.bin"/><Relationship Id="rId5" Type="http://schemas.openxmlformats.org/officeDocument/2006/relationships/oleObject" Target="../embeddings/oleObject456.bin"/><Relationship Id="rId15" Type="http://schemas.openxmlformats.org/officeDocument/2006/relationships/oleObject" Target="../embeddings/oleObject461.bin"/><Relationship Id="rId10" Type="http://schemas.openxmlformats.org/officeDocument/2006/relationships/image" Target="../media/image473.wmf"/><Relationship Id="rId4" Type="http://schemas.openxmlformats.org/officeDocument/2006/relationships/image" Target="../media/image470.wmf"/><Relationship Id="rId9" Type="http://schemas.openxmlformats.org/officeDocument/2006/relationships/oleObject" Target="../embeddings/oleObject458.bin"/><Relationship Id="rId14" Type="http://schemas.openxmlformats.org/officeDocument/2006/relationships/image" Target="../media/image475.wmf"/></Relationships>
</file>

<file path=ppt/slides/_rels/slide225.xml.rels><?xml version="1.0" encoding="UTF-8" standalone="yes"?>
<Relationships xmlns="http://schemas.openxmlformats.org/package/2006/relationships"><Relationship Id="rId8" Type="http://schemas.openxmlformats.org/officeDocument/2006/relationships/image" Target="../media/image479.emf"/><Relationship Id="rId3" Type="http://schemas.openxmlformats.org/officeDocument/2006/relationships/oleObject" Target="../embeddings/oleObject462.bin"/><Relationship Id="rId7" Type="http://schemas.openxmlformats.org/officeDocument/2006/relationships/oleObject" Target="../embeddings/oleObject464.bin"/><Relationship Id="rId2" Type="http://schemas.openxmlformats.org/officeDocument/2006/relationships/slideLayout" Target="../slideLayouts/slideLayout2.xml"/><Relationship Id="rId1" Type="http://schemas.openxmlformats.org/officeDocument/2006/relationships/vmlDrawing" Target="../drawings/vmlDrawing133.vml"/><Relationship Id="rId6" Type="http://schemas.openxmlformats.org/officeDocument/2006/relationships/image" Target="../media/image478.wmf"/><Relationship Id="rId5" Type="http://schemas.openxmlformats.org/officeDocument/2006/relationships/oleObject" Target="../embeddings/oleObject463.bin"/><Relationship Id="rId10" Type="http://schemas.openxmlformats.org/officeDocument/2006/relationships/image" Target="../media/image480.wmf"/><Relationship Id="rId4" Type="http://schemas.openxmlformats.org/officeDocument/2006/relationships/image" Target="../media/image477.wmf"/><Relationship Id="rId9" Type="http://schemas.openxmlformats.org/officeDocument/2006/relationships/oleObject" Target="../embeddings/oleObject465.bin"/></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466.bin"/><Relationship Id="rId2" Type="http://schemas.openxmlformats.org/officeDocument/2006/relationships/slideLayout" Target="../slideLayouts/slideLayout6.xml"/><Relationship Id="rId1" Type="http://schemas.openxmlformats.org/officeDocument/2006/relationships/vmlDrawing" Target="../drawings/vmlDrawing134.vml"/><Relationship Id="rId4" Type="http://schemas.openxmlformats.org/officeDocument/2006/relationships/image" Target="../media/image481.wmf"/></Relationships>
</file>

<file path=ppt/slides/_rels/slide227.xml.rels><?xml version="1.0" encoding="UTF-8" standalone="yes"?>
<Relationships xmlns="http://schemas.openxmlformats.org/package/2006/relationships"><Relationship Id="rId8" Type="http://schemas.openxmlformats.org/officeDocument/2006/relationships/image" Target="../media/image484.emf"/><Relationship Id="rId3" Type="http://schemas.openxmlformats.org/officeDocument/2006/relationships/oleObject" Target="../embeddings/oleObject467.bin"/><Relationship Id="rId7" Type="http://schemas.openxmlformats.org/officeDocument/2006/relationships/oleObject" Target="../embeddings/oleObject469.bin"/><Relationship Id="rId2" Type="http://schemas.openxmlformats.org/officeDocument/2006/relationships/slideLayout" Target="../slideLayouts/slideLayout13.xml"/><Relationship Id="rId1" Type="http://schemas.openxmlformats.org/officeDocument/2006/relationships/vmlDrawing" Target="../drawings/vmlDrawing135.vml"/><Relationship Id="rId6" Type="http://schemas.openxmlformats.org/officeDocument/2006/relationships/image" Target="../media/image483.emf"/><Relationship Id="rId5" Type="http://schemas.openxmlformats.org/officeDocument/2006/relationships/oleObject" Target="../embeddings/oleObject468.bin"/><Relationship Id="rId4" Type="http://schemas.openxmlformats.org/officeDocument/2006/relationships/image" Target="../media/image482.emf"/></Relationships>
</file>

<file path=ppt/slides/_rels/slide228.xml.rels><?xml version="1.0" encoding="UTF-8" standalone="yes"?>
<Relationships xmlns="http://schemas.openxmlformats.org/package/2006/relationships"><Relationship Id="rId3" Type="http://schemas.openxmlformats.org/officeDocument/2006/relationships/oleObject" Target="../embeddings/oleObject470.bin"/><Relationship Id="rId2" Type="http://schemas.openxmlformats.org/officeDocument/2006/relationships/slideLayout" Target="../slideLayouts/slideLayout13.xml"/><Relationship Id="rId1" Type="http://schemas.openxmlformats.org/officeDocument/2006/relationships/vmlDrawing" Target="../drawings/vmlDrawing136.vml"/><Relationship Id="rId6" Type="http://schemas.openxmlformats.org/officeDocument/2006/relationships/image" Target="../media/image486.emf"/><Relationship Id="rId5" Type="http://schemas.openxmlformats.org/officeDocument/2006/relationships/oleObject" Target="../embeddings/oleObject471.bin"/><Relationship Id="rId4" Type="http://schemas.openxmlformats.org/officeDocument/2006/relationships/image" Target="../media/image485.emf"/></Relationships>
</file>

<file path=ppt/slides/_rels/slide229.xml.rels><?xml version="1.0" encoding="UTF-8" standalone="yes"?>
<Relationships xmlns="http://schemas.openxmlformats.org/package/2006/relationships"><Relationship Id="rId3" Type="http://schemas.openxmlformats.org/officeDocument/2006/relationships/oleObject" Target="../embeddings/oleObject472.bin"/><Relationship Id="rId2" Type="http://schemas.openxmlformats.org/officeDocument/2006/relationships/slideLayout" Target="../slideLayouts/slideLayout13.xml"/><Relationship Id="rId1" Type="http://schemas.openxmlformats.org/officeDocument/2006/relationships/vmlDrawing" Target="../drawings/vmlDrawing137.vml"/><Relationship Id="rId4" Type="http://schemas.openxmlformats.org/officeDocument/2006/relationships/image" Target="../media/image487.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7.wmf"/><Relationship Id="rId7" Type="http://schemas.openxmlformats.org/officeDocument/2006/relationships/image" Target="../media/image15.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473.bin"/><Relationship Id="rId2" Type="http://schemas.openxmlformats.org/officeDocument/2006/relationships/slideLayout" Target="../slideLayouts/slideLayout13.xml"/><Relationship Id="rId1" Type="http://schemas.openxmlformats.org/officeDocument/2006/relationships/vmlDrawing" Target="../drawings/vmlDrawing138.vml"/><Relationship Id="rId4" Type="http://schemas.openxmlformats.org/officeDocument/2006/relationships/image" Target="../media/image488.emf"/></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1.wmf"/><Relationship Id="rId4" Type="http://schemas.openxmlformats.org/officeDocument/2006/relationships/image" Target="../media/image18.emf"/><Relationship Id="rId9" Type="http://schemas.openxmlformats.org/officeDocument/2006/relationships/oleObject" Target="../embeddings/oleObject16.bin"/><Relationship Id="rId14" Type="http://schemas.openxmlformats.org/officeDocument/2006/relationships/image" Target="../media/image2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6.w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0.bin"/><Relationship Id="rId14" Type="http://schemas.openxmlformats.org/officeDocument/2006/relationships/image" Target="../media/image3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2.wmf"/><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39.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6.bin"/></Relationships>
</file>

<file path=ppt/slides/_rels/slide3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3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47.wmf"/></Relationships>
</file>

<file path=ppt/slides/_rels/slide3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2.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image" Target="../media/image51.wmf"/><Relationship Id="rId5" Type="http://schemas.openxmlformats.org/officeDocument/2006/relationships/oleObject" Target="../embeddings/oleObject44.bin"/><Relationship Id="rId15" Type="http://schemas.openxmlformats.org/officeDocument/2006/relationships/image" Target="../media/image53.wmf"/><Relationship Id="rId10" Type="http://schemas.openxmlformats.org/officeDocument/2006/relationships/oleObject" Target="../embeddings/oleObject47.bin"/><Relationship Id="rId4" Type="http://schemas.openxmlformats.org/officeDocument/2006/relationships/image" Target="../media/image48.wmf"/><Relationship Id="rId9" Type="http://schemas.openxmlformats.org/officeDocument/2006/relationships/oleObject" Target="../embeddings/oleObject46.bin"/><Relationship Id="rId14" Type="http://schemas.openxmlformats.org/officeDocument/2006/relationships/oleObject" Target="../embeddings/oleObject49.bin"/></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5.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0.wmf"/><Relationship Id="rId4" Type="http://schemas.openxmlformats.org/officeDocument/2006/relationships/image" Target="../media/image56.wmf"/><Relationship Id="rId9" Type="http://schemas.openxmlformats.org/officeDocument/2006/relationships/oleObject" Target="../embeddings/oleObject58.bin"/><Relationship Id="rId14" Type="http://schemas.openxmlformats.org/officeDocument/2006/relationships/image" Target="../media/image6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5.wmf"/><Relationship Id="rId5" Type="http://schemas.openxmlformats.org/officeDocument/2006/relationships/oleObject" Target="../embeddings/oleObject63.bin"/><Relationship Id="rId4" Type="http://schemas.openxmlformats.org/officeDocument/2006/relationships/image" Target="../media/image64.wmf"/></Relationships>
</file>

<file path=ppt/slides/_rels/slide38.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65.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3.wmf"/></Relationships>
</file>

<file path=ppt/slides/_rels/slide43.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1.bin"/><Relationship Id="rId5" Type="http://schemas.openxmlformats.org/officeDocument/2006/relationships/image" Target="../media/image74.emf"/><Relationship Id="rId4" Type="http://schemas.openxmlformats.org/officeDocument/2006/relationships/oleObject" Target="../embeddings/oleObject70.bin"/></Relationships>
</file>

<file path=ppt/slides/_rels/slide4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wmf"/><Relationship Id="rId5" Type="http://schemas.openxmlformats.org/officeDocument/2006/relationships/oleObject" Target="../embeddings/oleObject73.bin"/><Relationship Id="rId4" Type="http://schemas.openxmlformats.org/officeDocument/2006/relationships/image" Target="../media/image77.wmf"/></Relationships>
</file>

<file path=ppt/slides/_rels/slide4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0.bin"/><Relationship Id="rId18" Type="http://schemas.openxmlformats.org/officeDocument/2006/relationships/image" Target="../media/image8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4.wmf"/><Relationship Id="rId17" Type="http://schemas.openxmlformats.org/officeDocument/2006/relationships/oleObject" Target="../embeddings/oleObject82.bin"/><Relationship Id="rId2" Type="http://schemas.openxmlformats.org/officeDocument/2006/relationships/slideLayout" Target="../slideLayouts/slideLayout2.xml"/><Relationship Id="rId16" Type="http://schemas.openxmlformats.org/officeDocument/2006/relationships/image" Target="../media/image86.wmf"/><Relationship Id="rId1" Type="http://schemas.openxmlformats.org/officeDocument/2006/relationships/vmlDrawing" Target="../drawings/vmlDrawing24.vml"/><Relationship Id="rId6" Type="http://schemas.openxmlformats.org/officeDocument/2006/relationships/image" Target="../media/image81.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8.bin"/><Relationship Id="rId14" Type="http://schemas.openxmlformats.org/officeDocument/2006/relationships/image" Target="../media/image85.wmf"/></Relationships>
</file>

<file path=ppt/slides/_rels/slide46.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88.bin"/><Relationship Id="rId18" Type="http://schemas.openxmlformats.org/officeDocument/2006/relationships/image" Target="../media/image95.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2.wmf"/><Relationship Id="rId17"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25.vml"/><Relationship Id="rId6" Type="http://schemas.openxmlformats.org/officeDocument/2006/relationships/image" Target="../media/image89.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91.wmf"/><Relationship Id="rId19" Type="http://schemas.openxmlformats.org/officeDocument/2006/relationships/oleObject" Target="../embeddings/oleObject91.bin"/><Relationship Id="rId4" Type="http://schemas.openxmlformats.org/officeDocument/2006/relationships/image" Target="../media/image88.wmf"/><Relationship Id="rId9" Type="http://schemas.openxmlformats.org/officeDocument/2006/relationships/oleObject" Target="../embeddings/oleObject86.bin"/><Relationship Id="rId14" Type="http://schemas.openxmlformats.org/officeDocument/2006/relationships/image" Target="../media/image93.wmf"/></Relationships>
</file>

<file path=ppt/slides/_rels/slide47.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7.wmf"/><Relationship Id="rId5" Type="http://schemas.openxmlformats.org/officeDocument/2006/relationships/oleObject" Target="../embeddings/oleObject93.bin"/><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96.bin"/><Relationship Id="rId10" Type="http://schemas.openxmlformats.org/officeDocument/2006/relationships/image" Target="../media/image103.wmf"/><Relationship Id="rId4" Type="http://schemas.openxmlformats.org/officeDocument/2006/relationships/image" Target="../media/image101.wmf"/><Relationship Id="rId9" Type="http://schemas.openxmlformats.org/officeDocument/2006/relationships/oleObject" Target="../embeddings/oleObject9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4.bin"/><Relationship Id="rId18" Type="http://schemas.openxmlformats.org/officeDocument/2006/relationships/image" Target="../media/image107.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90.wmf"/><Relationship Id="rId17" Type="http://schemas.openxmlformats.org/officeDocument/2006/relationships/oleObject" Target="../embeddings/oleObject106.bin"/><Relationship Id="rId2" Type="http://schemas.openxmlformats.org/officeDocument/2006/relationships/slideLayout" Target="../slideLayouts/slideLayout2.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8.vml"/><Relationship Id="rId6" Type="http://schemas.openxmlformats.org/officeDocument/2006/relationships/image" Target="../media/image103.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5.wmf"/><Relationship Id="rId19" Type="http://schemas.openxmlformats.org/officeDocument/2006/relationships/oleObject" Target="../embeddings/oleObject107.bin"/><Relationship Id="rId4" Type="http://schemas.openxmlformats.org/officeDocument/2006/relationships/image" Target="../media/image101.wmf"/><Relationship Id="rId9" Type="http://schemas.openxmlformats.org/officeDocument/2006/relationships/oleObject" Target="../embeddings/oleObject102.bin"/><Relationship Id="rId14" Type="http://schemas.openxmlformats.org/officeDocument/2006/relationships/image" Target="../media/image9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image" Target="../media/image112.wmf"/><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9.bin"/><Relationship Id="rId5" Type="http://schemas.openxmlformats.org/officeDocument/2006/relationships/image" Target="../media/image109.wmf"/><Relationship Id="rId4" Type="http://schemas.openxmlformats.org/officeDocument/2006/relationships/oleObject" Target="../embeddings/oleObject108.bin"/><Relationship Id="rId9" Type="http://schemas.openxmlformats.org/officeDocument/2006/relationships/image" Target="../media/image111.emf"/></Relationships>
</file>

<file path=ppt/slides/_rels/slide52.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4.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9.wmf"/><Relationship Id="rId5" Type="http://schemas.openxmlformats.org/officeDocument/2006/relationships/oleObject" Target="../embeddings/oleObject117.bin"/><Relationship Id="rId4" Type="http://schemas.openxmlformats.org/officeDocument/2006/relationships/image" Target="../media/image11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4.wmf"/><Relationship Id="rId2" Type="http://schemas.openxmlformats.org/officeDocument/2006/relationships/slideLayout" Target="../slideLayouts/slideLayout16.xml"/><Relationship Id="rId1" Type="http://schemas.openxmlformats.org/officeDocument/2006/relationships/vmlDrawing" Target="../drawings/vmlDrawing32.vml"/><Relationship Id="rId6" Type="http://schemas.openxmlformats.org/officeDocument/2006/relationships/image" Target="../media/image121.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1.bin"/><Relationship Id="rId14" Type="http://schemas.openxmlformats.org/officeDocument/2006/relationships/image" Target="../media/image12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26.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8.wmf"/><Relationship Id="rId5" Type="http://schemas.openxmlformats.org/officeDocument/2006/relationships/oleObject" Target="../embeddings/oleObject126.bin"/><Relationship Id="rId4" Type="http://schemas.openxmlformats.org/officeDocument/2006/relationships/image" Target="../media/image12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0.wmf"/><Relationship Id="rId5" Type="http://schemas.openxmlformats.org/officeDocument/2006/relationships/oleObject" Target="../embeddings/oleObject128.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0.bin"/></Relationships>
</file>

<file path=ppt/slides/_rels/slide61.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4.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34.bin"/></Relationships>
</file>

<file path=ppt/slides/_rels/slide62.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9.wmf"/><Relationship Id="rId5" Type="http://schemas.openxmlformats.org/officeDocument/2006/relationships/oleObject" Target="../embeddings/oleObject137.bin"/><Relationship Id="rId4" Type="http://schemas.openxmlformats.org/officeDocument/2006/relationships/image" Target="../media/image138.wmf"/></Relationships>
</file>

<file path=ppt/slides/_rels/slide63.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5.wmf"/><Relationship Id="rId2" Type="http://schemas.openxmlformats.org/officeDocument/2006/relationships/slideLayout" Target="../slideLayouts/slideLayout16.xml"/><Relationship Id="rId1" Type="http://schemas.openxmlformats.org/officeDocument/2006/relationships/vmlDrawing" Target="../drawings/vmlDrawing38.vml"/><Relationship Id="rId6" Type="http://schemas.openxmlformats.org/officeDocument/2006/relationships/image" Target="../media/image142.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42.bin"/><Relationship Id="rId14" Type="http://schemas.openxmlformats.org/officeDocument/2006/relationships/image" Target="../media/image146.wmf"/></Relationships>
</file>

<file path=ppt/slides/_rels/slide64.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51.wmf"/><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48.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48.bin"/><Relationship Id="rId14" Type="http://schemas.openxmlformats.org/officeDocument/2006/relationships/image" Target="../media/image152.wmf"/></Relationships>
</file>

<file path=ppt/slides/_rels/slide65.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16.xml"/><Relationship Id="rId1" Type="http://schemas.openxmlformats.org/officeDocument/2006/relationships/vmlDrawing" Target="../drawings/vmlDrawing40.vml"/><Relationship Id="rId6" Type="http://schemas.openxmlformats.org/officeDocument/2006/relationships/image" Target="../media/image154.wmf"/><Relationship Id="rId5" Type="http://schemas.openxmlformats.org/officeDocument/2006/relationships/oleObject" Target="../embeddings/oleObject152.bin"/><Relationship Id="rId4" Type="http://schemas.openxmlformats.org/officeDocument/2006/relationships/image" Target="../media/image153.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16.xml"/><Relationship Id="rId1" Type="http://schemas.openxmlformats.org/officeDocument/2006/relationships/vmlDrawing" Target="../drawings/vmlDrawing41.vml"/><Relationship Id="rId4" Type="http://schemas.openxmlformats.org/officeDocument/2006/relationships/image" Target="../media/image116.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57.wmf"/><Relationship Id="rId5" Type="http://schemas.openxmlformats.org/officeDocument/2006/relationships/oleObject" Target="../embeddings/oleObject156.bin"/><Relationship Id="rId4" Type="http://schemas.openxmlformats.org/officeDocument/2006/relationships/image" Target="../media/image15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image" Target="../media/image159.wmf"/><Relationship Id="rId5" Type="http://schemas.openxmlformats.org/officeDocument/2006/relationships/oleObject" Target="../embeddings/oleObject158.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60.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62.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6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65.wmf"/><Relationship Id="rId5" Type="http://schemas.openxmlformats.org/officeDocument/2006/relationships/oleObject" Target="../embeddings/oleObject164.bin"/><Relationship Id="rId4" Type="http://schemas.openxmlformats.org/officeDocument/2006/relationships/image" Target="../media/image164.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6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1.bin"/><Relationship Id="rId18" Type="http://schemas.openxmlformats.org/officeDocument/2006/relationships/image" Target="../media/image174.wmf"/><Relationship Id="rId3" Type="http://schemas.openxmlformats.org/officeDocument/2006/relationships/oleObject" Target="../embeddings/oleObject166.bin"/><Relationship Id="rId21" Type="http://schemas.openxmlformats.org/officeDocument/2006/relationships/oleObject" Target="../embeddings/oleObject175.bin"/><Relationship Id="rId7" Type="http://schemas.openxmlformats.org/officeDocument/2006/relationships/oleObject" Target="../embeddings/oleObject168.bin"/><Relationship Id="rId12" Type="http://schemas.openxmlformats.org/officeDocument/2006/relationships/image" Target="../media/image171.wmf"/><Relationship Id="rId17" Type="http://schemas.openxmlformats.org/officeDocument/2006/relationships/oleObject" Target="../embeddings/oleObject173.bin"/><Relationship Id="rId2" Type="http://schemas.openxmlformats.org/officeDocument/2006/relationships/slideLayout" Target="../slideLayouts/slideLayout17.xml"/><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vmlDrawing" Target="../drawings/vmlDrawing48.vml"/><Relationship Id="rId6" Type="http://schemas.openxmlformats.org/officeDocument/2006/relationships/image" Target="../media/image168.wmf"/><Relationship Id="rId11" Type="http://schemas.openxmlformats.org/officeDocument/2006/relationships/oleObject" Target="../embeddings/oleObject170.bin"/><Relationship Id="rId24" Type="http://schemas.openxmlformats.org/officeDocument/2006/relationships/image" Target="../media/image177.wmf"/><Relationship Id="rId5" Type="http://schemas.openxmlformats.org/officeDocument/2006/relationships/oleObject" Target="../embeddings/oleObject167.bin"/><Relationship Id="rId15" Type="http://schemas.openxmlformats.org/officeDocument/2006/relationships/oleObject" Target="../embeddings/oleObject172.bin"/><Relationship Id="rId23" Type="http://schemas.openxmlformats.org/officeDocument/2006/relationships/oleObject" Target="../embeddings/oleObject176.bin"/><Relationship Id="rId10" Type="http://schemas.openxmlformats.org/officeDocument/2006/relationships/image" Target="../media/image170.wmf"/><Relationship Id="rId19" Type="http://schemas.openxmlformats.org/officeDocument/2006/relationships/oleObject" Target="../embeddings/oleObject174.bin"/><Relationship Id="rId4" Type="http://schemas.openxmlformats.org/officeDocument/2006/relationships/image" Target="../media/image167.wmf"/><Relationship Id="rId9" Type="http://schemas.openxmlformats.org/officeDocument/2006/relationships/oleObject" Target="../embeddings/oleObject169.bin"/><Relationship Id="rId14" Type="http://schemas.openxmlformats.org/officeDocument/2006/relationships/image" Target="../media/image172.wmf"/><Relationship Id="rId22" Type="http://schemas.openxmlformats.org/officeDocument/2006/relationships/image" Target="../media/image176.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78.png"/></Relationships>
</file>

<file path=ppt/slides/_rels/slide85.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72.wmf"/><Relationship Id="rId5" Type="http://schemas.openxmlformats.org/officeDocument/2006/relationships/oleObject" Target="../embeddings/oleObject179.bin"/><Relationship Id="rId4" Type="http://schemas.openxmlformats.org/officeDocument/2006/relationships/image" Target="../media/image179.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8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86.wmf"/><Relationship Id="rId2" Type="http://schemas.openxmlformats.org/officeDocument/2006/relationships/slideLayout" Target="../slideLayouts/slideLayout2.xml"/><Relationship Id="rId16" Type="http://schemas.openxmlformats.org/officeDocument/2006/relationships/image" Target="../media/image188.wmf"/><Relationship Id="rId1" Type="http://schemas.openxmlformats.org/officeDocument/2006/relationships/vmlDrawing" Target="../drawings/vmlDrawing52.vml"/><Relationship Id="rId6" Type="http://schemas.openxmlformats.org/officeDocument/2006/relationships/image" Target="../media/image183.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85.bin"/><Relationship Id="rId14" Type="http://schemas.openxmlformats.org/officeDocument/2006/relationships/image" Target="../media/image1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93.wmf"/><Relationship Id="rId2" Type="http://schemas.openxmlformats.org/officeDocument/2006/relationships/slideLayout" Target="../slideLayouts/slideLayout2.xml"/><Relationship Id="rId16" Type="http://schemas.openxmlformats.org/officeDocument/2006/relationships/image" Target="../media/image195.wmf"/><Relationship Id="rId1" Type="http://schemas.openxmlformats.org/officeDocument/2006/relationships/vmlDrawing" Target="../drawings/vmlDrawing53.vml"/><Relationship Id="rId6" Type="http://schemas.openxmlformats.org/officeDocument/2006/relationships/image" Target="../media/image190.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192.bin"/><Relationship Id="rId14" Type="http://schemas.openxmlformats.org/officeDocument/2006/relationships/image" Target="../media/image194.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97.wmf"/><Relationship Id="rId5" Type="http://schemas.openxmlformats.org/officeDocument/2006/relationships/oleObject" Target="../embeddings/oleObject197.bin"/><Relationship Id="rId4" Type="http://schemas.openxmlformats.org/officeDocument/2006/relationships/image" Target="../media/image196.wmf"/></Relationships>
</file>

<file path=ppt/slides/_rels/slide93.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99.wmf"/><Relationship Id="rId5" Type="http://schemas.openxmlformats.org/officeDocument/2006/relationships/oleObject" Target="../embeddings/oleObject199.bin"/><Relationship Id="rId4" Type="http://schemas.openxmlformats.org/officeDocument/2006/relationships/image" Target="../media/image198.wmf"/></Relationships>
</file>

<file path=ppt/slides/_rels/slide94.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02.wmf"/><Relationship Id="rId5" Type="http://schemas.openxmlformats.org/officeDocument/2006/relationships/oleObject" Target="../embeddings/oleObject202.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04.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13.xml"/><Relationship Id="rId1" Type="http://schemas.openxmlformats.org/officeDocument/2006/relationships/vmlDrawing" Target="../drawings/vmlDrawing57.vml"/><Relationship Id="rId4" Type="http://schemas.openxmlformats.org/officeDocument/2006/relationships/image" Target="../media/image205.wmf"/></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07.wmf"/><Relationship Id="rId2" Type="http://schemas.openxmlformats.org/officeDocument/2006/relationships/slideLayout" Target="../slideLayouts/slideLayout4.xml"/><Relationship Id="rId1" Type="http://schemas.openxmlformats.org/officeDocument/2006/relationships/vmlDrawing" Target="../drawings/vmlDrawing58.vml"/><Relationship Id="rId6" Type="http://schemas.openxmlformats.org/officeDocument/2006/relationships/oleObject" Target="../embeddings/oleObject207.bin"/><Relationship Id="rId5" Type="http://schemas.openxmlformats.org/officeDocument/2006/relationships/image" Target="../media/image206.wmf"/><Relationship Id="rId4" Type="http://schemas.openxmlformats.org/officeDocument/2006/relationships/oleObject" Target="../embeddings/oleObject206.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12.emf"/><Relationship Id="rId3" Type="http://schemas.openxmlformats.org/officeDocument/2006/relationships/notesSlide" Target="../notesSlides/notesSlide3.xml"/><Relationship Id="rId7" Type="http://schemas.openxmlformats.org/officeDocument/2006/relationships/image" Target="../media/image209.emf"/><Relationship Id="rId12"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09.bin"/><Relationship Id="rId11" Type="http://schemas.openxmlformats.org/officeDocument/2006/relationships/image" Target="../media/image211.emf"/><Relationship Id="rId5" Type="http://schemas.openxmlformats.org/officeDocument/2006/relationships/image" Target="../media/image208.emf"/><Relationship Id="rId10" Type="http://schemas.openxmlformats.org/officeDocument/2006/relationships/oleObject" Target="../embeddings/oleObject211.bin"/><Relationship Id="rId4" Type="http://schemas.openxmlformats.org/officeDocument/2006/relationships/oleObject" Target="../embeddings/oleObject208.bin"/><Relationship Id="rId9" Type="http://schemas.openxmlformats.org/officeDocument/2006/relationships/image" Target="../media/image210.emf"/></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notesSlide" Target="../notesSlides/notesSlide4.xml"/><Relationship Id="rId7" Type="http://schemas.openxmlformats.org/officeDocument/2006/relationships/image" Target="../media/image214.emf"/><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14.bin"/><Relationship Id="rId5" Type="http://schemas.openxmlformats.org/officeDocument/2006/relationships/image" Target="../media/image213.emf"/><Relationship Id="rId4" Type="http://schemas.openxmlformats.org/officeDocument/2006/relationships/oleObject" Target="../embeddings/oleObject213.bin"/><Relationship Id="rId9" Type="http://schemas.openxmlformats.org/officeDocument/2006/relationships/image" Target="../media/image215.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4050" name="Picture 2" descr="QQ截图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3568700" y="5486400"/>
            <a:ext cx="168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GB" altLang="zh-CN" sz="2000" b="1" smtClean="0">
                <a:solidFill>
                  <a:srgbClr val="233DA9"/>
                </a:solidFill>
                <a:ea typeface="幼圆" pitchFamily="49" charset="-122"/>
              </a:rPr>
              <a:t>2018</a:t>
            </a:r>
            <a:r>
              <a:rPr lang="zh-CN" altLang="en-US" sz="2000" b="1" smtClean="0">
                <a:solidFill>
                  <a:srgbClr val="233DA9"/>
                </a:solidFill>
                <a:ea typeface="幼圆" pitchFamily="49" charset="-122"/>
              </a:rPr>
              <a:t>年</a:t>
            </a:r>
            <a:endParaRPr lang="zh-CN" altLang="en-US" sz="2000" b="1" dirty="0">
              <a:solidFill>
                <a:srgbClr val="233DA9"/>
              </a:solidFill>
              <a:ea typeface="幼圆" pitchFamily="49" charset="-122"/>
            </a:endParaRPr>
          </a:p>
        </p:txBody>
      </p:sp>
      <p:sp>
        <p:nvSpPr>
          <p:cNvPr id="514054" name="Text Box 6"/>
          <p:cNvSpPr txBox="1">
            <a:spLocks noChangeArrowheads="1"/>
          </p:cNvSpPr>
          <p:nvPr/>
        </p:nvSpPr>
        <p:spPr bwMode="auto">
          <a:xfrm>
            <a:off x="1524000" y="2659063"/>
            <a:ext cx="69342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400" b="1" dirty="0">
                <a:solidFill>
                  <a:srgbClr val="000000"/>
                </a:solidFill>
                <a:effectLst>
                  <a:outerShdw blurRad="38100" dist="38100" dir="2700000" algn="tl">
                    <a:srgbClr val="C0C0C0"/>
                  </a:outerShdw>
                </a:effectLst>
                <a:latin typeface="宋体" pitchFamily="2" charset="-122"/>
                <a:ea typeface="宋体" pitchFamily="2" charset="-122"/>
              </a:rPr>
              <a:t>统计预测方法及预测模型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514050"/>
                                        </p:tgtEl>
                                        <p:attrNameLst>
                                          <p:attrName>style.visibility</p:attrName>
                                        </p:attrNameLst>
                                      </p:cBhvr>
                                      <p:to>
                                        <p:strVal val="visible"/>
                                      </p:to>
                                    </p:set>
                                    <p:animEffect transition="in" filter="fade">
                                      <p:cBhvr>
                                        <p:cTn id="7" dur="1000"/>
                                        <p:tgtEl>
                                          <p:spTgt spid="514050"/>
                                        </p:tgtEl>
                                      </p:cBhvr>
                                    </p:animEffect>
                                    <p:anim calcmode="lin" valueType="num">
                                      <p:cBhvr>
                                        <p:cTn id="8" dur="1000" fill="hold"/>
                                        <p:tgtEl>
                                          <p:spTgt spid="514050"/>
                                        </p:tgtEl>
                                        <p:attrNameLst>
                                          <p:attrName>style.rotation</p:attrName>
                                        </p:attrNameLst>
                                      </p:cBhvr>
                                      <p:tavLst>
                                        <p:tav tm="0">
                                          <p:val>
                                            <p:fltVal val="720"/>
                                          </p:val>
                                        </p:tav>
                                        <p:tav tm="100000">
                                          <p:val>
                                            <p:fltVal val="0"/>
                                          </p:val>
                                        </p:tav>
                                      </p:tavLst>
                                    </p:anim>
                                    <p:anim calcmode="lin" valueType="num">
                                      <p:cBhvr>
                                        <p:cTn id="9" dur="1000" fill="hold"/>
                                        <p:tgtEl>
                                          <p:spTgt spid="514050"/>
                                        </p:tgtEl>
                                        <p:attrNameLst>
                                          <p:attrName>ppt_h</p:attrName>
                                        </p:attrNameLst>
                                      </p:cBhvr>
                                      <p:tavLst>
                                        <p:tav tm="0">
                                          <p:val>
                                            <p:fltVal val="0"/>
                                          </p:val>
                                        </p:tav>
                                        <p:tav tm="100000">
                                          <p:val>
                                            <p:strVal val="#ppt_h"/>
                                          </p:val>
                                        </p:tav>
                                      </p:tavLst>
                                    </p:anim>
                                    <p:anim calcmode="lin" valueType="num">
                                      <p:cBhvr>
                                        <p:cTn id="10" dur="1000" fill="hold"/>
                                        <p:tgtEl>
                                          <p:spTgt spid="51405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14054"/>
                                        </p:tgtEl>
                                        <p:attrNameLst>
                                          <p:attrName>style.visibility</p:attrName>
                                        </p:attrNameLst>
                                      </p:cBhvr>
                                      <p:to>
                                        <p:strVal val="visible"/>
                                      </p:to>
                                    </p:set>
                                    <p:animEffect transition="in" filter="wipe(down)">
                                      <p:cBhvr>
                                        <p:cTn id="15" dur="580">
                                          <p:stCondLst>
                                            <p:cond delay="0"/>
                                          </p:stCondLst>
                                        </p:cTn>
                                        <p:tgtEl>
                                          <p:spTgt spid="514054"/>
                                        </p:tgtEl>
                                      </p:cBhvr>
                                    </p:animEffect>
                                    <p:anim calcmode="lin" valueType="num">
                                      <p:cBhvr>
                                        <p:cTn id="16" dur="1822" tmFilter="0,0; 0.14,0.36; 0.43,0.73; 0.71,0.91; 1.0,1.0">
                                          <p:stCondLst>
                                            <p:cond delay="0"/>
                                          </p:stCondLst>
                                        </p:cTn>
                                        <p:tgtEl>
                                          <p:spTgt spid="51405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1405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1405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1405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14054"/>
                                        </p:tgtEl>
                                        <p:attrNameLst>
                                          <p:attrName>ppt_y</p:attrName>
                                        </p:attrNameLst>
                                      </p:cBhvr>
                                      <p:tavLst>
                                        <p:tav tm="0" fmla="#ppt_y-sin(pi*$)/81">
                                          <p:val>
                                            <p:fltVal val="0"/>
                                          </p:val>
                                        </p:tav>
                                        <p:tav tm="100000">
                                          <p:val>
                                            <p:fltVal val="1"/>
                                          </p:val>
                                        </p:tav>
                                      </p:tavLst>
                                    </p:anim>
                                    <p:animScale>
                                      <p:cBhvr>
                                        <p:cTn id="21" dur="26">
                                          <p:stCondLst>
                                            <p:cond delay="650"/>
                                          </p:stCondLst>
                                        </p:cTn>
                                        <p:tgtEl>
                                          <p:spTgt spid="514054"/>
                                        </p:tgtEl>
                                      </p:cBhvr>
                                      <p:to x="100000" y="60000"/>
                                    </p:animScale>
                                    <p:animScale>
                                      <p:cBhvr>
                                        <p:cTn id="22" dur="166" decel="50000">
                                          <p:stCondLst>
                                            <p:cond delay="676"/>
                                          </p:stCondLst>
                                        </p:cTn>
                                        <p:tgtEl>
                                          <p:spTgt spid="514054"/>
                                        </p:tgtEl>
                                      </p:cBhvr>
                                      <p:to x="100000" y="100000"/>
                                    </p:animScale>
                                    <p:animScale>
                                      <p:cBhvr>
                                        <p:cTn id="23" dur="26">
                                          <p:stCondLst>
                                            <p:cond delay="1312"/>
                                          </p:stCondLst>
                                        </p:cTn>
                                        <p:tgtEl>
                                          <p:spTgt spid="514054"/>
                                        </p:tgtEl>
                                      </p:cBhvr>
                                      <p:to x="100000" y="80000"/>
                                    </p:animScale>
                                    <p:animScale>
                                      <p:cBhvr>
                                        <p:cTn id="24" dur="166" decel="50000">
                                          <p:stCondLst>
                                            <p:cond delay="1338"/>
                                          </p:stCondLst>
                                        </p:cTn>
                                        <p:tgtEl>
                                          <p:spTgt spid="514054"/>
                                        </p:tgtEl>
                                      </p:cBhvr>
                                      <p:to x="100000" y="100000"/>
                                    </p:animScale>
                                    <p:animScale>
                                      <p:cBhvr>
                                        <p:cTn id="25" dur="26">
                                          <p:stCondLst>
                                            <p:cond delay="1642"/>
                                          </p:stCondLst>
                                        </p:cTn>
                                        <p:tgtEl>
                                          <p:spTgt spid="514054"/>
                                        </p:tgtEl>
                                      </p:cBhvr>
                                      <p:to x="100000" y="90000"/>
                                    </p:animScale>
                                    <p:animScale>
                                      <p:cBhvr>
                                        <p:cTn id="26" dur="166" decel="50000">
                                          <p:stCondLst>
                                            <p:cond delay="1668"/>
                                          </p:stCondLst>
                                        </p:cTn>
                                        <p:tgtEl>
                                          <p:spTgt spid="514054"/>
                                        </p:tgtEl>
                                      </p:cBhvr>
                                      <p:to x="100000" y="100000"/>
                                    </p:animScale>
                                    <p:animScale>
                                      <p:cBhvr>
                                        <p:cTn id="27" dur="26">
                                          <p:stCondLst>
                                            <p:cond delay="1808"/>
                                          </p:stCondLst>
                                        </p:cTn>
                                        <p:tgtEl>
                                          <p:spTgt spid="514054"/>
                                        </p:tgtEl>
                                      </p:cBhvr>
                                      <p:to x="100000" y="95000"/>
                                    </p:animScale>
                                    <p:animScale>
                                      <p:cBhvr>
                                        <p:cTn id="28" dur="166" decel="50000">
                                          <p:stCondLst>
                                            <p:cond delay="1834"/>
                                          </p:stCondLst>
                                        </p:cTn>
                                        <p:tgtEl>
                                          <p:spTgt spid="51405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1566" name="Group 78"/>
          <p:cNvGrpSpPr>
            <a:grpSpLocks/>
          </p:cNvGrpSpPr>
          <p:nvPr/>
        </p:nvGrpSpPr>
        <p:grpSpPr bwMode="auto">
          <a:xfrm>
            <a:off x="152400" y="914400"/>
            <a:ext cx="8534400" cy="5486400"/>
            <a:chOff x="96" y="576"/>
            <a:chExt cx="5376" cy="3456"/>
          </a:xfrm>
        </p:grpSpPr>
        <p:sp>
          <p:nvSpPr>
            <p:cNvPr id="13315" name="Rectangle 3"/>
            <p:cNvSpPr>
              <a:spLocks noChangeArrowheads="1"/>
            </p:cNvSpPr>
            <p:nvPr/>
          </p:nvSpPr>
          <p:spPr bwMode="auto">
            <a:xfrm>
              <a:off x="4117" y="3408"/>
              <a:ext cx="1355"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只需要因变量的历史资料，但用趋势图做试探时很费时</a:t>
              </a:r>
            </a:p>
          </p:txBody>
        </p:sp>
        <p:sp>
          <p:nvSpPr>
            <p:cNvPr id="13316" name="Rectangle 4"/>
            <p:cNvSpPr>
              <a:spLocks noChangeArrowheads="1"/>
            </p:cNvSpPr>
            <p:nvPr/>
          </p:nvSpPr>
          <p:spPr bwMode="auto">
            <a:xfrm>
              <a:off x="4117" y="2640"/>
              <a:ext cx="1355" cy="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必须收集历史数据，并用几个非线性模型试验</a:t>
              </a:r>
            </a:p>
          </p:txBody>
        </p:sp>
        <p:sp>
          <p:nvSpPr>
            <p:cNvPr id="13317" name="Rectangle 5"/>
            <p:cNvSpPr>
              <a:spLocks noChangeArrowheads="1"/>
            </p:cNvSpPr>
            <p:nvPr/>
          </p:nvSpPr>
          <p:spPr bwMode="auto">
            <a:xfrm>
              <a:off x="4117" y="2004"/>
              <a:ext cx="1355"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为所有变量收集历史数据是此预测中最费时的</a:t>
              </a:r>
            </a:p>
            <a:p>
              <a:pPr>
                <a:spcBef>
                  <a:spcPct val="20000"/>
                </a:spcBef>
              </a:pPr>
              <a:endParaRPr lang="en-US" altLang="zh-CN" sz="1800" b="1">
                <a:latin typeface="仿宋_GB2312" pitchFamily="49" charset="-122"/>
              </a:endParaRPr>
            </a:p>
          </p:txBody>
        </p:sp>
        <p:sp>
          <p:nvSpPr>
            <p:cNvPr id="13318" name="Rectangle 6"/>
            <p:cNvSpPr>
              <a:spLocks noChangeArrowheads="1"/>
            </p:cNvSpPr>
            <p:nvPr/>
          </p:nvSpPr>
          <p:spPr bwMode="auto">
            <a:xfrm>
              <a:off x="4117" y="1433"/>
              <a:ext cx="135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600" b="1">
                  <a:latin typeface="仿宋_GB2312" pitchFamily="49" charset="-122"/>
                </a:rPr>
                <a:t>为两个变量收集历史数据，此项工作是此预测中最费时的</a:t>
              </a:r>
            </a:p>
          </p:txBody>
        </p:sp>
        <p:sp>
          <p:nvSpPr>
            <p:cNvPr id="13319" name="Rectangle 7"/>
            <p:cNvSpPr>
              <a:spLocks noChangeArrowheads="1"/>
            </p:cNvSpPr>
            <p:nvPr/>
          </p:nvSpPr>
          <p:spPr bwMode="auto">
            <a:xfrm>
              <a:off x="4117" y="946"/>
              <a:ext cx="1355"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需做大量的调查研究工作</a:t>
              </a:r>
            </a:p>
          </p:txBody>
        </p:sp>
        <p:sp>
          <p:nvSpPr>
            <p:cNvPr id="13320" name="Rectangle 8"/>
            <p:cNvSpPr>
              <a:spLocks noChangeArrowheads="1"/>
            </p:cNvSpPr>
            <p:nvPr/>
          </p:nvSpPr>
          <p:spPr bwMode="auto">
            <a:xfrm>
              <a:off x="4117" y="576"/>
              <a:ext cx="135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r>
                <a:rPr lang="zh-CN" altLang="en-US" sz="1800" b="1">
                  <a:latin typeface="仿宋_GB2312" pitchFamily="49" charset="-122"/>
                </a:rPr>
                <a:t>应做工作</a:t>
              </a:r>
            </a:p>
          </p:txBody>
        </p:sp>
        <p:sp>
          <p:nvSpPr>
            <p:cNvPr id="13321" name="Rectangle 9"/>
            <p:cNvSpPr>
              <a:spLocks noChangeArrowheads="1"/>
            </p:cNvSpPr>
            <p:nvPr/>
          </p:nvSpPr>
          <p:spPr bwMode="auto">
            <a:xfrm>
              <a:off x="3103" y="3504"/>
              <a:ext cx="1121"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与非线性回归预测法相同</a:t>
              </a:r>
            </a:p>
          </p:txBody>
        </p:sp>
        <p:sp>
          <p:nvSpPr>
            <p:cNvPr id="13322" name="Rectangle 10"/>
            <p:cNvSpPr>
              <a:spLocks noChangeArrowheads="1"/>
            </p:cNvSpPr>
            <p:nvPr/>
          </p:nvSpPr>
          <p:spPr bwMode="auto">
            <a:xfrm>
              <a:off x="2996" y="2640"/>
              <a:ext cx="1121" cy="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600" b="1">
                  <a:latin typeface="仿宋_GB2312" pitchFamily="49" charset="-122"/>
                </a:rPr>
                <a:t>在两个变量情况下可用计算器，多于两个变量的情况下用计算机</a:t>
              </a:r>
            </a:p>
            <a:p>
              <a:pPr>
                <a:spcBef>
                  <a:spcPct val="20000"/>
                </a:spcBef>
              </a:pPr>
              <a:endParaRPr lang="en-US" altLang="zh-CN" sz="1600" b="1">
                <a:latin typeface="仿宋_GB2312" pitchFamily="49" charset="-122"/>
              </a:endParaRPr>
            </a:p>
          </p:txBody>
        </p:sp>
        <p:sp>
          <p:nvSpPr>
            <p:cNvPr id="13323" name="Rectangle 11"/>
            <p:cNvSpPr>
              <a:spLocks noChangeArrowheads="1"/>
            </p:cNvSpPr>
            <p:nvPr/>
          </p:nvSpPr>
          <p:spPr bwMode="auto">
            <a:xfrm>
              <a:off x="2996" y="1956"/>
              <a:ext cx="1228"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600" b="1">
                  <a:latin typeface="仿宋_GB2312" pitchFamily="49" charset="-122"/>
                </a:rPr>
                <a:t>在两个自变量情况下可用计算器，多于两个自变量的情况下用计算机</a:t>
              </a:r>
            </a:p>
          </p:txBody>
        </p:sp>
        <p:sp>
          <p:nvSpPr>
            <p:cNvPr id="13324" name="Rectangle 12"/>
            <p:cNvSpPr>
              <a:spLocks noChangeArrowheads="1"/>
            </p:cNvSpPr>
            <p:nvPr/>
          </p:nvSpPr>
          <p:spPr bwMode="auto">
            <a:xfrm>
              <a:off x="2996" y="1433"/>
              <a:ext cx="112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计算器</a:t>
              </a:r>
            </a:p>
            <a:p>
              <a:pPr algn="ctr">
                <a:spcBef>
                  <a:spcPct val="20000"/>
                </a:spcBef>
              </a:pPr>
              <a:endParaRPr lang="en-US" altLang="zh-CN" sz="1800" b="1">
                <a:latin typeface="仿宋_GB2312" pitchFamily="49" charset="-122"/>
              </a:endParaRPr>
            </a:p>
          </p:txBody>
        </p:sp>
        <p:sp>
          <p:nvSpPr>
            <p:cNvPr id="13325" name="Rectangle 13"/>
            <p:cNvSpPr>
              <a:spLocks noChangeArrowheads="1"/>
            </p:cNvSpPr>
            <p:nvPr/>
          </p:nvSpPr>
          <p:spPr bwMode="auto">
            <a:xfrm>
              <a:off x="2996" y="1097"/>
              <a:ext cx="112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计算器</a:t>
              </a:r>
            </a:p>
          </p:txBody>
        </p:sp>
        <p:sp>
          <p:nvSpPr>
            <p:cNvPr id="13326" name="Rectangle 14"/>
            <p:cNvSpPr>
              <a:spLocks noChangeArrowheads="1"/>
            </p:cNvSpPr>
            <p:nvPr/>
          </p:nvSpPr>
          <p:spPr bwMode="auto">
            <a:xfrm>
              <a:off x="2996" y="576"/>
              <a:ext cx="1121"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r>
                <a:rPr lang="zh-CN" altLang="en-US" sz="1800" b="1">
                  <a:latin typeface="仿宋_GB2312" pitchFamily="49" charset="-122"/>
                </a:rPr>
                <a:t>计算机硬件</a:t>
              </a:r>
            </a:p>
            <a:p>
              <a:pPr algn="ctr">
                <a:spcBef>
                  <a:spcPct val="20000"/>
                </a:spcBef>
              </a:pPr>
              <a:r>
                <a:rPr lang="zh-CN" altLang="en-US" sz="1800" b="1">
                  <a:latin typeface="仿宋_GB2312" pitchFamily="49" charset="-122"/>
                </a:rPr>
                <a:t>最低要求</a:t>
              </a:r>
            </a:p>
          </p:txBody>
        </p:sp>
        <p:sp>
          <p:nvSpPr>
            <p:cNvPr id="13327" name="Rectangle 15"/>
            <p:cNvSpPr>
              <a:spLocks noChangeArrowheads="1"/>
            </p:cNvSpPr>
            <p:nvPr/>
          </p:nvSpPr>
          <p:spPr bwMode="auto">
            <a:xfrm>
              <a:off x="1716" y="3449"/>
              <a:ext cx="1280"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当被预测项目的有关变量用时间表示时，用非线性回归</a:t>
              </a:r>
            </a:p>
          </p:txBody>
        </p:sp>
        <p:sp>
          <p:nvSpPr>
            <p:cNvPr id="13328" name="Rectangle 16"/>
            <p:cNvSpPr>
              <a:spLocks noChangeArrowheads="1"/>
            </p:cNvSpPr>
            <p:nvPr/>
          </p:nvSpPr>
          <p:spPr bwMode="auto">
            <a:xfrm>
              <a:off x="1716" y="2640"/>
              <a:ext cx="1280" cy="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因变量与一个自变量或多个其它自变量之间存在某种非线性关系</a:t>
              </a:r>
            </a:p>
          </p:txBody>
        </p:sp>
        <p:sp>
          <p:nvSpPr>
            <p:cNvPr id="13329" name="Rectangle 17"/>
            <p:cNvSpPr>
              <a:spLocks noChangeArrowheads="1"/>
            </p:cNvSpPr>
            <p:nvPr/>
          </p:nvSpPr>
          <p:spPr bwMode="auto">
            <a:xfrm>
              <a:off x="1716" y="1956"/>
              <a:ext cx="1280"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800" b="1">
                  <a:latin typeface="仿宋_GB2312" pitchFamily="49" charset="-122"/>
                </a:rPr>
                <a:t>因变量与两个或两个以上自变量之间存在线性关系</a:t>
              </a:r>
            </a:p>
          </p:txBody>
        </p:sp>
        <p:sp>
          <p:nvSpPr>
            <p:cNvPr id="13330" name="Rectangle 18"/>
            <p:cNvSpPr>
              <a:spLocks noChangeArrowheads="1"/>
            </p:cNvSpPr>
            <p:nvPr/>
          </p:nvSpPr>
          <p:spPr bwMode="auto">
            <a:xfrm>
              <a:off x="1716" y="1433"/>
              <a:ext cx="1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自变量与因变量之间存在线性关系</a:t>
              </a:r>
            </a:p>
          </p:txBody>
        </p:sp>
        <p:sp>
          <p:nvSpPr>
            <p:cNvPr id="13331" name="Rectangle 19"/>
            <p:cNvSpPr>
              <a:spLocks noChangeArrowheads="1"/>
            </p:cNvSpPr>
            <p:nvPr/>
          </p:nvSpPr>
          <p:spPr bwMode="auto">
            <a:xfrm>
              <a:off x="1716" y="946"/>
              <a:ext cx="1280"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1600" b="1">
                  <a:latin typeface="仿宋_GB2312" pitchFamily="49" charset="-122"/>
                </a:rPr>
                <a:t>对缺乏历史统计资料或趋势面临转折的事件进行预测</a:t>
              </a:r>
            </a:p>
          </p:txBody>
        </p:sp>
        <p:sp>
          <p:nvSpPr>
            <p:cNvPr id="13332" name="Rectangle 20"/>
            <p:cNvSpPr>
              <a:spLocks noChangeArrowheads="1"/>
            </p:cNvSpPr>
            <p:nvPr/>
          </p:nvSpPr>
          <p:spPr bwMode="auto">
            <a:xfrm>
              <a:off x="1716" y="576"/>
              <a:ext cx="12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r>
                <a:rPr lang="en-US" altLang="zh-CN" sz="1800" b="1">
                  <a:latin typeface="仿宋_GB2312" pitchFamily="49" charset="-122"/>
                </a:rPr>
                <a:t> </a:t>
              </a:r>
              <a:r>
                <a:rPr lang="zh-CN" altLang="en-US" sz="1800" b="1">
                  <a:latin typeface="仿宋_GB2312" pitchFamily="49" charset="-122"/>
                </a:rPr>
                <a:t>适用情况</a:t>
              </a:r>
            </a:p>
          </p:txBody>
        </p:sp>
        <p:sp>
          <p:nvSpPr>
            <p:cNvPr id="13333" name="Rectangle 21"/>
            <p:cNvSpPr>
              <a:spLocks noChangeArrowheads="1"/>
            </p:cNvSpPr>
            <p:nvPr/>
          </p:nvSpPr>
          <p:spPr bwMode="auto">
            <a:xfrm>
              <a:off x="974" y="3545"/>
              <a:ext cx="74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dirty="0">
                  <a:latin typeface="仿宋_GB2312" pitchFamily="49" charset="-122"/>
                </a:rPr>
                <a:t>中期到长期</a:t>
              </a:r>
            </a:p>
          </p:txBody>
        </p:sp>
        <p:sp>
          <p:nvSpPr>
            <p:cNvPr id="13334" name="Rectangle 22"/>
            <p:cNvSpPr>
              <a:spLocks noChangeArrowheads="1"/>
            </p:cNvSpPr>
            <p:nvPr/>
          </p:nvSpPr>
          <p:spPr bwMode="auto">
            <a:xfrm>
              <a:off x="974" y="2832"/>
              <a:ext cx="74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短、中期</a:t>
              </a:r>
            </a:p>
          </p:txBody>
        </p:sp>
        <p:sp>
          <p:nvSpPr>
            <p:cNvPr id="13335" name="Rectangle 23"/>
            <p:cNvSpPr>
              <a:spLocks noChangeArrowheads="1"/>
            </p:cNvSpPr>
            <p:nvPr/>
          </p:nvSpPr>
          <p:spPr bwMode="auto">
            <a:xfrm>
              <a:off x="986" y="2160"/>
              <a:ext cx="74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短、中期</a:t>
              </a:r>
            </a:p>
          </p:txBody>
        </p:sp>
        <p:sp>
          <p:nvSpPr>
            <p:cNvPr id="13336" name="Rectangle 24"/>
            <p:cNvSpPr>
              <a:spLocks noChangeArrowheads="1"/>
            </p:cNvSpPr>
            <p:nvPr/>
          </p:nvSpPr>
          <p:spPr bwMode="auto">
            <a:xfrm>
              <a:off x="974" y="1433"/>
              <a:ext cx="74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短、中期</a:t>
              </a:r>
            </a:p>
          </p:txBody>
        </p:sp>
        <p:sp>
          <p:nvSpPr>
            <p:cNvPr id="13337" name="Rectangle 25"/>
            <p:cNvSpPr>
              <a:spLocks noChangeArrowheads="1"/>
            </p:cNvSpPr>
            <p:nvPr/>
          </p:nvSpPr>
          <p:spPr bwMode="auto">
            <a:xfrm>
              <a:off x="974" y="946"/>
              <a:ext cx="74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短、中、长期</a:t>
              </a:r>
            </a:p>
          </p:txBody>
        </p:sp>
        <p:sp>
          <p:nvSpPr>
            <p:cNvPr id="13338" name="Rectangle 26"/>
            <p:cNvSpPr>
              <a:spLocks noChangeArrowheads="1"/>
            </p:cNvSpPr>
            <p:nvPr/>
          </p:nvSpPr>
          <p:spPr bwMode="auto">
            <a:xfrm>
              <a:off x="974" y="576"/>
              <a:ext cx="74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r>
                <a:rPr lang="zh-CN" altLang="en-US" sz="1800" b="1">
                  <a:latin typeface="仿宋_GB2312" pitchFamily="49" charset="-122"/>
                </a:rPr>
                <a:t>时间范围</a:t>
              </a:r>
            </a:p>
          </p:txBody>
        </p:sp>
        <p:sp>
          <p:nvSpPr>
            <p:cNvPr id="13339" name="Rectangle 33"/>
            <p:cNvSpPr>
              <a:spLocks noChangeArrowheads="1"/>
            </p:cNvSpPr>
            <p:nvPr/>
          </p:nvSpPr>
          <p:spPr bwMode="auto">
            <a:xfrm>
              <a:off x="96" y="3552"/>
              <a:ext cx="96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dirty="0">
                  <a:latin typeface="仿宋_GB2312" pitchFamily="49" charset="-122"/>
                </a:rPr>
                <a:t>趋势外推法</a:t>
              </a:r>
            </a:p>
          </p:txBody>
        </p:sp>
        <p:sp>
          <p:nvSpPr>
            <p:cNvPr id="13340" name="Rectangle 34"/>
            <p:cNvSpPr>
              <a:spLocks noChangeArrowheads="1"/>
            </p:cNvSpPr>
            <p:nvPr/>
          </p:nvSpPr>
          <p:spPr bwMode="auto">
            <a:xfrm>
              <a:off x="144" y="2736"/>
              <a:ext cx="83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非线性回归预测法</a:t>
              </a:r>
            </a:p>
          </p:txBody>
        </p:sp>
        <p:sp>
          <p:nvSpPr>
            <p:cNvPr id="13341" name="Rectangle 35"/>
            <p:cNvSpPr>
              <a:spLocks noChangeArrowheads="1"/>
            </p:cNvSpPr>
            <p:nvPr/>
          </p:nvSpPr>
          <p:spPr bwMode="auto">
            <a:xfrm>
              <a:off x="144" y="2064"/>
              <a:ext cx="912"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多元线性回归预测法</a:t>
              </a:r>
            </a:p>
          </p:txBody>
        </p:sp>
        <p:sp>
          <p:nvSpPr>
            <p:cNvPr id="13342" name="Rectangle 36"/>
            <p:cNvSpPr>
              <a:spLocks noChangeArrowheads="1"/>
            </p:cNvSpPr>
            <p:nvPr/>
          </p:nvSpPr>
          <p:spPr bwMode="auto">
            <a:xfrm>
              <a:off x="144" y="1493"/>
              <a:ext cx="91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一元线性回归预测法</a:t>
              </a:r>
            </a:p>
          </p:txBody>
        </p:sp>
        <p:sp>
          <p:nvSpPr>
            <p:cNvPr id="13343" name="Rectangle 37"/>
            <p:cNvSpPr>
              <a:spLocks noChangeArrowheads="1"/>
            </p:cNvSpPr>
            <p:nvPr/>
          </p:nvSpPr>
          <p:spPr bwMode="auto">
            <a:xfrm>
              <a:off x="144" y="1056"/>
              <a:ext cx="91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latin typeface="仿宋_GB2312" pitchFamily="49" charset="-122"/>
                </a:rPr>
                <a:t>定性预测法</a:t>
              </a:r>
            </a:p>
          </p:txBody>
        </p:sp>
        <p:sp>
          <p:nvSpPr>
            <p:cNvPr id="13344" name="Rectangle 38"/>
            <p:cNvSpPr>
              <a:spLocks noChangeArrowheads="1"/>
            </p:cNvSpPr>
            <p:nvPr/>
          </p:nvSpPr>
          <p:spPr bwMode="auto">
            <a:xfrm>
              <a:off x="144" y="576"/>
              <a:ext cx="83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r>
                <a:rPr lang="zh-CN" altLang="en-US" sz="1800" b="1">
                  <a:latin typeface="仿宋_GB2312" pitchFamily="49" charset="-122"/>
                </a:rPr>
                <a:t>方法</a:t>
              </a:r>
            </a:p>
          </p:txBody>
        </p:sp>
        <p:sp>
          <p:nvSpPr>
            <p:cNvPr id="13345" name="Line 39"/>
            <p:cNvSpPr>
              <a:spLocks noChangeShapeType="1"/>
            </p:cNvSpPr>
            <p:nvPr/>
          </p:nvSpPr>
          <p:spPr bwMode="auto">
            <a:xfrm>
              <a:off x="144" y="576"/>
              <a:ext cx="5328" cy="0"/>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6" name="Line 40"/>
            <p:cNvSpPr>
              <a:spLocks noChangeShapeType="1"/>
            </p:cNvSpPr>
            <p:nvPr/>
          </p:nvSpPr>
          <p:spPr bwMode="auto">
            <a:xfrm>
              <a:off x="5472" y="576"/>
              <a:ext cx="0" cy="3456"/>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7" name="Line 41"/>
            <p:cNvSpPr>
              <a:spLocks noChangeShapeType="1"/>
            </p:cNvSpPr>
            <p:nvPr/>
          </p:nvSpPr>
          <p:spPr bwMode="auto">
            <a:xfrm>
              <a:off x="144" y="946"/>
              <a:ext cx="5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8" name="Line 42"/>
            <p:cNvSpPr>
              <a:spLocks noChangeShapeType="1"/>
            </p:cNvSpPr>
            <p:nvPr/>
          </p:nvSpPr>
          <p:spPr bwMode="auto">
            <a:xfrm>
              <a:off x="144" y="1433"/>
              <a:ext cx="5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9" name="Line 43"/>
            <p:cNvSpPr>
              <a:spLocks noChangeShapeType="1"/>
            </p:cNvSpPr>
            <p:nvPr/>
          </p:nvSpPr>
          <p:spPr bwMode="auto">
            <a:xfrm>
              <a:off x="144" y="1956"/>
              <a:ext cx="5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0" name="Line 44"/>
            <p:cNvSpPr>
              <a:spLocks noChangeShapeType="1"/>
            </p:cNvSpPr>
            <p:nvPr/>
          </p:nvSpPr>
          <p:spPr bwMode="auto">
            <a:xfrm>
              <a:off x="144" y="2640"/>
              <a:ext cx="5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1" name="Line 45"/>
            <p:cNvSpPr>
              <a:spLocks noChangeShapeType="1"/>
            </p:cNvSpPr>
            <p:nvPr/>
          </p:nvSpPr>
          <p:spPr bwMode="auto">
            <a:xfrm>
              <a:off x="144" y="3360"/>
              <a:ext cx="5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2" name="Line 46"/>
            <p:cNvSpPr>
              <a:spLocks noChangeShapeType="1"/>
            </p:cNvSpPr>
            <p:nvPr/>
          </p:nvSpPr>
          <p:spPr bwMode="auto">
            <a:xfrm>
              <a:off x="974" y="576"/>
              <a:ext cx="0" cy="3456"/>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3" name="Line 48"/>
            <p:cNvSpPr>
              <a:spLocks noChangeShapeType="1"/>
            </p:cNvSpPr>
            <p:nvPr/>
          </p:nvSpPr>
          <p:spPr bwMode="auto">
            <a:xfrm>
              <a:off x="1716" y="576"/>
              <a:ext cx="0" cy="3456"/>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4" name="Line 49"/>
            <p:cNvSpPr>
              <a:spLocks noChangeShapeType="1"/>
            </p:cNvSpPr>
            <p:nvPr/>
          </p:nvSpPr>
          <p:spPr bwMode="auto">
            <a:xfrm>
              <a:off x="2996" y="576"/>
              <a:ext cx="0" cy="3456"/>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5" name="Line 50"/>
            <p:cNvSpPr>
              <a:spLocks noChangeShapeType="1"/>
            </p:cNvSpPr>
            <p:nvPr/>
          </p:nvSpPr>
          <p:spPr bwMode="auto">
            <a:xfrm>
              <a:off x="4117" y="576"/>
              <a:ext cx="0" cy="3456"/>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6" name="Line 51"/>
            <p:cNvSpPr>
              <a:spLocks noChangeShapeType="1"/>
            </p:cNvSpPr>
            <p:nvPr/>
          </p:nvSpPr>
          <p:spPr bwMode="auto">
            <a:xfrm>
              <a:off x="144" y="576"/>
              <a:ext cx="0" cy="3456"/>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7" name="Line 52"/>
            <p:cNvSpPr>
              <a:spLocks noChangeShapeType="1"/>
            </p:cNvSpPr>
            <p:nvPr/>
          </p:nvSpPr>
          <p:spPr bwMode="auto">
            <a:xfrm>
              <a:off x="144" y="4032"/>
              <a:ext cx="5328" cy="0"/>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91566"/>
                                        </p:tgtEl>
                                        <p:attrNameLst>
                                          <p:attrName>style.visibility</p:attrName>
                                        </p:attrNameLst>
                                      </p:cBhvr>
                                      <p:to>
                                        <p:strVal val="visible"/>
                                      </p:to>
                                    </p:set>
                                    <p:anim calcmode="lin" valueType="num">
                                      <p:cBhvr additive="base">
                                        <p:cTn id="7" dur="500" fill="hold"/>
                                        <p:tgtEl>
                                          <p:spTgt spid="191566"/>
                                        </p:tgtEl>
                                        <p:attrNameLst>
                                          <p:attrName>ppt_x</p:attrName>
                                        </p:attrNameLst>
                                      </p:cBhvr>
                                      <p:tavLst>
                                        <p:tav tm="0">
                                          <p:val>
                                            <p:strVal val="#ppt_x"/>
                                          </p:val>
                                        </p:tav>
                                        <p:tav tm="100000">
                                          <p:val>
                                            <p:strVal val="#ppt_x"/>
                                          </p:val>
                                        </p:tav>
                                      </p:tavLst>
                                    </p:anim>
                                    <p:anim calcmode="lin" valueType="num">
                                      <p:cBhvr additive="base">
                                        <p:cTn id="8" dur="500" fill="hold"/>
                                        <p:tgtEl>
                                          <p:spTgt spid="191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105474" name="Text Box 3"/>
          <p:cNvSpPr txBox="1">
            <a:spLocks noChangeArrowheads="1"/>
          </p:cNvSpPr>
          <p:nvPr/>
        </p:nvSpPr>
        <p:spPr bwMode="auto">
          <a:xfrm>
            <a:off x="1116013" y="1295400"/>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sz="2800">
                <a:solidFill>
                  <a:schemeClr val="hlink"/>
                </a:solidFill>
                <a:latin typeface="Tahoma" pitchFamily="34" charset="0"/>
                <a:ea typeface="黑体" pitchFamily="2" charset="-122"/>
              </a:rPr>
              <a:t>三次指数平滑</a:t>
            </a:r>
          </a:p>
        </p:txBody>
      </p:sp>
      <p:graphicFrame>
        <p:nvGraphicFramePr>
          <p:cNvPr id="105475" name="Object 4"/>
          <p:cNvGraphicFramePr>
            <a:graphicFrameLocks noChangeAspect="1"/>
          </p:cNvGraphicFramePr>
          <p:nvPr/>
        </p:nvGraphicFramePr>
        <p:xfrm>
          <a:off x="2209800" y="1828800"/>
          <a:ext cx="4495800" cy="730250"/>
        </p:xfrm>
        <a:graphic>
          <a:graphicData uri="http://schemas.openxmlformats.org/presentationml/2006/ole">
            <mc:AlternateContent xmlns:mc="http://schemas.openxmlformats.org/markup-compatibility/2006">
              <mc:Choice xmlns:v="urn:schemas-microsoft-com:vml" Requires="v">
                <p:oleObj spid="_x0000_s105537" name="Equation" r:id="rId3" imgW="1857232" imgH="285789" progId="Equation.DSMT4">
                  <p:embed/>
                </p:oleObj>
              </mc:Choice>
              <mc:Fallback>
                <p:oleObj name="Equation" r:id="rId3" imgW="1857232" imgH="28578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449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6" name="Object 5"/>
          <p:cNvGraphicFramePr>
            <a:graphicFrameLocks noChangeAspect="1"/>
          </p:cNvGraphicFramePr>
          <p:nvPr/>
        </p:nvGraphicFramePr>
        <p:xfrm>
          <a:off x="2362200" y="2901950"/>
          <a:ext cx="4343400" cy="1185863"/>
        </p:xfrm>
        <a:graphic>
          <a:graphicData uri="http://schemas.openxmlformats.org/presentationml/2006/ole">
            <mc:AlternateContent xmlns:mc="http://schemas.openxmlformats.org/markup-compatibility/2006">
              <mc:Choice xmlns:v="urn:schemas-microsoft-com:vml" Requires="v">
                <p:oleObj spid="_x0000_s105538" name="Equation" r:id="rId5" imgW="1695413" imgH="447642" progId="Equation.DSMT4">
                  <p:embed/>
                </p:oleObj>
              </mc:Choice>
              <mc:Fallback>
                <p:oleObj name="Equation" r:id="rId5" imgW="1695413" imgH="44764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901950"/>
                        <a:ext cx="43434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7" name="Text Box 6"/>
          <p:cNvSpPr txBox="1">
            <a:spLocks noChangeArrowheads="1"/>
          </p:cNvSpPr>
          <p:nvPr/>
        </p:nvSpPr>
        <p:spPr bwMode="auto">
          <a:xfrm>
            <a:off x="1219200" y="25146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800">
                <a:solidFill>
                  <a:schemeClr val="tx1"/>
                </a:solidFill>
                <a:latin typeface="Tahoma" pitchFamily="34" charset="0"/>
                <a:ea typeface="黑体" pitchFamily="2" charset="-122"/>
              </a:rPr>
              <a:t>预测公式</a:t>
            </a:r>
          </a:p>
        </p:txBody>
      </p:sp>
      <p:sp>
        <p:nvSpPr>
          <p:cNvPr id="958471" name="Rectangle 7"/>
          <p:cNvSpPr>
            <a:spLocks noGrp="1" noChangeArrowheads="1"/>
          </p:cNvSpPr>
          <p:nvPr>
            <p:ph type="title"/>
          </p:nvPr>
        </p:nvSpPr>
        <p:spPr>
          <a:xfrm>
            <a:off x="914400" y="228600"/>
            <a:ext cx="8229600" cy="641350"/>
          </a:xfrm>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eaLnBrk="1" hangingPunct="1">
              <a:defRPr/>
            </a:pPr>
            <a:r>
              <a:rPr kumimoji="1" lang="en-US" altLang="zh-CN" sz="1600" b="1" smtClean="0">
                <a:effectLst>
                  <a:outerShdw blurRad="38100" dist="38100" dir="2700000" algn="tl">
                    <a:srgbClr val="000000"/>
                  </a:outerShdw>
                </a:effectLst>
              </a:rPr>
              <a:t>7.3.2 </a:t>
            </a:r>
            <a:r>
              <a:rPr kumimoji="1" lang="zh-CN" altLang="en-US" sz="1600" b="1" smtClean="0">
                <a:effectLst>
                  <a:outerShdw blurRad="38100" dist="38100" dir="2700000" algn="tl">
                    <a:srgbClr val="000000"/>
                  </a:outerShdw>
                </a:effectLst>
              </a:rPr>
              <a:t>平滑预测法</a:t>
            </a:r>
            <a:r>
              <a:rPr kumimoji="1" lang="en-US" altLang="zh-CN" sz="1200" b="1" smtClean="0">
                <a:solidFill>
                  <a:schemeClr val="hlink"/>
                </a:solidFill>
                <a:effectLst>
                  <a:outerShdw blurRad="38100" dist="38100" dir="2700000" algn="tl">
                    <a:srgbClr val="000000"/>
                  </a:outerShdw>
                </a:effectLst>
                <a:latin typeface="Tahoma"/>
              </a:rPr>
              <a:t>——</a:t>
            </a:r>
            <a:r>
              <a:rPr kumimoji="1" lang="zh-CN" altLang="en-US" sz="1200" b="1" smtClean="0">
                <a:solidFill>
                  <a:schemeClr val="hlink"/>
                </a:solidFill>
                <a:effectLst>
                  <a:outerShdw blurRad="38100" dist="38100" dir="2700000" algn="tl">
                    <a:srgbClr val="000000"/>
                  </a:outerShdw>
                </a:effectLst>
              </a:rPr>
              <a:t>指数平滑法</a:t>
            </a:r>
          </a:p>
        </p:txBody>
      </p:sp>
      <p:graphicFrame>
        <p:nvGraphicFramePr>
          <p:cNvPr id="105479" name="Object 53"/>
          <p:cNvGraphicFramePr>
            <a:graphicFrameLocks noGrp="1" noChangeAspect="1"/>
          </p:cNvGraphicFramePr>
          <p:nvPr>
            <p:ph idx="1"/>
          </p:nvPr>
        </p:nvGraphicFramePr>
        <p:xfrm>
          <a:off x="4178300" y="3011488"/>
          <a:ext cx="3530600" cy="1397000"/>
        </p:xfrm>
        <a:graphic>
          <a:graphicData uri="http://schemas.openxmlformats.org/presentationml/2006/ole">
            <mc:AlternateContent xmlns:mc="http://schemas.openxmlformats.org/markup-compatibility/2006">
              <mc:Choice xmlns:v="urn:schemas-microsoft-com:vml" Requires="v">
                <p:oleObj spid="_x0000_s105539" name="Equation" r:id="rId7" imgW="3530600" imgH="1397000" progId="Equation.DSMT4">
                  <p:embed/>
                </p:oleObj>
              </mc:Choice>
              <mc:Fallback>
                <p:oleObj name="Equation" r:id="rId7" imgW="3530600" imgH="13970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8300" y="3011488"/>
                        <a:ext cx="3530600" cy="1397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0467" name="Rectangle 3"/>
          <p:cNvSpPr>
            <a:spLocks noGrp="1" noChangeArrowheads="1"/>
          </p:cNvSpPr>
          <p:nvPr>
            <p:ph idx="1"/>
          </p:nvPr>
        </p:nvSpPr>
        <p:spPr>
          <a:xfrm>
            <a:off x="685800" y="990600"/>
            <a:ext cx="8229600" cy="4525963"/>
          </a:xfrm>
        </p:spPr>
        <p:txBody>
          <a:bodyPr>
            <a:normAutofit/>
          </a:bodyPr>
          <a:lstStyle/>
          <a:p>
            <a:pPr marL="533400" indent="-533400" eaLnBrk="1" hangingPunct="1">
              <a:lnSpc>
                <a:spcPct val="80000"/>
              </a:lnSpc>
              <a:defRPr/>
            </a:pPr>
            <a:r>
              <a:rPr lang="zh-CN" altLang="en-US" sz="2400" b="1" smtClean="0">
                <a:solidFill>
                  <a:srgbClr val="692AA2"/>
                </a:solidFill>
                <a:latin typeface="仿宋_GB2312" pitchFamily="49" charset="-122"/>
                <a:ea typeface="仿宋_GB2312" pitchFamily="49" charset="-122"/>
              </a:rPr>
              <a:t>初始值的确定</a:t>
            </a:r>
          </a:p>
          <a:p>
            <a:pPr marL="533400" indent="-533400" eaLnBrk="1" hangingPunct="1">
              <a:lnSpc>
                <a:spcPct val="80000"/>
              </a:lnSpc>
              <a:defRPr/>
            </a:pPr>
            <a:endParaRPr lang="zh-CN" altLang="en-US" sz="2400" b="1" smtClean="0">
              <a:solidFill>
                <a:srgbClr val="692AA2"/>
              </a:solidFill>
              <a:latin typeface="仿宋_GB2312" pitchFamily="49" charset="-122"/>
              <a:ea typeface="仿宋_GB2312" pitchFamily="49" charset="-122"/>
            </a:endParaRPr>
          </a:p>
          <a:p>
            <a:pPr marL="533400" indent="-533400" eaLnBrk="1" hangingPunct="1">
              <a:lnSpc>
                <a:spcPct val="80000"/>
              </a:lnSpc>
              <a:defRPr/>
            </a:pPr>
            <a:endParaRPr lang="zh-CN" altLang="en-US" sz="2400" b="1" smtClean="0">
              <a:solidFill>
                <a:srgbClr val="692AA2"/>
              </a:solidFill>
              <a:latin typeface="仿宋_GB2312" pitchFamily="49" charset="-122"/>
              <a:ea typeface="仿宋_GB2312" pitchFamily="49" charset="-122"/>
            </a:endParaRPr>
          </a:p>
          <a:p>
            <a:pPr marL="533400" indent="-533400" eaLnBrk="1" hangingPunct="1">
              <a:lnSpc>
                <a:spcPct val="80000"/>
              </a:lnSpc>
              <a:defRPr/>
            </a:pPr>
            <a:r>
              <a:rPr kumimoji="1" lang="zh-CN" altLang="en-US" sz="2400" b="1" smtClean="0">
                <a:solidFill>
                  <a:srgbClr val="000066"/>
                </a:solidFill>
                <a:effectLst>
                  <a:outerShdw blurRad="38100" dist="38100" dir="2700000" algn="tl">
                    <a:srgbClr val="C0C0C0"/>
                  </a:outerShdw>
                </a:effectLst>
                <a:sym typeface="Symbol" pitchFamily="18" charset="2"/>
              </a:rPr>
              <a:t>平滑系数的</a:t>
            </a:r>
            <a:r>
              <a:rPr kumimoji="1" lang="zh-CN" altLang="en-US" sz="2400" b="1" smtClean="0">
                <a:solidFill>
                  <a:srgbClr val="000066"/>
                </a:solidFill>
                <a:effectLst>
                  <a:outerShdw blurRad="38100" dist="38100" dir="2700000" algn="tl">
                    <a:srgbClr val="C0C0C0"/>
                  </a:outerShdw>
                </a:effectLst>
              </a:rPr>
              <a:t>选择：</a:t>
            </a:r>
            <a:endParaRPr kumimoji="1" lang="zh-CN" altLang="en-US" sz="2400" b="1" smtClean="0">
              <a:solidFill>
                <a:srgbClr val="000066"/>
              </a:solidFill>
              <a:effectLst>
                <a:outerShdw blurRad="38100" dist="38100" dir="2700000" algn="tl">
                  <a:srgbClr val="C0C0C0"/>
                </a:outerShdw>
              </a:effectLst>
              <a:sym typeface="Symbol" pitchFamily="18" charset="2"/>
            </a:endParaRPr>
          </a:p>
          <a:p>
            <a:pPr marL="533400" indent="-533400" eaLnBrk="1" hangingPunct="1">
              <a:lnSpc>
                <a:spcPct val="80000"/>
              </a:lnSpc>
              <a:defRPr/>
            </a:pPr>
            <a:r>
              <a:rPr kumimoji="1" lang="zh-CN" altLang="en-US" sz="2400" b="1" smtClean="0">
                <a:solidFill>
                  <a:srgbClr val="000066"/>
                </a:solidFill>
                <a:effectLst>
                  <a:outerShdw blurRad="38100" dist="38100" dir="2700000" algn="tl">
                    <a:srgbClr val="C0C0C0"/>
                  </a:outerShdw>
                </a:effectLst>
              </a:rPr>
              <a:t>如对初始值有疑问，准确性差，</a:t>
            </a:r>
            <a:r>
              <a:rPr kumimoji="1" lang="zh-CN" altLang="en-US" sz="2400" b="1" smtClean="0">
                <a:solidFill>
                  <a:srgbClr val="000066"/>
                </a:solidFill>
                <a:effectLst>
                  <a:outerShdw blurRad="38100" dist="38100" dir="2700000" algn="tl">
                    <a:srgbClr val="C0C0C0"/>
                  </a:outerShdw>
                </a:effectLst>
                <a:sym typeface="Symbol" pitchFamily="18" charset="2"/>
              </a:rPr>
              <a:t>宜取较大值，以体现近期数据作用，降低初值影响；</a:t>
            </a:r>
          </a:p>
          <a:p>
            <a:pPr marL="533400" indent="-533400" eaLnBrk="1" hangingPunct="1">
              <a:lnSpc>
                <a:spcPct val="80000"/>
              </a:lnSpc>
              <a:defRPr/>
            </a:pPr>
            <a:r>
              <a:rPr kumimoji="1" lang="zh-CN" altLang="en-US" sz="2400" b="1" smtClean="0">
                <a:solidFill>
                  <a:srgbClr val="000066"/>
                </a:solidFill>
                <a:effectLst>
                  <a:outerShdw blurRad="38100" dist="38100" dir="2700000" algn="tl">
                    <a:srgbClr val="C0C0C0"/>
                  </a:outerShdw>
                </a:effectLst>
              </a:rPr>
              <a:t>如外部环境变化较快，则数据可能变化较大，</a:t>
            </a:r>
            <a:r>
              <a:rPr kumimoji="1" lang="zh-CN" altLang="en-US" sz="2400" b="1" smtClean="0">
                <a:solidFill>
                  <a:srgbClr val="000066"/>
                </a:solidFill>
                <a:effectLst>
                  <a:outerShdw blurRad="38100" dist="38100" dir="2700000" algn="tl">
                    <a:srgbClr val="C0C0C0"/>
                  </a:outerShdw>
                </a:effectLst>
                <a:sym typeface="Symbol" pitchFamily="18" charset="2"/>
              </a:rPr>
              <a:t>值宜取大一些，以跟踪过程变化（如取</a:t>
            </a:r>
            <a:r>
              <a:rPr kumimoji="1" lang="en-US" altLang="zh-CN" sz="2400" b="1" smtClean="0">
                <a:solidFill>
                  <a:srgbClr val="000066"/>
                </a:solidFill>
                <a:effectLst>
                  <a:outerShdw blurRad="38100" dist="38100" dir="2700000" algn="tl">
                    <a:srgbClr val="C0C0C0"/>
                  </a:outerShdw>
                </a:effectLst>
                <a:sym typeface="Symbol" pitchFamily="18" charset="2"/>
              </a:rPr>
              <a:t>0.3~0.5</a:t>
            </a:r>
            <a:r>
              <a:rPr kumimoji="1" lang="zh-CN" altLang="en-US" sz="2400" b="1" smtClean="0">
                <a:solidFill>
                  <a:srgbClr val="000066"/>
                </a:solidFill>
                <a:effectLst>
                  <a:outerShdw blurRad="38100" dist="38100" dir="2700000" algn="tl">
                    <a:srgbClr val="C0C0C0"/>
                  </a:outerShdw>
                </a:effectLst>
                <a:sym typeface="Symbol" pitchFamily="18" charset="2"/>
              </a:rPr>
              <a:t>）；</a:t>
            </a:r>
          </a:p>
          <a:p>
            <a:pPr marL="533400" indent="-533400" eaLnBrk="1" hangingPunct="1">
              <a:lnSpc>
                <a:spcPct val="80000"/>
              </a:lnSpc>
              <a:defRPr/>
            </a:pPr>
            <a:r>
              <a:rPr kumimoji="1" lang="zh-CN" altLang="en-US" sz="2400" b="1" smtClean="0">
                <a:solidFill>
                  <a:srgbClr val="000066"/>
                </a:solidFill>
                <a:effectLst>
                  <a:outerShdw blurRad="38100" dist="38100" dir="2700000" algn="tl">
                    <a:srgbClr val="C0C0C0"/>
                  </a:outerShdw>
                </a:effectLst>
                <a:sym typeface="Symbol" pitchFamily="18" charset="2"/>
              </a:rPr>
              <a:t>如原始资料较缺乏，或历史资料的参考价值小， 值宜取大一些；</a:t>
            </a:r>
          </a:p>
          <a:p>
            <a:pPr marL="533400" indent="-533400" eaLnBrk="1" hangingPunct="1">
              <a:lnSpc>
                <a:spcPct val="80000"/>
              </a:lnSpc>
              <a:defRPr/>
            </a:pPr>
            <a:r>
              <a:rPr kumimoji="1" lang="zh-CN" altLang="en-US" sz="2400" b="1" smtClean="0">
                <a:solidFill>
                  <a:srgbClr val="000066"/>
                </a:solidFill>
                <a:effectLst>
                  <a:outerShdw blurRad="38100" dist="38100" dir="2700000" algn="tl">
                    <a:srgbClr val="C0C0C0"/>
                  </a:outerShdw>
                </a:effectLst>
              </a:rPr>
              <a:t>如时序虽然具有不规则变动，但长期趋势较稳定 （如接近某一稳定常数）或变化甚小，</a:t>
            </a:r>
            <a:r>
              <a:rPr kumimoji="1" lang="zh-CN" altLang="en-US" sz="2400" b="1" smtClean="0">
                <a:solidFill>
                  <a:srgbClr val="000066"/>
                </a:solidFill>
                <a:effectLst>
                  <a:outerShdw blurRad="38100" dist="38100" dir="2700000" algn="tl">
                    <a:srgbClr val="C0C0C0"/>
                  </a:outerShdw>
                </a:effectLst>
                <a:sym typeface="Symbol" pitchFamily="18" charset="2"/>
              </a:rPr>
              <a:t>值应较小（</a:t>
            </a:r>
            <a:r>
              <a:rPr kumimoji="1" lang="en-US" altLang="zh-CN" sz="2400" b="1" smtClean="0">
                <a:solidFill>
                  <a:srgbClr val="000066"/>
                </a:solidFill>
                <a:effectLst>
                  <a:outerShdw blurRad="38100" dist="38100" dir="2700000" algn="tl">
                    <a:srgbClr val="C0C0C0"/>
                  </a:outerShdw>
                </a:effectLst>
                <a:sym typeface="Symbol" pitchFamily="18" charset="2"/>
              </a:rPr>
              <a:t>0.05~0.2</a:t>
            </a:r>
            <a:r>
              <a:rPr kumimoji="1" lang="zh-CN" altLang="en-US" sz="2400" b="1" smtClean="0">
                <a:solidFill>
                  <a:srgbClr val="000066"/>
                </a:solidFill>
                <a:effectLst>
                  <a:outerShdw blurRad="38100" dist="38100" dir="2700000" algn="tl">
                    <a:srgbClr val="C0C0C0"/>
                  </a:outerShdw>
                </a:effectLst>
                <a:sym typeface="Symbol" pitchFamily="18" charset="2"/>
              </a:rPr>
              <a:t>）。</a:t>
            </a:r>
          </a:p>
        </p:txBody>
      </p:sp>
      <p:graphicFrame>
        <p:nvGraphicFramePr>
          <p:cNvPr id="830468" name="Object 4"/>
          <p:cNvGraphicFramePr>
            <a:graphicFrameLocks noChangeAspect="1"/>
          </p:cNvGraphicFramePr>
          <p:nvPr/>
        </p:nvGraphicFramePr>
        <p:xfrm>
          <a:off x="3276600" y="1295400"/>
          <a:ext cx="1376363" cy="674688"/>
        </p:xfrm>
        <a:graphic>
          <a:graphicData uri="http://schemas.openxmlformats.org/presentationml/2006/ole">
            <mc:AlternateContent xmlns:mc="http://schemas.openxmlformats.org/markup-compatibility/2006">
              <mc:Choice xmlns:v="urn:schemas-microsoft-com:vml" Requires="v">
                <p:oleObj spid="_x0000_s106519" r:id="rId3" imgW="469900" imgH="228600" progId="Equation.3">
                  <p:embed/>
                </p:oleObj>
              </mc:Choice>
              <mc:Fallback>
                <p:oleObj r:id="rId3" imgW="469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295400"/>
                        <a:ext cx="1376363" cy="6746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Effect transition="in" filter="slide(fromBottom)">
                                      <p:cBhvr>
                                        <p:cTn id="7" dur="500"/>
                                        <p:tgtEl>
                                          <p:spTgt spid="83046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830468"/>
                                        </p:tgtEl>
                                        <p:attrNameLst>
                                          <p:attrName>style.visibility</p:attrName>
                                        </p:attrNameLst>
                                      </p:cBhvr>
                                      <p:to>
                                        <p:strVal val="visible"/>
                                      </p:to>
                                    </p:set>
                                    <p:animEffect transition="in" filter="slide(fromBottom)">
                                      <p:cBhvr>
                                        <p:cTn id="10" dur="500"/>
                                        <p:tgtEl>
                                          <p:spTgt spid="83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3"/>
          <p:cNvSpPr>
            <a:spLocks noGrp="1" noChangeArrowheads="1"/>
          </p:cNvSpPr>
          <p:nvPr>
            <p:ph type="body" sz="half" idx="1"/>
          </p:nvPr>
        </p:nvSpPr>
        <p:spPr>
          <a:xfrm>
            <a:off x="533400" y="1066800"/>
            <a:ext cx="7239000" cy="4525963"/>
          </a:xfrm>
        </p:spPr>
        <p:txBody>
          <a:bodyPr/>
          <a:lstStyle/>
          <a:p>
            <a:pPr eaLnBrk="1" hangingPunct="1"/>
            <a:r>
              <a:rPr kumimoji="1" lang="en-US" altLang="zh-CN" sz="2000" smtClean="0">
                <a:solidFill>
                  <a:srgbClr val="000066"/>
                </a:solidFill>
                <a:sym typeface="Symbol" pitchFamily="18" charset="2"/>
              </a:rPr>
              <a:t></a:t>
            </a:r>
            <a:r>
              <a:rPr kumimoji="1" lang="en-US" altLang="zh-CN" sz="2000" smtClean="0">
                <a:solidFill>
                  <a:srgbClr val="000066"/>
                </a:solidFill>
              </a:rPr>
              <a:t> </a:t>
            </a:r>
            <a:r>
              <a:rPr kumimoji="1" lang="zh-CN" altLang="en-US" sz="2000" smtClean="0">
                <a:solidFill>
                  <a:srgbClr val="000066"/>
                </a:solidFill>
              </a:rPr>
              <a:t>值的最后确定，一般是选择不同的</a:t>
            </a:r>
            <a:r>
              <a:rPr kumimoji="1" lang="zh-CN" altLang="en-US" sz="2000" smtClean="0">
                <a:solidFill>
                  <a:srgbClr val="000066"/>
                </a:solidFill>
                <a:sym typeface="Symbol" pitchFamily="18" charset="2"/>
              </a:rPr>
              <a:t>，通过对预测结果的评价来实现的。评价原则：</a:t>
            </a:r>
          </a:p>
          <a:p>
            <a:pPr eaLnBrk="1" hangingPunct="1"/>
            <a:r>
              <a:rPr kumimoji="1" lang="zh-CN" altLang="en-US" sz="2000" smtClean="0">
                <a:solidFill>
                  <a:srgbClr val="000066"/>
                </a:solidFill>
                <a:sym typeface="Symbol" pitchFamily="18" charset="2"/>
              </a:rPr>
              <a:t>（</a:t>
            </a:r>
            <a:r>
              <a:rPr kumimoji="1" lang="en-US" altLang="zh-CN" sz="2000" smtClean="0">
                <a:solidFill>
                  <a:srgbClr val="000066"/>
                </a:solidFill>
                <a:sym typeface="Symbol" pitchFamily="18" charset="2"/>
              </a:rPr>
              <a:t>1</a:t>
            </a:r>
            <a:r>
              <a:rPr kumimoji="1" lang="zh-CN" altLang="en-US" sz="2000" smtClean="0">
                <a:solidFill>
                  <a:srgbClr val="000066"/>
                </a:solidFill>
                <a:sym typeface="Symbol" pitchFamily="18" charset="2"/>
              </a:rPr>
              <a:t>）对不同的</a:t>
            </a:r>
            <a:r>
              <a:rPr kumimoji="1" lang="zh-CN" altLang="en-US" sz="2000" smtClean="0">
                <a:solidFill>
                  <a:srgbClr val="000066"/>
                </a:solidFill>
              </a:rPr>
              <a:t>计算平均绝对误差</a:t>
            </a:r>
          </a:p>
          <a:p>
            <a:pPr eaLnBrk="1" hangingPunct="1"/>
            <a:endParaRPr kumimoji="1" lang="zh-CN" altLang="en-US" sz="2000" smtClean="0">
              <a:solidFill>
                <a:srgbClr val="000066"/>
              </a:solidFill>
            </a:endParaRPr>
          </a:p>
          <a:p>
            <a:pPr eaLnBrk="1" hangingPunct="1"/>
            <a:endParaRPr kumimoji="1" lang="zh-CN" altLang="en-US" sz="2000" smtClean="0">
              <a:solidFill>
                <a:srgbClr val="000066"/>
              </a:solidFill>
            </a:endParaRPr>
          </a:p>
          <a:p>
            <a:pPr eaLnBrk="1" hangingPunct="1"/>
            <a:r>
              <a:rPr kumimoji="1" lang="zh-CN" altLang="en-US" sz="2000" smtClean="0">
                <a:solidFill>
                  <a:srgbClr val="000066"/>
                </a:solidFill>
              </a:rPr>
              <a:t>选择</a:t>
            </a:r>
            <a:r>
              <a:rPr kumimoji="1" lang="en-US" altLang="zh-CN" sz="2000" smtClean="0">
                <a:solidFill>
                  <a:srgbClr val="000066"/>
                </a:solidFill>
              </a:rPr>
              <a:t>MAE</a:t>
            </a:r>
            <a:r>
              <a:rPr kumimoji="1" lang="zh-CN" altLang="en-US" sz="2000" smtClean="0">
                <a:solidFill>
                  <a:srgbClr val="000066"/>
                </a:solidFill>
              </a:rPr>
              <a:t>最小的</a:t>
            </a:r>
            <a:r>
              <a:rPr kumimoji="1" lang="zh-CN" altLang="en-US" sz="2000" smtClean="0">
                <a:solidFill>
                  <a:srgbClr val="000066"/>
                </a:solidFill>
                <a:sym typeface="Symbol" pitchFamily="18" charset="2"/>
              </a:rPr>
              <a:t>值。</a:t>
            </a:r>
          </a:p>
          <a:p>
            <a:pPr eaLnBrk="1" hangingPunct="1"/>
            <a:r>
              <a:rPr kumimoji="1" lang="zh-CN" altLang="en-US" sz="2000" smtClean="0">
                <a:solidFill>
                  <a:srgbClr val="000066"/>
                </a:solidFill>
                <a:sym typeface="Symbol" pitchFamily="18" charset="2"/>
              </a:rPr>
              <a:t>（</a:t>
            </a:r>
            <a:r>
              <a:rPr kumimoji="1" lang="en-US" altLang="zh-CN" sz="2000" smtClean="0">
                <a:solidFill>
                  <a:srgbClr val="000066"/>
                </a:solidFill>
                <a:sym typeface="Symbol" pitchFamily="18" charset="2"/>
              </a:rPr>
              <a:t>2</a:t>
            </a:r>
            <a:r>
              <a:rPr kumimoji="1" lang="zh-CN" altLang="en-US" sz="2000" smtClean="0">
                <a:solidFill>
                  <a:srgbClr val="000066"/>
                </a:solidFill>
                <a:sym typeface="Symbol" pitchFamily="18" charset="2"/>
              </a:rPr>
              <a:t>）历史数据检验。即对每个，用离现时较远的历史数据建立预测模型，去“预测”离现时较近的历史数据（事后预测），看符合程度如何？从中选取一个符合得好的。</a:t>
            </a:r>
          </a:p>
          <a:p>
            <a:pPr eaLnBrk="1" hangingPunct="1"/>
            <a:r>
              <a:rPr kumimoji="1" lang="zh-CN" altLang="en-US" sz="2000" smtClean="0">
                <a:solidFill>
                  <a:srgbClr val="000066"/>
                </a:solidFill>
                <a:sym typeface="Symbol" pitchFamily="18" charset="2"/>
              </a:rPr>
              <a:t>（</a:t>
            </a:r>
            <a:r>
              <a:rPr kumimoji="1" lang="en-US" altLang="zh-CN" sz="2000" smtClean="0">
                <a:solidFill>
                  <a:srgbClr val="000066"/>
                </a:solidFill>
                <a:sym typeface="Symbol" pitchFamily="18" charset="2"/>
              </a:rPr>
              <a:t>3</a:t>
            </a:r>
            <a:r>
              <a:rPr kumimoji="1" lang="zh-CN" altLang="en-US" sz="2000" smtClean="0">
                <a:solidFill>
                  <a:srgbClr val="000066"/>
                </a:solidFill>
                <a:sym typeface="Symbol" pitchFamily="18" charset="2"/>
              </a:rPr>
              <a:t>）对不同所得模型的预测结果，专家评估。</a:t>
            </a:r>
          </a:p>
          <a:p>
            <a:pPr eaLnBrk="1" hangingPunct="1"/>
            <a:r>
              <a:rPr kumimoji="1" lang="zh-CN" altLang="en-US" sz="2000" smtClean="0">
                <a:solidFill>
                  <a:srgbClr val="000066"/>
                </a:solidFill>
                <a:sym typeface="Symbol" pitchFamily="18" charset="2"/>
              </a:rPr>
              <a:t>     根据经验，一般取</a:t>
            </a:r>
            <a:r>
              <a:rPr kumimoji="1" lang="en-US" altLang="zh-CN" sz="2000" smtClean="0">
                <a:solidFill>
                  <a:srgbClr val="000066"/>
                </a:solidFill>
                <a:sym typeface="Symbol" pitchFamily="18" charset="2"/>
              </a:rPr>
              <a:t>=0.01—0.3</a:t>
            </a:r>
          </a:p>
          <a:p>
            <a:pPr eaLnBrk="1" hangingPunct="1"/>
            <a:endParaRPr lang="en-US" altLang="zh-CN" sz="2000" smtClean="0">
              <a:solidFill>
                <a:srgbClr val="000066"/>
              </a:solidFill>
            </a:endParaRPr>
          </a:p>
        </p:txBody>
      </p:sp>
      <p:graphicFrame>
        <p:nvGraphicFramePr>
          <p:cNvPr id="107523" name="Object 7"/>
          <p:cNvGraphicFramePr>
            <a:graphicFrameLocks noGrp="1" noChangeAspect="1"/>
          </p:cNvGraphicFramePr>
          <p:nvPr>
            <p:ph sz="half" idx="2"/>
          </p:nvPr>
        </p:nvGraphicFramePr>
        <p:xfrm>
          <a:off x="3124200" y="2209800"/>
          <a:ext cx="1674813" cy="581025"/>
        </p:xfrm>
        <a:graphic>
          <a:graphicData uri="http://schemas.openxmlformats.org/presentationml/2006/ole">
            <mc:AlternateContent xmlns:mc="http://schemas.openxmlformats.org/markup-compatibility/2006">
              <mc:Choice xmlns:v="urn:schemas-microsoft-com:vml" Requires="v">
                <p:oleObj spid="_x0000_s107543" name="Equation" r:id="rId3" imgW="1244600" imgH="431800" progId="Equation.DSMT4">
                  <p:embed/>
                </p:oleObj>
              </mc:Choice>
              <mc:Fallback>
                <p:oleObj name="Equation" r:id="rId3" imgW="12446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09800"/>
                        <a:ext cx="16748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6963" name="Rectangle 3"/>
          <p:cNvSpPr>
            <a:spLocks noGrp="1" noChangeArrowheads="1"/>
          </p:cNvSpPr>
          <p:nvPr>
            <p:ph idx="1"/>
          </p:nvPr>
        </p:nvSpPr>
        <p:spPr>
          <a:xfrm>
            <a:off x="304800" y="990600"/>
            <a:ext cx="8229600" cy="4525963"/>
          </a:xfrm>
        </p:spPr>
        <p:txBody>
          <a:bodyPr/>
          <a:lstStyle/>
          <a:p>
            <a:pPr eaLnBrk="1" hangingPunct="1">
              <a:defRPr/>
            </a:pPr>
            <a:r>
              <a:rPr kumimoji="1" lang="zh-CN" altLang="en-US" sz="2400" b="1" smtClean="0">
                <a:solidFill>
                  <a:srgbClr val="000066"/>
                </a:solidFill>
                <a:effectLst>
                  <a:outerShdw blurRad="38100" dist="38100" dir="2700000" algn="tl">
                    <a:srgbClr val="C0C0C0"/>
                  </a:outerShdw>
                </a:effectLst>
              </a:rPr>
              <a:t>初始值</a:t>
            </a:r>
            <a:r>
              <a:rPr kumimoji="1" lang="en-US" altLang="en-US" sz="2400" b="1" smtClean="0">
                <a:solidFill>
                  <a:srgbClr val="000066"/>
                </a:solidFill>
                <a:effectLst>
                  <a:outerShdw blurRad="38100" dist="38100" dir="2700000" algn="tl">
                    <a:srgbClr val="C0C0C0"/>
                  </a:outerShdw>
                </a:effectLst>
              </a:rPr>
              <a:t>S0(1)</a:t>
            </a:r>
            <a:r>
              <a:rPr kumimoji="1" lang="zh-CN" altLang="en-US" sz="2400" b="1" smtClean="0">
                <a:solidFill>
                  <a:srgbClr val="000066"/>
                </a:solidFill>
                <a:effectLst>
                  <a:outerShdw blurRad="38100" dist="38100" dir="2700000" algn="tl">
                    <a:srgbClr val="C0C0C0"/>
                  </a:outerShdw>
                </a:effectLst>
              </a:rPr>
              <a:t>确定：</a:t>
            </a:r>
          </a:p>
          <a:p>
            <a:pPr eaLnBrk="1" hangingPunct="1">
              <a:defRPr/>
            </a:pPr>
            <a:r>
              <a:rPr kumimoji="1" lang="zh-CN" altLang="en-US" sz="2400" smtClean="0">
                <a:solidFill>
                  <a:srgbClr val="000066"/>
                </a:solidFill>
              </a:rPr>
              <a:t> （</a:t>
            </a:r>
            <a:r>
              <a:rPr kumimoji="1" lang="en-US" altLang="zh-CN" sz="2400" smtClean="0">
                <a:solidFill>
                  <a:srgbClr val="000066"/>
                </a:solidFill>
              </a:rPr>
              <a:t>1</a:t>
            </a:r>
            <a:r>
              <a:rPr kumimoji="1" lang="zh-CN" altLang="en-US" sz="2400" smtClean="0">
                <a:solidFill>
                  <a:srgbClr val="000066"/>
                </a:solidFill>
              </a:rPr>
              <a:t>）当时序原始数据样本较多，</a:t>
            </a:r>
            <a:r>
              <a:rPr kumimoji="1" lang="zh-CN" altLang="en-US" sz="2400" smtClean="0">
                <a:solidFill>
                  <a:srgbClr val="000066"/>
                </a:solidFill>
                <a:sym typeface="Symbol" pitchFamily="18" charset="2"/>
              </a:rPr>
              <a:t>值较大时，可取</a:t>
            </a:r>
            <a:r>
              <a:rPr kumimoji="1" lang="en-US" altLang="en-US" sz="2400" smtClean="0">
                <a:solidFill>
                  <a:srgbClr val="000066"/>
                </a:solidFill>
              </a:rPr>
              <a:t>S0(1)=x1</a:t>
            </a:r>
            <a:r>
              <a:rPr kumimoji="1" lang="zh-CN" altLang="en-US" sz="2400" smtClean="0">
                <a:solidFill>
                  <a:srgbClr val="000066"/>
                </a:solidFill>
              </a:rPr>
              <a:t>，</a:t>
            </a:r>
            <a:r>
              <a:rPr kumimoji="1" lang="en-US" altLang="zh-CN" sz="2400" smtClean="0">
                <a:solidFill>
                  <a:srgbClr val="000066"/>
                </a:solidFill>
              </a:rPr>
              <a:t>S0(2)= </a:t>
            </a:r>
            <a:r>
              <a:rPr kumimoji="1" lang="en-US" altLang="en-US" sz="2400" smtClean="0">
                <a:solidFill>
                  <a:srgbClr val="000066"/>
                </a:solidFill>
              </a:rPr>
              <a:t>S0(1)</a:t>
            </a:r>
            <a:r>
              <a:rPr kumimoji="1" lang="zh-CN" altLang="en-US" sz="2400" smtClean="0">
                <a:solidFill>
                  <a:srgbClr val="000066"/>
                </a:solidFill>
              </a:rPr>
              <a:t>， </a:t>
            </a:r>
            <a:r>
              <a:rPr kumimoji="1" lang="en-US" altLang="zh-CN" sz="2400" smtClean="0">
                <a:solidFill>
                  <a:srgbClr val="000066"/>
                </a:solidFill>
              </a:rPr>
              <a:t>S0(3</a:t>
            </a:r>
            <a:r>
              <a:rPr kumimoji="1" lang="zh-CN" altLang="en-US" sz="2400" smtClean="0">
                <a:solidFill>
                  <a:srgbClr val="000066"/>
                </a:solidFill>
              </a:rPr>
              <a:t>）</a:t>
            </a:r>
            <a:r>
              <a:rPr kumimoji="1" lang="en-US" altLang="zh-CN" sz="2400" smtClean="0">
                <a:solidFill>
                  <a:srgbClr val="000066"/>
                </a:solidFill>
              </a:rPr>
              <a:t>= </a:t>
            </a:r>
            <a:r>
              <a:rPr kumimoji="1" lang="en-US" altLang="en-US" sz="2400" smtClean="0">
                <a:solidFill>
                  <a:srgbClr val="000066"/>
                </a:solidFill>
              </a:rPr>
              <a:t>S0(2)</a:t>
            </a:r>
            <a:r>
              <a:rPr kumimoji="1" lang="zh-CN" altLang="en-US" sz="2400" smtClean="0">
                <a:solidFill>
                  <a:srgbClr val="000066"/>
                </a:solidFill>
              </a:rPr>
              <a:t>。</a:t>
            </a:r>
          </a:p>
          <a:p>
            <a:pPr eaLnBrk="1" hangingPunct="1">
              <a:defRPr/>
            </a:pPr>
            <a:r>
              <a:rPr kumimoji="1" lang="zh-CN" altLang="en-US" sz="2400" smtClean="0">
                <a:solidFill>
                  <a:srgbClr val="000066"/>
                </a:solidFill>
              </a:rPr>
              <a:t> （</a:t>
            </a:r>
            <a:r>
              <a:rPr kumimoji="1" lang="en-US" altLang="zh-CN" sz="2400" smtClean="0">
                <a:solidFill>
                  <a:srgbClr val="000066"/>
                </a:solidFill>
              </a:rPr>
              <a:t>2</a:t>
            </a:r>
            <a:r>
              <a:rPr kumimoji="1" lang="zh-CN" altLang="en-US" sz="2400" smtClean="0">
                <a:solidFill>
                  <a:srgbClr val="000066"/>
                </a:solidFill>
              </a:rPr>
              <a:t>）当数据点不够多，初始值对预测精度影响较大时，可取开始几个观测值的算术平均值作为</a:t>
            </a:r>
            <a:r>
              <a:rPr kumimoji="1" lang="en-US" altLang="en-US" sz="2400" smtClean="0">
                <a:solidFill>
                  <a:srgbClr val="000066"/>
                </a:solidFill>
              </a:rPr>
              <a:t>S0(1)</a:t>
            </a:r>
            <a:r>
              <a:rPr kumimoji="1" lang="zh-CN" altLang="en-US" sz="2400" smtClean="0">
                <a:solidFill>
                  <a:srgbClr val="000066"/>
                </a:solidFill>
              </a:rPr>
              <a:t>。</a:t>
            </a:r>
          </a:p>
          <a:p>
            <a:pPr eaLnBrk="1" hangingPunct="1">
              <a:defRPr/>
            </a:pPr>
            <a:endParaRPr kumimoji="1" lang="zh-CN" altLang="en-US" sz="2400" b="1" smtClean="0">
              <a:solidFill>
                <a:srgbClr val="000066"/>
              </a:solidFill>
              <a:effectLst>
                <a:outerShdw blurRad="38100" dist="38100" dir="2700000" algn="tl">
                  <a:srgbClr val="C0C0C0"/>
                </a:outerShdw>
              </a:effectLst>
            </a:endParaRPr>
          </a:p>
          <a:p>
            <a:pPr eaLnBrk="1" hangingPunct="1">
              <a:defRPr/>
            </a:pPr>
            <a:r>
              <a:rPr kumimoji="1" lang="zh-CN" altLang="en-US" sz="2400" b="1" smtClean="0">
                <a:solidFill>
                  <a:srgbClr val="000066"/>
                </a:solidFill>
                <a:effectLst>
                  <a:outerShdw blurRad="38100" dist="38100" dir="2700000" algn="tl">
                    <a:srgbClr val="C0C0C0"/>
                  </a:outerShdw>
                </a:effectLst>
              </a:rPr>
              <a:t>例</a:t>
            </a:r>
            <a:r>
              <a:rPr kumimoji="1" lang="en-US" altLang="zh-CN" sz="2400" b="1" smtClean="0">
                <a:solidFill>
                  <a:srgbClr val="000066"/>
                </a:solidFill>
                <a:effectLst>
                  <a:outerShdw blurRad="38100" dist="38100" dir="2700000" algn="tl">
                    <a:srgbClr val="C0C0C0"/>
                  </a:outerShdw>
                </a:effectLst>
              </a:rPr>
              <a:t>10.3.4  </a:t>
            </a:r>
            <a:r>
              <a:rPr kumimoji="1" lang="zh-CN" altLang="en-US" sz="2400" b="1" smtClean="0">
                <a:solidFill>
                  <a:srgbClr val="000066"/>
                </a:solidFill>
                <a:effectLst>
                  <a:outerShdw blurRad="38100" dist="38100" dir="2700000" algn="tl">
                    <a:srgbClr val="C0C0C0"/>
                  </a:outerShdw>
                </a:effectLst>
              </a:rPr>
              <a:t>已知某城市公共交通过去</a:t>
            </a:r>
            <a:r>
              <a:rPr kumimoji="1" lang="en-US" altLang="zh-CN" sz="2400" b="1" smtClean="0">
                <a:solidFill>
                  <a:srgbClr val="000066"/>
                </a:solidFill>
                <a:effectLst>
                  <a:outerShdw blurRad="38100" dist="38100" dir="2700000" algn="tl">
                    <a:srgbClr val="C0C0C0"/>
                  </a:outerShdw>
                </a:effectLst>
              </a:rPr>
              <a:t>20</a:t>
            </a:r>
            <a:r>
              <a:rPr kumimoji="1" lang="zh-CN" altLang="en-US" sz="2400" b="1" smtClean="0">
                <a:solidFill>
                  <a:srgbClr val="000066"/>
                </a:solidFill>
                <a:effectLst>
                  <a:outerShdw blurRad="38100" dist="38100" dir="2700000" algn="tl">
                    <a:srgbClr val="C0C0C0"/>
                  </a:outerShdw>
                </a:effectLst>
              </a:rPr>
              <a:t>日的实际客运量的统计数据如下表所示，当取</a:t>
            </a:r>
            <a:r>
              <a:rPr kumimoji="1" lang="zh-CN" altLang="en-US" sz="2400" b="1" smtClean="0">
                <a:solidFill>
                  <a:srgbClr val="000066"/>
                </a:solidFill>
                <a:effectLst>
                  <a:outerShdw blurRad="38100" dist="38100" dir="2700000" algn="tl">
                    <a:srgbClr val="C0C0C0"/>
                  </a:outerShdw>
                </a:effectLst>
                <a:sym typeface="Symbol" pitchFamily="18" charset="2"/>
              </a:rPr>
              <a:t></a:t>
            </a:r>
            <a:r>
              <a:rPr kumimoji="1" lang="en-US" altLang="zh-CN" sz="2400" b="1" smtClean="0">
                <a:solidFill>
                  <a:srgbClr val="000066"/>
                </a:solidFill>
                <a:effectLst>
                  <a:outerShdw blurRad="38100" dist="38100" dir="2700000" algn="tl">
                    <a:srgbClr val="C0C0C0"/>
                  </a:outerShdw>
                </a:effectLst>
                <a:sym typeface="Symbol" pitchFamily="18" charset="2"/>
              </a:rPr>
              <a:t>=0.3</a:t>
            </a:r>
            <a:r>
              <a:rPr kumimoji="1" lang="zh-CN" altLang="en-US" sz="2400" b="1" smtClean="0">
                <a:solidFill>
                  <a:srgbClr val="000066"/>
                </a:solidFill>
                <a:effectLst>
                  <a:outerShdw blurRad="38100" dist="38100" dir="2700000" algn="tl">
                    <a:srgbClr val="C0C0C0"/>
                  </a:outerShdw>
                </a:effectLst>
                <a:sym typeface="Symbol" pitchFamily="18" charset="2"/>
              </a:rPr>
              <a:t>时，试计算一次、二次指数平滑值，并预测今后第</a:t>
            </a:r>
            <a:r>
              <a:rPr kumimoji="1" lang="en-US" altLang="zh-CN" sz="2400" b="1" smtClean="0">
                <a:solidFill>
                  <a:srgbClr val="000066"/>
                </a:solidFill>
                <a:effectLst>
                  <a:outerShdw blurRad="38100" dist="38100" dir="2700000" algn="tl">
                    <a:srgbClr val="C0C0C0"/>
                  </a:outerShdw>
                </a:effectLst>
                <a:sym typeface="Symbol" pitchFamily="18" charset="2"/>
              </a:rPr>
              <a:t>10</a:t>
            </a:r>
            <a:r>
              <a:rPr kumimoji="1" lang="zh-CN" altLang="en-US" sz="2400" b="1" smtClean="0">
                <a:solidFill>
                  <a:srgbClr val="000066"/>
                </a:solidFill>
                <a:effectLst>
                  <a:outerShdw blurRad="38100" dist="38100" dir="2700000" algn="tl">
                    <a:srgbClr val="C0C0C0"/>
                  </a:outerShdw>
                </a:effectLst>
                <a:sym typeface="Symbol" pitchFamily="18" charset="2"/>
              </a:rPr>
              <a:t>日时的客运量。</a:t>
            </a:r>
            <a:endParaRPr kumimoji="1" lang="zh-CN" altLang="en-US" sz="2400" b="1" smtClean="0">
              <a:solidFill>
                <a:srgbClr val="000066"/>
              </a:solidFill>
              <a:effectLst>
                <a:outerShdw blurRad="38100" dist="38100" dir="2700000" algn="tl">
                  <a:srgbClr val="C0C0C0"/>
                </a:outerShdw>
              </a:effectLst>
            </a:endParaRPr>
          </a:p>
          <a:p>
            <a:pPr eaLnBrk="1" hangingPunct="1">
              <a:defRPr/>
            </a:pPr>
            <a:endParaRPr lang="en-US" altLang="zh-CN" sz="2400" smtClean="0">
              <a:solidFill>
                <a:srgbClr val="000066"/>
              </a:solidFill>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109570" name="Line 2"/>
          <p:cNvSpPr>
            <a:spLocks noChangeShapeType="1"/>
          </p:cNvSpPr>
          <p:nvPr/>
        </p:nvSpPr>
        <p:spPr bwMode="auto">
          <a:xfrm>
            <a:off x="1403350" y="1381125"/>
            <a:ext cx="655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1" name="Line 3"/>
          <p:cNvSpPr>
            <a:spLocks noChangeShapeType="1"/>
          </p:cNvSpPr>
          <p:nvPr/>
        </p:nvSpPr>
        <p:spPr bwMode="auto">
          <a:xfrm>
            <a:off x="1403350" y="2312988"/>
            <a:ext cx="655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2" name="Line 4"/>
          <p:cNvSpPr>
            <a:spLocks noChangeShapeType="1"/>
          </p:cNvSpPr>
          <p:nvPr/>
        </p:nvSpPr>
        <p:spPr bwMode="auto">
          <a:xfrm>
            <a:off x="2900363" y="1371600"/>
            <a:ext cx="0" cy="45370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3" name="Text Box 5"/>
          <p:cNvSpPr txBox="1">
            <a:spLocks noChangeArrowheads="1"/>
          </p:cNvSpPr>
          <p:nvPr/>
        </p:nvSpPr>
        <p:spPr bwMode="auto">
          <a:xfrm>
            <a:off x="1539875" y="1414463"/>
            <a:ext cx="6318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b="1">
                <a:solidFill>
                  <a:schemeClr val="tx1"/>
                </a:solidFill>
                <a:latin typeface="Tahoma" pitchFamily="34" charset="0"/>
                <a:ea typeface="宋体" pitchFamily="2" charset="-122"/>
              </a:rPr>
              <a:t>周期数       客运量</a:t>
            </a:r>
            <a:r>
              <a:rPr kumimoji="1" lang="en-US" altLang="en-US" b="1">
                <a:solidFill>
                  <a:schemeClr val="tx1"/>
                </a:solidFill>
                <a:latin typeface="Tahoma" pitchFamily="34" charset="0"/>
                <a:ea typeface="宋体" pitchFamily="2" charset="-122"/>
              </a:rPr>
              <a:t>x</a:t>
            </a:r>
            <a:r>
              <a:rPr kumimoji="1" lang="en-US" altLang="en-US" b="1" baseline="-25000">
                <a:solidFill>
                  <a:schemeClr val="tx1"/>
                </a:solidFill>
                <a:latin typeface="Tahoma" pitchFamily="34" charset="0"/>
                <a:ea typeface="宋体" pitchFamily="2" charset="-122"/>
              </a:rPr>
              <a:t>t             </a:t>
            </a:r>
            <a:r>
              <a:rPr kumimoji="1" lang="en-US" altLang="en-US" b="1">
                <a:solidFill>
                  <a:schemeClr val="tx1"/>
                </a:solidFill>
                <a:latin typeface="Tahoma" pitchFamily="34" charset="0"/>
                <a:ea typeface="宋体" pitchFamily="2" charset="-122"/>
              </a:rPr>
              <a:t>S</a:t>
            </a:r>
            <a:r>
              <a:rPr kumimoji="1" lang="en-US" altLang="en-US" b="1" baseline="-25000">
                <a:solidFill>
                  <a:schemeClr val="tx1"/>
                </a:solidFill>
                <a:latin typeface="Tahoma" pitchFamily="34" charset="0"/>
                <a:ea typeface="宋体" pitchFamily="2" charset="-122"/>
              </a:rPr>
              <a:t>t</a:t>
            </a:r>
            <a:r>
              <a:rPr kumimoji="1" lang="en-US" altLang="en-US" b="1" baseline="30000">
                <a:solidFill>
                  <a:schemeClr val="tx1"/>
                </a:solidFill>
                <a:latin typeface="Tahoma" pitchFamily="34" charset="0"/>
                <a:ea typeface="宋体" pitchFamily="2" charset="-122"/>
              </a:rPr>
              <a:t>(1)              </a:t>
            </a:r>
            <a:r>
              <a:rPr kumimoji="1" lang="en-US" altLang="en-US" b="1">
                <a:solidFill>
                  <a:schemeClr val="tx1"/>
                </a:solidFill>
                <a:latin typeface="Tahoma" pitchFamily="34" charset="0"/>
                <a:ea typeface="宋体" pitchFamily="2" charset="-122"/>
              </a:rPr>
              <a:t>S</a:t>
            </a:r>
            <a:r>
              <a:rPr kumimoji="1" lang="en-US" altLang="en-US" b="1" baseline="-25000">
                <a:solidFill>
                  <a:schemeClr val="tx1"/>
                </a:solidFill>
                <a:latin typeface="Tahoma" pitchFamily="34" charset="0"/>
                <a:ea typeface="宋体" pitchFamily="2" charset="-122"/>
              </a:rPr>
              <a:t>t</a:t>
            </a:r>
            <a:r>
              <a:rPr kumimoji="1" lang="en-US" altLang="en-US" b="1" baseline="30000">
                <a:solidFill>
                  <a:schemeClr val="tx1"/>
                </a:solidFill>
                <a:latin typeface="Tahoma" pitchFamily="34" charset="0"/>
                <a:ea typeface="宋体" pitchFamily="2" charset="-122"/>
              </a:rPr>
              <a:t>(2)</a:t>
            </a:r>
            <a:endParaRPr kumimoji="1" lang="en-US" altLang="zh-CN" b="1">
              <a:solidFill>
                <a:schemeClr val="tx1"/>
              </a:solidFill>
              <a:latin typeface="Tahoma" pitchFamily="34" charset="0"/>
              <a:ea typeface="宋体" pitchFamily="2" charset="-122"/>
            </a:endParaRPr>
          </a:p>
          <a:p>
            <a:pPr eaLnBrk="1" hangingPunct="1"/>
            <a:r>
              <a:rPr kumimoji="1" lang="en-US" altLang="zh-CN" b="1">
                <a:solidFill>
                  <a:schemeClr val="tx1"/>
                </a:solidFill>
                <a:latin typeface="Tahoma" pitchFamily="34" charset="0"/>
                <a:ea typeface="宋体" pitchFamily="2" charset="-122"/>
              </a:rPr>
              <a:t>t</a:t>
            </a:r>
            <a:r>
              <a:rPr kumimoji="1" lang="zh-CN" altLang="en-US" b="1">
                <a:solidFill>
                  <a:schemeClr val="tx1"/>
                </a:solidFill>
                <a:latin typeface="Tahoma" pitchFamily="34" charset="0"/>
                <a:ea typeface="宋体" pitchFamily="2" charset="-122"/>
              </a:rPr>
              <a:t>（日）    （万人次）    </a:t>
            </a:r>
            <a:r>
              <a:rPr kumimoji="1" lang="en-US" altLang="zh-CN" b="1">
                <a:solidFill>
                  <a:schemeClr val="tx1"/>
                </a:solidFill>
                <a:latin typeface="Tahoma" pitchFamily="34" charset="0"/>
                <a:ea typeface="宋体" pitchFamily="2" charset="-122"/>
              </a:rPr>
              <a:t>(</a:t>
            </a:r>
            <a:r>
              <a:rPr kumimoji="1" lang="en-US" altLang="zh-CN" b="1">
                <a:solidFill>
                  <a:schemeClr val="tx1"/>
                </a:solidFill>
                <a:latin typeface="Tahoma" pitchFamily="34" charset="0"/>
                <a:ea typeface="宋体" pitchFamily="2" charset="-122"/>
                <a:sym typeface="Symbol" pitchFamily="18" charset="2"/>
              </a:rPr>
              <a:t>=0.3)     (=0.3)</a:t>
            </a:r>
            <a:endParaRPr kumimoji="1" lang="en-US" altLang="zh-CN" b="1">
              <a:solidFill>
                <a:schemeClr val="tx1"/>
              </a:solidFill>
              <a:latin typeface="Tahoma" pitchFamily="34" charset="0"/>
              <a:ea typeface="宋体" pitchFamily="2" charset="-122"/>
            </a:endParaRPr>
          </a:p>
        </p:txBody>
      </p:sp>
      <p:sp>
        <p:nvSpPr>
          <p:cNvPr id="109574" name="Text Box 6"/>
          <p:cNvSpPr txBox="1">
            <a:spLocks noChangeArrowheads="1"/>
          </p:cNvSpPr>
          <p:nvPr/>
        </p:nvSpPr>
        <p:spPr bwMode="auto">
          <a:xfrm>
            <a:off x="1860550" y="2273300"/>
            <a:ext cx="508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lnSpc>
                <a:spcPct val="105000"/>
              </a:lnSpc>
            </a:pPr>
            <a:r>
              <a:rPr kumimoji="1" lang="en-US" altLang="zh-CN" sz="2000" b="1">
                <a:solidFill>
                  <a:schemeClr val="tx1"/>
                </a:solidFill>
                <a:latin typeface="Tahoma" pitchFamily="34" charset="0"/>
                <a:ea typeface="宋体" pitchFamily="2" charset="-122"/>
              </a:rPr>
              <a:t>0</a:t>
            </a:r>
          </a:p>
          <a:p>
            <a:pPr eaLnBrk="1" hangingPunct="1">
              <a:lnSpc>
                <a:spcPct val="105000"/>
              </a:lnSpc>
            </a:pPr>
            <a:r>
              <a:rPr kumimoji="1" lang="en-US" altLang="zh-CN" sz="2000" b="1">
                <a:solidFill>
                  <a:schemeClr val="tx1"/>
                </a:solidFill>
                <a:latin typeface="Tahoma" pitchFamily="34" charset="0"/>
                <a:ea typeface="宋体" pitchFamily="2" charset="-122"/>
              </a:rPr>
              <a:t>1</a:t>
            </a:r>
          </a:p>
          <a:p>
            <a:pPr eaLnBrk="1" hangingPunct="1">
              <a:lnSpc>
                <a:spcPct val="105000"/>
              </a:lnSpc>
            </a:pPr>
            <a:r>
              <a:rPr kumimoji="1" lang="en-US" altLang="zh-CN" sz="2000" b="1">
                <a:solidFill>
                  <a:schemeClr val="tx1"/>
                </a:solidFill>
                <a:latin typeface="Tahoma" pitchFamily="34" charset="0"/>
                <a:ea typeface="宋体" pitchFamily="2" charset="-122"/>
              </a:rPr>
              <a:t>2</a:t>
            </a:r>
          </a:p>
          <a:p>
            <a:pPr eaLnBrk="1" hangingPunct="1">
              <a:lnSpc>
                <a:spcPct val="105000"/>
              </a:lnSpc>
            </a:pPr>
            <a:r>
              <a:rPr kumimoji="1" lang="en-US" altLang="zh-CN" sz="2000" b="1">
                <a:solidFill>
                  <a:schemeClr val="tx1"/>
                </a:solidFill>
                <a:latin typeface="Tahoma" pitchFamily="34" charset="0"/>
                <a:ea typeface="宋体" pitchFamily="2" charset="-122"/>
              </a:rPr>
              <a:t>3</a:t>
            </a:r>
          </a:p>
          <a:p>
            <a:pPr eaLnBrk="1" hangingPunct="1">
              <a:lnSpc>
                <a:spcPct val="105000"/>
              </a:lnSpc>
            </a:pPr>
            <a:r>
              <a:rPr kumimoji="1" lang="en-US" altLang="zh-CN" sz="2000" b="1">
                <a:solidFill>
                  <a:schemeClr val="tx1"/>
                </a:solidFill>
                <a:latin typeface="Tahoma" pitchFamily="34" charset="0"/>
                <a:ea typeface="宋体" pitchFamily="2" charset="-122"/>
              </a:rPr>
              <a:t>4</a:t>
            </a:r>
          </a:p>
          <a:p>
            <a:pPr eaLnBrk="1" hangingPunct="1">
              <a:lnSpc>
                <a:spcPct val="105000"/>
              </a:lnSpc>
            </a:pPr>
            <a:r>
              <a:rPr kumimoji="1" lang="en-US" altLang="zh-CN" sz="2000" b="1">
                <a:solidFill>
                  <a:schemeClr val="tx1"/>
                </a:solidFill>
                <a:latin typeface="Tahoma" pitchFamily="34" charset="0"/>
                <a:ea typeface="宋体" pitchFamily="2" charset="-122"/>
              </a:rPr>
              <a:t>5</a:t>
            </a:r>
          </a:p>
          <a:p>
            <a:pPr eaLnBrk="1" hangingPunct="1">
              <a:lnSpc>
                <a:spcPct val="105000"/>
              </a:lnSpc>
            </a:pPr>
            <a:r>
              <a:rPr kumimoji="1" lang="en-US" altLang="zh-CN" sz="2000" b="1">
                <a:solidFill>
                  <a:schemeClr val="tx1"/>
                </a:solidFill>
                <a:latin typeface="Tahoma" pitchFamily="34" charset="0"/>
                <a:ea typeface="宋体" pitchFamily="2" charset="-122"/>
                <a:sym typeface="Symbol" pitchFamily="18" charset="2"/>
              </a:rPr>
              <a:t>...</a:t>
            </a:r>
          </a:p>
          <a:p>
            <a:pPr eaLnBrk="1" hangingPunct="1">
              <a:lnSpc>
                <a:spcPct val="105000"/>
              </a:lnSpc>
            </a:pPr>
            <a:r>
              <a:rPr kumimoji="1" lang="en-US" altLang="zh-CN" sz="2000" b="1">
                <a:solidFill>
                  <a:schemeClr val="tx1"/>
                </a:solidFill>
                <a:latin typeface="Tahoma" pitchFamily="34" charset="0"/>
                <a:ea typeface="宋体" pitchFamily="2" charset="-122"/>
                <a:sym typeface="Symbol" pitchFamily="18" charset="2"/>
              </a:rPr>
              <a:t>17</a:t>
            </a:r>
          </a:p>
          <a:p>
            <a:pPr eaLnBrk="1" hangingPunct="1">
              <a:lnSpc>
                <a:spcPct val="105000"/>
              </a:lnSpc>
            </a:pPr>
            <a:r>
              <a:rPr kumimoji="1" lang="en-US" altLang="zh-CN" sz="2000" b="1">
                <a:solidFill>
                  <a:schemeClr val="tx1"/>
                </a:solidFill>
                <a:latin typeface="Tahoma" pitchFamily="34" charset="0"/>
                <a:ea typeface="宋体" pitchFamily="2" charset="-122"/>
                <a:sym typeface="Symbol" pitchFamily="18" charset="2"/>
              </a:rPr>
              <a:t>18</a:t>
            </a:r>
          </a:p>
          <a:p>
            <a:pPr eaLnBrk="1" hangingPunct="1">
              <a:lnSpc>
                <a:spcPct val="105000"/>
              </a:lnSpc>
            </a:pPr>
            <a:r>
              <a:rPr kumimoji="1" lang="en-US" altLang="zh-CN" sz="2000" b="1">
                <a:solidFill>
                  <a:schemeClr val="tx1"/>
                </a:solidFill>
                <a:latin typeface="Tahoma" pitchFamily="34" charset="0"/>
                <a:ea typeface="宋体" pitchFamily="2" charset="-122"/>
                <a:sym typeface="Symbol" pitchFamily="18" charset="2"/>
              </a:rPr>
              <a:t>19</a:t>
            </a:r>
          </a:p>
          <a:p>
            <a:pPr eaLnBrk="1" hangingPunct="1">
              <a:lnSpc>
                <a:spcPct val="105000"/>
              </a:lnSpc>
            </a:pPr>
            <a:r>
              <a:rPr kumimoji="1" lang="en-US" altLang="zh-CN" sz="2000" b="1">
                <a:solidFill>
                  <a:schemeClr val="tx1"/>
                </a:solidFill>
                <a:latin typeface="Tahoma" pitchFamily="34" charset="0"/>
                <a:ea typeface="宋体" pitchFamily="2" charset="-122"/>
                <a:sym typeface="Symbol" pitchFamily="18" charset="2"/>
              </a:rPr>
              <a:t>20</a:t>
            </a:r>
            <a:endParaRPr kumimoji="1" lang="en-US" altLang="zh-CN" sz="2000" b="1">
              <a:solidFill>
                <a:schemeClr val="tx1"/>
              </a:solidFill>
              <a:latin typeface="Tahoma" pitchFamily="34" charset="0"/>
              <a:ea typeface="宋体" pitchFamily="2" charset="-122"/>
            </a:endParaRPr>
          </a:p>
        </p:txBody>
      </p:sp>
      <p:sp>
        <p:nvSpPr>
          <p:cNvPr id="109575" name="Text Box 7"/>
          <p:cNvSpPr txBox="1">
            <a:spLocks noChangeArrowheads="1"/>
          </p:cNvSpPr>
          <p:nvPr/>
        </p:nvSpPr>
        <p:spPr bwMode="auto">
          <a:xfrm>
            <a:off x="3460750" y="2263775"/>
            <a:ext cx="508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lnSpc>
                <a:spcPct val="105000"/>
              </a:lnSpc>
            </a:pPr>
            <a:r>
              <a:rPr kumimoji="1" lang="zh-CN" altLang="en-US" sz="2000" b="1">
                <a:solidFill>
                  <a:schemeClr val="tx1"/>
                </a:solidFill>
                <a:latin typeface="Tahoma" pitchFamily="34" charset="0"/>
                <a:ea typeface="宋体" pitchFamily="2" charset="-122"/>
              </a:rPr>
              <a:t>－</a:t>
            </a:r>
          </a:p>
          <a:p>
            <a:pPr eaLnBrk="1" hangingPunct="1">
              <a:lnSpc>
                <a:spcPct val="105000"/>
              </a:lnSpc>
            </a:pPr>
            <a:r>
              <a:rPr kumimoji="1" lang="en-US" altLang="zh-CN" sz="2000" b="1">
                <a:solidFill>
                  <a:schemeClr val="tx1"/>
                </a:solidFill>
                <a:latin typeface="Tahoma" pitchFamily="34" charset="0"/>
                <a:ea typeface="宋体" pitchFamily="2" charset="-122"/>
              </a:rPr>
              <a:t>50</a:t>
            </a:r>
          </a:p>
          <a:p>
            <a:pPr eaLnBrk="1" hangingPunct="1">
              <a:lnSpc>
                <a:spcPct val="105000"/>
              </a:lnSpc>
            </a:pPr>
            <a:r>
              <a:rPr kumimoji="1" lang="en-US" altLang="zh-CN" sz="2000" b="1">
                <a:solidFill>
                  <a:schemeClr val="tx1"/>
                </a:solidFill>
                <a:latin typeface="Tahoma" pitchFamily="34" charset="0"/>
                <a:ea typeface="宋体" pitchFamily="2" charset="-122"/>
              </a:rPr>
              <a:t>52</a:t>
            </a:r>
          </a:p>
          <a:p>
            <a:pPr eaLnBrk="1" hangingPunct="1">
              <a:lnSpc>
                <a:spcPct val="105000"/>
              </a:lnSpc>
            </a:pPr>
            <a:r>
              <a:rPr kumimoji="1" lang="en-US" altLang="zh-CN" sz="2000" b="1">
                <a:solidFill>
                  <a:schemeClr val="tx1"/>
                </a:solidFill>
                <a:latin typeface="Tahoma" pitchFamily="34" charset="0"/>
                <a:ea typeface="宋体" pitchFamily="2" charset="-122"/>
              </a:rPr>
              <a:t>47</a:t>
            </a:r>
          </a:p>
          <a:p>
            <a:pPr eaLnBrk="1" hangingPunct="1">
              <a:lnSpc>
                <a:spcPct val="105000"/>
              </a:lnSpc>
            </a:pPr>
            <a:r>
              <a:rPr kumimoji="1" lang="en-US" altLang="zh-CN" sz="2000" b="1">
                <a:solidFill>
                  <a:schemeClr val="tx1"/>
                </a:solidFill>
                <a:latin typeface="Tahoma" pitchFamily="34" charset="0"/>
                <a:ea typeface="宋体" pitchFamily="2" charset="-122"/>
              </a:rPr>
              <a:t>51</a:t>
            </a:r>
          </a:p>
          <a:p>
            <a:pPr eaLnBrk="1" hangingPunct="1">
              <a:lnSpc>
                <a:spcPct val="105000"/>
              </a:lnSpc>
            </a:pPr>
            <a:r>
              <a:rPr kumimoji="1" lang="en-US" altLang="zh-CN" sz="2000" b="1">
                <a:solidFill>
                  <a:schemeClr val="tx1"/>
                </a:solidFill>
                <a:latin typeface="Tahoma" pitchFamily="34" charset="0"/>
                <a:ea typeface="宋体" pitchFamily="2" charset="-122"/>
              </a:rPr>
              <a:t>59</a:t>
            </a:r>
          </a:p>
          <a:p>
            <a:pPr eaLnBrk="1" hangingPunct="1">
              <a:lnSpc>
                <a:spcPct val="105000"/>
              </a:lnSpc>
            </a:pPr>
            <a:r>
              <a:rPr kumimoji="1" lang="en-US" altLang="zh-CN" sz="2000" b="1">
                <a:solidFill>
                  <a:schemeClr val="tx1"/>
                </a:solidFill>
                <a:latin typeface="Tahoma" pitchFamily="34" charset="0"/>
                <a:ea typeface="宋体" pitchFamily="2" charset="-122"/>
              </a:rPr>
              <a:t>…</a:t>
            </a:r>
          </a:p>
          <a:p>
            <a:pPr eaLnBrk="1" hangingPunct="1">
              <a:lnSpc>
                <a:spcPct val="105000"/>
              </a:lnSpc>
            </a:pPr>
            <a:r>
              <a:rPr kumimoji="1" lang="en-US" altLang="zh-CN" sz="2000" b="1">
                <a:solidFill>
                  <a:schemeClr val="tx1"/>
                </a:solidFill>
                <a:latin typeface="Tahoma" pitchFamily="34" charset="0"/>
                <a:ea typeface="宋体" pitchFamily="2" charset="-122"/>
              </a:rPr>
              <a:t>69</a:t>
            </a:r>
          </a:p>
          <a:p>
            <a:pPr eaLnBrk="1" hangingPunct="1">
              <a:lnSpc>
                <a:spcPct val="105000"/>
              </a:lnSpc>
            </a:pPr>
            <a:r>
              <a:rPr kumimoji="1" lang="en-US" altLang="zh-CN" sz="2000" b="1">
                <a:solidFill>
                  <a:schemeClr val="tx1"/>
                </a:solidFill>
                <a:latin typeface="Tahoma" pitchFamily="34" charset="0"/>
                <a:ea typeface="宋体" pitchFamily="2" charset="-122"/>
              </a:rPr>
              <a:t>76</a:t>
            </a:r>
          </a:p>
          <a:p>
            <a:pPr eaLnBrk="1" hangingPunct="1">
              <a:lnSpc>
                <a:spcPct val="105000"/>
              </a:lnSpc>
            </a:pPr>
            <a:r>
              <a:rPr kumimoji="1" lang="en-US" altLang="zh-CN" sz="2000" b="1">
                <a:solidFill>
                  <a:schemeClr val="tx1"/>
                </a:solidFill>
                <a:latin typeface="Tahoma" pitchFamily="34" charset="0"/>
                <a:ea typeface="宋体" pitchFamily="2" charset="-122"/>
              </a:rPr>
              <a:t>75</a:t>
            </a:r>
          </a:p>
          <a:p>
            <a:pPr eaLnBrk="1" hangingPunct="1">
              <a:lnSpc>
                <a:spcPct val="105000"/>
              </a:lnSpc>
            </a:pPr>
            <a:r>
              <a:rPr kumimoji="1" lang="en-US" altLang="zh-CN" sz="2000" b="1">
                <a:solidFill>
                  <a:schemeClr val="tx1"/>
                </a:solidFill>
                <a:latin typeface="Tahoma" pitchFamily="34" charset="0"/>
                <a:ea typeface="宋体" pitchFamily="2" charset="-122"/>
              </a:rPr>
              <a:t>80</a:t>
            </a:r>
          </a:p>
        </p:txBody>
      </p:sp>
      <p:sp>
        <p:nvSpPr>
          <p:cNvPr id="945160" name="Text Box 8"/>
          <p:cNvSpPr txBox="1">
            <a:spLocks noChangeArrowheads="1"/>
          </p:cNvSpPr>
          <p:nvPr/>
        </p:nvSpPr>
        <p:spPr bwMode="auto">
          <a:xfrm>
            <a:off x="4984750" y="2289175"/>
            <a:ext cx="9112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lnSpc>
                <a:spcPct val="105000"/>
              </a:lnSpc>
            </a:pPr>
            <a:r>
              <a:rPr kumimoji="1" lang="en-US" altLang="zh-CN" sz="2000" b="1">
                <a:solidFill>
                  <a:schemeClr val="tx1"/>
                </a:solidFill>
                <a:latin typeface="Tahoma" pitchFamily="34" charset="0"/>
                <a:ea typeface="宋体" pitchFamily="2" charset="-122"/>
              </a:rPr>
              <a:t>50</a:t>
            </a:r>
          </a:p>
          <a:p>
            <a:pPr eaLnBrk="1" hangingPunct="1">
              <a:lnSpc>
                <a:spcPct val="105000"/>
              </a:lnSpc>
            </a:pPr>
            <a:r>
              <a:rPr kumimoji="1" lang="en-US" altLang="zh-CN" sz="2000" b="1">
                <a:solidFill>
                  <a:schemeClr val="tx1"/>
                </a:solidFill>
                <a:latin typeface="Tahoma" pitchFamily="34" charset="0"/>
                <a:ea typeface="宋体" pitchFamily="2" charset="-122"/>
              </a:rPr>
              <a:t>50</a:t>
            </a:r>
          </a:p>
          <a:p>
            <a:pPr eaLnBrk="1" hangingPunct="1">
              <a:lnSpc>
                <a:spcPct val="105000"/>
              </a:lnSpc>
            </a:pPr>
            <a:r>
              <a:rPr kumimoji="1" lang="en-US" altLang="zh-CN" sz="2000" b="1">
                <a:solidFill>
                  <a:schemeClr val="tx1"/>
                </a:solidFill>
                <a:latin typeface="Tahoma" pitchFamily="34" charset="0"/>
                <a:ea typeface="宋体" pitchFamily="2" charset="-122"/>
              </a:rPr>
              <a:t>50.6</a:t>
            </a:r>
          </a:p>
          <a:p>
            <a:pPr eaLnBrk="1" hangingPunct="1">
              <a:lnSpc>
                <a:spcPct val="105000"/>
              </a:lnSpc>
            </a:pPr>
            <a:r>
              <a:rPr kumimoji="1" lang="en-US" altLang="zh-CN" sz="2000" b="1">
                <a:solidFill>
                  <a:schemeClr val="tx1"/>
                </a:solidFill>
                <a:latin typeface="Tahoma" pitchFamily="34" charset="0"/>
                <a:ea typeface="宋体" pitchFamily="2" charset="-122"/>
              </a:rPr>
              <a:t>49.52</a:t>
            </a:r>
          </a:p>
          <a:p>
            <a:pPr eaLnBrk="1" hangingPunct="1">
              <a:lnSpc>
                <a:spcPct val="105000"/>
              </a:lnSpc>
            </a:pPr>
            <a:r>
              <a:rPr kumimoji="1" lang="en-US" altLang="zh-CN" sz="2000" b="1">
                <a:solidFill>
                  <a:schemeClr val="tx1"/>
                </a:solidFill>
                <a:latin typeface="Tahoma" pitchFamily="34" charset="0"/>
                <a:ea typeface="宋体" pitchFamily="2" charset="-122"/>
              </a:rPr>
              <a:t>49.96</a:t>
            </a:r>
          </a:p>
          <a:p>
            <a:pPr eaLnBrk="1" hangingPunct="1">
              <a:lnSpc>
                <a:spcPct val="105000"/>
              </a:lnSpc>
            </a:pPr>
            <a:r>
              <a:rPr kumimoji="1" lang="en-US" altLang="zh-CN" sz="2000" b="1">
                <a:solidFill>
                  <a:schemeClr val="tx1"/>
                </a:solidFill>
                <a:latin typeface="Tahoma" pitchFamily="34" charset="0"/>
                <a:ea typeface="宋体" pitchFamily="2" charset="-122"/>
              </a:rPr>
              <a:t>49.67</a:t>
            </a:r>
          </a:p>
          <a:p>
            <a:pPr eaLnBrk="1" hangingPunct="1">
              <a:lnSpc>
                <a:spcPct val="105000"/>
              </a:lnSpc>
            </a:pPr>
            <a:r>
              <a:rPr kumimoji="1" lang="en-US" altLang="zh-CN" sz="2000" b="1">
                <a:solidFill>
                  <a:schemeClr val="tx1"/>
                </a:solidFill>
                <a:latin typeface="Tahoma" pitchFamily="34" charset="0"/>
                <a:ea typeface="宋体" pitchFamily="2" charset="-122"/>
              </a:rPr>
              <a:t>…</a:t>
            </a:r>
          </a:p>
          <a:p>
            <a:pPr eaLnBrk="1" hangingPunct="1">
              <a:lnSpc>
                <a:spcPct val="105000"/>
              </a:lnSpc>
            </a:pPr>
            <a:r>
              <a:rPr kumimoji="1" lang="en-US" altLang="zh-CN" sz="2000" b="1">
                <a:solidFill>
                  <a:schemeClr val="tx1"/>
                </a:solidFill>
                <a:latin typeface="Tahoma" pitchFamily="34" charset="0"/>
                <a:ea typeface="宋体" pitchFamily="2" charset="-122"/>
              </a:rPr>
              <a:t>64.23</a:t>
            </a:r>
          </a:p>
          <a:p>
            <a:pPr eaLnBrk="1" hangingPunct="1">
              <a:lnSpc>
                <a:spcPct val="105000"/>
              </a:lnSpc>
            </a:pPr>
            <a:r>
              <a:rPr kumimoji="1" lang="en-US" altLang="zh-CN" sz="2000" b="1">
                <a:solidFill>
                  <a:schemeClr val="tx1"/>
                </a:solidFill>
                <a:latin typeface="Tahoma" pitchFamily="34" charset="0"/>
                <a:ea typeface="宋体" pitchFamily="2" charset="-122"/>
              </a:rPr>
              <a:t>67.76</a:t>
            </a:r>
          </a:p>
          <a:p>
            <a:pPr eaLnBrk="1" hangingPunct="1">
              <a:lnSpc>
                <a:spcPct val="105000"/>
              </a:lnSpc>
            </a:pPr>
            <a:r>
              <a:rPr kumimoji="1" lang="en-US" altLang="zh-CN" sz="2000" b="1">
                <a:solidFill>
                  <a:schemeClr val="tx1"/>
                </a:solidFill>
                <a:latin typeface="Tahoma" pitchFamily="34" charset="0"/>
                <a:ea typeface="宋体" pitchFamily="2" charset="-122"/>
              </a:rPr>
              <a:t>69.93</a:t>
            </a:r>
          </a:p>
          <a:p>
            <a:pPr eaLnBrk="1" hangingPunct="1">
              <a:lnSpc>
                <a:spcPct val="105000"/>
              </a:lnSpc>
            </a:pPr>
            <a:r>
              <a:rPr kumimoji="1" lang="en-US" altLang="zh-CN" sz="2000" b="1">
                <a:solidFill>
                  <a:schemeClr val="tx1"/>
                </a:solidFill>
                <a:latin typeface="Tahoma" pitchFamily="34" charset="0"/>
                <a:ea typeface="宋体" pitchFamily="2" charset="-122"/>
              </a:rPr>
              <a:t>72.95</a:t>
            </a:r>
          </a:p>
        </p:txBody>
      </p:sp>
      <p:sp>
        <p:nvSpPr>
          <p:cNvPr id="945161" name="Text Box 9"/>
          <p:cNvSpPr txBox="1">
            <a:spLocks noChangeArrowheads="1"/>
          </p:cNvSpPr>
          <p:nvPr/>
        </p:nvSpPr>
        <p:spPr bwMode="auto">
          <a:xfrm>
            <a:off x="6661150" y="2273300"/>
            <a:ext cx="9112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lnSpc>
                <a:spcPct val="105000"/>
              </a:lnSpc>
            </a:pPr>
            <a:r>
              <a:rPr kumimoji="1" lang="en-US" altLang="zh-CN" sz="2000" b="1">
                <a:solidFill>
                  <a:schemeClr val="tx1"/>
                </a:solidFill>
                <a:latin typeface="Tahoma" pitchFamily="34" charset="0"/>
                <a:ea typeface="宋体" pitchFamily="2" charset="-122"/>
              </a:rPr>
              <a:t>50</a:t>
            </a:r>
          </a:p>
          <a:p>
            <a:pPr eaLnBrk="1" hangingPunct="1">
              <a:lnSpc>
                <a:spcPct val="105000"/>
              </a:lnSpc>
            </a:pPr>
            <a:r>
              <a:rPr kumimoji="1" lang="en-US" altLang="zh-CN" sz="2000" b="1">
                <a:solidFill>
                  <a:schemeClr val="tx1"/>
                </a:solidFill>
                <a:latin typeface="Tahoma" pitchFamily="34" charset="0"/>
                <a:ea typeface="宋体" pitchFamily="2" charset="-122"/>
              </a:rPr>
              <a:t>50</a:t>
            </a:r>
          </a:p>
          <a:p>
            <a:pPr eaLnBrk="1" hangingPunct="1">
              <a:lnSpc>
                <a:spcPct val="105000"/>
              </a:lnSpc>
            </a:pPr>
            <a:r>
              <a:rPr kumimoji="1" lang="en-US" altLang="zh-CN" sz="2000" b="1">
                <a:solidFill>
                  <a:schemeClr val="tx1"/>
                </a:solidFill>
                <a:latin typeface="Tahoma" pitchFamily="34" charset="0"/>
                <a:ea typeface="宋体" pitchFamily="2" charset="-122"/>
              </a:rPr>
              <a:t>50.18</a:t>
            </a:r>
          </a:p>
          <a:p>
            <a:pPr eaLnBrk="1" hangingPunct="1">
              <a:lnSpc>
                <a:spcPct val="105000"/>
              </a:lnSpc>
            </a:pPr>
            <a:r>
              <a:rPr kumimoji="1" lang="en-US" altLang="zh-CN" sz="2000" b="1">
                <a:solidFill>
                  <a:schemeClr val="tx1"/>
                </a:solidFill>
                <a:latin typeface="Tahoma" pitchFamily="34" charset="0"/>
                <a:ea typeface="宋体" pitchFamily="2" charset="-122"/>
              </a:rPr>
              <a:t>49.98</a:t>
            </a:r>
          </a:p>
          <a:p>
            <a:pPr eaLnBrk="1" hangingPunct="1">
              <a:lnSpc>
                <a:spcPct val="105000"/>
              </a:lnSpc>
            </a:pPr>
            <a:r>
              <a:rPr kumimoji="1" lang="en-US" altLang="zh-CN" sz="2000" b="1">
                <a:solidFill>
                  <a:schemeClr val="tx1"/>
                </a:solidFill>
                <a:latin typeface="Tahoma" pitchFamily="34" charset="0"/>
                <a:ea typeface="宋体" pitchFamily="2" charset="-122"/>
              </a:rPr>
              <a:t>49.98</a:t>
            </a:r>
          </a:p>
          <a:p>
            <a:pPr eaLnBrk="1" hangingPunct="1">
              <a:lnSpc>
                <a:spcPct val="105000"/>
              </a:lnSpc>
            </a:pPr>
            <a:r>
              <a:rPr kumimoji="1" lang="en-US" altLang="zh-CN" sz="2000" b="1">
                <a:solidFill>
                  <a:schemeClr val="tx1"/>
                </a:solidFill>
                <a:latin typeface="Tahoma" pitchFamily="34" charset="0"/>
                <a:ea typeface="宋体" pitchFamily="2" charset="-122"/>
              </a:rPr>
              <a:t>49.88</a:t>
            </a:r>
          </a:p>
          <a:p>
            <a:pPr eaLnBrk="1" hangingPunct="1">
              <a:lnSpc>
                <a:spcPct val="105000"/>
              </a:lnSpc>
            </a:pPr>
            <a:r>
              <a:rPr kumimoji="1" lang="en-US" altLang="zh-CN" sz="2000" b="1">
                <a:solidFill>
                  <a:schemeClr val="tx1"/>
                </a:solidFill>
                <a:latin typeface="Tahoma" pitchFamily="34" charset="0"/>
                <a:ea typeface="宋体" pitchFamily="2" charset="-122"/>
              </a:rPr>
              <a:t>…</a:t>
            </a:r>
          </a:p>
          <a:p>
            <a:pPr eaLnBrk="1" hangingPunct="1">
              <a:lnSpc>
                <a:spcPct val="105000"/>
              </a:lnSpc>
            </a:pPr>
            <a:r>
              <a:rPr kumimoji="1" lang="en-US" altLang="zh-CN" sz="2000" b="1">
                <a:solidFill>
                  <a:schemeClr val="tx1"/>
                </a:solidFill>
                <a:latin typeface="Tahoma" pitchFamily="34" charset="0"/>
                <a:ea typeface="宋体" pitchFamily="2" charset="-122"/>
              </a:rPr>
              <a:t>59.28</a:t>
            </a:r>
          </a:p>
          <a:p>
            <a:pPr eaLnBrk="1" hangingPunct="1">
              <a:lnSpc>
                <a:spcPct val="105000"/>
              </a:lnSpc>
            </a:pPr>
            <a:r>
              <a:rPr kumimoji="1" lang="en-US" altLang="zh-CN" sz="2000" b="1">
                <a:solidFill>
                  <a:schemeClr val="tx1"/>
                </a:solidFill>
                <a:latin typeface="Tahoma" pitchFamily="34" charset="0"/>
                <a:ea typeface="宋体" pitchFamily="2" charset="-122"/>
              </a:rPr>
              <a:t>61.79</a:t>
            </a:r>
          </a:p>
          <a:p>
            <a:pPr eaLnBrk="1" hangingPunct="1">
              <a:lnSpc>
                <a:spcPct val="105000"/>
              </a:lnSpc>
            </a:pPr>
            <a:r>
              <a:rPr kumimoji="1" lang="en-US" altLang="zh-CN" sz="2000" b="1">
                <a:solidFill>
                  <a:schemeClr val="tx1"/>
                </a:solidFill>
                <a:latin typeface="Tahoma" pitchFamily="34" charset="0"/>
                <a:ea typeface="宋体" pitchFamily="2" charset="-122"/>
              </a:rPr>
              <a:t>64.23</a:t>
            </a:r>
          </a:p>
          <a:p>
            <a:pPr eaLnBrk="1" hangingPunct="1">
              <a:lnSpc>
                <a:spcPct val="105000"/>
              </a:lnSpc>
            </a:pPr>
            <a:r>
              <a:rPr kumimoji="1" lang="en-US" altLang="zh-CN" sz="2000" b="1">
                <a:solidFill>
                  <a:schemeClr val="tx1"/>
                </a:solidFill>
                <a:latin typeface="Tahoma" pitchFamily="34" charset="0"/>
                <a:ea typeface="宋体" pitchFamily="2" charset="-122"/>
              </a:rPr>
              <a:t>66.85</a:t>
            </a:r>
          </a:p>
        </p:txBody>
      </p:sp>
      <p:sp>
        <p:nvSpPr>
          <p:cNvPr id="109578" name="Line 10"/>
          <p:cNvSpPr>
            <a:spLocks noChangeShapeType="1"/>
          </p:cNvSpPr>
          <p:nvPr/>
        </p:nvSpPr>
        <p:spPr bwMode="auto">
          <a:xfrm>
            <a:off x="4556125" y="1371600"/>
            <a:ext cx="0" cy="45370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9" name="Line 11"/>
          <p:cNvSpPr>
            <a:spLocks noChangeShapeType="1"/>
          </p:cNvSpPr>
          <p:nvPr/>
        </p:nvSpPr>
        <p:spPr bwMode="auto">
          <a:xfrm>
            <a:off x="6284913" y="1371600"/>
            <a:ext cx="0" cy="45370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60"/>
                                        </p:tgtEl>
                                        <p:attrNameLst>
                                          <p:attrName>style.visibility</p:attrName>
                                        </p:attrNameLst>
                                      </p:cBhvr>
                                      <p:to>
                                        <p:strVal val="visible"/>
                                      </p:to>
                                    </p:set>
                                    <p:animEffect transition="in" filter="box(in)">
                                      <p:cBhvr>
                                        <p:cTn id="7" dur="500"/>
                                        <p:tgtEl>
                                          <p:spTgt spid="945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61"/>
                                        </p:tgtEl>
                                        <p:attrNameLst>
                                          <p:attrName>style.visibility</p:attrName>
                                        </p:attrNameLst>
                                      </p:cBhvr>
                                      <p:to>
                                        <p:strVal val="visible"/>
                                      </p:to>
                                    </p:set>
                                    <p:animEffect transition="in" filter="box(in)">
                                      <p:cBhvr>
                                        <p:cTn id="12" dur="500"/>
                                        <p:tgtEl>
                                          <p:spTgt spid="94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0" grpId="0"/>
      <p:bldP spid="945161"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946178" name="Text Box 2"/>
          <p:cNvSpPr txBox="1">
            <a:spLocks noChangeArrowheads="1"/>
          </p:cNvSpPr>
          <p:nvPr/>
        </p:nvSpPr>
        <p:spPr bwMode="auto">
          <a:xfrm>
            <a:off x="990600" y="153828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b="1">
                <a:solidFill>
                  <a:schemeClr val="tx1"/>
                </a:solidFill>
                <a:effectLst>
                  <a:outerShdw blurRad="38100" dist="38100" dir="2700000" algn="tl">
                    <a:srgbClr val="000000"/>
                  </a:outerShdw>
                </a:effectLst>
                <a:latin typeface="Times New Roman" pitchFamily="18" charset="0"/>
                <a:ea typeface="黑体" pitchFamily="2" charset="-122"/>
              </a:rPr>
              <a:t>解：</a:t>
            </a:r>
          </a:p>
        </p:txBody>
      </p:sp>
      <p:graphicFrame>
        <p:nvGraphicFramePr>
          <p:cNvPr id="110595" name="Object 3"/>
          <p:cNvGraphicFramePr>
            <a:graphicFrameLocks noChangeAspect="1"/>
          </p:cNvGraphicFramePr>
          <p:nvPr/>
        </p:nvGraphicFramePr>
        <p:xfrm>
          <a:off x="1562100" y="1447800"/>
          <a:ext cx="6477000" cy="4691063"/>
        </p:xfrm>
        <a:graphic>
          <a:graphicData uri="http://schemas.openxmlformats.org/presentationml/2006/ole">
            <mc:AlternateContent xmlns:mc="http://schemas.openxmlformats.org/markup-compatibility/2006">
              <mc:Choice xmlns:v="urn:schemas-microsoft-com:vml" Requires="v">
                <p:oleObj spid="_x0000_s110615" name="Equation" r:id="rId3" imgW="2495382" imgH="2238212" progId="Equation.DSMT4">
                  <p:embed/>
                </p:oleObj>
              </mc:Choice>
              <mc:Fallback>
                <p:oleObj name="Equation" r:id="rId3" imgW="2495382" imgH="22382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447800"/>
                        <a:ext cx="6477000"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graphicFrame>
        <p:nvGraphicFramePr>
          <p:cNvPr id="111618" name="Object 2"/>
          <p:cNvGraphicFramePr>
            <a:graphicFrameLocks noChangeAspect="1"/>
          </p:cNvGraphicFramePr>
          <p:nvPr/>
        </p:nvGraphicFramePr>
        <p:xfrm>
          <a:off x="838200" y="2209800"/>
          <a:ext cx="7315200" cy="3867150"/>
        </p:xfrm>
        <a:graphic>
          <a:graphicData uri="http://schemas.openxmlformats.org/presentationml/2006/ole">
            <mc:AlternateContent xmlns:mc="http://schemas.openxmlformats.org/markup-compatibility/2006">
              <mc:Choice xmlns:v="urn:schemas-microsoft-com:vml" Requires="v">
                <p:oleObj spid="_x0000_s111658" name="公式" r:id="rId3" imgW="2619291" imgH="1381197" progId="Equation.3">
                  <p:embed/>
                </p:oleObj>
              </mc:Choice>
              <mc:Fallback>
                <p:oleObj name="公式" r:id="rId3" imgW="2619291" imgH="138119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3152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19" name="Object 3"/>
          <p:cNvGraphicFramePr>
            <a:graphicFrameLocks noChangeAspect="1"/>
          </p:cNvGraphicFramePr>
          <p:nvPr/>
        </p:nvGraphicFramePr>
        <p:xfrm>
          <a:off x="750888" y="1404938"/>
          <a:ext cx="7097712" cy="881062"/>
        </p:xfrm>
        <a:graphic>
          <a:graphicData uri="http://schemas.openxmlformats.org/presentationml/2006/ole">
            <mc:AlternateContent xmlns:mc="http://schemas.openxmlformats.org/markup-compatibility/2006">
              <mc:Choice xmlns:v="urn:schemas-microsoft-com:vml" Requires="v">
                <p:oleObj spid="_x0000_s111659" name="公式" r:id="rId5" imgW="2228960" imgH="257351" progId="Equation.3">
                  <p:embed/>
                </p:oleObj>
              </mc:Choice>
              <mc:Fallback>
                <p:oleObj name="公式" r:id="rId5" imgW="2228960" imgH="25735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888" y="1404938"/>
                        <a:ext cx="7097712"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112642" name="Line 2"/>
          <p:cNvSpPr>
            <a:spLocks noChangeShapeType="1"/>
          </p:cNvSpPr>
          <p:nvPr/>
        </p:nvSpPr>
        <p:spPr bwMode="auto">
          <a:xfrm flipV="1">
            <a:off x="1524000" y="1295400"/>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3" name="Line 3"/>
          <p:cNvSpPr>
            <a:spLocks noChangeShapeType="1"/>
          </p:cNvSpPr>
          <p:nvPr/>
        </p:nvSpPr>
        <p:spPr bwMode="auto">
          <a:xfrm flipV="1">
            <a:off x="1524000" y="1905000"/>
            <a:ext cx="0" cy="3124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4" name="Line 4"/>
          <p:cNvSpPr>
            <a:spLocks noChangeShapeType="1"/>
          </p:cNvSpPr>
          <p:nvPr/>
        </p:nvSpPr>
        <p:spPr bwMode="auto">
          <a:xfrm>
            <a:off x="1524000" y="5029200"/>
            <a:ext cx="640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5" name="Freeform 5"/>
          <p:cNvSpPr>
            <a:spLocks/>
          </p:cNvSpPr>
          <p:nvPr/>
        </p:nvSpPr>
        <p:spPr bwMode="auto">
          <a:xfrm>
            <a:off x="1524000" y="3568700"/>
            <a:ext cx="609600" cy="101600"/>
          </a:xfrm>
          <a:custGeom>
            <a:avLst/>
            <a:gdLst>
              <a:gd name="T0" fmla="*/ 0 w 384"/>
              <a:gd name="T1" fmla="*/ 141128750 h 64"/>
              <a:gd name="T2" fmla="*/ 241935000 w 384"/>
              <a:gd name="T3" fmla="*/ 141128750 h 64"/>
              <a:gd name="T4" fmla="*/ 604837500 w 384"/>
              <a:gd name="T5" fmla="*/ 20161250 h 64"/>
              <a:gd name="T6" fmla="*/ 967740000 w 384"/>
              <a:gd name="T7" fmla="*/ 2016125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64">
                <a:moveTo>
                  <a:pt x="0" y="56"/>
                </a:moveTo>
                <a:cubicBezTo>
                  <a:pt x="28" y="60"/>
                  <a:pt x="56" y="64"/>
                  <a:pt x="96" y="56"/>
                </a:cubicBezTo>
                <a:cubicBezTo>
                  <a:pt x="136" y="48"/>
                  <a:pt x="192" y="16"/>
                  <a:pt x="240" y="8"/>
                </a:cubicBezTo>
                <a:cubicBezTo>
                  <a:pt x="288" y="0"/>
                  <a:pt x="368" y="0"/>
                  <a:pt x="384" y="8"/>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8230" name="Freeform 6"/>
          <p:cNvSpPr>
            <a:spLocks/>
          </p:cNvSpPr>
          <p:nvPr/>
        </p:nvSpPr>
        <p:spPr bwMode="auto">
          <a:xfrm>
            <a:off x="1524000" y="2895600"/>
            <a:ext cx="5181600" cy="1003300"/>
          </a:xfrm>
          <a:custGeom>
            <a:avLst/>
            <a:gdLst>
              <a:gd name="T0" fmla="*/ 0 w 3264"/>
              <a:gd name="T1" fmla="*/ 1639751591 h 536"/>
              <a:gd name="T2" fmla="*/ 390625013 w 3264"/>
              <a:gd name="T3" fmla="*/ 1433030611 h 536"/>
              <a:gd name="T4" fmla="*/ 783769388 w 3264"/>
              <a:gd name="T5" fmla="*/ 1639751591 h 536"/>
              <a:gd name="T6" fmla="*/ 1305440938 w 3264"/>
              <a:gd name="T7" fmla="*/ 1023092713 h 536"/>
              <a:gd name="T8" fmla="*/ 1827114075 w 3264"/>
              <a:gd name="T9" fmla="*/ 1229813693 h 536"/>
              <a:gd name="T10" fmla="*/ 2147483647 w 3264"/>
              <a:gd name="T11" fmla="*/ 1842968509 h 536"/>
              <a:gd name="T12" fmla="*/ 2147483647 w 3264"/>
              <a:gd name="T13" fmla="*/ 1433030611 h 536"/>
              <a:gd name="T14" fmla="*/ 2147483647 w 3264"/>
              <a:gd name="T15" fmla="*/ 1023092713 h 536"/>
              <a:gd name="T16" fmla="*/ 2147483647 w 3264"/>
              <a:gd name="T17" fmla="*/ 1229813693 h 536"/>
              <a:gd name="T18" fmla="*/ 2147483647 w 3264"/>
              <a:gd name="T19" fmla="*/ 819875796 h 536"/>
              <a:gd name="T20" fmla="*/ 2147483647 w 3264"/>
              <a:gd name="T21" fmla="*/ 1177256497 h 536"/>
              <a:gd name="T22" fmla="*/ 2147483647 w 3264"/>
              <a:gd name="T23" fmla="*/ 819875796 h 536"/>
              <a:gd name="T24" fmla="*/ 2147483647 w 3264"/>
              <a:gd name="T25" fmla="*/ 203216918 h 536"/>
              <a:gd name="T26" fmla="*/ 2147483647 w 3264"/>
              <a:gd name="T27" fmla="*/ 409937898 h 536"/>
              <a:gd name="T28" fmla="*/ 2147483647 w 3264"/>
              <a:gd name="T29" fmla="*/ 409937898 h 536"/>
              <a:gd name="T30" fmla="*/ 2147483647 w 3264"/>
              <a:gd name="T31" fmla="*/ 409937898 h 536"/>
              <a:gd name="T32" fmla="*/ 2147483647 w 3264"/>
              <a:gd name="T33" fmla="*/ 203216918 h 536"/>
              <a:gd name="T34" fmla="*/ 2147483647 w 3264"/>
              <a:gd name="T35" fmla="*/ 203216918 h 536"/>
              <a:gd name="T36" fmla="*/ 2147483647 w 3264"/>
              <a:gd name="T37" fmla="*/ 0 h 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64" h="536">
                <a:moveTo>
                  <a:pt x="0" y="468"/>
                </a:moveTo>
                <a:cubicBezTo>
                  <a:pt x="52" y="439"/>
                  <a:pt x="104" y="409"/>
                  <a:pt x="155" y="409"/>
                </a:cubicBezTo>
                <a:cubicBezTo>
                  <a:pt x="207" y="409"/>
                  <a:pt x="250" y="487"/>
                  <a:pt x="311" y="468"/>
                </a:cubicBezTo>
                <a:cubicBezTo>
                  <a:pt x="371" y="448"/>
                  <a:pt x="449" y="312"/>
                  <a:pt x="518" y="292"/>
                </a:cubicBezTo>
                <a:cubicBezTo>
                  <a:pt x="587" y="273"/>
                  <a:pt x="656" y="312"/>
                  <a:pt x="725" y="351"/>
                </a:cubicBezTo>
                <a:cubicBezTo>
                  <a:pt x="794" y="390"/>
                  <a:pt x="872" y="517"/>
                  <a:pt x="933" y="526"/>
                </a:cubicBezTo>
                <a:cubicBezTo>
                  <a:pt x="993" y="536"/>
                  <a:pt x="1036" y="448"/>
                  <a:pt x="1088" y="409"/>
                </a:cubicBezTo>
                <a:cubicBezTo>
                  <a:pt x="1140" y="370"/>
                  <a:pt x="1183" y="302"/>
                  <a:pt x="1243" y="292"/>
                </a:cubicBezTo>
                <a:cubicBezTo>
                  <a:pt x="1304" y="283"/>
                  <a:pt x="1364" y="361"/>
                  <a:pt x="1451" y="351"/>
                </a:cubicBezTo>
                <a:cubicBezTo>
                  <a:pt x="1537" y="341"/>
                  <a:pt x="1680" y="236"/>
                  <a:pt x="1762" y="234"/>
                </a:cubicBezTo>
                <a:cubicBezTo>
                  <a:pt x="1844" y="232"/>
                  <a:pt x="1892" y="336"/>
                  <a:pt x="1944" y="336"/>
                </a:cubicBezTo>
                <a:cubicBezTo>
                  <a:pt x="1996" y="336"/>
                  <a:pt x="2008" y="280"/>
                  <a:pt x="2072" y="234"/>
                </a:cubicBezTo>
                <a:cubicBezTo>
                  <a:pt x="2136" y="188"/>
                  <a:pt x="2254" y="78"/>
                  <a:pt x="2331" y="58"/>
                </a:cubicBezTo>
                <a:cubicBezTo>
                  <a:pt x="2409" y="39"/>
                  <a:pt x="2478" y="107"/>
                  <a:pt x="2539" y="117"/>
                </a:cubicBezTo>
                <a:cubicBezTo>
                  <a:pt x="2599" y="127"/>
                  <a:pt x="2651" y="117"/>
                  <a:pt x="2694" y="117"/>
                </a:cubicBezTo>
                <a:cubicBezTo>
                  <a:pt x="2737" y="117"/>
                  <a:pt x="2755" y="127"/>
                  <a:pt x="2798" y="117"/>
                </a:cubicBezTo>
                <a:cubicBezTo>
                  <a:pt x="2841" y="107"/>
                  <a:pt x="2893" y="68"/>
                  <a:pt x="2953" y="58"/>
                </a:cubicBezTo>
                <a:cubicBezTo>
                  <a:pt x="3014" y="49"/>
                  <a:pt x="3109" y="68"/>
                  <a:pt x="3160" y="58"/>
                </a:cubicBezTo>
                <a:cubicBezTo>
                  <a:pt x="3212" y="49"/>
                  <a:pt x="3247" y="10"/>
                  <a:pt x="3264" y="0"/>
                </a:cubicBezTo>
              </a:path>
            </a:pathLst>
          </a:custGeom>
          <a:noFill/>
          <a:ln w="44450" cap="flat" cmpd="sng">
            <a:solidFill>
              <a:srgbClr val="FF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48231" name="Freeform 7"/>
          <p:cNvSpPr>
            <a:spLocks/>
          </p:cNvSpPr>
          <p:nvPr/>
        </p:nvSpPr>
        <p:spPr bwMode="auto">
          <a:xfrm>
            <a:off x="1524000" y="3200400"/>
            <a:ext cx="5200650" cy="603250"/>
          </a:xfrm>
          <a:custGeom>
            <a:avLst/>
            <a:gdLst>
              <a:gd name="T0" fmla="*/ 0 w 3276"/>
              <a:gd name="T1" fmla="*/ 937498125 h 380"/>
              <a:gd name="T2" fmla="*/ 372983125 w 3276"/>
              <a:gd name="T3" fmla="*/ 937498125 h 380"/>
              <a:gd name="T4" fmla="*/ 622479388 w 3276"/>
              <a:gd name="T5" fmla="*/ 937498125 h 380"/>
              <a:gd name="T6" fmla="*/ 995462513 w 3276"/>
              <a:gd name="T7" fmla="*/ 816530625 h 380"/>
              <a:gd name="T8" fmla="*/ 1370965000 w 3276"/>
              <a:gd name="T9" fmla="*/ 695563125 h 380"/>
              <a:gd name="T10" fmla="*/ 1620461263 w 3276"/>
              <a:gd name="T11" fmla="*/ 816530625 h 380"/>
              <a:gd name="T12" fmla="*/ 1993444388 w 3276"/>
              <a:gd name="T13" fmla="*/ 937498125 h 380"/>
              <a:gd name="T14" fmla="*/ 2147483647 w 3276"/>
              <a:gd name="T15" fmla="*/ 937498125 h 380"/>
              <a:gd name="T16" fmla="*/ 2147483647 w 3276"/>
              <a:gd name="T17" fmla="*/ 816530625 h 380"/>
              <a:gd name="T18" fmla="*/ 2147483647 w 3276"/>
              <a:gd name="T19" fmla="*/ 695563125 h 380"/>
              <a:gd name="T20" fmla="*/ 2147483647 w 3276"/>
              <a:gd name="T21" fmla="*/ 695563125 h 380"/>
              <a:gd name="T22" fmla="*/ 2147483647 w 3276"/>
              <a:gd name="T23" fmla="*/ 695563125 h 380"/>
              <a:gd name="T24" fmla="*/ 2147483647 w 3276"/>
              <a:gd name="T25" fmla="*/ 695563125 h 380"/>
              <a:gd name="T26" fmla="*/ 2147483647 w 3276"/>
              <a:gd name="T27" fmla="*/ 695563125 h 380"/>
              <a:gd name="T28" fmla="*/ 2147483647 w 3276"/>
              <a:gd name="T29" fmla="*/ 574595625 h 380"/>
              <a:gd name="T30" fmla="*/ 2147483647 w 3276"/>
              <a:gd name="T31" fmla="*/ 453628125 h 380"/>
              <a:gd name="T32" fmla="*/ 2147483647 w 3276"/>
              <a:gd name="T33" fmla="*/ 574595625 h 380"/>
              <a:gd name="T34" fmla="*/ 2147483647 w 3276"/>
              <a:gd name="T35" fmla="*/ 453628125 h 380"/>
              <a:gd name="T36" fmla="*/ 2147483647 w 3276"/>
              <a:gd name="T37" fmla="*/ 362902500 h 380"/>
              <a:gd name="T38" fmla="*/ 2147483647 w 3276"/>
              <a:gd name="T39" fmla="*/ 302418750 h 380"/>
              <a:gd name="T40" fmla="*/ 2147483647 w 3276"/>
              <a:gd name="T41" fmla="*/ 302418750 h 380"/>
              <a:gd name="T42" fmla="*/ 2147483647 w 3276"/>
              <a:gd name="T43" fmla="*/ 211693125 h 380"/>
              <a:gd name="T44" fmla="*/ 2147483647 w 3276"/>
              <a:gd name="T45" fmla="*/ 151209375 h 380"/>
              <a:gd name="T46" fmla="*/ 2147483647 w 3276"/>
              <a:gd name="T47" fmla="*/ 90725625 h 380"/>
              <a:gd name="T48" fmla="*/ 2147483647 w 3276"/>
              <a:gd name="T49" fmla="*/ 90725625 h 380"/>
              <a:gd name="T50" fmla="*/ 2147483647 w 3276"/>
              <a:gd name="T51" fmla="*/ 0 h 3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276" h="380">
                <a:moveTo>
                  <a:pt x="0" y="372"/>
                </a:moveTo>
                <a:cubicBezTo>
                  <a:pt x="54" y="372"/>
                  <a:pt x="107" y="372"/>
                  <a:pt x="148" y="372"/>
                </a:cubicBezTo>
                <a:cubicBezTo>
                  <a:pt x="189" y="372"/>
                  <a:pt x="206" y="380"/>
                  <a:pt x="247" y="372"/>
                </a:cubicBezTo>
                <a:cubicBezTo>
                  <a:pt x="288" y="364"/>
                  <a:pt x="346" y="340"/>
                  <a:pt x="395" y="324"/>
                </a:cubicBezTo>
                <a:cubicBezTo>
                  <a:pt x="445" y="308"/>
                  <a:pt x="503" y="276"/>
                  <a:pt x="544" y="276"/>
                </a:cubicBezTo>
                <a:cubicBezTo>
                  <a:pt x="585" y="276"/>
                  <a:pt x="601" y="308"/>
                  <a:pt x="643" y="324"/>
                </a:cubicBezTo>
                <a:cubicBezTo>
                  <a:pt x="684" y="340"/>
                  <a:pt x="750" y="364"/>
                  <a:pt x="791" y="372"/>
                </a:cubicBezTo>
                <a:cubicBezTo>
                  <a:pt x="832" y="380"/>
                  <a:pt x="857" y="380"/>
                  <a:pt x="890" y="372"/>
                </a:cubicBezTo>
                <a:cubicBezTo>
                  <a:pt x="923" y="364"/>
                  <a:pt x="947" y="340"/>
                  <a:pt x="989" y="324"/>
                </a:cubicBezTo>
                <a:cubicBezTo>
                  <a:pt x="1030" y="308"/>
                  <a:pt x="1088" y="284"/>
                  <a:pt x="1137" y="276"/>
                </a:cubicBezTo>
                <a:cubicBezTo>
                  <a:pt x="1186" y="268"/>
                  <a:pt x="1236" y="276"/>
                  <a:pt x="1285" y="276"/>
                </a:cubicBezTo>
                <a:cubicBezTo>
                  <a:pt x="1335" y="276"/>
                  <a:pt x="1392" y="276"/>
                  <a:pt x="1434" y="276"/>
                </a:cubicBezTo>
                <a:cubicBezTo>
                  <a:pt x="1475" y="276"/>
                  <a:pt x="1499" y="276"/>
                  <a:pt x="1532" y="276"/>
                </a:cubicBezTo>
                <a:cubicBezTo>
                  <a:pt x="1565" y="276"/>
                  <a:pt x="1598" y="284"/>
                  <a:pt x="1631" y="276"/>
                </a:cubicBezTo>
                <a:cubicBezTo>
                  <a:pt x="1664" y="268"/>
                  <a:pt x="1697" y="244"/>
                  <a:pt x="1730" y="228"/>
                </a:cubicBezTo>
                <a:cubicBezTo>
                  <a:pt x="1763" y="212"/>
                  <a:pt x="1783" y="180"/>
                  <a:pt x="1829" y="180"/>
                </a:cubicBezTo>
                <a:cubicBezTo>
                  <a:pt x="1875" y="180"/>
                  <a:pt x="1949" y="228"/>
                  <a:pt x="2004" y="228"/>
                </a:cubicBezTo>
                <a:cubicBezTo>
                  <a:pt x="2059" y="228"/>
                  <a:pt x="2124" y="194"/>
                  <a:pt x="2160" y="180"/>
                </a:cubicBezTo>
                <a:cubicBezTo>
                  <a:pt x="2196" y="166"/>
                  <a:pt x="2184" y="154"/>
                  <a:pt x="2220" y="144"/>
                </a:cubicBezTo>
                <a:cubicBezTo>
                  <a:pt x="2256" y="134"/>
                  <a:pt x="2328" y="124"/>
                  <a:pt x="2376" y="120"/>
                </a:cubicBezTo>
                <a:cubicBezTo>
                  <a:pt x="2424" y="116"/>
                  <a:pt x="2443" y="126"/>
                  <a:pt x="2508" y="120"/>
                </a:cubicBezTo>
                <a:cubicBezTo>
                  <a:pt x="2573" y="114"/>
                  <a:pt x="2702" y="94"/>
                  <a:pt x="2768" y="84"/>
                </a:cubicBezTo>
                <a:cubicBezTo>
                  <a:pt x="2834" y="74"/>
                  <a:pt x="2861" y="68"/>
                  <a:pt x="2904" y="60"/>
                </a:cubicBezTo>
                <a:cubicBezTo>
                  <a:pt x="2947" y="52"/>
                  <a:pt x="2986" y="40"/>
                  <a:pt x="3024" y="36"/>
                </a:cubicBezTo>
                <a:cubicBezTo>
                  <a:pt x="3062" y="32"/>
                  <a:pt x="3090" y="42"/>
                  <a:pt x="3132" y="36"/>
                </a:cubicBezTo>
                <a:cubicBezTo>
                  <a:pt x="3174" y="30"/>
                  <a:pt x="3246" y="7"/>
                  <a:pt x="3276" y="0"/>
                </a:cubicBezTo>
              </a:path>
            </a:pathLst>
          </a:custGeom>
          <a:noFill/>
          <a:ln w="38100" cap="flat" cmpd="sng">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48232" name="Freeform 8"/>
          <p:cNvSpPr>
            <a:spLocks/>
          </p:cNvSpPr>
          <p:nvPr/>
        </p:nvSpPr>
        <p:spPr bwMode="auto">
          <a:xfrm>
            <a:off x="1543050" y="3352800"/>
            <a:ext cx="5162550" cy="533400"/>
          </a:xfrm>
          <a:custGeom>
            <a:avLst/>
            <a:gdLst>
              <a:gd name="T0" fmla="*/ 0 w 3252"/>
              <a:gd name="T1" fmla="*/ 665321250 h 336"/>
              <a:gd name="T2" fmla="*/ 332660625 w 3252"/>
              <a:gd name="T3" fmla="*/ 677922825 h 336"/>
              <a:gd name="T4" fmla="*/ 695563125 w 3252"/>
              <a:gd name="T5" fmla="*/ 677922825 h 336"/>
              <a:gd name="T6" fmla="*/ 1058465625 w 3252"/>
              <a:gd name="T7" fmla="*/ 846772500 h 336"/>
              <a:gd name="T8" fmla="*/ 1300400625 w 3252"/>
              <a:gd name="T9" fmla="*/ 677922825 h 336"/>
              <a:gd name="T10" fmla="*/ 1542335625 w 3252"/>
              <a:gd name="T11" fmla="*/ 677922825 h 336"/>
              <a:gd name="T12" fmla="*/ 1784270625 w 3252"/>
              <a:gd name="T13" fmla="*/ 677922825 h 336"/>
              <a:gd name="T14" fmla="*/ 2147483647 w 3252"/>
              <a:gd name="T15" fmla="*/ 677922825 h 336"/>
              <a:gd name="T16" fmla="*/ 2147483647 w 3252"/>
              <a:gd name="T17" fmla="*/ 846772500 h 336"/>
              <a:gd name="T18" fmla="*/ 2147483647 w 3252"/>
              <a:gd name="T19" fmla="*/ 677922825 h 336"/>
              <a:gd name="T20" fmla="*/ 2147483647 w 3252"/>
              <a:gd name="T21" fmla="*/ 509071563 h 336"/>
              <a:gd name="T22" fmla="*/ 2147483647 w 3252"/>
              <a:gd name="T23" fmla="*/ 509071563 h 336"/>
              <a:gd name="T24" fmla="*/ 2147483647 w 3252"/>
              <a:gd name="T25" fmla="*/ 337700938 h 336"/>
              <a:gd name="T26" fmla="*/ 2147483647 w 3252"/>
              <a:gd name="T27" fmla="*/ 337700938 h 336"/>
              <a:gd name="T28" fmla="*/ 2147483647 w 3252"/>
              <a:gd name="T29" fmla="*/ 423386250 h 336"/>
              <a:gd name="T30" fmla="*/ 2147483647 w 3252"/>
              <a:gd name="T31" fmla="*/ 380544388 h 336"/>
              <a:gd name="T32" fmla="*/ 2147483647 w 3252"/>
              <a:gd name="T33" fmla="*/ 297378438 h 336"/>
              <a:gd name="T34" fmla="*/ 2147483647 w 3252"/>
              <a:gd name="T35" fmla="*/ 380544388 h 336"/>
              <a:gd name="T36" fmla="*/ 2147483647 w 3252"/>
              <a:gd name="T37" fmla="*/ 337700938 h 336"/>
              <a:gd name="T38" fmla="*/ 2147483647 w 3252"/>
              <a:gd name="T39" fmla="*/ 337700938 h 336"/>
              <a:gd name="T40" fmla="*/ 2147483647 w 3252"/>
              <a:gd name="T41" fmla="*/ 168851263 h 336"/>
              <a:gd name="T42" fmla="*/ 2147483647 w 3252"/>
              <a:gd name="T43" fmla="*/ 0 h 3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2" h="336">
                <a:moveTo>
                  <a:pt x="0" y="264"/>
                </a:moveTo>
                <a:cubicBezTo>
                  <a:pt x="22" y="263"/>
                  <a:pt x="86" y="268"/>
                  <a:pt x="132" y="269"/>
                </a:cubicBezTo>
                <a:cubicBezTo>
                  <a:pt x="178" y="270"/>
                  <a:pt x="228" y="258"/>
                  <a:pt x="276" y="269"/>
                </a:cubicBezTo>
                <a:cubicBezTo>
                  <a:pt x="324" y="280"/>
                  <a:pt x="380" y="336"/>
                  <a:pt x="420" y="336"/>
                </a:cubicBezTo>
                <a:cubicBezTo>
                  <a:pt x="460" y="336"/>
                  <a:pt x="484" y="280"/>
                  <a:pt x="516" y="269"/>
                </a:cubicBezTo>
                <a:cubicBezTo>
                  <a:pt x="548" y="258"/>
                  <a:pt x="580" y="269"/>
                  <a:pt x="612" y="269"/>
                </a:cubicBezTo>
                <a:cubicBezTo>
                  <a:pt x="644" y="269"/>
                  <a:pt x="660" y="269"/>
                  <a:pt x="708" y="269"/>
                </a:cubicBezTo>
                <a:cubicBezTo>
                  <a:pt x="756" y="269"/>
                  <a:pt x="844" y="258"/>
                  <a:pt x="900" y="269"/>
                </a:cubicBezTo>
                <a:cubicBezTo>
                  <a:pt x="956" y="280"/>
                  <a:pt x="1004" y="336"/>
                  <a:pt x="1044" y="336"/>
                </a:cubicBezTo>
                <a:cubicBezTo>
                  <a:pt x="1084" y="336"/>
                  <a:pt x="1108" y="291"/>
                  <a:pt x="1140" y="269"/>
                </a:cubicBezTo>
                <a:cubicBezTo>
                  <a:pt x="1172" y="246"/>
                  <a:pt x="1180" y="213"/>
                  <a:pt x="1236" y="202"/>
                </a:cubicBezTo>
                <a:cubicBezTo>
                  <a:pt x="1292" y="190"/>
                  <a:pt x="1420" y="213"/>
                  <a:pt x="1476" y="202"/>
                </a:cubicBezTo>
                <a:cubicBezTo>
                  <a:pt x="1532" y="190"/>
                  <a:pt x="1516" y="146"/>
                  <a:pt x="1572" y="134"/>
                </a:cubicBezTo>
                <a:cubicBezTo>
                  <a:pt x="1628" y="123"/>
                  <a:pt x="1742" y="129"/>
                  <a:pt x="1812" y="134"/>
                </a:cubicBezTo>
                <a:cubicBezTo>
                  <a:pt x="1882" y="140"/>
                  <a:pt x="1934" y="165"/>
                  <a:pt x="1992" y="168"/>
                </a:cubicBezTo>
                <a:cubicBezTo>
                  <a:pt x="2050" y="171"/>
                  <a:pt x="2118" y="160"/>
                  <a:pt x="2160" y="151"/>
                </a:cubicBezTo>
                <a:cubicBezTo>
                  <a:pt x="2202" y="143"/>
                  <a:pt x="2212" y="118"/>
                  <a:pt x="2244" y="118"/>
                </a:cubicBezTo>
                <a:cubicBezTo>
                  <a:pt x="2276" y="118"/>
                  <a:pt x="2314" y="148"/>
                  <a:pt x="2352" y="151"/>
                </a:cubicBezTo>
                <a:cubicBezTo>
                  <a:pt x="2390" y="154"/>
                  <a:pt x="2418" y="137"/>
                  <a:pt x="2472" y="134"/>
                </a:cubicBezTo>
                <a:cubicBezTo>
                  <a:pt x="2526" y="132"/>
                  <a:pt x="2586" y="146"/>
                  <a:pt x="2676" y="134"/>
                </a:cubicBezTo>
                <a:cubicBezTo>
                  <a:pt x="2766" y="123"/>
                  <a:pt x="2916" y="90"/>
                  <a:pt x="3012" y="67"/>
                </a:cubicBezTo>
                <a:cubicBezTo>
                  <a:pt x="3108" y="45"/>
                  <a:pt x="3212" y="11"/>
                  <a:pt x="3252" y="0"/>
                </a:cubicBezTo>
              </a:path>
            </a:pathLst>
          </a:custGeom>
          <a:noFill/>
          <a:ln w="38100" cap="flat" cmpd="sng">
            <a:solidFill>
              <a:srgbClr val="00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948233" name="Group 9"/>
          <p:cNvGrpSpPr>
            <a:grpSpLocks/>
          </p:cNvGrpSpPr>
          <p:nvPr/>
        </p:nvGrpSpPr>
        <p:grpSpPr bwMode="auto">
          <a:xfrm>
            <a:off x="6705600" y="2667000"/>
            <a:ext cx="533400" cy="990600"/>
            <a:chOff x="4224" y="1680"/>
            <a:chExt cx="336" cy="624"/>
          </a:xfrm>
        </p:grpSpPr>
        <p:sp>
          <p:nvSpPr>
            <p:cNvPr id="112670" name="Line 10"/>
            <p:cNvSpPr>
              <a:spLocks noChangeShapeType="1"/>
            </p:cNvSpPr>
            <p:nvPr/>
          </p:nvSpPr>
          <p:spPr bwMode="auto">
            <a:xfrm>
              <a:off x="4224" y="1728"/>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71" name="AutoShape 11"/>
            <p:cNvSpPr>
              <a:spLocks/>
            </p:cNvSpPr>
            <p:nvPr/>
          </p:nvSpPr>
          <p:spPr bwMode="auto">
            <a:xfrm>
              <a:off x="4224" y="1824"/>
              <a:ext cx="96" cy="192"/>
            </a:xfrm>
            <a:prstGeom prst="rightBrace">
              <a:avLst>
                <a:gd name="adj1" fmla="val 16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672" name="Line 12"/>
            <p:cNvSpPr>
              <a:spLocks noChangeShapeType="1"/>
            </p:cNvSpPr>
            <p:nvPr/>
          </p:nvSpPr>
          <p:spPr bwMode="auto">
            <a:xfrm flipV="1">
              <a:off x="4320" y="1680"/>
              <a:ext cx="24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48237" name="Text Box 13"/>
          <p:cNvSpPr txBox="1">
            <a:spLocks noChangeArrowheads="1"/>
          </p:cNvSpPr>
          <p:nvPr/>
        </p:nvSpPr>
        <p:spPr bwMode="auto">
          <a:xfrm>
            <a:off x="7223125" y="24352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sz="2000" b="1">
                <a:solidFill>
                  <a:schemeClr val="tx1"/>
                </a:solidFill>
                <a:latin typeface="Tahoma" pitchFamily="34" charset="0"/>
                <a:ea typeface="宋体" pitchFamily="2" charset="-122"/>
              </a:rPr>
              <a:t>滞后偏差</a:t>
            </a:r>
          </a:p>
        </p:txBody>
      </p:sp>
      <p:sp>
        <p:nvSpPr>
          <p:cNvPr id="948238" name="AutoShape 14"/>
          <p:cNvSpPr>
            <a:spLocks noChangeArrowheads="1"/>
          </p:cNvSpPr>
          <p:nvPr/>
        </p:nvSpPr>
        <p:spPr bwMode="auto">
          <a:xfrm>
            <a:off x="2486025" y="2925763"/>
            <a:ext cx="1490663" cy="425450"/>
          </a:xfrm>
          <a:prstGeom prst="wedgeRectCallout">
            <a:avLst>
              <a:gd name="adj1" fmla="val -43750"/>
              <a:gd name="adj2" fmla="val 70000"/>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000" b="1">
                <a:solidFill>
                  <a:schemeClr val="tx1"/>
                </a:solidFill>
                <a:latin typeface="Tahoma" pitchFamily="34" charset="0"/>
                <a:ea typeface="宋体" pitchFamily="2" charset="-122"/>
              </a:rPr>
              <a:t>数据点连线</a:t>
            </a:r>
          </a:p>
        </p:txBody>
      </p:sp>
      <p:sp>
        <p:nvSpPr>
          <p:cNvPr id="948239" name="AutoShape 15"/>
          <p:cNvSpPr>
            <a:spLocks noChangeArrowheads="1"/>
          </p:cNvSpPr>
          <p:nvPr/>
        </p:nvSpPr>
        <p:spPr bwMode="auto">
          <a:xfrm>
            <a:off x="4976813" y="1298575"/>
            <a:ext cx="468312" cy="1339850"/>
          </a:xfrm>
          <a:prstGeom prst="wedgeRectCallout">
            <a:avLst>
              <a:gd name="adj1" fmla="val -80509"/>
              <a:gd name="adj2" fmla="val 111255"/>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000" b="1">
                <a:solidFill>
                  <a:schemeClr val="tx1"/>
                </a:solidFill>
                <a:latin typeface="Tahoma" pitchFamily="34" charset="0"/>
                <a:ea typeface="宋体" pitchFamily="2" charset="-122"/>
              </a:rPr>
              <a:t>一</a:t>
            </a:r>
          </a:p>
          <a:p>
            <a:pPr algn="ctr"/>
            <a:r>
              <a:rPr kumimoji="1" lang="zh-CN" altLang="en-US" sz="2000" b="1">
                <a:solidFill>
                  <a:schemeClr val="tx1"/>
                </a:solidFill>
                <a:latin typeface="Tahoma" pitchFamily="34" charset="0"/>
                <a:ea typeface="宋体" pitchFamily="2" charset="-122"/>
              </a:rPr>
              <a:t>次</a:t>
            </a:r>
          </a:p>
          <a:p>
            <a:pPr algn="ctr"/>
            <a:r>
              <a:rPr kumimoji="1" lang="zh-CN" altLang="en-US" sz="2000" b="1">
                <a:solidFill>
                  <a:schemeClr val="tx1"/>
                </a:solidFill>
                <a:latin typeface="Tahoma" pitchFamily="34" charset="0"/>
                <a:ea typeface="宋体" pitchFamily="2" charset="-122"/>
              </a:rPr>
              <a:t>平</a:t>
            </a:r>
          </a:p>
          <a:p>
            <a:pPr algn="ctr"/>
            <a:r>
              <a:rPr kumimoji="1" lang="zh-CN" altLang="en-US" sz="2000" b="1">
                <a:solidFill>
                  <a:schemeClr val="tx1"/>
                </a:solidFill>
                <a:latin typeface="Tahoma" pitchFamily="34" charset="0"/>
                <a:ea typeface="宋体" pitchFamily="2" charset="-122"/>
              </a:rPr>
              <a:t>滑</a:t>
            </a:r>
          </a:p>
        </p:txBody>
      </p:sp>
      <p:sp>
        <p:nvSpPr>
          <p:cNvPr id="948240" name="AutoShape 16"/>
          <p:cNvSpPr>
            <a:spLocks noChangeArrowheads="1"/>
          </p:cNvSpPr>
          <p:nvPr/>
        </p:nvSpPr>
        <p:spPr bwMode="auto">
          <a:xfrm rot="-48499">
            <a:off x="5486400" y="3962400"/>
            <a:ext cx="1676400" cy="425450"/>
          </a:xfrm>
          <a:prstGeom prst="wedgeRectCallout">
            <a:avLst>
              <a:gd name="adj1" fmla="val -40361"/>
              <a:gd name="adj2" fmla="val -146856"/>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000" b="1">
                <a:solidFill>
                  <a:schemeClr val="tx1"/>
                </a:solidFill>
                <a:latin typeface="Tahoma" pitchFamily="34" charset="0"/>
                <a:ea typeface="宋体" pitchFamily="2" charset="-122"/>
              </a:rPr>
              <a:t>二次平滑</a:t>
            </a:r>
          </a:p>
        </p:txBody>
      </p:sp>
      <p:sp>
        <p:nvSpPr>
          <p:cNvPr id="112654" name="Line 17"/>
          <p:cNvSpPr>
            <a:spLocks noChangeShapeType="1"/>
          </p:cNvSpPr>
          <p:nvPr/>
        </p:nvSpPr>
        <p:spPr bwMode="auto">
          <a:xfrm flipV="1">
            <a:off x="6705600" y="49530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55" name="Line 18"/>
          <p:cNvSpPr>
            <a:spLocks noChangeShapeType="1"/>
          </p:cNvSpPr>
          <p:nvPr/>
        </p:nvSpPr>
        <p:spPr bwMode="auto">
          <a:xfrm flipV="1">
            <a:off x="6705600" y="4953000"/>
            <a:ext cx="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56" name="Line 19"/>
          <p:cNvSpPr>
            <a:spLocks noChangeShapeType="1"/>
          </p:cNvSpPr>
          <p:nvPr/>
        </p:nvSpPr>
        <p:spPr bwMode="auto">
          <a:xfrm flipV="1">
            <a:off x="4114800" y="4953000"/>
            <a:ext cx="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57" name="Line 20"/>
          <p:cNvSpPr>
            <a:spLocks noChangeShapeType="1"/>
          </p:cNvSpPr>
          <p:nvPr/>
        </p:nvSpPr>
        <p:spPr bwMode="auto">
          <a:xfrm>
            <a:off x="2514600" y="50292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58" name="Text Box 21"/>
          <p:cNvSpPr txBox="1">
            <a:spLocks noChangeArrowheads="1"/>
          </p:cNvSpPr>
          <p:nvPr/>
        </p:nvSpPr>
        <p:spPr bwMode="auto">
          <a:xfrm>
            <a:off x="3870325" y="50625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10</a:t>
            </a:r>
          </a:p>
        </p:txBody>
      </p:sp>
      <p:sp>
        <p:nvSpPr>
          <p:cNvPr id="112659" name="Text Box 22"/>
          <p:cNvSpPr txBox="1">
            <a:spLocks noChangeArrowheads="1"/>
          </p:cNvSpPr>
          <p:nvPr/>
        </p:nvSpPr>
        <p:spPr bwMode="auto">
          <a:xfrm>
            <a:off x="6477000" y="50292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20</a:t>
            </a:r>
          </a:p>
        </p:txBody>
      </p:sp>
      <p:sp>
        <p:nvSpPr>
          <p:cNvPr id="112660" name="Line 23"/>
          <p:cNvSpPr>
            <a:spLocks noChangeShapeType="1"/>
          </p:cNvSpPr>
          <p:nvPr/>
        </p:nvSpPr>
        <p:spPr bwMode="auto">
          <a:xfrm>
            <a:off x="1524000" y="4038600"/>
            <a:ext cx="76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61" name="Line 24"/>
          <p:cNvSpPr>
            <a:spLocks noChangeShapeType="1"/>
          </p:cNvSpPr>
          <p:nvPr/>
        </p:nvSpPr>
        <p:spPr bwMode="auto">
          <a:xfrm>
            <a:off x="1524000" y="4572000"/>
            <a:ext cx="76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62" name="Line 25"/>
          <p:cNvSpPr>
            <a:spLocks noChangeShapeType="1"/>
          </p:cNvSpPr>
          <p:nvPr/>
        </p:nvSpPr>
        <p:spPr bwMode="auto">
          <a:xfrm>
            <a:off x="1524000" y="3505200"/>
            <a:ext cx="76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63" name="Text Box 26"/>
          <p:cNvSpPr txBox="1">
            <a:spLocks noChangeArrowheads="1"/>
          </p:cNvSpPr>
          <p:nvPr/>
        </p:nvSpPr>
        <p:spPr bwMode="auto">
          <a:xfrm>
            <a:off x="974725" y="43005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20</a:t>
            </a:r>
          </a:p>
        </p:txBody>
      </p:sp>
      <p:sp>
        <p:nvSpPr>
          <p:cNvPr id="112664" name="Text Box 27"/>
          <p:cNvSpPr txBox="1">
            <a:spLocks noChangeArrowheads="1"/>
          </p:cNvSpPr>
          <p:nvPr/>
        </p:nvSpPr>
        <p:spPr bwMode="auto">
          <a:xfrm>
            <a:off x="974725" y="38433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40</a:t>
            </a:r>
          </a:p>
        </p:txBody>
      </p:sp>
      <p:sp>
        <p:nvSpPr>
          <p:cNvPr id="112665" name="Text Box 28"/>
          <p:cNvSpPr txBox="1">
            <a:spLocks noChangeArrowheads="1"/>
          </p:cNvSpPr>
          <p:nvPr/>
        </p:nvSpPr>
        <p:spPr bwMode="auto">
          <a:xfrm>
            <a:off x="974725" y="32337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60</a:t>
            </a:r>
          </a:p>
        </p:txBody>
      </p:sp>
      <p:sp>
        <p:nvSpPr>
          <p:cNvPr id="112666" name="Text Box 29"/>
          <p:cNvSpPr txBox="1">
            <a:spLocks noChangeArrowheads="1"/>
          </p:cNvSpPr>
          <p:nvPr/>
        </p:nvSpPr>
        <p:spPr bwMode="auto">
          <a:xfrm>
            <a:off x="974725" y="27003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80</a:t>
            </a:r>
          </a:p>
        </p:txBody>
      </p:sp>
      <p:sp>
        <p:nvSpPr>
          <p:cNvPr id="112667" name="Line 30"/>
          <p:cNvSpPr>
            <a:spLocks noChangeShapeType="1"/>
          </p:cNvSpPr>
          <p:nvPr/>
        </p:nvSpPr>
        <p:spPr bwMode="auto">
          <a:xfrm>
            <a:off x="1524000" y="3048000"/>
            <a:ext cx="76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68" name="Text Box 31"/>
          <p:cNvSpPr txBox="1">
            <a:spLocks noChangeArrowheads="1"/>
          </p:cNvSpPr>
          <p:nvPr/>
        </p:nvSpPr>
        <p:spPr bwMode="auto">
          <a:xfrm>
            <a:off x="1584325" y="1709738"/>
            <a:ext cx="2008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en-US" b="1">
                <a:solidFill>
                  <a:schemeClr val="tx1"/>
                </a:solidFill>
                <a:latin typeface="Tahoma" pitchFamily="34" charset="0"/>
                <a:ea typeface="宋体" pitchFamily="2" charset="-122"/>
              </a:rPr>
              <a:t>X</a:t>
            </a:r>
            <a:r>
              <a:rPr kumimoji="1" lang="en-US" altLang="en-US" b="1" baseline="-25000">
                <a:solidFill>
                  <a:schemeClr val="tx1"/>
                </a:solidFill>
                <a:latin typeface="Tahoma" pitchFamily="34" charset="0"/>
                <a:ea typeface="宋体" pitchFamily="2" charset="-122"/>
              </a:rPr>
              <a:t>t</a:t>
            </a:r>
            <a:r>
              <a:rPr kumimoji="1" lang="zh-CN" altLang="en-US" b="1">
                <a:solidFill>
                  <a:schemeClr val="tx1"/>
                </a:solidFill>
                <a:latin typeface="Tahoma" pitchFamily="34" charset="0"/>
                <a:ea typeface="宋体" pitchFamily="2" charset="-122"/>
              </a:rPr>
              <a:t>（万人次）</a:t>
            </a:r>
          </a:p>
        </p:txBody>
      </p:sp>
      <p:sp>
        <p:nvSpPr>
          <p:cNvPr id="112669" name="Text Box 32"/>
          <p:cNvSpPr txBox="1">
            <a:spLocks noChangeArrowheads="1"/>
          </p:cNvSpPr>
          <p:nvPr/>
        </p:nvSpPr>
        <p:spPr bwMode="auto">
          <a:xfrm>
            <a:off x="7527925" y="5062538"/>
            <a:ext cx="123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chemeClr val="tx1"/>
                </a:solidFill>
                <a:latin typeface="Tahoma" pitchFamily="34" charset="0"/>
                <a:ea typeface="宋体" pitchFamily="2" charset="-122"/>
              </a:rPr>
              <a:t>t</a:t>
            </a:r>
            <a:r>
              <a:rPr kumimoji="1" lang="zh-CN" altLang="en-US" b="1">
                <a:solidFill>
                  <a:schemeClr val="tx1"/>
                </a:solidFill>
                <a:latin typeface="Tahoma" pitchFamily="34" charset="0"/>
                <a:ea typeface="宋体" pitchFamily="2" charset="-122"/>
              </a:rPr>
              <a:t>（日）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8230"/>
                                        </p:tgtEl>
                                        <p:attrNameLst>
                                          <p:attrName>style.visibility</p:attrName>
                                        </p:attrNameLst>
                                      </p:cBhvr>
                                      <p:to>
                                        <p:strVal val="visible"/>
                                      </p:to>
                                    </p:set>
                                    <p:animEffect transition="in" filter="wipe(left)">
                                      <p:cBhvr>
                                        <p:cTn id="7" dur="500"/>
                                        <p:tgtEl>
                                          <p:spTgt spid="94823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948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48231"/>
                                        </p:tgtEl>
                                        <p:attrNameLst>
                                          <p:attrName>style.visibility</p:attrName>
                                        </p:attrNameLst>
                                      </p:cBhvr>
                                      <p:to>
                                        <p:strVal val="visible"/>
                                      </p:to>
                                    </p:set>
                                    <p:animEffect transition="in" filter="wipe(left)">
                                      <p:cBhvr>
                                        <p:cTn id="15" dur="500"/>
                                        <p:tgtEl>
                                          <p:spTgt spid="948231"/>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9482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48232"/>
                                        </p:tgtEl>
                                        <p:attrNameLst>
                                          <p:attrName>style.visibility</p:attrName>
                                        </p:attrNameLst>
                                      </p:cBhvr>
                                      <p:to>
                                        <p:strVal val="visible"/>
                                      </p:to>
                                    </p:set>
                                    <p:animEffect transition="in" filter="wipe(left)">
                                      <p:cBhvr>
                                        <p:cTn id="23" dur="500"/>
                                        <p:tgtEl>
                                          <p:spTgt spid="948232"/>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9482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948233"/>
                                        </p:tgtEl>
                                        <p:attrNameLst>
                                          <p:attrName>style.visibility</p:attrName>
                                        </p:attrNameLst>
                                      </p:cBhvr>
                                      <p:to>
                                        <p:strVal val="visible"/>
                                      </p:to>
                                    </p:set>
                                    <p:animEffect transition="in" filter="box(in)">
                                      <p:cBhvr>
                                        <p:cTn id="31" dur="500"/>
                                        <p:tgtEl>
                                          <p:spTgt spid="948233"/>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948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0" grpId="0" animBg="1"/>
      <p:bldP spid="948231" grpId="0" animBg="1"/>
      <p:bldP spid="948232" grpId="0" animBg="1"/>
      <p:bldP spid="948237" grpId="0" autoUpdateAnimBg="0"/>
      <p:bldP spid="948238" grpId="0" animBg="1" autoUpdateAnimBg="0"/>
      <p:bldP spid="948239" grpId="0" animBg="1" autoUpdateAnimBg="0"/>
      <p:bldP spid="948240"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113666" name="Line 2"/>
          <p:cNvSpPr>
            <a:spLocks noChangeShapeType="1"/>
          </p:cNvSpPr>
          <p:nvPr/>
        </p:nvSpPr>
        <p:spPr bwMode="auto">
          <a:xfrm flipV="1">
            <a:off x="1524000" y="1719263"/>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7" name="Line 3"/>
          <p:cNvSpPr>
            <a:spLocks noChangeShapeType="1"/>
          </p:cNvSpPr>
          <p:nvPr/>
        </p:nvSpPr>
        <p:spPr bwMode="auto">
          <a:xfrm flipV="1">
            <a:off x="6705600" y="5376863"/>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8" name="Line 4"/>
          <p:cNvSpPr>
            <a:spLocks noChangeShapeType="1"/>
          </p:cNvSpPr>
          <p:nvPr/>
        </p:nvSpPr>
        <p:spPr bwMode="auto">
          <a:xfrm>
            <a:off x="2514600" y="545306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9253" name="Text Box 5"/>
          <p:cNvSpPr txBox="1">
            <a:spLocks noChangeArrowheads="1"/>
          </p:cNvSpPr>
          <p:nvPr/>
        </p:nvSpPr>
        <p:spPr bwMode="auto">
          <a:xfrm>
            <a:off x="669925" y="1303338"/>
            <a:ext cx="740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b="1">
                <a:solidFill>
                  <a:schemeClr val="tx1"/>
                </a:solidFill>
                <a:effectLst>
                  <a:outerShdw blurRad="38100" dist="38100" dir="2700000" algn="tl">
                    <a:srgbClr val="000000"/>
                  </a:outerShdw>
                </a:effectLst>
                <a:latin typeface="Times New Roman" pitchFamily="18" charset="0"/>
                <a:ea typeface="黑体" pitchFamily="2" charset="-122"/>
              </a:rPr>
              <a:t> </a:t>
            </a:r>
            <a:r>
              <a:rPr kumimoji="1" lang="zh-CN" altLang="zh-CN" b="1">
                <a:solidFill>
                  <a:schemeClr val="tx1"/>
                </a:solidFill>
                <a:effectLst>
                  <a:outerShdw blurRad="38100" dist="38100" dir="2700000" algn="tl">
                    <a:srgbClr val="000000"/>
                  </a:outerShdw>
                </a:effectLst>
                <a:latin typeface="Times New Roman" pitchFamily="18" charset="0"/>
                <a:ea typeface="黑体" pitchFamily="2" charset="-122"/>
              </a:rPr>
              <a:t>假定目前处在周期20，对周期30进行预测</a:t>
            </a:r>
            <a:endParaRPr kumimoji="1" lang="zh-CN" altLang="en-US" b="1">
              <a:solidFill>
                <a:schemeClr val="tx1"/>
              </a:solidFill>
              <a:effectLst>
                <a:outerShdw blurRad="38100" dist="38100" dir="2700000" algn="tl">
                  <a:srgbClr val="000000"/>
                </a:outerShdw>
              </a:effectLst>
              <a:latin typeface="Times New Roman" pitchFamily="18" charset="0"/>
              <a:ea typeface="黑体" pitchFamily="2" charset="-122"/>
            </a:endParaRPr>
          </a:p>
        </p:txBody>
      </p:sp>
      <p:graphicFrame>
        <p:nvGraphicFramePr>
          <p:cNvPr id="949254" name="Object 6"/>
          <p:cNvGraphicFramePr>
            <a:graphicFrameLocks noChangeAspect="1"/>
          </p:cNvGraphicFramePr>
          <p:nvPr/>
        </p:nvGraphicFramePr>
        <p:xfrm>
          <a:off x="833438" y="1774825"/>
          <a:ext cx="5795962" cy="1044575"/>
        </p:xfrm>
        <a:graphic>
          <a:graphicData uri="http://schemas.openxmlformats.org/presentationml/2006/ole">
            <mc:AlternateContent xmlns:mc="http://schemas.openxmlformats.org/markup-compatibility/2006">
              <mc:Choice xmlns:v="urn:schemas-microsoft-com:vml" Requires="v">
                <p:oleObj spid="_x0000_s113750" name="公式" r:id="rId3" imgW="2800416" imgH="485912" progId="Equation.3">
                  <p:embed/>
                </p:oleObj>
              </mc:Choice>
              <mc:Fallback>
                <p:oleObj name="公式" r:id="rId3" imgW="2800416" imgH="4859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1774825"/>
                        <a:ext cx="57959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9255" name="Object 7"/>
          <p:cNvGraphicFramePr>
            <a:graphicFrameLocks noChangeAspect="1"/>
          </p:cNvGraphicFramePr>
          <p:nvPr/>
        </p:nvGraphicFramePr>
        <p:xfrm>
          <a:off x="1050925" y="4233863"/>
          <a:ext cx="5197475" cy="581025"/>
        </p:xfrm>
        <a:graphic>
          <a:graphicData uri="http://schemas.openxmlformats.org/presentationml/2006/ole">
            <mc:AlternateContent xmlns:mc="http://schemas.openxmlformats.org/markup-compatibility/2006">
              <mc:Choice xmlns:v="urn:schemas-microsoft-com:vml" Requires="v">
                <p:oleObj spid="_x0000_s113751" name="公式" r:id="rId5" imgW="2257392" imgH="238040" progId="Equation.3">
                  <p:embed/>
                </p:oleObj>
              </mc:Choice>
              <mc:Fallback>
                <p:oleObj name="公式" r:id="rId5" imgW="2257392" imgH="238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925" y="4233863"/>
                        <a:ext cx="519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9256" name="Object 8"/>
          <p:cNvGraphicFramePr>
            <a:graphicFrameLocks noChangeAspect="1"/>
          </p:cNvGraphicFramePr>
          <p:nvPr/>
        </p:nvGraphicFramePr>
        <p:xfrm>
          <a:off x="838200" y="2405063"/>
          <a:ext cx="4406900" cy="1831975"/>
        </p:xfrm>
        <a:graphic>
          <a:graphicData uri="http://schemas.openxmlformats.org/presentationml/2006/ole">
            <mc:AlternateContent xmlns:mc="http://schemas.openxmlformats.org/markup-compatibility/2006">
              <mc:Choice xmlns:v="urn:schemas-microsoft-com:vml" Requires="v">
                <p:oleObj spid="_x0000_s113752" name="公式" r:id="rId7" imgW="1933403" imgH="790660" progId="Equation.3">
                  <p:embed/>
                </p:oleObj>
              </mc:Choice>
              <mc:Fallback>
                <p:oleObj name="公式" r:id="rId7" imgW="1933403" imgH="7906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405063"/>
                        <a:ext cx="440690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9257" name="Object 9"/>
          <p:cNvGraphicFramePr>
            <a:graphicFrameLocks noChangeAspect="1"/>
          </p:cNvGraphicFramePr>
          <p:nvPr/>
        </p:nvGraphicFramePr>
        <p:xfrm>
          <a:off x="1219200" y="4843463"/>
          <a:ext cx="6629400" cy="1241425"/>
        </p:xfrm>
        <a:graphic>
          <a:graphicData uri="http://schemas.openxmlformats.org/presentationml/2006/ole">
            <mc:AlternateContent xmlns:mc="http://schemas.openxmlformats.org/markup-compatibility/2006">
              <mc:Choice xmlns:v="urn:schemas-microsoft-com:vml" Requires="v">
                <p:oleObj spid="_x0000_s113753" name="公式" r:id="rId9" imgW="2562075" imgH="466601" progId="Equation.3">
                  <p:embed/>
                </p:oleObj>
              </mc:Choice>
              <mc:Fallback>
                <p:oleObj name="公式" r:id="rId9" imgW="2562075" imgH="4666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843463"/>
                        <a:ext cx="66294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49254"/>
                                        </p:tgtEl>
                                        <p:attrNameLst>
                                          <p:attrName>style.visibility</p:attrName>
                                        </p:attrNameLst>
                                      </p:cBhvr>
                                      <p:to>
                                        <p:strVal val="visible"/>
                                      </p:to>
                                    </p:set>
                                    <p:animEffect transition="in" filter="wipe(up)">
                                      <p:cBhvr>
                                        <p:cTn id="7" dur="500"/>
                                        <p:tgtEl>
                                          <p:spTgt spid="949254"/>
                                        </p:tgtEl>
                                      </p:cBhvr>
                                    </p:animEffect>
                                  </p:childTnLst>
                                </p:cTn>
                              </p:par>
                              <p:par>
                                <p:cTn id="8" presetID="22" presetClass="entr" presetSubtype="1" fill="hold" nodeType="withEffect">
                                  <p:stCondLst>
                                    <p:cond delay="0"/>
                                  </p:stCondLst>
                                  <p:childTnLst>
                                    <p:set>
                                      <p:cBhvr>
                                        <p:cTn id="9" dur="1" fill="hold">
                                          <p:stCondLst>
                                            <p:cond delay="0"/>
                                          </p:stCondLst>
                                        </p:cTn>
                                        <p:tgtEl>
                                          <p:spTgt spid="949256"/>
                                        </p:tgtEl>
                                        <p:attrNameLst>
                                          <p:attrName>style.visibility</p:attrName>
                                        </p:attrNameLst>
                                      </p:cBhvr>
                                      <p:to>
                                        <p:strVal val="visible"/>
                                      </p:to>
                                    </p:set>
                                    <p:animEffect transition="in" filter="wipe(up)">
                                      <p:cBhvr>
                                        <p:cTn id="10" dur="500"/>
                                        <p:tgtEl>
                                          <p:spTgt spid="949256"/>
                                        </p:tgtEl>
                                      </p:cBhvr>
                                    </p:animEffect>
                                  </p:childTnLst>
                                </p:cTn>
                              </p:par>
                              <p:par>
                                <p:cTn id="11" presetID="22" presetClass="entr" presetSubtype="1" fill="hold" nodeType="withEffect">
                                  <p:stCondLst>
                                    <p:cond delay="0"/>
                                  </p:stCondLst>
                                  <p:childTnLst>
                                    <p:set>
                                      <p:cBhvr>
                                        <p:cTn id="12" dur="1" fill="hold">
                                          <p:stCondLst>
                                            <p:cond delay="0"/>
                                          </p:stCondLst>
                                        </p:cTn>
                                        <p:tgtEl>
                                          <p:spTgt spid="949255"/>
                                        </p:tgtEl>
                                        <p:attrNameLst>
                                          <p:attrName>style.visibility</p:attrName>
                                        </p:attrNameLst>
                                      </p:cBhvr>
                                      <p:to>
                                        <p:strVal val="visible"/>
                                      </p:to>
                                    </p:set>
                                    <p:animEffect transition="in" filter="wipe(up)">
                                      <p:cBhvr>
                                        <p:cTn id="13" dur="500"/>
                                        <p:tgtEl>
                                          <p:spTgt spid="949255"/>
                                        </p:tgtEl>
                                      </p:cBhvr>
                                    </p:animEffect>
                                  </p:childTnLst>
                                </p:cTn>
                              </p:par>
                              <p:par>
                                <p:cTn id="14" presetID="22" presetClass="entr" presetSubtype="1" fill="hold" nodeType="withEffect">
                                  <p:stCondLst>
                                    <p:cond delay="0"/>
                                  </p:stCondLst>
                                  <p:childTnLst>
                                    <p:set>
                                      <p:cBhvr>
                                        <p:cTn id="15" dur="1" fill="hold">
                                          <p:stCondLst>
                                            <p:cond delay="0"/>
                                          </p:stCondLst>
                                        </p:cTn>
                                        <p:tgtEl>
                                          <p:spTgt spid="949257"/>
                                        </p:tgtEl>
                                        <p:attrNameLst>
                                          <p:attrName>style.visibility</p:attrName>
                                        </p:attrNameLst>
                                      </p:cBhvr>
                                      <p:to>
                                        <p:strVal val="visible"/>
                                      </p:to>
                                    </p:set>
                                    <p:animEffect transition="in" filter="wipe(up)">
                                      <p:cBhvr>
                                        <p:cTn id="16" dur="500"/>
                                        <p:tgtEl>
                                          <p:spTgt spid="94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a:xfrm>
            <a:off x="762000" y="990600"/>
            <a:ext cx="8229600" cy="4525963"/>
          </a:xfrm>
        </p:spPr>
        <p:txBody>
          <a:bodyPr/>
          <a:lstStyle/>
          <a:p>
            <a:pPr eaLnBrk="1" hangingPunct="1"/>
            <a:r>
              <a:rPr kumimoji="1" lang="zh-CN" altLang="en-US" smtClean="0">
                <a:solidFill>
                  <a:srgbClr val="000066"/>
                </a:solidFill>
              </a:rPr>
              <a:t>平滑系数</a:t>
            </a:r>
            <a:r>
              <a:rPr kumimoji="1" lang="zh-CN" altLang="en-US" smtClean="0">
                <a:solidFill>
                  <a:srgbClr val="000066"/>
                </a:solidFill>
                <a:sym typeface="Symbol" pitchFamily="18" charset="2"/>
              </a:rPr>
              <a:t>的物理意义：</a:t>
            </a:r>
          </a:p>
          <a:p>
            <a:pPr eaLnBrk="1" hangingPunct="1"/>
            <a:r>
              <a:rPr kumimoji="1" lang="zh-CN" altLang="en-US" smtClean="0">
                <a:solidFill>
                  <a:srgbClr val="000066"/>
                </a:solidFill>
                <a:sym typeface="Symbol" pitchFamily="18" charset="2"/>
              </a:rPr>
              <a:t>描述对过程变化的反应速度： 越大（接近</a:t>
            </a:r>
            <a:r>
              <a:rPr kumimoji="1" lang="en-US" altLang="zh-CN" smtClean="0">
                <a:solidFill>
                  <a:srgbClr val="000066"/>
                </a:solidFill>
                <a:sym typeface="Symbol" pitchFamily="18" charset="2"/>
              </a:rPr>
              <a:t>1</a:t>
            </a:r>
            <a:r>
              <a:rPr kumimoji="1" lang="zh-CN" altLang="en-US" smtClean="0">
                <a:solidFill>
                  <a:srgbClr val="000066"/>
                </a:solidFill>
                <a:sym typeface="Symbol" pitchFamily="18" charset="2"/>
              </a:rPr>
              <a:t>），表示重视近期数据的作用，对过程变化反应越快；</a:t>
            </a:r>
          </a:p>
          <a:p>
            <a:pPr eaLnBrk="1" hangingPunct="1"/>
            <a:r>
              <a:rPr kumimoji="1" lang="zh-CN" altLang="en-US" smtClean="0">
                <a:solidFill>
                  <a:srgbClr val="000066"/>
                </a:solidFill>
                <a:sym typeface="Symbol" pitchFamily="18" charset="2"/>
              </a:rPr>
              <a:t>也描述预测系统对随机误差的修匀能力：越小（接近</a:t>
            </a:r>
            <a:r>
              <a:rPr kumimoji="1" lang="en-US" altLang="zh-CN" smtClean="0">
                <a:solidFill>
                  <a:srgbClr val="000066"/>
                </a:solidFill>
                <a:sym typeface="Symbol" pitchFamily="18" charset="2"/>
              </a:rPr>
              <a:t>0</a:t>
            </a:r>
            <a:r>
              <a:rPr kumimoji="1" lang="zh-CN" altLang="en-US" smtClean="0">
                <a:solidFill>
                  <a:srgbClr val="000066"/>
                </a:solidFill>
                <a:sym typeface="Symbol" pitchFamily="18" charset="2"/>
              </a:rPr>
              <a:t>），表示重视离现时更远的历史数据的作用，修匀（滤波）能力越强，但对过程变化的反映越迟钝。</a:t>
            </a:r>
          </a:p>
          <a:p>
            <a:pPr eaLnBrk="1" hangingPunct="1"/>
            <a:endParaRPr lang="en-US" altLang="zh-CN" smtClean="0">
              <a:solidFill>
                <a:srgbClr val="000066"/>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2577" name="Group 65"/>
          <p:cNvGrpSpPr>
            <a:grpSpLocks/>
          </p:cNvGrpSpPr>
          <p:nvPr/>
        </p:nvGrpSpPr>
        <p:grpSpPr bwMode="auto">
          <a:xfrm>
            <a:off x="457200" y="914400"/>
            <a:ext cx="8305800" cy="5562600"/>
            <a:chOff x="96" y="432"/>
            <a:chExt cx="5424" cy="4391"/>
          </a:xfrm>
        </p:grpSpPr>
        <p:sp>
          <p:nvSpPr>
            <p:cNvPr id="14339" name="Rectangle 3"/>
            <p:cNvSpPr>
              <a:spLocks noChangeArrowheads="1"/>
            </p:cNvSpPr>
            <p:nvPr/>
          </p:nvSpPr>
          <p:spPr bwMode="auto">
            <a:xfrm>
              <a:off x="4032" y="870"/>
              <a:ext cx="148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altLang="zh-CN" sz="1800" b="1">
                  <a:latin typeface="仿宋_GB2312" pitchFamily="49" charset="-122"/>
                </a:rPr>
                <a:t> </a:t>
              </a:r>
              <a:r>
                <a:rPr lang="zh-CN" altLang="en-US" sz="1800" b="1">
                  <a:latin typeface="仿宋_GB2312" pitchFamily="49" charset="-122"/>
                </a:rPr>
                <a:t>只需要序列的历史资料</a:t>
              </a:r>
            </a:p>
          </p:txBody>
        </p:sp>
        <p:sp>
          <p:nvSpPr>
            <p:cNvPr id="14340" name="Rectangle 4"/>
            <p:cNvSpPr>
              <a:spLocks noChangeArrowheads="1"/>
            </p:cNvSpPr>
            <p:nvPr/>
          </p:nvSpPr>
          <p:spPr bwMode="auto">
            <a:xfrm>
              <a:off x="3176" y="870"/>
              <a:ext cx="856"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计算器</a:t>
              </a:r>
            </a:p>
            <a:p>
              <a:pPr algn="ctr">
                <a:spcBef>
                  <a:spcPct val="20000"/>
                </a:spcBef>
              </a:pPr>
              <a:endParaRPr lang="en-US" altLang="zh-CN" sz="1800" b="1">
                <a:latin typeface="仿宋_GB2312" pitchFamily="49" charset="-122"/>
              </a:endParaRPr>
            </a:p>
          </p:txBody>
        </p:sp>
        <p:sp>
          <p:nvSpPr>
            <p:cNvPr id="14341" name="Rectangle 5"/>
            <p:cNvSpPr>
              <a:spLocks noChangeArrowheads="1"/>
            </p:cNvSpPr>
            <p:nvPr/>
          </p:nvSpPr>
          <p:spPr bwMode="auto">
            <a:xfrm>
              <a:off x="1872" y="870"/>
              <a:ext cx="1304"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适用于一次性的短期预测或在使用其他预测方法前消除季节变动的因素</a:t>
              </a:r>
            </a:p>
          </p:txBody>
        </p:sp>
        <p:sp>
          <p:nvSpPr>
            <p:cNvPr id="14342" name="Rectangle 6"/>
            <p:cNvSpPr>
              <a:spLocks noChangeArrowheads="1"/>
            </p:cNvSpPr>
            <p:nvPr/>
          </p:nvSpPr>
          <p:spPr bwMode="auto">
            <a:xfrm>
              <a:off x="1152" y="870"/>
              <a:ext cx="720"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短期</a:t>
              </a:r>
            </a:p>
          </p:txBody>
        </p:sp>
        <p:sp>
          <p:nvSpPr>
            <p:cNvPr id="14343" name="Rectangle 8"/>
            <p:cNvSpPr>
              <a:spLocks noChangeArrowheads="1"/>
            </p:cNvSpPr>
            <p:nvPr/>
          </p:nvSpPr>
          <p:spPr bwMode="auto">
            <a:xfrm>
              <a:off x="96" y="870"/>
              <a:ext cx="1056"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分解分析法</a:t>
              </a:r>
            </a:p>
          </p:txBody>
        </p:sp>
        <p:sp>
          <p:nvSpPr>
            <p:cNvPr id="14344" name="Rectangle 9"/>
            <p:cNvSpPr>
              <a:spLocks noChangeArrowheads="1"/>
            </p:cNvSpPr>
            <p:nvPr/>
          </p:nvSpPr>
          <p:spPr bwMode="auto">
            <a:xfrm>
              <a:off x="4032" y="4247"/>
              <a:ext cx="148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800" b="1">
                  <a:latin typeface="仿宋_GB2312" pitchFamily="49" charset="-122"/>
                </a:rPr>
                <a:t>计算过程复杂、繁琐</a:t>
              </a:r>
            </a:p>
          </p:txBody>
        </p:sp>
        <p:sp>
          <p:nvSpPr>
            <p:cNvPr id="14345" name="Rectangle 10"/>
            <p:cNvSpPr>
              <a:spLocks noChangeArrowheads="1"/>
            </p:cNvSpPr>
            <p:nvPr/>
          </p:nvSpPr>
          <p:spPr bwMode="auto">
            <a:xfrm>
              <a:off x="4032" y="3498"/>
              <a:ext cx="148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0" hangingPunct="0"/>
              <a:r>
                <a:rPr lang="zh-CN" altLang="en-US" sz="1800" b="1">
                  <a:latin typeface="仿宋_GB2312" pitchFamily="49" charset="-122"/>
                </a:rPr>
                <a:t>只需要因变量的历史资料，但制定并检查模型规格很费时间</a:t>
              </a:r>
            </a:p>
          </p:txBody>
        </p:sp>
        <p:sp>
          <p:nvSpPr>
            <p:cNvPr id="14346" name="Rectangle 11"/>
            <p:cNvSpPr>
              <a:spLocks noChangeArrowheads="1"/>
            </p:cNvSpPr>
            <p:nvPr/>
          </p:nvSpPr>
          <p:spPr bwMode="auto">
            <a:xfrm>
              <a:off x="4032" y="2403"/>
              <a:ext cx="1488"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只需要因变量的历史资料，是一切反复预测中最简易的方法，但建立模型所费的时间与自适应过滤法不相上下</a:t>
              </a:r>
            </a:p>
          </p:txBody>
        </p:sp>
        <p:sp>
          <p:nvSpPr>
            <p:cNvPr id="14347" name="Rectangle 12"/>
            <p:cNvSpPr>
              <a:spLocks noChangeArrowheads="1"/>
            </p:cNvSpPr>
            <p:nvPr/>
          </p:nvSpPr>
          <p:spPr bwMode="auto">
            <a:xfrm>
              <a:off x="4032" y="1619"/>
              <a:ext cx="1488"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只需要因变量的历史资料，但初次选择权数时很费时间</a:t>
              </a:r>
            </a:p>
          </p:txBody>
        </p:sp>
        <p:sp>
          <p:nvSpPr>
            <p:cNvPr id="14348" name="Rectangle 13"/>
            <p:cNvSpPr>
              <a:spLocks noChangeArrowheads="1"/>
            </p:cNvSpPr>
            <p:nvPr/>
          </p:nvSpPr>
          <p:spPr bwMode="auto">
            <a:xfrm>
              <a:off x="4032" y="432"/>
              <a:ext cx="1488"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应做工作</a:t>
              </a:r>
            </a:p>
          </p:txBody>
        </p:sp>
        <p:sp>
          <p:nvSpPr>
            <p:cNvPr id="14349" name="Rectangle 14"/>
            <p:cNvSpPr>
              <a:spLocks noChangeArrowheads="1"/>
            </p:cNvSpPr>
            <p:nvPr/>
          </p:nvSpPr>
          <p:spPr bwMode="auto">
            <a:xfrm>
              <a:off x="3176" y="4247"/>
              <a:ext cx="85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计算机</a:t>
              </a:r>
            </a:p>
          </p:txBody>
        </p:sp>
        <p:sp>
          <p:nvSpPr>
            <p:cNvPr id="14350" name="Rectangle 15"/>
            <p:cNvSpPr>
              <a:spLocks noChangeArrowheads="1"/>
            </p:cNvSpPr>
            <p:nvPr/>
          </p:nvSpPr>
          <p:spPr bwMode="auto">
            <a:xfrm>
              <a:off x="3176" y="3498"/>
              <a:ext cx="856"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计算机</a:t>
              </a:r>
            </a:p>
          </p:txBody>
        </p:sp>
        <p:sp>
          <p:nvSpPr>
            <p:cNvPr id="14351" name="Rectangle 16"/>
            <p:cNvSpPr>
              <a:spLocks noChangeArrowheads="1"/>
            </p:cNvSpPr>
            <p:nvPr/>
          </p:nvSpPr>
          <p:spPr bwMode="auto">
            <a:xfrm>
              <a:off x="3176" y="2403"/>
              <a:ext cx="856"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在用计算机建立模型后进行预测时，只需计算器就行了</a:t>
              </a:r>
            </a:p>
          </p:txBody>
        </p:sp>
        <p:sp>
          <p:nvSpPr>
            <p:cNvPr id="14352" name="Rectangle 17"/>
            <p:cNvSpPr>
              <a:spLocks noChangeArrowheads="1"/>
            </p:cNvSpPr>
            <p:nvPr/>
          </p:nvSpPr>
          <p:spPr bwMode="auto">
            <a:xfrm>
              <a:off x="3176" y="1619"/>
              <a:ext cx="856"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计算器</a:t>
              </a:r>
            </a:p>
          </p:txBody>
        </p:sp>
        <p:sp>
          <p:nvSpPr>
            <p:cNvPr id="14353" name="Rectangle 18"/>
            <p:cNvSpPr>
              <a:spLocks noChangeArrowheads="1"/>
            </p:cNvSpPr>
            <p:nvPr/>
          </p:nvSpPr>
          <p:spPr bwMode="auto">
            <a:xfrm>
              <a:off x="3176" y="432"/>
              <a:ext cx="856"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600" b="1">
                  <a:latin typeface="仿宋_GB2312" pitchFamily="49" charset="-122"/>
                </a:rPr>
                <a:t>计算机硬件</a:t>
              </a:r>
            </a:p>
            <a:p>
              <a:pPr algn="ctr">
                <a:spcBef>
                  <a:spcPct val="20000"/>
                </a:spcBef>
              </a:pPr>
              <a:r>
                <a:rPr lang="zh-CN" altLang="en-US" sz="1600" b="1">
                  <a:latin typeface="仿宋_GB2312" pitchFamily="49" charset="-122"/>
                </a:rPr>
                <a:t>最低要求</a:t>
              </a:r>
            </a:p>
          </p:txBody>
        </p:sp>
        <p:sp>
          <p:nvSpPr>
            <p:cNvPr id="14354" name="Rectangle 19"/>
            <p:cNvSpPr>
              <a:spLocks noChangeArrowheads="1"/>
            </p:cNvSpPr>
            <p:nvPr/>
          </p:nvSpPr>
          <p:spPr bwMode="auto">
            <a:xfrm>
              <a:off x="1872" y="4247"/>
              <a:ext cx="130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适用于任何序列的发展型态的一种高级预测方法</a:t>
              </a:r>
            </a:p>
          </p:txBody>
        </p:sp>
        <p:sp>
          <p:nvSpPr>
            <p:cNvPr id="14355" name="Rectangle 20"/>
            <p:cNvSpPr>
              <a:spLocks noChangeArrowheads="1"/>
            </p:cNvSpPr>
            <p:nvPr/>
          </p:nvSpPr>
          <p:spPr bwMode="auto">
            <a:xfrm>
              <a:off x="1872" y="3498"/>
              <a:ext cx="1304"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600" b="1">
                  <a:latin typeface="仿宋_GB2312" pitchFamily="49" charset="-122"/>
                </a:rPr>
                <a:t>适用于趋势型态的性质随时间而变化，而且没有季节变动的反复预测</a:t>
              </a:r>
            </a:p>
          </p:txBody>
        </p:sp>
        <p:sp>
          <p:nvSpPr>
            <p:cNvPr id="14356" name="Rectangle 21"/>
            <p:cNvSpPr>
              <a:spLocks noChangeArrowheads="1"/>
            </p:cNvSpPr>
            <p:nvPr/>
          </p:nvSpPr>
          <p:spPr bwMode="auto">
            <a:xfrm>
              <a:off x="1872" y="2403"/>
              <a:ext cx="1304"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800" b="1">
                  <a:latin typeface="仿宋_GB2312" pitchFamily="49" charset="-122"/>
                </a:rPr>
                <a:t>具有或不具有季节变动的反复预测</a:t>
              </a:r>
            </a:p>
          </p:txBody>
        </p:sp>
        <p:sp>
          <p:nvSpPr>
            <p:cNvPr id="14357" name="Rectangle 22"/>
            <p:cNvSpPr>
              <a:spLocks noChangeArrowheads="1"/>
            </p:cNvSpPr>
            <p:nvPr/>
          </p:nvSpPr>
          <p:spPr bwMode="auto">
            <a:xfrm>
              <a:off x="1872" y="1619"/>
              <a:ext cx="1304"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zh-CN" altLang="en-US" sz="1800" b="1">
                  <a:latin typeface="仿宋_GB2312" pitchFamily="49" charset="-122"/>
                </a:rPr>
                <a:t>不带季节变动的反复预测</a:t>
              </a:r>
            </a:p>
          </p:txBody>
        </p:sp>
        <p:sp>
          <p:nvSpPr>
            <p:cNvPr id="14358" name="Rectangle 23"/>
            <p:cNvSpPr>
              <a:spLocks noChangeArrowheads="1"/>
            </p:cNvSpPr>
            <p:nvPr/>
          </p:nvSpPr>
          <p:spPr bwMode="auto">
            <a:xfrm>
              <a:off x="1872" y="432"/>
              <a:ext cx="1304"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en-US" altLang="zh-CN" sz="1800" b="1">
                  <a:latin typeface="仿宋_GB2312" pitchFamily="49" charset="-122"/>
                </a:rPr>
                <a:t> </a:t>
              </a:r>
              <a:r>
                <a:rPr lang="zh-CN" altLang="en-US" sz="1800" b="1">
                  <a:latin typeface="仿宋_GB2312" pitchFamily="49" charset="-122"/>
                </a:rPr>
                <a:t>适用情况</a:t>
              </a:r>
            </a:p>
          </p:txBody>
        </p:sp>
        <p:sp>
          <p:nvSpPr>
            <p:cNvPr id="14359" name="Rectangle 24"/>
            <p:cNvSpPr>
              <a:spLocks noChangeArrowheads="1"/>
            </p:cNvSpPr>
            <p:nvPr/>
          </p:nvSpPr>
          <p:spPr bwMode="auto">
            <a:xfrm>
              <a:off x="1152" y="4247"/>
              <a:ext cx="72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短期</a:t>
              </a:r>
            </a:p>
          </p:txBody>
        </p:sp>
        <p:sp>
          <p:nvSpPr>
            <p:cNvPr id="14360" name="Rectangle 25"/>
            <p:cNvSpPr>
              <a:spLocks noChangeArrowheads="1"/>
            </p:cNvSpPr>
            <p:nvPr/>
          </p:nvSpPr>
          <p:spPr bwMode="auto">
            <a:xfrm>
              <a:off x="1152" y="3498"/>
              <a:ext cx="720"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短期</a:t>
              </a:r>
            </a:p>
          </p:txBody>
        </p:sp>
        <p:sp>
          <p:nvSpPr>
            <p:cNvPr id="14361" name="Rectangle 26"/>
            <p:cNvSpPr>
              <a:spLocks noChangeArrowheads="1"/>
            </p:cNvSpPr>
            <p:nvPr/>
          </p:nvSpPr>
          <p:spPr bwMode="auto">
            <a:xfrm>
              <a:off x="1152" y="2403"/>
              <a:ext cx="720"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短期</a:t>
              </a:r>
            </a:p>
          </p:txBody>
        </p:sp>
        <p:sp>
          <p:nvSpPr>
            <p:cNvPr id="14362" name="Rectangle 27"/>
            <p:cNvSpPr>
              <a:spLocks noChangeArrowheads="1"/>
            </p:cNvSpPr>
            <p:nvPr/>
          </p:nvSpPr>
          <p:spPr bwMode="auto">
            <a:xfrm>
              <a:off x="1152" y="1619"/>
              <a:ext cx="720"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短期</a:t>
              </a:r>
            </a:p>
          </p:txBody>
        </p:sp>
        <p:sp>
          <p:nvSpPr>
            <p:cNvPr id="14363" name="Rectangle 28"/>
            <p:cNvSpPr>
              <a:spLocks noChangeArrowheads="1"/>
            </p:cNvSpPr>
            <p:nvPr/>
          </p:nvSpPr>
          <p:spPr bwMode="auto">
            <a:xfrm>
              <a:off x="1152" y="432"/>
              <a:ext cx="720"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时间范围</a:t>
              </a:r>
            </a:p>
          </p:txBody>
        </p:sp>
        <p:sp>
          <p:nvSpPr>
            <p:cNvPr id="14364" name="Rectangle 34"/>
            <p:cNvSpPr>
              <a:spLocks noChangeArrowheads="1"/>
            </p:cNvSpPr>
            <p:nvPr/>
          </p:nvSpPr>
          <p:spPr bwMode="auto">
            <a:xfrm>
              <a:off x="96" y="4247"/>
              <a:ext cx="105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平稳时间序列预测法</a:t>
              </a:r>
            </a:p>
          </p:txBody>
        </p:sp>
        <p:sp>
          <p:nvSpPr>
            <p:cNvPr id="14365" name="Rectangle 35"/>
            <p:cNvSpPr>
              <a:spLocks noChangeArrowheads="1"/>
            </p:cNvSpPr>
            <p:nvPr/>
          </p:nvSpPr>
          <p:spPr bwMode="auto">
            <a:xfrm>
              <a:off x="96" y="3498"/>
              <a:ext cx="1056"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自适应过滤法</a:t>
              </a:r>
            </a:p>
          </p:txBody>
        </p:sp>
        <p:sp>
          <p:nvSpPr>
            <p:cNvPr id="14366" name="Rectangle 36"/>
            <p:cNvSpPr>
              <a:spLocks noChangeArrowheads="1"/>
            </p:cNvSpPr>
            <p:nvPr/>
          </p:nvSpPr>
          <p:spPr bwMode="auto">
            <a:xfrm>
              <a:off x="96" y="2403"/>
              <a:ext cx="1056"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指数平滑法</a:t>
              </a:r>
            </a:p>
          </p:txBody>
        </p:sp>
        <p:sp>
          <p:nvSpPr>
            <p:cNvPr id="14367" name="Rectangle 37"/>
            <p:cNvSpPr>
              <a:spLocks noChangeArrowheads="1"/>
            </p:cNvSpPr>
            <p:nvPr/>
          </p:nvSpPr>
          <p:spPr bwMode="auto">
            <a:xfrm>
              <a:off x="96" y="1619"/>
              <a:ext cx="1056"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移动平均法</a:t>
              </a:r>
            </a:p>
          </p:txBody>
        </p:sp>
        <p:sp>
          <p:nvSpPr>
            <p:cNvPr id="14368" name="Rectangle 38"/>
            <p:cNvSpPr>
              <a:spLocks noChangeArrowheads="1"/>
            </p:cNvSpPr>
            <p:nvPr/>
          </p:nvSpPr>
          <p:spPr bwMode="auto">
            <a:xfrm>
              <a:off x="96" y="432"/>
              <a:ext cx="1056"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r>
                <a:rPr lang="zh-CN" altLang="en-US" sz="1800" b="1">
                  <a:latin typeface="仿宋_GB2312" pitchFamily="49" charset="-122"/>
                </a:rPr>
                <a:t>方法</a:t>
              </a:r>
            </a:p>
          </p:txBody>
        </p:sp>
        <p:sp>
          <p:nvSpPr>
            <p:cNvPr id="14369" name="Line 39"/>
            <p:cNvSpPr>
              <a:spLocks noChangeShapeType="1"/>
            </p:cNvSpPr>
            <p:nvPr/>
          </p:nvSpPr>
          <p:spPr bwMode="auto">
            <a:xfrm>
              <a:off x="96" y="432"/>
              <a:ext cx="5424" cy="0"/>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Line 40"/>
            <p:cNvSpPr>
              <a:spLocks noChangeShapeType="1"/>
            </p:cNvSpPr>
            <p:nvPr/>
          </p:nvSpPr>
          <p:spPr bwMode="auto">
            <a:xfrm>
              <a:off x="5520" y="432"/>
              <a:ext cx="0" cy="4391"/>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1" name="Line 41"/>
            <p:cNvSpPr>
              <a:spLocks noChangeShapeType="1"/>
            </p:cNvSpPr>
            <p:nvPr/>
          </p:nvSpPr>
          <p:spPr bwMode="auto">
            <a:xfrm>
              <a:off x="96" y="2403"/>
              <a:ext cx="542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2" name="Line 42"/>
            <p:cNvSpPr>
              <a:spLocks noChangeShapeType="1"/>
            </p:cNvSpPr>
            <p:nvPr/>
          </p:nvSpPr>
          <p:spPr bwMode="auto">
            <a:xfrm>
              <a:off x="96" y="3498"/>
              <a:ext cx="542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3" name="Line 43"/>
            <p:cNvSpPr>
              <a:spLocks noChangeShapeType="1"/>
            </p:cNvSpPr>
            <p:nvPr/>
          </p:nvSpPr>
          <p:spPr bwMode="auto">
            <a:xfrm>
              <a:off x="96" y="4247"/>
              <a:ext cx="542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4" name="Line 44"/>
            <p:cNvSpPr>
              <a:spLocks noChangeShapeType="1"/>
            </p:cNvSpPr>
            <p:nvPr/>
          </p:nvSpPr>
          <p:spPr bwMode="auto">
            <a:xfrm>
              <a:off x="1152" y="432"/>
              <a:ext cx="0" cy="439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5" name="Line 46"/>
            <p:cNvSpPr>
              <a:spLocks noChangeShapeType="1"/>
            </p:cNvSpPr>
            <p:nvPr/>
          </p:nvSpPr>
          <p:spPr bwMode="auto">
            <a:xfrm>
              <a:off x="1872" y="432"/>
              <a:ext cx="0" cy="439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Line 47"/>
            <p:cNvSpPr>
              <a:spLocks noChangeShapeType="1"/>
            </p:cNvSpPr>
            <p:nvPr/>
          </p:nvSpPr>
          <p:spPr bwMode="auto">
            <a:xfrm>
              <a:off x="3176" y="432"/>
              <a:ext cx="0" cy="439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7" name="Line 48"/>
            <p:cNvSpPr>
              <a:spLocks noChangeShapeType="1"/>
            </p:cNvSpPr>
            <p:nvPr/>
          </p:nvSpPr>
          <p:spPr bwMode="auto">
            <a:xfrm>
              <a:off x="4032" y="432"/>
              <a:ext cx="0" cy="439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Line 49"/>
            <p:cNvSpPr>
              <a:spLocks noChangeShapeType="1"/>
            </p:cNvSpPr>
            <p:nvPr/>
          </p:nvSpPr>
          <p:spPr bwMode="auto">
            <a:xfrm>
              <a:off x="96" y="432"/>
              <a:ext cx="0" cy="4391"/>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9" name="Line 50"/>
            <p:cNvSpPr>
              <a:spLocks noChangeShapeType="1"/>
            </p:cNvSpPr>
            <p:nvPr/>
          </p:nvSpPr>
          <p:spPr bwMode="auto">
            <a:xfrm>
              <a:off x="96" y="4823"/>
              <a:ext cx="5424" cy="0"/>
            </a:xfrm>
            <a:prstGeom prst="line">
              <a:avLst/>
            </a:prstGeom>
            <a:noFill/>
            <a:ln w="127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0" name="Line 51"/>
            <p:cNvSpPr>
              <a:spLocks noChangeShapeType="1"/>
            </p:cNvSpPr>
            <p:nvPr/>
          </p:nvSpPr>
          <p:spPr bwMode="auto">
            <a:xfrm>
              <a:off x="96" y="870"/>
              <a:ext cx="542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1" name="Line 52"/>
            <p:cNvSpPr>
              <a:spLocks noChangeShapeType="1"/>
            </p:cNvSpPr>
            <p:nvPr/>
          </p:nvSpPr>
          <p:spPr bwMode="auto">
            <a:xfrm>
              <a:off x="96" y="1619"/>
              <a:ext cx="542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92577"/>
                                        </p:tgtEl>
                                        <p:attrNameLst>
                                          <p:attrName>style.visibility</p:attrName>
                                        </p:attrNameLst>
                                      </p:cBhvr>
                                      <p:to>
                                        <p:strVal val="visible"/>
                                      </p:to>
                                    </p:set>
                                    <p:anim calcmode="lin" valueType="num">
                                      <p:cBhvr additive="base">
                                        <p:cTn id="7" dur="500" fill="hold"/>
                                        <p:tgtEl>
                                          <p:spTgt spid="192577"/>
                                        </p:tgtEl>
                                        <p:attrNameLst>
                                          <p:attrName>ppt_x</p:attrName>
                                        </p:attrNameLst>
                                      </p:cBhvr>
                                      <p:tavLst>
                                        <p:tav tm="0">
                                          <p:val>
                                            <p:strVal val="#ppt_x"/>
                                          </p:val>
                                        </p:tav>
                                        <p:tav tm="100000">
                                          <p:val>
                                            <p:strVal val="#ppt_x"/>
                                          </p:val>
                                        </p:tav>
                                      </p:tavLst>
                                    </p:anim>
                                    <p:anim calcmode="lin" valueType="num">
                                      <p:cBhvr additive="base">
                                        <p:cTn id="8" dur="500" fill="hold"/>
                                        <p:tgtEl>
                                          <p:spTgt spid="192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609600" y="838200"/>
            <a:ext cx="3962400" cy="6858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Holt</a:t>
            </a:r>
            <a:r>
              <a:rPr lang="zh-CN" altLang="en-US" b="1" smtClean="0">
                <a:solidFill>
                  <a:srgbClr val="692AA2"/>
                </a:solidFill>
                <a:latin typeface="仿宋_GB2312" pitchFamily="49" charset="-122"/>
                <a:ea typeface="仿宋_GB2312" pitchFamily="49" charset="-122"/>
              </a:rPr>
              <a:t>两参数指数平滑</a:t>
            </a:r>
          </a:p>
        </p:txBody>
      </p:sp>
      <p:sp>
        <p:nvSpPr>
          <p:cNvPr id="833539" name="Rectangle 3"/>
          <p:cNvSpPr>
            <a:spLocks noGrp="1" noChangeArrowheads="1"/>
          </p:cNvSpPr>
          <p:nvPr>
            <p:ph idx="1"/>
          </p:nvPr>
        </p:nvSpPr>
        <p:spPr>
          <a:xfrm>
            <a:off x="914400" y="1524000"/>
            <a:ext cx="8229600" cy="4525963"/>
          </a:xfrm>
        </p:spPr>
        <p:txBody>
          <a:bodyPr/>
          <a:lstStyle/>
          <a:p>
            <a:pPr eaLnBrk="1" hangingPunct="1"/>
            <a:r>
              <a:rPr lang="zh-CN" altLang="en-US" b="1" smtClean="0">
                <a:solidFill>
                  <a:srgbClr val="692AA2"/>
                </a:solidFill>
                <a:latin typeface="仿宋_GB2312" pitchFamily="49" charset="-122"/>
                <a:ea typeface="仿宋_GB2312" pitchFamily="49" charset="-122"/>
              </a:rPr>
              <a:t>使用场合</a:t>
            </a:r>
          </a:p>
          <a:p>
            <a:pPr lvl="1" eaLnBrk="1" hangingPunct="1"/>
            <a:r>
              <a:rPr lang="zh-CN" altLang="en-US" b="1" smtClean="0">
                <a:solidFill>
                  <a:srgbClr val="692AA2"/>
                </a:solidFill>
                <a:latin typeface="仿宋_GB2312" pitchFamily="49" charset="-122"/>
                <a:ea typeface="仿宋_GB2312" pitchFamily="49" charset="-122"/>
              </a:rPr>
              <a:t>适用于对含有线性趋势的序列进行修匀 </a:t>
            </a:r>
          </a:p>
          <a:p>
            <a:pPr eaLnBrk="1" hangingPunct="1"/>
            <a:r>
              <a:rPr lang="zh-CN" altLang="en-US" b="1" smtClean="0">
                <a:solidFill>
                  <a:srgbClr val="692AA2"/>
                </a:solidFill>
                <a:latin typeface="仿宋_GB2312" pitchFamily="49" charset="-122"/>
                <a:ea typeface="仿宋_GB2312" pitchFamily="49" charset="-122"/>
              </a:rPr>
              <a:t>构造思想</a:t>
            </a:r>
          </a:p>
          <a:p>
            <a:pPr lvl="1" eaLnBrk="1" hangingPunct="1"/>
            <a:r>
              <a:rPr lang="zh-CN" altLang="en-US" b="1" smtClean="0">
                <a:solidFill>
                  <a:srgbClr val="692AA2"/>
                </a:solidFill>
                <a:latin typeface="仿宋_GB2312" pitchFamily="49" charset="-122"/>
                <a:ea typeface="仿宋_GB2312" pitchFamily="49" charset="-122"/>
              </a:rPr>
              <a:t>假定序列有一个比较固定的线性趋势 </a:t>
            </a:r>
          </a:p>
          <a:p>
            <a:pPr lvl="1" eaLnBrk="1" hangingPunct="1"/>
            <a:endParaRPr lang="zh-CN" altLang="en-US" b="1" smtClean="0">
              <a:solidFill>
                <a:srgbClr val="692AA2"/>
              </a:solidFill>
              <a:latin typeface="仿宋_GB2312" pitchFamily="49" charset="-122"/>
              <a:ea typeface="仿宋_GB2312" pitchFamily="49" charset="-122"/>
            </a:endParaRPr>
          </a:p>
          <a:p>
            <a:pPr lvl="1" eaLnBrk="1" hangingPunct="1"/>
            <a:r>
              <a:rPr lang="zh-CN" altLang="en-US" b="1" smtClean="0">
                <a:solidFill>
                  <a:srgbClr val="692AA2"/>
                </a:solidFill>
                <a:latin typeface="仿宋_GB2312" pitchFamily="49" charset="-122"/>
                <a:ea typeface="仿宋_GB2312" pitchFamily="49" charset="-122"/>
              </a:rPr>
              <a:t>两参数修匀</a:t>
            </a:r>
          </a:p>
        </p:txBody>
      </p:sp>
      <p:graphicFrame>
        <p:nvGraphicFramePr>
          <p:cNvPr id="833540" name="Object 4"/>
          <p:cNvGraphicFramePr>
            <a:graphicFrameLocks noChangeAspect="1"/>
          </p:cNvGraphicFramePr>
          <p:nvPr/>
        </p:nvGraphicFramePr>
        <p:xfrm>
          <a:off x="4114800" y="3581400"/>
          <a:ext cx="1598613" cy="498475"/>
        </p:xfrm>
        <a:graphic>
          <a:graphicData uri="http://schemas.openxmlformats.org/presentationml/2006/ole">
            <mc:AlternateContent xmlns:mc="http://schemas.openxmlformats.org/markup-compatibility/2006">
              <mc:Choice xmlns:v="urn:schemas-microsoft-com:vml" Requires="v">
                <p:oleObj spid="_x0000_s115756" name="公式" r:id="rId3" imgW="736600" imgH="228600" progId="Equation.3">
                  <p:embed/>
                </p:oleObj>
              </mc:Choice>
              <mc:Fallback>
                <p:oleObj name="公式" r:id="rId3" imgW="736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81400"/>
                        <a:ext cx="1598613" cy="4984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3541" name="Object 5"/>
          <p:cNvGraphicFramePr>
            <a:graphicFrameLocks noChangeAspect="1"/>
          </p:cNvGraphicFramePr>
          <p:nvPr/>
        </p:nvGraphicFramePr>
        <p:xfrm>
          <a:off x="3048000" y="5029200"/>
          <a:ext cx="3810000" cy="1017588"/>
        </p:xfrm>
        <a:graphic>
          <a:graphicData uri="http://schemas.openxmlformats.org/presentationml/2006/ole">
            <mc:AlternateContent xmlns:mc="http://schemas.openxmlformats.org/markup-compatibility/2006">
              <mc:Choice xmlns:v="urn:schemas-microsoft-com:vml" Requires="v">
                <p:oleObj spid="_x0000_s115757" r:id="rId5" imgW="1816100" imgH="482600" progId="Equation.3">
                  <p:embed/>
                </p:oleObj>
              </mc:Choice>
              <mc:Fallback>
                <p:oleObj r:id="rId5" imgW="18161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029200"/>
                        <a:ext cx="3810000" cy="10175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833538"/>
                                        </p:tgtEl>
                                        <p:attrNameLst>
                                          <p:attrName>style.visibility</p:attrName>
                                        </p:attrNameLst>
                                      </p:cBhvr>
                                      <p:to>
                                        <p:strVal val="visible"/>
                                      </p:to>
                                    </p:set>
                                    <p:animEffect transition="in" filter="barn(inHorizontal)">
                                      <p:cBhvr>
                                        <p:cTn id="7" dur="500"/>
                                        <p:tgtEl>
                                          <p:spTgt spid="833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33539">
                                            <p:txEl>
                                              <p:pRg st="0" end="0"/>
                                            </p:txEl>
                                          </p:spTgt>
                                        </p:tgtEl>
                                        <p:attrNameLst>
                                          <p:attrName>style.visibility</p:attrName>
                                        </p:attrNameLst>
                                      </p:cBhvr>
                                      <p:to>
                                        <p:strVal val="visible"/>
                                      </p:to>
                                    </p:set>
                                    <p:animEffect transition="in" filter="barn(inHorizontal)">
                                      <p:cBhvr>
                                        <p:cTn id="12" dur="500"/>
                                        <p:tgtEl>
                                          <p:spTgt spid="833539">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833539">
                                            <p:txEl>
                                              <p:pRg st="1" end="1"/>
                                            </p:txEl>
                                          </p:spTgt>
                                        </p:tgtEl>
                                        <p:attrNameLst>
                                          <p:attrName>style.visibility</p:attrName>
                                        </p:attrNameLst>
                                      </p:cBhvr>
                                      <p:to>
                                        <p:strVal val="visible"/>
                                      </p:to>
                                    </p:set>
                                    <p:animEffect transition="in" filter="barn(inHorizontal)">
                                      <p:cBhvr>
                                        <p:cTn id="15" dur="500"/>
                                        <p:tgtEl>
                                          <p:spTgt spid="83353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833539">
                                            <p:txEl>
                                              <p:pRg st="2" end="2"/>
                                            </p:txEl>
                                          </p:spTgt>
                                        </p:tgtEl>
                                        <p:attrNameLst>
                                          <p:attrName>style.visibility</p:attrName>
                                        </p:attrNameLst>
                                      </p:cBhvr>
                                      <p:to>
                                        <p:strVal val="visible"/>
                                      </p:to>
                                    </p:set>
                                    <p:animEffect transition="in" filter="barn(inHorizontal)">
                                      <p:cBhvr>
                                        <p:cTn id="20" dur="500"/>
                                        <p:tgtEl>
                                          <p:spTgt spid="833539">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833539">
                                            <p:txEl>
                                              <p:pRg st="3" end="3"/>
                                            </p:txEl>
                                          </p:spTgt>
                                        </p:tgtEl>
                                        <p:attrNameLst>
                                          <p:attrName>style.visibility</p:attrName>
                                        </p:attrNameLst>
                                      </p:cBhvr>
                                      <p:to>
                                        <p:strVal val="visible"/>
                                      </p:to>
                                    </p:set>
                                    <p:animEffect transition="in" filter="barn(inHorizontal)">
                                      <p:cBhvr>
                                        <p:cTn id="23" dur="500"/>
                                        <p:tgtEl>
                                          <p:spTgt spid="833539">
                                            <p:txEl>
                                              <p:pRg st="3" end="3"/>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833539">
                                            <p:txEl>
                                              <p:pRg st="5" end="5"/>
                                            </p:txEl>
                                          </p:spTgt>
                                        </p:tgtEl>
                                        <p:attrNameLst>
                                          <p:attrName>style.visibility</p:attrName>
                                        </p:attrNameLst>
                                      </p:cBhvr>
                                      <p:to>
                                        <p:strVal val="visible"/>
                                      </p:to>
                                    </p:set>
                                    <p:animEffect transition="in" filter="barn(inHorizontal)">
                                      <p:cBhvr>
                                        <p:cTn id="26" dur="500"/>
                                        <p:tgtEl>
                                          <p:spTgt spid="833539">
                                            <p:txEl>
                                              <p:pRg st="5" end="5"/>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833540"/>
                                        </p:tgtEl>
                                        <p:attrNameLst>
                                          <p:attrName>style.visibility</p:attrName>
                                        </p:attrNameLst>
                                      </p:cBhvr>
                                      <p:to>
                                        <p:strVal val="visible"/>
                                      </p:to>
                                    </p:set>
                                    <p:animEffect transition="in" filter="barn(inHorizontal)">
                                      <p:cBhvr>
                                        <p:cTn id="29" dur="500"/>
                                        <p:tgtEl>
                                          <p:spTgt spid="833540"/>
                                        </p:tgtEl>
                                      </p:cBhvr>
                                    </p:animEffect>
                                  </p:childTnLst>
                                </p:cTn>
                              </p:par>
                              <p:par>
                                <p:cTn id="30" presetID="16" presetClass="entr" presetSubtype="26" fill="hold" nodeType="withEffect">
                                  <p:stCondLst>
                                    <p:cond delay="0"/>
                                  </p:stCondLst>
                                  <p:childTnLst>
                                    <p:set>
                                      <p:cBhvr>
                                        <p:cTn id="31" dur="1" fill="hold">
                                          <p:stCondLst>
                                            <p:cond delay="0"/>
                                          </p:stCondLst>
                                        </p:cTn>
                                        <p:tgtEl>
                                          <p:spTgt spid="833541"/>
                                        </p:tgtEl>
                                        <p:attrNameLst>
                                          <p:attrName>style.visibility</p:attrName>
                                        </p:attrNameLst>
                                      </p:cBhvr>
                                      <p:to>
                                        <p:strVal val="visible"/>
                                      </p:to>
                                    </p:set>
                                    <p:animEffect transition="in" filter="barn(inHorizontal)">
                                      <p:cBhvr>
                                        <p:cTn id="32" dur="500"/>
                                        <p:tgtEl>
                                          <p:spTgt spid="83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8" grpId="0"/>
      <p:bldP spid="833539" grpId="0" build="p"/>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524000" y="990600"/>
            <a:ext cx="2514600" cy="715963"/>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初始值的确定</a:t>
            </a:r>
          </a:p>
        </p:txBody>
      </p:sp>
      <p:sp>
        <p:nvSpPr>
          <p:cNvPr id="834563" name="Rectangle 3"/>
          <p:cNvSpPr>
            <a:spLocks noGrp="1" noChangeArrowheads="1"/>
          </p:cNvSpPr>
          <p:nvPr>
            <p:ph idx="1"/>
          </p:nvPr>
        </p:nvSpPr>
        <p:spPr>
          <a:xfrm>
            <a:off x="1828800" y="1798638"/>
            <a:ext cx="6019800" cy="4525962"/>
          </a:xfrm>
        </p:spPr>
        <p:txBody>
          <a:bodyPr/>
          <a:lstStyle/>
          <a:p>
            <a:pPr eaLnBrk="1" hangingPunct="1"/>
            <a:r>
              <a:rPr lang="zh-CN" altLang="en-US" b="1" smtClean="0">
                <a:solidFill>
                  <a:srgbClr val="692AA2"/>
                </a:solidFill>
                <a:latin typeface="仿宋_GB2312" pitchFamily="49" charset="-122"/>
                <a:ea typeface="仿宋_GB2312" pitchFamily="49" charset="-122"/>
              </a:rPr>
              <a:t>平滑序列的初始值</a:t>
            </a:r>
          </a:p>
          <a:p>
            <a:pPr eaLnBrk="1" hangingPunct="1"/>
            <a:endParaRPr lang="zh-CN" altLang="en-US" b="1" smtClean="0">
              <a:solidFill>
                <a:srgbClr val="692AA2"/>
              </a:solidFill>
              <a:latin typeface="仿宋_GB2312" pitchFamily="49" charset="-122"/>
              <a:ea typeface="仿宋_GB2312" pitchFamily="49" charset="-122"/>
            </a:endParaRPr>
          </a:p>
          <a:p>
            <a:pPr eaLnBrk="1" hangingPunct="1"/>
            <a:endParaRPr lang="zh-CN" altLang="en-US" b="1" smtClean="0">
              <a:solidFill>
                <a:srgbClr val="692AA2"/>
              </a:solidFill>
              <a:latin typeface="仿宋_GB2312" pitchFamily="49" charset="-122"/>
              <a:ea typeface="仿宋_GB2312" pitchFamily="49" charset="-122"/>
            </a:endParaRPr>
          </a:p>
          <a:p>
            <a:pPr eaLnBrk="1" hangingPunct="1"/>
            <a:r>
              <a:rPr lang="zh-CN" altLang="en-US" b="1" smtClean="0">
                <a:solidFill>
                  <a:srgbClr val="692AA2"/>
                </a:solidFill>
                <a:latin typeface="仿宋_GB2312" pitchFamily="49" charset="-122"/>
                <a:ea typeface="仿宋_GB2312" pitchFamily="49" charset="-122"/>
              </a:rPr>
              <a:t>趋势序列的初始值</a:t>
            </a:r>
          </a:p>
        </p:txBody>
      </p:sp>
      <p:graphicFrame>
        <p:nvGraphicFramePr>
          <p:cNvPr id="834564" name="Object 4"/>
          <p:cNvGraphicFramePr>
            <a:graphicFrameLocks noChangeAspect="1"/>
          </p:cNvGraphicFramePr>
          <p:nvPr/>
        </p:nvGraphicFramePr>
        <p:xfrm>
          <a:off x="3505200" y="2408238"/>
          <a:ext cx="1452563" cy="711200"/>
        </p:xfrm>
        <a:graphic>
          <a:graphicData uri="http://schemas.openxmlformats.org/presentationml/2006/ole">
            <mc:AlternateContent xmlns:mc="http://schemas.openxmlformats.org/markup-compatibility/2006">
              <mc:Choice xmlns:v="urn:schemas-microsoft-com:vml" Requires="v">
                <p:oleObj spid="_x0000_s116780" r:id="rId3" imgW="469900" imgH="228600" progId="Equation.3">
                  <p:embed/>
                </p:oleObj>
              </mc:Choice>
              <mc:Fallback>
                <p:oleObj r:id="rId3" imgW="469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08238"/>
                        <a:ext cx="1452563" cy="7112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4565" name="Object 5"/>
          <p:cNvGraphicFramePr>
            <a:graphicFrameLocks noChangeAspect="1"/>
          </p:cNvGraphicFramePr>
          <p:nvPr/>
        </p:nvGraphicFramePr>
        <p:xfrm>
          <a:off x="3276600" y="4160838"/>
          <a:ext cx="2514600" cy="1187450"/>
        </p:xfrm>
        <a:graphic>
          <a:graphicData uri="http://schemas.openxmlformats.org/presentationml/2006/ole">
            <mc:AlternateContent xmlns:mc="http://schemas.openxmlformats.org/markup-compatibility/2006">
              <mc:Choice xmlns:v="urn:schemas-microsoft-com:vml" Requires="v">
                <p:oleObj spid="_x0000_s116781" r:id="rId5" imgW="863225" imgH="406224" progId="Equation.3">
                  <p:embed/>
                </p:oleObj>
              </mc:Choice>
              <mc:Fallback>
                <p:oleObj r:id="rId5" imgW="863225" imgH="4062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60838"/>
                        <a:ext cx="2514600" cy="11874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34562"/>
                                        </p:tgtEl>
                                        <p:attrNameLst>
                                          <p:attrName>style.visibility</p:attrName>
                                        </p:attrNameLst>
                                      </p:cBhvr>
                                      <p:to>
                                        <p:strVal val="visible"/>
                                      </p:to>
                                    </p:set>
                                    <p:animEffect transition="in" filter="blinds(horizontal)">
                                      <p:cBhvr>
                                        <p:cTn id="7" dur="500"/>
                                        <p:tgtEl>
                                          <p:spTgt spid="83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4563">
                                            <p:txEl>
                                              <p:pRg st="0" end="0"/>
                                            </p:txEl>
                                          </p:spTgt>
                                        </p:tgtEl>
                                        <p:attrNameLst>
                                          <p:attrName>style.visibility</p:attrName>
                                        </p:attrNameLst>
                                      </p:cBhvr>
                                      <p:to>
                                        <p:strVal val="visible"/>
                                      </p:to>
                                    </p:set>
                                    <p:animEffect transition="in" filter="blinds(horizontal)">
                                      <p:cBhvr>
                                        <p:cTn id="12" dur="500"/>
                                        <p:tgtEl>
                                          <p:spTgt spid="83456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34564"/>
                                        </p:tgtEl>
                                        <p:attrNameLst>
                                          <p:attrName>style.visibility</p:attrName>
                                        </p:attrNameLst>
                                      </p:cBhvr>
                                      <p:to>
                                        <p:strVal val="visible"/>
                                      </p:to>
                                    </p:set>
                                    <p:animEffect transition="in" filter="blinds(horizontal)">
                                      <p:cBhvr>
                                        <p:cTn id="15" dur="500"/>
                                        <p:tgtEl>
                                          <p:spTgt spid="8345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34563">
                                            <p:txEl>
                                              <p:pRg st="3" end="3"/>
                                            </p:txEl>
                                          </p:spTgt>
                                        </p:tgtEl>
                                        <p:attrNameLst>
                                          <p:attrName>style.visibility</p:attrName>
                                        </p:attrNameLst>
                                      </p:cBhvr>
                                      <p:to>
                                        <p:strVal val="visible"/>
                                      </p:to>
                                    </p:set>
                                    <p:animEffect transition="in" filter="blinds(horizontal)">
                                      <p:cBhvr>
                                        <p:cTn id="20" dur="500"/>
                                        <p:tgtEl>
                                          <p:spTgt spid="83456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34565"/>
                                        </p:tgtEl>
                                        <p:attrNameLst>
                                          <p:attrName>style.visibility</p:attrName>
                                        </p:attrNameLst>
                                      </p:cBhvr>
                                      <p:to>
                                        <p:strVal val="visible"/>
                                      </p:to>
                                    </p:set>
                                    <p:animEffect transition="in" filter="blinds(horizontal)">
                                      <p:cBhvr>
                                        <p:cTn id="23" dur="500"/>
                                        <p:tgtEl>
                                          <p:spTgt spid="83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2" grpId="0"/>
      <p:bldP spid="834563"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1447800" y="1066800"/>
            <a:ext cx="4495800" cy="11430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Holt</a:t>
            </a:r>
            <a:r>
              <a:rPr lang="zh-CN" altLang="en-US" b="1" smtClean="0">
                <a:solidFill>
                  <a:srgbClr val="692AA2"/>
                </a:solidFill>
                <a:latin typeface="仿宋_GB2312" pitchFamily="49" charset="-122"/>
                <a:ea typeface="仿宋_GB2312" pitchFamily="49" charset="-122"/>
              </a:rPr>
              <a:t>两参数指数平滑预测</a:t>
            </a:r>
          </a:p>
        </p:txBody>
      </p:sp>
      <p:sp>
        <p:nvSpPr>
          <p:cNvPr id="835587" name="Rectangle 3"/>
          <p:cNvSpPr>
            <a:spLocks noGrp="1" noChangeArrowheads="1"/>
          </p:cNvSpPr>
          <p:nvPr>
            <p:ph idx="1"/>
          </p:nvPr>
        </p:nvSpPr>
        <p:spPr>
          <a:xfrm>
            <a:off x="1676400" y="2332038"/>
            <a:ext cx="8229600" cy="4525962"/>
          </a:xfrm>
        </p:spPr>
        <p:txBody>
          <a:bodyPr/>
          <a:lstStyle/>
          <a:p>
            <a:pPr eaLnBrk="1" hangingPunct="1"/>
            <a:r>
              <a:rPr lang="en-US" altLang="zh-CN" b="1" smtClean="0">
                <a:solidFill>
                  <a:srgbClr val="692AA2"/>
                </a:solidFill>
                <a:latin typeface="仿宋_GB2312" pitchFamily="49" charset="-122"/>
                <a:ea typeface="仿宋_GB2312" pitchFamily="49" charset="-122"/>
              </a:rPr>
              <a:t>  </a:t>
            </a:r>
            <a:r>
              <a:rPr lang="zh-CN" altLang="en-US" b="1" smtClean="0">
                <a:solidFill>
                  <a:srgbClr val="692AA2"/>
                </a:solidFill>
                <a:latin typeface="仿宋_GB2312" pitchFamily="49" charset="-122"/>
                <a:ea typeface="仿宋_GB2312" pitchFamily="49" charset="-122"/>
              </a:rPr>
              <a:t>期预测值</a:t>
            </a:r>
          </a:p>
        </p:txBody>
      </p:sp>
      <p:graphicFrame>
        <p:nvGraphicFramePr>
          <p:cNvPr id="835588" name="Object 4"/>
          <p:cNvGraphicFramePr>
            <a:graphicFrameLocks noChangeAspect="1"/>
          </p:cNvGraphicFramePr>
          <p:nvPr/>
        </p:nvGraphicFramePr>
        <p:xfrm>
          <a:off x="2133600" y="2362200"/>
          <a:ext cx="234950" cy="469900"/>
        </p:xfrm>
        <a:graphic>
          <a:graphicData uri="http://schemas.openxmlformats.org/presentationml/2006/ole">
            <mc:AlternateContent xmlns:mc="http://schemas.openxmlformats.org/markup-compatibility/2006">
              <mc:Choice xmlns:v="urn:schemas-microsoft-com:vml" Requires="v">
                <p:oleObj spid="_x0000_s117804" name="Equation" r:id="rId3" imgW="88669" imgH="177338" progId="Equation.3">
                  <p:embed/>
                </p:oleObj>
              </mc:Choice>
              <mc:Fallback>
                <p:oleObj name="Equation" r:id="rId3" imgW="88669" imgH="17733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62200"/>
                        <a:ext cx="234950" cy="469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589" name="Object 5"/>
          <p:cNvGraphicFramePr>
            <a:graphicFrameLocks noChangeAspect="1"/>
          </p:cNvGraphicFramePr>
          <p:nvPr/>
        </p:nvGraphicFramePr>
        <p:xfrm>
          <a:off x="2438400" y="3322638"/>
          <a:ext cx="3852863" cy="881062"/>
        </p:xfrm>
        <a:graphic>
          <a:graphicData uri="http://schemas.openxmlformats.org/presentationml/2006/ole">
            <mc:AlternateContent xmlns:mc="http://schemas.openxmlformats.org/markup-compatibility/2006">
              <mc:Choice xmlns:v="urn:schemas-microsoft-com:vml" Requires="v">
                <p:oleObj spid="_x0000_s117805" r:id="rId5" imgW="1002865" imgH="228501" progId="Equation.3">
                  <p:embed/>
                </p:oleObj>
              </mc:Choice>
              <mc:Fallback>
                <p:oleObj r:id="rId5" imgW="1002865"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322638"/>
                        <a:ext cx="3852863" cy="8810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35586"/>
                                        </p:tgtEl>
                                        <p:attrNameLst>
                                          <p:attrName>style.visibility</p:attrName>
                                        </p:attrNameLst>
                                      </p:cBhvr>
                                      <p:to>
                                        <p:strVal val="visible"/>
                                      </p:to>
                                    </p:set>
                                    <p:anim calcmode="lin" valueType="num">
                                      <p:cBhvr>
                                        <p:cTn id="7" dur="500" decel="50000" fill="hold">
                                          <p:stCondLst>
                                            <p:cond delay="0"/>
                                          </p:stCondLst>
                                        </p:cTn>
                                        <p:tgtEl>
                                          <p:spTgt spid="83558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3558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35586"/>
                                        </p:tgtEl>
                                        <p:attrNameLst>
                                          <p:attrName>ppt_w</p:attrName>
                                        </p:attrNameLst>
                                      </p:cBhvr>
                                      <p:tavLst>
                                        <p:tav tm="0">
                                          <p:val>
                                            <p:strVal val="#ppt_w*.05"/>
                                          </p:val>
                                        </p:tav>
                                        <p:tav tm="100000">
                                          <p:val>
                                            <p:strVal val="#ppt_w"/>
                                          </p:val>
                                        </p:tav>
                                      </p:tavLst>
                                    </p:anim>
                                    <p:anim calcmode="lin" valueType="num">
                                      <p:cBhvr>
                                        <p:cTn id="10" dur="1000" fill="hold"/>
                                        <p:tgtEl>
                                          <p:spTgt spid="83558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3558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3558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3558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3558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835587">
                                            <p:txEl>
                                              <p:pRg st="0" end="0"/>
                                            </p:txEl>
                                          </p:spTgt>
                                        </p:tgtEl>
                                        <p:attrNameLst>
                                          <p:attrName>style.visibility</p:attrName>
                                        </p:attrNameLst>
                                      </p:cBhvr>
                                      <p:to>
                                        <p:strVal val="visible"/>
                                      </p:to>
                                    </p:set>
                                    <p:anim calcmode="lin" valueType="num">
                                      <p:cBhvr>
                                        <p:cTn id="19" dur="500" decel="50000" fill="hold">
                                          <p:stCondLst>
                                            <p:cond delay="0"/>
                                          </p:stCondLst>
                                        </p:cTn>
                                        <p:tgtEl>
                                          <p:spTgt spid="835587">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35587">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35587">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35587">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35587">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35587">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35587">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35587">
                                            <p:txEl>
                                              <p:pRg st="0" end="0"/>
                                            </p:txEl>
                                          </p:spTgt>
                                        </p:tgtEl>
                                      </p:cBhvr>
                                    </p:animEffect>
                                  </p:childTnLst>
                                </p:cTn>
                              </p:par>
                              <p:par>
                                <p:cTn id="27" presetID="25" presetClass="entr" presetSubtype="0" fill="hold" nodeType="withEffect">
                                  <p:stCondLst>
                                    <p:cond delay="0"/>
                                  </p:stCondLst>
                                  <p:childTnLst>
                                    <p:set>
                                      <p:cBhvr>
                                        <p:cTn id="28" dur="1" fill="hold">
                                          <p:stCondLst>
                                            <p:cond delay="0"/>
                                          </p:stCondLst>
                                        </p:cTn>
                                        <p:tgtEl>
                                          <p:spTgt spid="835588"/>
                                        </p:tgtEl>
                                        <p:attrNameLst>
                                          <p:attrName>style.visibility</p:attrName>
                                        </p:attrNameLst>
                                      </p:cBhvr>
                                      <p:to>
                                        <p:strVal val="visible"/>
                                      </p:to>
                                    </p:set>
                                    <p:anim calcmode="lin" valueType="num">
                                      <p:cBhvr>
                                        <p:cTn id="29" dur="500" decel="50000" fill="hold">
                                          <p:stCondLst>
                                            <p:cond delay="0"/>
                                          </p:stCondLst>
                                        </p:cTn>
                                        <p:tgtEl>
                                          <p:spTgt spid="835588"/>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35588"/>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35588"/>
                                        </p:tgtEl>
                                        <p:attrNameLst>
                                          <p:attrName>ppt_w</p:attrName>
                                        </p:attrNameLst>
                                      </p:cBhvr>
                                      <p:tavLst>
                                        <p:tav tm="0">
                                          <p:val>
                                            <p:strVal val="#ppt_w*.05"/>
                                          </p:val>
                                        </p:tav>
                                        <p:tav tm="100000">
                                          <p:val>
                                            <p:strVal val="#ppt_w"/>
                                          </p:val>
                                        </p:tav>
                                      </p:tavLst>
                                    </p:anim>
                                    <p:anim calcmode="lin" valueType="num">
                                      <p:cBhvr>
                                        <p:cTn id="32" dur="1000" fill="hold"/>
                                        <p:tgtEl>
                                          <p:spTgt spid="835588"/>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35588"/>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35588"/>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35588"/>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35588"/>
                                        </p:tgtEl>
                                      </p:cBhvr>
                                    </p:animEffect>
                                  </p:childTnLst>
                                </p:cTn>
                              </p:par>
                              <p:par>
                                <p:cTn id="37" presetID="25" presetClass="entr" presetSubtype="0" fill="hold" nodeType="withEffect">
                                  <p:stCondLst>
                                    <p:cond delay="0"/>
                                  </p:stCondLst>
                                  <p:childTnLst>
                                    <p:set>
                                      <p:cBhvr>
                                        <p:cTn id="38" dur="1" fill="hold">
                                          <p:stCondLst>
                                            <p:cond delay="0"/>
                                          </p:stCondLst>
                                        </p:cTn>
                                        <p:tgtEl>
                                          <p:spTgt spid="835589"/>
                                        </p:tgtEl>
                                        <p:attrNameLst>
                                          <p:attrName>style.visibility</p:attrName>
                                        </p:attrNameLst>
                                      </p:cBhvr>
                                      <p:to>
                                        <p:strVal val="visible"/>
                                      </p:to>
                                    </p:set>
                                    <p:anim calcmode="lin" valueType="num">
                                      <p:cBhvr>
                                        <p:cTn id="39" dur="500" decel="50000" fill="hold">
                                          <p:stCondLst>
                                            <p:cond delay="0"/>
                                          </p:stCondLst>
                                        </p:cTn>
                                        <p:tgtEl>
                                          <p:spTgt spid="83558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83558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835589"/>
                                        </p:tgtEl>
                                        <p:attrNameLst>
                                          <p:attrName>ppt_w</p:attrName>
                                        </p:attrNameLst>
                                      </p:cBhvr>
                                      <p:tavLst>
                                        <p:tav tm="0">
                                          <p:val>
                                            <p:strVal val="#ppt_w*.05"/>
                                          </p:val>
                                        </p:tav>
                                        <p:tav tm="100000">
                                          <p:val>
                                            <p:strVal val="#ppt_w"/>
                                          </p:val>
                                        </p:tav>
                                      </p:tavLst>
                                    </p:anim>
                                    <p:anim calcmode="lin" valueType="num">
                                      <p:cBhvr>
                                        <p:cTn id="42" dur="1000" fill="hold"/>
                                        <p:tgtEl>
                                          <p:spTgt spid="83558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83558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83558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83558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83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p:bldP spid="835587" grpId="0" build="p"/>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09600" y="1219200"/>
            <a:ext cx="1905000" cy="762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10.3.5</a:t>
            </a:r>
          </a:p>
        </p:txBody>
      </p:sp>
      <p:sp>
        <p:nvSpPr>
          <p:cNvPr id="836611" name="Rectangle 3"/>
          <p:cNvSpPr>
            <a:spLocks noGrp="1" noChangeArrowheads="1"/>
          </p:cNvSpPr>
          <p:nvPr>
            <p:ph idx="1"/>
          </p:nvPr>
        </p:nvSpPr>
        <p:spPr>
          <a:xfrm>
            <a:off x="533400" y="2057400"/>
            <a:ext cx="8229600" cy="4525963"/>
          </a:xfrm>
        </p:spPr>
        <p:txBody>
          <a:bodyPr/>
          <a:lstStyle/>
          <a:p>
            <a:pPr algn="just" eaLnBrk="1" hangingPunct="1"/>
            <a:r>
              <a:rPr lang="zh-CN" altLang="en-US" b="1" smtClean="0">
                <a:solidFill>
                  <a:srgbClr val="692AA2"/>
                </a:solidFill>
                <a:latin typeface="仿宋_GB2312" pitchFamily="49" charset="-122"/>
                <a:ea typeface="仿宋_GB2312" pitchFamily="49" charset="-122"/>
              </a:rPr>
              <a:t>对北京市</a:t>
            </a:r>
            <a:r>
              <a:rPr lang="en-US" altLang="zh-CN" b="1" smtClean="0">
                <a:solidFill>
                  <a:srgbClr val="692AA2"/>
                </a:solidFill>
                <a:latin typeface="仿宋_GB2312" pitchFamily="49" charset="-122"/>
                <a:ea typeface="仿宋_GB2312" pitchFamily="49" charset="-122"/>
                <a:cs typeface="Times New Roman" pitchFamily="18" charset="0"/>
              </a:rPr>
              <a:t>1978</a:t>
            </a:r>
            <a:r>
              <a:rPr lang="en-US" altLang="zh-CN" b="1" smtClean="0">
                <a:solidFill>
                  <a:srgbClr val="692AA2"/>
                </a:solidFill>
                <a:ea typeface="仿宋_GB2312" pitchFamily="49" charset="-122"/>
              </a:rPr>
              <a:t>——</a:t>
            </a:r>
            <a:r>
              <a:rPr lang="en-US" altLang="zh-CN" b="1" smtClean="0">
                <a:solidFill>
                  <a:srgbClr val="692AA2"/>
                </a:solidFill>
                <a:latin typeface="仿宋_GB2312" pitchFamily="49" charset="-122"/>
                <a:ea typeface="仿宋_GB2312" pitchFamily="49" charset="-122"/>
              </a:rPr>
              <a:t>2000</a:t>
            </a:r>
            <a:r>
              <a:rPr lang="zh-CN" altLang="en-US" b="1" smtClean="0">
                <a:solidFill>
                  <a:srgbClr val="692AA2"/>
                </a:solidFill>
                <a:latin typeface="仿宋_GB2312" pitchFamily="49" charset="-122"/>
                <a:ea typeface="仿宋_GB2312" pitchFamily="49" charset="-122"/>
              </a:rPr>
              <a:t>年报纸发行量序列进行</a:t>
            </a:r>
            <a:r>
              <a:rPr lang="en-US" altLang="zh-CN" b="1" smtClean="0">
                <a:solidFill>
                  <a:srgbClr val="692AA2"/>
                </a:solidFill>
                <a:latin typeface="仿宋_GB2312" pitchFamily="49" charset="-122"/>
                <a:ea typeface="仿宋_GB2312" pitchFamily="49" charset="-122"/>
              </a:rPr>
              <a:t>Holt</a:t>
            </a:r>
            <a:r>
              <a:rPr lang="zh-CN" altLang="en-US" b="1" smtClean="0">
                <a:solidFill>
                  <a:srgbClr val="692AA2"/>
                </a:solidFill>
                <a:latin typeface="仿宋_GB2312" pitchFamily="49" charset="-122"/>
                <a:ea typeface="仿宋_GB2312" pitchFamily="49" charset="-122"/>
              </a:rPr>
              <a:t>两参数指数平滑。指定</a:t>
            </a:r>
          </a:p>
          <a:p>
            <a:pPr eaLnBrk="1" hangingPunct="1"/>
            <a:endParaRPr lang="en-US" altLang="zh-CN" b="1" smtClean="0">
              <a:solidFill>
                <a:srgbClr val="692AA2"/>
              </a:solidFill>
              <a:latin typeface="仿宋_GB2312" pitchFamily="49" charset="-122"/>
              <a:ea typeface="仿宋_GB2312" pitchFamily="49" charset="-122"/>
            </a:endParaRPr>
          </a:p>
        </p:txBody>
      </p:sp>
      <p:graphicFrame>
        <p:nvGraphicFramePr>
          <p:cNvPr id="836612" name="Object 4"/>
          <p:cNvGraphicFramePr>
            <a:graphicFrameLocks noChangeAspect="1"/>
          </p:cNvGraphicFramePr>
          <p:nvPr/>
        </p:nvGraphicFramePr>
        <p:xfrm>
          <a:off x="1905000" y="3200400"/>
          <a:ext cx="2495550" cy="554038"/>
        </p:xfrm>
        <a:graphic>
          <a:graphicData uri="http://schemas.openxmlformats.org/presentationml/2006/ole">
            <mc:AlternateContent xmlns:mc="http://schemas.openxmlformats.org/markup-compatibility/2006">
              <mc:Choice xmlns:v="urn:schemas-microsoft-com:vml" Requires="v">
                <p:oleObj spid="_x0000_s118868" r:id="rId3" imgW="1028700" imgH="228600" progId="Equation.3">
                  <p:embed/>
                </p:oleObj>
              </mc:Choice>
              <mc:Fallback>
                <p:oleObj r:id="rId3" imgW="1028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0400"/>
                        <a:ext cx="2495550" cy="5540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6613" name="Object 5"/>
          <p:cNvGraphicFramePr>
            <a:graphicFrameLocks noChangeAspect="1"/>
          </p:cNvGraphicFramePr>
          <p:nvPr/>
        </p:nvGraphicFramePr>
        <p:xfrm>
          <a:off x="1905000" y="3886200"/>
          <a:ext cx="2819400" cy="896938"/>
        </p:xfrm>
        <a:graphic>
          <a:graphicData uri="http://schemas.openxmlformats.org/presentationml/2006/ole">
            <mc:AlternateContent xmlns:mc="http://schemas.openxmlformats.org/markup-compatibility/2006">
              <mc:Choice xmlns:v="urn:schemas-microsoft-com:vml" Requires="v">
                <p:oleObj spid="_x0000_s118869" r:id="rId5" imgW="1282700" imgH="406400" progId="Equation.3">
                  <p:embed/>
                </p:oleObj>
              </mc:Choice>
              <mc:Fallback>
                <p:oleObj r:id="rId5" imgW="1282700" imgH="40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86200"/>
                        <a:ext cx="2819400" cy="896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6614" name="Object 6"/>
          <p:cNvGraphicFramePr>
            <a:graphicFrameLocks noChangeAspect="1"/>
          </p:cNvGraphicFramePr>
          <p:nvPr/>
        </p:nvGraphicFramePr>
        <p:xfrm>
          <a:off x="1905000" y="4894263"/>
          <a:ext cx="1447800" cy="458787"/>
        </p:xfrm>
        <a:graphic>
          <a:graphicData uri="http://schemas.openxmlformats.org/presentationml/2006/ole">
            <mc:AlternateContent xmlns:mc="http://schemas.openxmlformats.org/markup-compatibility/2006">
              <mc:Choice xmlns:v="urn:schemas-microsoft-com:vml" Requires="v">
                <p:oleObj spid="_x0000_s118870" r:id="rId7" imgW="571004" imgH="177646" progId="Equation.3">
                  <p:embed/>
                </p:oleObj>
              </mc:Choice>
              <mc:Fallback>
                <p:oleObj r:id="rId7" imgW="571004"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894263"/>
                        <a:ext cx="1447800" cy="45878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6615" name="Object 7"/>
          <p:cNvGraphicFramePr>
            <a:graphicFrameLocks noChangeAspect="1"/>
          </p:cNvGraphicFramePr>
          <p:nvPr/>
        </p:nvGraphicFramePr>
        <p:xfrm>
          <a:off x="1905000" y="5537200"/>
          <a:ext cx="1071563" cy="458788"/>
        </p:xfrm>
        <a:graphic>
          <a:graphicData uri="http://schemas.openxmlformats.org/presentationml/2006/ole">
            <mc:AlternateContent xmlns:mc="http://schemas.openxmlformats.org/markup-compatibility/2006">
              <mc:Choice xmlns:v="urn:schemas-microsoft-com:vml" Requires="v">
                <p:oleObj spid="_x0000_s118871" r:id="rId9" imgW="469696" imgH="203112" progId="Equation.3">
                  <p:embed/>
                </p:oleObj>
              </mc:Choice>
              <mc:Fallback>
                <p:oleObj r:id="rId9" imgW="469696" imgH="20311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537200"/>
                        <a:ext cx="1071563" cy="4587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6610"/>
                                        </p:tgtEl>
                                        <p:attrNameLst>
                                          <p:attrName>style.visibility</p:attrName>
                                        </p:attrNameLst>
                                      </p:cBhvr>
                                      <p:to>
                                        <p:strVal val="visible"/>
                                      </p:to>
                                    </p:set>
                                    <p:anim calcmode="lin" valueType="num">
                                      <p:cBhvr additive="base">
                                        <p:cTn id="7" dur="500" fill="hold"/>
                                        <p:tgtEl>
                                          <p:spTgt spid="836610"/>
                                        </p:tgtEl>
                                        <p:attrNameLst>
                                          <p:attrName>ppt_x</p:attrName>
                                        </p:attrNameLst>
                                      </p:cBhvr>
                                      <p:tavLst>
                                        <p:tav tm="0">
                                          <p:val>
                                            <p:strVal val="0-#ppt_w/2"/>
                                          </p:val>
                                        </p:tav>
                                        <p:tav tm="100000">
                                          <p:val>
                                            <p:strVal val="#ppt_x"/>
                                          </p:val>
                                        </p:tav>
                                      </p:tavLst>
                                    </p:anim>
                                    <p:anim calcmode="lin" valueType="num">
                                      <p:cBhvr additive="base">
                                        <p:cTn id="8" dur="500" fill="hold"/>
                                        <p:tgtEl>
                                          <p:spTgt spid="8366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6611">
                                            <p:txEl>
                                              <p:pRg st="0" end="0"/>
                                            </p:txEl>
                                          </p:spTgt>
                                        </p:tgtEl>
                                        <p:attrNameLst>
                                          <p:attrName>style.visibility</p:attrName>
                                        </p:attrNameLst>
                                      </p:cBhvr>
                                      <p:to>
                                        <p:strVal val="visible"/>
                                      </p:to>
                                    </p:set>
                                    <p:anim calcmode="lin" valueType="num">
                                      <p:cBhvr additive="base">
                                        <p:cTn id="11" dur="500" fill="hold"/>
                                        <p:tgtEl>
                                          <p:spTgt spid="83661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66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36612"/>
                                        </p:tgtEl>
                                        <p:attrNameLst>
                                          <p:attrName>style.visibility</p:attrName>
                                        </p:attrNameLst>
                                      </p:cBhvr>
                                      <p:to>
                                        <p:strVal val="visible"/>
                                      </p:to>
                                    </p:set>
                                    <p:anim calcmode="lin" valueType="num">
                                      <p:cBhvr additive="base">
                                        <p:cTn id="15" dur="500" fill="hold"/>
                                        <p:tgtEl>
                                          <p:spTgt spid="836612"/>
                                        </p:tgtEl>
                                        <p:attrNameLst>
                                          <p:attrName>ppt_x</p:attrName>
                                        </p:attrNameLst>
                                      </p:cBhvr>
                                      <p:tavLst>
                                        <p:tav tm="0">
                                          <p:val>
                                            <p:strVal val="0-#ppt_w/2"/>
                                          </p:val>
                                        </p:tav>
                                        <p:tav tm="100000">
                                          <p:val>
                                            <p:strVal val="#ppt_x"/>
                                          </p:val>
                                        </p:tav>
                                      </p:tavLst>
                                    </p:anim>
                                    <p:anim calcmode="lin" valueType="num">
                                      <p:cBhvr additive="base">
                                        <p:cTn id="16" dur="500" fill="hold"/>
                                        <p:tgtEl>
                                          <p:spTgt spid="83661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836613"/>
                                        </p:tgtEl>
                                        <p:attrNameLst>
                                          <p:attrName>style.visibility</p:attrName>
                                        </p:attrNameLst>
                                      </p:cBhvr>
                                      <p:to>
                                        <p:strVal val="visible"/>
                                      </p:to>
                                    </p:set>
                                    <p:anim calcmode="lin" valueType="num">
                                      <p:cBhvr additive="base">
                                        <p:cTn id="19" dur="500" fill="hold"/>
                                        <p:tgtEl>
                                          <p:spTgt spid="836613"/>
                                        </p:tgtEl>
                                        <p:attrNameLst>
                                          <p:attrName>ppt_x</p:attrName>
                                        </p:attrNameLst>
                                      </p:cBhvr>
                                      <p:tavLst>
                                        <p:tav tm="0">
                                          <p:val>
                                            <p:strVal val="0-#ppt_w/2"/>
                                          </p:val>
                                        </p:tav>
                                        <p:tav tm="100000">
                                          <p:val>
                                            <p:strVal val="#ppt_x"/>
                                          </p:val>
                                        </p:tav>
                                      </p:tavLst>
                                    </p:anim>
                                    <p:anim calcmode="lin" valueType="num">
                                      <p:cBhvr additive="base">
                                        <p:cTn id="20" dur="500" fill="hold"/>
                                        <p:tgtEl>
                                          <p:spTgt spid="83661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36614"/>
                                        </p:tgtEl>
                                        <p:attrNameLst>
                                          <p:attrName>style.visibility</p:attrName>
                                        </p:attrNameLst>
                                      </p:cBhvr>
                                      <p:to>
                                        <p:strVal val="visible"/>
                                      </p:to>
                                    </p:set>
                                    <p:anim calcmode="lin" valueType="num">
                                      <p:cBhvr additive="base">
                                        <p:cTn id="23" dur="500" fill="hold"/>
                                        <p:tgtEl>
                                          <p:spTgt spid="836614"/>
                                        </p:tgtEl>
                                        <p:attrNameLst>
                                          <p:attrName>ppt_x</p:attrName>
                                        </p:attrNameLst>
                                      </p:cBhvr>
                                      <p:tavLst>
                                        <p:tav tm="0">
                                          <p:val>
                                            <p:strVal val="0-#ppt_w/2"/>
                                          </p:val>
                                        </p:tav>
                                        <p:tav tm="100000">
                                          <p:val>
                                            <p:strVal val="#ppt_x"/>
                                          </p:val>
                                        </p:tav>
                                      </p:tavLst>
                                    </p:anim>
                                    <p:anim calcmode="lin" valueType="num">
                                      <p:cBhvr additive="base">
                                        <p:cTn id="24" dur="500" fill="hold"/>
                                        <p:tgtEl>
                                          <p:spTgt spid="83661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36615"/>
                                        </p:tgtEl>
                                        <p:attrNameLst>
                                          <p:attrName>style.visibility</p:attrName>
                                        </p:attrNameLst>
                                      </p:cBhvr>
                                      <p:to>
                                        <p:strVal val="visible"/>
                                      </p:to>
                                    </p:set>
                                    <p:anim calcmode="lin" valueType="num">
                                      <p:cBhvr additive="base">
                                        <p:cTn id="27" dur="500" fill="hold"/>
                                        <p:tgtEl>
                                          <p:spTgt spid="836615"/>
                                        </p:tgtEl>
                                        <p:attrNameLst>
                                          <p:attrName>ppt_x</p:attrName>
                                        </p:attrNameLst>
                                      </p:cBhvr>
                                      <p:tavLst>
                                        <p:tav tm="0">
                                          <p:val>
                                            <p:strVal val="0-#ppt_w/2"/>
                                          </p:val>
                                        </p:tav>
                                        <p:tav tm="100000">
                                          <p:val>
                                            <p:strVal val="#ppt_x"/>
                                          </p:val>
                                        </p:tav>
                                      </p:tavLst>
                                    </p:anim>
                                    <p:anim calcmode="lin" valueType="num">
                                      <p:cBhvr additive="base">
                                        <p:cTn id="28" dur="500" fill="hold"/>
                                        <p:tgtEl>
                                          <p:spTgt spid="836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0" grpId="0"/>
      <p:bldP spid="836611" grpId="0" build="p"/>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2743200" y="1066800"/>
            <a:ext cx="4267200" cy="6858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10.3.5  </a:t>
            </a:r>
            <a:r>
              <a:rPr lang="zh-CN" altLang="en-US" b="1" smtClean="0">
                <a:solidFill>
                  <a:srgbClr val="692AA2"/>
                </a:solidFill>
                <a:latin typeface="仿宋_GB2312" pitchFamily="49" charset="-122"/>
                <a:ea typeface="仿宋_GB2312" pitchFamily="49" charset="-122"/>
              </a:rPr>
              <a:t>平滑效果图</a:t>
            </a:r>
          </a:p>
        </p:txBody>
      </p:sp>
      <p:graphicFrame>
        <p:nvGraphicFramePr>
          <p:cNvPr id="837635" name="Object 3"/>
          <p:cNvGraphicFramePr>
            <a:graphicFrameLocks noChangeAspect="1"/>
          </p:cNvGraphicFramePr>
          <p:nvPr/>
        </p:nvGraphicFramePr>
        <p:xfrm>
          <a:off x="762000" y="1828800"/>
          <a:ext cx="7315200" cy="4243388"/>
        </p:xfrm>
        <a:graphic>
          <a:graphicData uri="http://schemas.openxmlformats.org/presentationml/2006/ole">
            <mc:AlternateContent xmlns:mc="http://schemas.openxmlformats.org/markup-compatibility/2006">
              <mc:Choice xmlns:v="urn:schemas-microsoft-com:vml" Requires="v">
                <p:oleObj spid="_x0000_s119831" r:id="rId3" imgW="3561905" imgH="2066667" progId="Paint.Picture">
                  <p:embed/>
                </p:oleObj>
              </mc:Choice>
              <mc:Fallback>
                <p:oleObj r:id="rId3" imgW="3561905" imgH="20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315200"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7634"/>
                                        </p:tgtEl>
                                        <p:attrNameLst>
                                          <p:attrName>style.visibility</p:attrName>
                                        </p:attrNameLst>
                                      </p:cBhvr>
                                      <p:to>
                                        <p:strVal val="visible"/>
                                      </p:to>
                                    </p:set>
                                    <p:anim calcmode="lin" valueType="num">
                                      <p:cBhvr additive="base">
                                        <p:cTn id="7" dur="500" fill="hold"/>
                                        <p:tgtEl>
                                          <p:spTgt spid="837634"/>
                                        </p:tgtEl>
                                        <p:attrNameLst>
                                          <p:attrName>ppt_x</p:attrName>
                                        </p:attrNameLst>
                                      </p:cBhvr>
                                      <p:tavLst>
                                        <p:tav tm="0">
                                          <p:val>
                                            <p:strVal val="#ppt_x"/>
                                          </p:val>
                                        </p:tav>
                                        <p:tav tm="100000">
                                          <p:val>
                                            <p:strVal val="#ppt_x"/>
                                          </p:val>
                                        </p:tav>
                                      </p:tavLst>
                                    </p:anim>
                                    <p:anim calcmode="lin" valueType="num">
                                      <p:cBhvr additive="base">
                                        <p:cTn id="8" dur="500" fill="hold"/>
                                        <p:tgtEl>
                                          <p:spTgt spid="8376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7635"/>
                                        </p:tgtEl>
                                        <p:attrNameLst>
                                          <p:attrName>style.visibility</p:attrName>
                                        </p:attrNameLst>
                                      </p:cBhvr>
                                      <p:to>
                                        <p:strVal val="visible"/>
                                      </p:to>
                                    </p:set>
                                    <p:anim calcmode="lin" valueType="num">
                                      <p:cBhvr additive="base">
                                        <p:cTn id="11" dur="500" fill="hold"/>
                                        <p:tgtEl>
                                          <p:spTgt spid="837635"/>
                                        </p:tgtEl>
                                        <p:attrNameLst>
                                          <p:attrName>ppt_x</p:attrName>
                                        </p:attrNameLst>
                                      </p:cBhvr>
                                      <p:tavLst>
                                        <p:tav tm="0">
                                          <p:val>
                                            <p:strVal val="#ppt_x"/>
                                          </p:val>
                                        </p:tav>
                                        <p:tav tm="100000">
                                          <p:val>
                                            <p:strVal val="#ppt_x"/>
                                          </p:val>
                                        </p:tav>
                                      </p:tavLst>
                                    </p:anim>
                                    <p:anim calcmode="lin" valueType="num">
                                      <p:cBhvr additive="base">
                                        <p:cTn id="12" dur="500" fill="hold"/>
                                        <p:tgtEl>
                                          <p:spTgt spid="837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4"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2133600" y="0"/>
            <a:ext cx="3962400" cy="1143000"/>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10.3.3  </a:t>
            </a:r>
            <a:r>
              <a:rPr lang="zh-CN" altLang="en-US" b="1" smtClean="0">
                <a:solidFill>
                  <a:srgbClr val="01016F"/>
                </a:solidFill>
                <a:latin typeface="仿宋_GB2312" pitchFamily="49" charset="-122"/>
                <a:ea typeface="仿宋_GB2312" pitchFamily="49" charset="-122"/>
              </a:rPr>
              <a:t>季节效应分析</a:t>
            </a:r>
          </a:p>
        </p:txBody>
      </p:sp>
      <p:sp>
        <p:nvSpPr>
          <p:cNvPr id="982019" name="Rectangle 3"/>
          <p:cNvSpPr>
            <a:spLocks noGrp="1" noChangeArrowheads="1"/>
          </p:cNvSpPr>
          <p:nvPr>
            <p:ph idx="1"/>
          </p:nvPr>
        </p:nvSpPr>
        <p:spPr>
          <a:xfrm>
            <a:off x="609600" y="1219200"/>
            <a:ext cx="8229600" cy="1676400"/>
          </a:xfrm>
        </p:spPr>
        <p:txBody>
          <a:bodyPr/>
          <a:lstStyle/>
          <a:p>
            <a:pPr eaLnBrk="1" hangingPunct="1">
              <a:buFontTx/>
              <a:buNone/>
            </a:pPr>
            <a:r>
              <a:rPr lang="zh-CN" altLang="en-US" sz="2400" b="1" smtClean="0">
                <a:solidFill>
                  <a:srgbClr val="692AA2"/>
                </a:solidFill>
                <a:latin typeface="仿宋_GB2312" pitchFamily="49" charset="-122"/>
                <a:ea typeface="仿宋_GB2312" pitchFamily="49" charset="-122"/>
              </a:rPr>
              <a:t>例</a:t>
            </a:r>
            <a:r>
              <a:rPr lang="en-US" altLang="zh-CN" sz="2400" b="1" smtClean="0">
                <a:solidFill>
                  <a:srgbClr val="692AA2"/>
                </a:solidFill>
                <a:latin typeface="仿宋_GB2312" pitchFamily="49" charset="-122"/>
                <a:ea typeface="仿宋_GB2312" pitchFamily="49" charset="-122"/>
              </a:rPr>
              <a:t>10.3.6  </a:t>
            </a:r>
            <a:r>
              <a:rPr lang="zh-CN" altLang="en-US" sz="2400" b="1" smtClean="0">
                <a:solidFill>
                  <a:srgbClr val="692AA2"/>
                </a:solidFill>
                <a:latin typeface="仿宋_GB2312" pitchFamily="49" charset="-122"/>
                <a:ea typeface="仿宋_GB2312" pitchFamily="49" charset="-122"/>
              </a:rPr>
              <a:t>以北京市</a:t>
            </a:r>
            <a:r>
              <a:rPr lang="en-US" altLang="zh-CN" sz="2400" b="1" smtClean="0">
                <a:solidFill>
                  <a:srgbClr val="692AA2"/>
                </a:solidFill>
                <a:latin typeface="仿宋_GB2312" pitchFamily="49" charset="-122"/>
                <a:ea typeface="仿宋_GB2312" pitchFamily="49" charset="-122"/>
              </a:rPr>
              <a:t>1995</a:t>
            </a:r>
            <a:r>
              <a:rPr lang="zh-CN" altLang="en-US" sz="2400" b="1" smtClean="0">
                <a:solidFill>
                  <a:srgbClr val="692AA2"/>
                </a:solidFill>
                <a:latin typeface="仿宋_GB2312" pitchFamily="49" charset="-122"/>
                <a:ea typeface="仿宋_GB2312" pitchFamily="49" charset="-122"/>
              </a:rPr>
              <a:t>年</a:t>
            </a:r>
            <a:r>
              <a:rPr lang="en-US" altLang="zh-CN" sz="2400" b="1" smtClean="0">
                <a:solidFill>
                  <a:srgbClr val="692AA2"/>
                </a:solidFill>
                <a:ea typeface="仿宋_GB2312" pitchFamily="49" charset="-122"/>
              </a:rPr>
              <a:t>——</a:t>
            </a:r>
            <a:r>
              <a:rPr lang="en-US" altLang="zh-CN" sz="2400" b="1" smtClean="0">
                <a:solidFill>
                  <a:srgbClr val="692AA2"/>
                </a:solidFill>
                <a:latin typeface="仿宋_GB2312" pitchFamily="49" charset="-122"/>
                <a:ea typeface="仿宋_GB2312" pitchFamily="49" charset="-122"/>
              </a:rPr>
              <a:t>2000</a:t>
            </a:r>
            <a:r>
              <a:rPr lang="zh-CN" altLang="en-US" sz="2400" b="1" smtClean="0">
                <a:solidFill>
                  <a:srgbClr val="692AA2"/>
                </a:solidFill>
                <a:latin typeface="仿宋_GB2312" pitchFamily="49" charset="-122"/>
                <a:ea typeface="仿宋_GB2312" pitchFamily="49" charset="-122"/>
              </a:rPr>
              <a:t>年月平均气温序列为例，介绍季节效应分析的基本思想和具体操作步骤。</a:t>
            </a:r>
            <a:r>
              <a:rPr lang="zh-CN" altLang="en-US" b="1" smtClean="0">
                <a:solidFill>
                  <a:srgbClr val="692AA2"/>
                </a:solidFill>
                <a:latin typeface="仿宋_GB2312" pitchFamily="49" charset="-122"/>
                <a:ea typeface="仿宋_GB2312" pitchFamily="49" charset="-122"/>
              </a:rPr>
              <a:t> </a:t>
            </a:r>
          </a:p>
        </p:txBody>
      </p:sp>
      <p:pic>
        <p:nvPicPr>
          <p:cNvPr id="120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90800"/>
            <a:ext cx="57150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2021" name="Rectangle 5"/>
          <p:cNvSpPr>
            <a:spLocks noChangeArrowheads="1"/>
          </p:cNvSpPr>
          <p:nvPr/>
        </p:nvSpPr>
        <p:spPr bwMode="auto">
          <a:xfrm>
            <a:off x="3886200" y="22098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latin typeface="仿宋_GB2312" pitchFamily="49" charset="-122"/>
              </a:rPr>
              <a:t>时序图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82018"/>
                                        </p:tgtEl>
                                        <p:attrNameLst>
                                          <p:attrName>style.visibility</p:attrName>
                                        </p:attrNameLst>
                                      </p:cBhvr>
                                      <p:to>
                                        <p:strVal val="visible"/>
                                      </p:to>
                                    </p:set>
                                    <p:animEffect transition="in" filter="checkerboard(across)">
                                      <p:cBhvr>
                                        <p:cTn id="7" dur="500"/>
                                        <p:tgtEl>
                                          <p:spTgt spid="982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82019">
                                            <p:txEl>
                                              <p:pRg st="0" end="0"/>
                                            </p:txEl>
                                          </p:spTgt>
                                        </p:tgtEl>
                                        <p:attrNameLst>
                                          <p:attrName>style.visibility</p:attrName>
                                        </p:attrNameLst>
                                      </p:cBhvr>
                                      <p:to>
                                        <p:strVal val="visible"/>
                                      </p:to>
                                    </p:set>
                                    <p:animEffect transition="in" filter="checkerboard(across)">
                                      <p:cBhvr>
                                        <p:cTn id="12" dur="500"/>
                                        <p:tgtEl>
                                          <p:spTgt spid="982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82021"/>
                                        </p:tgtEl>
                                        <p:attrNameLst>
                                          <p:attrName>style.visibility</p:attrName>
                                        </p:attrNameLst>
                                      </p:cBhvr>
                                      <p:to>
                                        <p:strVal val="visible"/>
                                      </p:to>
                                    </p:set>
                                    <p:anim calcmode="lin" valueType="num">
                                      <p:cBhvr additive="base">
                                        <p:cTn id="17" dur="500" fill="hold"/>
                                        <p:tgtEl>
                                          <p:spTgt spid="982021"/>
                                        </p:tgtEl>
                                        <p:attrNameLst>
                                          <p:attrName>ppt_x</p:attrName>
                                        </p:attrNameLst>
                                      </p:cBhvr>
                                      <p:tavLst>
                                        <p:tav tm="0">
                                          <p:val>
                                            <p:strVal val="1+#ppt_w/2"/>
                                          </p:val>
                                        </p:tav>
                                        <p:tav tm="100000">
                                          <p:val>
                                            <p:strVal val="#ppt_x"/>
                                          </p:val>
                                        </p:tav>
                                      </p:tavLst>
                                    </p:anim>
                                    <p:anim calcmode="lin" valueType="num">
                                      <p:cBhvr additive="base">
                                        <p:cTn id="18" dur="500" fill="hold"/>
                                        <p:tgtEl>
                                          <p:spTgt spid="982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8" grpId="0" autoUpdateAnimBg="0"/>
      <p:bldP spid="982019" grpId="0" build="p" autoUpdateAnimBg="0"/>
      <p:bldP spid="98202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685800" y="1066800"/>
            <a:ext cx="2133600" cy="868363"/>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季节指数</a:t>
            </a:r>
          </a:p>
        </p:txBody>
      </p:sp>
      <p:sp>
        <p:nvSpPr>
          <p:cNvPr id="840707" name="Rectangle 3"/>
          <p:cNvSpPr>
            <a:spLocks noGrp="1" noChangeArrowheads="1"/>
          </p:cNvSpPr>
          <p:nvPr>
            <p:ph idx="1"/>
          </p:nvPr>
        </p:nvSpPr>
        <p:spPr>
          <a:xfrm>
            <a:off x="685800" y="1874838"/>
            <a:ext cx="7772400" cy="4525962"/>
          </a:xfrm>
        </p:spPr>
        <p:txBody>
          <a:bodyPr/>
          <a:lstStyle/>
          <a:p>
            <a:pPr eaLnBrk="1" hangingPunct="1"/>
            <a:r>
              <a:rPr lang="zh-CN" altLang="en-US" b="1" smtClean="0">
                <a:solidFill>
                  <a:srgbClr val="692AA2"/>
                </a:solidFill>
                <a:latin typeface="仿宋_GB2312" pitchFamily="49" charset="-122"/>
                <a:ea typeface="仿宋_GB2312" pitchFamily="49" charset="-122"/>
              </a:rPr>
              <a:t>季节指数的概念</a:t>
            </a:r>
          </a:p>
          <a:p>
            <a:pPr lvl="1" eaLnBrk="1" hangingPunct="1"/>
            <a:r>
              <a:rPr lang="zh-CN" altLang="en-US" b="1" smtClean="0">
                <a:solidFill>
                  <a:srgbClr val="692AA2"/>
                </a:solidFill>
                <a:latin typeface="仿宋_GB2312" pitchFamily="49" charset="-122"/>
                <a:ea typeface="仿宋_GB2312" pitchFamily="49" charset="-122"/>
              </a:rPr>
              <a:t>所谓季节指数就是用简单平均法计算的周期内各时期季节性影响的相对数 </a:t>
            </a:r>
          </a:p>
          <a:p>
            <a:pPr eaLnBrk="1" hangingPunct="1"/>
            <a:r>
              <a:rPr lang="zh-CN" altLang="en-US" b="1" smtClean="0">
                <a:solidFill>
                  <a:srgbClr val="692AA2"/>
                </a:solidFill>
                <a:latin typeface="仿宋_GB2312" pitchFamily="49" charset="-122"/>
                <a:ea typeface="仿宋_GB2312" pitchFamily="49" charset="-122"/>
              </a:rPr>
              <a:t>季节模型</a:t>
            </a:r>
          </a:p>
          <a:p>
            <a:pPr lvl="1" eaLnBrk="1" hangingPunct="1"/>
            <a:endParaRPr lang="en-US" altLang="zh-CN" b="1" smtClean="0">
              <a:solidFill>
                <a:srgbClr val="692AA2"/>
              </a:solidFill>
              <a:latin typeface="仿宋_GB2312" pitchFamily="49" charset="-122"/>
              <a:ea typeface="仿宋_GB2312" pitchFamily="49" charset="-122"/>
            </a:endParaRPr>
          </a:p>
        </p:txBody>
      </p:sp>
      <p:graphicFrame>
        <p:nvGraphicFramePr>
          <p:cNvPr id="840708" name="Object 4"/>
          <p:cNvGraphicFramePr>
            <a:graphicFrameLocks noChangeAspect="1"/>
          </p:cNvGraphicFramePr>
          <p:nvPr/>
        </p:nvGraphicFramePr>
        <p:xfrm>
          <a:off x="2590800" y="4313238"/>
          <a:ext cx="3336925" cy="865187"/>
        </p:xfrm>
        <a:graphic>
          <a:graphicData uri="http://schemas.openxmlformats.org/presentationml/2006/ole">
            <mc:AlternateContent xmlns:mc="http://schemas.openxmlformats.org/markup-compatibility/2006">
              <mc:Choice xmlns:v="urn:schemas-microsoft-com:vml" Requires="v">
                <p:oleObj spid="_x0000_s121880" name="Equation" r:id="rId3" imgW="914400" imgH="241200" progId="Equation.3">
                  <p:embed/>
                </p:oleObj>
              </mc:Choice>
              <mc:Fallback>
                <p:oleObj name="Equation" r:id="rId3" imgW="91440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13238"/>
                        <a:ext cx="3336925" cy="86518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40706"/>
                                        </p:tgtEl>
                                        <p:attrNameLst>
                                          <p:attrName>style.visibility</p:attrName>
                                        </p:attrNameLst>
                                      </p:cBhvr>
                                      <p:to>
                                        <p:strVal val="visible"/>
                                      </p:to>
                                    </p:set>
                                    <p:animEffect transition="in" filter="checkerboard(across)">
                                      <p:cBhvr>
                                        <p:cTn id="7" dur="500"/>
                                        <p:tgtEl>
                                          <p:spTgt spid="84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40707">
                                            <p:txEl>
                                              <p:pRg st="0" end="0"/>
                                            </p:txEl>
                                          </p:spTgt>
                                        </p:tgtEl>
                                        <p:attrNameLst>
                                          <p:attrName>style.visibility</p:attrName>
                                        </p:attrNameLst>
                                      </p:cBhvr>
                                      <p:to>
                                        <p:strVal val="visible"/>
                                      </p:to>
                                    </p:set>
                                    <p:animEffect transition="in" filter="checkerboard(across)">
                                      <p:cBhvr>
                                        <p:cTn id="12" dur="500"/>
                                        <p:tgtEl>
                                          <p:spTgt spid="840707">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40707">
                                            <p:txEl>
                                              <p:pRg st="1" end="1"/>
                                            </p:txEl>
                                          </p:spTgt>
                                        </p:tgtEl>
                                        <p:attrNameLst>
                                          <p:attrName>style.visibility</p:attrName>
                                        </p:attrNameLst>
                                      </p:cBhvr>
                                      <p:to>
                                        <p:strVal val="visible"/>
                                      </p:to>
                                    </p:set>
                                    <p:animEffect transition="in" filter="checkerboard(across)">
                                      <p:cBhvr>
                                        <p:cTn id="15" dur="500"/>
                                        <p:tgtEl>
                                          <p:spTgt spid="84070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40707">
                                            <p:txEl>
                                              <p:pRg st="2" end="2"/>
                                            </p:txEl>
                                          </p:spTgt>
                                        </p:tgtEl>
                                        <p:attrNameLst>
                                          <p:attrName>style.visibility</p:attrName>
                                        </p:attrNameLst>
                                      </p:cBhvr>
                                      <p:to>
                                        <p:strVal val="visible"/>
                                      </p:to>
                                    </p:set>
                                    <p:animEffect transition="in" filter="checkerboard(across)">
                                      <p:cBhvr>
                                        <p:cTn id="20" dur="500"/>
                                        <p:tgtEl>
                                          <p:spTgt spid="840707">
                                            <p:txEl>
                                              <p:pRg st="2" end="2"/>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840708"/>
                                        </p:tgtEl>
                                        <p:attrNameLst>
                                          <p:attrName>style.visibility</p:attrName>
                                        </p:attrNameLst>
                                      </p:cBhvr>
                                      <p:to>
                                        <p:strVal val="visible"/>
                                      </p:to>
                                    </p:set>
                                    <p:animEffect transition="in" filter="checkerboard(across)">
                                      <p:cBhvr>
                                        <p:cTn id="23" dur="500"/>
                                        <p:tgtEl>
                                          <p:spTgt spid="84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6" grpId="0"/>
      <p:bldP spid="840707"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838200" y="1066800"/>
            <a:ext cx="3352800" cy="731838"/>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季节指数的计算</a:t>
            </a:r>
          </a:p>
        </p:txBody>
      </p:sp>
      <p:sp>
        <p:nvSpPr>
          <p:cNvPr id="841731" name="Rectangle 3"/>
          <p:cNvSpPr>
            <a:spLocks noGrp="1" noChangeArrowheads="1"/>
          </p:cNvSpPr>
          <p:nvPr>
            <p:ph idx="1"/>
          </p:nvPr>
        </p:nvSpPr>
        <p:spPr>
          <a:xfrm>
            <a:off x="838200" y="1874838"/>
            <a:ext cx="8229600" cy="4525962"/>
          </a:xfrm>
        </p:spPr>
        <p:txBody>
          <a:bodyPr/>
          <a:lstStyle/>
          <a:p>
            <a:pPr eaLnBrk="1" hangingPunct="1"/>
            <a:r>
              <a:rPr lang="zh-CN" altLang="en-US" sz="2400" b="1" smtClean="0">
                <a:solidFill>
                  <a:srgbClr val="692AA2"/>
                </a:solidFill>
                <a:latin typeface="仿宋_GB2312" pitchFamily="49" charset="-122"/>
                <a:ea typeface="仿宋_GB2312" pitchFamily="49" charset="-122"/>
              </a:rPr>
              <a:t>计算周期内各期平均数</a:t>
            </a:r>
          </a:p>
          <a:p>
            <a:pPr eaLnBrk="1" hangingPunct="1"/>
            <a:endParaRPr lang="zh-CN" altLang="en-US" sz="2400" b="1" smtClean="0">
              <a:solidFill>
                <a:srgbClr val="692AA2"/>
              </a:solidFill>
              <a:latin typeface="仿宋_GB2312" pitchFamily="49" charset="-122"/>
              <a:ea typeface="仿宋_GB2312" pitchFamily="49" charset="-122"/>
            </a:endParaRPr>
          </a:p>
          <a:p>
            <a:pPr eaLnBrk="1" hangingPunct="1"/>
            <a:endParaRPr lang="zh-CN" altLang="en-US" sz="2400" smtClean="0">
              <a:solidFill>
                <a:srgbClr val="692AA2"/>
              </a:solidFill>
              <a:latin typeface="仿宋_GB2312" pitchFamily="49" charset="-122"/>
              <a:ea typeface="仿宋_GB2312" pitchFamily="49" charset="-122"/>
            </a:endParaRPr>
          </a:p>
          <a:p>
            <a:pPr eaLnBrk="1" hangingPunct="1"/>
            <a:r>
              <a:rPr lang="zh-CN" altLang="en-US" sz="2400" b="1" smtClean="0">
                <a:solidFill>
                  <a:srgbClr val="692AA2"/>
                </a:solidFill>
                <a:latin typeface="仿宋_GB2312" pitchFamily="49" charset="-122"/>
                <a:ea typeface="仿宋_GB2312" pitchFamily="49" charset="-122"/>
              </a:rPr>
              <a:t>计算总平均数</a:t>
            </a:r>
          </a:p>
          <a:p>
            <a:pPr eaLnBrk="1" hangingPunct="1"/>
            <a:endParaRPr lang="zh-CN" altLang="en-US" sz="2400" smtClean="0">
              <a:solidFill>
                <a:srgbClr val="692AA2"/>
              </a:solidFill>
              <a:latin typeface="仿宋_GB2312" pitchFamily="49" charset="-122"/>
              <a:ea typeface="仿宋_GB2312" pitchFamily="49" charset="-122"/>
            </a:endParaRPr>
          </a:p>
          <a:p>
            <a:pPr eaLnBrk="1" hangingPunct="1"/>
            <a:endParaRPr lang="zh-CN" altLang="en-US" sz="2400" smtClean="0">
              <a:solidFill>
                <a:srgbClr val="692AA2"/>
              </a:solidFill>
              <a:latin typeface="仿宋_GB2312" pitchFamily="49" charset="-122"/>
              <a:ea typeface="仿宋_GB2312" pitchFamily="49" charset="-122"/>
            </a:endParaRPr>
          </a:p>
          <a:p>
            <a:pPr eaLnBrk="1" hangingPunct="1"/>
            <a:r>
              <a:rPr lang="zh-CN" altLang="en-US" sz="2400" b="1" smtClean="0">
                <a:solidFill>
                  <a:srgbClr val="692AA2"/>
                </a:solidFill>
                <a:latin typeface="仿宋_GB2312" pitchFamily="49" charset="-122"/>
                <a:ea typeface="仿宋_GB2312" pitchFamily="49" charset="-122"/>
              </a:rPr>
              <a:t>计算季节指数</a:t>
            </a:r>
          </a:p>
        </p:txBody>
      </p:sp>
      <p:graphicFrame>
        <p:nvGraphicFramePr>
          <p:cNvPr id="841732" name="Object 4"/>
          <p:cNvGraphicFramePr>
            <a:graphicFrameLocks noChangeAspect="1"/>
          </p:cNvGraphicFramePr>
          <p:nvPr/>
        </p:nvGraphicFramePr>
        <p:xfrm>
          <a:off x="4876800" y="1722438"/>
          <a:ext cx="3657600" cy="1265237"/>
        </p:xfrm>
        <a:graphic>
          <a:graphicData uri="http://schemas.openxmlformats.org/presentationml/2006/ole">
            <mc:AlternateContent xmlns:mc="http://schemas.openxmlformats.org/markup-compatibility/2006">
              <mc:Choice xmlns:v="urn:schemas-microsoft-com:vml" Requires="v">
                <p:oleObj spid="_x0000_s122944" r:id="rId3" imgW="1765300" imgH="609600" progId="Equation.3">
                  <p:embed/>
                </p:oleObj>
              </mc:Choice>
              <mc:Fallback>
                <p:oleObj r:id="rId3" imgW="17653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722438"/>
                        <a:ext cx="3657600" cy="126523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1733" name="Object 5"/>
          <p:cNvGraphicFramePr>
            <a:graphicFrameLocks noChangeAspect="1"/>
          </p:cNvGraphicFramePr>
          <p:nvPr/>
        </p:nvGraphicFramePr>
        <p:xfrm>
          <a:off x="3276600" y="3170238"/>
          <a:ext cx="1752600" cy="1260475"/>
        </p:xfrm>
        <a:graphic>
          <a:graphicData uri="http://schemas.openxmlformats.org/presentationml/2006/ole">
            <mc:AlternateContent xmlns:mc="http://schemas.openxmlformats.org/markup-compatibility/2006">
              <mc:Choice xmlns:v="urn:schemas-microsoft-com:vml" Requires="v">
                <p:oleObj spid="_x0000_s122945" r:id="rId5" imgW="850531" imgH="609336" progId="Equation.3">
                  <p:embed/>
                </p:oleObj>
              </mc:Choice>
              <mc:Fallback>
                <p:oleObj r:id="rId5" imgW="850531" imgH="60933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170238"/>
                        <a:ext cx="1752600" cy="12604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1734" name="Object 6"/>
          <p:cNvGraphicFramePr>
            <a:graphicFrameLocks noChangeAspect="1"/>
          </p:cNvGraphicFramePr>
          <p:nvPr/>
        </p:nvGraphicFramePr>
        <p:xfrm>
          <a:off x="2438400" y="5303838"/>
          <a:ext cx="3810000" cy="981075"/>
        </p:xfrm>
        <a:graphic>
          <a:graphicData uri="http://schemas.openxmlformats.org/presentationml/2006/ole">
            <mc:AlternateContent xmlns:mc="http://schemas.openxmlformats.org/markup-compatibility/2006">
              <mc:Choice xmlns:v="urn:schemas-microsoft-com:vml" Requires="v">
                <p:oleObj spid="_x0000_s122946" r:id="rId7" imgW="1586811" imgH="406224" progId="Equation.3">
                  <p:embed/>
                </p:oleObj>
              </mc:Choice>
              <mc:Fallback>
                <p:oleObj r:id="rId7" imgW="1586811" imgH="4062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303838"/>
                        <a:ext cx="3810000" cy="9810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41730"/>
                                        </p:tgtEl>
                                        <p:attrNameLst>
                                          <p:attrName>style.visibility</p:attrName>
                                        </p:attrNameLst>
                                      </p:cBhvr>
                                      <p:to>
                                        <p:strVal val="visible"/>
                                      </p:to>
                                    </p:set>
                                    <p:animEffect transition="in" filter="slide(fromBottom)">
                                      <p:cBhvr>
                                        <p:cTn id="7" dur="500"/>
                                        <p:tgtEl>
                                          <p:spTgt spid="841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1731">
                                            <p:txEl>
                                              <p:pRg st="0" end="0"/>
                                            </p:txEl>
                                          </p:spTgt>
                                        </p:tgtEl>
                                        <p:attrNameLst>
                                          <p:attrName>style.visibility</p:attrName>
                                        </p:attrNameLst>
                                      </p:cBhvr>
                                      <p:to>
                                        <p:strVal val="visible"/>
                                      </p:to>
                                    </p:set>
                                    <p:animEffect transition="in" filter="slide(fromBottom)">
                                      <p:cBhvr>
                                        <p:cTn id="12" dur="500"/>
                                        <p:tgtEl>
                                          <p:spTgt spid="841731">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841732"/>
                                        </p:tgtEl>
                                        <p:attrNameLst>
                                          <p:attrName>style.visibility</p:attrName>
                                        </p:attrNameLst>
                                      </p:cBhvr>
                                      <p:to>
                                        <p:strVal val="visible"/>
                                      </p:to>
                                    </p:set>
                                    <p:animEffect transition="in" filter="slide(fromBottom)">
                                      <p:cBhvr>
                                        <p:cTn id="15" dur="500"/>
                                        <p:tgtEl>
                                          <p:spTgt spid="8417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41731">
                                            <p:txEl>
                                              <p:pRg st="3" end="3"/>
                                            </p:txEl>
                                          </p:spTgt>
                                        </p:tgtEl>
                                        <p:attrNameLst>
                                          <p:attrName>style.visibility</p:attrName>
                                        </p:attrNameLst>
                                      </p:cBhvr>
                                      <p:to>
                                        <p:strVal val="visible"/>
                                      </p:to>
                                    </p:set>
                                    <p:animEffect transition="in" filter="slide(fromBottom)">
                                      <p:cBhvr>
                                        <p:cTn id="20" dur="500"/>
                                        <p:tgtEl>
                                          <p:spTgt spid="841731">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841733"/>
                                        </p:tgtEl>
                                        <p:attrNameLst>
                                          <p:attrName>style.visibility</p:attrName>
                                        </p:attrNameLst>
                                      </p:cBhvr>
                                      <p:to>
                                        <p:strVal val="visible"/>
                                      </p:to>
                                    </p:set>
                                    <p:animEffect transition="in" filter="slide(fromBottom)">
                                      <p:cBhvr>
                                        <p:cTn id="23" dur="500"/>
                                        <p:tgtEl>
                                          <p:spTgt spid="8417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41731">
                                            <p:txEl>
                                              <p:pRg st="6" end="6"/>
                                            </p:txEl>
                                          </p:spTgt>
                                        </p:tgtEl>
                                        <p:attrNameLst>
                                          <p:attrName>style.visibility</p:attrName>
                                        </p:attrNameLst>
                                      </p:cBhvr>
                                      <p:to>
                                        <p:strVal val="visible"/>
                                      </p:to>
                                    </p:set>
                                    <p:animEffect transition="in" filter="slide(fromBottom)">
                                      <p:cBhvr>
                                        <p:cTn id="28" dur="500"/>
                                        <p:tgtEl>
                                          <p:spTgt spid="841731">
                                            <p:txEl>
                                              <p:pRg st="6" end="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841734"/>
                                        </p:tgtEl>
                                        <p:attrNameLst>
                                          <p:attrName>style.visibility</p:attrName>
                                        </p:attrNameLst>
                                      </p:cBhvr>
                                      <p:to>
                                        <p:strVal val="visible"/>
                                      </p:to>
                                    </p:set>
                                    <p:animEffect transition="in" filter="slide(fromBottom)">
                                      <p:cBhvr>
                                        <p:cTn id="31" dur="500"/>
                                        <p:tgtEl>
                                          <p:spTgt spid="84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0" grpId="0"/>
      <p:bldP spid="841731"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609600" y="1066800"/>
            <a:ext cx="3048000" cy="731838"/>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季节指数的理解</a:t>
            </a:r>
          </a:p>
        </p:txBody>
      </p:sp>
      <p:sp>
        <p:nvSpPr>
          <p:cNvPr id="842755" name="Rectangle 3"/>
          <p:cNvSpPr>
            <a:spLocks noGrp="1" noChangeArrowheads="1"/>
          </p:cNvSpPr>
          <p:nvPr>
            <p:ph idx="1"/>
          </p:nvPr>
        </p:nvSpPr>
        <p:spPr>
          <a:xfrm>
            <a:off x="990600" y="1874838"/>
            <a:ext cx="7772400" cy="4525962"/>
          </a:xfrm>
        </p:spPr>
        <p:txBody>
          <a:bodyPr/>
          <a:lstStyle/>
          <a:p>
            <a:pPr eaLnBrk="1" hangingPunct="1">
              <a:lnSpc>
                <a:spcPct val="90000"/>
              </a:lnSpc>
            </a:pPr>
            <a:r>
              <a:rPr lang="zh-CN" altLang="en-US" b="1" smtClean="0">
                <a:solidFill>
                  <a:srgbClr val="692AA2"/>
                </a:solidFill>
                <a:latin typeface="仿宋_GB2312" pitchFamily="49" charset="-122"/>
                <a:ea typeface="仿宋_GB2312" pitchFamily="49" charset="-122"/>
              </a:rPr>
              <a:t>季节指数反映了该季度与总平均值之间的一种比较稳定的关系</a:t>
            </a:r>
          </a:p>
          <a:p>
            <a:pPr eaLnBrk="1" hangingPunct="1">
              <a:lnSpc>
                <a:spcPct val="90000"/>
              </a:lnSpc>
            </a:pPr>
            <a:r>
              <a:rPr lang="zh-CN" altLang="en-US" b="1" smtClean="0">
                <a:solidFill>
                  <a:srgbClr val="692AA2"/>
                </a:solidFill>
                <a:latin typeface="仿宋_GB2312" pitchFamily="49" charset="-122"/>
                <a:ea typeface="仿宋_GB2312" pitchFamily="49" charset="-122"/>
              </a:rPr>
              <a:t>如果这个比值大于</a:t>
            </a:r>
            <a:r>
              <a:rPr lang="en-US" altLang="zh-CN" b="1" smtClean="0">
                <a:solidFill>
                  <a:srgbClr val="692AA2"/>
                </a:solidFill>
                <a:latin typeface="仿宋_GB2312" pitchFamily="49" charset="-122"/>
                <a:ea typeface="仿宋_GB2312" pitchFamily="49" charset="-122"/>
              </a:rPr>
              <a:t>1</a:t>
            </a:r>
            <a:r>
              <a:rPr lang="zh-CN" altLang="en-US" b="1" smtClean="0">
                <a:solidFill>
                  <a:srgbClr val="692AA2"/>
                </a:solidFill>
                <a:latin typeface="仿宋_GB2312" pitchFamily="49" charset="-122"/>
                <a:ea typeface="仿宋_GB2312" pitchFamily="49" charset="-122"/>
              </a:rPr>
              <a:t>，就说明该季度的值常常会高于总平均值</a:t>
            </a:r>
          </a:p>
          <a:p>
            <a:pPr eaLnBrk="1" hangingPunct="1">
              <a:lnSpc>
                <a:spcPct val="90000"/>
              </a:lnSpc>
            </a:pPr>
            <a:r>
              <a:rPr lang="zh-CN" altLang="en-US" b="1" smtClean="0">
                <a:solidFill>
                  <a:srgbClr val="692AA2"/>
                </a:solidFill>
                <a:latin typeface="仿宋_GB2312" pitchFamily="49" charset="-122"/>
                <a:ea typeface="仿宋_GB2312" pitchFamily="49" charset="-122"/>
              </a:rPr>
              <a:t>如果这个比值小于</a:t>
            </a:r>
            <a:r>
              <a:rPr lang="en-US" altLang="zh-CN" b="1" smtClean="0">
                <a:solidFill>
                  <a:srgbClr val="692AA2"/>
                </a:solidFill>
                <a:latin typeface="仿宋_GB2312" pitchFamily="49" charset="-122"/>
                <a:ea typeface="仿宋_GB2312" pitchFamily="49" charset="-122"/>
              </a:rPr>
              <a:t>1</a:t>
            </a:r>
            <a:r>
              <a:rPr lang="zh-CN" altLang="en-US" b="1" smtClean="0">
                <a:solidFill>
                  <a:srgbClr val="692AA2"/>
                </a:solidFill>
                <a:latin typeface="仿宋_GB2312" pitchFamily="49" charset="-122"/>
                <a:ea typeface="仿宋_GB2312" pitchFamily="49" charset="-122"/>
              </a:rPr>
              <a:t>，就说明该季度的值常常低于总平均值</a:t>
            </a:r>
          </a:p>
          <a:p>
            <a:pPr eaLnBrk="1" hangingPunct="1">
              <a:lnSpc>
                <a:spcPct val="90000"/>
              </a:lnSpc>
            </a:pPr>
            <a:r>
              <a:rPr lang="zh-CN" altLang="en-US" b="1" smtClean="0">
                <a:solidFill>
                  <a:srgbClr val="692AA2"/>
                </a:solidFill>
                <a:latin typeface="仿宋_GB2312" pitchFamily="49" charset="-122"/>
                <a:ea typeface="仿宋_GB2312" pitchFamily="49" charset="-122"/>
              </a:rPr>
              <a:t>如果序列的季节指数都近似等于</a:t>
            </a:r>
            <a:r>
              <a:rPr lang="en-US" altLang="zh-CN" b="1" smtClean="0">
                <a:solidFill>
                  <a:srgbClr val="692AA2"/>
                </a:solidFill>
                <a:latin typeface="仿宋_GB2312" pitchFamily="49" charset="-122"/>
                <a:ea typeface="仿宋_GB2312" pitchFamily="49" charset="-122"/>
              </a:rPr>
              <a:t>1</a:t>
            </a:r>
            <a:r>
              <a:rPr lang="zh-CN" altLang="en-US" b="1" smtClean="0">
                <a:solidFill>
                  <a:srgbClr val="692AA2"/>
                </a:solidFill>
                <a:latin typeface="仿宋_GB2312" pitchFamily="49" charset="-122"/>
                <a:ea typeface="仿宋_GB2312" pitchFamily="49" charset="-122"/>
              </a:rPr>
              <a:t>，那就说明该序列没有明显的季节效应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42754"/>
                                        </p:tgtEl>
                                        <p:attrNameLst>
                                          <p:attrName>style.visibility</p:attrName>
                                        </p:attrNameLst>
                                      </p:cBhvr>
                                      <p:to>
                                        <p:strVal val="visible"/>
                                      </p:to>
                                    </p:set>
                                    <p:animEffect transition="in" filter="strips(downLeft)">
                                      <p:cBhvr>
                                        <p:cTn id="7" dur="500"/>
                                        <p:tgtEl>
                                          <p:spTgt spid="842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42755">
                                            <p:txEl>
                                              <p:pRg st="0" end="0"/>
                                            </p:txEl>
                                          </p:spTgt>
                                        </p:tgtEl>
                                        <p:attrNameLst>
                                          <p:attrName>style.visibility</p:attrName>
                                        </p:attrNameLst>
                                      </p:cBhvr>
                                      <p:to>
                                        <p:strVal val="visible"/>
                                      </p:to>
                                    </p:set>
                                    <p:animEffect transition="in" filter="strips(downLeft)">
                                      <p:cBhvr>
                                        <p:cTn id="12" dur="500"/>
                                        <p:tgtEl>
                                          <p:spTgt spid="842755">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42755">
                                            <p:txEl>
                                              <p:pRg st="1" end="1"/>
                                            </p:txEl>
                                          </p:spTgt>
                                        </p:tgtEl>
                                        <p:attrNameLst>
                                          <p:attrName>style.visibility</p:attrName>
                                        </p:attrNameLst>
                                      </p:cBhvr>
                                      <p:to>
                                        <p:strVal val="visible"/>
                                      </p:to>
                                    </p:set>
                                    <p:animEffect transition="in" filter="strips(downLeft)">
                                      <p:cBhvr>
                                        <p:cTn id="15" dur="500"/>
                                        <p:tgtEl>
                                          <p:spTgt spid="84275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42755">
                                            <p:txEl>
                                              <p:pRg st="2" end="2"/>
                                            </p:txEl>
                                          </p:spTgt>
                                        </p:tgtEl>
                                        <p:attrNameLst>
                                          <p:attrName>style.visibility</p:attrName>
                                        </p:attrNameLst>
                                      </p:cBhvr>
                                      <p:to>
                                        <p:strVal val="visible"/>
                                      </p:to>
                                    </p:set>
                                    <p:animEffect transition="in" filter="strips(downLeft)">
                                      <p:cBhvr>
                                        <p:cTn id="20" dur="500"/>
                                        <p:tgtEl>
                                          <p:spTgt spid="842755">
                                            <p:txEl>
                                              <p:pRg st="2" end="2"/>
                                            </p:txEl>
                                          </p:spTgt>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42755">
                                            <p:txEl>
                                              <p:pRg st="3" end="3"/>
                                            </p:txEl>
                                          </p:spTgt>
                                        </p:tgtEl>
                                        <p:attrNameLst>
                                          <p:attrName>style.visibility</p:attrName>
                                        </p:attrNameLst>
                                      </p:cBhvr>
                                      <p:to>
                                        <p:strVal val="visible"/>
                                      </p:to>
                                    </p:set>
                                    <p:animEffect transition="in" filter="strips(downLeft)">
                                      <p:cBhvr>
                                        <p:cTn id="23" dur="500"/>
                                        <p:tgtEl>
                                          <p:spTgt spid="84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4" grpId="0"/>
      <p:bldP spid="842755"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1143000" y="838200"/>
            <a:ext cx="4648200" cy="914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10.3.6  </a:t>
            </a:r>
            <a:r>
              <a:rPr lang="zh-CN" altLang="en-US" b="1" smtClean="0">
                <a:solidFill>
                  <a:srgbClr val="692AA2"/>
                </a:solidFill>
                <a:latin typeface="仿宋_GB2312" pitchFamily="49" charset="-122"/>
                <a:ea typeface="仿宋_GB2312" pitchFamily="49" charset="-122"/>
              </a:rPr>
              <a:t>季节指数的计算</a:t>
            </a:r>
          </a:p>
        </p:txBody>
      </p:sp>
      <p:graphicFrame>
        <p:nvGraphicFramePr>
          <p:cNvPr id="843779" name="Object 3"/>
          <p:cNvGraphicFramePr>
            <a:graphicFrameLocks noChangeAspect="1"/>
          </p:cNvGraphicFramePr>
          <p:nvPr/>
        </p:nvGraphicFramePr>
        <p:xfrm>
          <a:off x="685800" y="1828800"/>
          <a:ext cx="7924800" cy="4635500"/>
        </p:xfrm>
        <a:graphic>
          <a:graphicData uri="http://schemas.openxmlformats.org/presentationml/2006/ole">
            <mc:AlternateContent xmlns:mc="http://schemas.openxmlformats.org/markup-compatibility/2006">
              <mc:Choice xmlns:v="urn:schemas-microsoft-com:vml" Requires="v">
                <p:oleObj spid="_x0000_s124951" name="位图图像" r:id="rId3" imgW="4525007" imgH="3153215" progId="Paint.Picture">
                  <p:embed/>
                </p:oleObj>
              </mc:Choice>
              <mc:Fallback>
                <p:oleObj name="位图图像" r:id="rId3" imgW="4525007" imgH="315321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7924800"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3778"/>
                                        </p:tgtEl>
                                        <p:attrNameLst>
                                          <p:attrName>style.visibility</p:attrName>
                                        </p:attrNameLst>
                                      </p:cBhvr>
                                      <p:to>
                                        <p:strVal val="visible"/>
                                      </p:to>
                                    </p:set>
                                    <p:anim calcmode="lin" valueType="num">
                                      <p:cBhvr additive="base">
                                        <p:cTn id="7" dur="500" fill="hold"/>
                                        <p:tgtEl>
                                          <p:spTgt spid="843778"/>
                                        </p:tgtEl>
                                        <p:attrNameLst>
                                          <p:attrName>ppt_x</p:attrName>
                                        </p:attrNameLst>
                                      </p:cBhvr>
                                      <p:tavLst>
                                        <p:tav tm="0">
                                          <p:val>
                                            <p:strVal val="#ppt_x"/>
                                          </p:val>
                                        </p:tav>
                                        <p:tav tm="100000">
                                          <p:val>
                                            <p:strVal val="#ppt_x"/>
                                          </p:val>
                                        </p:tav>
                                      </p:tavLst>
                                    </p:anim>
                                    <p:anim calcmode="lin" valueType="num">
                                      <p:cBhvr additive="base">
                                        <p:cTn id="8" dur="500" fill="hold"/>
                                        <p:tgtEl>
                                          <p:spTgt spid="8437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3779"/>
                                        </p:tgtEl>
                                        <p:attrNameLst>
                                          <p:attrName>style.visibility</p:attrName>
                                        </p:attrNameLst>
                                      </p:cBhvr>
                                      <p:to>
                                        <p:strVal val="visible"/>
                                      </p:to>
                                    </p:set>
                                    <p:anim calcmode="lin" valueType="num">
                                      <p:cBhvr additive="base">
                                        <p:cTn id="11" dur="500" fill="hold"/>
                                        <p:tgtEl>
                                          <p:spTgt spid="843779"/>
                                        </p:tgtEl>
                                        <p:attrNameLst>
                                          <p:attrName>ppt_x</p:attrName>
                                        </p:attrNameLst>
                                      </p:cBhvr>
                                      <p:tavLst>
                                        <p:tav tm="0">
                                          <p:val>
                                            <p:strVal val="#ppt_x"/>
                                          </p:val>
                                        </p:tav>
                                        <p:tav tm="100000">
                                          <p:val>
                                            <p:strVal val="#ppt_x"/>
                                          </p:val>
                                        </p:tav>
                                      </p:tavLst>
                                    </p:anim>
                                    <p:anim calcmode="lin" valueType="num">
                                      <p:cBhvr additive="base">
                                        <p:cTn id="12" dur="500" fill="hold"/>
                                        <p:tgtEl>
                                          <p:spTgt spid="843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3591" name="Group 55"/>
          <p:cNvGraphicFramePr>
            <a:graphicFrameLocks noGrp="1"/>
          </p:cNvGraphicFramePr>
          <p:nvPr/>
        </p:nvGraphicFramePr>
        <p:xfrm>
          <a:off x="609600" y="1146175"/>
          <a:ext cx="7848600" cy="5253085"/>
        </p:xfrm>
        <a:graphic>
          <a:graphicData uri="http://schemas.openxmlformats.org/drawingml/2006/table">
            <a:tbl>
              <a:tblPr/>
              <a:tblGrid>
                <a:gridCol w="1371600"/>
                <a:gridCol w="1295400"/>
                <a:gridCol w="2198688"/>
                <a:gridCol w="1611312"/>
                <a:gridCol w="1371600"/>
              </a:tblGrid>
              <a:tr h="6841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方法</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时间范围</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692AA2"/>
                          </a:solidFill>
                          <a:effectLst/>
                          <a:latin typeface="仿宋_GB2312" pitchFamily="49" charset="-122"/>
                          <a:ea typeface="仿宋_GB2312" pitchFamily="49" charset="-122"/>
                        </a:rPr>
                        <a:t> </a:t>
                      </a: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适用情况</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计算机硬件最低要求</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应做工作</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914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干预分析模型预测法</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短期</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适用于当时间序列受到政策干预或突发事件影响的预测</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计算机</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692AA2"/>
                          </a:solidFill>
                          <a:effectLst/>
                          <a:latin typeface="仿宋_GB2312" pitchFamily="49" charset="-122"/>
                          <a:ea typeface="仿宋_GB2312" pitchFamily="49" charset="-122"/>
                        </a:rPr>
                        <a:t> </a:t>
                      </a: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收集历史数据及影响时间</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1517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景气预测法</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短、中期</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适用于时间趋势延续及转折预测</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计算机</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收集大量历史资料和数据并需大量计算</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800" b="1" i="0" u="none" strike="noStrike" cap="none" normalizeH="0" baseline="0" smtClean="0">
                        <a:ln>
                          <a:noFill/>
                        </a:ln>
                        <a:solidFill>
                          <a:srgbClr val="692AA2"/>
                        </a:solidFill>
                        <a:effectLst/>
                        <a:latin typeface="仿宋_GB2312" pitchFamily="49" charset="-122"/>
                        <a:ea typeface="仿宋_GB2312" pitchFamily="49" charset="-122"/>
                      </a:endParaRP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8476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灰色预测法</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短、中期</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适用于时间序列的发展呈指数型趋势</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计算机</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800" b="1" i="0" u="none" strike="noStrike" cap="none" normalizeH="0" baseline="0" smtClean="0">
                        <a:ln>
                          <a:noFill/>
                        </a:ln>
                        <a:solidFill>
                          <a:srgbClr val="692AA2"/>
                        </a:solidFill>
                        <a:effectLst/>
                        <a:latin typeface="仿宋_GB2312" pitchFamily="49" charset="-122"/>
                        <a:ea typeface="仿宋_GB2312" pitchFamily="49" charset="-122"/>
                      </a:endParaRP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收集对象的历史数据</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1288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状态空间模型和卡尔曼滤波</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短、中期</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适用于各类时间序列的预测</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计算机</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692AA2"/>
                          </a:solidFill>
                          <a:effectLst/>
                          <a:latin typeface="仿宋_GB2312" pitchFamily="49" charset="-122"/>
                          <a:ea typeface="仿宋_GB2312" pitchFamily="49" charset="-122"/>
                        </a:rPr>
                        <a:t>收集对象的历史数据并建立状态空间模型</a:t>
                      </a:r>
                    </a:p>
                  </a:txBody>
                  <a:tcPr marT="45717" marB="45717" anchor="ctr" anchorCtr="1"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93591"/>
                                        </p:tgtEl>
                                        <p:attrNameLst>
                                          <p:attrName>style.visibility</p:attrName>
                                        </p:attrNameLst>
                                      </p:cBhvr>
                                      <p:to>
                                        <p:strVal val="visible"/>
                                      </p:to>
                                    </p:set>
                                    <p:anim calcmode="lin" valueType="num">
                                      <p:cBhvr additive="base">
                                        <p:cTn id="7" dur="500" fill="hold"/>
                                        <p:tgtEl>
                                          <p:spTgt spid="193591"/>
                                        </p:tgtEl>
                                        <p:attrNameLst>
                                          <p:attrName>ppt_x</p:attrName>
                                        </p:attrNameLst>
                                      </p:cBhvr>
                                      <p:tavLst>
                                        <p:tav tm="0">
                                          <p:val>
                                            <p:strVal val="#ppt_x"/>
                                          </p:val>
                                        </p:tav>
                                        <p:tav tm="100000">
                                          <p:val>
                                            <p:strVal val="#ppt_x"/>
                                          </p:val>
                                        </p:tav>
                                      </p:tavLst>
                                    </p:anim>
                                    <p:anim calcmode="lin" valueType="num">
                                      <p:cBhvr additive="base">
                                        <p:cTn id="8" dur="500" fill="hold"/>
                                        <p:tgtEl>
                                          <p:spTgt spid="193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1143000" y="1143000"/>
            <a:ext cx="8229600" cy="533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10.3.6    </a:t>
            </a:r>
            <a:r>
              <a:rPr lang="zh-CN" altLang="en-US" b="1" smtClean="0">
                <a:solidFill>
                  <a:srgbClr val="692AA2"/>
                </a:solidFill>
                <a:latin typeface="仿宋_GB2312" pitchFamily="49" charset="-122"/>
                <a:ea typeface="仿宋_GB2312" pitchFamily="49" charset="-122"/>
              </a:rPr>
              <a:t>季节指数图</a:t>
            </a:r>
          </a:p>
        </p:txBody>
      </p:sp>
      <p:graphicFrame>
        <p:nvGraphicFramePr>
          <p:cNvPr id="844803" name="Object 3"/>
          <p:cNvGraphicFramePr>
            <a:graphicFrameLocks noChangeAspect="1"/>
          </p:cNvGraphicFramePr>
          <p:nvPr/>
        </p:nvGraphicFramePr>
        <p:xfrm>
          <a:off x="1143000" y="2057400"/>
          <a:ext cx="6553200" cy="4491038"/>
        </p:xfrm>
        <a:graphic>
          <a:graphicData uri="http://schemas.openxmlformats.org/presentationml/2006/ole">
            <mc:AlternateContent xmlns:mc="http://schemas.openxmlformats.org/markup-compatibility/2006">
              <mc:Choice xmlns:v="urn:schemas-microsoft-com:vml" Requires="v">
                <p:oleObj spid="_x0000_s125975" r:id="rId3" imgW="3600000" imgH="2467319" progId="Paint.Picture">
                  <p:embed/>
                </p:oleObj>
              </mc:Choice>
              <mc:Fallback>
                <p:oleObj r:id="rId3" imgW="3600000" imgH="246731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65532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4802"/>
                                        </p:tgtEl>
                                        <p:attrNameLst>
                                          <p:attrName>style.visibility</p:attrName>
                                        </p:attrNameLst>
                                      </p:cBhvr>
                                      <p:to>
                                        <p:strVal val="visible"/>
                                      </p:to>
                                    </p:set>
                                    <p:anim calcmode="lin" valueType="num">
                                      <p:cBhvr additive="base">
                                        <p:cTn id="7" dur="500" fill="hold"/>
                                        <p:tgtEl>
                                          <p:spTgt spid="844802"/>
                                        </p:tgtEl>
                                        <p:attrNameLst>
                                          <p:attrName>ppt_x</p:attrName>
                                        </p:attrNameLst>
                                      </p:cBhvr>
                                      <p:tavLst>
                                        <p:tav tm="0">
                                          <p:val>
                                            <p:strVal val="0-#ppt_w/2"/>
                                          </p:val>
                                        </p:tav>
                                        <p:tav tm="100000">
                                          <p:val>
                                            <p:strVal val="#ppt_x"/>
                                          </p:val>
                                        </p:tav>
                                      </p:tavLst>
                                    </p:anim>
                                    <p:anim calcmode="lin" valueType="num">
                                      <p:cBhvr additive="base">
                                        <p:cTn id="8" dur="500" fill="hold"/>
                                        <p:tgtEl>
                                          <p:spTgt spid="84480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44803"/>
                                        </p:tgtEl>
                                        <p:attrNameLst>
                                          <p:attrName>style.visibility</p:attrName>
                                        </p:attrNameLst>
                                      </p:cBhvr>
                                      <p:to>
                                        <p:strVal val="visible"/>
                                      </p:to>
                                    </p:set>
                                    <p:anim calcmode="lin" valueType="num">
                                      <p:cBhvr additive="base">
                                        <p:cTn id="11" dur="500" fill="hold"/>
                                        <p:tgtEl>
                                          <p:spTgt spid="844803"/>
                                        </p:tgtEl>
                                        <p:attrNameLst>
                                          <p:attrName>ppt_x</p:attrName>
                                        </p:attrNameLst>
                                      </p:cBhvr>
                                      <p:tavLst>
                                        <p:tav tm="0">
                                          <p:val>
                                            <p:strVal val="0-#ppt_w/2"/>
                                          </p:val>
                                        </p:tav>
                                        <p:tav tm="100000">
                                          <p:val>
                                            <p:strVal val="#ppt_x"/>
                                          </p:val>
                                        </p:tav>
                                      </p:tavLst>
                                    </p:anim>
                                    <p:anim calcmode="lin" valueType="num">
                                      <p:cBhvr additive="base">
                                        <p:cTn id="12" dur="500" fill="hold"/>
                                        <p:tgtEl>
                                          <p:spTgt spid="844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2"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609600" y="914400"/>
            <a:ext cx="8229600" cy="4525963"/>
          </a:xfrm>
        </p:spPr>
        <p:txBody>
          <a:bodyPr/>
          <a:lstStyle/>
          <a:p>
            <a:pPr eaLnBrk="1" hangingPunct="1"/>
            <a:r>
              <a:rPr lang="zh-CN" altLang="en-US" smtClean="0">
                <a:solidFill>
                  <a:srgbClr val="000066"/>
                </a:solidFill>
                <a:ea typeface="PMingLiU" pitchFamily="18" charset="-120"/>
              </a:rPr>
              <a:t>　</a:t>
            </a:r>
            <a:r>
              <a:rPr lang="zh-CN" altLang="en-US" sz="2400" smtClean="0">
                <a:solidFill>
                  <a:srgbClr val="000066"/>
                </a:solidFill>
                <a:ea typeface="PMingLiU" pitchFamily="18" charset="-120"/>
              </a:rPr>
              <a:t>例如，某公司从</a:t>
            </a:r>
            <a:r>
              <a:rPr lang="en-US" altLang="zh-CN" sz="2400" smtClean="0">
                <a:solidFill>
                  <a:srgbClr val="000066"/>
                </a:solidFill>
                <a:ea typeface="PMingLiU" pitchFamily="18" charset="-120"/>
              </a:rPr>
              <a:t>1996</a:t>
            </a:r>
            <a:r>
              <a:rPr lang="zh-CN" altLang="en-US" sz="2400" smtClean="0">
                <a:solidFill>
                  <a:srgbClr val="000066"/>
                </a:solidFill>
                <a:ea typeface="PMingLiU" pitchFamily="18" charset="-120"/>
              </a:rPr>
              <a:t>年到</a:t>
            </a:r>
            <a:r>
              <a:rPr lang="en-US" altLang="zh-CN" sz="2400" smtClean="0">
                <a:solidFill>
                  <a:srgbClr val="000066"/>
                </a:solidFill>
                <a:ea typeface="PMingLiU" pitchFamily="18" charset="-120"/>
              </a:rPr>
              <a:t>2001</a:t>
            </a:r>
            <a:r>
              <a:rPr lang="zh-CN" altLang="en-US" sz="2400" smtClean="0">
                <a:solidFill>
                  <a:srgbClr val="000066"/>
                </a:solidFill>
                <a:ea typeface="PMingLiU" pitchFamily="18" charset="-120"/>
              </a:rPr>
              <a:t>年，每一年各季度的纺织品销售量见下表。</a:t>
            </a:r>
          </a:p>
        </p:txBody>
      </p:sp>
      <p:sp>
        <p:nvSpPr>
          <p:cNvPr id="126979" name="Rectangle 4"/>
          <p:cNvSpPr>
            <a:spLocks noChangeArrowheads="1"/>
          </p:cNvSpPr>
          <p:nvPr/>
        </p:nvSpPr>
        <p:spPr bwMode="auto">
          <a:xfrm>
            <a:off x="0" y="2344738"/>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61905" name="Group 369"/>
          <p:cNvGraphicFramePr>
            <a:graphicFrameLocks noGrp="1"/>
          </p:cNvGraphicFramePr>
          <p:nvPr/>
        </p:nvGraphicFramePr>
        <p:xfrm>
          <a:off x="609600" y="2133600"/>
          <a:ext cx="8534400" cy="4175125"/>
        </p:xfrm>
        <a:graphic>
          <a:graphicData uri="http://schemas.openxmlformats.org/drawingml/2006/table">
            <a:tbl>
              <a:tblPr/>
              <a:tblGrid>
                <a:gridCol w="914400"/>
                <a:gridCol w="1511300"/>
                <a:gridCol w="1155700"/>
                <a:gridCol w="1371600"/>
                <a:gridCol w="2057400"/>
                <a:gridCol w="1524000"/>
              </a:tblGrid>
              <a:tr h="7009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年度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年度销售量</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第一季度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第二季度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第三季度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第四季度 </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1996</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600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180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150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120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150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1997</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660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210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160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130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160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1998</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700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230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170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130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170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1999</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750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250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180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140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180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2000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850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300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150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200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2001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1000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400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220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160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220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3961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合计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4560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1570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1080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830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1080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r h="7009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33333"/>
                          </a:solidFill>
                          <a:effectLst/>
                          <a:latin typeface="Arial" charset="0"/>
                          <a:ea typeface="宋体" pitchFamily="2" charset="-122"/>
                          <a:cs typeface="Arial" charset="0"/>
                        </a:rPr>
                        <a:t>季节指数</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1.38</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0.95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0.73</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33"/>
                          </a:solidFill>
                          <a:effectLst/>
                          <a:latin typeface="Arial" charset="0"/>
                          <a:ea typeface="宋体" pitchFamily="2" charset="-122"/>
                          <a:cs typeface="Arial" charset="0"/>
                        </a:rPr>
                        <a:t>0.95 </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bg1"/>
                        </a:solidFill>
                        <a:effectLst/>
                        <a:latin typeface="Arial" charset="0"/>
                        <a:ea typeface="宋体" pitchFamily="2" charset="-122"/>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F9F9"/>
                    </a:solidFill>
                  </a:tcPr>
                </a:tc>
              </a:tr>
            </a:tbl>
          </a:graphicData>
        </a:graphic>
      </p:graphicFrame>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a:xfrm>
            <a:off x="533400" y="914400"/>
            <a:ext cx="8229600" cy="4525963"/>
          </a:xfrm>
        </p:spPr>
        <p:txBody>
          <a:bodyPr>
            <a:normAutofit/>
          </a:bodyPr>
          <a:lstStyle/>
          <a:p>
            <a:pPr eaLnBrk="1" hangingPunct="1">
              <a:lnSpc>
                <a:spcPct val="80000"/>
              </a:lnSpc>
            </a:pPr>
            <a:r>
              <a:rPr lang="zh-CN" altLang="en-US" sz="2400" smtClean="0">
                <a:solidFill>
                  <a:srgbClr val="000066"/>
                </a:solidFill>
                <a:ea typeface="PMingLiU" pitchFamily="18" charset="-120"/>
              </a:rPr>
              <a:t>季节预测法的具体步骤如下：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1.</a:t>
            </a:r>
            <a:r>
              <a:rPr lang="zh-CN" altLang="en-US" sz="2400" smtClean="0">
                <a:solidFill>
                  <a:srgbClr val="000066"/>
                </a:solidFill>
                <a:ea typeface="PMingLiU" pitchFamily="18" charset="-120"/>
              </a:rPr>
              <a:t>收集历年按季度记录的历史</a:t>
            </a:r>
            <a:r>
              <a:rPr lang="zh-CN" altLang="en-US" sz="2400" smtClean="0">
                <a:solidFill>
                  <a:srgbClr val="000066"/>
                </a:solidFill>
                <a:ea typeface="PMingLiU" pitchFamily="18" charset="-120"/>
                <a:hlinkClick r:id="rId2" tooltip="统计资料"/>
              </a:rPr>
              <a:t>统计资料</a:t>
            </a:r>
            <a:r>
              <a:rPr lang="zh-CN" altLang="en-US" sz="2400" smtClean="0">
                <a:solidFill>
                  <a:srgbClr val="000066"/>
                </a:solidFill>
                <a:ea typeface="PMingLiU" pitchFamily="18" charset="-120"/>
              </a:rPr>
              <a:t>；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2.</a:t>
            </a:r>
            <a:r>
              <a:rPr lang="zh-CN" altLang="en-US" sz="2400" smtClean="0">
                <a:solidFill>
                  <a:srgbClr val="000066"/>
                </a:solidFill>
                <a:ea typeface="PMingLiU" pitchFamily="18" charset="-120"/>
              </a:rPr>
              <a:t>计算出</a:t>
            </a:r>
            <a:r>
              <a:rPr lang="en-US" altLang="zh-CN" sz="2400" smtClean="0">
                <a:solidFill>
                  <a:srgbClr val="000066"/>
                </a:solidFill>
                <a:ea typeface="PMingLiU" pitchFamily="18" charset="-120"/>
              </a:rPr>
              <a:t>n</a:t>
            </a:r>
            <a:r>
              <a:rPr lang="zh-CN" altLang="en-US" sz="2400" smtClean="0">
                <a:solidFill>
                  <a:srgbClr val="000066"/>
                </a:solidFill>
                <a:ea typeface="PMingLiU" pitchFamily="18" charset="-120"/>
              </a:rPr>
              <a:t>年各相同季度的平均值</a:t>
            </a:r>
            <a:r>
              <a:rPr lang="en-US" altLang="zh-CN" sz="2400" smtClean="0">
                <a:solidFill>
                  <a:srgbClr val="000066"/>
                </a:solidFill>
                <a:ea typeface="PMingLiU" pitchFamily="18" charset="-120"/>
              </a:rPr>
              <a:t>(A)</a:t>
            </a:r>
            <a:r>
              <a:rPr lang="zh-CN" altLang="en-US" sz="2400" smtClean="0">
                <a:solidFill>
                  <a:srgbClr val="000066"/>
                </a:solidFill>
                <a:ea typeface="PMingLiU" pitchFamily="18" charset="-120"/>
              </a:rPr>
              <a:t>；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3.</a:t>
            </a:r>
            <a:r>
              <a:rPr lang="zh-CN" altLang="en-US" sz="2400" smtClean="0">
                <a:solidFill>
                  <a:srgbClr val="000066"/>
                </a:solidFill>
                <a:ea typeface="PMingLiU" pitchFamily="18" charset="-120"/>
              </a:rPr>
              <a:t>计算出</a:t>
            </a:r>
            <a:r>
              <a:rPr lang="en-US" altLang="zh-CN" sz="2400" smtClean="0">
                <a:solidFill>
                  <a:srgbClr val="000066"/>
                </a:solidFill>
                <a:ea typeface="PMingLiU" pitchFamily="18" charset="-120"/>
              </a:rPr>
              <a:t>n</a:t>
            </a:r>
            <a:r>
              <a:rPr lang="zh-CN" altLang="en-US" sz="2400" smtClean="0">
                <a:solidFill>
                  <a:srgbClr val="000066"/>
                </a:solidFill>
                <a:ea typeface="PMingLiU" pitchFamily="18" charset="-120"/>
              </a:rPr>
              <a:t>年每一个季度的平均值</a:t>
            </a:r>
            <a:r>
              <a:rPr lang="en-US" altLang="zh-CN" sz="2400" smtClean="0">
                <a:solidFill>
                  <a:srgbClr val="000066"/>
                </a:solidFill>
                <a:ea typeface="PMingLiU" pitchFamily="18" charset="-120"/>
              </a:rPr>
              <a:t>(B)</a:t>
            </a:r>
            <a:r>
              <a:rPr lang="zh-CN" altLang="en-US" sz="2400" smtClean="0">
                <a:solidFill>
                  <a:srgbClr val="000066"/>
                </a:solidFill>
                <a:ea typeface="PMingLiU" pitchFamily="18" charset="-120"/>
              </a:rPr>
              <a:t>；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4.</a:t>
            </a:r>
            <a:r>
              <a:rPr lang="zh-CN" altLang="en-US" sz="2400" smtClean="0">
                <a:solidFill>
                  <a:srgbClr val="000066"/>
                </a:solidFill>
                <a:ea typeface="PMingLiU" pitchFamily="18" charset="-120"/>
              </a:rPr>
              <a:t>计算季节指数</a:t>
            </a:r>
            <a:r>
              <a:rPr lang="en-US" altLang="zh-CN" sz="2400" smtClean="0">
                <a:solidFill>
                  <a:srgbClr val="000066"/>
                </a:solidFill>
                <a:ea typeface="PMingLiU" pitchFamily="18" charset="-120"/>
              </a:rPr>
              <a:t>(C)</a:t>
            </a:r>
            <a:r>
              <a:rPr lang="zh-CN" altLang="en-US" sz="2400" smtClean="0">
                <a:solidFill>
                  <a:srgbClr val="000066"/>
                </a:solidFill>
                <a:ea typeface="PMingLiU" pitchFamily="18" charset="-120"/>
              </a:rPr>
              <a:t>，即用各季度的平均值除以所有季</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a:t>
            </a:r>
            <a:r>
              <a:rPr lang="zh-CN" altLang="zh-CN" sz="2400" smtClean="0">
                <a:solidFill>
                  <a:srgbClr val="000066"/>
                </a:solidFill>
                <a:ea typeface="PMingLiU" pitchFamily="18" charset="-120"/>
              </a:rPr>
              <a:t> </a:t>
            </a:r>
            <a:r>
              <a:rPr lang="zh-CN" altLang="en-US" sz="2400" smtClean="0">
                <a:solidFill>
                  <a:srgbClr val="000066"/>
                </a:solidFill>
                <a:ea typeface="PMingLiU" pitchFamily="18" charset="-120"/>
              </a:rPr>
              <a:t> 度的平均值： </a:t>
            </a:r>
          </a:p>
          <a:p>
            <a:pPr eaLnBrk="1" hangingPunct="1">
              <a:lnSpc>
                <a:spcPct val="80000"/>
              </a:lnSpc>
            </a:pPr>
            <a:r>
              <a:rPr lang="zh-CN" altLang="en-US" sz="2400" smtClean="0">
                <a:solidFill>
                  <a:srgbClr val="000066"/>
                </a:solidFill>
                <a:ea typeface="PMingLiU" pitchFamily="18" charset="-120"/>
              </a:rPr>
              <a:t>　　式中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C=A/B </a:t>
            </a:r>
          </a:p>
          <a:p>
            <a:pPr eaLnBrk="1" hangingPunct="1">
              <a:lnSpc>
                <a:spcPct val="80000"/>
              </a:lnSpc>
            </a:pPr>
            <a:r>
              <a:rPr lang="zh-CN" altLang="en-US" sz="2400" smtClean="0">
                <a:solidFill>
                  <a:srgbClr val="000066"/>
                </a:solidFill>
                <a:ea typeface="PMingLiU" pitchFamily="18" charset="-120"/>
              </a:rPr>
              <a:t>　　</a:t>
            </a:r>
            <a:r>
              <a:rPr lang="en-US" altLang="zh-CN" sz="2400" smtClean="0">
                <a:solidFill>
                  <a:srgbClr val="000066"/>
                </a:solidFill>
                <a:ea typeface="PMingLiU" pitchFamily="18" charset="-120"/>
              </a:rPr>
              <a:t>C——</a:t>
            </a:r>
            <a:r>
              <a:rPr lang="zh-CN" altLang="en-US" sz="2400" smtClean="0">
                <a:solidFill>
                  <a:srgbClr val="000066"/>
                </a:solidFill>
                <a:ea typeface="PMingLiU" pitchFamily="18" charset="-120"/>
              </a:rPr>
              <a:t>季节指数。</a:t>
            </a:r>
            <a:endParaRPr lang="zh-CN" altLang="zh-CN" sz="2400" smtClean="0">
              <a:solidFill>
                <a:srgbClr val="000066"/>
              </a:solidFill>
              <a:ea typeface="PMingLiU" pitchFamily="18" charset="-120"/>
            </a:endParaRPr>
          </a:p>
          <a:p>
            <a:pPr eaLnBrk="1" hangingPunct="1">
              <a:lnSpc>
                <a:spcPct val="80000"/>
              </a:lnSpc>
            </a:pPr>
            <a:r>
              <a:rPr lang="zh-CN" altLang="en-US" sz="2400" smtClean="0">
                <a:solidFill>
                  <a:srgbClr val="000066"/>
                </a:solidFill>
              </a:rPr>
              <a:t>      </a:t>
            </a:r>
            <a:r>
              <a:rPr lang="en-US" altLang="zh-CN" sz="2400" smtClean="0">
                <a:solidFill>
                  <a:srgbClr val="000066"/>
                </a:solidFill>
              </a:rPr>
              <a:t>5.</a:t>
            </a:r>
            <a:r>
              <a:rPr lang="en-US" altLang="zh-CN" sz="2400" smtClean="0"/>
              <a:t> </a:t>
            </a:r>
            <a:r>
              <a:rPr lang="zh-CN" altLang="en-US" sz="2400" smtClean="0">
                <a:solidFill>
                  <a:srgbClr val="000066"/>
                </a:solidFill>
              </a:rPr>
              <a:t>利用季节指数</a:t>
            </a:r>
            <a:r>
              <a:rPr lang="en-US" altLang="zh-CN" sz="2400" smtClean="0">
                <a:solidFill>
                  <a:srgbClr val="000066"/>
                </a:solidFill>
              </a:rPr>
              <a:t>(C),</a:t>
            </a:r>
            <a:r>
              <a:rPr lang="zh-CN" altLang="en-US" sz="2400" smtClean="0">
                <a:solidFill>
                  <a:srgbClr val="000066"/>
                </a:solidFill>
              </a:rPr>
              <a:t>对预测值进行修正： </a:t>
            </a:r>
          </a:p>
          <a:p>
            <a:pPr eaLnBrk="1" hangingPunct="1">
              <a:lnSpc>
                <a:spcPct val="80000"/>
              </a:lnSpc>
            </a:pPr>
            <a:r>
              <a:rPr lang="zh-CN" altLang="en-US" sz="2400" smtClean="0">
                <a:solidFill>
                  <a:srgbClr val="000066"/>
                </a:solidFill>
              </a:rPr>
              <a:t>　　</a:t>
            </a:r>
            <a:r>
              <a:rPr lang="en-US" altLang="zh-CN" sz="2400" i="1" smtClean="0">
                <a:solidFill>
                  <a:srgbClr val="000066"/>
                </a:solidFill>
              </a:rPr>
              <a:t>Yt</a:t>
            </a:r>
            <a:r>
              <a:rPr lang="en-US" altLang="zh-CN" sz="2400" smtClean="0">
                <a:solidFill>
                  <a:srgbClr val="000066"/>
                </a:solidFill>
              </a:rPr>
              <a:t> = (</a:t>
            </a:r>
            <a:r>
              <a:rPr lang="en-US" altLang="zh-CN" sz="2400" i="1" smtClean="0">
                <a:solidFill>
                  <a:srgbClr val="000066"/>
                </a:solidFill>
              </a:rPr>
              <a:t>a</a:t>
            </a:r>
            <a:r>
              <a:rPr lang="en-US" altLang="zh-CN" sz="2400" smtClean="0">
                <a:solidFill>
                  <a:srgbClr val="000066"/>
                </a:solidFill>
              </a:rPr>
              <a:t> + </a:t>
            </a:r>
            <a:r>
              <a:rPr lang="en-US" altLang="zh-CN" sz="2400" i="1" smtClean="0">
                <a:solidFill>
                  <a:srgbClr val="000066"/>
                </a:solidFill>
              </a:rPr>
              <a:t>bT</a:t>
            </a:r>
            <a:r>
              <a:rPr lang="en-US" altLang="zh-CN" sz="2400" smtClean="0">
                <a:solidFill>
                  <a:srgbClr val="000066"/>
                </a:solidFill>
              </a:rPr>
              <a:t>)</a:t>
            </a:r>
            <a:r>
              <a:rPr lang="en-US" altLang="zh-CN" sz="2400" i="1" smtClean="0">
                <a:solidFill>
                  <a:srgbClr val="000066"/>
                </a:solidFill>
              </a:rPr>
              <a:t>Ci</a:t>
            </a:r>
            <a:r>
              <a:rPr lang="en-US" altLang="zh-CN" sz="2400" smtClean="0">
                <a:solidFill>
                  <a:srgbClr val="000066"/>
                </a:solidFill>
              </a:rPr>
              <a:t> </a:t>
            </a:r>
          </a:p>
          <a:p>
            <a:pPr eaLnBrk="1" hangingPunct="1">
              <a:lnSpc>
                <a:spcPct val="80000"/>
              </a:lnSpc>
            </a:pPr>
            <a:r>
              <a:rPr lang="zh-CN" altLang="en-US" sz="2400" smtClean="0">
                <a:solidFill>
                  <a:srgbClr val="000066"/>
                </a:solidFill>
              </a:rPr>
              <a:t> </a:t>
            </a:r>
            <a:endParaRPr lang="en-US" altLang="zh-CN" sz="2400" smtClean="0">
              <a:solidFill>
                <a:srgbClr val="000066"/>
              </a:solidFill>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533400" y="762000"/>
            <a:ext cx="8229600" cy="4525963"/>
          </a:xfrm>
        </p:spPr>
        <p:txBody>
          <a:bodyPr/>
          <a:lstStyle/>
          <a:p>
            <a:pPr eaLnBrk="1" hangingPunct="1"/>
            <a:r>
              <a:rPr lang="en-US" altLang="zh-CN" smtClean="0">
                <a:solidFill>
                  <a:srgbClr val="000066"/>
                </a:solidFill>
              </a:rPr>
              <a:t>5.</a:t>
            </a:r>
            <a:r>
              <a:rPr lang="zh-CN" altLang="en-US" smtClean="0">
                <a:solidFill>
                  <a:srgbClr val="000066"/>
                </a:solidFill>
              </a:rPr>
              <a:t>利用季节指数</a:t>
            </a:r>
            <a:r>
              <a:rPr lang="en-US" altLang="zh-CN" smtClean="0">
                <a:solidFill>
                  <a:srgbClr val="000066"/>
                </a:solidFill>
              </a:rPr>
              <a:t>(C),</a:t>
            </a:r>
            <a:r>
              <a:rPr lang="zh-CN" altLang="en-US" smtClean="0">
                <a:solidFill>
                  <a:srgbClr val="000066"/>
                </a:solidFill>
              </a:rPr>
              <a:t>对预测值进行修正： </a:t>
            </a:r>
          </a:p>
          <a:p>
            <a:pPr eaLnBrk="1" hangingPunct="1"/>
            <a:r>
              <a:rPr lang="zh-CN" altLang="en-US" smtClean="0">
                <a:solidFill>
                  <a:srgbClr val="000066"/>
                </a:solidFill>
              </a:rPr>
              <a:t>　　</a:t>
            </a:r>
            <a:r>
              <a:rPr lang="en-US" altLang="zh-CN" i="1" smtClean="0">
                <a:solidFill>
                  <a:srgbClr val="000066"/>
                </a:solidFill>
              </a:rPr>
              <a:t>Yt</a:t>
            </a:r>
            <a:r>
              <a:rPr lang="en-US" altLang="zh-CN" smtClean="0">
                <a:solidFill>
                  <a:srgbClr val="000066"/>
                </a:solidFill>
              </a:rPr>
              <a:t> = (</a:t>
            </a:r>
            <a:r>
              <a:rPr lang="en-US" altLang="zh-CN" i="1" smtClean="0">
                <a:solidFill>
                  <a:srgbClr val="000066"/>
                </a:solidFill>
              </a:rPr>
              <a:t>a</a:t>
            </a:r>
            <a:r>
              <a:rPr lang="en-US" altLang="zh-CN" smtClean="0">
                <a:solidFill>
                  <a:srgbClr val="000066"/>
                </a:solidFill>
              </a:rPr>
              <a:t> + </a:t>
            </a:r>
            <a:r>
              <a:rPr lang="en-US" altLang="zh-CN" i="1" smtClean="0">
                <a:solidFill>
                  <a:srgbClr val="000066"/>
                </a:solidFill>
              </a:rPr>
              <a:t>bT</a:t>
            </a:r>
            <a:r>
              <a:rPr lang="en-US" altLang="zh-CN" smtClean="0">
                <a:solidFill>
                  <a:srgbClr val="000066"/>
                </a:solidFill>
              </a:rPr>
              <a:t>)</a:t>
            </a:r>
            <a:r>
              <a:rPr lang="en-US" altLang="zh-CN" i="1" smtClean="0">
                <a:solidFill>
                  <a:srgbClr val="000066"/>
                </a:solidFill>
              </a:rPr>
              <a:t>Ci</a:t>
            </a:r>
            <a:r>
              <a:rPr lang="en-US" altLang="zh-CN" smtClean="0">
                <a:solidFill>
                  <a:srgbClr val="000066"/>
                </a:solidFill>
              </a:rPr>
              <a:t> </a:t>
            </a:r>
          </a:p>
          <a:p>
            <a:pPr eaLnBrk="1" hangingPunct="1"/>
            <a:r>
              <a:rPr lang="zh-CN" altLang="en-US" smtClean="0">
                <a:solidFill>
                  <a:srgbClr val="000066"/>
                </a:solidFill>
              </a:rPr>
              <a:t>　　式中 </a:t>
            </a:r>
          </a:p>
          <a:p>
            <a:pPr eaLnBrk="1" hangingPunct="1"/>
            <a:r>
              <a:rPr lang="zh-CN" altLang="en-US" smtClean="0">
                <a:solidFill>
                  <a:srgbClr val="000066"/>
                </a:solidFill>
              </a:rPr>
              <a:t>　　</a:t>
            </a:r>
            <a:r>
              <a:rPr lang="en-US" altLang="zh-CN" i="1" smtClean="0">
                <a:solidFill>
                  <a:srgbClr val="000066"/>
                </a:solidFill>
              </a:rPr>
              <a:t>Ci</a:t>
            </a:r>
            <a:r>
              <a:rPr lang="en-US" altLang="zh-CN" smtClean="0">
                <a:solidFill>
                  <a:srgbClr val="000066"/>
                </a:solidFill>
              </a:rPr>
              <a:t>——</a:t>
            </a:r>
            <a:r>
              <a:rPr lang="zh-CN" altLang="en-US" smtClean="0">
                <a:solidFill>
                  <a:srgbClr val="000066"/>
                </a:solidFill>
              </a:rPr>
              <a:t>第</a:t>
            </a:r>
            <a:r>
              <a:rPr lang="en-US" altLang="zh-CN" smtClean="0">
                <a:solidFill>
                  <a:srgbClr val="000066"/>
                </a:solidFill>
              </a:rPr>
              <a:t>i</a:t>
            </a:r>
            <a:r>
              <a:rPr lang="zh-CN" altLang="en-US" smtClean="0">
                <a:solidFill>
                  <a:srgbClr val="000066"/>
                </a:solidFill>
              </a:rPr>
              <a:t>季度的季节指数</a:t>
            </a:r>
            <a:r>
              <a:rPr lang="en-US" altLang="zh-CN" smtClean="0">
                <a:solidFill>
                  <a:srgbClr val="000066"/>
                </a:solidFill>
              </a:rPr>
              <a:t>(i=1,2,3,4)</a:t>
            </a:r>
            <a:r>
              <a:rPr lang="zh-CN" altLang="en-US" smtClean="0">
                <a:solidFill>
                  <a:srgbClr val="000066"/>
                </a:solidFill>
              </a:rPr>
              <a:t>； </a:t>
            </a:r>
          </a:p>
          <a:p>
            <a:pPr eaLnBrk="1" hangingPunct="1"/>
            <a:r>
              <a:rPr lang="zh-CN" altLang="en-US" smtClean="0">
                <a:solidFill>
                  <a:srgbClr val="000066"/>
                </a:solidFill>
              </a:rPr>
              <a:t>　　</a:t>
            </a:r>
            <a:r>
              <a:rPr lang="en-US" altLang="zh-CN" i="1" smtClean="0">
                <a:solidFill>
                  <a:srgbClr val="000066"/>
                </a:solidFill>
              </a:rPr>
              <a:t>Yt</a:t>
            </a:r>
            <a:r>
              <a:rPr lang="en-US" altLang="zh-CN" smtClean="0">
                <a:solidFill>
                  <a:srgbClr val="000066"/>
                </a:solidFill>
              </a:rPr>
              <a:t>——</a:t>
            </a:r>
            <a:r>
              <a:rPr lang="zh-CN" altLang="en-US" smtClean="0">
                <a:solidFill>
                  <a:srgbClr val="000066"/>
                </a:solidFill>
              </a:rPr>
              <a:t>第</a:t>
            </a:r>
            <a:r>
              <a:rPr lang="en-US" altLang="zh-CN" smtClean="0">
                <a:solidFill>
                  <a:srgbClr val="000066"/>
                </a:solidFill>
              </a:rPr>
              <a:t>t</a:t>
            </a:r>
            <a:r>
              <a:rPr lang="zh-CN" altLang="en-US" smtClean="0">
                <a:solidFill>
                  <a:srgbClr val="000066"/>
                </a:solidFill>
              </a:rPr>
              <a:t>季度的</a:t>
            </a:r>
            <a:r>
              <a:rPr lang="zh-CN" altLang="en-US" smtClean="0">
                <a:solidFill>
                  <a:srgbClr val="000066"/>
                </a:solidFill>
                <a:hlinkClick r:id="rId2" tooltip="销售量"/>
              </a:rPr>
              <a:t>销售量</a:t>
            </a:r>
            <a:r>
              <a:rPr lang="zh-CN" altLang="en-US" smtClean="0">
                <a:solidFill>
                  <a:srgbClr val="000066"/>
                </a:solidFill>
              </a:rPr>
              <a:t>； </a:t>
            </a:r>
          </a:p>
          <a:p>
            <a:pPr eaLnBrk="1" hangingPunct="1"/>
            <a:r>
              <a:rPr lang="zh-CN" altLang="en-US" smtClean="0">
                <a:solidFill>
                  <a:srgbClr val="000066"/>
                </a:solidFill>
              </a:rPr>
              <a:t>　　</a:t>
            </a:r>
            <a:r>
              <a:rPr lang="en-US" altLang="zh-CN" smtClean="0">
                <a:solidFill>
                  <a:srgbClr val="000066"/>
                </a:solidFill>
              </a:rPr>
              <a:t>a——</a:t>
            </a:r>
            <a:r>
              <a:rPr lang="zh-CN" altLang="en-US" smtClean="0">
                <a:solidFill>
                  <a:srgbClr val="000066"/>
                </a:solidFill>
              </a:rPr>
              <a:t>待定系数； </a:t>
            </a:r>
          </a:p>
          <a:p>
            <a:pPr eaLnBrk="1" hangingPunct="1"/>
            <a:r>
              <a:rPr lang="zh-CN" altLang="en-US" smtClean="0">
                <a:solidFill>
                  <a:srgbClr val="000066"/>
                </a:solidFill>
              </a:rPr>
              <a:t>　　</a:t>
            </a:r>
            <a:r>
              <a:rPr lang="en-US" altLang="zh-CN" smtClean="0">
                <a:solidFill>
                  <a:srgbClr val="000066"/>
                </a:solidFill>
              </a:rPr>
              <a:t>b——</a:t>
            </a:r>
            <a:r>
              <a:rPr lang="zh-CN" altLang="en-US" smtClean="0">
                <a:solidFill>
                  <a:srgbClr val="000066"/>
                </a:solidFill>
              </a:rPr>
              <a:t>待定系数； </a:t>
            </a:r>
          </a:p>
          <a:p>
            <a:pPr eaLnBrk="1" hangingPunct="1"/>
            <a:r>
              <a:rPr lang="zh-CN" altLang="en-US" smtClean="0">
                <a:solidFill>
                  <a:srgbClr val="000066"/>
                </a:solidFill>
              </a:rPr>
              <a:t>　　</a:t>
            </a:r>
            <a:r>
              <a:rPr lang="en-US" altLang="zh-CN" smtClean="0">
                <a:solidFill>
                  <a:srgbClr val="000066"/>
                </a:solidFill>
              </a:rPr>
              <a:t>T——</a:t>
            </a:r>
            <a:r>
              <a:rPr lang="zh-CN" altLang="en-US" smtClean="0">
                <a:solidFill>
                  <a:srgbClr val="000066"/>
                </a:solidFill>
              </a:rPr>
              <a:t>预测期季度数， </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1066800" y="990600"/>
            <a:ext cx="8229600" cy="4525963"/>
          </a:xfrm>
        </p:spPr>
        <p:txBody>
          <a:bodyPr/>
          <a:lstStyle/>
          <a:p>
            <a:pPr eaLnBrk="1" hangingPunct="1"/>
            <a:r>
              <a:rPr lang="zh-CN" altLang="en-US" smtClean="0">
                <a:ea typeface="PMingLiU" pitchFamily="18" charset="-120"/>
              </a:rPr>
              <a:t>　</a:t>
            </a:r>
            <a:r>
              <a:rPr lang="zh-CN" altLang="en-US" smtClean="0">
                <a:solidFill>
                  <a:srgbClr val="000066"/>
                </a:solidFill>
                <a:ea typeface="PMingLiU" pitchFamily="18" charset="-120"/>
                <a:hlinkClick r:id="rId2" tooltip="预测"/>
              </a:rPr>
              <a:t>预测</a:t>
            </a:r>
            <a:r>
              <a:rPr lang="zh-CN" altLang="en-US" smtClean="0">
                <a:solidFill>
                  <a:srgbClr val="000066"/>
                </a:solidFill>
                <a:ea typeface="PMingLiU" pitchFamily="18" charset="-120"/>
              </a:rPr>
              <a:t>过程如下： </a:t>
            </a:r>
          </a:p>
          <a:p>
            <a:pPr eaLnBrk="1" hangingPunct="1"/>
            <a:r>
              <a:rPr lang="en-US" altLang="zh-CN" smtClean="0">
                <a:solidFill>
                  <a:srgbClr val="000066"/>
                </a:solidFill>
                <a:ea typeface="PMingLiU" pitchFamily="18" charset="-120"/>
              </a:rPr>
              <a:t>1.</a:t>
            </a:r>
            <a:r>
              <a:rPr lang="zh-CN" altLang="en-US" smtClean="0">
                <a:solidFill>
                  <a:srgbClr val="000066"/>
                </a:solidFill>
                <a:ea typeface="PMingLiU" pitchFamily="18" charset="-120"/>
              </a:rPr>
              <a:t>六年各相同季节的平均销售量</a:t>
            </a:r>
            <a:r>
              <a:rPr lang="en-US" altLang="zh-CN" smtClean="0">
                <a:solidFill>
                  <a:srgbClr val="000066"/>
                </a:solidFill>
                <a:ea typeface="PMingLiU" pitchFamily="18" charset="-120"/>
              </a:rPr>
              <a:t>(</a:t>
            </a:r>
            <a:r>
              <a:rPr lang="en-US" altLang="zh-CN" i="1" smtClean="0">
                <a:solidFill>
                  <a:srgbClr val="000066"/>
                </a:solidFill>
                <a:ea typeface="PMingLiU" pitchFamily="18" charset="-120"/>
              </a:rPr>
              <a:t>Ai</a:t>
            </a:r>
            <a:r>
              <a:rPr lang="en-US" altLang="zh-CN" smtClean="0">
                <a:solidFill>
                  <a:srgbClr val="000066"/>
                </a:solidFill>
                <a:ea typeface="PMingLiU" pitchFamily="18" charset="-120"/>
              </a:rPr>
              <a:t>) </a:t>
            </a:r>
          </a:p>
          <a:p>
            <a:pPr eaLnBrk="1" hangingPunct="1"/>
            <a:r>
              <a:rPr lang="zh-CN" altLang="en-US" smtClean="0">
                <a:solidFill>
                  <a:srgbClr val="000066"/>
                </a:solidFill>
                <a:ea typeface="PMingLiU" pitchFamily="18" charset="-120"/>
              </a:rPr>
              <a:t>　　</a:t>
            </a:r>
            <a:r>
              <a:rPr lang="en-US" altLang="zh-CN" i="1" smtClean="0">
                <a:solidFill>
                  <a:srgbClr val="000066"/>
                </a:solidFill>
                <a:ea typeface="PMingLiU" pitchFamily="18" charset="-120"/>
              </a:rPr>
              <a:t>A</a:t>
            </a:r>
            <a:r>
              <a:rPr lang="en-US" altLang="zh-CN" smtClean="0">
                <a:solidFill>
                  <a:srgbClr val="000066"/>
                </a:solidFill>
                <a:ea typeface="PMingLiU" pitchFamily="18" charset="-120"/>
              </a:rPr>
              <a:t>1=1970÷6≈262(</a:t>
            </a:r>
            <a:r>
              <a:rPr lang="zh-CN" altLang="en-US" smtClean="0">
                <a:solidFill>
                  <a:srgbClr val="000066"/>
                </a:solidFill>
                <a:ea typeface="PMingLiU" pitchFamily="18" charset="-120"/>
              </a:rPr>
              <a:t>单位</a:t>
            </a:r>
            <a:r>
              <a:rPr lang="en-US" altLang="zh-CN" smtClean="0">
                <a:solidFill>
                  <a:srgbClr val="000066"/>
                </a:solidFill>
                <a:ea typeface="PMingLiU" pitchFamily="18" charset="-120"/>
              </a:rPr>
              <a:t>) </a:t>
            </a:r>
          </a:p>
          <a:p>
            <a:pPr eaLnBrk="1" hangingPunct="1"/>
            <a:r>
              <a:rPr lang="zh-CN" altLang="en-US" smtClean="0">
                <a:solidFill>
                  <a:srgbClr val="000066"/>
                </a:solidFill>
                <a:ea typeface="PMingLiU" pitchFamily="18" charset="-120"/>
              </a:rPr>
              <a:t>　同理 </a:t>
            </a:r>
            <a:r>
              <a:rPr lang="en-US" altLang="zh-CN" smtClean="0">
                <a:solidFill>
                  <a:srgbClr val="000066"/>
                </a:solidFill>
                <a:ea typeface="PMingLiU" pitchFamily="18" charset="-120"/>
              </a:rPr>
              <a:t>A2=180</a:t>
            </a:r>
            <a:r>
              <a:rPr lang="zh-CN" altLang="en-US" smtClean="0">
                <a:solidFill>
                  <a:srgbClr val="000066"/>
                </a:solidFill>
                <a:ea typeface="PMingLiU" pitchFamily="18" charset="-120"/>
              </a:rPr>
              <a:t>，</a:t>
            </a:r>
            <a:r>
              <a:rPr lang="en-US" altLang="zh-CN" smtClean="0">
                <a:solidFill>
                  <a:srgbClr val="000066"/>
                </a:solidFill>
                <a:ea typeface="PMingLiU" pitchFamily="18" charset="-120"/>
              </a:rPr>
              <a:t>A3≈138.3</a:t>
            </a:r>
            <a:r>
              <a:rPr lang="zh-CN" altLang="en-US" smtClean="0">
                <a:solidFill>
                  <a:srgbClr val="000066"/>
                </a:solidFill>
                <a:ea typeface="PMingLiU" pitchFamily="18" charset="-120"/>
              </a:rPr>
              <a:t>，</a:t>
            </a:r>
            <a:r>
              <a:rPr lang="en-US" altLang="zh-CN" smtClean="0">
                <a:solidFill>
                  <a:srgbClr val="000066"/>
                </a:solidFill>
                <a:ea typeface="PMingLiU" pitchFamily="18" charset="-120"/>
              </a:rPr>
              <a:t>A4=180(</a:t>
            </a:r>
            <a:r>
              <a:rPr lang="zh-CN" altLang="en-US" smtClean="0">
                <a:solidFill>
                  <a:srgbClr val="000066"/>
                </a:solidFill>
                <a:ea typeface="PMingLiU" pitchFamily="18" charset="-120"/>
              </a:rPr>
              <a:t>单位</a:t>
            </a:r>
            <a:r>
              <a:rPr lang="en-US" altLang="zh-CN" smtClean="0">
                <a:solidFill>
                  <a:srgbClr val="000066"/>
                </a:solidFill>
                <a:ea typeface="PMingLiU" pitchFamily="18" charset="-120"/>
              </a:rPr>
              <a:t>) </a:t>
            </a:r>
          </a:p>
          <a:p>
            <a:pPr eaLnBrk="1" hangingPunct="1"/>
            <a:r>
              <a:rPr lang="en-US" altLang="zh-CN" smtClean="0">
                <a:solidFill>
                  <a:srgbClr val="000066"/>
                </a:solidFill>
                <a:ea typeface="PMingLiU" pitchFamily="18" charset="-120"/>
              </a:rPr>
              <a:t>2.</a:t>
            </a:r>
            <a:r>
              <a:rPr lang="zh-CN" altLang="en-US" smtClean="0">
                <a:solidFill>
                  <a:srgbClr val="000066"/>
                </a:solidFill>
                <a:ea typeface="PMingLiU" pitchFamily="18" charset="-120"/>
              </a:rPr>
              <a:t>六年所有季度的平均销售量</a:t>
            </a:r>
            <a:r>
              <a:rPr lang="en-US" altLang="zh-CN" smtClean="0">
                <a:solidFill>
                  <a:srgbClr val="000066"/>
                </a:solidFill>
                <a:ea typeface="PMingLiU" pitchFamily="18" charset="-120"/>
              </a:rPr>
              <a:t>(B) </a:t>
            </a:r>
          </a:p>
          <a:p>
            <a:pPr eaLnBrk="1" hangingPunct="1"/>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zh-CN" altLang="zh-CN" smtClean="0">
                <a:solidFill>
                  <a:srgbClr val="000066"/>
                </a:solidFill>
                <a:ea typeface="PMingLiU" pitchFamily="18" charset="-120"/>
              </a:rPr>
              <a:t> </a:t>
            </a:r>
            <a:r>
              <a:rPr lang="zh-CN" altLang="en-US" smtClean="0">
                <a:solidFill>
                  <a:srgbClr val="000066"/>
                </a:solidFill>
                <a:ea typeface="PMingLiU" pitchFamily="18" charset="-120"/>
              </a:rPr>
              <a:t> </a:t>
            </a:r>
            <a:r>
              <a:rPr lang="en-US" altLang="zh-CN" smtClean="0">
                <a:solidFill>
                  <a:srgbClr val="000066"/>
                </a:solidFill>
                <a:ea typeface="PMingLiU" pitchFamily="18" charset="-120"/>
              </a:rPr>
              <a:t>(</a:t>
            </a:r>
            <a:r>
              <a:rPr lang="zh-CN" altLang="en-US" smtClean="0">
                <a:solidFill>
                  <a:srgbClr val="000066"/>
                </a:solidFill>
                <a:ea typeface="PMingLiU" pitchFamily="18" charset="-120"/>
              </a:rPr>
              <a:t>单位</a:t>
            </a:r>
            <a:r>
              <a:rPr lang="en-US" altLang="zh-CN" smtClean="0">
                <a:solidFill>
                  <a:srgbClr val="000066"/>
                </a:solidFill>
                <a:ea typeface="PMingLiU" pitchFamily="18" charset="-120"/>
              </a:rPr>
              <a:t>)</a:t>
            </a:r>
            <a:r>
              <a:rPr lang="en-US" altLang="zh-CN" smtClean="0">
                <a:solidFill>
                  <a:srgbClr val="000066"/>
                </a:solidFill>
              </a:rPr>
              <a:t> </a:t>
            </a:r>
          </a:p>
          <a:p>
            <a:pPr eaLnBrk="1" hangingPunct="1"/>
            <a:r>
              <a:rPr lang="en-US" altLang="zh-CN" smtClean="0">
                <a:solidFill>
                  <a:srgbClr val="000066"/>
                </a:solidFill>
              </a:rPr>
              <a:t>     M——6</a:t>
            </a:r>
            <a:r>
              <a:rPr lang="zh-CN" altLang="en-US" smtClean="0">
                <a:solidFill>
                  <a:srgbClr val="000066"/>
                </a:solidFill>
              </a:rPr>
              <a:t>年销售量总和</a:t>
            </a:r>
            <a:r>
              <a:rPr lang="zh-CN" altLang="en-US" smtClean="0"/>
              <a:t> </a:t>
            </a:r>
          </a:p>
        </p:txBody>
      </p:sp>
      <p:pic>
        <p:nvPicPr>
          <p:cNvPr id="130051" name="Picture 4" descr="B=\frac{M}{4\times6}=\frac{4560}{4\times6}=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7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2" name="Picture 5" descr="B=\frac{M}{4\times6}=\frac{4560}{4\times6}=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2438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074" name="Picture 8" descr="a=\frac{\sum y_t}{n}"/>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14400" y="33528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5" name="Picture 7" descr="=\frac{4560}{24}"/>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143000" y="4038600"/>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Picture 6" descr="b=\frac{\sum y_t\cdot T}{\sum T^2}"/>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505200" y="3276600"/>
            <a:ext cx="11430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7" name="Picture 5" descr="=\frac{8760}{4600}\approx1.90"/>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733800" y="3962400"/>
            <a:ext cx="1447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Rectangle 9"/>
          <p:cNvSpPr>
            <a:spLocks noChangeArrowheads="1"/>
          </p:cNvSpPr>
          <p:nvPr/>
        </p:nvSpPr>
        <p:spPr bwMode="auto">
          <a:xfrm>
            <a:off x="685800" y="685800"/>
            <a:ext cx="48482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333333"/>
                </a:solidFill>
                <a:ea typeface="宋体" pitchFamily="2" charset="-122"/>
                <a:cs typeface="Arial" charset="0"/>
              </a:rPr>
              <a:t>　</a:t>
            </a:r>
            <a:r>
              <a:rPr lang="en-US" altLang="zh-CN" sz="2000">
                <a:solidFill>
                  <a:srgbClr val="000066"/>
                </a:solidFill>
                <a:ea typeface="宋体" pitchFamily="2" charset="-122"/>
                <a:cs typeface="Arial" charset="0"/>
              </a:rPr>
              <a:t>3.</a:t>
            </a:r>
            <a:r>
              <a:rPr lang="zh-CN" altLang="en-US" sz="2000">
                <a:solidFill>
                  <a:srgbClr val="000066"/>
                </a:solidFill>
                <a:ea typeface="宋体" pitchFamily="2" charset="-122"/>
                <a:cs typeface="Arial" charset="0"/>
              </a:rPr>
              <a:t>各季节销售指数</a:t>
            </a:r>
            <a:r>
              <a:rPr lang="en-US" altLang="zh-CN" sz="2000">
                <a:solidFill>
                  <a:srgbClr val="000066"/>
                </a:solidFill>
                <a:ea typeface="宋体" pitchFamily="2" charset="-122"/>
                <a:cs typeface="Arial" charset="0"/>
              </a:rPr>
              <a:t>(</a:t>
            </a:r>
            <a:r>
              <a:rPr lang="en-US" altLang="zh-CN" sz="2000" i="1">
                <a:solidFill>
                  <a:srgbClr val="000066"/>
                </a:solidFill>
                <a:latin typeface="Times New Roman" pitchFamily="18" charset="0"/>
                <a:ea typeface="宋体" pitchFamily="2" charset="-122"/>
                <a:cs typeface="Times New Roman" pitchFamily="18" charset="0"/>
              </a:rPr>
              <a:t>C</a:t>
            </a:r>
            <a:r>
              <a:rPr lang="en-US" altLang="zh-CN" sz="2000" i="1" baseline="-30000">
                <a:solidFill>
                  <a:srgbClr val="000066"/>
                </a:solidFill>
                <a:latin typeface="Times New Roman" pitchFamily="18" charset="0"/>
                <a:ea typeface="宋体" pitchFamily="2" charset="-122"/>
                <a:cs typeface="Times New Roman" pitchFamily="18" charset="0"/>
              </a:rPr>
              <a:t>i</a:t>
            </a:r>
            <a:r>
              <a:rPr lang="en-US" altLang="zh-CN" sz="2000">
                <a:solidFill>
                  <a:srgbClr val="000066"/>
                </a:solidFill>
                <a:ea typeface="宋体" pitchFamily="2" charset="-122"/>
                <a:cs typeface="Arial" charset="0"/>
              </a:rPr>
              <a:t>) </a:t>
            </a:r>
            <a:endParaRPr lang="en-US" altLang="zh-CN" sz="2000">
              <a:solidFill>
                <a:srgbClr val="000066"/>
              </a:solidFill>
              <a:cs typeface="Arial" charset="0"/>
            </a:endParaRPr>
          </a:p>
          <a:p>
            <a:pPr eaLnBrk="0" hangingPunct="0"/>
            <a:r>
              <a:rPr lang="zh-CN" altLang="en-US" sz="2000">
                <a:solidFill>
                  <a:srgbClr val="000066"/>
                </a:solidFill>
                <a:ea typeface="宋体" pitchFamily="2" charset="-122"/>
              </a:rPr>
              <a:t>　　</a:t>
            </a:r>
            <a:r>
              <a:rPr lang="en-US" altLang="zh-CN" sz="2000" i="1">
                <a:solidFill>
                  <a:srgbClr val="000066"/>
                </a:solidFill>
                <a:latin typeface="Times New Roman" pitchFamily="18" charset="0"/>
                <a:ea typeface="宋体" pitchFamily="2" charset="-122"/>
              </a:rPr>
              <a:t>C</a:t>
            </a:r>
            <a:r>
              <a:rPr lang="en-US" altLang="zh-CN" sz="2000" i="1" baseline="-30000">
                <a:solidFill>
                  <a:srgbClr val="000066"/>
                </a:solidFill>
                <a:latin typeface="Times New Roman" pitchFamily="18" charset="0"/>
                <a:ea typeface="宋体" pitchFamily="2" charset="-122"/>
              </a:rPr>
              <a:t>1</a:t>
            </a:r>
            <a:r>
              <a:rPr lang="en-US" altLang="zh-CN" sz="2000">
                <a:solidFill>
                  <a:srgbClr val="000066"/>
                </a:solidFill>
                <a:ea typeface="宋体" pitchFamily="2" charset="-122"/>
              </a:rPr>
              <a:t>=262÷19≈1.38 </a:t>
            </a:r>
            <a:endParaRPr lang="en-US" altLang="zh-CN" sz="2000">
              <a:solidFill>
                <a:srgbClr val="000066"/>
              </a:solidFill>
            </a:endParaRPr>
          </a:p>
          <a:p>
            <a:pPr eaLnBrk="0" hangingPunct="0"/>
            <a:r>
              <a:rPr lang="zh-CN" altLang="en-US" sz="2000">
                <a:solidFill>
                  <a:srgbClr val="000066"/>
                </a:solidFill>
                <a:ea typeface="宋体" pitchFamily="2" charset="-122"/>
              </a:rPr>
              <a:t>　　同理 </a:t>
            </a:r>
            <a:r>
              <a:rPr lang="en-US" altLang="zh-CN" sz="2000" i="1">
                <a:solidFill>
                  <a:srgbClr val="000066"/>
                </a:solidFill>
                <a:latin typeface="Times New Roman" pitchFamily="18" charset="0"/>
                <a:ea typeface="宋体" pitchFamily="2" charset="-122"/>
              </a:rPr>
              <a:t>C</a:t>
            </a:r>
            <a:r>
              <a:rPr lang="en-US" altLang="zh-CN" sz="2000" baseline="-30000">
                <a:solidFill>
                  <a:srgbClr val="000066"/>
                </a:solidFill>
                <a:latin typeface="Times New Roman" pitchFamily="18" charset="0"/>
                <a:ea typeface="宋体" pitchFamily="2" charset="-122"/>
              </a:rPr>
              <a:t>2</a:t>
            </a:r>
            <a:r>
              <a:rPr lang="en-US" altLang="zh-CN" sz="2000">
                <a:solidFill>
                  <a:srgbClr val="000066"/>
                </a:solidFill>
                <a:ea typeface="宋体" pitchFamily="2" charset="-122"/>
              </a:rPr>
              <a:t>≈0.95</a:t>
            </a:r>
            <a:r>
              <a:rPr lang="zh-CN" altLang="en-US" sz="2000">
                <a:solidFill>
                  <a:srgbClr val="000066"/>
                </a:solidFill>
                <a:ea typeface="宋体" pitchFamily="2" charset="-122"/>
              </a:rPr>
              <a:t>，</a:t>
            </a:r>
            <a:r>
              <a:rPr lang="en-US" altLang="zh-CN" sz="2000" i="1">
                <a:solidFill>
                  <a:srgbClr val="000066"/>
                </a:solidFill>
                <a:latin typeface="Times New Roman" pitchFamily="18" charset="0"/>
                <a:ea typeface="宋体" pitchFamily="2" charset="-122"/>
              </a:rPr>
              <a:t>C</a:t>
            </a:r>
            <a:r>
              <a:rPr lang="en-US" altLang="zh-CN" sz="2000" baseline="-30000">
                <a:solidFill>
                  <a:srgbClr val="000066"/>
                </a:solidFill>
                <a:latin typeface="Times New Roman" pitchFamily="18" charset="0"/>
                <a:ea typeface="宋体" pitchFamily="2" charset="-122"/>
              </a:rPr>
              <a:t>3</a:t>
            </a:r>
            <a:r>
              <a:rPr lang="en-US" altLang="zh-CN" sz="2000">
                <a:solidFill>
                  <a:srgbClr val="000066"/>
                </a:solidFill>
                <a:ea typeface="宋体" pitchFamily="2" charset="-122"/>
              </a:rPr>
              <a:t>≈0.73</a:t>
            </a:r>
            <a:r>
              <a:rPr lang="zh-CN" altLang="en-US" sz="2000">
                <a:solidFill>
                  <a:srgbClr val="000066"/>
                </a:solidFill>
                <a:ea typeface="宋体" pitchFamily="2" charset="-122"/>
              </a:rPr>
              <a:t>，</a:t>
            </a:r>
            <a:r>
              <a:rPr lang="en-US" altLang="zh-CN" sz="2000" i="1">
                <a:solidFill>
                  <a:srgbClr val="000066"/>
                </a:solidFill>
                <a:latin typeface="Times New Roman" pitchFamily="18" charset="0"/>
                <a:ea typeface="宋体" pitchFamily="2" charset="-122"/>
              </a:rPr>
              <a:t>C</a:t>
            </a:r>
            <a:r>
              <a:rPr lang="en-US" altLang="zh-CN" sz="2000" baseline="-30000">
                <a:solidFill>
                  <a:srgbClr val="000066"/>
                </a:solidFill>
                <a:latin typeface="Times New Roman" pitchFamily="18" charset="0"/>
                <a:ea typeface="宋体" pitchFamily="2" charset="-122"/>
              </a:rPr>
              <a:t>4</a:t>
            </a:r>
            <a:r>
              <a:rPr lang="en-US" altLang="zh-CN" sz="2000">
                <a:solidFill>
                  <a:srgbClr val="000066"/>
                </a:solidFill>
                <a:ea typeface="宋体" pitchFamily="2" charset="-122"/>
              </a:rPr>
              <a:t>≈0.95 </a:t>
            </a:r>
            <a:endParaRPr lang="en-US" altLang="zh-CN" sz="2000">
              <a:solidFill>
                <a:srgbClr val="000066"/>
              </a:solidFill>
            </a:endParaRPr>
          </a:p>
          <a:p>
            <a:pPr eaLnBrk="0" hangingPunct="0"/>
            <a:r>
              <a:rPr lang="zh-CN" altLang="en-US" sz="2000">
                <a:solidFill>
                  <a:srgbClr val="000066"/>
                </a:solidFill>
                <a:ea typeface="宋体" pitchFamily="2" charset="-122"/>
              </a:rPr>
              <a:t>　　</a:t>
            </a:r>
            <a:endParaRPr lang="zh-CN" altLang="zh-CN" sz="2000">
              <a:solidFill>
                <a:srgbClr val="000066"/>
              </a:solidFill>
              <a:ea typeface="宋体" pitchFamily="2" charset="-122"/>
            </a:endParaRPr>
          </a:p>
          <a:p>
            <a:pPr eaLnBrk="0" hangingPunct="0"/>
            <a:r>
              <a:rPr lang="en-US" altLang="zh-CN" sz="2000">
                <a:solidFill>
                  <a:srgbClr val="000066"/>
                </a:solidFill>
                <a:ea typeface="宋体" pitchFamily="2" charset="-122"/>
              </a:rPr>
              <a:t>4.</a:t>
            </a:r>
            <a:r>
              <a:rPr lang="zh-CN" altLang="en-US" sz="2000">
                <a:solidFill>
                  <a:srgbClr val="000066"/>
                </a:solidFill>
                <a:ea typeface="宋体" pitchFamily="2" charset="-122"/>
              </a:rPr>
              <a:t>修正</a:t>
            </a:r>
            <a:r>
              <a:rPr lang="en-US" altLang="zh-CN" sz="2000">
                <a:solidFill>
                  <a:srgbClr val="000066"/>
                </a:solidFill>
                <a:ea typeface="宋体" pitchFamily="2" charset="-122"/>
              </a:rPr>
              <a:t>2002</a:t>
            </a:r>
            <a:r>
              <a:rPr lang="zh-CN" altLang="en-US" sz="2000">
                <a:solidFill>
                  <a:srgbClr val="000066"/>
                </a:solidFill>
                <a:ea typeface="宋体" pitchFamily="2" charset="-122"/>
              </a:rPr>
              <a:t>年各季度预测值 </a:t>
            </a:r>
            <a:endParaRPr lang="zh-CN" altLang="en-US" sz="2000">
              <a:solidFill>
                <a:srgbClr val="000066"/>
              </a:solidFill>
            </a:endParaRPr>
          </a:p>
          <a:p>
            <a:pPr eaLnBrk="0" hangingPunct="0"/>
            <a:r>
              <a:rPr lang="zh-CN" altLang="en-US" sz="2000">
                <a:solidFill>
                  <a:srgbClr val="000066"/>
                </a:solidFill>
                <a:ea typeface="宋体" pitchFamily="2" charset="-122"/>
              </a:rPr>
              <a:t>　　</a:t>
            </a:r>
            <a:r>
              <a:rPr lang="en-US" altLang="zh-CN" sz="2000">
                <a:solidFill>
                  <a:srgbClr val="000066"/>
                </a:solidFill>
                <a:ea typeface="宋体" pitchFamily="2" charset="-122"/>
              </a:rPr>
              <a:t>(1)</a:t>
            </a:r>
            <a:r>
              <a:rPr lang="zh-CN" altLang="en-US" sz="2000">
                <a:solidFill>
                  <a:srgbClr val="000066"/>
                </a:solidFill>
                <a:ea typeface="宋体" pitchFamily="2" charset="-122"/>
              </a:rPr>
              <a:t>建立</a:t>
            </a:r>
            <a:r>
              <a:rPr lang="zh-CN" altLang="en-US" sz="2000">
                <a:solidFill>
                  <a:srgbClr val="000066"/>
                </a:solidFill>
                <a:ea typeface="宋体" pitchFamily="2" charset="-122"/>
                <a:hlinkClick r:id="rId10" tooltip="时间序列"/>
              </a:rPr>
              <a:t>时间序列</a:t>
            </a:r>
            <a:r>
              <a:rPr lang="zh-CN" altLang="en-US" sz="2000">
                <a:solidFill>
                  <a:srgbClr val="000066"/>
                </a:solidFill>
                <a:ea typeface="宋体" pitchFamily="2" charset="-122"/>
                <a:hlinkClick r:id="rId11" tooltip="线性回归预测模型"/>
              </a:rPr>
              <a:t>线性回归预测模型</a:t>
            </a:r>
            <a:r>
              <a:rPr lang="zh-CN" altLang="en-US" sz="2000">
                <a:solidFill>
                  <a:srgbClr val="000066"/>
                </a:solidFill>
                <a:ea typeface="宋体" pitchFamily="2" charset="-122"/>
              </a:rPr>
              <a:t> </a:t>
            </a:r>
            <a:endParaRPr lang="zh-CN" altLang="en-US" sz="2000">
              <a:solidFill>
                <a:srgbClr val="000066"/>
              </a:solidFill>
            </a:endParaRPr>
          </a:p>
          <a:p>
            <a:pPr eaLnBrk="0" hangingPunct="0"/>
            <a:r>
              <a:rPr lang="zh-CN" altLang="en-US" sz="2000">
                <a:solidFill>
                  <a:srgbClr val="000066"/>
                </a:solidFill>
                <a:ea typeface="宋体" pitchFamily="2" charset="-122"/>
              </a:rPr>
              <a:t>　　由上表可得知各有关数据，利用公式</a:t>
            </a:r>
            <a:r>
              <a:rPr lang="zh-CN" altLang="en-US" sz="1000">
                <a:solidFill>
                  <a:srgbClr val="000066"/>
                </a:solidFill>
                <a:ea typeface="宋体" pitchFamily="2" charset="-122"/>
              </a:rPr>
              <a:t> </a:t>
            </a:r>
            <a:endParaRPr lang="zh-CN" altLang="en-US" sz="900">
              <a:solidFill>
                <a:srgbClr val="000066"/>
              </a:solidFill>
            </a:endParaRPr>
          </a:p>
          <a:p>
            <a:pPr eaLnBrk="0" hangingPunct="0"/>
            <a:r>
              <a:rPr lang="zh-CN" altLang="en-US" sz="1000">
                <a:solidFill>
                  <a:srgbClr val="000066"/>
                </a:solidFill>
                <a:ea typeface="宋体" pitchFamily="2" charset="-122"/>
              </a:rPr>
              <a:t>　　</a:t>
            </a:r>
            <a:endParaRPr lang="zh-CN" altLang="en-US" sz="1800">
              <a:solidFill>
                <a:srgbClr val="000066"/>
              </a:solidFill>
              <a:ea typeface="宋体" pitchFamily="2" charset="-122"/>
            </a:endParaRPr>
          </a:p>
        </p:txBody>
      </p:sp>
      <p:sp>
        <p:nvSpPr>
          <p:cNvPr id="131079" name="Rectangle 10"/>
          <p:cNvSpPr>
            <a:spLocks noChangeArrowheads="1"/>
          </p:cNvSpPr>
          <p:nvPr/>
        </p:nvSpPr>
        <p:spPr bwMode="auto">
          <a:xfrm>
            <a:off x="1981200" y="3352800"/>
            <a:ext cx="7826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r>
              <a:rPr lang="en-US" altLang="zh-CN" sz="2000">
                <a:solidFill>
                  <a:srgbClr val="333333"/>
                </a:solidFill>
                <a:ea typeface="宋体" pitchFamily="2" charset="-122"/>
                <a:cs typeface="Arial" charset="0"/>
              </a:rPr>
              <a:t>(1)</a:t>
            </a:r>
            <a:r>
              <a:rPr lang="en-US" altLang="zh-CN"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endParaRPr lang="zh-CN" altLang="en-US" sz="1800">
              <a:solidFill>
                <a:schemeClr val="tx1"/>
              </a:solidFill>
              <a:ea typeface="宋体" pitchFamily="2" charset="-122"/>
            </a:endParaRPr>
          </a:p>
        </p:txBody>
      </p:sp>
      <p:sp>
        <p:nvSpPr>
          <p:cNvPr id="131080" name="Rectangle 11"/>
          <p:cNvSpPr>
            <a:spLocks noChangeArrowheads="1"/>
          </p:cNvSpPr>
          <p:nvPr/>
        </p:nvSpPr>
        <p:spPr bwMode="auto">
          <a:xfrm>
            <a:off x="3319463" y="36020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endParaRPr lang="zh-CN" altLang="en-US" sz="1800">
              <a:solidFill>
                <a:schemeClr val="tx1"/>
              </a:solidFill>
              <a:ea typeface="宋体" pitchFamily="2" charset="-122"/>
            </a:endParaRPr>
          </a:p>
        </p:txBody>
      </p:sp>
      <p:sp>
        <p:nvSpPr>
          <p:cNvPr id="131081" name="Rectangle 12"/>
          <p:cNvSpPr>
            <a:spLocks noChangeArrowheads="1"/>
          </p:cNvSpPr>
          <p:nvPr/>
        </p:nvSpPr>
        <p:spPr bwMode="auto">
          <a:xfrm>
            <a:off x="4876800" y="3352800"/>
            <a:ext cx="9096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r>
              <a:rPr lang="zh-CN" altLang="en-US" sz="2000">
                <a:solidFill>
                  <a:srgbClr val="333333"/>
                </a:solidFill>
                <a:ea typeface="宋体" pitchFamily="2" charset="-122"/>
                <a:cs typeface="Arial" charset="0"/>
              </a:rPr>
              <a:t>　</a:t>
            </a:r>
            <a:r>
              <a:rPr lang="en-US" altLang="zh-CN" sz="2000">
                <a:solidFill>
                  <a:srgbClr val="333333"/>
                </a:solidFill>
                <a:ea typeface="宋体" pitchFamily="2" charset="-122"/>
                <a:cs typeface="Arial" charset="0"/>
              </a:rPr>
              <a:t>(2)</a:t>
            </a:r>
            <a:r>
              <a:rPr lang="en-US" altLang="zh-CN"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endParaRPr lang="zh-CN" altLang="en-US" sz="1800">
              <a:solidFill>
                <a:schemeClr val="tx1"/>
              </a:solidFill>
              <a:ea typeface="宋体" pitchFamily="2" charset="-122"/>
            </a:endParaRPr>
          </a:p>
        </p:txBody>
      </p:sp>
      <p:sp>
        <p:nvSpPr>
          <p:cNvPr id="131082" name="Rectangle 13"/>
          <p:cNvSpPr>
            <a:spLocks noChangeArrowheads="1"/>
          </p:cNvSpPr>
          <p:nvPr/>
        </p:nvSpPr>
        <p:spPr bwMode="auto">
          <a:xfrm>
            <a:off x="1143000" y="4572000"/>
            <a:ext cx="41640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r>
              <a:rPr lang="en-US" altLang="zh-CN" sz="2000">
                <a:solidFill>
                  <a:srgbClr val="000066"/>
                </a:solidFill>
                <a:ea typeface="宋体" pitchFamily="2" charset="-122"/>
                <a:cs typeface="Arial" charset="0"/>
              </a:rPr>
              <a:t>y_t=190+1.90T </a:t>
            </a:r>
            <a:endParaRPr lang="en-US" altLang="zh-CN" sz="2000">
              <a:solidFill>
                <a:srgbClr val="000066"/>
              </a:solidFill>
            </a:endParaRPr>
          </a:p>
          <a:p>
            <a:pPr eaLnBrk="0" hangingPunct="0"/>
            <a:r>
              <a:rPr lang="zh-CN" altLang="en-US" sz="2000">
                <a:solidFill>
                  <a:srgbClr val="000066"/>
                </a:solidFill>
                <a:ea typeface="宋体" pitchFamily="2" charset="-122"/>
              </a:rPr>
              <a:t>　　式中 </a:t>
            </a:r>
            <a:r>
              <a:rPr lang="en-US" altLang="zh-CN" sz="2000">
                <a:solidFill>
                  <a:srgbClr val="000066"/>
                </a:solidFill>
                <a:ea typeface="宋体" pitchFamily="2" charset="-122"/>
              </a:rPr>
              <a:t>T=-23,-21,…,-1,1,3,…,23</a:t>
            </a:r>
            <a:r>
              <a:rPr lang="en-US" altLang="zh-CN" sz="2000">
                <a:solidFill>
                  <a:srgbClr val="333333"/>
                </a:solidFill>
                <a:ea typeface="宋体" pitchFamily="2" charset="-122"/>
              </a:rPr>
              <a:t> </a:t>
            </a:r>
            <a:endParaRPr lang="en-US" altLang="zh-CN" sz="2000">
              <a:solidFill>
                <a:schemeClr val="tx1"/>
              </a:solidFill>
              <a:ea typeface="宋体" pitchFamily="2" charset="-122"/>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8"/>
          <p:cNvSpPr>
            <a:spLocks noChangeArrowheads="1"/>
          </p:cNvSpPr>
          <p:nvPr/>
        </p:nvSpPr>
        <p:spPr bwMode="auto">
          <a:xfrm>
            <a:off x="381000" y="838200"/>
            <a:ext cx="75390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(2)</a:t>
            </a:r>
            <a:r>
              <a:rPr lang="zh-CN" altLang="en-US"/>
              <a:t>修正</a:t>
            </a:r>
            <a:r>
              <a:rPr lang="en-US" altLang="zh-CN"/>
              <a:t>2002</a:t>
            </a:r>
            <a:r>
              <a:rPr lang="zh-CN" altLang="en-US"/>
              <a:t>年各季度预测值 </a:t>
            </a:r>
          </a:p>
          <a:p>
            <a:r>
              <a:rPr lang="zh-CN" altLang="en-US">
                <a:ea typeface="PMingLiU" pitchFamily="18" charset="-120"/>
              </a:rPr>
              <a:t>　　第一季度预测值</a:t>
            </a:r>
            <a:r>
              <a:rPr lang="en-US" altLang="zh-CN">
                <a:ea typeface="PMingLiU" pitchFamily="18" charset="-120"/>
              </a:rPr>
              <a:t>=(190+1.90×25)×1.38≈328(</a:t>
            </a:r>
            <a:r>
              <a:rPr lang="zh-CN" altLang="en-US">
                <a:ea typeface="PMingLiU" pitchFamily="18" charset="-120"/>
              </a:rPr>
              <a:t>单位</a:t>
            </a:r>
            <a:r>
              <a:rPr lang="en-US" altLang="zh-CN">
                <a:ea typeface="PMingLiU" pitchFamily="18" charset="-120"/>
              </a:rPr>
              <a:t>) </a:t>
            </a:r>
          </a:p>
          <a:p>
            <a:r>
              <a:rPr lang="zh-CN" altLang="en-US">
                <a:ea typeface="PMingLiU" pitchFamily="18" charset="-120"/>
              </a:rPr>
              <a:t>　　第二季度预测值</a:t>
            </a:r>
            <a:r>
              <a:rPr lang="en-US" altLang="zh-CN">
                <a:ea typeface="PMingLiU" pitchFamily="18" charset="-120"/>
              </a:rPr>
              <a:t>=(190+1.90×27)×0.95≈229(</a:t>
            </a:r>
            <a:r>
              <a:rPr lang="zh-CN" altLang="en-US">
                <a:ea typeface="PMingLiU" pitchFamily="18" charset="-120"/>
              </a:rPr>
              <a:t>单位</a:t>
            </a:r>
            <a:r>
              <a:rPr lang="en-US" altLang="zh-CN">
                <a:ea typeface="PMingLiU" pitchFamily="18" charset="-120"/>
              </a:rPr>
              <a:t>) </a:t>
            </a:r>
          </a:p>
          <a:p>
            <a:r>
              <a:rPr lang="zh-CN" altLang="en-US">
                <a:ea typeface="PMingLiU" pitchFamily="18" charset="-120"/>
              </a:rPr>
              <a:t>　　第三季度预测值</a:t>
            </a:r>
            <a:r>
              <a:rPr lang="en-US" altLang="zh-CN">
                <a:ea typeface="PMingLiU" pitchFamily="18" charset="-120"/>
              </a:rPr>
              <a:t>=(190+1.90×29)×0.73≈179(</a:t>
            </a:r>
            <a:r>
              <a:rPr lang="zh-CN" altLang="en-US">
                <a:ea typeface="PMingLiU" pitchFamily="18" charset="-120"/>
              </a:rPr>
              <a:t>单位</a:t>
            </a:r>
            <a:r>
              <a:rPr lang="en-US" altLang="zh-CN">
                <a:ea typeface="PMingLiU" pitchFamily="18" charset="-120"/>
              </a:rPr>
              <a:t>) </a:t>
            </a:r>
          </a:p>
          <a:p>
            <a:r>
              <a:rPr lang="zh-CN" altLang="en-US">
                <a:ea typeface="PMingLiU" pitchFamily="18" charset="-120"/>
              </a:rPr>
              <a:t>　　第三季度预测值</a:t>
            </a:r>
            <a:r>
              <a:rPr lang="en-US" altLang="zh-CN">
                <a:ea typeface="PMingLiU" pitchFamily="18" charset="-120"/>
              </a:rPr>
              <a:t>=(190+1.90×31)×0.95≈236(</a:t>
            </a:r>
            <a:r>
              <a:rPr lang="zh-CN" altLang="en-US">
                <a:ea typeface="PMingLiU" pitchFamily="18" charset="-120"/>
              </a:rPr>
              <a:t>单位</a:t>
            </a:r>
            <a:r>
              <a:rPr lang="en-US" altLang="zh-CN">
                <a:ea typeface="PMingLiU" pitchFamily="18" charset="-120"/>
              </a:rPr>
              <a:t>)</a:t>
            </a:r>
            <a:r>
              <a:rPr lang="en-US" altLang="zh-CN"/>
              <a:t> </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22" name="Picture 5" descr="简单季节指数法">
            <a:hlinkClick r:id="rId2" tooltip="简单季节指数法"/>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38200"/>
            <a:ext cx="43910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6"/>
          <p:cNvSpPr>
            <a:spLocks noChangeArrowheads="1"/>
          </p:cNvSpPr>
          <p:nvPr/>
        </p:nvSpPr>
        <p:spPr bwMode="auto">
          <a:xfrm>
            <a:off x="5410200" y="1173163"/>
            <a:ext cx="35210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zh-CN">
                <a:ea typeface="PMingLiU" pitchFamily="18" charset="-120"/>
              </a:rPr>
              <a:t> </a:t>
            </a:r>
            <a:r>
              <a:rPr lang="zh-CN" altLang="en-US">
                <a:ea typeface="PMingLiU" pitchFamily="18" charset="-120"/>
              </a:rPr>
              <a:t> </a:t>
            </a:r>
            <a:r>
              <a:rPr lang="zh-CN" altLang="zh-CN">
                <a:ea typeface="PMingLiU" pitchFamily="18" charset="-120"/>
              </a:rPr>
              <a:t> </a:t>
            </a:r>
            <a:r>
              <a:rPr lang="zh-CN" altLang="en-US">
                <a:ea typeface="PMingLiU" pitchFamily="18" charset="-120"/>
              </a:rPr>
              <a:t> </a:t>
            </a:r>
            <a:r>
              <a:rPr lang="zh-CN" altLang="zh-CN">
                <a:ea typeface="PMingLiU" pitchFamily="18" charset="-120"/>
              </a:rPr>
              <a:t> </a:t>
            </a:r>
            <a:r>
              <a:rPr lang="zh-CN" altLang="en-US">
                <a:ea typeface="PMingLiU" pitchFamily="18" charset="-120"/>
              </a:rPr>
              <a:t>注意：如果</a:t>
            </a:r>
            <a:r>
              <a:rPr lang="en-US" altLang="zh-CN">
                <a:ea typeface="PMingLiU" pitchFamily="18" charset="-120"/>
              </a:rPr>
              <a:t>n</a:t>
            </a:r>
            <a:r>
              <a:rPr lang="zh-CN" altLang="en-US">
                <a:ea typeface="PMingLiU" pitchFamily="18" charset="-120"/>
              </a:rPr>
              <a:t>为奇数，例如</a:t>
            </a:r>
            <a:r>
              <a:rPr lang="en-US" altLang="zh-CN">
                <a:ea typeface="PMingLiU" pitchFamily="18" charset="-120"/>
              </a:rPr>
              <a:t>n=9</a:t>
            </a:r>
            <a:r>
              <a:rPr lang="zh-CN" altLang="en-US">
                <a:ea typeface="PMingLiU" pitchFamily="18" charset="-120"/>
              </a:rPr>
              <a:t>，则</a:t>
            </a:r>
            <a:r>
              <a:rPr lang="en-US" altLang="zh-CN">
                <a:ea typeface="PMingLiU" pitchFamily="18" charset="-120"/>
              </a:rPr>
              <a:t>T=-4</a:t>
            </a:r>
            <a:r>
              <a:rPr lang="zh-CN" altLang="en-US">
                <a:ea typeface="PMingLiU" pitchFamily="18" charset="-120"/>
              </a:rPr>
              <a:t>，</a:t>
            </a:r>
            <a:r>
              <a:rPr lang="en-US" altLang="zh-CN">
                <a:ea typeface="PMingLiU" pitchFamily="18" charset="-120"/>
              </a:rPr>
              <a:t>-3</a:t>
            </a:r>
            <a:r>
              <a:rPr lang="zh-CN" altLang="en-US">
                <a:ea typeface="PMingLiU" pitchFamily="18" charset="-120"/>
              </a:rPr>
              <a:t>，</a:t>
            </a:r>
            <a:r>
              <a:rPr lang="en-US" altLang="zh-CN">
                <a:ea typeface="PMingLiU" pitchFamily="18" charset="-120"/>
              </a:rPr>
              <a:t>-2</a:t>
            </a:r>
            <a:r>
              <a:rPr lang="zh-CN" altLang="en-US">
                <a:ea typeface="PMingLiU" pitchFamily="18" charset="-120"/>
              </a:rPr>
              <a:t>，</a:t>
            </a:r>
            <a:r>
              <a:rPr lang="en-US" altLang="zh-CN">
                <a:ea typeface="PMingLiU" pitchFamily="18" charset="-120"/>
              </a:rPr>
              <a:t>1</a:t>
            </a:r>
            <a:r>
              <a:rPr lang="zh-CN" altLang="en-US">
                <a:ea typeface="PMingLiU" pitchFamily="18" charset="-120"/>
              </a:rPr>
              <a:t>，</a:t>
            </a:r>
            <a:r>
              <a:rPr lang="en-US" altLang="zh-CN">
                <a:ea typeface="PMingLiU" pitchFamily="18" charset="-120"/>
              </a:rPr>
              <a:t>0</a:t>
            </a:r>
            <a:r>
              <a:rPr lang="zh-CN" altLang="en-US">
                <a:ea typeface="PMingLiU" pitchFamily="18" charset="-120"/>
              </a:rPr>
              <a:t>，</a:t>
            </a:r>
            <a:r>
              <a:rPr lang="en-US" altLang="zh-CN">
                <a:ea typeface="PMingLiU" pitchFamily="18" charset="-120"/>
              </a:rPr>
              <a:t>1</a:t>
            </a:r>
            <a:r>
              <a:rPr lang="zh-CN" altLang="en-US">
                <a:ea typeface="PMingLiU" pitchFamily="18" charset="-120"/>
              </a:rPr>
              <a:t>，</a:t>
            </a:r>
            <a:r>
              <a:rPr lang="en-US" altLang="zh-CN">
                <a:ea typeface="PMingLiU" pitchFamily="18" charset="-120"/>
              </a:rPr>
              <a:t>2</a:t>
            </a:r>
            <a:r>
              <a:rPr lang="zh-CN" altLang="en-US">
                <a:ea typeface="PMingLiU" pitchFamily="18" charset="-120"/>
              </a:rPr>
              <a:t>，</a:t>
            </a:r>
            <a:r>
              <a:rPr lang="en-US" altLang="zh-CN">
                <a:ea typeface="PMingLiU" pitchFamily="18" charset="-120"/>
              </a:rPr>
              <a:t>3</a:t>
            </a:r>
            <a:r>
              <a:rPr lang="zh-CN" altLang="en-US">
                <a:ea typeface="PMingLiU" pitchFamily="18" charset="-120"/>
              </a:rPr>
              <a:t>，</a:t>
            </a:r>
            <a:r>
              <a:rPr lang="en-US" altLang="zh-CN">
                <a:ea typeface="PMingLiU" pitchFamily="18" charset="-120"/>
              </a:rPr>
              <a:t>4.</a:t>
            </a:r>
            <a:r>
              <a:rPr lang="zh-CN" altLang="en-US">
                <a:ea typeface="PMingLiU" pitchFamily="18" charset="-120"/>
              </a:rPr>
              <a:t>季节销售指数也可以按月计算。</a:t>
            </a:r>
            <a:endParaRPr lang="zh-CN" altLang="zh-CN">
              <a:ea typeface="PMingLiU" pitchFamily="18" charset="-120"/>
            </a:endParaRPr>
          </a:p>
          <a:p>
            <a:r>
              <a:rPr lang="zh-CN" altLang="zh-CN">
                <a:ea typeface="PMingLiU" pitchFamily="18" charset="-120"/>
              </a:rPr>
              <a:t> </a:t>
            </a:r>
            <a:r>
              <a:rPr lang="zh-CN" altLang="en-US">
                <a:ea typeface="PMingLiU" pitchFamily="18" charset="-120"/>
              </a:rPr>
              <a:t> 先列出各个年度每个月份的销售量，见下表。计算过程如下： </a:t>
            </a:r>
          </a:p>
          <a:p>
            <a:r>
              <a:rPr lang="en-US" altLang="zh-CN">
                <a:ea typeface="PMingLiU" pitchFamily="18" charset="-120"/>
              </a:rPr>
              <a:t>A=</a:t>
            </a:r>
            <a:r>
              <a:rPr lang="zh-CN" altLang="en-US">
                <a:ea typeface="PMingLiU" pitchFamily="18" charset="-120"/>
              </a:rPr>
              <a:t>各月合计值</a:t>
            </a:r>
            <a:r>
              <a:rPr lang="en-US" altLang="zh-CN">
                <a:ea typeface="PMingLiU" pitchFamily="18" charset="-120"/>
              </a:rPr>
              <a:t>÷</a:t>
            </a:r>
            <a:r>
              <a:rPr lang="zh-CN" altLang="en-US">
                <a:ea typeface="PMingLiU" pitchFamily="18" charset="-120"/>
              </a:rPr>
              <a:t>年数 </a:t>
            </a:r>
          </a:p>
          <a:p>
            <a:r>
              <a:rPr lang="en-US" altLang="zh-CN" i="1">
                <a:ea typeface="PMingLiU" pitchFamily="18" charset="-120"/>
              </a:rPr>
              <a:t>A</a:t>
            </a:r>
            <a:r>
              <a:rPr lang="en-US" altLang="zh-CN">
                <a:ea typeface="PMingLiU" pitchFamily="18" charset="-120"/>
              </a:rPr>
              <a:t>1=176/3=58.7(</a:t>
            </a:r>
            <a:r>
              <a:rPr lang="zh-CN" altLang="en-US">
                <a:ea typeface="PMingLiU" pitchFamily="18" charset="-120"/>
              </a:rPr>
              <a:t>单位</a:t>
            </a:r>
            <a:r>
              <a:rPr lang="en-US" altLang="zh-CN">
                <a:ea typeface="PMingLiU" pitchFamily="18" charset="-120"/>
              </a:rPr>
              <a:t>) </a:t>
            </a:r>
          </a:p>
          <a:p>
            <a:r>
              <a:rPr lang="en-US" altLang="zh-CN" i="1">
                <a:ea typeface="PMingLiU" pitchFamily="18" charset="-120"/>
              </a:rPr>
              <a:t>A</a:t>
            </a:r>
            <a:r>
              <a:rPr lang="en-US" altLang="zh-CN">
                <a:ea typeface="PMingLiU" pitchFamily="18" charset="-120"/>
              </a:rPr>
              <a:t>2 = 189 / 3 = 63(</a:t>
            </a:r>
            <a:r>
              <a:rPr lang="zh-CN" altLang="en-US">
                <a:ea typeface="PMingLiU" pitchFamily="18" charset="-120"/>
              </a:rPr>
              <a:t>单位</a:t>
            </a:r>
            <a:r>
              <a:rPr lang="en-US" altLang="zh-CN">
                <a:ea typeface="PMingLiU" pitchFamily="18" charset="-120"/>
              </a:rPr>
              <a:t>) </a:t>
            </a:r>
          </a:p>
          <a:p>
            <a:r>
              <a:rPr lang="zh-CN" altLang="en-US">
                <a:ea typeface="PMingLiU" pitchFamily="18" charset="-120"/>
              </a:rPr>
              <a:t>　。。。。。</a:t>
            </a:r>
          </a:p>
          <a:p>
            <a:r>
              <a:rPr lang="en-US" altLang="zh-CN" i="1">
                <a:ea typeface="PMingLiU" pitchFamily="18" charset="-120"/>
              </a:rPr>
              <a:t>A</a:t>
            </a:r>
            <a:r>
              <a:rPr lang="en-US" altLang="zh-CN">
                <a:ea typeface="PMingLiU" pitchFamily="18" charset="-120"/>
              </a:rPr>
              <a:t>12 = 195 / 3 = 65(</a:t>
            </a:r>
            <a:r>
              <a:rPr lang="zh-CN" altLang="en-US">
                <a:ea typeface="PMingLiU" pitchFamily="18" charset="-120"/>
              </a:rPr>
              <a:t>单位</a:t>
            </a:r>
            <a:r>
              <a:rPr lang="en-US" altLang="zh-CN">
                <a:ea typeface="PMingLiU" pitchFamily="18" charset="-120"/>
              </a:rPr>
              <a:t>)</a:t>
            </a:r>
            <a:r>
              <a:rPr lang="en-US" altLang="zh-CN"/>
              <a:t> </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4146" name="Picture 5" descr="简单季节指数法">
            <a:hlinkClick r:id="rId2" tooltip="简单季节指数法"/>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72390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5170" name="Picture 7" descr="C_1=58.7/54.9\approx1.07"/>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05000" y="2743200"/>
            <a:ext cx="289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1" name="Picture 6" descr="C_{12}=65/54.9\approx1.15"/>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05000" y="3200400"/>
            <a:ext cx="26670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2" name="Picture 5" descr="C_{12}=65/54.9\approx1.18"/>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828800" y="4224338"/>
            <a:ext cx="3048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3" name="Rectangle 8"/>
          <p:cNvSpPr>
            <a:spLocks noChangeArrowheads="1"/>
          </p:cNvSpPr>
          <p:nvPr/>
        </p:nvSpPr>
        <p:spPr bwMode="auto">
          <a:xfrm>
            <a:off x="1447800" y="609600"/>
            <a:ext cx="63246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000">
                <a:solidFill>
                  <a:srgbClr val="333333"/>
                </a:solidFill>
                <a:ea typeface="宋体" pitchFamily="2" charset="-122"/>
                <a:cs typeface="Arial" charset="0"/>
              </a:rPr>
              <a:t>　</a:t>
            </a:r>
            <a:r>
              <a:rPr lang="en-US" altLang="zh-CN" sz="2000">
                <a:solidFill>
                  <a:srgbClr val="000066"/>
                </a:solidFill>
                <a:ea typeface="宋体" pitchFamily="2" charset="-122"/>
                <a:cs typeface="Arial" charset="0"/>
              </a:rPr>
              <a:t>2.</a:t>
            </a:r>
            <a:r>
              <a:rPr lang="zh-CN" altLang="en-US" sz="2000">
                <a:solidFill>
                  <a:srgbClr val="000066"/>
                </a:solidFill>
                <a:ea typeface="宋体" pitchFamily="2" charset="-122"/>
                <a:cs typeface="Arial" charset="0"/>
              </a:rPr>
              <a:t>计算所有月份的月平均值销售量</a:t>
            </a:r>
            <a:r>
              <a:rPr lang="en-US" altLang="zh-CN" sz="2000">
                <a:solidFill>
                  <a:srgbClr val="000066"/>
                </a:solidFill>
                <a:ea typeface="宋体" pitchFamily="2" charset="-122"/>
                <a:cs typeface="Arial" charset="0"/>
              </a:rPr>
              <a:t>(B) </a:t>
            </a:r>
          </a:p>
          <a:p>
            <a:pPr eaLnBrk="0" hangingPunct="0"/>
            <a:r>
              <a:rPr lang="zh-CN" altLang="en-US" sz="2000">
                <a:solidFill>
                  <a:srgbClr val="000066"/>
                </a:solidFill>
                <a:ea typeface="宋体" pitchFamily="2" charset="-122"/>
                <a:cs typeface="Arial" charset="0"/>
              </a:rPr>
              <a:t>　　</a:t>
            </a:r>
            <a:r>
              <a:rPr lang="en-US" altLang="zh-CN" sz="2000">
                <a:solidFill>
                  <a:srgbClr val="000066"/>
                </a:solidFill>
                <a:ea typeface="宋体" pitchFamily="2" charset="-122"/>
                <a:cs typeface="Arial" charset="0"/>
              </a:rPr>
              <a:t>B=</a:t>
            </a:r>
            <a:r>
              <a:rPr lang="zh-CN" altLang="en-US" sz="2000">
                <a:solidFill>
                  <a:srgbClr val="000066"/>
                </a:solidFill>
                <a:ea typeface="宋体" pitchFamily="2" charset="-122"/>
                <a:cs typeface="Arial" charset="0"/>
              </a:rPr>
              <a:t>所有月份的合计值</a:t>
            </a:r>
            <a:r>
              <a:rPr lang="en-US" altLang="zh-CN" sz="2000">
                <a:solidFill>
                  <a:srgbClr val="000066"/>
                </a:solidFill>
                <a:ea typeface="宋体" pitchFamily="2" charset="-122"/>
                <a:cs typeface="Arial" charset="0"/>
              </a:rPr>
              <a:t>÷</a:t>
            </a:r>
            <a:r>
              <a:rPr lang="zh-CN" altLang="en-US" sz="2000">
                <a:solidFill>
                  <a:srgbClr val="000066"/>
                </a:solidFill>
                <a:ea typeface="宋体" pitchFamily="2" charset="-122"/>
                <a:cs typeface="Arial" charset="0"/>
              </a:rPr>
              <a:t>年数</a:t>
            </a:r>
            <a:r>
              <a:rPr lang="en-US" altLang="zh-CN" sz="2000">
                <a:solidFill>
                  <a:srgbClr val="000066"/>
                </a:solidFill>
                <a:ea typeface="宋体" pitchFamily="2" charset="-122"/>
                <a:cs typeface="Arial" charset="0"/>
              </a:rPr>
              <a:t>÷12 </a:t>
            </a:r>
            <a:endParaRPr lang="en-US" altLang="zh-CN" sz="2000">
              <a:solidFill>
                <a:srgbClr val="000066"/>
              </a:solidFill>
            </a:endParaRPr>
          </a:p>
          <a:p>
            <a:pPr eaLnBrk="0" hangingPunct="0"/>
            <a:r>
              <a:rPr lang="zh-CN" altLang="en-US" sz="2000">
                <a:solidFill>
                  <a:srgbClr val="000066"/>
                </a:solidFill>
                <a:ea typeface="宋体" pitchFamily="2" charset="-122"/>
              </a:rPr>
              <a:t>　　</a:t>
            </a:r>
            <a:r>
              <a:rPr lang="en-US" altLang="zh-CN" sz="2000">
                <a:solidFill>
                  <a:srgbClr val="000066"/>
                </a:solidFill>
                <a:ea typeface="宋体" pitchFamily="2" charset="-122"/>
              </a:rPr>
              <a:t>B=1976÷3÷12≈54.9(</a:t>
            </a:r>
            <a:r>
              <a:rPr lang="zh-CN" altLang="en-US" sz="2000">
                <a:solidFill>
                  <a:srgbClr val="000066"/>
                </a:solidFill>
                <a:ea typeface="宋体" pitchFamily="2" charset="-122"/>
              </a:rPr>
              <a:t>单位</a:t>
            </a:r>
            <a:r>
              <a:rPr lang="en-US" altLang="zh-CN" sz="2000">
                <a:solidFill>
                  <a:srgbClr val="000066"/>
                </a:solidFill>
                <a:ea typeface="宋体" pitchFamily="2" charset="-122"/>
              </a:rPr>
              <a:t>) </a:t>
            </a:r>
            <a:endParaRPr lang="en-US" altLang="zh-CN" sz="2000">
              <a:solidFill>
                <a:srgbClr val="000066"/>
              </a:solidFill>
            </a:endParaRPr>
          </a:p>
          <a:p>
            <a:pPr eaLnBrk="0" hangingPunct="0"/>
            <a:r>
              <a:rPr lang="zh-CN" altLang="en-US" sz="2000">
                <a:solidFill>
                  <a:srgbClr val="000066"/>
                </a:solidFill>
                <a:ea typeface="宋体" pitchFamily="2" charset="-122"/>
              </a:rPr>
              <a:t>　</a:t>
            </a:r>
            <a:endParaRPr lang="zh-CN" altLang="zh-CN" sz="2000">
              <a:solidFill>
                <a:srgbClr val="000066"/>
              </a:solidFill>
              <a:ea typeface="宋体" pitchFamily="2" charset="-122"/>
            </a:endParaRPr>
          </a:p>
          <a:p>
            <a:pPr eaLnBrk="0" hangingPunct="0"/>
            <a:r>
              <a:rPr lang="en-US" altLang="zh-CN" sz="2000">
                <a:solidFill>
                  <a:srgbClr val="000066"/>
                </a:solidFill>
                <a:ea typeface="宋体" pitchFamily="2" charset="-122"/>
              </a:rPr>
              <a:t>3.</a:t>
            </a:r>
            <a:r>
              <a:rPr lang="zh-CN" altLang="en-US" sz="2000">
                <a:solidFill>
                  <a:srgbClr val="000066"/>
                </a:solidFill>
                <a:ea typeface="宋体" pitchFamily="2" charset="-122"/>
              </a:rPr>
              <a:t>求各月份季节销售指数</a:t>
            </a:r>
            <a:r>
              <a:rPr lang="en-US" altLang="zh-CN" sz="2000">
                <a:solidFill>
                  <a:srgbClr val="000066"/>
                </a:solidFill>
                <a:ea typeface="宋体" pitchFamily="2" charset="-122"/>
              </a:rPr>
              <a:t>(C) </a:t>
            </a:r>
            <a:endParaRPr lang="en-US" altLang="zh-CN" sz="2000">
              <a:solidFill>
                <a:srgbClr val="000066"/>
              </a:solidFill>
            </a:endParaRPr>
          </a:p>
          <a:p>
            <a:pPr eaLnBrk="0" hangingPunct="0"/>
            <a:r>
              <a:rPr lang="zh-CN" altLang="en-US" sz="2000">
                <a:solidFill>
                  <a:srgbClr val="000066"/>
                </a:solidFill>
                <a:ea typeface="宋体" pitchFamily="2" charset="-122"/>
              </a:rPr>
              <a:t>　　</a:t>
            </a:r>
            <a:r>
              <a:rPr lang="en-US" altLang="zh-CN" sz="2000" i="1">
                <a:solidFill>
                  <a:srgbClr val="000066"/>
                </a:solidFill>
                <a:latin typeface="Times New Roman" pitchFamily="18" charset="0"/>
                <a:ea typeface="宋体" pitchFamily="2" charset="-122"/>
              </a:rPr>
              <a:t>C</a:t>
            </a:r>
            <a:r>
              <a:rPr lang="en-US" altLang="zh-CN" sz="2000" i="1" baseline="-30000">
                <a:solidFill>
                  <a:srgbClr val="000066"/>
                </a:solidFill>
                <a:latin typeface="Times New Roman" pitchFamily="18" charset="0"/>
                <a:ea typeface="宋体" pitchFamily="2" charset="-122"/>
              </a:rPr>
              <a:t>i</a:t>
            </a:r>
            <a:r>
              <a:rPr lang="en-US" altLang="zh-CN" sz="2000">
                <a:solidFill>
                  <a:srgbClr val="000066"/>
                </a:solidFill>
                <a:latin typeface="Times New Roman" pitchFamily="18" charset="0"/>
                <a:ea typeface="宋体" pitchFamily="2" charset="-122"/>
              </a:rPr>
              <a:t> = </a:t>
            </a:r>
            <a:r>
              <a:rPr lang="en-US" altLang="zh-CN" sz="2000" i="1">
                <a:solidFill>
                  <a:srgbClr val="000066"/>
                </a:solidFill>
                <a:latin typeface="Times New Roman" pitchFamily="18" charset="0"/>
                <a:ea typeface="宋体" pitchFamily="2" charset="-122"/>
              </a:rPr>
              <a:t>A</a:t>
            </a:r>
            <a:r>
              <a:rPr lang="en-US" altLang="zh-CN" sz="2000">
                <a:solidFill>
                  <a:srgbClr val="000066"/>
                </a:solidFill>
                <a:latin typeface="Times New Roman" pitchFamily="18" charset="0"/>
                <a:ea typeface="宋体" pitchFamily="2" charset="-122"/>
              </a:rPr>
              <a:t> / </a:t>
            </a:r>
            <a:r>
              <a:rPr lang="en-US" altLang="zh-CN" sz="2000" i="1">
                <a:solidFill>
                  <a:srgbClr val="000066"/>
                </a:solidFill>
                <a:latin typeface="Times New Roman" pitchFamily="18" charset="0"/>
                <a:ea typeface="宋体" pitchFamily="2" charset="-122"/>
              </a:rPr>
              <a:t>B</a:t>
            </a:r>
            <a:r>
              <a:rPr lang="en-US" altLang="zh-CN" sz="2000">
                <a:solidFill>
                  <a:srgbClr val="000066"/>
                </a:solidFill>
                <a:ea typeface="宋体" pitchFamily="2" charset="-122"/>
              </a:rPr>
              <a:t> </a:t>
            </a:r>
            <a:endParaRPr lang="en-US" altLang="zh-CN" sz="2000">
              <a:solidFill>
                <a:srgbClr val="000066"/>
              </a:solidFill>
            </a:endParaRPr>
          </a:p>
          <a:p>
            <a:pPr eaLnBrk="0" hangingPunct="0"/>
            <a:r>
              <a:rPr lang="zh-CN" altLang="en-US" sz="1000">
                <a:solidFill>
                  <a:srgbClr val="333333"/>
                </a:solidFill>
                <a:ea typeface="宋体" pitchFamily="2" charset="-122"/>
              </a:rPr>
              <a:t>　　</a:t>
            </a:r>
            <a:endParaRPr lang="zh-CN" altLang="en-US" sz="1800">
              <a:solidFill>
                <a:schemeClr val="tx1"/>
              </a:solidFill>
              <a:ea typeface="宋体" pitchFamily="2" charset="-122"/>
            </a:endParaRPr>
          </a:p>
        </p:txBody>
      </p:sp>
      <p:sp>
        <p:nvSpPr>
          <p:cNvPr id="135174" name="Rectangle 9"/>
          <p:cNvSpPr>
            <a:spLocks noChangeArrowheads="1"/>
          </p:cNvSpPr>
          <p:nvPr/>
        </p:nvSpPr>
        <p:spPr bwMode="auto">
          <a:xfrm>
            <a:off x="3155950" y="30892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endParaRPr lang="zh-CN" altLang="en-US" sz="1800">
              <a:solidFill>
                <a:schemeClr val="tx1"/>
              </a:solidFill>
              <a:ea typeface="宋体" pitchFamily="2" charset="-122"/>
            </a:endParaRPr>
          </a:p>
        </p:txBody>
      </p:sp>
      <p:sp>
        <p:nvSpPr>
          <p:cNvPr id="135175" name="Rectangle 10"/>
          <p:cNvSpPr>
            <a:spLocks noChangeArrowheads="1"/>
          </p:cNvSpPr>
          <p:nvPr/>
        </p:nvSpPr>
        <p:spPr bwMode="auto">
          <a:xfrm>
            <a:off x="1905000" y="3505200"/>
            <a:ext cx="1263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r>
              <a:rPr lang="en-US" altLang="zh-CN" sz="2000" i="1">
                <a:solidFill>
                  <a:srgbClr val="333333"/>
                </a:solidFill>
                <a:ea typeface="宋体" pitchFamily="2" charset="-122"/>
                <a:cs typeface="Times New Roman" pitchFamily="18" charset="0"/>
              </a:rPr>
              <a:t>………</a:t>
            </a:r>
            <a:r>
              <a:rPr lang="en-US" altLang="zh-CN" sz="2000" i="1">
                <a:solidFill>
                  <a:srgbClr val="333333"/>
                </a:solidFill>
                <a:latin typeface="Times New Roman" pitchFamily="18" charset="0"/>
                <a:ea typeface="宋体" pitchFamily="2" charset="-122"/>
                <a:cs typeface="Times New Roman" pitchFamily="18" charset="0"/>
              </a:rPr>
              <a:t>.</a:t>
            </a:r>
            <a:endParaRPr lang="en-US" altLang="zh-CN" sz="2000"/>
          </a:p>
          <a:p>
            <a:pPr eaLnBrk="0" hangingPunct="0"/>
            <a:r>
              <a:rPr lang="zh-CN" altLang="en-US" sz="1000">
                <a:solidFill>
                  <a:srgbClr val="333333"/>
                </a:solidFill>
                <a:ea typeface="宋体" pitchFamily="2" charset="-122"/>
              </a:rPr>
              <a:t>　　</a:t>
            </a:r>
            <a:endParaRPr lang="zh-CN" altLang="en-US" sz="1800">
              <a:solidFill>
                <a:schemeClr val="tx1"/>
              </a:solidFill>
              <a:ea typeface="宋体" pitchFamily="2" charset="-122"/>
            </a:endParaRPr>
          </a:p>
        </p:txBody>
      </p:sp>
      <p:sp>
        <p:nvSpPr>
          <p:cNvPr id="135176" name="Rectangle 11"/>
          <p:cNvSpPr>
            <a:spLocks noChangeArrowheads="1"/>
          </p:cNvSpPr>
          <p:nvPr/>
        </p:nvSpPr>
        <p:spPr bwMode="auto">
          <a:xfrm>
            <a:off x="762000" y="4541838"/>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000">
                <a:solidFill>
                  <a:srgbClr val="333333"/>
                </a:solidFill>
                <a:ea typeface="宋体" pitchFamily="2" charset="-122"/>
                <a:cs typeface="Arial" charset="0"/>
              </a:rPr>
              <a:t> </a:t>
            </a:r>
            <a:endParaRPr lang="en-US" altLang="zh-CN" sz="900">
              <a:ea typeface="宋体" pitchFamily="2" charset="-122"/>
              <a:cs typeface="Arial" charset="0"/>
            </a:endParaRPr>
          </a:p>
          <a:p>
            <a:pPr eaLnBrk="0" hangingPunct="0"/>
            <a:r>
              <a:rPr lang="zh-CN" altLang="en-US" sz="1000">
                <a:solidFill>
                  <a:srgbClr val="333333"/>
                </a:solidFill>
                <a:ea typeface="宋体" pitchFamily="2" charset="-122"/>
                <a:cs typeface="Arial" charset="0"/>
              </a:rPr>
              <a:t>　</a:t>
            </a:r>
            <a:r>
              <a:rPr lang="zh-CN" altLang="en-US" sz="2000">
                <a:solidFill>
                  <a:srgbClr val="333333"/>
                </a:solidFill>
                <a:ea typeface="宋体" pitchFamily="2" charset="-122"/>
                <a:cs typeface="Arial" charset="0"/>
              </a:rPr>
              <a:t>　</a:t>
            </a:r>
            <a:r>
              <a:rPr lang="zh-CN" altLang="en-US" sz="2000">
                <a:solidFill>
                  <a:srgbClr val="000066"/>
                </a:solidFill>
                <a:ea typeface="宋体" pitchFamily="2" charset="-122"/>
                <a:cs typeface="Arial" charset="0"/>
              </a:rPr>
              <a:t>在本例中，由公式</a:t>
            </a:r>
            <a:r>
              <a:rPr lang="en-US" altLang="zh-CN" sz="2000">
                <a:solidFill>
                  <a:srgbClr val="000066"/>
                </a:solidFill>
                <a:ea typeface="宋体" pitchFamily="2" charset="-122"/>
                <a:cs typeface="Arial" charset="0"/>
              </a:rPr>
              <a:t>(1)(2)</a:t>
            </a:r>
            <a:r>
              <a:rPr lang="zh-CN" altLang="en-US" sz="2000">
                <a:solidFill>
                  <a:srgbClr val="000066"/>
                </a:solidFill>
                <a:ea typeface="宋体" pitchFamily="2" charset="-122"/>
                <a:cs typeface="Arial" charset="0"/>
              </a:rPr>
              <a:t>得 </a:t>
            </a:r>
            <a:r>
              <a:rPr lang="en-US" altLang="zh-CN" sz="2000">
                <a:solidFill>
                  <a:srgbClr val="000066"/>
                </a:solidFill>
                <a:ea typeface="宋体" pitchFamily="2" charset="-122"/>
                <a:cs typeface="Arial" charset="0"/>
              </a:rPr>
              <a:t>a=54.9</a:t>
            </a:r>
            <a:r>
              <a:rPr lang="zh-CN" altLang="en-US" sz="2000">
                <a:solidFill>
                  <a:srgbClr val="000066"/>
                </a:solidFill>
                <a:ea typeface="宋体" pitchFamily="2" charset="-122"/>
                <a:cs typeface="Arial" charset="0"/>
              </a:rPr>
              <a:t>，</a:t>
            </a:r>
            <a:r>
              <a:rPr lang="en-US" altLang="zh-CN" sz="2000">
                <a:solidFill>
                  <a:srgbClr val="000066"/>
                </a:solidFill>
                <a:ea typeface="宋体" pitchFamily="2" charset="-122"/>
                <a:cs typeface="Arial" charset="0"/>
              </a:rPr>
              <a:t>b=0.13</a:t>
            </a:r>
            <a:r>
              <a:rPr lang="zh-CN" altLang="en-US" sz="2000">
                <a:solidFill>
                  <a:srgbClr val="000066"/>
                </a:solidFill>
                <a:ea typeface="宋体" pitchFamily="2" charset="-122"/>
                <a:cs typeface="Arial" charset="0"/>
              </a:rPr>
              <a:t>，从而</a:t>
            </a:r>
            <a:endParaRPr lang="zh-CN" altLang="en-US" sz="2000">
              <a:solidFill>
                <a:srgbClr val="000066"/>
              </a:solidFill>
            </a:endParaRPr>
          </a:p>
          <a:p>
            <a:pPr eaLnBrk="0" hangingPunct="0"/>
            <a:r>
              <a:rPr lang="zh-CN" altLang="en-US" sz="2000">
                <a:solidFill>
                  <a:srgbClr val="000066"/>
                </a:solidFill>
                <a:ea typeface="宋体" pitchFamily="2" charset="-122"/>
              </a:rPr>
              <a:t>　　</a:t>
            </a:r>
            <a:endParaRPr lang="zh-CN" altLang="en-US" sz="2000">
              <a:solidFill>
                <a:srgbClr val="000066"/>
              </a:solidFill>
            </a:endParaRPr>
          </a:p>
          <a:p>
            <a:pPr eaLnBrk="0" hangingPunct="0"/>
            <a:r>
              <a:rPr lang="zh-CN" altLang="en-US" sz="2000">
                <a:solidFill>
                  <a:srgbClr val="000066"/>
                </a:solidFill>
                <a:ea typeface="宋体" pitchFamily="2" charset="-122"/>
              </a:rPr>
              <a:t>　　</a:t>
            </a:r>
            <a:r>
              <a:rPr lang="en-US" altLang="zh-CN" i="1">
                <a:solidFill>
                  <a:srgbClr val="000066"/>
                </a:solidFill>
                <a:latin typeface="Times New Roman" pitchFamily="18" charset="0"/>
                <a:ea typeface="宋体" pitchFamily="2" charset="-122"/>
              </a:rPr>
              <a:t>y</a:t>
            </a:r>
            <a:r>
              <a:rPr lang="en-US" altLang="zh-CN" i="1" baseline="-30000">
                <a:solidFill>
                  <a:srgbClr val="000066"/>
                </a:solidFill>
                <a:latin typeface="Times New Roman" pitchFamily="18" charset="0"/>
                <a:ea typeface="宋体" pitchFamily="2" charset="-122"/>
              </a:rPr>
              <a:t>t</a:t>
            </a:r>
            <a:r>
              <a:rPr lang="en-US" altLang="zh-CN">
                <a:solidFill>
                  <a:srgbClr val="000066"/>
                </a:solidFill>
                <a:latin typeface="Times New Roman" pitchFamily="18" charset="0"/>
                <a:ea typeface="宋体" pitchFamily="2" charset="-122"/>
              </a:rPr>
              <a:t> = (54.9 + 0.13</a:t>
            </a:r>
            <a:r>
              <a:rPr lang="en-US" altLang="zh-CN" i="1">
                <a:solidFill>
                  <a:srgbClr val="000066"/>
                </a:solidFill>
                <a:latin typeface="Times New Roman" pitchFamily="18" charset="0"/>
                <a:ea typeface="宋体" pitchFamily="2" charset="-122"/>
              </a:rPr>
              <a:t>T</a:t>
            </a:r>
            <a:r>
              <a:rPr lang="en-US" altLang="zh-CN">
                <a:solidFill>
                  <a:srgbClr val="000066"/>
                </a:solidFill>
                <a:latin typeface="Times New Roman" pitchFamily="18" charset="0"/>
                <a:ea typeface="宋体" pitchFamily="2" charset="-122"/>
              </a:rPr>
              <a:t>)</a:t>
            </a:r>
            <a:r>
              <a:rPr lang="en-US" altLang="zh-CN" i="1">
                <a:solidFill>
                  <a:srgbClr val="000066"/>
                </a:solidFill>
                <a:latin typeface="Times New Roman" pitchFamily="18" charset="0"/>
                <a:ea typeface="宋体" pitchFamily="2" charset="-122"/>
              </a:rPr>
              <a:t>C</a:t>
            </a:r>
            <a:r>
              <a:rPr lang="en-US" altLang="zh-CN" i="1" baseline="-30000">
                <a:solidFill>
                  <a:srgbClr val="000066"/>
                </a:solidFill>
                <a:latin typeface="Times New Roman" pitchFamily="18" charset="0"/>
                <a:ea typeface="宋体" pitchFamily="2" charset="-122"/>
              </a:rPr>
              <a:t>i</a:t>
            </a:r>
            <a:r>
              <a:rPr lang="en-US" altLang="zh-CN" sz="2000">
                <a:solidFill>
                  <a:srgbClr val="000066"/>
                </a:solidFill>
                <a:ea typeface="宋体" pitchFamily="2" charset="-122"/>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685800" y="1771650"/>
            <a:ext cx="7772400" cy="4191000"/>
          </a:xfrm>
        </p:spPr>
        <p:txBody>
          <a:bodyPr>
            <a:normAutofit/>
          </a:bodyPr>
          <a:lstStyle/>
          <a:p>
            <a:pPr algn="just" eaLnBrk="1" hangingPunct="1">
              <a:lnSpc>
                <a:spcPct val="120000"/>
              </a:lnSpc>
              <a:buFontTx/>
              <a:buNone/>
            </a:pPr>
            <a:r>
              <a:rPr lang="en-US" altLang="zh-CN" sz="18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在统计预测中的定量预测要使用模型外推法，使用这种方法有以下</a:t>
            </a:r>
            <a:r>
              <a:rPr lang="zh-CN" altLang="en-US" sz="2000" b="1" u="sng" smtClean="0">
                <a:solidFill>
                  <a:srgbClr val="692AA2"/>
                </a:solidFill>
                <a:latin typeface="仿宋_GB2312" pitchFamily="49" charset="-122"/>
                <a:ea typeface="仿宋_GB2312" pitchFamily="49" charset="-122"/>
              </a:rPr>
              <a:t>两条重要的原则</a:t>
            </a:r>
            <a:r>
              <a:rPr lang="zh-CN" altLang="en-US" sz="2000" b="1" smtClean="0">
                <a:solidFill>
                  <a:srgbClr val="692AA2"/>
                </a:solidFill>
                <a:latin typeface="仿宋_GB2312" pitchFamily="49" charset="-122"/>
                <a:ea typeface="仿宋_GB2312" pitchFamily="49" charset="-122"/>
              </a:rPr>
              <a:t>：</a:t>
            </a:r>
          </a:p>
          <a:p>
            <a:pPr algn="just"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pPr>
            <a:r>
              <a:rPr kumimoji="1" lang="zh-CN" altLang="en-US" sz="2000" b="1" smtClean="0">
                <a:solidFill>
                  <a:srgbClr val="692AA2"/>
                </a:solidFill>
                <a:ea typeface="仿宋_GB2312" pitchFamily="49" charset="-122"/>
              </a:rPr>
              <a:t>连贯原则，是指事物的发展是按一定规律进行的，在其发展过程中，这种规律贯彻始终，不应受到破坏，它的未来发展与其过去和现在的发展没有什么根本的不同；</a:t>
            </a:r>
          </a:p>
          <a:p>
            <a:pPr eaLnBrk="1" hangingPunct="1">
              <a:lnSpc>
                <a:spcPct val="120000"/>
              </a:lnSpc>
            </a:pPr>
            <a:endParaRPr kumimoji="1" lang="zh-CN" altLang="en-US" sz="2000" b="1" smtClean="0">
              <a:solidFill>
                <a:srgbClr val="692AA2"/>
              </a:solidFill>
              <a:ea typeface="仿宋_GB2312" pitchFamily="49" charset="-122"/>
            </a:endParaRPr>
          </a:p>
          <a:p>
            <a:pPr eaLnBrk="1" hangingPunct="1">
              <a:lnSpc>
                <a:spcPct val="120000"/>
              </a:lnSpc>
            </a:pPr>
            <a:r>
              <a:rPr kumimoji="1" lang="zh-CN" altLang="en-US" sz="2000" b="1" smtClean="0">
                <a:solidFill>
                  <a:srgbClr val="692AA2"/>
                </a:solidFill>
                <a:ea typeface="仿宋_GB2312" pitchFamily="49" charset="-122"/>
              </a:rPr>
              <a:t>类推原则，是指事物必须有某种结构，其升降起伏变动不是杂乱无章的，而是有章可循的。事物变动的这种结构性可用数学方法加以模拟，根据所测定的模型，类比现在，预测未来。</a:t>
            </a:r>
          </a:p>
          <a:p>
            <a:pPr algn="just" eaLnBrk="1" hangingPunct="1">
              <a:lnSpc>
                <a:spcPct val="120000"/>
              </a:lnSpc>
              <a:buFontTx/>
              <a:buNone/>
            </a:pPr>
            <a:endParaRPr lang="en-US" altLang="zh-CN" sz="2000" b="1" smtClean="0">
              <a:solidFill>
                <a:srgbClr val="692AA2"/>
              </a:solidFill>
              <a:latin typeface="仿宋_GB2312" pitchFamily="49" charset="-122"/>
              <a:ea typeface="仿宋_GB2312" pitchFamily="49" charset="-122"/>
            </a:endParaRPr>
          </a:p>
        </p:txBody>
      </p:sp>
      <p:sp>
        <p:nvSpPr>
          <p:cNvPr id="194563" name="Text Box 3"/>
          <p:cNvSpPr txBox="1">
            <a:spLocks noChangeArrowheads="1"/>
          </p:cNvSpPr>
          <p:nvPr/>
        </p:nvSpPr>
        <p:spPr bwMode="auto">
          <a:xfrm>
            <a:off x="1295400" y="3810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r>
              <a:rPr lang="en-US" altLang="zh-CN" sz="2800" b="1">
                <a:solidFill>
                  <a:srgbClr val="01016F"/>
                </a:solidFill>
                <a:latin typeface="仿宋_GB2312" pitchFamily="49" charset="-122"/>
              </a:rPr>
              <a:t>10.1.3 </a:t>
            </a:r>
            <a:r>
              <a:rPr lang="zh-CN" altLang="en-US" sz="2800" b="1">
                <a:solidFill>
                  <a:srgbClr val="01016F"/>
                </a:solidFill>
                <a:latin typeface="仿宋_GB2312" pitchFamily="49" charset="-122"/>
              </a:rPr>
              <a:t>统计预测的原则和步骤</a:t>
            </a:r>
          </a:p>
        </p:txBody>
      </p:sp>
      <p:sp>
        <p:nvSpPr>
          <p:cNvPr id="194564" name="Text Box 4"/>
          <p:cNvSpPr txBox="1">
            <a:spLocks noChangeArrowheads="1"/>
          </p:cNvSpPr>
          <p:nvPr/>
        </p:nvSpPr>
        <p:spPr bwMode="auto">
          <a:xfrm>
            <a:off x="-762000" y="1219200"/>
            <a:ext cx="5486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lnSpc>
                <a:spcPct val="90000"/>
              </a:lnSpc>
              <a:spcBef>
                <a:spcPct val="20000"/>
              </a:spcBef>
            </a:pPr>
            <a:r>
              <a:rPr kumimoji="1" lang="en-US" altLang="zh-CN" sz="2800" b="1">
                <a:latin typeface="仿宋_GB2312" pitchFamily="49" charset="-122"/>
              </a:rPr>
              <a:t>        </a:t>
            </a:r>
            <a:r>
              <a:rPr kumimoji="1" lang="en-US" altLang="zh-CN" b="1">
                <a:latin typeface="仿宋_GB2312" pitchFamily="49" charset="-122"/>
              </a:rPr>
              <a:t>(</a:t>
            </a:r>
            <a:r>
              <a:rPr kumimoji="1" lang="zh-CN" altLang="en-US" b="1">
                <a:latin typeface="仿宋_GB2312" pitchFamily="49" charset="-122"/>
              </a:rPr>
              <a:t>一</a:t>
            </a:r>
            <a:r>
              <a:rPr kumimoji="1" lang="en-US" altLang="zh-CN" b="1">
                <a:latin typeface="仿宋_GB2312" pitchFamily="49" charset="-122"/>
              </a:rPr>
              <a:t>)</a:t>
            </a:r>
            <a:r>
              <a:rPr kumimoji="1" lang="zh-CN" altLang="en-US" b="1">
                <a:latin typeface="仿宋_GB2312" pitchFamily="49" charset="-122"/>
              </a:rPr>
              <a:t>统计预测的原则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p:cTn id="7" dur="1000" fill="hold"/>
                                        <p:tgtEl>
                                          <p:spTgt spid="194563"/>
                                        </p:tgtEl>
                                        <p:attrNameLst>
                                          <p:attrName>ppt_w</p:attrName>
                                        </p:attrNameLst>
                                      </p:cBhvr>
                                      <p:tavLst>
                                        <p:tav tm="0">
                                          <p:val>
                                            <p:strVal val="#ppt_w*0.70"/>
                                          </p:val>
                                        </p:tav>
                                        <p:tav tm="100000">
                                          <p:val>
                                            <p:strVal val="#ppt_w"/>
                                          </p:val>
                                        </p:tav>
                                      </p:tavLst>
                                    </p:anim>
                                    <p:anim calcmode="lin" valueType="num">
                                      <p:cBhvr>
                                        <p:cTn id="8" dur="1000" fill="hold"/>
                                        <p:tgtEl>
                                          <p:spTgt spid="194563"/>
                                        </p:tgtEl>
                                        <p:attrNameLst>
                                          <p:attrName>ppt_h</p:attrName>
                                        </p:attrNameLst>
                                      </p:cBhvr>
                                      <p:tavLst>
                                        <p:tav tm="0">
                                          <p:val>
                                            <p:strVal val="#ppt_h"/>
                                          </p:val>
                                        </p:tav>
                                        <p:tav tm="100000">
                                          <p:val>
                                            <p:strVal val="#ppt_h"/>
                                          </p:val>
                                        </p:tav>
                                      </p:tavLst>
                                    </p:anim>
                                    <p:animEffect transition="in" filter="fade">
                                      <p:cBhvr>
                                        <p:cTn id="9" dur="1000"/>
                                        <p:tgtEl>
                                          <p:spTgt spid="1945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194564"/>
                                        </p:tgtEl>
                                        <p:attrNameLst>
                                          <p:attrName>style.visibility</p:attrName>
                                        </p:attrNameLst>
                                      </p:cBhvr>
                                      <p:to>
                                        <p:strVal val="visible"/>
                                      </p:to>
                                    </p:set>
                                    <p:anim calcmode="lin" valueType="num">
                                      <p:cBhvr>
                                        <p:cTn id="14" dur="500" fill="hold"/>
                                        <p:tgtEl>
                                          <p:spTgt spid="194564"/>
                                        </p:tgtEl>
                                        <p:attrNameLst>
                                          <p:attrName>ppt_w</p:attrName>
                                        </p:attrNameLst>
                                      </p:cBhvr>
                                      <p:tavLst>
                                        <p:tav tm="0">
                                          <p:val>
                                            <p:fltVal val="0"/>
                                          </p:val>
                                        </p:tav>
                                        <p:tav tm="100000">
                                          <p:val>
                                            <p:strVal val="#ppt_w"/>
                                          </p:val>
                                        </p:tav>
                                      </p:tavLst>
                                    </p:anim>
                                    <p:anim calcmode="lin" valueType="num">
                                      <p:cBhvr>
                                        <p:cTn id="15" dur="500" fill="hold"/>
                                        <p:tgtEl>
                                          <p:spTgt spid="19456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94562">
                                            <p:txEl>
                                              <p:pRg st="0" end="0"/>
                                            </p:txEl>
                                          </p:spTgt>
                                        </p:tgtEl>
                                        <p:attrNameLst>
                                          <p:attrName>style.visibility</p:attrName>
                                        </p:attrNameLst>
                                      </p:cBhvr>
                                      <p:to>
                                        <p:strVal val="visible"/>
                                      </p:to>
                                    </p:set>
                                    <p:anim calcmode="lin" valueType="num">
                                      <p:cBhvr>
                                        <p:cTn id="20" dur="1000" fill="hold"/>
                                        <p:tgtEl>
                                          <p:spTgt spid="194562">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194562">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19456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9456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94562">
                                            <p:txEl>
                                              <p:pRg st="2" end="2"/>
                                            </p:txEl>
                                          </p:spTgt>
                                        </p:tgtEl>
                                        <p:attrNameLst>
                                          <p:attrName>style.visibility</p:attrName>
                                        </p:attrNameLst>
                                      </p:cBhvr>
                                      <p:to>
                                        <p:strVal val="visible"/>
                                      </p:to>
                                    </p:set>
                                    <p:anim calcmode="lin" valueType="num">
                                      <p:cBhvr>
                                        <p:cTn id="28" dur="1000" fill="hold"/>
                                        <p:tgtEl>
                                          <p:spTgt spid="194562">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194562">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19456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9456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1000"/>
                            </p:stCondLst>
                            <p:childTnLst>
                              <p:par>
                                <p:cTn id="33" presetID="15" presetClass="entr" presetSubtype="0" fill="hold" grpId="0" nodeType="afterEffect">
                                  <p:stCondLst>
                                    <p:cond delay="0"/>
                                  </p:stCondLst>
                                  <p:childTnLst>
                                    <p:set>
                                      <p:cBhvr>
                                        <p:cTn id="34" dur="1" fill="hold">
                                          <p:stCondLst>
                                            <p:cond delay="0"/>
                                          </p:stCondLst>
                                        </p:cTn>
                                        <p:tgtEl>
                                          <p:spTgt spid="194562">
                                            <p:txEl>
                                              <p:pRg st="4" end="4"/>
                                            </p:txEl>
                                          </p:spTgt>
                                        </p:tgtEl>
                                        <p:attrNameLst>
                                          <p:attrName>style.visibility</p:attrName>
                                        </p:attrNameLst>
                                      </p:cBhvr>
                                      <p:to>
                                        <p:strVal val="visible"/>
                                      </p:to>
                                    </p:set>
                                    <p:anim calcmode="lin" valueType="num">
                                      <p:cBhvr>
                                        <p:cTn id="35" dur="1000" fill="hold"/>
                                        <p:tgtEl>
                                          <p:spTgt spid="194562">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194562">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19456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9456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p:bldP spid="194563" grpId="0"/>
      <p:bldP spid="194564"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1371600" y="1143000"/>
            <a:ext cx="7162800" cy="4525963"/>
          </a:xfrm>
        </p:spPr>
        <p:txBody>
          <a:bodyPr/>
          <a:lstStyle/>
          <a:p>
            <a:pPr eaLnBrk="1" hangingPunct="1"/>
            <a:r>
              <a:rPr lang="zh-CN" altLang="en-US" smtClean="0">
                <a:solidFill>
                  <a:srgbClr val="000066"/>
                </a:solidFill>
                <a:ea typeface="PMingLiU" pitchFamily="18" charset="-120"/>
              </a:rPr>
              <a:t>若预测</a:t>
            </a:r>
            <a:r>
              <a:rPr lang="en-US" altLang="zh-CN" smtClean="0">
                <a:solidFill>
                  <a:srgbClr val="000066"/>
                </a:solidFill>
                <a:ea typeface="PMingLiU" pitchFamily="18" charset="-120"/>
              </a:rPr>
              <a:t>2002</a:t>
            </a:r>
            <a:r>
              <a:rPr lang="zh-CN" altLang="en-US" smtClean="0">
                <a:solidFill>
                  <a:srgbClr val="000066"/>
                </a:solidFill>
                <a:ea typeface="PMingLiU" pitchFamily="18" charset="-120"/>
              </a:rPr>
              <a:t>年</a:t>
            </a:r>
            <a:r>
              <a:rPr lang="en-US" altLang="zh-CN" smtClean="0">
                <a:solidFill>
                  <a:srgbClr val="000066"/>
                </a:solidFill>
                <a:ea typeface="PMingLiU" pitchFamily="18" charset="-120"/>
              </a:rPr>
              <a:t>1</a:t>
            </a:r>
            <a:r>
              <a:rPr lang="zh-CN" altLang="en-US" smtClean="0">
                <a:solidFill>
                  <a:srgbClr val="000066"/>
                </a:solidFill>
                <a:ea typeface="PMingLiU" pitchFamily="18" charset="-120"/>
              </a:rPr>
              <a:t>月份和</a:t>
            </a:r>
            <a:r>
              <a:rPr lang="en-US" altLang="zh-CN" smtClean="0">
                <a:solidFill>
                  <a:srgbClr val="000066"/>
                </a:solidFill>
                <a:ea typeface="PMingLiU" pitchFamily="18" charset="-120"/>
              </a:rPr>
              <a:t>8</a:t>
            </a:r>
            <a:r>
              <a:rPr lang="zh-CN" altLang="en-US" smtClean="0">
                <a:solidFill>
                  <a:srgbClr val="000066"/>
                </a:solidFill>
                <a:ea typeface="PMingLiU" pitchFamily="18" charset="-120"/>
              </a:rPr>
              <a:t>月份的销售量，计算如下： </a:t>
            </a:r>
          </a:p>
          <a:p>
            <a:pPr eaLnBrk="1" hangingPunct="1"/>
            <a:r>
              <a:rPr lang="en-US" altLang="zh-CN" smtClean="0">
                <a:solidFill>
                  <a:srgbClr val="000066"/>
                </a:solidFill>
                <a:ea typeface="PMingLiU" pitchFamily="18" charset="-120"/>
              </a:rPr>
              <a:t>2002</a:t>
            </a:r>
            <a:r>
              <a:rPr lang="zh-CN" altLang="en-US" smtClean="0">
                <a:solidFill>
                  <a:srgbClr val="000066"/>
                </a:solidFill>
                <a:ea typeface="PMingLiU" pitchFamily="18" charset="-120"/>
              </a:rPr>
              <a:t>年</a:t>
            </a:r>
            <a:r>
              <a:rPr lang="en-US" altLang="zh-CN" smtClean="0">
                <a:solidFill>
                  <a:srgbClr val="000066"/>
                </a:solidFill>
                <a:ea typeface="PMingLiU" pitchFamily="18" charset="-120"/>
              </a:rPr>
              <a:t>1</a:t>
            </a:r>
            <a:r>
              <a:rPr lang="zh-CN" altLang="en-US" smtClean="0">
                <a:solidFill>
                  <a:srgbClr val="000066"/>
                </a:solidFill>
                <a:ea typeface="PMingLiU" pitchFamily="18" charset="-120"/>
              </a:rPr>
              <a:t>月和</a:t>
            </a:r>
            <a:r>
              <a:rPr lang="en-US" altLang="zh-CN" smtClean="0">
                <a:solidFill>
                  <a:srgbClr val="000066"/>
                </a:solidFill>
                <a:ea typeface="PMingLiU" pitchFamily="18" charset="-120"/>
              </a:rPr>
              <a:t>8</a:t>
            </a:r>
            <a:r>
              <a:rPr lang="zh-CN" altLang="en-US" smtClean="0">
                <a:solidFill>
                  <a:srgbClr val="000066"/>
                </a:solidFill>
                <a:ea typeface="PMingLiU" pitchFamily="18" charset="-120"/>
              </a:rPr>
              <a:t>月份的</a:t>
            </a:r>
            <a:r>
              <a:rPr lang="zh-CN" altLang="en-US" smtClean="0">
                <a:solidFill>
                  <a:srgbClr val="000066"/>
                </a:solidFill>
                <a:ea typeface="PMingLiU" pitchFamily="18" charset="-120"/>
                <a:hlinkClick r:id="rId2" tooltip="销售额"/>
              </a:rPr>
              <a:t>销售额</a:t>
            </a:r>
            <a:r>
              <a:rPr lang="zh-CN" altLang="en-US" smtClean="0">
                <a:solidFill>
                  <a:srgbClr val="000066"/>
                </a:solidFill>
                <a:ea typeface="PMingLiU" pitchFamily="18" charset="-120"/>
              </a:rPr>
              <a:t>分别为 </a:t>
            </a:r>
            <a:endParaRPr lang="zh-CN" altLang="en-US" i="1" smtClean="0">
              <a:solidFill>
                <a:srgbClr val="000066"/>
              </a:solidFill>
              <a:ea typeface="PMingLiU" pitchFamily="18" charset="-120"/>
            </a:endParaRPr>
          </a:p>
          <a:p>
            <a:pPr eaLnBrk="1" hangingPunct="1"/>
            <a:r>
              <a:rPr lang="en-US" altLang="zh-CN" i="1" smtClean="0">
                <a:solidFill>
                  <a:srgbClr val="000066"/>
                </a:solidFill>
                <a:ea typeface="PMingLiU" pitchFamily="18" charset="-120"/>
              </a:rPr>
              <a:t>y</a:t>
            </a:r>
            <a:r>
              <a:rPr lang="en-US" altLang="zh-CN" smtClean="0">
                <a:solidFill>
                  <a:srgbClr val="000066"/>
                </a:solidFill>
                <a:ea typeface="PMingLiU" pitchFamily="18" charset="-120"/>
              </a:rPr>
              <a:t>19=(54.9+0.13×37)×1.07≈63.89 </a:t>
            </a:r>
          </a:p>
          <a:p>
            <a:pPr eaLnBrk="1" hangingPunct="1"/>
            <a:r>
              <a:rPr lang="en-US" altLang="zh-CN" i="1" smtClean="0">
                <a:solidFill>
                  <a:srgbClr val="000066"/>
                </a:solidFill>
                <a:ea typeface="PMingLiU" pitchFamily="18" charset="-120"/>
              </a:rPr>
              <a:t>y</a:t>
            </a:r>
            <a:r>
              <a:rPr lang="en-US" altLang="zh-CN" smtClean="0">
                <a:solidFill>
                  <a:srgbClr val="000066"/>
                </a:solidFill>
                <a:ea typeface="PMingLiU" pitchFamily="18" charset="-120"/>
              </a:rPr>
              <a:t>26=(54.9+0.13×51)×0.62≈38.15</a:t>
            </a:r>
            <a:r>
              <a:rPr lang="en-US" altLang="zh-CN" smtClean="0"/>
              <a:t> </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066800" y="762000"/>
            <a:ext cx="8712200" cy="1431925"/>
          </a:xfrm>
        </p:spPr>
        <p:txBody>
          <a:bodyPr/>
          <a:lstStyle/>
          <a:p>
            <a:pPr algn="l" eaLnBrk="1" hangingPunct="1">
              <a:lnSpc>
                <a:spcPct val="120000"/>
              </a:lnSpc>
            </a:pPr>
            <a:r>
              <a:rPr lang="zh-CN" altLang="en-US" sz="2000" b="1" smtClean="0">
                <a:solidFill>
                  <a:srgbClr val="000066"/>
                </a:solidFill>
              </a:rPr>
              <a:t>例  </a:t>
            </a:r>
            <a:r>
              <a:rPr lang="zh-CN" altLang="en-US" sz="2000" smtClean="0">
                <a:solidFill>
                  <a:srgbClr val="000066"/>
                </a:solidFill>
              </a:rPr>
              <a:t>某公司从</a:t>
            </a:r>
            <a:r>
              <a:rPr lang="en-US" altLang="zh-CN" sz="2000" smtClean="0">
                <a:solidFill>
                  <a:srgbClr val="000066"/>
                </a:solidFill>
              </a:rPr>
              <a:t>1996</a:t>
            </a:r>
            <a:r>
              <a:rPr lang="zh-CN" altLang="en-US" sz="2000" smtClean="0">
                <a:solidFill>
                  <a:srgbClr val="000066"/>
                </a:solidFill>
              </a:rPr>
              <a:t>年到</a:t>
            </a:r>
            <a:r>
              <a:rPr lang="en-US" altLang="zh-CN" sz="2000" smtClean="0">
                <a:solidFill>
                  <a:srgbClr val="000066"/>
                </a:solidFill>
              </a:rPr>
              <a:t>2001</a:t>
            </a:r>
            <a:r>
              <a:rPr lang="zh-CN" altLang="en-US" sz="2000" smtClean="0">
                <a:solidFill>
                  <a:srgbClr val="000066"/>
                </a:solidFill>
              </a:rPr>
              <a:t>年，每一年各季度的纺织品销售量见下表。预测</a:t>
            </a:r>
            <a:r>
              <a:rPr lang="en-US" altLang="zh-CN" sz="2000" smtClean="0">
                <a:solidFill>
                  <a:srgbClr val="000066"/>
                </a:solidFill>
              </a:rPr>
              <a:t>2010</a:t>
            </a:r>
            <a:r>
              <a:rPr lang="zh-CN" altLang="en-US" sz="2000" smtClean="0">
                <a:solidFill>
                  <a:srgbClr val="000066"/>
                </a:solidFill>
              </a:rPr>
              <a:t>年各季度纺织品的销售量。（单位：件）</a:t>
            </a:r>
          </a:p>
        </p:txBody>
      </p:sp>
      <p:graphicFrame>
        <p:nvGraphicFramePr>
          <p:cNvPr id="979563" name="Group 619"/>
          <p:cNvGraphicFramePr>
            <a:graphicFrameLocks noGrp="1"/>
          </p:cNvGraphicFramePr>
          <p:nvPr>
            <p:ph type="tbl" idx="1"/>
          </p:nvPr>
        </p:nvGraphicFramePr>
        <p:xfrm>
          <a:off x="1219200" y="2057400"/>
          <a:ext cx="6992938" cy="4525963"/>
        </p:xfrm>
        <a:graphic>
          <a:graphicData uri="http://schemas.openxmlformats.org/drawingml/2006/table">
            <a:tbl>
              <a:tblPr/>
              <a:tblGrid>
                <a:gridCol w="685800"/>
                <a:gridCol w="1524000"/>
                <a:gridCol w="1104900"/>
                <a:gridCol w="1181100"/>
                <a:gridCol w="1104900"/>
                <a:gridCol w="1392238"/>
              </a:tblGrid>
              <a:tr h="1049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年度</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年度销售量</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第一季度</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第二季度</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第三季度</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第四季度 </a:t>
                      </a:r>
                      <a:endParaRPr kumimoji="0" lang="zh-CN" altLang="en-US"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2004</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600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180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150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120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150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2005</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660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210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160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130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160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2006</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700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230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170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130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170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2007</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750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250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180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140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180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2008</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850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300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150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2009</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1000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400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220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160</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220 </a:t>
                      </a:r>
                      <a:endParaRPr kumimoji="0" lang="en-US" altLang="zh-CN" sz="1800" b="0" i="0" u="none" strike="noStrike" cap="none" normalizeH="0" baseline="0" smtClean="0">
                        <a:ln>
                          <a:noFill/>
                        </a:ln>
                        <a:solidFill>
                          <a:srgbClr val="00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914400" y="838200"/>
            <a:ext cx="5334000" cy="914400"/>
          </a:xfrm>
        </p:spPr>
        <p:txBody>
          <a:bodyPr/>
          <a:lstStyle/>
          <a:p>
            <a:pPr algn="l" eaLnBrk="1" hangingPunct="1"/>
            <a:r>
              <a:rPr lang="zh-CN" altLang="en-US" smtClean="0">
                <a:solidFill>
                  <a:srgbClr val="000066"/>
                </a:solidFill>
              </a:rPr>
              <a:t>预测过程如下</a:t>
            </a:r>
          </a:p>
        </p:txBody>
      </p:sp>
      <p:sp>
        <p:nvSpPr>
          <p:cNvPr id="138243" name="Rectangle 3"/>
          <p:cNvSpPr>
            <a:spLocks noGrp="1" noChangeArrowheads="1"/>
          </p:cNvSpPr>
          <p:nvPr>
            <p:ph idx="1"/>
          </p:nvPr>
        </p:nvSpPr>
        <p:spPr>
          <a:xfrm>
            <a:off x="990600" y="1524000"/>
            <a:ext cx="7239000" cy="4267200"/>
          </a:xfrm>
        </p:spPr>
        <p:txBody>
          <a:bodyPr>
            <a:normAutofit/>
          </a:bodyPr>
          <a:lstStyle/>
          <a:p>
            <a:pPr eaLnBrk="1" hangingPunct="1">
              <a:lnSpc>
                <a:spcPct val="150000"/>
              </a:lnSpc>
              <a:buFontTx/>
              <a:buNone/>
            </a:pPr>
            <a:r>
              <a:rPr lang="en-US" altLang="zh-CN" sz="2000" smtClean="0">
                <a:solidFill>
                  <a:srgbClr val="000066"/>
                </a:solidFill>
              </a:rPr>
              <a:t>1.</a:t>
            </a:r>
            <a:r>
              <a:rPr lang="zh-CN" altLang="en-US" sz="2000" smtClean="0">
                <a:solidFill>
                  <a:srgbClr val="000066"/>
                </a:solidFill>
              </a:rPr>
              <a:t>六年各相同季节的平均销售量</a:t>
            </a:r>
            <a:r>
              <a:rPr lang="en-US" altLang="zh-CN" sz="2000" smtClean="0">
                <a:solidFill>
                  <a:srgbClr val="000066"/>
                </a:solidFill>
              </a:rPr>
              <a:t>(</a:t>
            </a:r>
            <a:r>
              <a:rPr lang="en-US" altLang="zh-CN" sz="2000" i="1" smtClean="0">
                <a:solidFill>
                  <a:srgbClr val="000066"/>
                </a:solidFill>
              </a:rPr>
              <a:t>Ai</a:t>
            </a:r>
            <a:r>
              <a:rPr lang="en-US" altLang="zh-CN" sz="2000" smtClean="0">
                <a:solidFill>
                  <a:srgbClr val="000066"/>
                </a:solidFill>
              </a:rPr>
              <a:t>) </a:t>
            </a:r>
          </a:p>
          <a:p>
            <a:pPr eaLnBrk="1" hangingPunct="1">
              <a:lnSpc>
                <a:spcPct val="150000"/>
              </a:lnSpc>
              <a:buFontTx/>
              <a:buNone/>
            </a:pPr>
            <a:r>
              <a:rPr lang="en-US" altLang="zh-CN" sz="2000" i="1" smtClean="0">
                <a:solidFill>
                  <a:srgbClr val="000066"/>
                </a:solidFill>
              </a:rPr>
              <a:t>    A</a:t>
            </a:r>
            <a:r>
              <a:rPr lang="en-US" altLang="zh-CN" sz="2000" baseline="-25000" smtClean="0">
                <a:solidFill>
                  <a:srgbClr val="000066"/>
                </a:solidFill>
              </a:rPr>
              <a:t>1</a:t>
            </a:r>
            <a:r>
              <a:rPr lang="en-US" altLang="zh-CN" sz="2000" smtClean="0">
                <a:solidFill>
                  <a:srgbClr val="000066"/>
                </a:solidFill>
              </a:rPr>
              <a:t>=1970÷6≈262(</a:t>
            </a:r>
            <a:r>
              <a:rPr lang="zh-CN" altLang="en-US" sz="2000" smtClean="0">
                <a:solidFill>
                  <a:srgbClr val="000066"/>
                </a:solidFill>
              </a:rPr>
              <a:t>单位</a:t>
            </a:r>
            <a:r>
              <a:rPr lang="en-US" altLang="zh-CN" sz="2000" smtClean="0">
                <a:solidFill>
                  <a:srgbClr val="000066"/>
                </a:solidFill>
              </a:rPr>
              <a:t>) </a:t>
            </a:r>
            <a:r>
              <a:rPr lang="zh-CN" altLang="en-US" sz="2000" smtClean="0">
                <a:solidFill>
                  <a:srgbClr val="000066"/>
                </a:solidFill>
              </a:rPr>
              <a:t>　</a:t>
            </a:r>
          </a:p>
          <a:p>
            <a:pPr eaLnBrk="1" hangingPunct="1">
              <a:lnSpc>
                <a:spcPct val="150000"/>
              </a:lnSpc>
              <a:buFontTx/>
              <a:buNone/>
            </a:pPr>
            <a:r>
              <a:rPr lang="zh-CN" altLang="en-US" sz="2000" smtClean="0">
                <a:solidFill>
                  <a:srgbClr val="000066"/>
                </a:solidFill>
              </a:rPr>
              <a:t>同理 </a:t>
            </a:r>
            <a:r>
              <a:rPr lang="en-US" altLang="zh-CN" sz="2000" smtClean="0">
                <a:solidFill>
                  <a:srgbClr val="000066"/>
                </a:solidFill>
              </a:rPr>
              <a:t>A</a:t>
            </a:r>
            <a:r>
              <a:rPr lang="en-US" altLang="zh-CN" sz="2000" baseline="-25000" smtClean="0">
                <a:solidFill>
                  <a:srgbClr val="000066"/>
                </a:solidFill>
              </a:rPr>
              <a:t>2</a:t>
            </a:r>
            <a:r>
              <a:rPr lang="en-US" altLang="zh-CN" sz="2000" smtClean="0">
                <a:solidFill>
                  <a:srgbClr val="000066"/>
                </a:solidFill>
              </a:rPr>
              <a:t>=180</a:t>
            </a:r>
            <a:r>
              <a:rPr lang="zh-CN" altLang="en-US" sz="2000" smtClean="0">
                <a:solidFill>
                  <a:srgbClr val="000066"/>
                </a:solidFill>
              </a:rPr>
              <a:t>，</a:t>
            </a:r>
            <a:r>
              <a:rPr lang="en-US" altLang="zh-CN" sz="2000" smtClean="0">
                <a:solidFill>
                  <a:srgbClr val="000066"/>
                </a:solidFill>
              </a:rPr>
              <a:t>A</a:t>
            </a:r>
            <a:r>
              <a:rPr lang="en-US" altLang="zh-CN" sz="2000" baseline="-25000" smtClean="0">
                <a:solidFill>
                  <a:srgbClr val="000066"/>
                </a:solidFill>
              </a:rPr>
              <a:t>3</a:t>
            </a:r>
            <a:r>
              <a:rPr lang="en-US" altLang="zh-CN" sz="2000" smtClean="0">
                <a:solidFill>
                  <a:srgbClr val="000066"/>
                </a:solidFill>
              </a:rPr>
              <a:t>≈138.3</a:t>
            </a:r>
            <a:r>
              <a:rPr lang="zh-CN" altLang="en-US" sz="2000" smtClean="0">
                <a:solidFill>
                  <a:srgbClr val="000066"/>
                </a:solidFill>
              </a:rPr>
              <a:t>，</a:t>
            </a:r>
            <a:r>
              <a:rPr lang="en-US" altLang="zh-CN" sz="2000" smtClean="0">
                <a:solidFill>
                  <a:srgbClr val="000066"/>
                </a:solidFill>
              </a:rPr>
              <a:t>A</a:t>
            </a:r>
            <a:r>
              <a:rPr lang="en-US" altLang="zh-CN" sz="2000" baseline="-25000" smtClean="0">
                <a:solidFill>
                  <a:srgbClr val="000066"/>
                </a:solidFill>
              </a:rPr>
              <a:t>4</a:t>
            </a:r>
            <a:r>
              <a:rPr lang="en-US" altLang="zh-CN" sz="2000" smtClean="0">
                <a:solidFill>
                  <a:srgbClr val="000066"/>
                </a:solidFill>
              </a:rPr>
              <a:t>=180(</a:t>
            </a:r>
            <a:r>
              <a:rPr lang="zh-CN" altLang="en-US" sz="2000" smtClean="0">
                <a:solidFill>
                  <a:srgbClr val="000066"/>
                </a:solidFill>
              </a:rPr>
              <a:t>单位</a:t>
            </a:r>
            <a:r>
              <a:rPr lang="en-US" altLang="zh-CN" sz="2000" smtClean="0">
                <a:solidFill>
                  <a:srgbClr val="000066"/>
                </a:solidFill>
              </a:rPr>
              <a:t>) </a:t>
            </a:r>
          </a:p>
          <a:p>
            <a:pPr eaLnBrk="1" hangingPunct="1">
              <a:lnSpc>
                <a:spcPct val="150000"/>
              </a:lnSpc>
              <a:buFontTx/>
              <a:buNone/>
            </a:pPr>
            <a:r>
              <a:rPr lang="en-US" altLang="zh-CN" sz="2000" smtClean="0">
                <a:solidFill>
                  <a:srgbClr val="000066"/>
                </a:solidFill>
              </a:rPr>
              <a:t>2.</a:t>
            </a:r>
            <a:r>
              <a:rPr lang="zh-CN" altLang="en-US" sz="2000" smtClean="0">
                <a:solidFill>
                  <a:srgbClr val="000066"/>
                </a:solidFill>
              </a:rPr>
              <a:t>六年所有季度的平均销售量</a:t>
            </a:r>
            <a:r>
              <a:rPr lang="en-US" altLang="zh-CN" sz="2000" smtClean="0">
                <a:solidFill>
                  <a:srgbClr val="000066"/>
                </a:solidFill>
              </a:rPr>
              <a:t>(B) </a:t>
            </a:r>
            <a:r>
              <a:rPr lang="zh-CN" altLang="en-US" sz="2000" smtClean="0">
                <a:solidFill>
                  <a:srgbClr val="000066"/>
                </a:solidFill>
              </a:rPr>
              <a:t>　　</a:t>
            </a:r>
            <a:r>
              <a:rPr lang="en-US" altLang="zh-CN" sz="2000" smtClean="0">
                <a:solidFill>
                  <a:srgbClr val="000066"/>
                </a:solidFill>
              </a:rPr>
              <a:t>M—6</a:t>
            </a:r>
            <a:r>
              <a:rPr lang="zh-CN" altLang="en-US" sz="2000" smtClean="0">
                <a:solidFill>
                  <a:srgbClr val="000066"/>
                </a:solidFill>
              </a:rPr>
              <a:t>年销售量总和</a:t>
            </a:r>
          </a:p>
          <a:p>
            <a:pPr eaLnBrk="1" hangingPunct="1">
              <a:lnSpc>
                <a:spcPct val="150000"/>
              </a:lnSpc>
              <a:buFontTx/>
              <a:buNone/>
            </a:pPr>
            <a:r>
              <a:rPr lang="en-US" altLang="zh-CN" sz="2000" smtClean="0">
                <a:solidFill>
                  <a:srgbClr val="000066"/>
                </a:solidFill>
              </a:rPr>
              <a:t>B</a:t>
            </a:r>
            <a:r>
              <a:rPr lang="zh-CN" altLang="en-US" sz="2000" smtClean="0">
                <a:solidFill>
                  <a:srgbClr val="000066"/>
                </a:solidFill>
              </a:rPr>
              <a:t>＝</a:t>
            </a:r>
            <a:r>
              <a:rPr lang="en-US" altLang="zh-CN" sz="2000" smtClean="0">
                <a:solidFill>
                  <a:srgbClr val="000066"/>
                </a:solidFill>
              </a:rPr>
              <a:t>M/ </a:t>
            </a:r>
            <a:r>
              <a:rPr lang="zh-CN" altLang="en-US" sz="2000" smtClean="0">
                <a:solidFill>
                  <a:srgbClr val="000066"/>
                </a:solidFill>
              </a:rPr>
              <a:t>（</a:t>
            </a:r>
            <a:r>
              <a:rPr lang="en-US" altLang="zh-CN" sz="2000" smtClean="0">
                <a:solidFill>
                  <a:srgbClr val="000066"/>
                </a:solidFill>
              </a:rPr>
              <a:t>4*6</a:t>
            </a:r>
            <a:r>
              <a:rPr lang="zh-CN" altLang="en-US" sz="2000" smtClean="0">
                <a:solidFill>
                  <a:srgbClr val="000066"/>
                </a:solidFill>
              </a:rPr>
              <a:t>）＝</a:t>
            </a:r>
            <a:r>
              <a:rPr lang="en-US" altLang="zh-CN" sz="2000" smtClean="0">
                <a:solidFill>
                  <a:srgbClr val="000066"/>
                </a:solidFill>
              </a:rPr>
              <a:t>4560/24</a:t>
            </a:r>
            <a:r>
              <a:rPr lang="zh-CN" altLang="en-US" sz="2000" smtClean="0">
                <a:solidFill>
                  <a:srgbClr val="000066"/>
                </a:solidFill>
              </a:rPr>
              <a:t>＝</a:t>
            </a:r>
            <a:r>
              <a:rPr lang="en-US" altLang="zh-CN" sz="2000" smtClean="0">
                <a:solidFill>
                  <a:srgbClr val="000066"/>
                </a:solidFill>
              </a:rPr>
              <a:t>190 (</a:t>
            </a:r>
            <a:r>
              <a:rPr lang="zh-CN" altLang="en-US" sz="2000" smtClean="0">
                <a:solidFill>
                  <a:srgbClr val="000066"/>
                </a:solidFill>
              </a:rPr>
              <a:t>单位</a:t>
            </a:r>
            <a:r>
              <a:rPr lang="en-US" altLang="zh-CN" sz="2000" smtClean="0">
                <a:solidFill>
                  <a:srgbClr val="000066"/>
                </a:solidFill>
              </a:rPr>
              <a:t>) </a:t>
            </a:r>
          </a:p>
          <a:p>
            <a:pPr eaLnBrk="1" hangingPunct="1">
              <a:lnSpc>
                <a:spcPct val="150000"/>
              </a:lnSpc>
              <a:buFontTx/>
              <a:buNone/>
            </a:pPr>
            <a:r>
              <a:rPr lang="en-US" altLang="zh-CN" sz="2000" smtClean="0">
                <a:solidFill>
                  <a:srgbClr val="000066"/>
                </a:solidFill>
              </a:rPr>
              <a:t>3.</a:t>
            </a:r>
            <a:r>
              <a:rPr lang="zh-CN" altLang="en-US" sz="2000" smtClean="0">
                <a:solidFill>
                  <a:srgbClr val="000066"/>
                </a:solidFill>
              </a:rPr>
              <a:t>各季节销售指数</a:t>
            </a:r>
            <a:r>
              <a:rPr lang="en-US" altLang="zh-CN" sz="2000" smtClean="0">
                <a:solidFill>
                  <a:srgbClr val="000066"/>
                </a:solidFill>
              </a:rPr>
              <a:t>(</a:t>
            </a:r>
            <a:r>
              <a:rPr lang="en-US" altLang="zh-CN" sz="2000" i="1" smtClean="0">
                <a:solidFill>
                  <a:srgbClr val="000066"/>
                </a:solidFill>
              </a:rPr>
              <a:t>Ci </a:t>
            </a:r>
            <a:r>
              <a:rPr lang="en-US" altLang="zh-CN" sz="2000" smtClean="0">
                <a:solidFill>
                  <a:srgbClr val="000066"/>
                </a:solidFill>
              </a:rPr>
              <a:t>= </a:t>
            </a:r>
            <a:r>
              <a:rPr lang="en-US" altLang="zh-CN" sz="2000" i="1" smtClean="0">
                <a:solidFill>
                  <a:srgbClr val="000066"/>
                </a:solidFill>
              </a:rPr>
              <a:t>Ai</a:t>
            </a:r>
            <a:r>
              <a:rPr lang="en-US" altLang="zh-CN" sz="2000" smtClean="0">
                <a:solidFill>
                  <a:srgbClr val="000066"/>
                </a:solidFill>
              </a:rPr>
              <a:t> /B) </a:t>
            </a:r>
          </a:p>
          <a:p>
            <a:pPr eaLnBrk="1" hangingPunct="1">
              <a:lnSpc>
                <a:spcPct val="150000"/>
              </a:lnSpc>
              <a:buFontTx/>
              <a:buNone/>
            </a:pPr>
            <a:r>
              <a:rPr lang="en-US" altLang="zh-CN" sz="2000" i="1" smtClean="0">
                <a:solidFill>
                  <a:srgbClr val="000066"/>
                </a:solidFill>
              </a:rPr>
              <a:t>C</a:t>
            </a:r>
            <a:r>
              <a:rPr lang="en-US" altLang="zh-CN" sz="2000" i="1" baseline="-25000" smtClean="0">
                <a:solidFill>
                  <a:srgbClr val="000066"/>
                </a:solidFill>
              </a:rPr>
              <a:t>1</a:t>
            </a:r>
            <a:r>
              <a:rPr lang="zh-CN" altLang="en-US" sz="2000" smtClean="0">
                <a:solidFill>
                  <a:srgbClr val="000066"/>
                </a:solidFill>
              </a:rPr>
              <a:t>＝</a:t>
            </a:r>
            <a:r>
              <a:rPr lang="en-US" altLang="zh-CN" sz="2000" smtClean="0">
                <a:solidFill>
                  <a:srgbClr val="000066"/>
                </a:solidFill>
              </a:rPr>
              <a:t>262÷19≈1.38  </a:t>
            </a:r>
            <a:r>
              <a:rPr lang="zh-CN" altLang="en-US" sz="2000" smtClean="0">
                <a:solidFill>
                  <a:srgbClr val="000066"/>
                </a:solidFill>
              </a:rPr>
              <a:t>同理 </a:t>
            </a:r>
            <a:r>
              <a:rPr lang="en-US" altLang="zh-CN" sz="2000" i="1" smtClean="0">
                <a:solidFill>
                  <a:srgbClr val="000066"/>
                </a:solidFill>
              </a:rPr>
              <a:t>C</a:t>
            </a:r>
            <a:r>
              <a:rPr lang="en-US" altLang="zh-CN" sz="2000" baseline="-25000" smtClean="0">
                <a:solidFill>
                  <a:srgbClr val="000066"/>
                </a:solidFill>
              </a:rPr>
              <a:t>2</a:t>
            </a:r>
            <a:r>
              <a:rPr lang="en-US" altLang="zh-CN" sz="2000" smtClean="0">
                <a:solidFill>
                  <a:srgbClr val="000066"/>
                </a:solidFill>
              </a:rPr>
              <a:t>≈0.95</a:t>
            </a:r>
            <a:r>
              <a:rPr lang="zh-CN" altLang="en-US" sz="2000" smtClean="0">
                <a:solidFill>
                  <a:srgbClr val="000066"/>
                </a:solidFill>
              </a:rPr>
              <a:t>，</a:t>
            </a:r>
            <a:r>
              <a:rPr lang="en-US" altLang="zh-CN" sz="2000" i="1" smtClean="0">
                <a:solidFill>
                  <a:srgbClr val="000066"/>
                </a:solidFill>
              </a:rPr>
              <a:t>C</a:t>
            </a:r>
            <a:r>
              <a:rPr lang="en-US" altLang="zh-CN" sz="2000" baseline="-25000" smtClean="0">
                <a:solidFill>
                  <a:srgbClr val="000066"/>
                </a:solidFill>
              </a:rPr>
              <a:t>3</a:t>
            </a:r>
            <a:r>
              <a:rPr lang="en-US" altLang="zh-CN" sz="2000" smtClean="0">
                <a:solidFill>
                  <a:srgbClr val="000066"/>
                </a:solidFill>
              </a:rPr>
              <a:t>≈0.73</a:t>
            </a:r>
            <a:r>
              <a:rPr lang="zh-CN" altLang="en-US" sz="2000" smtClean="0">
                <a:solidFill>
                  <a:srgbClr val="000066"/>
                </a:solidFill>
              </a:rPr>
              <a:t>，</a:t>
            </a:r>
            <a:r>
              <a:rPr lang="en-US" altLang="zh-CN" sz="2000" i="1" smtClean="0">
                <a:solidFill>
                  <a:srgbClr val="000066"/>
                </a:solidFill>
              </a:rPr>
              <a:t>C</a:t>
            </a:r>
            <a:r>
              <a:rPr lang="en-US" altLang="zh-CN" sz="2000" baseline="-25000" smtClean="0">
                <a:solidFill>
                  <a:srgbClr val="000066"/>
                </a:solidFill>
              </a:rPr>
              <a:t>4</a:t>
            </a:r>
            <a:r>
              <a:rPr lang="en-US" altLang="zh-CN" sz="2000" smtClean="0">
                <a:solidFill>
                  <a:srgbClr val="000066"/>
                </a:solidFill>
              </a:rPr>
              <a:t>≈0.95 </a:t>
            </a:r>
          </a:p>
          <a:p>
            <a:pPr eaLnBrk="1" hangingPunct="1">
              <a:lnSpc>
                <a:spcPct val="150000"/>
              </a:lnSpc>
              <a:buFontTx/>
              <a:buNone/>
            </a:pPr>
            <a:r>
              <a:rPr lang="en-US" altLang="zh-CN" sz="2000" smtClean="0">
                <a:solidFill>
                  <a:srgbClr val="000066"/>
                </a:solidFill>
              </a:rPr>
              <a:t>4.</a:t>
            </a:r>
            <a:r>
              <a:rPr lang="zh-CN" altLang="en-US" sz="2000" smtClean="0">
                <a:solidFill>
                  <a:srgbClr val="000066"/>
                </a:solidFill>
              </a:rPr>
              <a:t>修正</a:t>
            </a:r>
            <a:r>
              <a:rPr lang="en-US" altLang="zh-CN" sz="2000" smtClean="0">
                <a:solidFill>
                  <a:srgbClr val="000066"/>
                </a:solidFill>
              </a:rPr>
              <a:t>2010</a:t>
            </a:r>
            <a:r>
              <a:rPr lang="zh-CN" altLang="en-US" sz="2000" smtClean="0">
                <a:solidFill>
                  <a:srgbClr val="000066"/>
                </a:solidFill>
              </a:rPr>
              <a:t>年各季度预测值 </a:t>
            </a:r>
            <a:r>
              <a:rPr lang="en-US" altLang="zh-CN" sz="2000" smtClean="0">
                <a:solidFill>
                  <a:srgbClr val="000066"/>
                </a:solidFill>
              </a:rPr>
              <a:t>Y </a:t>
            </a:r>
            <a:r>
              <a:rPr lang="en-US" altLang="zh-CN" sz="2000" baseline="-25000" smtClean="0">
                <a:solidFill>
                  <a:srgbClr val="000066"/>
                </a:solidFill>
              </a:rPr>
              <a:t>t</a:t>
            </a:r>
            <a:r>
              <a:rPr lang="en-US" altLang="zh-CN" sz="2000" smtClean="0">
                <a:solidFill>
                  <a:srgbClr val="000066"/>
                </a:solidFill>
              </a:rPr>
              <a:t>  = (a + b *T )Ci </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663575" y="549275"/>
            <a:ext cx="8229600" cy="6021388"/>
          </a:xfrm>
        </p:spPr>
        <p:txBody>
          <a:bodyPr/>
          <a:lstStyle/>
          <a:p>
            <a:pPr eaLnBrk="1" hangingPunct="1">
              <a:lnSpc>
                <a:spcPct val="140000"/>
              </a:lnSpc>
              <a:buFontTx/>
              <a:buNone/>
            </a:pPr>
            <a:r>
              <a:rPr lang="en-US" altLang="zh-CN" sz="2000" smtClean="0">
                <a:solidFill>
                  <a:srgbClr val="000066"/>
                </a:solidFill>
              </a:rPr>
              <a:t>(1)</a:t>
            </a:r>
            <a:r>
              <a:rPr lang="zh-CN" altLang="en-US" sz="2000" smtClean="0">
                <a:solidFill>
                  <a:srgbClr val="000066"/>
                </a:solidFill>
              </a:rPr>
              <a:t>建立时间序列方程式</a:t>
            </a:r>
            <a:r>
              <a:rPr lang="en-US" altLang="zh-CN" sz="2000" smtClean="0">
                <a:solidFill>
                  <a:srgbClr val="000066"/>
                </a:solidFill>
              </a:rPr>
              <a:t>Y</a:t>
            </a:r>
            <a:r>
              <a:rPr lang="zh-CN" altLang="en-US" sz="2000" smtClean="0">
                <a:solidFill>
                  <a:srgbClr val="000066"/>
                </a:solidFill>
              </a:rPr>
              <a:t>＝</a:t>
            </a:r>
            <a:r>
              <a:rPr lang="en-US" altLang="zh-CN" sz="2000" smtClean="0">
                <a:solidFill>
                  <a:srgbClr val="000066"/>
                </a:solidFill>
              </a:rPr>
              <a:t>a</a:t>
            </a:r>
            <a:r>
              <a:rPr lang="zh-CN" altLang="en-US" sz="2000" smtClean="0">
                <a:solidFill>
                  <a:srgbClr val="000066"/>
                </a:solidFill>
              </a:rPr>
              <a:t>＋</a:t>
            </a:r>
            <a:r>
              <a:rPr lang="en-US" altLang="zh-CN" sz="2000" smtClean="0">
                <a:solidFill>
                  <a:srgbClr val="000066"/>
                </a:solidFill>
              </a:rPr>
              <a:t>b*T</a:t>
            </a:r>
          </a:p>
          <a:p>
            <a:pPr eaLnBrk="1" hangingPunct="1">
              <a:lnSpc>
                <a:spcPct val="140000"/>
              </a:lnSpc>
              <a:buFontTx/>
              <a:buNone/>
            </a:pPr>
            <a:r>
              <a:rPr lang="zh-CN" altLang="en-US" sz="2000" smtClean="0">
                <a:solidFill>
                  <a:srgbClr val="000066"/>
                </a:solidFill>
              </a:rPr>
              <a:t>　由上表可得知各有关数据，利用公式 </a:t>
            </a:r>
          </a:p>
          <a:p>
            <a:pPr eaLnBrk="1" hangingPunct="1">
              <a:lnSpc>
                <a:spcPct val="140000"/>
              </a:lnSpc>
              <a:buFontTx/>
              <a:buNone/>
            </a:pPr>
            <a:r>
              <a:rPr lang="zh-CN" altLang="en-US" sz="2000" smtClean="0">
                <a:solidFill>
                  <a:srgbClr val="000066"/>
                </a:solidFill>
              </a:rPr>
              <a:t>　 </a:t>
            </a:r>
            <a:r>
              <a:rPr lang="en-US" altLang="zh-CN" sz="2000" smtClean="0">
                <a:solidFill>
                  <a:srgbClr val="000066"/>
                </a:solidFill>
              </a:rPr>
              <a:t>a</a:t>
            </a:r>
            <a:r>
              <a:rPr lang="zh-CN" altLang="en-US" sz="2000" smtClean="0">
                <a:solidFill>
                  <a:srgbClr val="000066"/>
                </a:solidFill>
              </a:rPr>
              <a:t>＝∑</a:t>
            </a:r>
            <a:r>
              <a:rPr lang="en-US" altLang="zh-CN" sz="2000" smtClean="0">
                <a:solidFill>
                  <a:srgbClr val="000066"/>
                </a:solidFill>
              </a:rPr>
              <a:t>y </a:t>
            </a:r>
            <a:r>
              <a:rPr lang="en-US" altLang="zh-CN" sz="2000" baseline="-25000" smtClean="0">
                <a:solidFill>
                  <a:srgbClr val="000066"/>
                </a:solidFill>
              </a:rPr>
              <a:t>t </a:t>
            </a:r>
            <a:r>
              <a:rPr lang="en-US" altLang="zh-CN" sz="2000" smtClean="0">
                <a:solidFill>
                  <a:srgbClr val="000066"/>
                </a:solidFill>
              </a:rPr>
              <a:t>/n</a:t>
            </a:r>
            <a:r>
              <a:rPr lang="zh-CN" altLang="en-US" sz="2000" smtClean="0">
                <a:solidFill>
                  <a:srgbClr val="000066"/>
                </a:solidFill>
              </a:rPr>
              <a:t>＝</a:t>
            </a:r>
            <a:r>
              <a:rPr lang="en-US" altLang="zh-CN" sz="2000" smtClean="0">
                <a:solidFill>
                  <a:srgbClr val="000066"/>
                </a:solidFill>
              </a:rPr>
              <a:t>4560/24=190</a:t>
            </a:r>
            <a:endParaRPr lang="en-US" altLang="zh-CN" sz="2000" baseline="-25000" smtClean="0">
              <a:solidFill>
                <a:srgbClr val="000066"/>
              </a:solidFill>
            </a:endParaRPr>
          </a:p>
          <a:p>
            <a:pPr eaLnBrk="1" hangingPunct="1">
              <a:lnSpc>
                <a:spcPct val="140000"/>
              </a:lnSpc>
              <a:buFontTx/>
              <a:buNone/>
            </a:pPr>
            <a:r>
              <a:rPr lang="zh-CN" altLang="en-US" sz="2000" smtClean="0">
                <a:solidFill>
                  <a:srgbClr val="000066"/>
                </a:solidFill>
              </a:rPr>
              <a:t>　 </a:t>
            </a:r>
            <a:r>
              <a:rPr lang="en-US" altLang="zh-CN" sz="2000" smtClean="0">
                <a:solidFill>
                  <a:srgbClr val="000066"/>
                </a:solidFill>
              </a:rPr>
              <a:t>b</a:t>
            </a:r>
            <a:r>
              <a:rPr lang="zh-CN" altLang="en-US" sz="2000" smtClean="0">
                <a:solidFill>
                  <a:srgbClr val="000066"/>
                </a:solidFill>
              </a:rPr>
              <a:t>＝ ∑</a:t>
            </a:r>
            <a:r>
              <a:rPr lang="en-US" altLang="zh-CN" sz="2000" smtClean="0">
                <a:solidFill>
                  <a:srgbClr val="000066"/>
                </a:solidFill>
              </a:rPr>
              <a:t>y </a:t>
            </a:r>
            <a:r>
              <a:rPr lang="en-US" altLang="zh-CN" sz="2000" baseline="-25000" smtClean="0">
                <a:solidFill>
                  <a:srgbClr val="000066"/>
                </a:solidFill>
              </a:rPr>
              <a:t>t </a:t>
            </a:r>
            <a:r>
              <a:rPr lang="en-US" altLang="zh-CN" sz="2000" smtClean="0">
                <a:solidFill>
                  <a:srgbClr val="000066"/>
                </a:solidFill>
              </a:rPr>
              <a:t>*T / ∑T </a:t>
            </a:r>
            <a:r>
              <a:rPr lang="en-US" altLang="zh-CN" sz="2000" baseline="30000" smtClean="0">
                <a:solidFill>
                  <a:srgbClr val="000066"/>
                </a:solidFill>
              </a:rPr>
              <a:t>2</a:t>
            </a:r>
            <a:r>
              <a:rPr lang="en-US" altLang="zh-CN" sz="2000" smtClean="0">
                <a:solidFill>
                  <a:srgbClr val="000066"/>
                </a:solidFill>
              </a:rPr>
              <a:t>=8760/4600 ≈ 1.9</a:t>
            </a:r>
            <a:r>
              <a:rPr lang="zh-CN" altLang="en-US" sz="2000" smtClean="0">
                <a:solidFill>
                  <a:srgbClr val="000066"/>
                </a:solidFill>
              </a:rPr>
              <a:t>　　  </a:t>
            </a:r>
          </a:p>
          <a:p>
            <a:pPr eaLnBrk="1" hangingPunct="1">
              <a:lnSpc>
                <a:spcPct val="140000"/>
              </a:lnSpc>
              <a:buFontTx/>
              <a:buNone/>
            </a:pPr>
            <a:r>
              <a:rPr lang="zh-CN" altLang="en-US" sz="2000" smtClean="0">
                <a:solidFill>
                  <a:srgbClr val="000066"/>
                </a:solidFill>
              </a:rPr>
              <a:t>　</a:t>
            </a:r>
            <a:r>
              <a:rPr lang="en-US" altLang="zh-CN" sz="2000" smtClean="0">
                <a:solidFill>
                  <a:srgbClr val="000066"/>
                </a:solidFill>
              </a:rPr>
              <a:t>y=190+1.90T </a:t>
            </a:r>
            <a:r>
              <a:rPr lang="zh-CN" altLang="en-US" sz="2000" smtClean="0">
                <a:solidFill>
                  <a:srgbClr val="000066"/>
                </a:solidFill>
              </a:rPr>
              <a:t>　　式中 </a:t>
            </a:r>
            <a:r>
              <a:rPr lang="en-US" altLang="zh-CN" sz="2000" smtClean="0">
                <a:solidFill>
                  <a:srgbClr val="000066"/>
                </a:solidFill>
              </a:rPr>
              <a:t>T=-23,-21,…,-1,1,3,…,23 </a:t>
            </a:r>
          </a:p>
          <a:p>
            <a:pPr eaLnBrk="1" hangingPunct="1">
              <a:lnSpc>
                <a:spcPct val="140000"/>
              </a:lnSpc>
              <a:buFontTx/>
              <a:buNone/>
            </a:pPr>
            <a:r>
              <a:rPr lang="en-US" altLang="zh-CN" sz="2000" smtClean="0">
                <a:solidFill>
                  <a:srgbClr val="000066"/>
                </a:solidFill>
              </a:rPr>
              <a:t>(2)</a:t>
            </a:r>
            <a:r>
              <a:rPr lang="zh-CN" altLang="en-US" sz="2000" smtClean="0">
                <a:solidFill>
                  <a:srgbClr val="000066"/>
                </a:solidFill>
              </a:rPr>
              <a:t>修正</a:t>
            </a:r>
            <a:r>
              <a:rPr lang="en-US" altLang="zh-CN" sz="2000" smtClean="0">
                <a:solidFill>
                  <a:srgbClr val="000066"/>
                </a:solidFill>
              </a:rPr>
              <a:t>2010</a:t>
            </a:r>
            <a:r>
              <a:rPr lang="zh-CN" altLang="en-US" sz="2000" smtClean="0">
                <a:solidFill>
                  <a:srgbClr val="000066"/>
                </a:solidFill>
              </a:rPr>
              <a:t>年各季度预测值 </a:t>
            </a:r>
          </a:p>
          <a:p>
            <a:pPr eaLnBrk="1" hangingPunct="1">
              <a:lnSpc>
                <a:spcPct val="140000"/>
              </a:lnSpc>
              <a:buFontTx/>
              <a:buNone/>
            </a:pPr>
            <a:r>
              <a:rPr lang="zh-CN" altLang="en-US" sz="2000" smtClean="0">
                <a:solidFill>
                  <a:srgbClr val="000066"/>
                </a:solidFill>
              </a:rPr>
              <a:t>　第一季度预测值</a:t>
            </a:r>
            <a:r>
              <a:rPr lang="en-US" altLang="zh-CN" sz="2000" smtClean="0">
                <a:solidFill>
                  <a:srgbClr val="000066"/>
                </a:solidFill>
              </a:rPr>
              <a:t>=(190+1.90×25)×1.38≈328(</a:t>
            </a:r>
            <a:r>
              <a:rPr lang="zh-CN" altLang="en-US" sz="2000" smtClean="0">
                <a:solidFill>
                  <a:srgbClr val="000066"/>
                </a:solidFill>
              </a:rPr>
              <a:t>单位</a:t>
            </a:r>
            <a:r>
              <a:rPr lang="en-US" altLang="zh-CN" sz="2000" smtClean="0">
                <a:solidFill>
                  <a:srgbClr val="000066"/>
                </a:solidFill>
              </a:rPr>
              <a:t>) </a:t>
            </a:r>
          </a:p>
          <a:p>
            <a:pPr eaLnBrk="1" hangingPunct="1">
              <a:lnSpc>
                <a:spcPct val="140000"/>
              </a:lnSpc>
              <a:buFontTx/>
              <a:buNone/>
            </a:pPr>
            <a:r>
              <a:rPr lang="zh-CN" altLang="en-US" sz="2000" smtClean="0">
                <a:solidFill>
                  <a:srgbClr val="000066"/>
                </a:solidFill>
              </a:rPr>
              <a:t>　第二季度预测值</a:t>
            </a:r>
            <a:r>
              <a:rPr lang="en-US" altLang="zh-CN" sz="2000" smtClean="0">
                <a:solidFill>
                  <a:srgbClr val="000066"/>
                </a:solidFill>
              </a:rPr>
              <a:t>=(190+1.90×27)×0.95≈229(</a:t>
            </a:r>
            <a:r>
              <a:rPr lang="zh-CN" altLang="en-US" sz="2000" smtClean="0">
                <a:solidFill>
                  <a:srgbClr val="000066"/>
                </a:solidFill>
              </a:rPr>
              <a:t>单位</a:t>
            </a:r>
            <a:r>
              <a:rPr lang="en-US" altLang="zh-CN" sz="2000" smtClean="0">
                <a:solidFill>
                  <a:srgbClr val="000066"/>
                </a:solidFill>
              </a:rPr>
              <a:t>)</a:t>
            </a:r>
          </a:p>
          <a:p>
            <a:pPr eaLnBrk="1" hangingPunct="1">
              <a:lnSpc>
                <a:spcPct val="140000"/>
              </a:lnSpc>
              <a:buFontTx/>
              <a:buNone/>
            </a:pPr>
            <a:r>
              <a:rPr lang="zh-CN" altLang="en-US" sz="2000" smtClean="0">
                <a:solidFill>
                  <a:srgbClr val="000066"/>
                </a:solidFill>
              </a:rPr>
              <a:t>　第三季度预测值</a:t>
            </a:r>
            <a:r>
              <a:rPr lang="en-US" altLang="zh-CN" sz="2000" smtClean="0">
                <a:solidFill>
                  <a:srgbClr val="000066"/>
                </a:solidFill>
              </a:rPr>
              <a:t>=(190+1.90×29)×0.73≈179(</a:t>
            </a:r>
            <a:r>
              <a:rPr lang="zh-CN" altLang="en-US" sz="2000" smtClean="0">
                <a:solidFill>
                  <a:srgbClr val="000066"/>
                </a:solidFill>
              </a:rPr>
              <a:t>单位</a:t>
            </a:r>
            <a:r>
              <a:rPr lang="en-US" altLang="zh-CN" sz="2000" smtClean="0">
                <a:solidFill>
                  <a:srgbClr val="000066"/>
                </a:solidFill>
              </a:rPr>
              <a:t>) </a:t>
            </a:r>
          </a:p>
          <a:p>
            <a:pPr eaLnBrk="1" hangingPunct="1">
              <a:lnSpc>
                <a:spcPct val="140000"/>
              </a:lnSpc>
              <a:buFontTx/>
              <a:buNone/>
            </a:pPr>
            <a:r>
              <a:rPr lang="zh-CN" altLang="en-US" sz="2000" smtClean="0">
                <a:solidFill>
                  <a:srgbClr val="000066"/>
                </a:solidFill>
              </a:rPr>
              <a:t>　第三季度预测值</a:t>
            </a:r>
            <a:r>
              <a:rPr lang="en-US" altLang="zh-CN" sz="2000" smtClean="0">
                <a:solidFill>
                  <a:srgbClr val="000066"/>
                </a:solidFill>
              </a:rPr>
              <a:t>=(190+1.90×31)×0.95≈236(</a:t>
            </a:r>
            <a:r>
              <a:rPr lang="zh-CN" altLang="en-US" sz="2000" smtClean="0">
                <a:solidFill>
                  <a:srgbClr val="000066"/>
                </a:solidFill>
              </a:rPr>
              <a:t>单位</a:t>
            </a:r>
            <a:r>
              <a:rPr lang="en-US" altLang="zh-CN" sz="2000" smtClean="0">
                <a:solidFill>
                  <a:srgbClr val="000066"/>
                </a:solidFill>
              </a:rPr>
              <a:t>) </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2209800" y="304800"/>
            <a:ext cx="4343400" cy="731838"/>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10.3.4   </a:t>
            </a:r>
            <a:r>
              <a:rPr lang="zh-CN" altLang="en-US" b="1" smtClean="0">
                <a:solidFill>
                  <a:srgbClr val="01016F"/>
                </a:solidFill>
                <a:latin typeface="仿宋_GB2312" pitchFamily="49" charset="-122"/>
                <a:ea typeface="仿宋_GB2312" pitchFamily="49" charset="-122"/>
              </a:rPr>
              <a:t>综合分析</a:t>
            </a:r>
          </a:p>
        </p:txBody>
      </p:sp>
      <p:sp>
        <p:nvSpPr>
          <p:cNvPr id="845827" name="Rectangle 3"/>
          <p:cNvSpPr>
            <a:spLocks noGrp="1" noChangeArrowheads="1"/>
          </p:cNvSpPr>
          <p:nvPr>
            <p:ph idx="1"/>
          </p:nvPr>
        </p:nvSpPr>
        <p:spPr>
          <a:xfrm>
            <a:off x="1828800" y="1722438"/>
            <a:ext cx="4800600" cy="4525962"/>
          </a:xfrm>
        </p:spPr>
        <p:txBody>
          <a:bodyPr/>
          <a:lstStyle/>
          <a:p>
            <a:pPr eaLnBrk="1" hangingPunct="1"/>
            <a:r>
              <a:rPr lang="zh-CN" altLang="en-US" b="1" smtClean="0">
                <a:solidFill>
                  <a:srgbClr val="692AA2"/>
                </a:solidFill>
                <a:latin typeface="仿宋_GB2312" pitchFamily="49" charset="-122"/>
                <a:ea typeface="仿宋_GB2312" pitchFamily="49" charset="-122"/>
              </a:rPr>
              <a:t>常用综合分析模型</a:t>
            </a:r>
          </a:p>
          <a:p>
            <a:pPr eaLnBrk="1" hangingPunct="1"/>
            <a:endParaRPr lang="zh-CN" altLang="en-US" b="1" smtClean="0">
              <a:solidFill>
                <a:srgbClr val="692AA2"/>
              </a:solidFill>
              <a:latin typeface="仿宋_GB2312" pitchFamily="49" charset="-122"/>
              <a:ea typeface="仿宋_GB2312" pitchFamily="49" charset="-122"/>
            </a:endParaRPr>
          </a:p>
          <a:p>
            <a:pPr lvl="1" eaLnBrk="1" hangingPunct="1"/>
            <a:r>
              <a:rPr lang="zh-CN" altLang="en-US" b="1" smtClean="0">
                <a:solidFill>
                  <a:srgbClr val="692AA2"/>
                </a:solidFill>
                <a:latin typeface="仿宋_GB2312" pitchFamily="49" charset="-122"/>
                <a:ea typeface="仿宋_GB2312" pitchFamily="49" charset="-122"/>
              </a:rPr>
              <a:t>加法模型</a:t>
            </a:r>
          </a:p>
          <a:p>
            <a:pPr lvl="1" eaLnBrk="1" hangingPunct="1"/>
            <a:endParaRPr lang="zh-CN" altLang="en-US" b="1" smtClean="0">
              <a:solidFill>
                <a:srgbClr val="692AA2"/>
              </a:solidFill>
              <a:latin typeface="仿宋_GB2312" pitchFamily="49" charset="-122"/>
              <a:ea typeface="仿宋_GB2312" pitchFamily="49" charset="-122"/>
            </a:endParaRPr>
          </a:p>
          <a:p>
            <a:pPr lvl="1" eaLnBrk="1" hangingPunct="1"/>
            <a:r>
              <a:rPr lang="zh-CN" altLang="en-US" b="1" smtClean="0">
                <a:solidFill>
                  <a:srgbClr val="692AA2"/>
                </a:solidFill>
                <a:latin typeface="仿宋_GB2312" pitchFamily="49" charset="-122"/>
                <a:ea typeface="仿宋_GB2312" pitchFamily="49" charset="-122"/>
              </a:rPr>
              <a:t>乘法模型</a:t>
            </a:r>
          </a:p>
          <a:p>
            <a:pPr lvl="1" eaLnBrk="1" hangingPunct="1"/>
            <a:endParaRPr lang="zh-CN" altLang="en-US" b="1" smtClean="0">
              <a:solidFill>
                <a:srgbClr val="692AA2"/>
              </a:solidFill>
              <a:latin typeface="仿宋_GB2312" pitchFamily="49" charset="-122"/>
              <a:ea typeface="仿宋_GB2312" pitchFamily="49" charset="-122"/>
            </a:endParaRPr>
          </a:p>
          <a:p>
            <a:pPr lvl="1" eaLnBrk="1" hangingPunct="1"/>
            <a:r>
              <a:rPr lang="zh-CN" altLang="en-US" b="1" smtClean="0">
                <a:solidFill>
                  <a:srgbClr val="692AA2"/>
                </a:solidFill>
                <a:latin typeface="仿宋_GB2312" pitchFamily="49" charset="-122"/>
                <a:ea typeface="仿宋_GB2312" pitchFamily="49" charset="-122"/>
              </a:rPr>
              <a:t>混合模型</a:t>
            </a:r>
          </a:p>
        </p:txBody>
      </p:sp>
      <p:graphicFrame>
        <p:nvGraphicFramePr>
          <p:cNvPr id="845828" name="Object 4"/>
          <p:cNvGraphicFramePr>
            <a:graphicFrameLocks noChangeAspect="1"/>
          </p:cNvGraphicFramePr>
          <p:nvPr/>
        </p:nvGraphicFramePr>
        <p:xfrm>
          <a:off x="4267200" y="2713038"/>
          <a:ext cx="2514600" cy="558800"/>
        </p:xfrm>
        <a:graphic>
          <a:graphicData uri="http://schemas.openxmlformats.org/presentationml/2006/ole">
            <mc:AlternateContent xmlns:mc="http://schemas.openxmlformats.org/markup-compatibility/2006">
              <mc:Choice xmlns:v="urn:schemas-microsoft-com:vml" Requires="v">
                <p:oleObj spid="_x0000_s140352" r:id="rId3" imgW="1028700" imgH="228600" progId="Equation.3">
                  <p:embed/>
                </p:oleObj>
              </mc:Choice>
              <mc:Fallback>
                <p:oleObj r:id="rId3" imgW="1028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713038"/>
                        <a:ext cx="2514600" cy="5588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29" name="Object 5"/>
          <p:cNvGraphicFramePr>
            <a:graphicFrameLocks noChangeAspect="1"/>
          </p:cNvGraphicFramePr>
          <p:nvPr/>
        </p:nvGraphicFramePr>
        <p:xfrm>
          <a:off x="4267200" y="3856038"/>
          <a:ext cx="2286000" cy="596900"/>
        </p:xfrm>
        <a:graphic>
          <a:graphicData uri="http://schemas.openxmlformats.org/presentationml/2006/ole">
            <mc:AlternateContent xmlns:mc="http://schemas.openxmlformats.org/markup-compatibility/2006">
              <mc:Choice xmlns:v="urn:schemas-microsoft-com:vml" Requires="v">
                <p:oleObj spid="_x0000_s140353" r:id="rId5" imgW="876300" imgH="228600" progId="Equation.3">
                  <p:embed/>
                </p:oleObj>
              </mc:Choice>
              <mc:Fallback>
                <p:oleObj r:id="rId5" imgW="8763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856038"/>
                        <a:ext cx="2286000" cy="5969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0" name="Object 6"/>
          <p:cNvGraphicFramePr>
            <a:graphicFrameLocks noChangeAspect="1"/>
          </p:cNvGraphicFramePr>
          <p:nvPr/>
        </p:nvGraphicFramePr>
        <p:xfrm>
          <a:off x="4267200" y="4999038"/>
          <a:ext cx="2819400" cy="987425"/>
        </p:xfrm>
        <a:graphic>
          <a:graphicData uri="http://schemas.openxmlformats.org/presentationml/2006/ole">
            <mc:AlternateContent xmlns:mc="http://schemas.openxmlformats.org/markup-compatibility/2006">
              <mc:Choice xmlns:v="urn:schemas-microsoft-com:vml" Requires="v">
                <p:oleObj spid="_x0000_s140354" r:id="rId7" imgW="1308100" imgH="457200" progId="Equation.3">
                  <p:embed/>
                </p:oleObj>
              </mc:Choice>
              <mc:Fallback>
                <p:oleObj r:id="rId7" imgW="13081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999038"/>
                        <a:ext cx="2819400" cy="9874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45826"/>
                                        </p:tgtEl>
                                        <p:attrNameLst>
                                          <p:attrName>style.visibility</p:attrName>
                                        </p:attrNameLst>
                                      </p:cBhvr>
                                      <p:to>
                                        <p:strVal val="visible"/>
                                      </p:to>
                                    </p:set>
                                    <p:animEffect transition="in" filter="strips(downLeft)">
                                      <p:cBhvr>
                                        <p:cTn id="7" dur="500"/>
                                        <p:tgtEl>
                                          <p:spTgt spid="84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45827">
                                            <p:txEl>
                                              <p:pRg st="0" end="0"/>
                                            </p:txEl>
                                          </p:spTgt>
                                        </p:tgtEl>
                                        <p:attrNameLst>
                                          <p:attrName>style.visibility</p:attrName>
                                        </p:attrNameLst>
                                      </p:cBhvr>
                                      <p:to>
                                        <p:strVal val="visible"/>
                                      </p:to>
                                    </p:set>
                                    <p:animEffect transition="in" filter="strips(downLeft)">
                                      <p:cBhvr>
                                        <p:cTn id="12" dur="500"/>
                                        <p:tgtEl>
                                          <p:spTgt spid="845827">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45827">
                                            <p:txEl>
                                              <p:pRg st="2" end="2"/>
                                            </p:txEl>
                                          </p:spTgt>
                                        </p:tgtEl>
                                        <p:attrNameLst>
                                          <p:attrName>style.visibility</p:attrName>
                                        </p:attrNameLst>
                                      </p:cBhvr>
                                      <p:to>
                                        <p:strVal val="visible"/>
                                      </p:to>
                                    </p:set>
                                    <p:animEffect transition="in" filter="strips(downLeft)">
                                      <p:cBhvr>
                                        <p:cTn id="15" dur="500"/>
                                        <p:tgtEl>
                                          <p:spTgt spid="845827">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845827">
                                            <p:txEl>
                                              <p:pRg st="4" end="4"/>
                                            </p:txEl>
                                          </p:spTgt>
                                        </p:tgtEl>
                                        <p:attrNameLst>
                                          <p:attrName>style.visibility</p:attrName>
                                        </p:attrNameLst>
                                      </p:cBhvr>
                                      <p:to>
                                        <p:strVal val="visible"/>
                                      </p:to>
                                    </p:set>
                                    <p:animEffect transition="in" filter="strips(downLeft)">
                                      <p:cBhvr>
                                        <p:cTn id="18" dur="500"/>
                                        <p:tgtEl>
                                          <p:spTgt spid="845827">
                                            <p:txEl>
                                              <p:pRg st="4" end="4"/>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845827">
                                            <p:txEl>
                                              <p:pRg st="6" end="6"/>
                                            </p:txEl>
                                          </p:spTgt>
                                        </p:tgtEl>
                                        <p:attrNameLst>
                                          <p:attrName>style.visibility</p:attrName>
                                        </p:attrNameLst>
                                      </p:cBhvr>
                                      <p:to>
                                        <p:strVal val="visible"/>
                                      </p:to>
                                    </p:set>
                                    <p:animEffect transition="in" filter="strips(downLeft)">
                                      <p:cBhvr>
                                        <p:cTn id="21" dur="500"/>
                                        <p:tgtEl>
                                          <p:spTgt spid="845827">
                                            <p:txEl>
                                              <p:pRg st="6" end="6"/>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845828"/>
                                        </p:tgtEl>
                                        <p:attrNameLst>
                                          <p:attrName>style.visibility</p:attrName>
                                        </p:attrNameLst>
                                      </p:cBhvr>
                                      <p:to>
                                        <p:strVal val="visible"/>
                                      </p:to>
                                    </p:set>
                                    <p:animEffect transition="in" filter="strips(downLeft)">
                                      <p:cBhvr>
                                        <p:cTn id="24" dur="500"/>
                                        <p:tgtEl>
                                          <p:spTgt spid="845828"/>
                                        </p:tgtEl>
                                      </p:cBhvr>
                                    </p:animEffect>
                                  </p:childTnLst>
                                </p:cTn>
                              </p:par>
                              <p:par>
                                <p:cTn id="25" presetID="18" presetClass="entr" presetSubtype="12" fill="hold" nodeType="withEffect">
                                  <p:stCondLst>
                                    <p:cond delay="0"/>
                                  </p:stCondLst>
                                  <p:childTnLst>
                                    <p:set>
                                      <p:cBhvr>
                                        <p:cTn id="26" dur="1" fill="hold">
                                          <p:stCondLst>
                                            <p:cond delay="0"/>
                                          </p:stCondLst>
                                        </p:cTn>
                                        <p:tgtEl>
                                          <p:spTgt spid="845829"/>
                                        </p:tgtEl>
                                        <p:attrNameLst>
                                          <p:attrName>style.visibility</p:attrName>
                                        </p:attrNameLst>
                                      </p:cBhvr>
                                      <p:to>
                                        <p:strVal val="visible"/>
                                      </p:to>
                                    </p:set>
                                    <p:animEffect transition="in" filter="strips(downLeft)">
                                      <p:cBhvr>
                                        <p:cTn id="27" dur="500"/>
                                        <p:tgtEl>
                                          <p:spTgt spid="845829"/>
                                        </p:tgtEl>
                                      </p:cBhvr>
                                    </p:animEffect>
                                  </p:childTnLst>
                                </p:cTn>
                              </p:par>
                              <p:par>
                                <p:cTn id="28" presetID="18" presetClass="entr" presetSubtype="12" fill="hold" nodeType="withEffect">
                                  <p:stCondLst>
                                    <p:cond delay="0"/>
                                  </p:stCondLst>
                                  <p:childTnLst>
                                    <p:set>
                                      <p:cBhvr>
                                        <p:cTn id="29" dur="1" fill="hold">
                                          <p:stCondLst>
                                            <p:cond delay="0"/>
                                          </p:stCondLst>
                                        </p:cTn>
                                        <p:tgtEl>
                                          <p:spTgt spid="845830"/>
                                        </p:tgtEl>
                                        <p:attrNameLst>
                                          <p:attrName>style.visibility</p:attrName>
                                        </p:attrNameLst>
                                      </p:cBhvr>
                                      <p:to>
                                        <p:strVal val="visible"/>
                                      </p:to>
                                    </p:set>
                                    <p:animEffect transition="in" filter="strips(downLeft)">
                                      <p:cBhvr>
                                        <p:cTn id="30" dur="500"/>
                                        <p:tgtEl>
                                          <p:spTgt spid="84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6" grpId="0"/>
      <p:bldP spid="845827" grpId="0" build="p"/>
    </p:bldLst>
  </p:timing>
</p:sld>
</file>

<file path=ppt/slides/slide1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609600" y="1066800"/>
            <a:ext cx="8153400" cy="1143000"/>
          </a:xfrm>
        </p:spPr>
        <p:txBody>
          <a:bodyPr/>
          <a:lstStyle/>
          <a:p>
            <a:pPr algn="l" eaLnBrk="1" hangingPunct="1"/>
            <a:r>
              <a:rPr lang="zh-CN" altLang="en-US" sz="2400" b="1" smtClean="0">
                <a:solidFill>
                  <a:srgbClr val="692AA2"/>
                </a:solidFill>
                <a:latin typeface="仿宋_GB2312" pitchFamily="49" charset="-122"/>
                <a:ea typeface="仿宋_GB2312" pitchFamily="49" charset="-122"/>
              </a:rPr>
              <a:t>例</a:t>
            </a:r>
            <a:r>
              <a:rPr lang="en-US" altLang="zh-CN" sz="2400" b="1" smtClean="0">
                <a:solidFill>
                  <a:srgbClr val="692AA2"/>
                </a:solidFill>
                <a:latin typeface="仿宋_GB2312" pitchFamily="49" charset="-122"/>
                <a:ea typeface="仿宋_GB2312" pitchFamily="49" charset="-122"/>
              </a:rPr>
              <a:t>10.3.7    </a:t>
            </a:r>
            <a:r>
              <a:rPr lang="zh-CN" altLang="en-US" sz="2400" b="1" smtClean="0">
                <a:solidFill>
                  <a:srgbClr val="692AA2"/>
                </a:solidFill>
                <a:latin typeface="仿宋_GB2312" pitchFamily="49" charset="-122"/>
                <a:ea typeface="仿宋_GB2312" pitchFamily="49" charset="-122"/>
              </a:rPr>
              <a:t>对</a:t>
            </a:r>
            <a:r>
              <a:rPr lang="en-US" altLang="zh-CN" sz="2400" b="1" smtClean="0">
                <a:solidFill>
                  <a:srgbClr val="692AA2"/>
                </a:solidFill>
                <a:latin typeface="仿宋_GB2312" pitchFamily="49" charset="-122"/>
                <a:ea typeface="仿宋_GB2312" pitchFamily="49" charset="-122"/>
                <a:cs typeface="Times New Roman" pitchFamily="18" charset="0"/>
              </a:rPr>
              <a:t>1993</a:t>
            </a:r>
            <a:r>
              <a:rPr lang="zh-CN" altLang="en-US" sz="2400" b="1" smtClean="0">
                <a:solidFill>
                  <a:srgbClr val="692AA2"/>
                </a:solidFill>
                <a:latin typeface="仿宋_GB2312" pitchFamily="49" charset="-122"/>
                <a:ea typeface="仿宋_GB2312" pitchFamily="49" charset="-122"/>
              </a:rPr>
              <a:t>年</a:t>
            </a:r>
            <a:r>
              <a:rPr lang="en-US" altLang="zh-CN" sz="2400" b="1" smtClean="0">
                <a:solidFill>
                  <a:srgbClr val="692AA2"/>
                </a:solidFill>
                <a:ea typeface="仿宋_GB2312" pitchFamily="49" charset="-122"/>
              </a:rPr>
              <a:t>—</a:t>
            </a:r>
            <a:r>
              <a:rPr lang="en-US" altLang="zh-CN" sz="2400" b="1" smtClean="0">
                <a:solidFill>
                  <a:srgbClr val="692AA2"/>
                </a:solidFill>
                <a:latin typeface="仿宋_GB2312" pitchFamily="49" charset="-122"/>
                <a:ea typeface="仿宋_GB2312" pitchFamily="49" charset="-122"/>
              </a:rPr>
              <a:t>2000</a:t>
            </a:r>
            <a:r>
              <a:rPr lang="zh-CN" altLang="en-US" sz="2400" b="1" smtClean="0">
                <a:solidFill>
                  <a:srgbClr val="692AA2"/>
                </a:solidFill>
                <a:latin typeface="仿宋_GB2312" pitchFamily="49" charset="-122"/>
                <a:ea typeface="仿宋_GB2312" pitchFamily="49" charset="-122"/>
              </a:rPr>
              <a:t>年中国社会消费品零售总额序列（数据见附录</a:t>
            </a:r>
            <a:r>
              <a:rPr lang="en-US" altLang="zh-CN" sz="2400" b="1" smtClean="0">
                <a:solidFill>
                  <a:srgbClr val="692AA2"/>
                </a:solidFill>
                <a:latin typeface="仿宋_GB2312" pitchFamily="49" charset="-122"/>
                <a:ea typeface="仿宋_GB2312" pitchFamily="49" charset="-122"/>
              </a:rPr>
              <a:t>1.11</a:t>
            </a:r>
            <a:r>
              <a:rPr lang="zh-CN" altLang="en-US" sz="2400" b="1" smtClean="0">
                <a:solidFill>
                  <a:srgbClr val="692AA2"/>
                </a:solidFill>
                <a:latin typeface="仿宋_GB2312" pitchFamily="49" charset="-122"/>
                <a:ea typeface="仿宋_GB2312" pitchFamily="49" charset="-122"/>
              </a:rPr>
              <a:t>）进行确定性时序分析</a:t>
            </a:r>
            <a:r>
              <a:rPr lang="zh-CN" altLang="en-US" b="1" smtClean="0">
                <a:solidFill>
                  <a:srgbClr val="692AA2"/>
                </a:solidFill>
                <a:latin typeface="仿宋_GB2312" pitchFamily="49" charset="-122"/>
                <a:ea typeface="仿宋_GB2312" pitchFamily="49" charset="-122"/>
              </a:rPr>
              <a:t>。</a:t>
            </a:r>
          </a:p>
        </p:txBody>
      </p:sp>
      <p:pic>
        <p:nvPicPr>
          <p:cNvPr id="1413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36825"/>
            <a:ext cx="60198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6852" name="Rectangle 4"/>
          <p:cNvSpPr>
            <a:spLocks noChangeArrowheads="1"/>
          </p:cNvSpPr>
          <p:nvPr/>
        </p:nvSpPr>
        <p:spPr bwMode="auto">
          <a:xfrm>
            <a:off x="762000" y="2209800"/>
            <a:ext cx="2362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latin typeface="仿宋_GB2312" pitchFamily="49" charset="-122"/>
              </a:rPr>
              <a:t>(1)</a:t>
            </a:r>
            <a:r>
              <a:rPr lang="zh-CN" altLang="en-US" b="1">
                <a:latin typeface="仿宋_GB2312" pitchFamily="49" charset="-122"/>
              </a:rPr>
              <a:t>绘制时序图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6850"/>
                                        </p:tgtEl>
                                        <p:attrNameLst>
                                          <p:attrName>style.visibility</p:attrName>
                                        </p:attrNameLst>
                                      </p:cBhvr>
                                      <p:to>
                                        <p:strVal val="visible"/>
                                      </p:to>
                                    </p:set>
                                    <p:anim calcmode="lin" valueType="num">
                                      <p:cBhvr additive="base">
                                        <p:cTn id="7" dur="500" fill="hold"/>
                                        <p:tgtEl>
                                          <p:spTgt spid="846850"/>
                                        </p:tgtEl>
                                        <p:attrNameLst>
                                          <p:attrName>ppt_x</p:attrName>
                                        </p:attrNameLst>
                                      </p:cBhvr>
                                      <p:tavLst>
                                        <p:tav tm="0">
                                          <p:val>
                                            <p:strVal val="#ppt_x"/>
                                          </p:val>
                                        </p:tav>
                                        <p:tav tm="100000">
                                          <p:val>
                                            <p:strVal val="#ppt_x"/>
                                          </p:val>
                                        </p:tav>
                                      </p:tavLst>
                                    </p:anim>
                                    <p:anim calcmode="lin" valueType="num">
                                      <p:cBhvr additive="base">
                                        <p:cTn id="8" dur="500" fill="hold"/>
                                        <p:tgtEl>
                                          <p:spTgt spid="8468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6852"/>
                                        </p:tgtEl>
                                        <p:attrNameLst>
                                          <p:attrName>style.visibility</p:attrName>
                                        </p:attrNameLst>
                                      </p:cBhvr>
                                      <p:to>
                                        <p:strVal val="visible"/>
                                      </p:to>
                                    </p:set>
                                    <p:anim calcmode="lin" valueType="num">
                                      <p:cBhvr additive="base">
                                        <p:cTn id="13" dur="500" fill="hold"/>
                                        <p:tgtEl>
                                          <p:spTgt spid="846852"/>
                                        </p:tgtEl>
                                        <p:attrNameLst>
                                          <p:attrName>ppt_x</p:attrName>
                                        </p:attrNameLst>
                                      </p:cBhvr>
                                      <p:tavLst>
                                        <p:tav tm="0">
                                          <p:val>
                                            <p:strVal val="0-#ppt_w/2"/>
                                          </p:val>
                                        </p:tav>
                                        <p:tav tm="100000">
                                          <p:val>
                                            <p:strVal val="#ppt_x"/>
                                          </p:val>
                                        </p:tav>
                                      </p:tavLst>
                                    </p:anim>
                                    <p:anim calcmode="lin" valueType="num">
                                      <p:cBhvr additive="base">
                                        <p:cTn id="14" dur="500" fill="hold"/>
                                        <p:tgtEl>
                                          <p:spTgt spid="846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0" grpId="0" autoUpdateAnimBg="0"/>
      <p:bldP spid="846852"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381000" y="1066800"/>
            <a:ext cx="3810000" cy="8382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 (2)</a:t>
            </a:r>
            <a:r>
              <a:rPr lang="zh-CN" altLang="en-US" b="1" smtClean="0">
                <a:solidFill>
                  <a:srgbClr val="692AA2"/>
                </a:solidFill>
                <a:latin typeface="仿宋_GB2312" pitchFamily="49" charset="-122"/>
                <a:ea typeface="仿宋_GB2312" pitchFamily="49" charset="-122"/>
              </a:rPr>
              <a:t>选择拟合模型</a:t>
            </a:r>
          </a:p>
        </p:txBody>
      </p:sp>
      <p:sp>
        <p:nvSpPr>
          <p:cNvPr id="848899" name="Rectangle 3"/>
          <p:cNvSpPr>
            <a:spLocks noGrp="1" noChangeArrowheads="1"/>
          </p:cNvSpPr>
          <p:nvPr>
            <p:ph idx="1"/>
          </p:nvPr>
        </p:nvSpPr>
        <p:spPr>
          <a:xfrm>
            <a:off x="381000" y="1905000"/>
            <a:ext cx="8229600" cy="4525963"/>
          </a:xfrm>
        </p:spPr>
        <p:txBody>
          <a:bodyPr/>
          <a:lstStyle/>
          <a:p>
            <a:pPr algn="just" eaLnBrk="1" hangingPunct="1"/>
            <a:r>
              <a:rPr lang="zh-CN" altLang="en-US" b="1" smtClean="0">
                <a:solidFill>
                  <a:srgbClr val="692AA2"/>
                </a:solidFill>
                <a:latin typeface="仿宋_GB2312" pitchFamily="49" charset="-122"/>
                <a:ea typeface="仿宋_GB2312" pitchFamily="49" charset="-122"/>
              </a:rPr>
              <a:t>长期递增趋势和以年为固定周期的季节波动同时作用于该序列，因而尝试使用混合模型（</a:t>
            </a:r>
            <a:r>
              <a:rPr lang="en-US" altLang="zh-CN" b="1" smtClean="0">
                <a:solidFill>
                  <a:srgbClr val="692AA2"/>
                </a:solidFill>
                <a:latin typeface="仿宋_GB2312" pitchFamily="49" charset="-122"/>
                <a:ea typeface="仿宋_GB2312" pitchFamily="49" charset="-122"/>
                <a:cs typeface="Times New Roman" pitchFamily="18" charset="0"/>
              </a:rPr>
              <a:t>b</a:t>
            </a:r>
            <a:r>
              <a:rPr lang="zh-CN" altLang="en-US" b="1" smtClean="0">
                <a:solidFill>
                  <a:srgbClr val="692AA2"/>
                </a:solidFill>
                <a:latin typeface="仿宋_GB2312" pitchFamily="49" charset="-122"/>
                <a:ea typeface="仿宋_GB2312" pitchFamily="49" charset="-122"/>
              </a:rPr>
              <a:t>）拟合该序列的发展</a:t>
            </a:r>
          </a:p>
          <a:p>
            <a:pPr eaLnBrk="1" hangingPunct="1"/>
            <a:endParaRPr lang="en-US" altLang="zh-CN" b="1" smtClean="0">
              <a:solidFill>
                <a:srgbClr val="692AA2"/>
              </a:solidFill>
              <a:latin typeface="仿宋_GB2312" pitchFamily="49" charset="-122"/>
              <a:ea typeface="仿宋_GB2312" pitchFamily="49" charset="-122"/>
            </a:endParaRPr>
          </a:p>
        </p:txBody>
      </p:sp>
      <p:graphicFrame>
        <p:nvGraphicFramePr>
          <p:cNvPr id="848900" name="Object 4"/>
          <p:cNvGraphicFramePr>
            <a:graphicFrameLocks noChangeAspect="1"/>
          </p:cNvGraphicFramePr>
          <p:nvPr/>
        </p:nvGraphicFramePr>
        <p:xfrm>
          <a:off x="2286000" y="3505200"/>
          <a:ext cx="3810000" cy="781050"/>
        </p:xfrm>
        <a:graphic>
          <a:graphicData uri="http://schemas.openxmlformats.org/presentationml/2006/ole">
            <mc:AlternateContent xmlns:mc="http://schemas.openxmlformats.org/markup-compatibility/2006">
              <mc:Choice xmlns:v="urn:schemas-microsoft-com:vml" Requires="v">
                <p:oleObj spid="_x0000_s142360" r:id="rId3" imgW="1117600" imgH="228600" progId="Equation.3">
                  <p:embed/>
                </p:oleObj>
              </mc:Choice>
              <mc:Fallback>
                <p:oleObj r:id="rId3" imgW="1117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505200"/>
                        <a:ext cx="3810000" cy="7810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848898"/>
                                        </p:tgtEl>
                                        <p:attrNameLst>
                                          <p:attrName>style.visibility</p:attrName>
                                        </p:attrNameLst>
                                      </p:cBhvr>
                                      <p:to>
                                        <p:strVal val="visible"/>
                                      </p:to>
                                    </p:set>
                                    <p:anim calcmode="lin" valueType="num">
                                      <p:cBhvr additive="base">
                                        <p:cTn id="7" dur="500" fill="hold"/>
                                        <p:tgtEl>
                                          <p:spTgt spid="848898"/>
                                        </p:tgtEl>
                                        <p:attrNameLst>
                                          <p:attrName>ppt_x</p:attrName>
                                        </p:attrNameLst>
                                      </p:cBhvr>
                                      <p:tavLst>
                                        <p:tav tm="0">
                                          <p:val>
                                            <p:strVal val="1+#ppt_w/2"/>
                                          </p:val>
                                        </p:tav>
                                        <p:tav tm="100000">
                                          <p:val>
                                            <p:strVal val="#ppt_x"/>
                                          </p:val>
                                        </p:tav>
                                      </p:tavLst>
                                    </p:anim>
                                    <p:anim calcmode="lin" valueType="num">
                                      <p:cBhvr additive="base">
                                        <p:cTn id="8" dur="500" fill="hold"/>
                                        <p:tgtEl>
                                          <p:spTgt spid="8488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48899">
                                            <p:txEl>
                                              <p:pRg st="0" end="0"/>
                                            </p:txEl>
                                          </p:spTgt>
                                        </p:tgtEl>
                                        <p:attrNameLst>
                                          <p:attrName>style.visibility</p:attrName>
                                        </p:attrNameLst>
                                      </p:cBhvr>
                                      <p:to>
                                        <p:strVal val="visible"/>
                                      </p:to>
                                    </p:set>
                                    <p:anim calcmode="lin" valueType="num">
                                      <p:cBhvr additive="base">
                                        <p:cTn id="13" dur="500" fill="hold"/>
                                        <p:tgtEl>
                                          <p:spTgt spid="84889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889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48900"/>
                                        </p:tgtEl>
                                        <p:attrNameLst>
                                          <p:attrName>style.visibility</p:attrName>
                                        </p:attrNameLst>
                                      </p:cBhvr>
                                      <p:to>
                                        <p:strVal val="visible"/>
                                      </p:to>
                                    </p:set>
                                    <p:anim calcmode="lin" valueType="num">
                                      <p:cBhvr additive="base">
                                        <p:cTn id="17" dur="500" fill="hold"/>
                                        <p:tgtEl>
                                          <p:spTgt spid="848900"/>
                                        </p:tgtEl>
                                        <p:attrNameLst>
                                          <p:attrName>ppt_x</p:attrName>
                                        </p:attrNameLst>
                                      </p:cBhvr>
                                      <p:tavLst>
                                        <p:tav tm="0">
                                          <p:val>
                                            <p:strVal val="1+#ppt_w/2"/>
                                          </p:val>
                                        </p:tav>
                                        <p:tav tm="100000">
                                          <p:val>
                                            <p:strVal val="#ppt_x"/>
                                          </p:val>
                                        </p:tav>
                                      </p:tavLst>
                                    </p:anim>
                                    <p:anim calcmode="lin" valueType="num">
                                      <p:cBhvr additive="base">
                                        <p:cTn id="18" dur="500" fill="hold"/>
                                        <p:tgtEl>
                                          <p:spTgt spid="848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8" grpId="0"/>
      <p:bldP spid="848899" grpId="0" build="p"/>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1219200" y="1143000"/>
            <a:ext cx="3276600" cy="6858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(3)</a:t>
            </a:r>
            <a:r>
              <a:rPr lang="zh-CN" altLang="en-US" b="1" smtClean="0">
                <a:solidFill>
                  <a:srgbClr val="692AA2"/>
                </a:solidFill>
                <a:latin typeface="仿宋_GB2312" pitchFamily="49" charset="-122"/>
                <a:ea typeface="仿宋_GB2312" pitchFamily="49" charset="-122"/>
              </a:rPr>
              <a:t>计算季节指数</a:t>
            </a:r>
          </a:p>
        </p:txBody>
      </p:sp>
      <p:graphicFrame>
        <p:nvGraphicFramePr>
          <p:cNvPr id="849923" name="Group 3"/>
          <p:cNvGraphicFramePr>
            <a:graphicFrameLocks noGrp="1"/>
          </p:cNvGraphicFramePr>
          <p:nvPr/>
        </p:nvGraphicFramePr>
        <p:xfrm>
          <a:off x="1219200" y="2209800"/>
          <a:ext cx="6858000" cy="4075113"/>
        </p:xfrm>
        <a:graphic>
          <a:graphicData uri="http://schemas.openxmlformats.org/drawingml/2006/table">
            <a:tbl>
              <a:tblPr/>
              <a:tblGrid>
                <a:gridCol w="1714500"/>
                <a:gridCol w="1714500"/>
                <a:gridCol w="1714500"/>
                <a:gridCol w="1714500"/>
              </a:tblGrid>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692AA2"/>
                          </a:solidFill>
                          <a:effectLst/>
                          <a:latin typeface="Arial" charset="0"/>
                          <a:ea typeface="宋体" pitchFamily="2" charset="-122"/>
                        </a:rPr>
                        <a:t>月份</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692AA2"/>
                          </a:solidFill>
                          <a:effectLst/>
                          <a:latin typeface="Arial" charset="0"/>
                          <a:ea typeface="宋体" pitchFamily="2" charset="-122"/>
                        </a:rPr>
                        <a:t>季节指数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692AA2"/>
                          </a:solidFill>
                          <a:effectLst/>
                          <a:latin typeface="Arial" charset="0"/>
                          <a:ea typeface="宋体" pitchFamily="2" charset="-122"/>
                        </a:rPr>
                        <a:t>月份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692AA2"/>
                          </a:solidFill>
                          <a:effectLst/>
                          <a:latin typeface="Arial" charset="0"/>
                          <a:ea typeface="宋体" pitchFamily="2" charset="-122"/>
                        </a:rPr>
                        <a:t>季节指数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0.982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0.929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0.940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1.001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1.054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cs typeface="Times New Roman" pitchFamily="18" charset="0"/>
                        </a:rPr>
                        <a:t>0.951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692AA2"/>
                          </a:solidFill>
                          <a:effectLst/>
                          <a:latin typeface="Arial" charset="0"/>
                          <a:ea typeface="宋体" pitchFamily="2" charset="-122"/>
                        </a:rPr>
                        <a:t>1.335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49922"/>
                                        </p:tgtEl>
                                        <p:attrNameLst>
                                          <p:attrName>style.visibility</p:attrName>
                                        </p:attrNameLst>
                                      </p:cBhvr>
                                      <p:to>
                                        <p:strVal val="visible"/>
                                      </p:to>
                                    </p:set>
                                    <p:anim calcmode="lin" valueType="num">
                                      <p:cBhvr additive="base">
                                        <p:cTn id="7" dur="500" fill="hold"/>
                                        <p:tgtEl>
                                          <p:spTgt spid="849922"/>
                                        </p:tgtEl>
                                        <p:attrNameLst>
                                          <p:attrName>ppt_x</p:attrName>
                                        </p:attrNameLst>
                                      </p:cBhvr>
                                      <p:tavLst>
                                        <p:tav tm="0">
                                          <p:val>
                                            <p:strVal val="0-#ppt_w/2"/>
                                          </p:val>
                                        </p:tav>
                                        <p:tav tm="100000">
                                          <p:val>
                                            <p:strVal val="#ppt_x"/>
                                          </p:val>
                                        </p:tav>
                                      </p:tavLst>
                                    </p:anim>
                                    <p:anim calcmode="lin" valueType="num">
                                      <p:cBhvr additive="base">
                                        <p:cTn id="8" dur="500" fill="hold"/>
                                        <p:tgtEl>
                                          <p:spTgt spid="84992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849923"/>
                                        </p:tgtEl>
                                        <p:attrNameLst>
                                          <p:attrName>style.visibility</p:attrName>
                                        </p:attrNameLst>
                                      </p:cBhvr>
                                      <p:to>
                                        <p:strVal val="visible"/>
                                      </p:to>
                                    </p:set>
                                    <p:anim calcmode="lin" valueType="num">
                                      <p:cBhvr additive="base">
                                        <p:cTn id="11" dur="500" fill="hold"/>
                                        <p:tgtEl>
                                          <p:spTgt spid="849923"/>
                                        </p:tgtEl>
                                        <p:attrNameLst>
                                          <p:attrName>ppt_x</p:attrName>
                                        </p:attrNameLst>
                                      </p:cBhvr>
                                      <p:tavLst>
                                        <p:tav tm="0">
                                          <p:val>
                                            <p:strVal val="0-#ppt_w/2"/>
                                          </p:val>
                                        </p:tav>
                                        <p:tav tm="100000">
                                          <p:val>
                                            <p:strVal val="#ppt_x"/>
                                          </p:val>
                                        </p:tav>
                                      </p:tavLst>
                                    </p:anim>
                                    <p:anim calcmode="lin" valueType="num">
                                      <p:cBhvr additive="base">
                                        <p:cTn id="12" dur="500" fill="hold"/>
                                        <p:tgtEl>
                                          <p:spTgt spid="8499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2" grpId="0"/>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3429000" y="1219200"/>
            <a:ext cx="2590800" cy="8382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季节指数图</a:t>
            </a:r>
          </a:p>
        </p:txBody>
      </p:sp>
      <p:graphicFrame>
        <p:nvGraphicFramePr>
          <p:cNvPr id="850947" name="Object 3"/>
          <p:cNvGraphicFramePr>
            <a:graphicFrameLocks noChangeAspect="1"/>
          </p:cNvGraphicFramePr>
          <p:nvPr/>
        </p:nvGraphicFramePr>
        <p:xfrm>
          <a:off x="990600" y="1905000"/>
          <a:ext cx="6477000" cy="4500563"/>
        </p:xfrm>
        <a:graphic>
          <a:graphicData uri="http://schemas.openxmlformats.org/presentationml/2006/ole">
            <mc:AlternateContent xmlns:mc="http://schemas.openxmlformats.org/markup-compatibility/2006">
              <mc:Choice xmlns:v="urn:schemas-microsoft-com:vml" Requires="v">
                <p:oleObj spid="_x0000_s144407" r:id="rId3" imgW="3591426" imgH="2495238" progId="Paint.Picture">
                  <p:embed/>
                </p:oleObj>
              </mc:Choice>
              <mc:Fallback>
                <p:oleObj r:id="rId3" imgW="3591426" imgH="249523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477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0946"/>
                                        </p:tgtEl>
                                        <p:attrNameLst>
                                          <p:attrName>style.visibility</p:attrName>
                                        </p:attrNameLst>
                                      </p:cBhvr>
                                      <p:to>
                                        <p:strVal val="visible"/>
                                      </p:to>
                                    </p:set>
                                    <p:anim calcmode="lin" valueType="num">
                                      <p:cBhvr additive="base">
                                        <p:cTn id="7" dur="500" fill="hold"/>
                                        <p:tgtEl>
                                          <p:spTgt spid="850946"/>
                                        </p:tgtEl>
                                        <p:attrNameLst>
                                          <p:attrName>ppt_x</p:attrName>
                                        </p:attrNameLst>
                                      </p:cBhvr>
                                      <p:tavLst>
                                        <p:tav tm="0">
                                          <p:val>
                                            <p:strVal val="#ppt_x"/>
                                          </p:val>
                                        </p:tav>
                                        <p:tav tm="100000">
                                          <p:val>
                                            <p:strVal val="#ppt_x"/>
                                          </p:val>
                                        </p:tav>
                                      </p:tavLst>
                                    </p:anim>
                                    <p:anim calcmode="lin" valueType="num">
                                      <p:cBhvr additive="base">
                                        <p:cTn id="8" dur="500" fill="hold"/>
                                        <p:tgtEl>
                                          <p:spTgt spid="8509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0947"/>
                                        </p:tgtEl>
                                        <p:attrNameLst>
                                          <p:attrName>style.visibility</p:attrName>
                                        </p:attrNameLst>
                                      </p:cBhvr>
                                      <p:to>
                                        <p:strVal val="visible"/>
                                      </p:to>
                                    </p:set>
                                    <p:anim calcmode="lin" valueType="num">
                                      <p:cBhvr additive="base">
                                        <p:cTn id="11" dur="500" fill="hold"/>
                                        <p:tgtEl>
                                          <p:spTgt spid="850947"/>
                                        </p:tgtEl>
                                        <p:attrNameLst>
                                          <p:attrName>ppt_x</p:attrName>
                                        </p:attrNameLst>
                                      </p:cBhvr>
                                      <p:tavLst>
                                        <p:tav tm="0">
                                          <p:val>
                                            <p:strVal val="#ppt_x"/>
                                          </p:val>
                                        </p:tav>
                                        <p:tav tm="100000">
                                          <p:val>
                                            <p:strVal val="#ppt_x"/>
                                          </p:val>
                                        </p:tav>
                                      </p:tavLst>
                                    </p:anim>
                                    <p:anim calcmode="lin" valueType="num">
                                      <p:cBhvr additive="base">
                                        <p:cTn id="12" dur="500" fill="hold"/>
                                        <p:tgtEl>
                                          <p:spTgt spid="850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6" grpId="0"/>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a:xfrm>
            <a:off x="1219200" y="990600"/>
            <a:ext cx="4495800" cy="8382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季节调整后的序列图</a:t>
            </a:r>
          </a:p>
        </p:txBody>
      </p:sp>
      <p:graphicFrame>
        <p:nvGraphicFramePr>
          <p:cNvPr id="851971" name="Object 3"/>
          <p:cNvGraphicFramePr>
            <a:graphicFrameLocks noChangeAspect="1"/>
          </p:cNvGraphicFramePr>
          <p:nvPr/>
        </p:nvGraphicFramePr>
        <p:xfrm>
          <a:off x="1676400" y="1905000"/>
          <a:ext cx="6324600" cy="4649788"/>
        </p:xfrm>
        <a:graphic>
          <a:graphicData uri="http://schemas.openxmlformats.org/presentationml/2006/ole">
            <mc:AlternateContent xmlns:mc="http://schemas.openxmlformats.org/markup-compatibility/2006">
              <mc:Choice xmlns:v="urn:schemas-microsoft-com:vml" Requires="v">
                <p:oleObj spid="_x0000_s145451" r:id="rId3" imgW="3524742" imgH="2952381" progId="Paint.Picture">
                  <p:embed/>
                </p:oleObj>
              </mc:Choice>
              <mc:Fallback>
                <p:oleObj r:id="rId3" imgW="3524742" imgH="295238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05000"/>
                        <a:ext cx="632460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1972" name="Object 4"/>
          <p:cNvGraphicFramePr>
            <a:graphicFrameLocks noChangeAspect="1"/>
          </p:cNvGraphicFramePr>
          <p:nvPr/>
        </p:nvGraphicFramePr>
        <p:xfrm>
          <a:off x="4038600" y="2971800"/>
          <a:ext cx="2509838" cy="1524000"/>
        </p:xfrm>
        <a:graphic>
          <a:graphicData uri="http://schemas.openxmlformats.org/presentationml/2006/ole">
            <mc:AlternateContent xmlns:mc="http://schemas.openxmlformats.org/markup-compatibility/2006">
              <mc:Choice xmlns:v="urn:schemas-microsoft-com:vml" Requires="v">
                <p:oleObj spid="_x0000_s145452" r:id="rId5" imgW="749300" imgH="457200" progId="Equation.3">
                  <p:embed/>
                </p:oleObj>
              </mc:Choice>
              <mc:Fallback>
                <p:oleObj r:id="rId5" imgW="7493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971800"/>
                        <a:ext cx="2509838" cy="1524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1970"/>
                                        </p:tgtEl>
                                        <p:attrNameLst>
                                          <p:attrName>style.visibility</p:attrName>
                                        </p:attrNameLst>
                                      </p:cBhvr>
                                      <p:to>
                                        <p:strVal val="visible"/>
                                      </p:to>
                                    </p:set>
                                    <p:anim calcmode="lin" valueType="num">
                                      <p:cBhvr additive="base">
                                        <p:cTn id="7" dur="500" fill="hold"/>
                                        <p:tgtEl>
                                          <p:spTgt spid="851970"/>
                                        </p:tgtEl>
                                        <p:attrNameLst>
                                          <p:attrName>ppt_x</p:attrName>
                                        </p:attrNameLst>
                                      </p:cBhvr>
                                      <p:tavLst>
                                        <p:tav tm="0">
                                          <p:val>
                                            <p:strVal val="0-#ppt_w/2"/>
                                          </p:val>
                                        </p:tav>
                                        <p:tav tm="100000">
                                          <p:val>
                                            <p:strVal val="#ppt_x"/>
                                          </p:val>
                                        </p:tav>
                                      </p:tavLst>
                                    </p:anim>
                                    <p:anim calcmode="lin" valueType="num">
                                      <p:cBhvr additive="base">
                                        <p:cTn id="8" dur="500" fill="hold"/>
                                        <p:tgtEl>
                                          <p:spTgt spid="85197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51971"/>
                                        </p:tgtEl>
                                        <p:attrNameLst>
                                          <p:attrName>style.visibility</p:attrName>
                                        </p:attrNameLst>
                                      </p:cBhvr>
                                      <p:to>
                                        <p:strVal val="visible"/>
                                      </p:to>
                                    </p:set>
                                    <p:anim calcmode="lin" valueType="num">
                                      <p:cBhvr additive="base">
                                        <p:cTn id="11" dur="500" fill="hold"/>
                                        <p:tgtEl>
                                          <p:spTgt spid="851971"/>
                                        </p:tgtEl>
                                        <p:attrNameLst>
                                          <p:attrName>ppt_x</p:attrName>
                                        </p:attrNameLst>
                                      </p:cBhvr>
                                      <p:tavLst>
                                        <p:tav tm="0">
                                          <p:val>
                                            <p:strVal val="0-#ppt_w/2"/>
                                          </p:val>
                                        </p:tav>
                                        <p:tav tm="100000">
                                          <p:val>
                                            <p:strVal val="#ppt_x"/>
                                          </p:val>
                                        </p:tav>
                                      </p:tavLst>
                                    </p:anim>
                                    <p:anim calcmode="lin" valueType="num">
                                      <p:cBhvr additive="base">
                                        <p:cTn id="12" dur="500" fill="hold"/>
                                        <p:tgtEl>
                                          <p:spTgt spid="85197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51972"/>
                                        </p:tgtEl>
                                        <p:attrNameLst>
                                          <p:attrName>style.visibility</p:attrName>
                                        </p:attrNameLst>
                                      </p:cBhvr>
                                      <p:to>
                                        <p:strVal val="visible"/>
                                      </p:to>
                                    </p:set>
                                    <p:anim calcmode="lin" valueType="num">
                                      <p:cBhvr additive="base">
                                        <p:cTn id="15" dur="500" fill="hold"/>
                                        <p:tgtEl>
                                          <p:spTgt spid="851972"/>
                                        </p:tgtEl>
                                        <p:attrNameLst>
                                          <p:attrName>ppt_x</p:attrName>
                                        </p:attrNameLst>
                                      </p:cBhvr>
                                      <p:tavLst>
                                        <p:tav tm="0">
                                          <p:val>
                                            <p:strVal val="0-#ppt_w/2"/>
                                          </p:val>
                                        </p:tav>
                                        <p:tav tm="100000">
                                          <p:val>
                                            <p:strVal val="#ppt_x"/>
                                          </p:val>
                                        </p:tav>
                                      </p:tavLst>
                                    </p:anim>
                                    <p:anim calcmode="lin" valueType="num">
                                      <p:cBhvr additive="base">
                                        <p:cTn id="16" dur="500" fill="hold"/>
                                        <p:tgtEl>
                                          <p:spTgt spid="851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1143000"/>
            <a:ext cx="7772400" cy="4114800"/>
          </a:xfrm>
        </p:spPr>
        <p:txBody>
          <a:bodyPr/>
          <a:lstStyle/>
          <a:p>
            <a:pPr algn="just" eaLnBrk="1" hangingPunct="1">
              <a:buFontTx/>
              <a:buNone/>
            </a:pPr>
            <a:r>
              <a:rPr lang="en-US" altLang="zh-CN" sz="2000" b="1" smtClean="0">
                <a:solidFill>
                  <a:srgbClr val="692AA2"/>
                </a:solidFill>
                <a:latin typeface="仿宋_GB2312" pitchFamily="49" charset="-122"/>
                <a:ea typeface="仿宋_GB2312" pitchFamily="49" charset="-122"/>
              </a:rPr>
              <a:t>  </a:t>
            </a:r>
          </a:p>
          <a:p>
            <a:pPr algn="just" eaLnBrk="1" hangingPunct="1">
              <a:buFontTx/>
              <a:buNone/>
            </a:pPr>
            <a:endParaRPr lang="en-US" altLang="zh-CN" sz="2000" b="1" smtClean="0">
              <a:solidFill>
                <a:srgbClr val="692AA2"/>
              </a:solidFill>
              <a:latin typeface="仿宋_GB2312" pitchFamily="49" charset="-122"/>
              <a:ea typeface="仿宋_GB2312" pitchFamily="49" charset="-122"/>
            </a:endParaRPr>
          </a:p>
          <a:p>
            <a:pPr algn="just" eaLnBrk="1" hangingPunct="1">
              <a:buFontTx/>
              <a:buNone/>
            </a:pPr>
            <a:endParaRPr lang="en-US" altLang="zh-CN" sz="2000" b="1" smtClean="0">
              <a:solidFill>
                <a:srgbClr val="692AA2"/>
              </a:solidFill>
              <a:latin typeface="仿宋_GB2312" pitchFamily="49" charset="-122"/>
              <a:ea typeface="仿宋_GB2312" pitchFamily="49" charset="-122"/>
            </a:endParaRPr>
          </a:p>
          <a:p>
            <a:pPr algn="just" eaLnBrk="1" hangingPunct="1">
              <a:buFontTx/>
              <a:buNone/>
            </a:pPr>
            <a:endParaRPr lang="en-US" altLang="zh-CN" sz="2000" b="1" smtClean="0">
              <a:solidFill>
                <a:srgbClr val="692AA2"/>
              </a:solidFill>
              <a:latin typeface="仿宋_GB2312" pitchFamily="49" charset="-122"/>
              <a:ea typeface="仿宋_GB2312" pitchFamily="49" charset="-122"/>
            </a:endParaRPr>
          </a:p>
          <a:p>
            <a:pPr eaLnBrk="1" hangingPunct="1">
              <a:buFontTx/>
              <a:buNone/>
            </a:pPr>
            <a:endParaRPr lang="en-US" altLang="zh-CN" sz="2000" b="1" smtClean="0">
              <a:solidFill>
                <a:srgbClr val="692AA2"/>
              </a:solidFill>
              <a:latin typeface="仿宋_GB2312" pitchFamily="49" charset="-122"/>
              <a:ea typeface="仿宋_GB2312" pitchFamily="49" charset="-122"/>
            </a:endParaRPr>
          </a:p>
        </p:txBody>
      </p:sp>
      <p:sp>
        <p:nvSpPr>
          <p:cNvPr id="197640" name="Text Box 8"/>
          <p:cNvSpPr txBox="1">
            <a:spLocks noChangeArrowheads="1"/>
          </p:cNvSpPr>
          <p:nvPr/>
        </p:nvSpPr>
        <p:spPr bwMode="auto">
          <a:xfrm>
            <a:off x="685800" y="115728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2800" b="1">
                <a:latin typeface="仿宋_GB2312" pitchFamily="49" charset="-122"/>
              </a:rPr>
              <a:t>(</a:t>
            </a:r>
            <a:r>
              <a:rPr kumimoji="1" lang="zh-CN" altLang="en-US" sz="2800" b="1">
                <a:latin typeface="仿宋_GB2312" pitchFamily="49" charset="-122"/>
              </a:rPr>
              <a:t>二</a:t>
            </a:r>
            <a:r>
              <a:rPr kumimoji="1" lang="en-US" altLang="zh-CN" sz="2800" b="1">
                <a:latin typeface="仿宋_GB2312" pitchFamily="49" charset="-122"/>
              </a:rPr>
              <a:t>)</a:t>
            </a:r>
            <a:r>
              <a:rPr kumimoji="1" lang="zh-CN" altLang="en-US" sz="2800" b="1">
                <a:latin typeface="仿宋_GB2312" pitchFamily="49" charset="-122"/>
              </a:rPr>
              <a:t>统计预测的步骤</a:t>
            </a:r>
          </a:p>
        </p:txBody>
      </p:sp>
      <p:grpSp>
        <p:nvGrpSpPr>
          <p:cNvPr id="197662" name="Group 30"/>
          <p:cNvGrpSpPr>
            <a:grpSpLocks/>
          </p:cNvGrpSpPr>
          <p:nvPr/>
        </p:nvGrpSpPr>
        <p:grpSpPr bwMode="auto">
          <a:xfrm>
            <a:off x="381000" y="2209800"/>
            <a:ext cx="8229600" cy="3429000"/>
            <a:chOff x="384" y="1296"/>
            <a:chExt cx="5184" cy="2160"/>
          </a:xfrm>
        </p:grpSpPr>
        <p:sp>
          <p:nvSpPr>
            <p:cNvPr id="17413" name="AutoShape 3"/>
            <p:cNvSpPr>
              <a:spLocks noChangeArrowheads="1"/>
            </p:cNvSpPr>
            <p:nvPr/>
          </p:nvSpPr>
          <p:spPr bwMode="auto">
            <a:xfrm>
              <a:off x="384" y="1296"/>
              <a:ext cx="2064" cy="384"/>
            </a:xfrm>
            <a:prstGeom prst="flowChartTerminator">
              <a:avLst/>
            </a:prstGeom>
            <a:solidFill>
              <a:srgbClr val="E1F1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latin typeface="仿宋_GB2312" pitchFamily="49" charset="-122"/>
                </a:rPr>
                <a:t>确定预测目的</a:t>
              </a:r>
            </a:p>
          </p:txBody>
        </p:sp>
        <p:sp>
          <p:nvSpPr>
            <p:cNvPr id="17414" name="AutoShape 4"/>
            <p:cNvSpPr>
              <a:spLocks noChangeArrowheads="1"/>
            </p:cNvSpPr>
            <p:nvPr/>
          </p:nvSpPr>
          <p:spPr bwMode="auto">
            <a:xfrm>
              <a:off x="2928" y="1296"/>
              <a:ext cx="1776" cy="384"/>
            </a:xfrm>
            <a:prstGeom prst="flowChartTerminator">
              <a:avLst/>
            </a:prstGeom>
            <a:solidFill>
              <a:srgbClr val="E1F1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latin typeface="仿宋_GB2312" pitchFamily="49" charset="-122"/>
                </a:rPr>
                <a:t>搜索和审核资料</a:t>
              </a:r>
            </a:p>
          </p:txBody>
        </p:sp>
        <p:sp>
          <p:nvSpPr>
            <p:cNvPr id="17415" name="AutoShape 5"/>
            <p:cNvSpPr>
              <a:spLocks noChangeArrowheads="1"/>
            </p:cNvSpPr>
            <p:nvPr/>
          </p:nvSpPr>
          <p:spPr bwMode="auto">
            <a:xfrm>
              <a:off x="3312" y="2208"/>
              <a:ext cx="2256" cy="432"/>
            </a:xfrm>
            <a:prstGeom prst="flowChartTerminator">
              <a:avLst/>
            </a:prstGeom>
            <a:solidFill>
              <a:srgbClr val="E1F1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仿宋_GB2312" pitchFamily="49" charset="-122"/>
                </a:rPr>
                <a:t>分析预测误差，改进预测模型</a:t>
              </a:r>
            </a:p>
          </p:txBody>
        </p:sp>
        <p:sp>
          <p:nvSpPr>
            <p:cNvPr id="17416" name="AutoShape 6"/>
            <p:cNvSpPr>
              <a:spLocks noChangeArrowheads="1"/>
            </p:cNvSpPr>
            <p:nvPr/>
          </p:nvSpPr>
          <p:spPr bwMode="auto">
            <a:xfrm>
              <a:off x="1056" y="2208"/>
              <a:ext cx="2016" cy="384"/>
            </a:xfrm>
            <a:prstGeom prst="flowChartTerminator">
              <a:avLst/>
            </a:prstGeom>
            <a:solidFill>
              <a:srgbClr val="E1F1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latin typeface="仿宋_GB2312" pitchFamily="49" charset="-122"/>
                </a:rPr>
                <a:t>选择预测模型和方法</a:t>
              </a:r>
            </a:p>
          </p:txBody>
        </p:sp>
        <p:sp>
          <p:nvSpPr>
            <p:cNvPr id="17417" name="AutoShape 7"/>
            <p:cNvSpPr>
              <a:spLocks noChangeArrowheads="1"/>
            </p:cNvSpPr>
            <p:nvPr/>
          </p:nvSpPr>
          <p:spPr bwMode="auto">
            <a:xfrm>
              <a:off x="1392" y="3072"/>
              <a:ext cx="2304" cy="384"/>
            </a:xfrm>
            <a:prstGeom prst="flowChartTerminator">
              <a:avLst/>
            </a:prstGeom>
            <a:solidFill>
              <a:srgbClr val="E1F1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latin typeface="仿宋_GB2312" pitchFamily="49" charset="-122"/>
                </a:rPr>
                <a:t>提出预测报告</a:t>
              </a:r>
            </a:p>
          </p:txBody>
        </p:sp>
        <p:sp>
          <p:nvSpPr>
            <p:cNvPr id="17418" name="Line 10"/>
            <p:cNvSpPr>
              <a:spLocks noChangeShapeType="1"/>
            </p:cNvSpPr>
            <p:nvPr/>
          </p:nvSpPr>
          <p:spPr bwMode="auto">
            <a:xfrm>
              <a:off x="4896" y="1488"/>
              <a:ext cx="0" cy="43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1"/>
            <p:cNvSpPr>
              <a:spLocks noChangeShapeType="1"/>
            </p:cNvSpPr>
            <p:nvPr/>
          </p:nvSpPr>
          <p:spPr bwMode="auto">
            <a:xfrm>
              <a:off x="864" y="1920"/>
              <a:ext cx="0" cy="48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Line 12"/>
            <p:cNvSpPr>
              <a:spLocks noChangeShapeType="1"/>
            </p:cNvSpPr>
            <p:nvPr/>
          </p:nvSpPr>
          <p:spPr bwMode="auto">
            <a:xfrm>
              <a:off x="864" y="1920"/>
              <a:ext cx="4032"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p:cNvSpPr>
              <a:spLocks noChangeShapeType="1"/>
            </p:cNvSpPr>
            <p:nvPr/>
          </p:nvSpPr>
          <p:spPr bwMode="auto">
            <a:xfrm>
              <a:off x="2448" y="1488"/>
              <a:ext cx="480" cy="0"/>
            </a:xfrm>
            <a:prstGeom prst="line">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Line 14"/>
            <p:cNvSpPr>
              <a:spLocks noChangeShapeType="1"/>
            </p:cNvSpPr>
            <p:nvPr/>
          </p:nvSpPr>
          <p:spPr bwMode="auto">
            <a:xfrm>
              <a:off x="3072" y="2400"/>
              <a:ext cx="240" cy="0"/>
            </a:xfrm>
            <a:prstGeom prst="line">
              <a:avLst/>
            </a:prstGeom>
            <a:noFill/>
            <a:ln w="31750">
              <a:solidFill>
                <a:srgbClr val="692AA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5"/>
            <p:cNvSpPr>
              <a:spLocks noChangeShapeType="1"/>
            </p:cNvSpPr>
            <p:nvPr/>
          </p:nvSpPr>
          <p:spPr bwMode="auto">
            <a:xfrm>
              <a:off x="4224" y="2640"/>
              <a:ext cx="0" cy="624"/>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6"/>
            <p:cNvSpPr>
              <a:spLocks noChangeShapeType="1"/>
            </p:cNvSpPr>
            <p:nvPr/>
          </p:nvSpPr>
          <p:spPr bwMode="auto">
            <a:xfrm flipH="1">
              <a:off x="3696" y="3264"/>
              <a:ext cx="528" cy="0"/>
            </a:xfrm>
            <a:prstGeom prst="line">
              <a:avLst/>
            </a:prstGeom>
            <a:noFill/>
            <a:ln w="31750">
              <a:solidFill>
                <a:srgbClr val="692AA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p:cNvSpPr>
              <a:spLocks noChangeShapeType="1"/>
            </p:cNvSpPr>
            <p:nvPr/>
          </p:nvSpPr>
          <p:spPr bwMode="auto">
            <a:xfrm>
              <a:off x="4704" y="1488"/>
              <a:ext cx="192" cy="0"/>
            </a:xfrm>
            <a:prstGeom prst="line">
              <a:avLst/>
            </a:prstGeom>
            <a:noFill/>
            <a:ln w="317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18"/>
            <p:cNvSpPr>
              <a:spLocks noChangeShapeType="1"/>
            </p:cNvSpPr>
            <p:nvPr/>
          </p:nvSpPr>
          <p:spPr bwMode="auto">
            <a:xfrm>
              <a:off x="864" y="2400"/>
              <a:ext cx="192" cy="0"/>
            </a:xfrm>
            <a:prstGeom prst="line">
              <a:avLst/>
            </a:prstGeom>
            <a:noFill/>
            <a:ln w="31750">
              <a:solidFill>
                <a:srgbClr val="692AA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21"/>
            <p:cNvSpPr>
              <a:spLocks noChangeShapeType="1"/>
            </p:cNvSpPr>
            <p:nvPr/>
          </p:nvSpPr>
          <p:spPr bwMode="auto">
            <a:xfrm>
              <a:off x="4896" y="1488"/>
              <a:ext cx="0" cy="432"/>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22"/>
            <p:cNvSpPr>
              <a:spLocks noChangeShapeType="1"/>
            </p:cNvSpPr>
            <p:nvPr/>
          </p:nvSpPr>
          <p:spPr bwMode="auto">
            <a:xfrm>
              <a:off x="864" y="1920"/>
              <a:ext cx="4032" cy="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23"/>
            <p:cNvSpPr>
              <a:spLocks noChangeShapeType="1"/>
            </p:cNvSpPr>
            <p:nvPr/>
          </p:nvSpPr>
          <p:spPr bwMode="auto">
            <a:xfrm>
              <a:off x="2448" y="1488"/>
              <a:ext cx="480" cy="0"/>
            </a:xfrm>
            <a:prstGeom prst="line">
              <a:avLst/>
            </a:prstGeom>
            <a:noFill/>
            <a:ln w="31750">
              <a:solidFill>
                <a:srgbClr val="692AA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4"/>
            <p:cNvSpPr>
              <a:spLocks noChangeShapeType="1"/>
            </p:cNvSpPr>
            <p:nvPr/>
          </p:nvSpPr>
          <p:spPr bwMode="auto">
            <a:xfrm>
              <a:off x="4704" y="1488"/>
              <a:ext cx="192" cy="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5"/>
            <p:cNvSpPr>
              <a:spLocks noChangeShapeType="1"/>
            </p:cNvSpPr>
            <p:nvPr/>
          </p:nvSpPr>
          <p:spPr bwMode="auto">
            <a:xfrm>
              <a:off x="864" y="1920"/>
              <a:ext cx="0" cy="48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26"/>
            <p:cNvSpPr>
              <a:spLocks noChangeShapeType="1"/>
            </p:cNvSpPr>
            <p:nvPr/>
          </p:nvSpPr>
          <p:spPr bwMode="auto">
            <a:xfrm>
              <a:off x="4896" y="1488"/>
              <a:ext cx="0" cy="432"/>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3" name="Line 27"/>
            <p:cNvSpPr>
              <a:spLocks noChangeShapeType="1"/>
            </p:cNvSpPr>
            <p:nvPr/>
          </p:nvSpPr>
          <p:spPr bwMode="auto">
            <a:xfrm>
              <a:off x="864" y="1920"/>
              <a:ext cx="4032" cy="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4" name="Line 28"/>
            <p:cNvSpPr>
              <a:spLocks noChangeShapeType="1"/>
            </p:cNvSpPr>
            <p:nvPr/>
          </p:nvSpPr>
          <p:spPr bwMode="auto">
            <a:xfrm>
              <a:off x="2448" y="1488"/>
              <a:ext cx="480" cy="0"/>
            </a:xfrm>
            <a:prstGeom prst="line">
              <a:avLst/>
            </a:prstGeom>
            <a:noFill/>
            <a:ln w="31750">
              <a:solidFill>
                <a:srgbClr val="692AA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5" name="Line 29"/>
            <p:cNvSpPr>
              <a:spLocks noChangeShapeType="1"/>
            </p:cNvSpPr>
            <p:nvPr/>
          </p:nvSpPr>
          <p:spPr bwMode="auto">
            <a:xfrm>
              <a:off x="4704" y="1488"/>
              <a:ext cx="192" cy="0"/>
            </a:xfrm>
            <a:prstGeom prst="line">
              <a:avLst/>
            </a:prstGeom>
            <a:noFill/>
            <a:ln w="31750">
              <a:solidFill>
                <a:srgbClr val="692A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97640"/>
                                        </p:tgtEl>
                                        <p:attrNameLst>
                                          <p:attrName>style.visibility</p:attrName>
                                        </p:attrNameLst>
                                      </p:cBhvr>
                                      <p:to>
                                        <p:strVal val="visible"/>
                                      </p:to>
                                    </p:set>
                                    <p:anim calcmode="lin" valueType="num">
                                      <p:cBhvr>
                                        <p:cTn id="7" dur="1000" fill="hold"/>
                                        <p:tgtEl>
                                          <p:spTgt spid="197640"/>
                                        </p:tgtEl>
                                        <p:attrNameLst>
                                          <p:attrName>ppt_w</p:attrName>
                                        </p:attrNameLst>
                                      </p:cBhvr>
                                      <p:tavLst>
                                        <p:tav tm="0">
                                          <p:val>
                                            <p:strVal val="#ppt_w*0.70"/>
                                          </p:val>
                                        </p:tav>
                                        <p:tav tm="100000">
                                          <p:val>
                                            <p:strVal val="#ppt_w"/>
                                          </p:val>
                                        </p:tav>
                                      </p:tavLst>
                                    </p:anim>
                                    <p:anim calcmode="lin" valueType="num">
                                      <p:cBhvr>
                                        <p:cTn id="8" dur="1000" fill="hold"/>
                                        <p:tgtEl>
                                          <p:spTgt spid="197640"/>
                                        </p:tgtEl>
                                        <p:attrNameLst>
                                          <p:attrName>ppt_h</p:attrName>
                                        </p:attrNameLst>
                                      </p:cBhvr>
                                      <p:tavLst>
                                        <p:tav tm="0">
                                          <p:val>
                                            <p:strVal val="#ppt_h"/>
                                          </p:val>
                                        </p:tav>
                                        <p:tav tm="100000">
                                          <p:val>
                                            <p:strVal val="#ppt_h"/>
                                          </p:val>
                                        </p:tav>
                                      </p:tavLst>
                                    </p:anim>
                                    <p:animEffect transition="in" filter="fade">
                                      <p:cBhvr>
                                        <p:cTn id="9" dur="1000"/>
                                        <p:tgtEl>
                                          <p:spTgt spid="1976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197662"/>
                                        </p:tgtEl>
                                        <p:attrNameLst>
                                          <p:attrName>style.visibility</p:attrName>
                                        </p:attrNameLst>
                                      </p:cBhvr>
                                      <p:to>
                                        <p:strVal val="visible"/>
                                      </p:to>
                                    </p:set>
                                    <p:animEffect transition="in" filter="checkerboard(across)">
                                      <p:cBhvr>
                                        <p:cTn id="14" dur="500"/>
                                        <p:tgtEl>
                                          <p:spTgt spid="19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447800" y="990600"/>
            <a:ext cx="3886200" cy="684213"/>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(4)</a:t>
            </a:r>
            <a:r>
              <a:rPr lang="zh-CN" altLang="en-US" b="1" smtClean="0">
                <a:solidFill>
                  <a:srgbClr val="692AA2"/>
                </a:solidFill>
                <a:latin typeface="仿宋_GB2312" pitchFamily="49" charset="-122"/>
                <a:ea typeface="仿宋_GB2312" pitchFamily="49" charset="-122"/>
              </a:rPr>
              <a:t>拟合长期趋势</a:t>
            </a:r>
          </a:p>
        </p:txBody>
      </p:sp>
      <p:graphicFrame>
        <p:nvGraphicFramePr>
          <p:cNvPr id="852995" name="Object 3"/>
          <p:cNvGraphicFramePr>
            <a:graphicFrameLocks noChangeAspect="1"/>
          </p:cNvGraphicFramePr>
          <p:nvPr/>
        </p:nvGraphicFramePr>
        <p:xfrm>
          <a:off x="1219200" y="1827213"/>
          <a:ext cx="6096000" cy="4649787"/>
        </p:xfrm>
        <a:graphic>
          <a:graphicData uri="http://schemas.openxmlformats.org/presentationml/2006/ole">
            <mc:AlternateContent xmlns:mc="http://schemas.openxmlformats.org/markup-compatibility/2006">
              <mc:Choice xmlns:v="urn:schemas-microsoft-com:vml" Requires="v">
                <p:oleObj spid="_x0000_s146475" r:id="rId3" imgW="3580952" imgH="2943636" progId="Paint.Picture">
                  <p:embed/>
                </p:oleObj>
              </mc:Choice>
              <mc:Fallback>
                <p:oleObj r:id="rId3" imgW="3580952" imgH="294363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7213"/>
                        <a:ext cx="6096000" cy="464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2996" name="Object 4"/>
          <p:cNvGraphicFramePr>
            <a:graphicFrameLocks noChangeAspect="1"/>
          </p:cNvGraphicFramePr>
          <p:nvPr/>
        </p:nvGraphicFramePr>
        <p:xfrm>
          <a:off x="3810000" y="4875213"/>
          <a:ext cx="3044825" cy="482600"/>
        </p:xfrm>
        <a:graphic>
          <a:graphicData uri="http://schemas.openxmlformats.org/presentationml/2006/ole">
            <mc:AlternateContent xmlns:mc="http://schemas.openxmlformats.org/markup-compatibility/2006">
              <mc:Choice xmlns:v="urn:schemas-microsoft-com:vml" Requires="v">
                <p:oleObj spid="_x0000_s146476" name="Equation" r:id="rId5" imgW="1625600" imgH="254000" progId="Equation.3">
                  <p:embed/>
                </p:oleObj>
              </mc:Choice>
              <mc:Fallback>
                <p:oleObj name="Equation" r:id="rId5" imgW="1625600" imgH="25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875213"/>
                        <a:ext cx="3044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2994"/>
                                        </p:tgtEl>
                                        <p:attrNameLst>
                                          <p:attrName>style.visibility</p:attrName>
                                        </p:attrNameLst>
                                      </p:cBhvr>
                                      <p:to>
                                        <p:strVal val="visible"/>
                                      </p:to>
                                    </p:set>
                                    <p:anim calcmode="lin" valueType="num">
                                      <p:cBhvr additive="base">
                                        <p:cTn id="7" dur="500" fill="hold"/>
                                        <p:tgtEl>
                                          <p:spTgt spid="852994"/>
                                        </p:tgtEl>
                                        <p:attrNameLst>
                                          <p:attrName>ppt_x</p:attrName>
                                        </p:attrNameLst>
                                      </p:cBhvr>
                                      <p:tavLst>
                                        <p:tav tm="0">
                                          <p:val>
                                            <p:strVal val="1+#ppt_w/2"/>
                                          </p:val>
                                        </p:tav>
                                        <p:tav tm="100000">
                                          <p:val>
                                            <p:strVal val="#ppt_x"/>
                                          </p:val>
                                        </p:tav>
                                      </p:tavLst>
                                    </p:anim>
                                    <p:anim calcmode="lin" valueType="num">
                                      <p:cBhvr additive="base">
                                        <p:cTn id="8" dur="500" fill="hold"/>
                                        <p:tgtEl>
                                          <p:spTgt spid="85299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52995"/>
                                        </p:tgtEl>
                                        <p:attrNameLst>
                                          <p:attrName>style.visibility</p:attrName>
                                        </p:attrNameLst>
                                      </p:cBhvr>
                                      <p:to>
                                        <p:strVal val="visible"/>
                                      </p:to>
                                    </p:set>
                                    <p:anim calcmode="lin" valueType="num">
                                      <p:cBhvr additive="base">
                                        <p:cTn id="11" dur="500" fill="hold"/>
                                        <p:tgtEl>
                                          <p:spTgt spid="852995"/>
                                        </p:tgtEl>
                                        <p:attrNameLst>
                                          <p:attrName>ppt_x</p:attrName>
                                        </p:attrNameLst>
                                      </p:cBhvr>
                                      <p:tavLst>
                                        <p:tav tm="0">
                                          <p:val>
                                            <p:strVal val="1+#ppt_w/2"/>
                                          </p:val>
                                        </p:tav>
                                        <p:tav tm="100000">
                                          <p:val>
                                            <p:strVal val="#ppt_x"/>
                                          </p:val>
                                        </p:tav>
                                      </p:tavLst>
                                    </p:anim>
                                    <p:anim calcmode="lin" valueType="num">
                                      <p:cBhvr additive="base">
                                        <p:cTn id="12" dur="500" fill="hold"/>
                                        <p:tgtEl>
                                          <p:spTgt spid="85299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52996"/>
                                        </p:tgtEl>
                                        <p:attrNameLst>
                                          <p:attrName>style.visibility</p:attrName>
                                        </p:attrNameLst>
                                      </p:cBhvr>
                                      <p:to>
                                        <p:strVal val="visible"/>
                                      </p:to>
                                    </p:set>
                                    <p:anim calcmode="lin" valueType="num">
                                      <p:cBhvr additive="base">
                                        <p:cTn id="15" dur="500" fill="hold"/>
                                        <p:tgtEl>
                                          <p:spTgt spid="852996"/>
                                        </p:tgtEl>
                                        <p:attrNameLst>
                                          <p:attrName>ppt_x</p:attrName>
                                        </p:attrNameLst>
                                      </p:cBhvr>
                                      <p:tavLst>
                                        <p:tav tm="0">
                                          <p:val>
                                            <p:strVal val="1+#ppt_w/2"/>
                                          </p:val>
                                        </p:tav>
                                        <p:tav tm="100000">
                                          <p:val>
                                            <p:strVal val="#ppt_x"/>
                                          </p:val>
                                        </p:tav>
                                      </p:tavLst>
                                    </p:anim>
                                    <p:anim calcmode="lin" valueType="num">
                                      <p:cBhvr additive="base">
                                        <p:cTn id="16" dur="500" fill="hold"/>
                                        <p:tgtEl>
                                          <p:spTgt spid="852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4"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1752600" y="990600"/>
            <a:ext cx="3352800" cy="7620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(5)</a:t>
            </a:r>
            <a:r>
              <a:rPr lang="zh-CN" altLang="en-US" b="1" smtClean="0">
                <a:solidFill>
                  <a:srgbClr val="692AA2"/>
                </a:solidFill>
                <a:latin typeface="仿宋_GB2312" pitchFamily="49" charset="-122"/>
                <a:ea typeface="仿宋_GB2312" pitchFamily="49" charset="-122"/>
              </a:rPr>
              <a:t>残差检验</a:t>
            </a:r>
          </a:p>
        </p:txBody>
      </p:sp>
      <p:graphicFrame>
        <p:nvGraphicFramePr>
          <p:cNvPr id="854019" name="Object 3"/>
          <p:cNvGraphicFramePr>
            <a:graphicFrameLocks noChangeAspect="1"/>
          </p:cNvGraphicFramePr>
          <p:nvPr/>
        </p:nvGraphicFramePr>
        <p:xfrm>
          <a:off x="1295400" y="1828800"/>
          <a:ext cx="6248400" cy="4611688"/>
        </p:xfrm>
        <a:graphic>
          <a:graphicData uri="http://schemas.openxmlformats.org/presentationml/2006/ole">
            <mc:AlternateContent xmlns:mc="http://schemas.openxmlformats.org/markup-compatibility/2006">
              <mc:Choice xmlns:v="urn:schemas-microsoft-com:vml" Requires="v">
                <p:oleObj spid="_x0000_s147499" r:id="rId3" imgW="3552381" imgH="2933333" progId="Paint.Picture">
                  <p:embed/>
                </p:oleObj>
              </mc:Choice>
              <mc:Fallback>
                <p:oleObj r:id="rId3" imgW="3552381" imgH="293333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28800"/>
                        <a:ext cx="624840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4020" name="Object 4"/>
          <p:cNvGraphicFramePr>
            <a:graphicFrameLocks noChangeAspect="1"/>
          </p:cNvGraphicFramePr>
          <p:nvPr/>
        </p:nvGraphicFramePr>
        <p:xfrm>
          <a:off x="5638800" y="2895600"/>
          <a:ext cx="1662113" cy="1035050"/>
        </p:xfrm>
        <a:graphic>
          <a:graphicData uri="http://schemas.openxmlformats.org/presentationml/2006/ole">
            <mc:AlternateContent xmlns:mc="http://schemas.openxmlformats.org/markup-compatibility/2006">
              <mc:Choice xmlns:v="urn:schemas-microsoft-com:vml" Requires="v">
                <p:oleObj spid="_x0000_s147500" r:id="rId5" imgW="736600" imgH="457200" progId="Equation.3">
                  <p:embed/>
                </p:oleObj>
              </mc:Choice>
              <mc:Fallback>
                <p:oleObj r:id="rId5" imgW="7366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895600"/>
                        <a:ext cx="166211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4018"/>
                                        </p:tgtEl>
                                        <p:attrNameLst>
                                          <p:attrName>style.visibility</p:attrName>
                                        </p:attrNameLst>
                                      </p:cBhvr>
                                      <p:to>
                                        <p:strVal val="visible"/>
                                      </p:to>
                                    </p:set>
                                    <p:anim calcmode="lin" valueType="num">
                                      <p:cBhvr additive="base">
                                        <p:cTn id="7" dur="500" fill="hold"/>
                                        <p:tgtEl>
                                          <p:spTgt spid="854018"/>
                                        </p:tgtEl>
                                        <p:attrNameLst>
                                          <p:attrName>ppt_x</p:attrName>
                                        </p:attrNameLst>
                                      </p:cBhvr>
                                      <p:tavLst>
                                        <p:tav tm="0">
                                          <p:val>
                                            <p:strVal val="#ppt_x"/>
                                          </p:val>
                                        </p:tav>
                                        <p:tav tm="100000">
                                          <p:val>
                                            <p:strVal val="#ppt_x"/>
                                          </p:val>
                                        </p:tav>
                                      </p:tavLst>
                                    </p:anim>
                                    <p:anim calcmode="lin" valueType="num">
                                      <p:cBhvr additive="base">
                                        <p:cTn id="8" dur="500" fill="hold"/>
                                        <p:tgtEl>
                                          <p:spTgt spid="85401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54019"/>
                                        </p:tgtEl>
                                        <p:attrNameLst>
                                          <p:attrName>style.visibility</p:attrName>
                                        </p:attrNameLst>
                                      </p:cBhvr>
                                      <p:to>
                                        <p:strVal val="visible"/>
                                      </p:to>
                                    </p:set>
                                    <p:anim calcmode="lin" valueType="num">
                                      <p:cBhvr additive="base">
                                        <p:cTn id="11" dur="500" fill="hold"/>
                                        <p:tgtEl>
                                          <p:spTgt spid="854019"/>
                                        </p:tgtEl>
                                        <p:attrNameLst>
                                          <p:attrName>ppt_x</p:attrName>
                                        </p:attrNameLst>
                                      </p:cBhvr>
                                      <p:tavLst>
                                        <p:tav tm="0">
                                          <p:val>
                                            <p:strVal val="#ppt_x"/>
                                          </p:val>
                                        </p:tav>
                                        <p:tav tm="100000">
                                          <p:val>
                                            <p:strVal val="#ppt_x"/>
                                          </p:val>
                                        </p:tav>
                                      </p:tavLst>
                                    </p:anim>
                                    <p:anim calcmode="lin" valueType="num">
                                      <p:cBhvr additive="base">
                                        <p:cTn id="12" dur="500" fill="hold"/>
                                        <p:tgtEl>
                                          <p:spTgt spid="85401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854020"/>
                                        </p:tgtEl>
                                        <p:attrNameLst>
                                          <p:attrName>style.visibility</p:attrName>
                                        </p:attrNameLst>
                                      </p:cBhvr>
                                      <p:to>
                                        <p:strVal val="visible"/>
                                      </p:to>
                                    </p:set>
                                    <p:anim calcmode="lin" valueType="num">
                                      <p:cBhvr additive="base">
                                        <p:cTn id="15" dur="500" fill="hold"/>
                                        <p:tgtEl>
                                          <p:spTgt spid="854020"/>
                                        </p:tgtEl>
                                        <p:attrNameLst>
                                          <p:attrName>ppt_x</p:attrName>
                                        </p:attrNameLst>
                                      </p:cBhvr>
                                      <p:tavLst>
                                        <p:tav tm="0">
                                          <p:val>
                                            <p:strVal val="#ppt_x"/>
                                          </p:val>
                                        </p:tav>
                                        <p:tav tm="100000">
                                          <p:val>
                                            <p:strVal val="#ppt_x"/>
                                          </p:val>
                                        </p:tav>
                                      </p:tavLst>
                                    </p:anim>
                                    <p:anim calcmode="lin" valueType="num">
                                      <p:cBhvr additive="base">
                                        <p:cTn id="16" dur="500" fill="hold"/>
                                        <p:tgtEl>
                                          <p:spTgt spid="8540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8"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1447800" y="990600"/>
            <a:ext cx="5562600" cy="6096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(6)</a:t>
            </a:r>
            <a:r>
              <a:rPr lang="zh-CN" altLang="en-US" b="1" smtClean="0">
                <a:solidFill>
                  <a:srgbClr val="692AA2"/>
                </a:solidFill>
                <a:latin typeface="仿宋_GB2312" pitchFamily="49" charset="-122"/>
                <a:ea typeface="仿宋_GB2312" pitchFamily="49" charset="-122"/>
              </a:rPr>
              <a:t>短期预测</a:t>
            </a:r>
          </a:p>
        </p:txBody>
      </p:sp>
      <p:graphicFrame>
        <p:nvGraphicFramePr>
          <p:cNvPr id="855043" name="Object 3"/>
          <p:cNvGraphicFramePr>
            <a:graphicFrameLocks noChangeAspect="1"/>
          </p:cNvGraphicFramePr>
          <p:nvPr/>
        </p:nvGraphicFramePr>
        <p:xfrm>
          <a:off x="1524000" y="1828800"/>
          <a:ext cx="6553200" cy="4705350"/>
        </p:xfrm>
        <a:graphic>
          <a:graphicData uri="http://schemas.openxmlformats.org/presentationml/2006/ole">
            <mc:AlternateContent xmlns:mc="http://schemas.openxmlformats.org/markup-compatibility/2006">
              <mc:Choice xmlns:v="urn:schemas-microsoft-com:vml" Requires="v">
                <p:oleObj spid="_x0000_s148523" r:id="rId3" imgW="3580952" imgH="2572109" progId="Paint.Picture">
                  <p:embed/>
                </p:oleObj>
              </mc:Choice>
              <mc:Fallback>
                <p:oleObj r:id="rId3" imgW="3580952" imgH="257210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28800"/>
                        <a:ext cx="65532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5044" name="Object 4"/>
          <p:cNvGraphicFramePr>
            <a:graphicFrameLocks noChangeAspect="1"/>
          </p:cNvGraphicFramePr>
          <p:nvPr/>
        </p:nvGraphicFramePr>
        <p:xfrm>
          <a:off x="3276600" y="2819400"/>
          <a:ext cx="2286000" cy="623888"/>
        </p:xfrm>
        <a:graphic>
          <a:graphicData uri="http://schemas.openxmlformats.org/presentationml/2006/ole">
            <mc:AlternateContent xmlns:mc="http://schemas.openxmlformats.org/markup-compatibility/2006">
              <mc:Choice xmlns:v="urn:schemas-microsoft-com:vml" Requires="v">
                <p:oleObj spid="_x0000_s148524" r:id="rId5" imgW="939392" imgH="253890" progId="Equation.DSMT4">
                  <p:embed/>
                </p:oleObj>
              </mc:Choice>
              <mc:Fallback>
                <p:oleObj r:id="rId5" imgW="939392" imgH="25389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819400"/>
                        <a:ext cx="2286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855042"/>
                                        </p:tgtEl>
                                        <p:attrNameLst>
                                          <p:attrName>style.visibility</p:attrName>
                                        </p:attrNameLst>
                                      </p:cBhvr>
                                      <p:to>
                                        <p:strVal val="visible"/>
                                      </p:to>
                                    </p:set>
                                    <p:anim calcmode="lin" valueType="num">
                                      <p:cBhvr additive="base">
                                        <p:cTn id="7" dur="500" fill="hold"/>
                                        <p:tgtEl>
                                          <p:spTgt spid="855042"/>
                                        </p:tgtEl>
                                        <p:attrNameLst>
                                          <p:attrName>ppt_x</p:attrName>
                                        </p:attrNameLst>
                                      </p:cBhvr>
                                      <p:tavLst>
                                        <p:tav tm="0">
                                          <p:val>
                                            <p:strVal val="0-#ppt_w/2"/>
                                          </p:val>
                                        </p:tav>
                                        <p:tav tm="100000">
                                          <p:val>
                                            <p:strVal val="#ppt_x"/>
                                          </p:val>
                                        </p:tav>
                                      </p:tavLst>
                                    </p:anim>
                                    <p:anim calcmode="lin" valueType="num">
                                      <p:cBhvr additive="base">
                                        <p:cTn id="8" dur="500" fill="hold"/>
                                        <p:tgtEl>
                                          <p:spTgt spid="855042"/>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855043"/>
                                        </p:tgtEl>
                                        <p:attrNameLst>
                                          <p:attrName>style.visibility</p:attrName>
                                        </p:attrNameLst>
                                      </p:cBhvr>
                                      <p:to>
                                        <p:strVal val="visible"/>
                                      </p:to>
                                    </p:set>
                                    <p:anim calcmode="lin" valueType="num">
                                      <p:cBhvr additive="base">
                                        <p:cTn id="11" dur="500" fill="hold"/>
                                        <p:tgtEl>
                                          <p:spTgt spid="855043"/>
                                        </p:tgtEl>
                                        <p:attrNameLst>
                                          <p:attrName>ppt_x</p:attrName>
                                        </p:attrNameLst>
                                      </p:cBhvr>
                                      <p:tavLst>
                                        <p:tav tm="0">
                                          <p:val>
                                            <p:strVal val="0-#ppt_w/2"/>
                                          </p:val>
                                        </p:tav>
                                        <p:tav tm="100000">
                                          <p:val>
                                            <p:strVal val="#ppt_x"/>
                                          </p:val>
                                        </p:tav>
                                      </p:tavLst>
                                    </p:anim>
                                    <p:anim calcmode="lin" valueType="num">
                                      <p:cBhvr additive="base">
                                        <p:cTn id="12" dur="500" fill="hold"/>
                                        <p:tgtEl>
                                          <p:spTgt spid="855043"/>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855044"/>
                                        </p:tgtEl>
                                        <p:attrNameLst>
                                          <p:attrName>style.visibility</p:attrName>
                                        </p:attrNameLst>
                                      </p:cBhvr>
                                      <p:to>
                                        <p:strVal val="visible"/>
                                      </p:to>
                                    </p:set>
                                    <p:anim calcmode="lin" valueType="num">
                                      <p:cBhvr additive="base">
                                        <p:cTn id="15" dur="500" fill="hold"/>
                                        <p:tgtEl>
                                          <p:spTgt spid="855044"/>
                                        </p:tgtEl>
                                        <p:attrNameLst>
                                          <p:attrName>ppt_x</p:attrName>
                                        </p:attrNameLst>
                                      </p:cBhvr>
                                      <p:tavLst>
                                        <p:tav tm="0">
                                          <p:val>
                                            <p:strVal val="0-#ppt_w/2"/>
                                          </p:val>
                                        </p:tav>
                                        <p:tav tm="100000">
                                          <p:val>
                                            <p:strVal val="#ppt_x"/>
                                          </p:val>
                                        </p:tav>
                                      </p:tavLst>
                                    </p:anim>
                                    <p:anim calcmode="lin" valueType="num">
                                      <p:cBhvr additive="base">
                                        <p:cTn id="16" dur="500" fill="hold"/>
                                        <p:tgtEl>
                                          <p:spTgt spid="855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2"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609600"/>
            <a:ext cx="2057400" cy="838200"/>
          </a:xfrm>
        </p:spPr>
        <p:txBody>
          <a:bodyPr>
            <a:normAutofit/>
          </a:bodyPr>
          <a:lstStyle/>
          <a:p>
            <a:pPr algn="l" eaLnBrk="1" hangingPunct="1"/>
            <a:r>
              <a:rPr lang="zh-CN" altLang="en-US" smtClean="0">
                <a:solidFill>
                  <a:srgbClr val="000066"/>
                </a:solidFill>
              </a:rPr>
              <a:t>混合模型</a:t>
            </a:r>
          </a:p>
        </p:txBody>
      </p:sp>
      <p:sp>
        <p:nvSpPr>
          <p:cNvPr id="149507" name="Rectangle 3"/>
          <p:cNvSpPr>
            <a:spLocks noGrp="1" noChangeArrowheads="1"/>
          </p:cNvSpPr>
          <p:nvPr>
            <p:ph idx="1"/>
          </p:nvPr>
        </p:nvSpPr>
        <p:spPr>
          <a:xfrm>
            <a:off x="395288" y="1557338"/>
            <a:ext cx="8443912" cy="4752975"/>
          </a:xfrm>
        </p:spPr>
        <p:txBody>
          <a:bodyPr/>
          <a:lstStyle/>
          <a:p>
            <a:pPr eaLnBrk="1" hangingPunct="1"/>
            <a:r>
              <a:rPr lang="zh-CN" altLang="en-US" smtClean="0">
                <a:solidFill>
                  <a:srgbClr val="000066"/>
                </a:solidFill>
              </a:rPr>
              <a:t>对于既含有线性趋势成分又含有季节成分的时间序列，须对其成分进行分解，这种分解建立在以下乘法模型的基础上：</a:t>
            </a:r>
          </a:p>
          <a:p>
            <a:pPr eaLnBrk="1" hangingPunct="1"/>
            <a:endParaRPr lang="zh-CN" altLang="en-US" smtClean="0">
              <a:solidFill>
                <a:srgbClr val="000066"/>
              </a:solidFill>
            </a:endParaRPr>
          </a:p>
          <a:p>
            <a:pPr eaLnBrk="1" hangingPunct="1">
              <a:buFontTx/>
              <a:buNone/>
            </a:pPr>
            <a:r>
              <a:rPr lang="zh-CN" altLang="en-US" smtClean="0">
                <a:solidFill>
                  <a:srgbClr val="000066"/>
                </a:solidFill>
              </a:rPr>
              <a:t>            其中，</a:t>
            </a:r>
            <a:r>
              <a:rPr lang="en-US" altLang="zh-CN" i="1" smtClean="0">
                <a:solidFill>
                  <a:srgbClr val="000066"/>
                </a:solidFill>
              </a:rPr>
              <a:t>T</a:t>
            </a:r>
            <a:r>
              <a:rPr lang="en-US" altLang="zh-CN" i="1" baseline="-25000" smtClean="0">
                <a:solidFill>
                  <a:srgbClr val="000066"/>
                </a:solidFill>
              </a:rPr>
              <a:t>t</a:t>
            </a:r>
            <a:r>
              <a:rPr lang="zh-CN" altLang="en-US" smtClean="0">
                <a:solidFill>
                  <a:srgbClr val="000066"/>
                </a:solidFill>
              </a:rPr>
              <a:t>表示趋势成分，</a:t>
            </a:r>
            <a:r>
              <a:rPr lang="en-US" altLang="zh-CN" i="1" smtClean="0">
                <a:solidFill>
                  <a:srgbClr val="000066"/>
                </a:solidFill>
              </a:rPr>
              <a:t>S</a:t>
            </a:r>
            <a:r>
              <a:rPr lang="en-US" altLang="zh-CN" i="1" baseline="-25000" smtClean="0">
                <a:solidFill>
                  <a:srgbClr val="000066"/>
                </a:solidFill>
              </a:rPr>
              <a:t>t</a:t>
            </a:r>
            <a:r>
              <a:rPr lang="zh-CN" altLang="en-US" smtClean="0">
                <a:solidFill>
                  <a:srgbClr val="000066"/>
                </a:solidFill>
              </a:rPr>
              <a:t>表示季节成分，</a:t>
            </a:r>
            <a:r>
              <a:rPr lang="en-US" altLang="zh-CN" i="1" smtClean="0">
                <a:solidFill>
                  <a:srgbClr val="000066"/>
                </a:solidFill>
              </a:rPr>
              <a:t>I</a:t>
            </a:r>
            <a:r>
              <a:rPr lang="en-US" altLang="zh-CN" i="1" baseline="-25000" smtClean="0">
                <a:solidFill>
                  <a:srgbClr val="000066"/>
                </a:solidFill>
              </a:rPr>
              <a:t>t</a:t>
            </a:r>
            <a:r>
              <a:rPr lang="zh-CN" altLang="en-US" smtClean="0">
                <a:solidFill>
                  <a:srgbClr val="000066"/>
                </a:solidFill>
              </a:rPr>
              <a:t>表示不规则成分。</a:t>
            </a:r>
            <a:r>
              <a:rPr lang="zh-CN" altLang="en-US" smtClean="0">
                <a:solidFill>
                  <a:srgbClr val="000066"/>
                </a:solidFill>
                <a:latin typeface="宋体" pitchFamily="2" charset="-122"/>
              </a:rPr>
              <a:t>由于不规则成分的不可预测，因此预测值就可表示为趋势成分和季节成分的乘积</a:t>
            </a:r>
            <a:r>
              <a:rPr lang="zh-CN" altLang="en-US" smtClean="0">
                <a:solidFill>
                  <a:srgbClr val="000066"/>
                </a:solidFill>
              </a:rPr>
              <a:t>。</a:t>
            </a:r>
          </a:p>
        </p:txBody>
      </p:sp>
      <p:sp>
        <p:nvSpPr>
          <p:cNvPr id="149508" name="Rectangle 4"/>
          <p:cNvSpPr>
            <a:spLocks noChangeArrowheads="1"/>
          </p:cNvSpPr>
          <p:nvPr/>
        </p:nvSpPr>
        <p:spPr bwMode="auto">
          <a:xfrm>
            <a:off x="4095750" y="331470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49509" name="Group 5"/>
          <p:cNvGrpSpPr>
            <a:grpSpLocks/>
          </p:cNvGrpSpPr>
          <p:nvPr/>
        </p:nvGrpSpPr>
        <p:grpSpPr bwMode="auto">
          <a:xfrm>
            <a:off x="3505200" y="2895600"/>
            <a:ext cx="2057400" cy="458788"/>
            <a:chOff x="1200" y="2016"/>
            <a:chExt cx="1296" cy="289"/>
          </a:xfrm>
        </p:grpSpPr>
        <p:sp>
          <p:nvSpPr>
            <p:cNvPr id="149510" name="Rectangle 6"/>
            <p:cNvSpPr>
              <a:spLocks noChangeArrowheads="1"/>
            </p:cNvSpPr>
            <p:nvPr/>
          </p:nvSpPr>
          <p:spPr bwMode="auto">
            <a:xfrm>
              <a:off x="1200" y="2016"/>
              <a:ext cx="1296"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9511" name="Object 7"/>
            <p:cNvGraphicFramePr>
              <a:graphicFrameLocks noChangeAspect="1"/>
            </p:cNvGraphicFramePr>
            <p:nvPr/>
          </p:nvGraphicFramePr>
          <p:xfrm>
            <a:off x="1248" y="2016"/>
            <a:ext cx="1202" cy="289"/>
          </p:xfrm>
          <a:graphic>
            <a:graphicData uri="http://schemas.openxmlformats.org/presentationml/2006/ole">
              <mc:AlternateContent xmlns:mc="http://schemas.openxmlformats.org/markup-compatibility/2006">
                <mc:Choice xmlns:v="urn:schemas-microsoft-com:vml" Requires="v">
                  <p:oleObj spid="_x0000_s149531" r:id="rId3" imgW="952087" imgH="228501" progId="Equation.3">
                    <p:embed/>
                  </p:oleObj>
                </mc:Choice>
                <mc:Fallback>
                  <p:oleObj r:id="rId3" imgW="952087" imgH="228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016"/>
                          <a:ext cx="120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advTm="3000"/>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3"/>
          <p:cNvSpPr>
            <a:spLocks noGrp="1" noChangeArrowheads="1"/>
          </p:cNvSpPr>
          <p:nvPr>
            <p:ph idx="1"/>
          </p:nvPr>
        </p:nvSpPr>
        <p:spPr>
          <a:xfrm>
            <a:off x="457200" y="1447800"/>
            <a:ext cx="8229600" cy="4525963"/>
          </a:xfrm>
        </p:spPr>
        <p:txBody>
          <a:bodyPr/>
          <a:lstStyle/>
          <a:p>
            <a:pPr eaLnBrk="1" hangingPunct="1"/>
            <a:r>
              <a:rPr lang="zh-CN" altLang="en-US" smtClean="0">
                <a:solidFill>
                  <a:srgbClr val="000066"/>
                </a:solidFill>
              </a:rPr>
              <a:t>建立季节指数模型的一般步骤如下：</a:t>
            </a:r>
          </a:p>
          <a:p>
            <a:pPr lvl="1" eaLnBrk="1" hangingPunct="1"/>
            <a:r>
              <a:rPr lang="zh-CN" altLang="en-US" smtClean="0">
                <a:solidFill>
                  <a:srgbClr val="000066"/>
                </a:solidFill>
              </a:rPr>
              <a:t>第一步，计算每一季（每季度，每月等等）的季节指数</a:t>
            </a:r>
            <a:r>
              <a:rPr lang="en-US" altLang="zh-CN" i="1" smtClean="0">
                <a:solidFill>
                  <a:srgbClr val="000066"/>
                </a:solidFill>
              </a:rPr>
              <a:t>S</a:t>
            </a:r>
            <a:r>
              <a:rPr lang="en-US" altLang="zh-CN" i="1" baseline="-25000" smtClean="0">
                <a:solidFill>
                  <a:srgbClr val="000066"/>
                </a:solidFill>
              </a:rPr>
              <a:t>t</a:t>
            </a:r>
            <a:r>
              <a:rPr lang="en-US" altLang="zh-CN" smtClean="0">
                <a:solidFill>
                  <a:srgbClr val="000066"/>
                </a:solidFill>
              </a:rPr>
              <a:t> </a:t>
            </a:r>
            <a:r>
              <a:rPr lang="zh-CN" altLang="en-US" smtClean="0">
                <a:solidFill>
                  <a:srgbClr val="000066"/>
                </a:solidFill>
              </a:rPr>
              <a:t>。</a:t>
            </a:r>
          </a:p>
          <a:p>
            <a:pPr lvl="1" eaLnBrk="1" hangingPunct="1"/>
            <a:r>
              <a:rPr lang="zh-CN" altLang="en-US" smtClean="0">
                <a:solidFill>
                  <a:srgbClr val="000066"/>
                </a:solidFill>
              </a:rPr>
              <a:t>第二步，用时间序列的每一个观测值除以适当的季节指数，消除季节影响。</a:t>
            </a:r>
          </a:p>
          <a:p>
            <a:pPr lvl="1" eaLnBrk="1" hangingPunct="1"/>
            <a:r>
              <a:rPr lang="zh-CN" altLang="en-US" smtClean="0">
                <a:solidFill>
                  <a:srgbClr val="000066"/>
                </a:solidFill>
              </a:rPr>
              <a:t>第三步，</a:t>
            </a:r>
            <a:r>
              <a:rPr lang="zh-CN" altLang="en-US" smtClean="0">
                <a:solidFill>
                  <a:srgbClr val="000066"/>
                </a:solidFill>
                <a:latin typeface="宋体" pitchFamily="2" charset="-122"/>
              </a:rPr>
              <a:t>为消除了季节影响的时间序列建立适当的趋势模型并用这个模型进行预测。</a:t>
            </a:r>
            <a:r>
              <a:rPr lang="zh-CN" altLang="en-US" smtClean="0">
                <a:solidFill>
                  <a:srgbClr val="000066"/>
                </a:solidFill>
              </a:rPr>
              <a:t> </a:t>
            </a:r>
          </a:p>
          <a:p>
            <a:pPr lvl="1" eaLnBrk="1" hangingPunct="1"/>
            <a:r>
              <a:rPr lang="zh-CN" altLang="en-US" smtClean="0">
                <a:solidFill>
                  <a:srgbClr val="000066"/>
                </a:solidFill>
                <a:latin typeface="宋体" pitchFamily="2" charset="-122"/>
              </a:rPr>
              <a:t>第四步，用预测值乘以季节指数，计算出最终的带季节影响的预测值。</a:t>
            </a:r>
            <a:r>
              <a:rPr lang="zh-CN" altLang="en-US" smtClean="0">
                <a:solidFill>
                  <a:srgbClr val="000066"/>
                </a:solidFill>
              </a:rPr>
              <a:t> </a:t>
            </a:r>
          </a:p>
        </p:txBody>
      </p:sp>
    </p:spTree>
  </p:cSld>
  <p:clrMapOvr>
    <a:masterClrMapping/>
  </p:clrMapOvr>
  <p:transition advTm="3000"/>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a:xfrm>
            <a:off x="990600" y="1066800"/>
            <a:ext cx="6705600" cy="4525963"/>
          </a:xfrm>
        </p:spPr>
        <p:txBody>
          <a:bodyPr>
            <a:normAutofit/>
          </a:bodyPr>
          <a:lstStyle/>
          <a:p>
            <a:pPr eaLnBrk="1" hangingPunct="1">
              <a:lnSpc>
                <a:spcPct val="90000"/>
              </a:lnSpc>
            </a:pPr>
            <a:r>
              <a:rPr lang="zh-CN" altLang="en-US" sz="2000" b="1" smtClean="0">
                <a:solidFill>
                  <a:srgbClr val="000066"/>
                </a:solidFill>
                <a:latin typeface="宋体" pitchFamily="2" charset="-122"/>
              </a:rPr>
              <a:t>例</a:t>
            </a:r>
            <a:r>
              <a:rPr lang="zh-CN" altLang="en-US" sz="2000" smtClean="0">
                <a:solidFill>
                  <a:srgbClr val="000066"/>
                </a:solidFill>
                <a:latin typeface="宋体" pitchFamily="2" charset="-122"/>
              </a:rPr>
              <a:t>  </a:t>
            </a:r>
            <a:r>
              <a:rPr lang="zh-CN" altLang="en-US" sz="2000" smtClean="0">
                <a:solidFill>
                  <a:srgbClr val="000066"/>
                </a:solidFill>
              </a:rPr>
              <a:t>某工厂过去</a:t>
            </a:r>
            <a:r>
              <a:rPr lang="en-US" altLang="zh-CN" sz="2000" smtClean="0">
                <a:solidFill>
                  <a:srgbClr val="000066"/>
                </a:solidFill>
              </a:rPr>
              <a:t>4</a:t>
            </a:r>
            <a:r>
              <a:rPr lang="zh-CN" altLang="en-US" sz="2000" smtClean="0">
                <a:solidFill>
                  <a:srgbClr val="000066"/>
                </a:solidFill>
              </a:rPr>
              <a:t>年的电视机销量如表</a:t>
            </a:r>
            <a:r>
              <a:rPr lang="en-US" altLang="zh-CN" sz="2000" smtClean="0">
                <a:solidFill>
                  <a:srgbClr val="000066"/>
                </a:solidFill>
              </a:rPr>
              <a:t>4-2</a:t>
            </a:r>
            <a:r>
              <a:rPr lang="zh-CN" altLang="en-US" sz="2000" smtClean="0">
                <a:solidFill>
                  <a:srgbClr val="000066"/>
                </a:solidFill>
              </a:rPr>
              <a:t>所示：</a:t>
            </a:r>
            <a:r>
              <a:rPr lang="zh-CN" altLang="en-US" sz="2400" smtClean="0">
                <a:solidFill>
                  <a:srgbClr val="000066"/>
                </a:solidFill>
              </a:rPr>
              <a:t>			</a:t>
            </a:r>
            <a:r>
              <a:rPr lang="zh-CN" altLang="en-US" sz="1600" smtClean="0">
                <a:solidFill>
                  <a:srgbClr val="000066"/>
                </a:solidFill>
                <a:latin typeface="宋体" pitchFamily="2" charset="-122"/>
              </a:rPr>
              <a:t>表</a:t>
            </a:r>
            <a:r>
              <a:rPr lang="en-US" altLang="zh-CN" sz="1600" smtClean="0">
                <a:solidFill>
                  <a:srgbClr val="000066"/>
                </a:solidFill>
                <a:latin typeface="宋体" pitchFamily="2" charset="-122"/>
              </a:rPr>
              <a:t>4-2 </a:t>
            </a:r>
            <a:r>
              <a:rPr lang="zh-CN" altLang="en-US" sz="1600" smtClean="0">
                <a:solidFill>
                  <a:srgbClr val="000066"/>
                </a:solidFill>
                <a:latin typeface="宋体" pitchFamily="2" charset="-122"/>
              </a:rPr>
              <a:t>四年内每季度的电视机销量</a:t>
            </a:r>
          </a:p>
          <a:p>
            <a:pPr eaLnBrk="1" hangingPunct="1">
              <a:lnSpc>
                <a:spcPct val="90000"/>
              </a:lnSpc>
              <a:buFontTx/>
              <a:buNone/>
            </a:pPr>
            <a:r>
              <a:rPr lang="zh-CN" altLang="en-US" sz="2400" smtClean="0">
                <a:solidFill>
                  <a:srgbClr val="000066"/>
                </a:solidFill>
              </a:rPr>
              <a:t> </a:t>
            </a:r>
          </a:p>
          <a:p>
            <a:pPr eaLnBrk="1" hangingPunct="1">
              <a:lnSpc>
                <a:spcPct val="90000"/>
              </a:lnSpc>
              <a:buFontTx/>
              <a:buNone/>
            </a:pPr>
            <a:endParaRPr lang="zh-CN" altLang="en-US" sz="2400" smtClean="0">
              <a:solidFill>
                <a:srgbClr val="000066"/>
              </a:solidFill>
            </a:endParaRPr>
          </a:p>
          <a:p>
            <a:pPr eaLnBrk="1" hangingPunct="1">
              <a:lnSpc>
                <a:spcPct val="90000"/>
              </a:lnSpc>
              <a:buFontTx/>
              <a:buNone/>
            </a:pPr>
            <a:endParaRPr lang="zh-CN" altLang="en-US" sz="2400" smtClean="0">
              <a:solidFill>
                <a:srgbClr val="000066"/>
              </a:solidFill>
            </a:endParaRPr>
          </a:p>
          <a:p>
            <a:pPr eaLnBrk="1" hangingPunct="1">
              <a:lnSpc>
                <a:spcPct val="90000"/>
              </a:lnSpc>
              <a:buFontTx/>
              <a:buNone/>
            </a:pPr>
            <a:r>
              <a:rPr lang="zh-CN" altLang="en-US" sz="2400" smtClean="0">
                <a:solidFill>
                  <a:srgbClr val="000066"/>
                </a:solidFill>
                <a:latin typeface="宋体" pitchFamily="2" charset="-122"/>
              </a:rPr>
              <a:t>  </a:t>
            </a:r>
          </a:p>
          <a:p>
            <a:pPr eaLnBrk="1" hangingPunct="1">
              <a:lnSpc>
                <a:spcPct val="90000"/>
              </a:lnSpc>
              <a:buFontTx/>
              <a:buNone/>
            </a:pPr>
            <a:endParaRPr lang="zh-CN" altLang="en-US" sz="2400" smtClean="0">
              <a:solidFill>
                <a:srgbClr val="000066"/>
              </a:solidFill>
              <a:latin typeface="宋体" pitchFamily="2" charset="-122"/>
            </a:endParaRPr>
          </a:p>
          <a:p>
            <a:pPr eaLnBrk="1" hangingPunct="1">
              <a:lnSpc>
                <a:spcPct val="90000"/>
              </a:lnSpc>
              <a:buFontTx/>
              <a:buNone/>
            </a:pPr>
            <a:r>
              <a:rPr lang="zh-CN" altLang="en-US" sz="2400" smtClean="0">
                <a:solidFill>
                  <a:srgbClr val="000066"/>
                </a:solidFill>
                <a:latin typeface="宋体" pitchFamily="2" charset="-122"/>
              </a:rPr>
              <a:t>  </a:t>
            </a:r>
          </a:p>
          <a:p>
            <a:pPr eaLnBrk="1" hangingPunct="1">
              <a:lnSpc>
                <a:spcPct val="90000"/>
              </a:lnSpc>
              <a:buFontTx/>
              <a:buNone/>
            </a:pPr>
            <a:r>
              <a:rPr lang="zh-CN" altLang="en-US" sz="2000" smtClean="0">
                <a:solidFill>
                  <a:srgbClr val="000066"/>
                </a:solidFill>
                <a:latin typeface="宋体" pitchFamily="2" charset="-122"/>
              </a:rPr>
              <a:t>  </a:t>
            </a:r>
          </a:p>
          <a:p>
            <a:pPr eaLnBrk="1" hangingPunct="1">
              <a:lnSpc>
                <a:spcPct val="90000"/>
              </a:lnSpc>
              <a:buFontTx/>
              <a:buNone/>
            </a:pPr>
            <a:r>
              <a:rPr lang="zh-CN" altLang="en-US" sz="2000" smtClean="0">
                <a:solidFill>
                  <a:srgbClr val="000066"/>
                </a:solidFill>
                <a:latin typeface="宋体" pitchFamily="2" charset="-122"/>
              </a:rPr>
              <a:t>  这些数据有明显的季节性波动，试在</a:t>
            </a:r>
            <a:r>
              <a:rPr lang="en-US" altLang="zh-CN" sz="2000" smtClean="0">
                <a:solidFill>
                  <a:srgbClr val="000066"/>
                </a:solidFill>
                <a:latin typeface="宋体" pitchFamily="2" charset="-122"/>
              </a:rPr>
              <a:t>Excel</a:t>
            </a:r>
            <a:r>
              <a:rPr lang="zh-CN" altLang="en-US" sz="2000" smtClean="0">
                <a:solidFill>
                  <a:srgbClr val="000066"/>
                </a:solidFill>
                <a:latin typeface="宋体" pitchFamily="2" charset="-122"/>
              </a:rPr>
              <a:t>工作表中建立一个季节指数模型来预测第</a:t>
            </a:r>
            <a:r>
              <a:rPr lang="en-US" altLang="zh-CN" sz="2000" smtClean="0">
                <a:solidFill>
                  <a:srgbClr val="000066"/>
                </a:solidFill>
              </a:rPr>
              <a:t>5</a:t>
            </a:r>
            <a:r>
              <a:rPr lang="zh-CN" altLang="en-US" sz="2000" smtClean="0">
                <a:solidFill>
                  <a:srgbClr val="000066"/>
                </a:solidFill>
                <a:latin typeface="宋体" pitchFamily="2" charset="-122"/>
              </a:rPr>
              <a:t>年每个季度的电视机销量</a:t>
            </a:r>
            <a:r>
              <a:rPr lang="zh-CN" altLang="en-US" sz="2000" smtClean="0">
                <a:solidFill>
                  <a:srgbClr val="000066"/>
                </a:solidFill>
              </a:rPr>
              <a:t> 。</a:t>
            </a:r>
          </a:p>
        </p:txBody>
      </p:sp>
      <p:sp>
        <p:nvSpPr>
          <p:cNvPr id="151555" name="Rectangle 4"/>
          <p:cNvSpPr>
            <a:spLocks noChangeArrowheads="1"/>
          </p:cNvSpPr>
          <p:nvPr/>
        </p:nvSpPr>
        <p:spPr bwMode="auto">
          <a:xfrm>
            <a:off x="3086100" y="2605088"/>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51556" name="Group 5"/>
          <p:cNvGrpSpPr>
            <a:grpSpLocks noChangeAspect="1"/>
          </p:cNvGrpSpPr>
          <p:nvPr/>
        </p:nvGrpSpPr>
        <p:grpSpPr bwMode="auto">
          <a:xfrm>
            <a:off x="2362200" y="1752600"/>
            <a:ext cx="4257675" cy="2525713"/>
            <a:chOff x="1392" y="1824"/>
            <a:chExt cx="2063" cy="1224"/>
          </a:xfrm>
        </p:grpSpPr>
        <p:sp>
          <p:nvSpPr>
            <p:cNvPr id="151557" name="Rectangle 6"/>
            <p:cNvSpPr>
              <a:spLocks noChangeAspect="1" noChangeArrowheads="1"/>
            </p:cNvSpPr>
            <p:nvPr/>
          </p:nvSpPr>
          <p:spPr bwMode="auto">
            <a:xfrm>
              <a:off x="1392" y="1824"/>
              <a:ext cx="2063" cy="122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15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1920"/>
              <a:ext cx="187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advTm="3000"/>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3"/>
          <p:cNvSpPr>
            <a:spLocks noChangeArrowheads="1"/>
          </p:cNvSpPr>
          <p:nvPr/>
        </p:nvSpPr>
        <p:spPr bwMode="auto">
          <a:xfrm>
            <a:off x="0" y="226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2579" name="Rectangle 4"/>
          <p:cNvSpPr>
            <a:spLocks noChangeArrowheads="1"/>
          </p:cNvSpPr>
          <p:nvPr/>
        </p:nvSpPr>
        <p:spPr bwMode="auto">
          <a:xfrm>
            <a:off x="2600325" y="234315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5258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19200"/>
            <a:ext cx="5567363"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00"/>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a:xfrm>
            <a:off x="152400" y="0"/>
            <a:ext cx="8229600" cy="1143000"/>
          </a:xfrm>
        </p:spPr>
        <p:txBody>
          <a:bodyPr/>
          <a:lstStyle/>
          <a:p>
            <a:pPr eaLnBrk="1" hangingPunct="1"/>
            <a:r>
              <a:rPr lang="en-US" altLang="zh-CN" sz="3200" b="1" smtClean="0">
                <a:solidFill>
                  <a:srgbClr val="692AA2"/>
                </a:solidFill>
                <a:latin typeface="仿宋_GB2312" pitchFamily="49" charset="-122"/>
                <a:ea typeface="仿宋_GB2312" pitchFamily="49" charset="-122"/>
              </a:rPr>
              <a:t>10.4  </a:t>
            </a:r>
            <a:r>
              <a:rPr lang="zh-CN" altLang="en-US" sz="3200" b="1" smtClean="0">
                <a:solidFill>
                  <a:srgbClr val="692AA2"/>
                </a:solidFill>
                <a:latin typeface="仿宋_GB2312" pitchFamily="49" charset="-122"/>
                <a:ea typeface="仿宋_GB2312" pitchFamily="49" charset="-122"/>
              </a:rPr>
              <a:t>回归预测法</a:t>
            </a:r>
          </a:p>
        </p:txBody>
      </p:sp>
      <p:sp>
        <p:nvSpPr>
          <p:cNvPr id="153603" name="Rectangle 4"/>
          <p:cNvSpPr>
            <a:spLocks noGrp="1" noChangeArrowheads="1"/>
          </p:cNvSpPr>
          <p:nvPr>
            <p:ph idx="1"/>
          </p:nvPr>
        </p:nvSpPr>
        <p:spPr>
          <a:xfrm>
            <a:off x="533400" y="1371600"/>
            <a:ext cx="8229600" cy="4525963"/>
          </a:xfrm>
        </p:spPr>
        <p:txBody>
          <a:bodyPr>
            <a:normAutofit/>
          </a:bodyPr>
          <a:lstStyle/>
          <a:p>
            <a:pPr eaLnBrk="1" hangingPunct="1">
              <a:lnSpc>
                <a:spcPct val="90000"/>
              </a:lnSpc>
            </a:pPr>
            <a:r>
              <a:rPr lang="zh-CN" altLang="en-US" sz="1600" b="1" smtClean="0">
                <a:solidFill>
                  <a:srgbClr val="692AA2"/>
                </a:solidFill>
                <a:ea typeface="仿宋_GB2312" pitchFamily="49" charset="-122"/>
              </a:rPr>
              <a:t>回归（</a:t>
            </a:r>
            <a:r>
              <a:rPr lang="en-US" altLang="zh-CN" sz="1600" b="1" smtClean="0">
                <a:solidFill>
                  <a:srgbClr val="692AA2"/>
                </a:solidFill>
                <a:ea typeface="仿宋_GB2312" pitchFamily="49" charset="-122"/>
              </a:rPr>
              <a:t>regression</a:t>
            </a:r>
            <a:r>
              <a:rPr lang="zh-CN" altLang="en-US" sz="1600" b="1" smtClean="0">
                <a:solidFill>
                  <a:srgbClr val="692AA2"/>
                </a:solidFill>
                <a:ea typeface="仿宋_GB2312" pitchFamily="49" charset="-122"/>
              </a:rPr>
              <a:t>）这一术语来自英国人</a:t>
            </a:r>
            <a:r>
              <a:rPr lang="en-US" altLang="zh-CN" sz="1600" b="1" smtClean="0">
                <a:solidFill>
                  <a:srgbClr val="692AA2"/>
                </a:solidFill>
                <a:ea typeface="仿宋_GB2312" pitchFamily="49" charset="-122"/>
              </a:rPr>
              <a:t>Francis Galton</a:t>
            </a:r>
            <a:r>
              <a:rPr lang="zh-CN" altLang="en-US" sz="1600" b="1" smtClean="0">
                <a:solidFill>
                  <a:srgbClr val="692AA2"/>
                </a:solidFill>
                <a:ea typeface="仿宋_GB2312" pitchFamily="49" charset="-122"/>
              </a:rPr>
              <a:t>和他的朋友</a:t>
            </a:r>
            <a:r>
              <a:rPr lang="en-US" altLang="zh-CN" sz="1600" b="1" smtClean="0">
                <a:solidFill>
                  <a:srgbClr val="692AA2"/>
                </a:solidFill>
                <a:ea typeface="仿宋_GB2312" pitchFamily="49" charset="-122"/>
              </a:rPr>
              <a:t>Karl Pearson</a:t>
            </a:r>
            <a:r>
              <a:rPr lang="zh-CN" altLang="en-US" sz="1600" b="1" smtClean="0">
                <a:solidFill>
                  <a:srgbClr val="692AA2"/>
                </a:solidFill>
                <a:ea typeface="仿宋_GB2312" pitchFamily="49" charset="-122"/>
              </a:rPr>
              <a:t>对父亲身高与儿子身高之间关系的研究。他们发现父亲与儿子的身高有着显著的正相关关系，并且身高的变化不是两级分化而是“趋同”。</a:t>
            </a:r>
          </a:p>
          <a:p>
            <a:pPr eaLnBrk="1" hangingPunct="1">
              <a:lnSpc>
                <a:spcPct val="90000"/>
              </a:lnSpc>
            </a:pPr>
            <a:r>
              <a:rPr lang="zh-CN" altLang="en-US" sz="1600" b="1" smtClean="0">
                <a:solidFill>
                  <a:srgbClr val="692AA2"/>
                </a:solidFill>
                <a:ea typeface="仿宋_GB2312" pitchFamily="49" charset="-122"/>
              </a:rPr>
              <a:t>回归是研究某一变量与其它一个或是多个变量之间的关系。</a:t>
            </a:r>
          </a:p>
          <a:p>
            <a:pPr eaLnBrk="1" hangingPunct="1">
              <a:lnSpc>
                <a:spcPct val="90000"/>
              </a:lnSpc>
            </a:pPr>
            <a:r>
              <a:rPr lang="zh-CN" altLang="en-US" sz="1600" b="1" smtClean="0">
                <a:solidFill>
                  <a:srgbClr val="692AA2"/>
                </a:solidFill>
                <a:ea typeface="仿宋_GB2312" pitchFamily="49" charset="-122"/>
              </a:rPr>
              <a:t>回归的方法目前在经济学与管理学中有着越来越广泛的运用，而计量经济学也是经济学中一个重要的分支，或者说是经济学与管理学研究的重要方法。是一门很深的学问。</a:t>
            </a:r>
          </a:p>
          <a:p>
            <a:pPr eaLnBrk="1" hangingPunct="1">
              <a:lnSpc>
                <a:spcPct val="105000"/>
              </a:lnSpc>
            </a:pPr>
            <a:r>
              <a:rPr lang="zh-CN" altLang="en-US" sz="1600" b="1" smtClean="0">
                <a:solidFill>
                  <a:srgbClr val="692AA2"/>
                </a:solidFill>
                <a:ea typeface="仿宋_GB2312" pitchFamily="49" charset="-122"/>
              </a:rPr>
              <a:t>市场蕴含着纷繁复杂的各种变量，而各种变量之间却又有着某种依存关系。回归的目的就是要推定一个变量对另一个变量所具有的因果效应。</a:t>
            </a:r>
          </a:p>
          <a:p>
            <a:pPr eaLnBrk="1" hangingPunct="1">
              <a:lnSpc>
                <a:spcPct val="105000"/>
              </a:lnSpc>
            </a:pPr>
            <a:r>
              <a:rPr lang="zh-CN" altLang="en-US" sz="1600" b="1" smtClean="0">
                <a:solidFill>
                  <a:srgbClr val="692AA2"/>
                </a:solidFill>
                <a:ea typeface="仿宋_GB2312" pitchFamily="49" charset="-122"/>
              </a:rPr>
              <a:t>比如，在分析消费需求时，我们想知道商品价格变化对其需求量的影响，只要保持其他因素（收入、其他商品价格、个人偏好等）都不变，这时价格变化与需求量之间就存在一种因果关系。</a:t>
            </a:r>
          </a:p>
          <a:p>
            <a:pPr eaLnBrk="1" hangingPunct="1">
              <a:lnSpc>
                <a:spcPct val="90000"/>
              </a:lnSpc>
            </a:pPr>
            <a:r>
              <a:rPr lang="zh-CN" altLang="en-US" sz="1600" b="1" smtClean="0">
                <a:solidFill>
                  <a:srgbClr val="692AA2"/>
                </a:solidFill>
                <a:ea typeface="仿宋_GB2312" pitchFamily="49" charset="-122"/>
              </a:rPr>
              <a:t>在经济预测中，人们把预测对象当作因变量，把那些与预测对象有关的因素当作自变量，收集自变量的充分数据，应用相关理论知识，建立回归方程，并进行预测</a:t>
            </a:r>
          </a:p>
          <a:p>
            <a:pPr eaLnBrk="1" hangingPunct="1">
              <a:lnSpc>
                <a:spcPct val="125000"/>
              </a:lnSpc>
            </a:pPr>
            <a:r>
              <a:rPr lang="zh-CN" altLang="en-US" sz="1600" b="1" smtClean="0">
                <a:solidFill>
                  <a:srgbClr val="692AA2"/>
                </a:solidFill>
                <a:ea typeface="仿宋_GB2312" pitchFamily="49" charset="-122"/>
              </a:rPr>
              <a:t>比如，我们要预测某地区工业增加值，就可以利用</a:t>
            </a:r>
            <a:r>
              <a:rPr lang="en-US" altLang="zh-CN" sz="1600" b="1" smtClean="0">
                <a:solidFill>
                  <a:srgbClr val="692AA2"/>
                </a:solidFill>
                <a:ea typeface="仿宋_GB2312" pitchFamily="49" charset="-122"/>
              </a:rPr>
              <a:t>C-D</a:t>
            </a:r>
            <a:r>
              <a:rPr lang="zh-CN" altLang="en-US" sz="1600" b="1" smtClean="0">
                <a:solidFill>
                  <a:srgbClr val="692AA2"/>
                </a:solidFill>
                <a:ea typeface="仿宋_GB2312" pitchFamily="49" charset="-122"/>
              </a:rPr>
              <a:t>生产函数建立回归模型，这时因变量就是工业增加值，自变量有资本投入、劳动投入、技术进步的因素等。</a:t>
            </a:r>
            <a:r>
              <a:rPr lang="zh-CN" altLang="en-US" sz="2000" b="1" smtClean="0">
                <a:solidFill>
                  <a:srgbClr val="692AA2"/>
                </a:solidFill>
                <a:ea typeface="仿宋_GB2312" pitchFamily="49" charset="-122"/>
              </a:rPr>
              <a:t> </a:t>
            </a:r>
          </a:p>
          <a:p>
            <a:pPr eaLnBrk="1" hangingPunct="1">
              <a:lnSpc>
                <a:spcPct val="90000"/>
              </a:lnSpc>
            </a:pPr>
            <a:endParaRPr lang="en-US" altLang="zh-CN" sz="1600" b="1" smtClean="0">
              <a:solidFill>
                <a:srgbClr val="692AA2"/>
              </a:solidFill>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19906"/>
                                        </p:tgtEl>
                                        <p:attrNameLst>
                                          <p:attrName>style.visibility</p:attrName>
                                        </p:attrNameLst>
                                      </p:cBhvr>
                                      <p:to>
                                        <p:strVal val="visible"/>
                                      </p:to>
                                    </p:set>
                                    <p:anim calcmode="lin" valueType="num">
                                      <p:cBhvr>
                                        <p:cTn id="7" dur="1000" fill="hold"/>
                                        <p:tgtEl>
                                          <p:spTgt spid="1019906"/>
                                        </p:tgtEl>
                                        <p:attrNameLst>
                                          <p:attrName>ppt_w</p:attrName>
                                        </p:attrNameLst>
                                      </p:cBhvr>
                                      <p:tavLst>
                                        <p:tav tm="0">
                                          <p:val>
                                            <p:strVal val="#ppt_w*0.70"/>
                                          </p:val>
                                        </p:tav>
                                        <p:tav tm="100000">
                                          <p:val>
                                            <p:strVal val="#ppt_w"/>
                                          </p:val>
                                        </p:tav>
                                      </p:tavLst>
                                    </p:anim>
                                    <p:anim calcmode="lin" valueType="num">
                                      <p:cBhvr>
                                        <p:cTn id="8" dur="1000" fill="hold"/>
                                        <p:tgtEl>
                                          <p:spTgt spid="1019906"/>
                                        </p:tgtEl>
                                        <p:attrNameLst>
                                          <p:attrName>ppt_h</p:attrName>
                                        </p:attrNameLst>
                                      </p:cBhvr>
                                      <p:tavLst>
                                        <p:tav tm="0">
                                          <p:val>
                                            <p:strVal val="#ppt_h"/>
                                          </p:val>
                                        </p:tav>
                                        <p:tav tm="100000">
                                          <p:val>
                                            <p:strVal val="#ppt_h"/>
                                          </p:val>
                                        </p:tav>
                                      </p:tavLst>
                                    </p:anim>
                                    <p:animEffect transition="in" filter="fade">
                                      <p:cBhvr>
                                        <p:cTn id="9" dur="1000"/>
                                        <p:tgtEl>
                                          <p:spTgt spid="101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6" grpId="0"/>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6307" name="Rectangle 3"/>
          <p:cNvSpPr>
            <a:spLocks noGrp="1" noChangeArrowheads="1"/>
          </p:cNvSpPr>
          <p:nvPr>
            <p:ph idx="1"/>
          </p:nvPr>
        </p:nvSpPr>
        <p:spPr>
          <a:xfrm>
            <a:off x="0" y="1371600"/>
            <a:ext cx="8915400" cy="5257800"/>
          </a:xfrm>
        </p:spPr>
        <p:txBody>
          <a:bodyPr/>
          <a:lstStyle/>
          <a:p>
            <a:pPr eaLnBrk="1" hangingPunct="1">
              <a:lnSpc>
                <a:spcPct val="125000"/>
              </a:lnSpc>
            </a:pPr>
            <a:r>
              <a:rPr lang="zh-CN" altLang="en-US" sz="1800" b="1" smtClean="0">
                <a:solidFill>
                  <a:srgbClr val="692AA2"/>
                </a:solidFill>
                <a:ea typeface="仿宋_GB2312" pitchFamily="49" charset="-122"/>
              </a:rPr>
              <a:t>比如，夏天饮料的需求量与儿童溺水数量之间存在高度的相关关系，但是根据常识我们可以判断两者之间并没有因果关系。但是我们如果掌握了充分的数据，还是可以作出相关的预测。 </a:t>
            </a:r>
          </a:p>
          <a:p>
            <a:pPr eaLnBrk="1" hangingPunct="1">
              <a:lnSpc>
                <a:spcPct val="125000"/>
              </a:lnSpc>
            </a:pPr>
            <a:r>
              <a:rPr lang="zh-CN" altLang="en-US" sz="1800" b="1" smtClean="0">
                <a:solidFill>
                  <a:srgbClr val="692AA2"/>
                </a:solidFill>
                <a:ea typeface="仿宋_GB2312" pitchFamily="49" charset="-122"/>
              </a:rPr>
              <a:t>在经济预测中，人们把预测对象当作因变量，把那些与预测对象有关的因素当作自变量，收集自变量的充分数据，应用相关分析和回归分析求得回归方程，并利用回归方程进行预测。</a:t>
            </a:r>
          </a:p>
          <a:p>
            <a:pPr eaLnBrk="1" hangingPunct="1">
              <a:lnSpc>
                <a:spcPct val="120000"/>
              </a:lnSpc>
              <a:buFontTx/>
              <a:buNone/>
            </a:pPr>
            <a:r>
              <a:rPr lang="zh-CN" altLang="en-US" sz="1800" b="1" smtClean="0">
                <a:solidFill>
                  <a:srgbClr val="692AA2"/>
                </a:solidFill>
                <a:ea typeface="仿宋_GB2312" pitchFamily="49" charset="-122"/>
              </a:rPr>
              <a:t>           </a:t>
            </a:r>
            <a:r>
              <a:rPr lang="zh-CN" altLang="en-US" sz="1800" b="1" smtClean="0">
                <a:solidFill>
                  <a:srgbClr val="CA5802"/>
                </a:solidFill>
                <a:ea typeface="仿宋_GB2312" pitchFamily="49" charset="-122"/>
              </a:rPr>
              <a:t>回归预测法中的自变量，与时间序列预测法中的自变量不相同。后者的自变量是时间本身，而前者的自变量不是时间本身，而是其他的变量。</a:t>
            </a:r>
          </a:p>
          <a:p>
            <a:pPr eaLnBrk="1" hangingPunct="1">
              <a:lnSpc>
                <a:spcPct val="120000"/>
              </a:lnSpc>
              <a:buFontTx/>
              <a:buNone/>
            </a:pPr>
            <a:r>
              <a:rPr lang="zh-CN" altLang="en-US" sz="1800" b="1" smtClean="0">
                <a:solidFill>
                  <a:srgbClr val="692AA2"/>
                </a:solidFill>
                <a:ea typeface="仿宋_GB2312" pitchFamily="49" charset="-122"/>
              </a:rPr>
              <a:t>            回归预测法中的自变量与因变量之间，有的属于因果关系，有的屑于伴随关系。不能认为只有因果关系才能进行回归预测，实际上伴随关系也是一种相关关系，只要收集大量的足够的资料，也可以用回归预测法进行预测。</a:t>
            </a:r>
          </a:p>
          <a:p>
            <a:pPr eaLnBrk="1" hangingPunct="1">
              <a:lnSpc>
                <a:spcPct val="120000"/>
              </a:lnSpc>
              <a:buFontTx/>
              <a:buNone/>
            </a:pPr>
            <a:r>
              <a:rPr lang="zh-CN" altLang="en-US" sz="1800" b="1" smtClean="0">
                <a:solidFill>
                  <a:srgbClr val="692AA2"/>
                </a:solidFill>
                <a:ea typeface="仿宋_GB2312" pitchFamily="49" charset="-122"/>
              </a:rPr>
              <a:t>            在回归预测法中，自变量不是随机的或者是给定的，这与相关分析中自变量有所区别。相关分析中的自变量是随机的。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6307">
                                            <p:txEl>
                                              <p:pRg st="0" end="0"/>
                                            </p:txEl>
                                          </p:spTgt>
                                        </p:tgtEl>
                                        <p:attrNameLst>
                                          <p:attrName>style.visibility</p:attrName>
                                        </p:attrNameLst>
                                      </p:cBhvr>
                                      <p:to>
                                        <p:strVal val="visible"/>
                                      </p:to>
                                    </p:set>
                                    <p:animEffect transition="in" filter="blinds(horizontal)">
                                      <p:cBhvr>
                                        <p:cTn id="7" dur="500"/>
                                        <p:tgtEl>
                                          <p:spTgt spid="8663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66307">
                                            <p:txEl>
                                              <p:pRg st="1" end="1"/>
                                            </p:txEl>
                                          </p:spTgt>
                                        </p:tgtEl>
                                        <p:attrNameLst>
                                          <p:attrName>style.visibility</p:attrName>
                                        </p:attrNameLst>
                                      </p:cBhvr>
                                      <p:to>
                                        <p:strVal val="visible"/>
                                      </p:to>
                                    </p:set>
                                    <p:animEffect transition="in" filter="blinds(horizontal)">
                                      <p:cBhvr>
                                        <p:cTn id="10" dur="500"/>
                                        <p:tgtEl>
                                          <p:spTgt spid="8663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66307">
                                            <p:txEl>
                                              <p:pRg st="2" end="2"/>
                                            </p:txEl>
                                          </p:spTgt>
                                        </p:tgtEl>
                                        <p:attrNameLst>
                                          <p:attrName>style.visibility</p:attrName>
                                        </p:attrNameLst>
                                      </p:cBhvr>
                                      <p:to>
                                        <p:strVal val="visible"/>
                                      </p:to>
                                    </p:set>
                                    <p:animEffect transition="in" filter="blinds(horizontal)">
                                      <p:cBhvr>
                                        <p:cTn id="13" dur="500"/>
                                        <p:tgtEl>
                                          <p:spTgt spid="8663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66307">
                                            <p:txEl>
                                              <p:pRg st="3" end="3"/>
                                            </p:txEl>
                                          </p:spTgt>
                                        </p:tgtEl>
                                        <p:attrNameLst>
                                          <p:attrName>style.visibility</p:attrName>
                                        </p:attrNameLst>
                                      </p:cBhvr>
                                      <p:to>
                                        <p:strVal val="visible"/>
                                      </p:to>
                                    </p:set>
                                    <p:animEffect transition="in" filter="blinds(horizontal)">
                                      <p:cBhvr>
                                        <p:cTn id="16" dur="500"/>
                                        <p:tgtEl>
                                          <p:spTgt spid="8663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66307">
                                            <p:txEl>
                                              <p:pRg st="4" end="4"/>
                                            </p:txEl>
                                          </p:spTgt>
                                        </p:tgtEl>
                                        <p:attrNameLst>
                                          <p:attrName>style.visibility</p:attrName>
                                        </p:attrNameLst>
                                      </p:cBhvr>
                                      <p:to>
                                        <p:strVal val="visible"/>
                                      </p:to>
                                    </p:set>
                                    <p:animEffect transition="in" filter="blinds(horizontal)">
                                      <p:cBhvr>
                                        <p:cTn id="19" dur="500"/>
                                        <p:tgtEl>
                                          <p:spTgt spid="86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7" grpId="0" build="p"/>
    </p:bld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3"/>
          <p:cNvSpPr>
            <a:spLocks noGrp="1" noChangeArrowheads="1"/>
          </p:cNvSpPr>
          <p:nvPr>
            <p:ph idx="1"/>
          </p:nvPr>
        </p:nvSpPr>
        <p:spPr>
          <a:xfrm>
            <a:off x="0" y="990600"/>
            <a:ext cx="8534400" cy="5638800"/>
          </a:xfrm>
        </p:spPr>
        <p:txBody>
          <a:bodyPr>
            <a:normAutofit/>
          </a:bodyPr>
          <a:lstStyle/>
          <a:p>
            <a:pPr eaLnBrk="1" hangingPunct="1">
              <a:lnSpc>
                <a:spcPct val="80000"/>
              </a:lnSpc>
            </a:pPr>
            <a:r>
              <a:rPr lang="en-US" altLang="zh-CN" sz="1800" b="1" smtClean="0">
                <a:solidFill>
                  <a:srgbClr val="692AA2"/>
                </a:solidFill>
                <a:ea typeface="仿宋_GB2312" pitchFamily="49" charset="-122"/>
              </a:rPr>
              <a:t>       </a:t>
            </a:r>
            <a:r>
              <a:rPr lang="zh-CN" altLang="en-US" sz="1800" b="1" smtClean="0">
                <a:solidFill>
                  <a:srgbClr val="692AA2"/>
                </a:solidFill>
                <a:ea typeface="仿宋_GB2312" pitchFamily="49" charset="-122"/>
              </a:rPr>
              <a:t>回归分析预测法是预测学的基本方法，它是在分析因变量与自变量之间的相互关系，建立变量间的数量关系近似表达的函数方程，并进行参数估计和显著性检验以后，运用回归方程式预测因变量数值变化的方法 </a:t>
            </a:r>
          </a:p>
          <a:p>
            <a:pPr eaLnBrk="1" hangingPunct="1">
              <a:lnSpc>
                <a:spcPct val="80000"/>
              </a:lnSpc>
            </a:pPr>
            <a:r>
              <a:rPr lang="zh-CN" altLang="en-US" sz="1800" b="1" smtClean="0">
                <a:solidFill>
                  <a:srgbClr val="C42308"/>
                </a:solidFill>
                <a:ea typeface="仿宋_GB2312" pitchFamily="49" charset="-122"/>
              </a:rPr>
              <a:t>回归分析预测法的具体步骤</a:t>
            </a:r>
          </a:p>
          <a:p>
            <a:pPr eaLnBrk="1" hangingPunct="1">
              <a:lnSpc>
                <a:spcPct val="80000"/>
              </a:lnSpc>
            </a:pPr>
            <a:r>
              <a:rPr lang="en-US" altLang="zh-CN" sz="1800" b="1" smtClean="0">
                <a:solidFill>
                  <a:srgbClr val="692AA2"/>
                </a:solidFill>
                <a:ea typeface="仿宋_GB2312" pitchFamily="49" charset="-122"/>
              </a:rPr>
              <a:t>1)</a:t>
            </a:r>
            <a:r>
              <a:rPr lang="zh-CN" altLang="en-US" sz="1800" b="1" smtClean="0">
                <a:solidFill>
                  <a:srgbClr val="692AA2"/>
                </a:solidFill>
                <a:ea typeface="仿宋_GB2312" pitchFamily="49" charset="-122"/>
              </a:rPr>
              <a:t>确定预测目标和影响因素</a:t>
            </a:r>
          </a:p>
          <a:p>
            <a:pPr eaLnBrk="1" hangingPunct="1">
              <a:lnSpc>
                <a:spcPct val="80000"/>
              </a:lnSpc>
            </a:pPr>
            <a:r>
              <a:rPr lang="en-US" altLang="zh-CN" sz="1800" b="1" smtClean="0">
                <a:solidFill>
                  <a:srgbClr val="692AA2"/>
                </a:solidFill>
                <a:ea typeface="仿宋_GB2312" pitchFamily="49" charset="-122"/>
              </a:rPr>
              <a:t>2</a:t>
            </a:r>
            <a:r>
              <a:rPr lang="zh-CN" altLang="en-US" sz="1800" b="1" smtClean="0">
                <a:solidFill>
                  <a:srgbClr val="692AA2"/>
                </a:solidFill>
                <a:ea typeface="仿宋_GB2312" pitchFamily="49" charset="-122"/>
              </a:rPr>
              <a:t>）进行相关分析</a:t>
            </a:r>
          </a:p>
          <a:p>
            <a:pPr eaLnBrk="1" hangingPunct="1">
              <a:lnSpc>
                <a:spcPct val="80000"/>
              </a:lnSpc>
            </a:pPr>
            <a:r>
              <a:rPr lang="en-US" altLang="zh-CN" sz="1800" b="1" smtClean="0">
                <a:solidFill>
                  <a:srgbClr val="692AA2"/>
                </a:solidFill>
                <a:ea typeface="仿宋_GB2312" pitchFamily="49" charset="-122"/>
              </a:rPr>
              <a:t>3</a:t>
            </a:r>
            <a:r>
              <a:rPr lang="zh-CN" altLang="en-US" sz="1800" b="1" smtClean="0">
                <a:solidFill>
                  <a:srgbClr val="692AA2"/>
                </a:solidFill>
                <a:ea typeface="仿宋_GB2312" pitchFamily="49" charset="-122"/>
              </a:rPr>
              <a:t>）建立回归预测模型</a:t>
            </a:r>
          </a:p>
          <a:p>
            <a:pPr eaLnBrk="1" hangingPunct="1">
              <a:lnSpc>
                <a:spcPct val="80000"/>
              </a:lnSpc>
            </a:pPr>
            <a:r>
              <a:rPr lang="en-US" altLang="zh-CN" sz="1800" b="1" smtClean="0">
                <a:solidFill>
                  <a:srgbClr val="692AA2"/>
                </a:solidFill>
                <a:ea typeface="仿宋_GB2312" pitchFamily="49" charset="-122"/>
              </a:rPr>
              <a:t>4</a:t>
            </a:r>
            <a:r>
              <a:rPr lang="zh-CN" altLang="en-US" sz="1800" b="1" smtClean="0">
                <a:solidFill>
                  <a:srgbClr val="692AA2"/>
                </a:solidFill>
                <a:ea typeface="仿宋_GB2312" pitchFamily="49" charset="-122"/>
              </a:rPr>
              <a:t>）回归预测模型的检验</a:t>
            </a:r>
          </a:p>
          <a:p>
            <a:pPr eaLnBrk="1" hangingPunct="1">
              <a:lnSpc>
                <a:spcPct val="80000"/>
              </a:lnSpc>
            </a:pPr>
            <a:r>
              <a:rPr lang="en-US" altLang="zh-CN" sz="1800" b="1" smtClean="0">
                <a:solidFill>
                  <a:srgbClr val="692AA2"/>
                </a:solidFill>
                <a:ea typeface="仿宋_GB2312" pitchFamily="49" charset="-122"/>
              </a:rPr>
              <a:t>5</a:t>
            </a:r>
            <a:r>
              <a:rPr lang="zh-CN" altLang="en-US" sz="1800" b="1" smtClean="0">
                <a:solidFill>
                  <a:srgbClr val="692AA2"/>
                </a:solidFill>
                <a:ea typeface="仿宋_GB2312" pitchFamily="49" charset="-122"/>
              </a:rPr>
              <a:t>）进行实际预测</a:t>
            </a:r>
          </a:p>
          <a:p>
            <a:pPr eaLnBrk="1" hangingPunct="1">
              <a:lnSpc>
                <a:spcPct val="80000"/>
              </a:lnSpc>
            </a:pPr>
            <a:r>
              <a:rPr lang="zh-CN" altLang="en-US" sz="1800" b="1" smtClean="0">
                <a:solidFill>
                  <a:srgbClr val="692AA2"/>
                </a:solidFill>
                <a:ea typeface="仿宋_GB2312" pitchFamily="49" charset="-122"/>
              </a:rPr>
              <a:t>具体来说：</a:t>
            </a:r>
          </a:p>
          <a:p>
            <a:pPr eaLnBrk="1" hangingPunct="1">
              <a:lnSpc>
                <a:spcPct val="95000"/>
              </a:lnSpc>
            </a:pPr>
            <a:r>
              <a:rPr lang="en-US" altLang="zh-CN" sz="1800" b="1" smtClean="0">
                <a:solidFill>
                  <a:srgbClr val="692AA2"/>
                </a:solidFill>
                <a:ea typeface="仿宋_GB2312" pitchFamily="49" charset="-122"/>
              </a:rPr>
              <a:t>1</a:t>
            </a:r>
            <a:r>
              <a:rPr lang="zh-CN" altLang="en-US" sz="1800" b="1" smtClean="0">
                <a:solidFill>
                  <a:srgbClr val="692AA2"/>
                </a:solidFill>
                <a:ea typeface="仿宋_GB2312" pitchFamily="49" charset="-122"/>
              </a:rPr>
              <a:t>）凭借研究者的理论和经验确定分析对象之间的相关关系，确定因变量。</a:t>
            </a:r>
          </a:p>
          <a:p>
            <a:pPr eaLnBrk="1" hangingPunct="1">
              <a:lnSpc>
                <a:spcPct val="95000"/>
              </a:lnSpc>
            </a:pPr>
            <a:r>
              <a:rPr lang="en-US" altLang="zh-CN" sz="1800" b="1" smtClean="0">
                <a:solidFill>
                  <a:srgbClr val="692AA2"/>
                </a:solidFill>
                <a:ea typeface="仿宋_GB2312" pitchFamily="49" charset="-122"/>
              </a:rPr>
              <a:t>2</a:t>
            </a:r>
            <a:r>
              <a:rPr lang="zh-CN" altLang="en-US" sz="1800" b="1" smtClean="0">
                <a:solidFill>
                  <a:srgbClr val="692AA2"/>
                </a:solidFill>
                <a:ea typeface="仿宋_GB2312" pitchFamily="49" charset="-122"/>
              </a:rPr>
              <a:t>）筛选自变量。分析各自变量与因变量之间的相关关系，观察其相关关系的表现形式及密切程度。选用那些与因变量关系最为密切的自变量。在用多元回归预测时，还要分析各自变量之间的相关关系，选用那些关系不密切的自变量。如有两个自变量相互关系很密切，则应舍弃其中的一个。</a:t>
            </a:r>
          </a:p>
          <a:p>
            <a:pPr eaLnBrk="1" hangingPunct="1">
              <a:lnSpc>
                <a:spcPct val="95000"/>
              </a:lnSpc>
            </a:pPr>
            <a:r>
              <a:rPr lang="en-US" altLang="zh-CN" sz="1800" b="1" smtClean="0">
                <a:solidFill>
                  <a:srgbClr val="692AA2"/>
                </a:solidFill>
                <a:ea typeface="仿宋_GB2312" pitchFamily="49" charset="-122"/>
              </a:rPr>
              <a:t>3</a:t>
            </a:r>
            <a:r>
              <a:rPr lang="zh-CN" altLang="en-US" sz="1800" b="1" smtClean="0">
                <a:solidFill>
                  <a:srgbClr val="692AA2"/>
                </a:solidFill>
                <a:ea typeface="仿宋_GB2312" pitchFamily="49" charset="-122"/>
              </a:rPr>
              <a:t>）确定回归方程式。根据理论分析和相关分析，确定用怎样的回归模型来进行分析，这也是回归分析的关键和难度所在。</a:t>
            </a:r>
          </a:p>
          <a:p>
            <a:pPr eaLnBrk="1" hangingPunct="1">
              <a:lnSpc>
                <a:spcPct val="95000"/>
              </a:lnSpc>
            </a:pPr>
            <a:r>
              <a:rPr lang="en-US" altLang="zh-CN" sz="1800" b="1" smtClean="0">
                <a:solidFill>
                  <a:srgbClr val="692AA2"/>
                </a:solidFill>
                <a:ea typeface="仿宋_GB2312" pitchFamily="49" charset="-122"/>
              </a:rPr>
              <a:t>4</a:t>
            </a:r>
            <a:r>
              <a:rPr lang="zh-CN" altLang="en-US" sz="1800" b="1" smtClean="0">
                <a:solidFill>
                  <a:srgbClr val="692AA2"/>
                </a:solidFill>
                <a:ea typeface="仿宋_GB2312" pitchFamily="49" charset="-122"/>
              </a:rPr>
              <a:t>）相关检验。对回归方程估计结果进行相关系数、显著性、</a:t>
            </a:r>
            <a:r>
              <a:rPr lang="en-US" altLang="zh-CN" sz="1800" b="1" smtClean="0">
                <a:solidFill>
                  <a:srgbClr val="692AA2"/>
                </a:solidFill>
                <a:ea typeface="仿宋_GB2312" pitchFamily="49" charset="-122"/>
              </a:rPr>
              <a:t>t</a:t>
            </a:r>
            <a:r>
              <a:rPr lang="zh-CN" altLang="en-US" sz="1800" b="1" smtClean="0">
                <a:solidFill>
                  <a:srgbClr val="692AA2"/>
                </a:solidFill>
                <a:ea typeface="仿宋_GB2312" pitchFamily="49" charset="-122"/>
              </a:rPr>
              <a:t>检验等等，确定回归模型的适用性。</a:t>
            </a:r>
          </a:p>
          <a:p>
            <a:pPr eaLnBrk="1" hangingPunct="1">
              <a:lnSpc>
                <a:spcPct val="95000"/>
              </a:lnSpc>
            </a:pPr>
            <a:r>
              <a:rPr lang="en-US" altLang="zh-CN" sz="1800" b="1" smtClean="0">
                <a:solidFill>
                  <a:srgbClr val="692AA2"/>
                </a:solidFill>
                <a:ea typeface="仿宋_GB2312" pitchFamily="49" charset="-122"/>
              </a:rPr>
              <a:t>5</a:t>
            </a:r>
            <a:r>
              <a:rPr lang="zh-CN" altLang="en-US" sz="1800" b="1" smtClean="0">
                <a:solidFill>
                  <a:srgbClr val="692AA2"/>
                </a:solidFill>
                <a:ea typeface="仿宋_GB2312" pitchFamily="49" charset="-122"/>
              </a:rPr>
              <a:t>）预测。</a:t>
            </a:r>
          </a:p>
          <a:p>
            <a:pPr eaLnBrk="1" hangingPunct="1">
              <a:lnSpc>
                <a:spcPct val="80000"/>
              </a:lnSpc>
            </a:pPr>
            <a:endParaRPr lang="en-US" altLang="zh-CN" sz="1800" b="1" smtClean="0">
              <a:solidFill>
                <a:srgbClr val="692AA2"/>
              </a:solidFill>
              <a:ea typeface="仿宋_GB2312"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76200" y="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b="1" smtClean="0">
                <a:solidFill>
                  <a:srgbClr val="01016F"/>
                </a:solidFill>
                <a:latin typeface="仿宋_GB2312" pitchFamily="49" charset="-122"/>
                <a:ea typeface="仿宋_GB2312" pitchFamily="49" charset="-122"/>
              </a:rPr>
              <a:t>10.2   </a:t>
            </a:r>
            <a:r>
              <a:rPr lang="zh-CN" altLang="en-US" b="1" smtClean="0">
                <a:solidFill>
                  <a:srgbClr val="01016F"/>
                </a:solidFill>
                <a:latin typeface="仿宋_GB2312" pitchFamily="49" charset="-122"/>
                <a:ea typeface="仿宋_GB2312" pitchFamily="49" charset="-122"/>
              </a:rPr>
              <a:t>趋势外推法</a:t>
            </a:r>
          </a:p>
        </p:txBody>
      </p:sp>
      <p:sp>
        <p:nvSpPr>
          <p:cNvPr id="271363" name="Rectangle 3"/>
          <p:cNvSpPr>
            <a:spLocks noGrp="1" noChangeArrowheads="1"/>
          </p:cNvSpPr>
          <p:nvPr>
            <p:ph idx="1"/>
          </p:nvPr>
        </p:nvSpPr>
        <p:spPr>
          <a:xfrm>
            <a:off x="2362200" y="1417638"/>
            <a:ext cx="4800600" cy="4525962"/>
          </a:xfrm>
        </p:spPr>
        <p:txBody>
          <a:bodyPr>
            <a:normAutofit/>
          </a:bodyPr>
          <a:lstStyle/>
          <a:p>
            <a:pPr eaLnBrk="1" hangingPunct="1">
              <a:buFontTx/>
              <a:buNone/>
            </a:pPr>
            <a:r>
              <a:rPr lang="en-US" altLang="zh-CN" sz="2400" b="1" smtClean="0">
                <a:solidFill>
                  <a:srgbClr val="692AA2"/>
                </a:solidFill>
                <a:latin typeface="仿宋_GB2312" pitchFamily="49" charset="-122"/>
                <a:ea typeface="仿宋_GB2312" pitchFamily="49" charset="-122"/>
              </a:rPr>
              <a:t>10.2.1  </a:t>
            </a:r>
            <a:r>
              <a:rPr lang="zh-CN" altLang="en-US" sz="2400" b="1" smtClean="0">
                <a:solidFill>
                  <a:srgbClr val="692AA2"/>
                </a:solidFill>
                <a:latin typeface="仿宋_GB2312" pitchFamily="49" charset="-122"/>
                <a:ea typeface="仿宋_GB2312" pitchFamily="49" charset="-122"/>
              </a:rPr>
              <a:t>趋势外推法概述</a:t>
            </a:r>
          </a:p>
          <a:p>
            <a:pPr eaLnBrk="1" hangingPunct="1">
              <a:buFontTx/>
              <a:buNone/>
            </a:pPr>
            <a:endParaRPr lang="zh-CN" altLang="en-US" sz="2400" b="1" smtClean="0">
              <a:solidFill>
                <a:srgbClr val="692AA2"/>
              </a:solidFill>
              <a:latin typeface="仿宋_GB2312" pitchFamily="49" charset="-122"/>
              <a:ea typeface="仿宋_GB2312" pitchFamily="49" charset="-122"/>
            </a:endParaRPr>
          </a:p>
          <a:p>
            <a:pPr eaLnBrk="1" hangingPunct="1">
              <a:buFontTx/>
              <a:buNone/>
            </a:pPr>
            <a:r>
              <a:rPr lang="en-US" altLang="zh-CN" sz="2400" b="1" smtClean="0">
                <a:solidFill>
                  <a:srgbClr val="692AA2"/>
                </a:solidFill>
                <a:latin typeface="仿宋_GB2312" pitchFamily="49" charset="-122"/>
                <a:ea typeface="仿宋_GB2312" pitchFamily="49" charset="-122"/>
              </a:rPr>
              <a:t>10.2.2  </a:t>
            </a:r>
            <a:r>
              <a:rPr lang="zh-CN" altLang="en-US" sz="2400" b="1" smtClean="0">
                <a:solidFill>
                  <a:srgbClr val="692AA2"/>
                </a:solidFill>
                <a:latin typeface="仿宋_GB2312" pitchFamily="49" charset="-122"/>
                <a:ea typeface="仿宋_GB2312" pitchFamily="49" charset="-122"/>
              </a:rPr>
              <a:t>多项式曲线趋势外推法</a:t>
            </a:r>
          </a:p>
          <a:p>
            <a:pPr eaLnBrk="1" hangingPunct="1">
              <a:buFontTx/>
              <a:buNone/>
            </a:pPr>
            <a:endParaRPr lang="zh-CN" altLang="en-US" sz="2400" b="1" smtClean="0">
              <a:solidFill>
                <a:srgbClr val="692AA2"/>
              </a:solidFill>
              <a:latin typeface="仿宋_GB2312" pitchFamily="49" charset="-122"/>
              <a:ea typeface="仿宋_GB2312" pitchFamily="49" charset="-122"/>
            </a:endParaRPr>
          </a:p>
          <a:p>
            <a:pPr eaLnBrk="1" hangingPunct="1">
              <a:buFontTx/>
              <a:buNone/>
            </a:pPr>
            <a:r>
              <a:rPr lang="en-US" altLang="zh-CN" sz="2400" b="1" smtClean="0">
                <a:solidFill>
                  <a:srgbClr val="692AA2"/>
                </a:solidFill>
                <a:latin typeface="仿宋_GB2312" pitchFamily="49" charset="-122"/>
                <a:ea typeface="仿宋_GB2312" pitchFamily="49" charset="-122"/>
              </a:rPr>
              <a:t>10.2.3  </a:t>
            </a:r>
            <a:r>
              <a:rPr lang="zh-CN" altLang="en-US" sz="2400" b="1" smtClean="0">
                <a:solidFill>
                  <a:srgbClr val="692AA2"/>
                </a:solidFill>
                <a:latin typeface="仿宋_GB2312" pitchFamily="49" charset="-122"/>
                <a:ea typeface="仿宋_GB2312" pitchFamily="49" charset="-122"/>
              </a:rPr>
              <a:t>指数曲线趋势外推法</a:t>
            </a:r>
          </a:p>
          <a:p>
            <a:pPr eaLnBrk="1" hangingPunct="1">
              <a:buFontTx/>
              <a:buNone/>
            </a:pPr>
            <a:endParaRPr lang="zh-CN" altLang="en-US" sz="2400" b="1" smtClean="0">
              <a:solidFill>
                <a:srgbClr val="692AA2"/>
              </a:solidFill>
              <a:latin typeface="仿宋_GB2312" pitchFamily="49" charset="-122"/>
              <a:ea typeface="仿宋_GB2312" pitchFamily="49" charset="-122"/>
            </a:endParaRPr>
          </a:p>
          <a:p>
            <a:pPr eaLnBrk="1" hangingPunct="1">
              <a:buFontTx/>
              <a:buNone/>
            </a:pPr>
            <a:r>
              <a:rPr lang="en-US" altLang="zh-CN" sz="2400" b="1" smtClean="0">
                <a:solidFill>
                  <a:srgbClr val="692AA2"/>
                </a:solidFill>
                <a:latin typeface="仿宋_GB2312" pitchFamily="49" charset="-122"/>
                <a:ea typeface="仿宋_GB2312" pitchFamily="49" charset="-122"/>
              </a:rPr>
              <a:t>10.2.4  </a:t>
            </a:r>
            <a:r>
              <a:rPr lang="zh-CN" altLang="en-US" sz="2400" b="1" smtClean="0">
                <a:solidFill>
                  <a:srgbClr val="692AA2"/>
                </a:solidFill>
                <a:latin typeface="仿宋_GB2312" pitchFamily="49" charset="-122"/>
                <a:ea typeface="仿宋_GB2312" pitchFamily="49" charset="-122"/>
              </a:rPr>
              <a:t>生长曲线趋势外推法</a:t>
            </a:r>
          </a:p>
          <a:p>
            <a:pPr eaLnBrk="1" hangingPunct="1">
              <a:buFontTx/>
              <a:buNone/>
            </a:pPr>
            <a:endParaRPr lang="zh-CN" altLang="en-US" sz="2400" b="1" smtClean="0">
              <a:solidFill>
                <a:srgbClr val="692AA2"/>
              </a:solidFill>
              <a:latin typeface="仿宋_GB2312" pitchFamily="49" charset="-122"/>
              <a:ea typeface="仿宋_GB2312" pitchFamily="49" charset="-122"/>
            </a:endParaRPr>
          </a:p>
          <a:p>
            <a:pPr eaLnBrk="1" hangingPunct="1">
              <a:buFontTx/>
              <a:buNone/>
            </a:pPr>
            <a:r>
              <a:rPr lang="en-US" altLang="zh-CN" sz="2400" b="1" smtClean="0">
                <a:solidFill>
                  <a:srgbClr val="692AA2"/>
                </a:solidFill>
                <a:latin typeface="仿宋_GB2312" pitchFamily="49" charset="-122"/>
                <a:ea typeface="仿宋_GB2312" pitchFamily="49" charset="-122"/>
              </a:rPr>
              <a:t>10.2.5  </a:t>
            </a:r>
            <a:r>
              <a:rPr lang="zh-CN" altLang="en-US" sz="2400" b="1" smtClean="0">
                <a:solidFill>
                  <a:srgbClr val="692AA2"/>
                </a:solidFill>
                <a:latin typeface="仿宋_GB2312" pitchFamily="49" charset="-122"/>
                <a:ea typeface="仿宋_GB2312" pitchFamily="49" charset="-122"/>
              </a:rPr>
              <a:t>曲线拟合优度分析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71362"/>
                                        </p:tgtEl>
                                        <p:attrNameLst>
                                          <p:attrName>style.visibility</p:attrName>
                                        </p:attrNameLst>
                                      </p:cBhvr>
                                      <p:to>
                                        <p:strVal val="visible"/>
                                      </p:to>
                                    </p:set>
                                    <p:anim calcmode="lin" valueType="num">
                                      <p:cBhvr>
                                        <p:cTn id="7" dur="1000" fill="hold"/>
                                        <p:tgtEl>
                                          <p:spTgt spid="271362"/>
                                        </p:tgtEl>
                                        <p:attrNameLst>
                                          <p:attrName>ppt_w</p:attrName>
                                        </p:attrNameLst>
                                      </p:cBhvr>
                                      <p:tavLst>
                                        <p:tav tm="0">
                                          <p:val>
                                            <p:strVal val="#ppt_w*0.70"/>
                                          </p:val>
                                        </p:tav>
                                        <p:tav tm="100000">
                                          <p:val>
                                            <p:strVal val="#ppt_w"/>
                                          </p:val>
                                        </p:tav>
                                      </p:tavLst>
                                    </p:anim>
                                    <p:anim calcmode="lin" valueType="num">
                                      <p:cBhvr>
                                        <p:cTn id="8" dur="1000" fill="hold"/>
                                        <p:tgtEl>
                                          <p:spTgt spid="271362"/>
                                        </p:tgtEl>
                                        <p:attrNameLst>
                                          <p:attrName>ppt_h</p:attrName>
                                        </p:attrNameLst>
                                      </p:cBhvr>
                                      <p:tavLst>
                                        <p:tav tm="0">
                                          <p:val>
                                            <p:strVal val="#ppt_h"/>
                                          </p:val>
                                        </p:tav>
                                        <p:tav tm="100000">
                                          <p:val>
                                            <p:strVal val="#ppt_h"/>
                                          </p:val>
                                        </p:tav>
                                      </p:tavLst>
                                    </p:anim>
                                    <p:animEffect transition="in" filter="fade">
                                      <p:cBhvr>
                                        <p:cTn id="9" dur="1000"/>
                                        <p:tgtEl>
                                          <p:spTgt spid="271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271363">
                                            <p:txEl>
                                              <p:pRg st="0" end="0"/>
                                            </p:txEl>
                                          </p:spTgt>
                                        </p:tgtEl>
                                        <p:attrNameLst>
                                          <p:attrName>style.visibility</p:attrName>
                                        </p:attrNameLst>
                                      </p:cBhvr>
                                      <p:to>
                                        <p:strVal val="visible"/>
                                      </p:to>
                                    </p:set>
                                    <p:anim calcmode="lin" valueType="num">
                                      <p:cBhvr>
                                        <p:cTn id="14" dur="1000" fill="hold"/>
                                        <p:tgtEl>
                                          <p:spTgt spid="27136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27136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27136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7136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1000"/>
                            </p:stCondLst>
                            <p:childTnLst>
                              <p:par>
                                <p:cTn id="19" presetID="15" presetClass="entr" presetSubtype="0" fill="hold" grpId="0" nodeType="afterEffect">
                                  <p:stCondLst>
                                    <p:cond delay="0"/>
                                  </p:stCondLst>
                                  <p:childTnLst>
                                    <p:set>
                                      <p:cBhvr>
                                        <p:cTn id="20" dur="1" fill="hold">
                                          <p:stCondLst>
                                            <p:cond delay="0"/>
                                          </p:stCondLst>
                                        </p:cTn>
                                        <p:tgtEl>
                                          <p:spTgt spid="271363">
                                            <p:txEl>
                                              <p:pRg st="2" end="2"/>
                                            </p:txEl>
                                          </p:spTgt>
                                        </p:tgtEl>
                                        <p:attrNameLst>
                                          <p:attrName>style.visibility</p:attrName>
                                        </p:attrNameLst>
                                      </p:cBhvr>
                                      <p:to>
                                        <p:strVal val="visible"/>
                                      </p:to>
                                    </p:set>
                                    <p:anim calcmode="lin" valueType="num">
                                      <p:cBhvr>
                                        <p:cTn id="21" dur="1000" fill="hold"/>
                                        <p:tgtEl>
                                          <p:spTgt spid="27136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27136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27136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7136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2000"/>
                            </p:stCondLst>
                            <p:childTnLst>
                              <p:par>
                                <p:cTn id="26" presetID="15" presetClass="entr" presetSubtype="0" fill="hold" grpId="0" nodeType="afterEffect">
                                  <p:stCondLst>
                                    <p:cond delay="0"/>
                                  </p:stCondLst>
                                  <p:childTnLst>
                                    <p:set>
                                      <p:cBhvr>
                                        <p:cTn id="27" dur="1" fill="hold">
                                          <p:stCondLst>
                                            <p:cond delay="0"/>
                                          </p:stCondLst>
                                        </p:cTn>
                                        <p:tgtEl>
                                          <p:spTgt spid="271363">
                                            <p:txEl>
                                              <p:pRg st="4" end="4"/>
                                            </p:txEl>
                                          </p:spTgt>
                                        </p:tgtEl>
                                        <p:attrNameLst>
                                          <p:attrName>style.visibility</p:attrName>
                                        </p:attrNameLst>
                                      </p:cBhvr>
                                      <p:to>
                                        <p:strVal val="visible"/>
                                      </p:to>
                                    </p:set>
                                    <p:anim calcmode="lin" valueType="num">
                                      <p:cBhvr>
                                        <p:cTn id="28" dur="1000" fill="hold"/>
                                        <p:tgtEl>
                                          <p:spTgt spid="271363">
                                            <p:txEl>
                                              <p:pRg st="4" end="4"/>
                                            </p:txEl>
                                          </p:spTgt>
                                        </p:tgtEl>
                                        <p:attrNameLst>
                                          <p:attrName>ppt_w</p:attrName>
                                        </p:attrNameLst>
                                      </p:cBhvr>
                                      <p:tavLst>
                                        <p:tav tm="0">
                                          <p:val>
                                            <p:fltVal val="0"/>
                                          </p:val>
                                        </p:tav>
                                        <p:tav tm="100000">
                                          <p:val>
                                            <p:strVal val="#ppt_w"/>
                                          </p:val>
                                        </p:tav>
                                      </p:tavLst>
                                    </p:anim>
                                    <p:anim calcmode="lin" valueType="num">
                                      <p:cBhvr>
                                        <p:cTn id="29" dur="1000" fill="hold"/>
                                        <p:tgtEl>
                                          <p:spTgt spid="271363">
                                            <p:txEl>
                                              <p:pRg st="4" end="4"/>
                                            </p:txEl>
                                          </p:spTgt>
                                        </p:tgtEl>
                                        <p:attrNameLst>
                                          <p:attrName>ppt_h</p:attrName>
                                        </p:attrNameLst>
                                      </p:cBhvr>
                                      <p:tavLst>
                                        <p:tav tm="0">
                                          <p:val>
                                            <p:fltVal val="0"/>
                                          </p:val>
                                        </p:tav>
                                        <p:tav tm="100000">
                                          <p:val>
                                            <p:strVal val="#ppt_h"/>
                                          </p:val>
                                        </p:tav>
                                      </p:tavLst>
                                    </p:anim>
                                    <p:anim calcmode="lin" valueType="num">
                                      <p:cBhvr>
                                        <p:cTn id="30" dur="1000" fill="hold"/>
                                        <p:tgtEl>
                                          <p:spTgt spid="2713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7136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3000"/>
                            </p:stCondLst>
                            <p:childTnLst>
                              <p:par>
                                <p:cTn id="33" presetID="15" presetClass="entr" presetSubtype="0" fill="hold" grpId="0" nodeType="afterEffect">
                                  <p:stCondLst>
                                    <p:cond delay="0"/>
                                  </p:stCondLst>
                                  <p:childTnLst>
                                    <p:set>
                                      <p:cBhvr>
                                        <p:cTn id="34" dur="1" fill="hold">
                                          <p:stCondLst>
                                            <p:cond delay="0"/>
                                          </p:stCondLst>
                                        </p:cTn>
                                        <p:tgtEl>
                                          <p:spTgt spid="271363">
                                            <p:txEl>
                                              <p:pRg st="6" end="6"/>
                                            </p:txEl>
                                          </p:spTgt>
                                        </p:tgtEl>
                                        <p:attrNameLst>
                                          <p:attrName>style.visibility</p:attrName>
                                        </p:attrNameLst>
                                      </p:cBhvr>
                                      <p:to>
                                        <p:strVal val="visible"/>
                                      </p:to>
                                    </p:set>
                                    <p:anim calcmode="lin" valueType="num">
                                      <p:cBhvr>
                                        <p:cTn id="35" dur="1000" fill="hold"/>
                                        <p:tgtEl>
                                          <p:spTgt spid="271363">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271363">
                                            <p:txEl>
                                              <p:pRg st="6" end="6"/>
                                            </p:txEl>
                                          </p:spTgt>
                                        </p:tgtEl>
                                        <p:attrNameLst>
                                          <p:attrName>ppt_h</p:attrName>
                                        </p:attrNameLst>
                                      </p:cBhvr>
                                      <p:tavLst>
                                        <p:tav tm="0">
                                          <p:val>
                                            <p:fltVal val="0"/>
                                          </p:val>
                                        </p:tav>
                                        <p:tav tm="100000">
                                          <p:val>
                                            <p:strVal val="#ppt_h"/>
                                          </p:val>
                                        </p:tav>
                                      </p:tavLst>
                                    </p:anim>
                                    <p:anim calcmode="lin" valueType="num">
                                      <p:cBhvr>
                                        <p:cTn id="37" dur="1000" fill="hold"/>
                                        <p:tgtEl>
                                          <p:spTgt spid="27136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7136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par>
                          <p:cTn id="39" fill="hold" nodeType="afterGroup">
                            <p:stCondLst>
                              <p:cond delay="4000"/>
                            </p:stCondLst>
                            <p:childTnLst>
                              <p:par>
                                <p:cTn id="40" presetID="15" presetClass="entr" presetSubtype="0" fill="hold" grpId="0" nodeType="afterEffect">
                                  <p:stCondLst>
                                    <p:cond delay="0"/>
                                  </p:stCondLst>
                                  <p:childTnLst>
                                    <p:set>
                                      <p:cBhvr>
                                        <p:cTn id="41" dur="1" fill="hold">
                                          <p:stCondLst>
                                            <p:cond delay="0"/>
                                          </p:stCondLst>
                                        </p:cTn>
                                        <p:tgtEl>
                                          <p:spTgt spid="271363">
                                            <p:txEl>
                                              <p:pRg st="8" end="8"/>
                                            </p:txEl>
                                          </p:spTgt>
                                        </p:tgtEl>
                                        <p:attrNameLst>
                                          <p:attrName>style.visibility</p:attrName>
                                        </p:attrNameLst>
                                      </p:cBhvr>
                                      <p:to>
                                        <p:strVal val="visible"/>
                                      </p:to>
                                    </p:set>
                                    <p:anim calcmode="lin" valueType="num">
                                      <p:cBhvr>
                                        <p:cTn id="42" dur="1000" fill="hold"/>
                                        <p:tgtEl>
                                          <p:spTgt spid="271363">
                                            <p:txEl>
                                              <p:pRg st="8" end="8"/>
                                            </p:txEl>
                                          </p:spTgt>
                                        </p:tgtEl>
                                        <p:attrNameLst>
                                          <p:attrName>ppt_w</p:attrName>
                                        </p:attrNameLst>
                                      </p:cBhvr>
                                      <p:tavLst>
                                        <p:tav tm="0">
                                          <p:val>
                                            <p:fltVal val="0"/>
                                          </p:val>
                                        </p:tav>
                                        <p:tav tm="100000">
                                          <p:val>
                                            <p:strVal val="#ppt_w"/>
                                          </p:val>
                                        </p:tav>
                                      </p:tavLst>
                                    </p:anim>
                                    <p:anim calcmode="lin" valueType="num">
                                      <p:cBhvr>
                                        <p:cTn id="43" dur="1000" fill="hold"/>
                                        <p:tgtEl>
                                          <p:spTgt spid="271363">
                                            <p:txEl>
                                              <p:pRg st="8" end="8"/>
                                            </p:txEl>
                                          </p:spTgt>
                                        </p:tgtEl>
                                        <p:attrNameLst>
                                          <p:attrName>ppt_h</p:attrName>
                                        </p:attrNameLst>
                                      </p:cBhvr>
                                      <p:tavLst>
                                        <p:tav tm="0">
                                          <p:val>
                                            <p:fltVal val="0"/>
                                          </p:val>
                                        </p:tav>
                                        <p:tav tm="100000">
                                          <p:val>
                                            <p:strVal val="#ppt_h"/>
                                          </p:val>
                                        </p:tav>
                                      </p:tavLst>
                                    </p:anim>
                                    <p:anim calcmode="lin" valueType="num">
                                      <p:cBhvr>
                                        <p:cTn id="44" dur="1000" fill="hold"/>
                                        <p:tgtEl>
                                          <p:spTgt spid="27136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7136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p:bldP spid="271363" grpId="0" build="p"/>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3"/>
          <p:cNvSpPr>
            <a:spLocks noGrp="1" noChangeArrowheads="1"/>
          </p:cNvSpPr>
          <p:nvPr>
            <p:ph idx="1"/>
          </p:nvPr>
        </p:nvSpPr>
        <p:spPr>
          <a:xfrm>
            <a:off x="457200" y="1066800"/>
            <a:ext cx="8229600" cy="5181600"/>
          </a:xfrm>
        </p:spPr>
        <p:txBody>
          <a:bodyPr>
            <a:normAutofit/>
          </a:bodyPr>
          <a:lstStyle/>
          <a:p>
            <a:pPr eaLnBrk="1" hangingPunct="1">
              <a:lnSpc>
                <a:spcPct val="80000"/>
              </a:lnSpc>
            </a:pPr>
            <a:r>
              <a:rPr lang="zh-CN" altLang="en-US" sz="1800" b="1" smtClean="0">
                <a:solidFill>
                  <a:srgbClr val="692AA2"/>
                </a:solidFill>
                <a:ea typeface="仿宋_GB2312" pitchFamily="49" charset="-122"/>
              </a:rPr>
              <a:t>运用回归法进行定量预测，必须有以下三个条件：</a:t>
            </a:r>
          </a:p>
          <a:p>
            <a:pPr eaLnBrk="1" hangingPunct="1">
              <a:lnSpc>
                <a:spcPct val="80000"/>
              </a:lnSpc>
            </a:pPr>
            <a:r>
              <a:rPr lang="en-US" altLang="zh-CN" sz="1800" b="1" smtClean="0">
                <a:solidFill>
                  <a:srgbClr val="692AA2"/>
                </a:solidFill>
                <a:ea typeface="仿宋_GB2312" pitchFamily="49" charset="-122"/>
              </a:rPr>
              <a:t>1</a:t>
            </a:r>
            <a:r>
              <a:rPr lang="zh-CN" altLang="en-US" sz="1800" b="1" smtClean="0">
                <a:solidFill>
                  <a:srgbClr val="692AA2"/>
                </a:solidFill>
                <a:ea typeface="仿宋_GB2312" pitchFamily="49" charset="-122"/>
              </a:rPr>
              <a:t>）预测对象与影响因素之间必须存在因果关系；</a:t>
            </a:r>
          </a:p>
          <a:p>
            <a:pPr eaLnBrk="1" hangingPunct="1">
              <a:lnSpc>
                <a:spcPct val="80000"/>
              </a:lnSpc>
            </a:pPr>
            <a:r>
              <a:rPr lang="en-US" altLang="zh-CN" sz="1800" b="1" smtClean="0">
                <a:solidFill>
                  <a:srgbClr val="692AA2"/>
                </a:solidFill>
                <a:ea typeface="仿宋_GB2312" pitchFamily="49" charset="-122"/>
              </a:rPr>
              <a:t>2</a:t>
            </a:r>
            <a:r>
              <a:rPr lang="zh-CN" altLang="en-US" sz="1800" b="1" smtClean="0">
                <a:solidFill>
                  <a:srgbClr val="692AA2"/>
                </a:solidFill>
                <a:ea typeface="仿宋_GB2312" pitchFamily="49" charset="-122"/>
              </a:rPr>
              <a:t>）过去和现在的数据规律，能够反映未来；</a:t>
            </a:r>
          </a:p>
          <a:p>
            <a:pPr eaLnBrk="1" hangingPunct="1">
              <a:lnSpc>
                <a:spcPct val="80000"/>
              </a:lnSpc>
            </a:pPr>
            <a:r>
              <a:rPr lang="en-US" altLang="zh-CN" sz="1800" b="1" smtClean="0">
                <a:solidFill>
                  <a:srgbClr val="692AA2"/>
                </a:solidFill>
                <a:ea typeface="仿宋_GB2312" pitchFamily="49" charset="-122"/>
              </a:rPr>
              <a:t>3</a:t>
            </a:r>
            <a:r>
              <a:rPr lang="zh-CN" altLang="en-US" sz="1800" b="1" smtClean="0">
                <a:solidFill>
                  <a:srgbClr val="692AA2"/>
                </a:solidFill>
                <a:ea typeface="仿宋_GB2312" pitchFamily="49" charset="-122"/>
              </a:rPr>
              <a:t>）数据的分布确有线性趋势，可采用线性解；如不是线性趋势，则可用非线性解。</a:t>
            </a:r>
          </a:p>
          <a:p>
            <a:pPr eaLnBrk="1" hangingPunct="1">
              <a:lnSpc>
                <a:spcPct val="80000"/>
              </a:lnSpc>
            </a:pPr>
            <a:r>
              <a:rPr lang="zh-CN" altLang="en-US" sz="1800" b="1" smtClean="0">
                <a:solidFill>
                  <a:srgbClr val="692AA2"/>
                </a:solidFill>
                <a:ea typeface="仿宋_GB2312" pitchFamily="49" charset="-122"/>
              </a:rPr>
              <a:t>回归预测法的种类</a:t>
            </a:r>
          </a:p>
          <a:p>
            <a:pPr eaLnBrk="1" hangingPunct="1">
              <a:lnSpc>
                <a:spcPct val="80000"/>
              </a:lnSpc>
            </a:pPr>
            <a:r>
              <a:rPr lang="en-US" altLang="zh-CN" sz="1800" b="1" smtClean="0">
                <a:solidFill>
                  <a:srgbClr val="692AA2"/>
                </a:solidFill>
                <a:ea typeface="仿宋_GB2312" pitchFamily="49" charset="-122"/>
              </a:rPr>
              <a:t>1</a:t>
            </a:r>
            <a:r>
              <a:rPr lang="zh-CN" altLang="en-US" sz="1800" b="1" smtClean="0">
                <a:solidFill>
                  <a:srgbClr val="692AA2"/>
                </a:solidFill>
                <a:ea typeface="仿宋_GB2312" pitchFamily="49" charset="-122"/>
              </a:rPr>
              <a:t>）一元回归预测</a:t>
            </a:r>
            <a:r>
              <a:rPr lang="en-US" altLang="zh-CN" sz="1800" b="1" smtClean="0">
                <a:solidFill>
                  <a:srgbClr val="692AA2"/>
                </a:solidFill>
                <a:ea typeface="仿宋_GB2312" pitchFamily="49" charset="-122"/>
              </a:rPr>
              <a:t>(</a:t>
            </a:r>
            <a:r>
              <a:rPr lang="zh-CN" altLang="en-US" sz="1800" b="1" smtClean="0">
                <a:solidFill>
                  <a:srgbClr val="692AA2"/>
                </a:solidFill>
                <a:ea typeface="仿宋_GB2312" pitchFamily="49" charset="-122"/>
              </a:rPr>
              <a:t>古典线型回归</a:t>
            </a:r>
            <a:r>
              <a:rPr lang="en-US" altLang="zh-CN" sz="1800" b="1" smtClean="0">
                <a:solidFill>
                  <a:srgbClr val="692AA2"/>
                </a:solidFill>
                <a:ea typeface="仿宋_GB2312" pitchFamily="49" charset="-122"/>
              </a:rPr>
              <a:t>)</a:t>
            </a:r>
            <a:r>
              <a:rPr lang="zh-CN" altLang="en-US" sz="1800" b="1" smtClean="0">
                <a:solidFill>
                  <a:srgbClr val="692AA2"/>
                </a:solidFill>
                <a:ea typeface="仿宋_GB2312" pitchFamily="49" charset="-122"/>
              </a:rPr>
              <a:t>。</a:t>
            </a:r>
            <a:br>
              <a:rPr lang="zh-CN" altLang="en-US" sz="1800" b="1" smtClean="0">
                <a:solidFill>
                  <a:srgbClr val="692AA2"/>
                </a:solidFill>
                <a:ea typeface="仿宋_GB2312" pitchFamily="49" charset="-122"/>
              </a:rPr>
            </a:br>
            <a:r>
              <a:rPr lang="zh-CN" altLang="en-US" sz="1800" b="1" smtClean="0">
                <a:solidFill>
                  <a:srgbClr val="692AA2"/>
                </a:solidFill>
                <a:ea typeface="仿宋_GB2312" pitchFamily="49" charset="-122"/>
              </a:rPr>
              <a:t>　一元回归预测就是用相关分析法分析一个自变量和一个因变量之间的相关关系，并进行预测。例如，从居民货币收入预测某种耐用消费品的销售量；从工人劳动生产率预测利润额；从施肥量预测农作物的产量。</a:t>
            </a:r>
          </a:p>
          <a:p>
            <a:pPr eaLnBrk="1" hangingPunct="1">
              <a:lnSpc>
                <a:spcPct val="80000"/>
              </a:lnSpc>
            </a:pPr>
            <a:r>
              <a:rPr lang="en-US" altLang="zh-CN" sz="1800" b="1" smtClean="0">
                <a:solidFill>
                  <a:srgbClr val="692AA2"/>
                </a:solidFill>
                <a:ea typeface="仿宋_GB2312" pitchFamily="49" charset="-122"/>
              </a:rPr>
              <a:t>2</a:t>
            </a:r>
            <a:r>
              <a:rPr lang="zh-CN" altLang="en-US" sz="1800" b="1" smtClean="0">
                <a:solidFill>
                  <a:srgbClr val="692AA2"/>
                </a:solidFill>
                <a:ea typeface="仿宋_GB2312" pitchFamily="49" charset="-122"/>
              </a:rPr>
              <a:t>）多元回归预测。</a:t>
            </a:r>
            <a:br>
              <a:rPr lang="zh-CN" altLang="en-US" sz="1800" b="1" smtClean="0">
                <a:solidFill>
                  <a:srgbClr val="692AA2"/>
                </a:solidFill>
                <a:ea typeface="仿宋_GB2312" pitchFamily="49" charset="-122"/>
              </a:rPr>
            </a:br>
            <a:r>
              <a:rPr lang="zh-CN" altLang="en-US" sz="1800" b="1" smtClean="0">
                <a:solidFill>
                  <a:srgbClr val="692AA2"/>
                </a:solidFill>
                <a:ea typeface="仿宋_GB2312" pitchFamily="49" charset="-122"/>
              </a:rPr>
              <a:t>　多元回归预测就是分析因变量与若干个自变量的相关关系，建立多元回归方程，从若干自变量的变化去预测因变量的变化程度和未来的数量状况。例如，从施肥量、气温、降雨量去预测某种农作物的收获率；从商业企业的职工劳动生产率和流通费率去预测利润率等等。</a:t>
            </a:r>
          </a:p>
          <a:p>
            <a:pPr eaLnBrk="1" hangingPunct="1">
              <a:lnSpc>
                <a:spcPct val="80000"/>
              </a:lnSpc>
            </a:pPr>
            <a:r>
              <a:rPr lang="en-US" altLang="zh-CN" sz="1800" b="1" smtClean="0">
                <a:solidFill>
                  <a:srgbClr val="692AA2"/>
                </a:solidFill>
                <a:ea typeface="仿宋_GB2312" pitchFamily="49" charset="-122"/>
              </a:rPr>
              <a:t>3</a:t>
            </a:r>
            <a:r>
              <a:rPr lang="zh-CN" altLang="en-US" sz="1800" b="1" smtClean="0">
                <a:solidFill>
                  <a:srgbClr val="692AA2"/>
                </a:solidFill>
                <a:ea typeface="仿宋_GB2312" pitchFamily="49" charset="-122"/>
              </a:rPr>
              <a:t>）自回归预测。</a:t>
            </a:r>
            <a:br>
              <a:rPr lang="zh-CN" altLang="en-US" sz="1800" b="1" smtClean="0">
                <a:solidFill>
                  <a:srgbClr val="692AA2"/>
                </a:solidFill>
                <a:ea typeface="仿宋_GB2312" pitchFamily="49" charset="-122"/>
              </a:rPr>
            </a:br>
            <a:r>
              <a:rPr lang="zh-CN" altLang="en-US" sz="1800" b="1" smtClean="0">
                <a:solidFill>
                  <a:srgbClr val="692AA2"/>
                </a:solidFill>
                <a:ea typeface="仿宋_GB2312" pitchFamily="49" charset="-122"/>
              </a:rPr>
              <a:t>　自回归预测就是用一个时间数列的因变量数列与向过去推移若干时期的一个或几个自变量数列进行预测。例如对按月编制的时间数列，用今年</a:t>
            </a:r>
            <a:r>
              <a:rPr lang="en-US" altLang="zh-CN" sz="1800" b="1" smtClean="0">
                <a:solidFill>
                  <a:srgbClr val="692AA2"/>
                </a:solidFill>
                <a:ea typeface="仿宋_GB2312" pitchFamily="49" charset="-122"/>
              </a:rPr>
              <a:t>1</a:t>
            </a:r>
            <a:r>
              <a:rPr lang="zh-CN" altLang="en-US" sz="1800" b="1" smtClean="0">
                <a:solidFill>
                  <a:srgbClr val="692AA2"/>
                </a:solidFill>
                <a:ea typeface="仿宋_GB2312" pitchFamily="49" charset="-122"/>
              </a:rPr>
              <a:t>～</a:t>
            </a:r>
            <a:r>
              <a:rPr lang="en-US" altLang="zh-CN" sz="1800" b="1" smtClean="0">
                <a:solidFill>
                  <a:srgbClr val="692AA2"/>
                </a:solidFill>
                <a:ea typeface="仿宋_GB2312" pitchFamily="49" charset="-122"/>
              </a:rPr>
              <a:t>12</a:t>
            </a:r>
            <a:r>
              <a:rPr lang="zh-CN" altLang="en-US" sz="1800" b="1" smtClean="0">
                <a:solidFill>
                  <a:srgbClr val="692AA2"/>
                </a:solidFill>
                <a:ea typeface="仿宋_GB2312" pitchFamily="49" charset="-122"/>
              </a:rPr>
              <a:t>月的数列作为因变量数列， 用以前某月至某月的数列作为自变量数列，计算其相关系数，建立回归方程进行预测。</a:t>
            </a:r>
          </a:p>
          <a:p>
            <a:pPr eaLnBrk="1" hangingPunct="1">
              <a:lnSpc>
                <a:spcPct val="80000"/>
              </a:lnSpc>
            </a:pPr>
            <a:r>
              <a:rPr lang="zh-CN" altLang="en-US" sz="1800" b="1" smtClean="0">
                <a:solidFill>
                  <a:srgbClr val="692AA2"/>
                </a:solidFill>
                <a:ea typeface="仿宋_GB2312" pitchFamily="49" charset="-122"/>
              </a:rPr>
              <a:t>还可分为线性回归方程预测和非线性回归方程预测两种。 </a:t>
            </a:r>
          </a:p>
          <a:p>
            <a:pPr eaLnBrk="1" hangingPunct="1">
              <a:lnSpc>
                <a:spcPct val="80000"/>
              </a:lnSpc>
            </a:pPr>
            <a:endParaRPr lang="en-US" altLang="zh-CN" sz="1800" b="1" smtClean="0">
              <a:solidFill>
                <a:srgbClr val="692AA2"/>
              </a:solidFill>
              <a:ea typeface="仿宋_GB2312" pitchFamily="49" charset="-122"/>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7090" name="Rectangle 2"/>
          <p:cNvSpPr>
            <a:spLocks noGrp="1" noChangeArrowheads="1"/>
          </p:cNvSpPr>
          <p:nvPr>
            <p:ph idx="1"/>
          </p:nvPr>
        </p:nvSpPr>
        <p:spPr>
          <a:xfrm>
            <a:off x="762000" y="2093913"/>
            <a:ext cx="7620000" cy="3316287"/>
          </a:xfrm>
        </p:spPr>
        <p:txBody>
          <a:bodyPr>
            <a:normAutofit/>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a. </a:t>
            </a:r>
            <a:r>
              <a:rPr lang="zh-CN" altLang="en-US" sz="2400" b="1" smtClean="0">
                <a:solidFill>
                  <a:srgbClr val="692AA2"/>
                </a:solidFill>
                <a:latin typeface="仿宋_GB2312" pitchFamily="49" charset="-122"/>
                <a:ea typeface="仿宋_GB2312" pitchFamily="49" charset="-122"/>
              </a:rPr>
              <a:t>影响</a:t>
            </a:r>
            <a:r>
              <a:rPr lang="en-US" altLang="zh-CN" sz="2400" b="1" smtClean="0">
                <a:solidFill>
                  <a:srgbClr val="692AA2"/>
                </a:solidFill>
                <a:latin typeface="仿宋_GB2312" pitchFamily="49" charset="-122"/>
                <a:ea typeface="仿宋_GB2312" pitchFamily="49" charset="-122"/>
              </a:rPr>
              <a:t>GDP</a:t>
            </a:r>
            <a:r>
              <a:rPr lang="zh-CN" altLang="en-US" sz="2400" b="1" smtClean="0">
                <a:solidFill>
                  <a:srgbClr val="692AA2"/>
                </a:solidFill>
                <a:latin typeface="仿宋_GB2312" pitchFamily="49" charset="-122"/>
                <a:ea typeface="仿宋_GB2312" pitchFamily="49" charset="-122"/>
              </a:rPr>
              <a:t>增长的因素有哪些（投资、消费、出口、货币供应量等）？</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b. GDP</a:t>
            </a:r>
            <a:r>
              <a:rPr lang="zh-CN" altLang="en-US" sz="2400" b="1" smtClean="0">
                <a:solidFill>
                  <a:srgbClr val="692AA2"/>
                </a:solidFill>
                <a:latin typeface="仿宋_GB2312" pitchFamily="49" charset="-122"/>
                <a:ea typeface="仿宋_GB2312" pitchFamily="49" charset="-122"/>
              </a:rPr>
              <a:t>与各种因素关系的性质是什么？（增、减）</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c. </a:t>
            </a:r>
            <a:r>
              <a:rPr lang="zh-CN" altLang="en-US" sz="2400" b="1" smtClean="0">
                <a:solidFill>
                  <a:srgbClr val="692AA2"/>
                </a:solidFill>
                <a:latin typeface="仿宋_GB2312" pitchFamily="49" charset="-122"/>
                <a:ea typeface="仿宋_GB2312" pitchFamily="49" charset="-122"/>
              </a:rPr>
              <a:t>各影响因素与</a:t>
            </a:r>
            <a:r>
              <a:rPr lang="en-US" altLang="zh-CN" sz="2400" b="1" smtClean="0">
                <a:solidFill>
                  <a:srgbClr val="692AA2"/>
                </a:solidFill>
                <a:latin typeface="仿宋_GB2312" pitchFamily="49" charset="-122"/>
                <a:ea typeface="仿宋_GB2312" pitchFamily="49" charset="-122"/>
              </a:rPr>
              <a:t>GDP</a:t>
            </a:r>
            <a:r>
              <a:rPr lang="zh-CN" altLang="en-US" sz="2400" b="1" smtClean="0">
                <a:solidFill>
                  <a:srgbClr val="692AA2"/>
                </a:solidFill>
                <a:latin typeface="仿宋_GB2312" pitchFamily="49" charset="-122"/>
                <a:ea typeface="仿宋_GB2312" pitchFamily="49" charset="-122"/>
              </a:rPr>
              <a:t>的具体的数量关系？</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d. </a:t>
            </a:r>
            <a:r>
              <a:rPr lang="zh-CN" altLang="en-US" sz="2400" b="1" smtClean="0">
                <a:solidFill>
                  <a:srgbClr val="692AA2"/>
                </a:solidFill>
                <a:latin typeface="仿宋_GB2312" pitchFamily="49" charset="-122"/>
                <a:ea typeface="仿宋_GB2312" pitchFamily="49" charset="-122"/>
              </a:rPr>
              <a:t>所作数量分析结果的可靠性如何？</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e.  </a:t>
            </a:r>
            <a:r>
              <a:rPr lang="zh-CN" altLang="en-US" sz="2400" b="1" smtClean="0">
                <a:solidFill>
                  <a:srgbClr val="692AA2"/>
                </a:solidFill>
                <a:latin typeface="仿宋_GB2312" pitchFamily="49" charset="-122"/>
                <a:ea typeface="仿宋_GB2312" pitchFamily="49" charset="-122"/>
              </a:rPr>
              <a:t>今后的发展趋势怎么样？ </a:t>
            </a:r>
          </a:p>
        </p:txBody>
      </p:sp>
      <p:sp>
        <p:nvSpPr>
          <p:cNvPr id="857091" name="Rectangle 3"/>
          <p:cNvSpPr>
            <a:spLocks noChangeArrowheads="1"/>
          </p:cNvSpPr>
          <p:nvPr/>
        </p:nvSpPr>
        <p:spPr bwMode="auto">
          <a:xfrm>
            <a:off x="533400" y="1504950"/>
            <a:ext cx="5105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2800" b="1">
                <a:latin typeface="仿宋_GB2312" pitchFamily="49" charset="-122"/>
              </a:rPr>
              <a:t>例</a:t>
            </a:r>
            <a:r>
              <a:rPr lang="en-US" altLang="zh-CN" sz="2800" b="1">
                <a:latin typeface="仿宋_GB2312" pitchFamily="49" charset="-122"/>
              </a:rPr>
              <a:t>1</a:t>
            </a:r>
            <a:r>
              <a:rPr lang="zh-CN" altLang="en-US" sz="2800" b="1">
                <a:latin typeface="仿宋_GB2312" pitchFamily="49" charset="-122"/>
              </a:rPr>
              <a:t>：研究中国的</a:t>
            </a:r>
            <a:r>
              <a:rPr lang="en-US" altLang="zh-CN" sz="2800" b="1">
                <a:latin typeface="仿宋_GB2312" pitchFamily="49" charset="-122"/>
              </a:rPr>
              <a:t>GDP</a:t>
            </a:r>
            <a:r>
              <a:rPr lang="zh-CN" altLang="en-US" sz="2800" b="1">
                <a:latin typeface="仿宋_GB2312" pitchFamily="49" charset="-122"/>
              </a:rPr>
              <a:t>增长</a:t>
            </a:r>
          </a:p>
        </p:txBody>
      </p:sp>
      <p:sp>
        <p:nvSpPr>
          <p:cNvPr id="857092" name="Rectangle 4"/>
          <p:cNvSpPr>
            <a:spLocks noChangeArrowheads="1"/>
          </p:cNvSpPr>
          <p:nvPr/>
        </p:nvSpPr>
        <p:spPr bwMode="auto">
          <a:xfrm>
            <a:off x="1905000" y="304800"/>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800" b="1">
                <a:latin typeface="仿宋_GB2312" pitchFamily="49" charset="-122"/>
              </a:rPr>
              <a:t>10.4.1     </a:t>
            </a:r>
            <a:r>
              <a:rPr lang="zh-CN" altLang="en-US" sz="2800" b="1">
                <a:latin typeface="仿宋_GB2312" pitchFamily="49" charset="-122"/>
              </a:rPr>
              <a:t>实例引入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57092"/>
                                        </p:tgtEl>
                                        <p:attrNameLst>
                                          <p:attrName>style.visibility</p:attrName>
                                        </p:attrNameLst>
                                      </p:cBhvr>
                                      <p:to>
                                        <p:strVal val="visible"/>
                                      </p:to>
                                    </p:set>
                                    <p:anim calcmode="lin" valueType="num">
                                      <p:cBhvr>
                                        <p:cTn id="7" dur="1000" fill="hold"/>
                                        <p:tgtEl>
                                          <p:spTgt spid="857092"/>
                                        </p:tgtEl>
                                        <p:attrNameLst>
                                          <p:attrName>ppt_w</p:attrName>
                                        </p:attrNameLst>
                                      </p:cBhvr>
                                      <p:tavLst>
                                        <p:tav tm="0">
                                          <p:val>
                                            <p:strVal val="#ppt_w*0.70"/>
                                          </p:val>
                                        </p:tav>
                                        <p:tav tm="100000">
                                          <p:val>
                                            <p:strVal val="#ppt_w"/>
                                          </p:val>
                                        </p:tav>
                                      </p:tavLst>
                                    </p:anim>
                                    <p:anim calcmode="lin" valueType="num">
                                      <p:cBhvr>
                                        <p:cTn id="8" dur="1000" fill="hold"/>
                                        <p:tgtEl>
                                          <p:spTgt spid="857092"/>
                                        </p:tgtEl>
                                        <p:attrNameLst>
                                          <p:attrName>ppt_h</p:attrName>
                                        </p:attrNameLst>
                                      </p:cBhvr>
                                      <p:tavLst>
                                        <p:tav tm="0">
                                          <p:val>
                                            <p:strVal val="#ppt_h"/>
                                          </p:val>
                                        </p:tav>
                                        <p:tav tm="100000">
                                          <p:val>
                                            <p:strVal val="#ppt_h"/>
                                          </p:val>
                                        </p:tav>
                                      </p:tavLst>
                                    </p:anim>
                                    <p:animEffect transition="in" filter="fade">
                                      <p:cBhvr>
                                        <p:cTn id="9" dur="1000"/>
                                        <p:tgtEl>
                                          <p:spTgt spid="85709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57090">
                                            <p:txEl>
                                              <p:pRg st="0" end="0"/>
                                            </p:txEl>
                                          </p:spTgt>
                                        </p:tgtEl>
                                        <p:attrNameLst>
                                          <p:attrName>style.visibility</p:attrName>
                                        </p:attrNameLst>
                                      </p:cBhvr>
                                      <p:to>
                                        <p:strVal val="visible"/>
                                      </p:to>
                                    </p:set>
                                    <p:anim calcmode="lin" valueType="num">
                                      <p:cBhvr additive="base">
                                        <p:cTn id="14" dur="500" fill="hold"/>
                                        <p:tgtEl>
                                          <p:spTgt spid="85709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57090">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57090">
                                            <p:txEl>
                                              <p:pRg st="1" end="1"/>
                                            </p:txEl>
                                          </p:spTgt>
                                        </p:tgtEl>
                                        <p:attrNameLst>
                                          <p:attrName>style.visibility</p:attrName>
                                        </p:attrNameLst>
                                      </p:cBhvr>
                                      <p:to>
                                        <p:strVal val="visible"/>
                                      </p:to>
                                    </p:set>
                                    <p:anim calcmode="lin" valueType="num">
                                      <p:cBhvr additive="base">
                                        <p:cTn id="18" dur="500" fill="hold"/>
                                        <p:tgtEl>
                                          <p:spTgt spid="85709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57090">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57090">
                                            <p:txEl>
                                              <p:pRg st="2" end="2"/>
                                            </p:txEl>
                                          </p:spTgt>
                                        </p:tgtEl>
                                        <p:attrNameLst>
                                          <p:attrName>style.visibility</p:attrName>
                                        </p:attrNameLst>
                                      </p:cBhvr>
                                      <p:to>
                                        <p:strVal val="visible"/>
                                      </p:to>
                                    </p:set>
                                    <p:anim calcmode="lin" valueType="num">
                                      <p:cBhvr additive="base">
                                        <p:cTn id="22" dur="500" fill="hold"/>
                                        <p:tgtEl>
                                          <p:spTgt spid="857090">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57090">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57090">
                                            <p:txEl>
                                              <p:pRg st="3" end="3"/>
                                            </p:txEl>
                                          </p:spTgt>
                                        </p:tgtEl>
                                        <p:attrNameLst>
                                          <p:attrName>style.visibility</p:attrName>
                                        </p:attrNameLst>
                                      </p:cBhvr>
                                      <p:to>
                                        <p:strVal val="visible"/>
                                      </p:to>
                                    </p:set>
                                    <p:anim calcmode="lin" valueType="num">
                                      <p:cBhvr additive="base">
                                        <p:cTn id="26" dur="500" fill="hold"/>
                                        <p:tgtEl>
                                          <p:spTgt spid="857090">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57090">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57090">
                                            <p:txEl>
                                              <p:pRg st="4" end="4"/>
                                            </p:txEl>
                                          </p:spTgt>
                                        </p:tgtEl>
                                        <p:attrNameLst>
                                          <p:attrName>style.visibility</p:attrName>
                                        </p:attrNameLst>
                                      </p:cBhvr>
                                      <p:to>
                                        <p:strVal val="visible"/>
                                      </p:to>
                                    </p:set>
                                    <p:anim calcmode="lin" valueType="num">
                                      <p:cBhvr additive="base">
                                        <p:cTn id="30" dur="500" fill="hold"/>
                                        <p:tgtEl>
                                          <p:spTgt spid="857090">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570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857091"/>
                                        </p:tgtEl>
                                        <p:attrNameLst>
                                          <p:attrName>style.visibility</p:attrName>
                                        </p:attrNameLst>
                                      </p:cBhvr>
                                      <p:to>
                                        <p:strVal val="visible"/>
                                      </p:to>
                                    </p:set>
                                    <p:animEffect transition="in" filter="strips(downRight)">
                                      <p:cBhvr>
                                        <p:cTn id="36" dur="500"/>
                                        <p:tgtEl>
                                          <p:spTgt spid="85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0" grpId="0" build="p" autoUpdateAnimBg="0"/>
      <p:bldP spid="857091" grpId="0"/>
      <p:bldP spid="857092" grpId="0"/>
    </p:bldLst>
  </p:timing>
</p:sld>
</file>

<file path=ppt/slides/slide1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1219200"/>
            <a:ext cx="5029200" cy="685800"/>
          </a:xfrm>
        </p:spPr>
        <p:txBody>
          <a:bodyPr>
            <a:normAutofit/>
          </a:bodyPr>
          <a:lstStyle/>
          <a:p>
            <a:pPr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2</a:t>
            </a:r>
            <a:r>
              <a:rPr lang="zh-CN" altLang="en-US" b="1" smtClean="0">
                <a:solidFill>
                  <a:srgbClr val="692AA2"/>
                </a:solidFill>
                <a:latin typeface="仿宋_GB2312" pitchFamily="49" charset="-122"/>
                <a:ea typeface="仿宋_GB2312" pitchFamily="49" charset="-122"/>
              </a:rPr>
              <a:t>：中国家庭汽车市场</a:t>
            </a:r>
          </a:p>
        </p:txBody>
      </p:sp>
      <p:sp>
        <p:nvSpPr>
          <p:cNvPr id="858115" name="Rectangle 3"/>
          <p:cNvSpPr>
            <a:spLocks noGrp="1" noChangeArrowheads="1"/>
          </p:cNvSpPr>
          <p:nvPr>
            <p:ph idx="1"/>
          </p:nvPr>
        </p:nvSpPr>
        <p:spPr>
          <a:xfrm>
            <a:off x="762000" y="1874838"/>
            <a:ext cx="7696200" cy="4525962"/>
          </a:xfrm>
        </p:spPr>
        <p:txBody>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a</a:t>
            </a:r>
            <a:r>
              <a:rPr lang="zh-CN" altLang="en-US" sz="2400" b="1" smtClean="0">
                <a:solidFill>
                  <a:srgbClr val="692AA2"/>
                </a:solidFill>
                <a:latin typeface="仿宋_GB2312" pitchFamily="49" charset="-122"/>
                <a:ea typeface="仿宋_GB2312" pitchFamily="49" charset="-122"/>
              </a:rPr>
              <a:t>：汽车市场状况如何（销售量）</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b:   </a:t>
            </a:r>
            <a:r>
              <a:rPr lang="zh-CN" altLang="en-US" sz="2400" b="1" smtClean="0">
                <a:solidFill>
                  <a:srgbClr val="692AA2"/>
                </a:solidFill>
                <a:latin typeface="仿宋_GB2312" pitchFamily="49" charset="-122"/>
                <a:ea typeface="仿宋_GB2312" pitchFamily="49" charset="-122"/>
              </a:rPr>
              <a:t>影响汽车销售量的主要因素是什么（收入、价格、道路状况等）？</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c:   </a:t>
            </a:r>
            <a:r>
              <a:rPr lang="zh-CN" altLang="en-US" sz="2400" b="1" smtClean="0">
                <a:solidFill>
                  <a:srgbClr val="692AA2"/>
                </a:solidFill>
                <a:latin typeface="仿宋_GB2312" pitchFamily="49" charset="-122"/>
                <a:ea typeface="仿宋_GB2312" pitchFamily="49" charset="-122"/>
              </a:rPr>
              <a:t>各种因素对汽车销售量影响的性质怎样（正、负、无）？</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d:  </a:t>
            </a:r>
            <a:r>
              <a:rPr lang="zh-CN" altLang="en-US" sz="2400" b="1" smtClean="0">
                <a:solidFill>
                  <a:srgbClr val="692AA2"/>
                </a:solidFill>
                <a:latin typeface="仿宋_GB2312" pitchFamily="49" charset="-122"/>
                <a:ea typeface="仿宋_GB2312" pitchFamily="49" charset="-122"/>
              </a:rPr>
              <a:t>各种因素影响汽车销量的具体数量程度？</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e:   </a:t>
            </a:r>
            <a:r>
              <a:rPr lang="zh-CN" altLang="en-US" sz="2400" b="1" smtClean="0">
                <a:solidFill>
                  <a:srgbClr val="692AA2"/>
                </a:solidFill>
                <a:latin typeface="仿宋_GB2312" pitchFamily="49" charset="-122"/>
                <a:ea typeface="仿宋_GB2312" pitchFamily="49" charset="-122"/>
              </a:rPr>
              <a:t>以上分析所得结论是否可靠？</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f:   </a:t>
            </a:r>
            <a:r>
              <a:rPr lang="zh-CN" altLang="en-US" sz="2400" b="1" smtClean="0">
                <a:solidFill>
                  <a:srgbClr val="692AA2"/>
                </a:solidFill>
                <a:latin typeface="仿宋_GB2312" pitchFamily="49" charset="-122"/>
                <a:ea typeface="仿宋_GB2312" pitchFamily="49" charset="-122"/>
              </a:rPr>
              <a:t>今后发展的趋势怎样？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 calcmode="lin" valueType="num">
                                      <p:cBhvr additive="base">
                                        <p:cTn id="7" dur="500" fill="hold"/>
                                        <p:tgtEl>
                                          <p:spTgt spid="858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81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8115">
                                            <p:txEl>
                                              <p:pRg st="1" end="1"/>
                                            </p:txEl>
                                          </p:spTgt>
                                        </p:tgtEl>
                                        <p:attrNameLst>
                                          <p:attrName>style.visibility</p:attrName>
                                        </p:attrNameLst>
                                      </p:cBhvr>
                                      <p:to>
                                        <p:strVal val="visible"/>
                                      </p:to>
                                    </p:set>
                                    <p:anim calcmode="lin" valueType="num">
                                      <p:cBhvr additive="base">
                                        <p:cTn id="11" dur="500" fill="hold"/>
                                        <p:tgtEl>
                                          <p:spTgt spid="8581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581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58115">
                                            <p:txEl>
                                              <p:pRg st="2" end="2"/>
                                            </p:txEl>
                                          </p:spTgt>
                                        </p:tgtEl>
                                        <p:attrNameLst>
                                          <p:attrName>style.visibility</p:attrName>
                                        </p:attrNameLst>
                                      </p:cBhvr>
                                      <p:to>
                                        <p:strVal val="visible"/>
                                      </p:to>
                                    </p:set>
                                    <p:anim calcmode="lin" valueType="num">
                                      <p:cBhvr additive="base">
                                        <p:cTn id="15" dur="500" fill="hold"/>
                                        <p:tgtEl>
                                          <p:spTgt spid="8581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58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58115">
                                            <p:txEl>
                                              <p:pRg st="3" end="3"/>
                                            </p:txEl>
                                          </p:spTgt>
                                        </p:tgtEl>
                                        <p:attrNameLst>
                                          <p:attrName>style.visibility</p:attrName>
                                        </p:attrNameLst>
                                      </p:cBhvr>
                                      <p:to>
                                        <p:strVal val="visible"/>
                                      </p:to>
                                    </p:set>
                                    <p:anim calcmode="lin" valueType="num">
                                      <p:cBhvr additive="base">
                                        <p:cTn id="21" dur="500" fill="hold"/>
                                        <p:tgtEl>
                                          <p:spTgt spid="8581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581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58115">
                                            <p:txEl>
                                              <p:pRg st="4" end="4"/>
                                            </p:txEl>
                                          </p:spTgt>
                                        </p:tgtEl>
                                        <p:attrNameLst>
                                          <p:attrName>style.visibility</p:attrName>
                                        </p:attrNameLst>
                                      </p:cBhvr>
                                      <p:to>
                                        <p:strVal val="visible"/>
                                      </p:to>
                                    </p:set>
                                    <p:anim calcmode="lin" valueType="num">
                                      <p:cBhvr additive="base">
                                        <p:cTn id="25" dur="500" fill="hold"/>
                                        <p:tgtEl>
                                          <p:spTgt spid="8581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81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58115">
                                            <p:txEl>
                                              <p:pRg st="5" end="5"/>
                                            </p:txEl>
                                          </p:spTgt>
                                        </p:tgtEl>
                                        <p:attrNameLst>
                                          <p:attrName>style.visibility</p:attrName>
                                        </p:attrNameLst>
                                      </p:cBhvr>
                                      <p:to>
                                        <p:strVal val="visible"/>
                                      </p:to>
                                    </p:set>
                                    <p:anim calcmode="lin" valueType="num">
                                      <p:cBhvr additive="base">
                                        <p:cTn id="29" dur="500" fill="hold"/>
                                        <p:tgtEl>
                                          <p:spTgt spid="8581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581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381000" y="1143000"/>
            <a:ext cx="3962400" cy="609600"/>
          </a:xfrm>
        </p:spPr>
        <p:txBody>
          <a:bodyPr>
            <a:normAutofit/>
          </a:bodyPr>
          <a:lstStyle/>
          <a:p>
            <a:pPr eaLnBrk="1" hangingPunct="1"/>
            <a:r>
              <a:rPr lang="zh-CN" altLang="en-US" b="1" smtClean="0">
                <a:solidFill>
                  <a:srgbClr val="692AA2"/>
                </a:solidFill>
                <a:latin typeface="仿宋_GB2312" pitchFamily="49" charset="-122"/>
                <a:ea typeface="仿宋_GB2312" pitchFamily="49" charset="-122"/>
              </a:rPr>
              <a:t>以上问题的共性</a:t>
            </a:r>
          </a:p>
        </p:txBody>
      </p:sp>
      <p:sp>
        <p:nvSpPr>
          <p:cNvPr id="859139" name="Rectangle 3"/>
          <p:cNvSpPr>
            <a:spLocks noGrp="1" noChangeArrowheads="1"/>
          </p:cNvSpPr>
          <p:nvPr>
            <p:ph idx="1"/>
          </p:nvPr>
        </p:nvSpPr>
        <p:spPr>
          <a:xfrm>
            <a:off x="609600" y="1752600"/>
            <a:ext cx="8269288" cy="4648200"/>
          </a:xfrm>
        </p:spPr>
        <p:txBody>
          <a:bodyPr/>
          <a:lstStyle/>
          <a:p>
            <a:pPr eaLnBrk="1" hangingPunct="1"/>
            <a:r>
              <a:rPr lang="zh-CN" altLang="en-US" b="1" smtClean="0">
                <a:solidFill>
                  <a:srgbClr val="692AA2"/>
                </a:solidFill>
                <a:latin typeface="仿宋_GB2312" pitchFamily="49" charset="-122"/>
                <a:ea typeface="仿宋_GB2312" pitchFamily="49" charset="-122"/>
              </a:rPr>
              <a:t>提出所研究的问题</a:t>
            </a:r>
          </a:p>
          <a:p>
            <a:pPr eaLnBrk="1" hangingPunct="1"/>
            <a:r>
              <a:rPr lang="zh-CN" altLang="en-US" b="1" smtClean="0">
                <a:solidFill>
                  <a:srgbClr val="692AA2"/>
                </a:solidFill>
                <a:latin typeface="仿宋_GB2312" pitchFamily="49" charset="-122"/>
                <a:ea typeface="仿宋_GB2312" pitchFamily="49" charset="-122"/>
              </a:rPr>
              <a:t>分析影响因素（根据经济理论、实际经验）</a:t>
            </a:r>
          </a:p>
          <a:p>
            <a:pPr eaLnBrk="1" hangingPunct="1"/>
            <a:r>
              <a:rPr lang="zh-CN" altLang="en-US" b="1" smtClean="0">
                <a:solidFill>
                  <a:srgbClr val="692AA2"/>
                </a:solidFill>
                <a:latin typeface="仿宋_GB2312" pitchFamily="49" charset="-122"/>
                <a:ea typeface="仿宋_GB2312" pitchFamily="49" charset="-122"/>
              </a:rPr>
              <a:t>分析各种因素与所研究的现象的相互关系（需要科学的数量分析方法）</a:t>
            </a:r>
          </a:p>
          <a:p>
            <a:pPr eaLnBrk="1" hangingPunct="1"/>
            <a:r>
              <a:rPr lang="zh-CN" altLang="en-US" b="1" smtClean="0">
                <a:solidFill>
                  <a:srgbClr val="692AA2"/>
                </a:solidFill>
                <a:latin typeface="仿宋_GB2312" pitchFamily="49" charset="-122"/>
                <a:ea typeface="仿宋_GB2312" pitchFamily="49" charset="-122"/>
              </a:rPr>
              <a:t>分析所研究的现象与各种影响因素的数量关系（需要运用统计方法）</a:t>
            </a:r>
          </a:p>
          <a:p>
            <a:pPr eaLnBrk="1" hangingPunct="1"/>
            <a:r>
              <a:rPr lang="zh-CN" altLang="en-US" b="1" smtClean="0">
                <a:solidFill>
                  <a:srgbClr val="692AA2"/>
                </a:solidFill>
                <a:latin typeface="仿宋_GB2312" pitchFamily="49" charset="-122"/>
                <a:ea typeface="仿宋_GB2312" pitchFamily="49" charset="-122"/>
              </a:rPr>
              <a:t>分析和检验所得数量结论的可靠性；</a:t>
            </a:r>
          </a:p>
          <a:p>
            <a:pPr eaLnBrk="1" hangingPunct="1"/>
            <a:r>
              <a:rPr lang="zh-CN" altLang="en-US" b="1" smtClean="0">
                <a:solidFill>
                  <a:srgbClr val="692AA2"/>
                </a:solidFill>
                <a:latin typeface="仿宋_GB2312" pitchFamily="49" charset="-122"/>
                <a:ea typeface="仿宋_GB2312" pitchFamily="49" charset="-122"/>
              </a:rPr>
              <a:t>测算所研究经济问题的发展趋势（预测未来）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59138"/>
                                        </p:tgtEl>
                                        <p:attrNameLst>
                                          <p:attrName>style.visibility</p:attrName>
                                        </p:attrNameLst>
                                      </p:cBhvr>
                                      <p:to>
                                        <p:strVal val="visible"/>
                                      </p:to>
                                    </p:set>
                                    <p:animEffect transition="in" filter="strips(downLeft)">
                                      <p:cBhvr>
                                        <p:cTn id="7" dur="500"/>
                                        <p:tgtEl>
                                          <p:spTgt spid="85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59139">
                                            <p:txEl>
                                              <p:pRg st="0" end="0"/>
                                            </p:txEl>
                                          </p:spTgt>
                                        </p:tgtEl>
                                        <p:attrNameLst>
                                          <p:attrName>style.visibility</p:attrName>
                                        </p:attrNameLst>
                                      </p:cBhvr>
                                      <p:to>
                                        <p:strVal val="visible"/>
                                      </p:to>
                                    </p:set>
                                    <p:animEffect transition="in" filter="strips(downLeft)">
                                      <p:cBhvr>
                                        <p:cTn id="12" dur="500"/>
                                        <p:tgtEl>
                                          <p:spTgt spid="859139">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59139">
                                            <p:txEl>
                                              <p:pRg st="1" end="1"/>
                                            </p:txEl>
                                          </p:spTgt>
                                        </p:tgtEl>
                                        <p:attrNameLst>
                                          <p:attrName>style.visibility</p:attrName>
                                        </p:attrNameLst>
                                      </p:cBhvr>
                                      <p:to>
                                        <p:strVal val="visible"/>
                                      </p:to>
                                    </p:set>
                                    <p:animEffect transition="in" filter="strips(downLeft)">
                                      <p:cBhvr>
                                        <p:cTn id="15" dur="500"/>
                                        <p:tgtEl>
                                          <p:spTgt spid="859139">
                                            <p:txEl>
                                              <p:pRg st="1" end="1"/>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859139">
                                            <p:txEl>
                                              <p:pRg st="2" end="2"/>
                                            </p:txEl>
                                          </p:spTgt>
                                        </p:tgtEl>
                                        <p:attrNameLst>
                                          <p:attrName>style.visibility</p:attrName>
                                        </p:attrNameLst>
                                      </p:cBhvr>
                                      <p:to>
                                        <p:strVal val="visible"/>
                                      </p:to>
                                    </p:set>
                                    <p:animEffect transition="in" filter="strips(downLeft)">
                                      <p:cBhvr>
                                        <p:cTn id="18" dur="500"/>
                                        <p:tgtEl>
                                          <p:spTgt spid="85913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859139">
                                            <p:txEl>
                                              <p:pRg st="3" end="3"/>
                                            </p:txEl>
                                          </p:spTgt>
                                        </p:tgtEl>
                                        <p:attrNameLst>
                                          <p:attrName>style.visibility</p:attrName>
                                        </p:attrNameLst>
                                      </p:cBhvr>
                                      <p:to>
                                        <p:strVal val="visible"/>
                                      </p:to>
                                    </p:set>
                                    <p:animEffect transition="in" filter="strips(downLeft)">
                                      <p:cBhvr>
                                        <p:cTn id="23" dur="500"/>
                                        <p:tgtEl>
                                          <p:spTgt spid="859139">
                                            <p:txEl>
                                              <p:pRg st="3" end="3"/>
                                            </p:txEl>
                                          </p:spTgt>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59139">
                                            <p:txEl>
                                              <p:pRg st="4" end="4"/>
                                            </p:txEl>
                                          </p:spTgt>
                                        </p:tgtEl>
                                        <p:attrNameLst>
                                          <p:attrName>style.visibility</p:attrName>
                                        </p:attrNameLst>
                                      </p:cBhvr>
                                      <p:to>
                                        <p:strVal val="visible"/>
                                      </p:to>
                                    </p:set>
                                    <p:animEffect transition="in" filter="strips(downLeft)">
                                      <p:cBhvr>
                                        <p:cTn id="26" dur="500"/>
                                        <p:tgtEl>
                                          <p:spTgt spid="859139">
                                            <p:txEl>
                                              <p:pRg st="4" end="4"/>
                                            </p:txEl>
                                          </p:spTgt>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59139">
                                            <p:txEl>
                                              <p:pRg st="5" end="5"/>
                                            </p:txEl>
                                          </p:spTgt>
                                        </p:tgtEl>
                                        <p:attrNameLst>
                                          <p:attrName>style.visibility</p:attrName>
                                        </p:attrNameLst>
                                      </p:cBhvr>
                                      <p:to>
                                        <p:strVal val="visible"/>
                                      </p:to>
                                    </p:set>
                                    <p:animEffect transition="in" filter="strips(downLeft)">
                                      <p:cBhvr>
                                        <p:cTn id="29" dur="500"/>
                                        <p:tgtEl>
                                          <p:spTgt spid="859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8" grpId="0"/>
      <p:bldP spid="859139"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0770" name="Object 2"/>
          <p:cNvGraphicFramePr>
            <a:graphicFrameLocks noChangeAspect="1"/>
          </p:cNvGraphicFramePr>
          <p:nvPr/>
        </p:nvGraphicFramePr>
        <p:xfrm>
          <a:off x="0" y="5278438"/>
          <a:ext cx="142875" cy="304800"/>
        </p:xfrm>
        <a:graphic>
          <a:graphicData uri="http://schemas.openxmlformats.org/presentationml/2006/ole">
            <mc:AlternateContent xmlns:mc="http://schemas.openxmlformats.org/markup-compatibility/2006">
              <mc:Choice xmlns:v="urn:schemas-microsoft-com:vml" Requires="v">
                <p:oleObj spid="_x0000_s160877" r:id="rId4" imgW="139639" imgH="304668" progId="Equation.3">
                  <p:embed/>
                </p:oleObj>
              </mc:Choice>
              <mc:Fallback>
                <p:oleObj r:id="rId4" imgW="139639" imgH="30466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78438"/>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1" name="Object 3"/>
          <p:cNvGraphicFramePr>
            <a:graphicFrameLocks noChangeAspect="1"/>
          </p:cNvGraphicFramePr>
          <p:nvPr/>
        </p:nvGraphicFramePr>
        <p:xfrm>
          <a:off x="0" y="5643563"/>
          <a:ext cx="115888" cy="219075"/>
        </p:xfrm>
        <a:graphic>
          <a:graphicData uri="http://schemas.openxmlformats.org/presentationml/2006/ole">
            <mc:AlternateContent xmlns:mc="http://schemas.openxmlformats.org/markup-compatibility/2006">
              <mc:Choice xmlns:v="urn:schemas-microsoft-com:vml" Requires="v">
                <p:oleObj spid="_x0000_s160878" r:id="rId6" imgW="114151" imgH="215619" progId="Equation.3">
                  <p:embed/>
                </p:oleObj>
              </mc:Choice>
              <mc:Fallback>
                <p:oleObj r:id="rId6" imgW="114151" imgH="21561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643563"/>
                        <a:ext cx="1158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164" name="Rectangle 4"/>
          <p:cNvSpPr>
            <a:spLocks noChangeArrowheads="1"/>
          </p:cNvSpPr>
          <p:nvPr/>
        </p:nvSpPr>
        <p:spPr bwMode="auto">
          <a:xfrm>
            <a:off x="685800" y="1952625"/>
            <a:ext cx="80311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b="1">
                <a:latin typeface="仿宋_GB2312" pitchFamily="49" charset="-122"/>
              </a:rPr>
              <a:t>一、变量：</a:t>
            </a:r>
          </a:p>
          <a:p>
            <a:pPr eaLnBrk="0" hangingPunct="0"/>
            <a:r>
              <a:rPr kumimoji="1" lang="zh-CN" altLang="en-US" b="1">
                <a:latin typeface="仿宋_GB2312" pitchFamily="49" charset="-122"/>
              </a:rPr>
              <a:t>    在不同时间、空间有不同状况，取不同数值的</a:t>
            </a:r>
            <a:r>
              <a:rPr kumimoji="1" lang="zh-CN" altLang="en-US" b="1" u="sng">
                <a:latin typeface="仿宋_GB2312" pitchFamily="49" charset="-122"/>
              </a:rPr>
              <a:t>因素</a:t>
            </a:r>
            <a:r>
              <a:rPr kumimoji="1" lang="zh-CN" altLang="en-US" b="1">
                <a:latin typeface="仿宋_GB2312" pitchFamily="49" charset="-122"/>
              </a:rPr>
              <a:t>称为变量。</a:t>
            </a:r>
            <a:r>
              <a:rPr kumimoji="1" lang="zh-CN" altLang="en-US" b="1"/>
              <a:t>其分类为：</a:t>
            </a:r>
          </a:p>
        </p:txBody>
      </p:sp>
      <p:sp>
        <p:nvSpPr>
          <p:cNvPr id="860166" name="Rectangle 6"/>
          <p:cNvSpPr>
            <a:spLocks noChangeArrowheads="1"/>
          </p:cNvSpPr>
          <p:nvPr/>
        </p:nvSpPr>
        <p:spPr bwMode="auto">
          <a:xfrm>
            <a:off x="838200" y="3400425"/>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b="1">
                <a:latin typeface="仿宋_GB2312" pitchFamily="49" charset="-122"/>
              </a:rPr>
              <a:t>1</a:t>
            </a:r>
            <a:r>
              <a:rPr kumimoji="1" lang="zh-CN" altLang="en-US" b="1">
                <a:latin typeface="仿宋_GB2312" pitchFamily="49" charset="-122"/>
              </a:rPr>
              <a:t>、被解释变量</a:t>
            </a:r>
            <a:r>
              <a:rPr kumimoji="1" lang="en-US" altLang="zh-CN" b="1">
                <a:latin typeface="仿宋_GB2312" pitchFamily="49" charset="-122"/>
              </a:rPr>
              <a:t>(</a:t>
            </a:r>
            <a:r>
              <a:rPr kumimoji="1" lang="zh-CN" altLang="en-US" b="1">
                <a:latin typeface="仿宋_GB2312" pitchFamily="49" charset="-122"/>
              </a:rPr>
              <a:t>因变量</a:t>
            </a:r>
            <a:r>
              <a:rPr kumimoji="1" lang="en-US" altLang="zh-CN" b="1">
                <a:latin typeface="仿宋_GB2312" pitchFamily="49" charset="-122"/>
              </a:rPr>
              <a:t>)</a:t>
            </a:r>
          </a:p>
        </p:txBody>
      </p:sp>
      <p:sp>
        <p:nvSpPr>
          <p:cNvPr id="160774" name="Rectangle 7"/>
          <p:cNvSpPr>
            <a:spLocks noChangeArrowheads="1"/>
          </p:cNvSpPr>
          <p:nvPr/>
        </p:nvSpPr>
        <p:spPr bwMode="auto">
          <a:xfrm>
            <a:off x="533400" y="114300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仿宋_GB2312" pitchFamily="49" charset="-122"/>
              </a:rPr>
              <a:t>变量、参数、数据</a:t>
            </a:r>
          </a:p>
        </p:txBody>
      </p:sp>
      <p:sp>
        <p:nvSpPr>
          <p:cNvPr id="860168" name="Rectangle 8"/>
          <p:cNvSpPr>
            <a:spLocks noChangeArrowheads="1"/>
          </p:cNvSpPr>
          <p:nvPr/>
        </p:nvSpPr>
        <p:spPr bwMode="auto">
          <a:xfrm>
            <a:off x="838200" y="437673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b="1">
                <a:latin typeface="仿宋_GB2312" pitchFamily="49" charset="-122"/>
              </a:rPr>
              <a:t>2</a:t>
            </a:r>
            <a:r>
              <a:rPr kumimoji="1" lang="zh-CN" altLang="en-US" b="1">
                <a:latin typeface="仿宋_GB2312" pitchFamily="49" charset="-122"/>
              </a:rPr>
              <a:t>、解释变量</a:t>
            </a:r>
            <a:r>
              <a:rPr kumimoji="1" lang="en-US" altLang="zh-CN" b="1">
                <a:latin typeface="仿宋_GB2312" pitchFamily="49" charset="-122"/>
              </a:rPr>
              <a:t>(</a:t>
            </a:r>
            <a:r>
              <a:rPr kumimoji="1" lang="zh-CN" altLang="en-US" b="1">
                <a:latin typeface="仿宋_GB2312" pitchFamily="49" charset="-122"/>
              </a:rPr>
              <a:t>自变量</a:t>
            </a:r>
            <a:r>
              <a:rPr kumimoji="1" lang="en-US" altLang="zh-CN" b="1">
                <a:latin typeface="仿宋_GB2312" pitchFamily="49" charset="-122"/>
              </a:rPr>
              <a:t>)</a:t>
            </a:r>
          </a:p>
        </p:txBody>
      </p:sp>
      <p:sp>
        <p:nvSpPr>
          <p:cNvPr id="860169" name="Rectangle 9"/>
          <p:cNvSpPr>
            <a:spLocks noChangeArrowheads="1"/>
          </p:cNvSpPr>
          <p:nvPr/>
        </p:nvSpPr>
        <p:spPr bwMode="auto">
          <a:xfrm>
            <a:off x="685800" y="5457825"/>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b="1">
                <a:latin typeface="仿宋_GB2312" pitchFamily="49" charset="-122"/>
              </a:rPr>
              <a:t> 3</a:t>
            </a:r>
            <a:r>
              <a:rPr kumimoji="1" lang="zh-CN" altLang="en-US" b="1">
                <a:latin typeface="仿宋_GB2312" pitchFamily="49" charset="-122"/>
              </a:rPr>
              <a:t>、滞后变量</a:t>
            </a:r>
          </a:p>
        </p:txBody>
      </p:sp>
      <p:graphicFrame>
        <p:nvGraphicFramePr>
          <p:cNvPr id="860170" name="Object 10"/>
          <p:cNvGraphicFramePr>
            <a:graphicFrameLocks noGrp="1" noChangeAspect="1"/>
          </p:cNvGraphicFramePr>
          <p:nvPr>
            <p:ph sz="half" idx="1"/>
          </p:nvPr>
        </p:nvGraphicFramePr>
        <p:xfrm>
          <a:off x="4195763" y="3443288"/>
          <a:ext cx="269875" cy="457200"/>
        </p:xfrm>
        <a:graphic>
          <a:graphicData uri="http://schemas.openxmlformats.org/presentationml/2006/ole">
            <mc:AlternateContent xmlns:mc="http://schemas.openxmlformats.org/markup-compatibility/2006">
              <mc:Choice xmlns:v="urn:schemas-microsoft-com:vml" Requires="v">
                <p:oleObj spid="_x0000_s160879" name="Equation" r:id="rId8" imgW="123909" imgH="209602" progId="Equation.DSMT4">
                  <p:embed/>
                </p:oleObj>
              </mc:Choice>
              <mc:Fallback>
                <p:oleObj name="Equation" r:id="rId8" imgW="123909" imgH="209602"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5763" y="3443288"/>
                        <a:ext cx="269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71" name="Object 11"/>
          <p:cNvGraphicFramePr>
            <a:graphicFrameLocks noGrp="1" noChangeAspect="1"/>
          </p:cNvGraphicFramePr>
          <p:nvPr>
            <p:ph sz="quarter" idx="2"/>
          </p:nvPr>
        </p:nvGraphicFramePr>
        <p:xfrm>
          <a:off x="3894138" y="4314825"/>
          <a:ext cx="339725" cy="533400"/>
        </p:xfrm>
        <a:graphic>
          <a:graphicData uri="http://schemas.openxmlformats.org/presentationml/2006/ole">
            <mc:AlternateContent xmlns:mc="http://schemas.openxmlformats.org/markup-compatibility/2006">
              <mc:Choice xmlns:v="urn:schemas-microsoft-com:vml" Requires="v">
                <p:oleObj spid="_x0000_s160880" name="Equation" r:id="rId10" imgW="133387" imgH="209602" progId="Equation.DSMT4">
                  <p:embed/>
                </p:oleObj>
              </mc:Choice>
              <mc:Fallback>
                <p:oleObj name="Equation" r:id="rId10" imgW="133387" imgH="209602"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4138" y="4314825"/>
                        <a:ext cx="339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72" name="Object 12"/>
          <p:cNvGraphicFramePr>
            <a:graphicFrameLocks noGrp="1" noChangeAspect="1"/>
          </p:cNvGraphicFramePr>
          <p:nvPr>
            <p:ph sz="quarter" idx="3"/>
          </p:nvPr>
        </p:nvGraphicFramePr>
        <p:xfrm>
          <a:off x="2819400" y="5486400"/>
          <a:ext cx="457200" cy="457200"/>
        </p:xfrm>
        <a:graphic>
          <a:graphicData uri="http://schemas.openxmlformats.org/presentationml/2006/ole">
            <mc:AlternateContent xmlns:mc="http://schemas.openxmlformats.org/markup-compatibility/2006">
              <mc:Choice xmlns:v="urn:schemas-microsoft-com:vml" Requires="v">
                <p:oleObj spid="_x0000_s160881" name="Equation" r:id="rId12" imgW="209557" imgH="209602" progId="Equation.DSMT4">
                  <p:embed/>
                </p:oleObj>
              </mc:Choice>
              <mc:Fallback>
                <p:oleObj name="Equation" r:id="rId12" imgW="209557" imgH="209602"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54864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3" name="Rectangle 13"/>
          <p:cNvSpPr>
            <a:spLocks noChangeArrowheads="1"/>
          </p:cNvSpPr>
          <p:nvPr/>
        </p:nvSpPr>
        <p:spPr bwMode="auto">
          <a:xfrm>
            <a:off x="1371600" y="385762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b="1">
                <a:latin typeface="仿宋_GB2312" pitchFamily="49" charset="-122"/>
              </a:rPr>
              <a:t>被解释变量（因变量）：模型中要分析研究的变量</a:t>
            </a:r>
          </a:p>
        </p:txBody>
      </p:sp>
      <p:sp>
        <p:nvSpPr>
          <p:cNvPr id="860174" name="Rectangle 14"/>
          <p:cNvSpPr>
            <a:spLocks noChangeArrowheads="1"/>
          </p:cNvSpPr>
          <p:nvPr/>
        </p:nvSpPr>
        <p:spPr bwMode="auto">
          <a:xfrm>
            <a:off x="1371600" y="4848225"/>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b="1">
                <a:latin typeface="仿宋_GB2312" pitchFamily="49" charset="-122"/>
              </a:rPr>
              <a:t>解释变量</a:t>
            </a:r>
            <a:r>
              <a:rPr kumimoji="1" lang="zh-CN" altLang="en-US" b="1">
                <a:latin typeface="仿宋_GB2312" pitchFamily="49" charset="-122"/>
                <a:sym typeface="Wingdings" pitchFamily="2" charset="2"/>
              </a:rPr>
              <a:t>（</a:t>
            </a:r>
            <a:r>
              <a:rPr kumimoji="1" lang="zh-CN" altLang="en-US" b="1">
                <a:latin typeface="仿宋_GB2312" pitchFamily="49" charset="-122"/>
              </a:rPr>
              <a:t>自变量）：说明因变量变动原因的变量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64"/>
                                        </p:tgtEl>
                                        <p:attrNameLst>
                                          <p:attrName>style.visibility</p:attrName>
                                        </p:attrNameLst>
                                      </p:cBhvr>
                                      <p:to>
                                        <p:strVal val="visible"/>
                                      </p:to>
                                    </p:set>
                                    <p:anim calcmode="lin" valueType="num">
                                      <p:cBhvr additive="base">
                                        <p:cTn id="7" dur="500" fill="hold"/>
                                        <p:tgtEl>
                                          <p:spTgt spid="860164"/>
                                        </p:tgtEl>
                                        <p:attrNameLst>
                                          <p:attrName>ppt_x</p:attrName>
                                        </p:attrNameLst>
                                      </p:cBhvr>
                                      <p:tavLst>
                                        <p:tav tm="0">
                                          <p:val>
                                            <p:strVal val="0-#ppt_w/2"/>
                                          </p:val>
                                        </p:tav>
                                        <p:tav tm="100000">
                                          <p:val>
                                            <p:strVal val="#ppt_x"/>
                                          </p:val>
                                        </p:tav>
                                      </p:tavLst>
                                    </p:anim>
                                    <p:anim calcmode="lin" valueType="num">
                                      <p:cBhvr additive="base">
                                        <p:cTn id="8" dur="500" fill="hold"/>
                                        <p:tgtEl>
                                          <p:spTgt spid="86016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60166"/>
                                        </p:tgtEl>
                                        <p:attrNameLst>
                                          <p:attrName>style.visibility</p:attrName>
                                        </p:attrNameLst>
                                      </p:cBhvr>
                                      <p:to>
                                        <p:strVal val="visible"/>
                                      </p:to>
                                    </p:set>
                                    <p:anim calcmode="lin" valueType="num">
                                      <p:cBhvr additive="base">
                                        <p:cTn id="11" dur="500" fill="hold"/>
                                        <p:tgtEl>
                                          <p:spTgt spid="860166"/>
                                        </p:tgtEl>
                                        <p:attrNameLst>
                                          <p:attrName>ppt_x</p:attrName>
                                        </p:attrNameLst>
                                      </p:cBhvr>
                                      <p:tavLst>
                                        <p:tav tm="0">
                                          <p:val>
                                            <p:strVal val="0-#ppt_w/2"/>
                                          </p:val>
                                        </p:tav>
                                        <p:tav tm="100000">
                                          <p:val>
                                            <p:strVal val="#ppt_x"/>
                                          </p:val>
                                        </p:tav>
                                      </p:tavLst>
                                    </p:anim>
                                    <p:anim calcmode="lin" valueType="num">
                                      <p:cBhvr additive="base">
                                        <p:cTn id="12" dur="500" fill="hold"/>
                                        <p:tgtEl>
                                          <p:spTgt spid="86016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60168"/>
                                        </p:tgtEl>
                                        <p:attrNameLst>
                                          <p:attrName>style.visibility</p:attrName>
                                        </p:attrNameLst>
                                      </p:cBhvr>
                                      <p:to>
                                        <p:strVal val="visible"/>
                                      </p:to>
                                    </p:set>
                                    <p:anim calcmode="lin" valueType="num">
                                      <p:cBhvr additive="base">
                                        <p:cTn id="15" dur="500" fill="hold"/>
                                        <p:tgtEl>
                                          <p:spTgt spid="860168"/>
                                        </p:tgtEl>
                                        <p:attrNameLst>
                                          <p:attrName>ppt_x</p:attrName>
                                        </p:attrNameLst>
                                      </p:cBhvr>
                                      <p:tavLst>
                                        <p:tav tm="0">
                                          <p:val>
                                            <p:strVal val="0-#ppt_w/2"/>
                                          </p:val>
                                        </p:tav>
                                        <p:tav tm="100000">
                                          <p:val>
                                            <p:strVal val="#ppt_x"/>
                                          </p:val>
                                        </p:tav>
                                      </p:tavLst>
                                    </p:anim>
                                    <p:anim calcmode="lin" valueType="num">
                                      <p:cBhvr additive="base">
                                        <p:cTn id="16" dur="500" fill="hold"/>
                                        <p:tgtEl>
                                          <p:spTgt spid="86016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60169"/>
                                        </p:tgtEl>
                                        <p:attrNameLst>
                                          <p:attrName>style.visibility</p:attrName>
                                        </p:attrNameLst>
                                      </p:cBhvr>
                                      <p:to>
                                        <p:strVal val="visible"/>
                                      </p:to>
                                    </p:set>
                                    <p:anim calcmode="lin" valueType="num">
                                      <p:cBhvr additive="base">
                                        <p:cTn id="19" dur="500" fill="hold"/>
                                        <p:tgtEl>
                                          <p:spTgt spid="860169"/>
                                        </p:tgtEl>
                                        <p:attrNameLst>
                                          <p:attrName>ppt_x</p:attrName>
                                        </p:attrNameLst>
                                      </p:cBhvr>
                                      <p:tavLst>
                                        <p:tav tm="0">
                                          <p:val>
                                            <p:strVal val="0-#ppt_w/2"/>
                                          </p:val>
                                        </p:tav>
                                        <p:tav tm="100000">
                                          <p:val>
                                            <p:strVal val="#ppt_x"/>
                                          </p:val>
                                        </p:tav>
                                      </p:tavLst>
                                    </p:anim>
                                    <p:anim calcmode="lin" valueType="num">
                                      <p:cBhvr additive="base">
                                        <p:cTn id="20" dur="500" fill="hold"/>
                                        <p:tgtEl>
                                          <p:spTgt spid="86016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60170"/>
                                        </p:tgtEl>
                                        <p:attrNameLst>
                                          <p:attrName>style.visibility</p:attrName>
                                        </p:attrNameLst>
                                      </p:cBhvr>
                                      <p:to>
                                        <p:strVal val="visible"/>
                                      </p:to>
                                    </p:set>
                                    <p:anim calcmode="lin" valueType="num">
                                      <p:cBhvr additive="base">
                                        <p:cTn id="23" dur="500" fill="hold"/>
                                        <p:tgtEl>
                                          <p:spTgt spid="860170"/>
                                        </p:tgtEl>
                                        <p:attrNameLst>
                                          <p:attrName>ppt_x</p:attrName>
                                        </p:attrNameLst>
                                      </p:cBhvr>
                                      <p:tavLst>
                                        <p:tav tm="0">
                                          <p:val>
                                            <p:strVal val="1+#ppt_w/2"/>
                                          </p:val>
                                        </p:tav>
                                        <p:tav tm="100000">
                                          <p:val>
                                            <p:strVal val="#ppt_x"/>
                                          </p:val>
                                        </p:tav>
                                      </p:tavLst>
                                    </p:anim>
                                    <p:anim calcmode="lin" valueType="num">
                                      <p:cBhvr additive="base">
                                        <p:cTn id="24" dur="500" fill="hold"/>
                                        <p:tgtEl>
                                          <p:spTgt spid="86017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60171"/>
                                        </p:tgtEl>
                                        <p:attrNameLst>
                                          <p:attrName>style.visibility</p:attrName>
                                        </p:attrNameLst>
                                      </p:cBhvr>
                                      <p:to>
                                        <p:strVal val="visible"/>
                                      </p:to>
                                    </p:set>
                                    <p:anim calcmode="lin" valueType="num">
                                      <p:cBhvr additive="base">
                                        <p:cTn id="27" dur="500" fill="hold"/>
                                        <p:tgtEl>
                                          <p:spTgt spid="860171"/>
                                        </p:tgtEl>
                                        <p:attrNameLst>
                                          <p:attrName>ppt_x</p:attrName>
                                        </p:attrNameLst>
                                      </p:cBhvr>
                                      <p:tavLst>
                                        <p:tav tm="0">
                                          <p:val>
                                            <p:strVal val="1+#ppt_w/2"/>
                                          </p:val>
                                        </p:tav>
                                        <p:tav tm="100000">
                                          <p:val>
                                            <p:strVal val="#ppt_x"/>
                                          </p:val>
                                        </p:tav>
                                      </p:tavLst>
                                    </p:anim>
                                    <p:anim calcmode="lin" valueType="num">
                                      <p:cBhvr additive="base">
                                        <p:cTn id="28" dur="500" fill="hold"/>
                                        <p:tgtEl>
                                          <p:spTgt spid="86017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860172"/>
                                        </p:tgtEl>
                                        <p:attrNameLst>
                                          <p:attrName>style.visibility</p:attrName>
                                        </p:attrNameLst>
                                      </p:cBhvr>
                                      <p:to>
                                        <p:strVal val="visible"/>
                                      </p:to>
                                    </p:set>
                                    <p:anim calcmode="lin" valueType="num">
                                      <p:cBhvr additive="base">
                                        <p:cTn id="31" dur="500" fill="hold"/>
                                        <p:tgtEl>
                                          <p:spTgt spid="860172"/>
                                        </p:tgtEl>
                                        <p:attrNameLst>
                                          <p:attrName>ppt_x</p:attrName>
                                        </p:attrNameLst>
                                      </p:cBhvr>
                                      <p:tavLst>
                                        <p:tav tm="0">
                                          <p:val>
                                            <p:strVal val="1+#ppt_w/2"/>
                                          </p:val>
                                        </p:tav>
                                        <p:tav tm="100000">
                                          <p:val>
                                            <p:strVal val="#ppt_x"/>
                                          </p:val>
                                        </p:tav>
                                      </p:tavLst>
                                    </p:anim>
                                    <p:anim calcmode="lin" valueType="num">
                                      <p:cBhvr additive="base">
                                        <p:cTn id="32" dur="500" fill="hold"/>
                                        <p:tgtEl>
                                          <p:spTgt spid="86017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60173"/>
                                        </p:tgtEl>
                                        <p:attrNameLst>
                                          <p:attrName>style.visibility</p:attrName>
                                        </p:attrNameLst>
                                      </p:cBhvr>
                                      <p:to>
                                        <p:strVal val="visible"/>
                                      </p:to>
                                    </p:set>
                                    <p:anim calcmode="lin" valueType="num">
                                      <p:cBhvr additive="base">
                                        <p:cTn id="35" dur="500" fill="hold"/>
                                        <p:tgtEl>
                                          <p:spTgt spid="860173"/>
                                        </p:tgtEl>
                                        <p:attrNameLst>
                                          <p:attrName>ppt_x</p:attrName>
                                        </p:attrNameLst>
                                      </p:cBhvr>
                                      <p:tavLst>
                                        <p:tav tm="0">
                                          <p:val>
                                            <p:strVal val="0-#ppt_w/2"/>
                                          </p:val>
                                        </p:tav>
                                        <p:tav tm="100000">
                                          <p:val>
                                            <p:strVal val="#ppt_x"/>
                                          </p:val>
                                        </p:tav>
                                      </p:tavLst>
                                    </p:anim>
                                    <p:anim calcmode="lin" valueType="num">
                                      <p:cBhvr additive="base">
                                        <p:cTn id="36" dur="500" fill="hold"/>
                                        <p:tgtEl>
                                          <p:spTgt spid="86017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60174"/>
                                        </p:tgtEl>
                                        <p:attrNameLst>
                                          <p:attrName>style.visibility</p:attrName>
                                        </p:attrNameLst>
                                      </p:cBhvr>
                                      <p:to>
                                        <p:strVal val="visible"/>
                                      </p:to>
                                    </p:set>
                                    <p:anim calcmode="lin" valueType="num">
                                      <p:cBhvr additive="base">
                                        <p:cTn id="39" dur="500" fill="hold"/>
                                        <p:tgtEl>
                                          <p:spTgt spid="860174"/>
                                        </p:tgtEl>
                                        <p:attrNameLst>
                                          <p:attrName>ppt_x</p:attrName>
                                        </p:attrNameLst>
                                      </p:cBhvr>
                                      <p:tavLst>
                                        <p:tav tm="0">
                                          <p:val>
                                            <p:strVal val="0-#ppt_w/2"/>
                                          </p:val>
                                        </p:tav>
                                        <p:tav tm="100000">
                                          <p:val>
                                            <p:strVal val="#ppt_x"/>
                                          </p:val>
                                        </p:tav>
                                      </p:tavLst>
                                    </p:anim>
                                    <p:anim calcmode="lin" valueType="num">
                                      <p:cBhvr additive="base">
                                        <p:cTn id="40" dur="500" fill="hold"/>
                                        <p:tgtEl>
                                          <p:spTgt spid="860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autoUpdateAnimBg="0"/>
      <p:bldP spid="860166" grpId="0" autoUpdateAnimBg="0"/>
      <p:bldP spid="860168" grpId="0" autoUpdateAnimBg="0"/>
      <p:bldP spid="860169" grpId="0" autoUpdateAnimBg="0"/>
      <p:bldP spid="860173" grpId="0" autoUpdateAnimBg="0"/>
      <p:bldP spid="860174"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2210" name="Rectangle 2"/>
          <p:cNvSpPr>
            <a:spLocks noChangeArrowheads="1"/>
          </p:cNvSpPr>
          <p:nvPr/>
        </p:nvSpPr>
        <p:spPr bwMode="auto">
          <a:xfrm>
            <a:off x="304800" y="914400"/>
            <a:ext cx="8458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a:latin typeface="仿宋_GB2312" pitchFamily="49" charset="-122"/>
              </a:rPr>
              <a:t>    </a:t>
            </a:r>
            <a:r>
              <a:rPr kumimoji="1" lang="zh-CN" altLang="en-US" b="1">
                <a:latin typeface="仿宋_GB2312" pitchFamily="49" charset="-122"/>
              </a:rPr>
              <a:t>例：收入决定模型</a:t>
            </a:r>
            <a:r>
              <a:rPr kumimoji="1" lang="zh-CN" altLang="en-US" sz="2000" b="1">
                <a:latin typeface="仿宋_GB2312" pitchFamily="49" charset="-122"/>
              </a:rPr>
              <a:t>（其中：消费支出</a:t>
            </a:r>
            <a:r>
              <a:rPr kumimoji="1" lang="en-US" altLang="zh-CN" sz="2000" b="1">
                <a:latin typeface="仿宋_GB2312" pitchFamily="49" charset="-122"/>
              </a:rPr>
              <a:t>C</a:t>
            </a:r>
            <a:r>
              <a:rPr kumimoji="1" lang="zh-CN" altLang="en-US" sz="2000" b="1">
                <a:latin typeface="仿宋_GB2312" pitchFamily="49" charset="-122"/>
              </a:rPr>
              <a:t>、 投资</a:t>
            </a:r>
            <a:r>
              <a:rPr kumimoji="1" lang="en-US" altLang="zh-CN" sz="2000" b="1">
                <a:latin typeface="仿宋_GB2312" pitchFamily="49" charset="-122"/>
              </a:rPr>
              <a:t>I</a:t>
            </a:r>
            <a:r>
              <a:rPr kumimoji="1" lang="zh-CN" altLang="en-US" sz="2000" b="1">
                <a:latin typeface="仿宋_GB2312" pitchFamily="49" charset="-122"/>
              </a:rPr>
              <a:t>、进口</a:t>
            </a:r>
            <a:r>
              <a:rPr kumimoji="1" lang="en-US" altLang="zh-CN" sz="2000" b="1">
                <a:latin typeface="仿宋_GB2312" pitchFamily="49" charset="-122"/>
              </a:rPr>
              <a:t>IM </a:t>
            </a:r>
            <a:r>
              <a:rPr kumimoji="1" lang="zh-CN" altLang="en-US" sz="2000" b="1">
                <a:latin typeface="仿宋_GB2312" pitchFamily="49" charset="-122"/>
              </a:rPr>
              <a:t>、税收</a:t>
            </a:r>
            <a:r>
              <a:rPr kumimoji="1" lang="en-US" altLang="zh-CN" sz="2000" b="1">
                <a:latin typeface="仿宋_GB2312" pitchFamily="49" charset="-122"/>
              </a:rPr>
              <a:t>T</a:t>
            </a:r>
            <a:r>
              <a:rPr kumimoji="1" lang="zh-CN" altLang="en-US" sz="2000" b="1">
                <a:latin typeface="仿宋_GB2312" pitchFamily="49" charset="-122"/>
              </a:rPr>
              <a:t>、收入</a:t>
            </a:r>
            <a:r>
              <a:rPr kumimoji="1" lang="en-US" altLang="zh-CN" sz="2000" b="1">
                <a:latin typeface="仿宋_GB2312" pitchFamily="49" charset="-122"/>
              </a:rPr>
              <a:t>Y</a:t>
            </a:r>
            <a:r>
              <a:rPr kumimoji="1" lang="zh-CN" altLang="en-US" sz="2000" b="1">
                <a:latin typeface="仿宋_GB2312" pitchFamily="49" charset="-122"/>
              </a:rPr>
              <a:t>、政府支出</a:t>
            </a:r>
            <a:r>
              <a:rPr kumimoji="1" lang="en-US" altLang="zh-CN" sz="2000" b="1">
                <a:latin typeface="仿宋_GB2312" pitchFamily="49" charset="-122"/>
              </a:rPr>
              <a:t>G</a:t>
            </a:r>
            <a:r>
              <a:rPr kumimoji="1" lang="zh-CN" altLang="en-US" sz="2000" b="1">
                <a:latin typeface="仿宋_GB2312" pitchFamily="49" charset="-122"/>
              </a:rPr>
              <a:t>、出口</a:t>
            </a:r>
            <a:r>
              <a:rPr kumimoji="1" lang="en-US" altLang="zh-CN" sz="2000" b="1">
                <a:latin typeface="仿宋_GB2312" pitchFamily="49" charset="-122"/>
              </a:rPr>
              <a:t>E</a:t>
            </a:r>
            <a:r>
              <a:rPr kumimoji="1" lang="zh-CN" altLang="en-US" sz="2000" b="1">
                <a:latin typeface="仿宋_GB2312" pitchFamily="49" charset="-122"/>
              </a:rPr>
              <a:t>）</a:t>
            </a:r>
            <a:endParaRPr kumimoji="1" lang="zh-CN" altLang="en-US" sz="2800" b="1">
              <a:latin typeface="仿宋_GB2312" pitchFamily="49" charset="-122"/>
            </a:endParaRPr>
          </a:p>
        </p:txBody>
      </p:sp>
      <p:graphicFrame>
        <p:nvGraphicFramePr>
          <p:cNvPr id="862211" name="Object 3"/>
          <p:cNvGraphicFramePr>
            <a:graphicFrameLocks noChangeAspect="1"/>
          </p:cNvGraphicFramePr>
          <p:nvPr/>
        </p:nvGraphicFramePr>
        <p:xfrm>
          <a:off x="2362200" y="4419600"/>
          <a:ext cx="3733800" cy="393700"/>
        </p:xfrm>
        <a:graphic>
          <a:graphicData uri="http://schemas.openxmlformats.org/presentationml/2006/ole">
            <mc:AlternateContent xmlns:mc="http://schemas.openxmlformats.org/markup-compatibility/2006">
              <mc:Choice xmlns:v="urn:schemas-microsoft-com:vml" Requires="v">
                <p:oleObj spid="_x0000_s161897" name="Equation" r:id="rId3" imgW="1590810" imgH="209602" progId="Equation.DSMT4">
                  <p:embed/>
                </p:oleObj>
              </mc:Choice>
              <mc:Fallback>
                <p:oleObj name="Equation" r:id="rId3" imgW="1590810" imgH="20960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419600"/>
                        <a:ext cx="3733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2212" name="Object 4"/>
          <p:cNvGraphicFramePr>
            <a:graphicFrameLocks noChangeAspect="1"/>
          </p:cNvGraphicFramePr>
          <p:nvPr/>
        </p:nvGraphicFramePr>
        <p:xfrm>
          <a:off x="2438400" y="2514600"/>
          <a:ext cx="3124200" cy="401638"/>
        </p:xfrm>
        <a:graphic>
          <a:graphicData uri="http://schemas.openxmlformats.org/presentationml/2006/ole">
            <mc:AlternateContent xmlns:mc="http://schemas.openxmlformats.org/markup-compatibility/2006">
              <mc:Choice xmlns:v="urn:schemas-microsoft-com:vml" Requires="v">
                <p:oleObj spid="_x0000_s161898" name="Equation" r:id="rId5" imgW="1495334" imgH="209602" progId="Equation.DSMT4">
                  <p:embed/>
                </p:oleObj>
              </mc:Choice>
              <mc:Fallback>
                <p:oleObj name="Equation" r:id="rId5" imgW="1495334" imgH="209602"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14600"/>
                        <a:ext cx="3124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2213" name="Object 5"/>
          <p:cNvGraphicFramePr>
            <a:graphicFrameLocks noChangeAspect="1"/>
          </p:cNvGraphicFramePr>
          <p:nvPr/>
        </p:nvGraphicFramePr>
        <p:xfrm>
          <a:off x="1219200" y="2971800"/>
          <a:ext cx="5156200" cy="596900"/>
        </p:xfrm>
        <a:graphic>
          <a:graphicData uri="http://schemas.openxmlformats.org/presentationml/2006/ole">
            <mc:AlternateContent xmlns:mc="http://schemas.openxmlformats.org/markup-compatibility/2006">
              <mc:Choice xmlns:v="urn:schemas-microsoft-com:vml" Requires="v">
                <p:oleObj spid="_x0000_s161899" name="Equation" r:id="rId7" imgW="1657504" imgH="209602" progId="Equation.DSMT4">
                  <p:embed/>
                </p:oleObj>
              </mc:Choice>
              <mc:Fallback>
                <p:oleObj name="Equation" r:id="rId7" imgW="1657504" imgH="2096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971800"/>
                        <a:ext cx="51562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2214" name="Object 6"/>
          <p:cNvGraphicFramePr>
            <a:graphicFrameLocks noChangeAspect="1"/>
          </p:cNvGraphicFramePr>
          <p:nvPr/>
        </p:nvGraphicFramePr>
        <p:xfrm>
          <a:off x="2438400" y="1828800"/>
          <a:ext cx="3924300" cy="441325"/>
        </p:xfrm>
        <a:graphic>
          <a:graphicData uri="http://schemas.openxmlformats.org/presentationml/2006/ole">
            <mc:AlternateContent xmlns:mc="http://schemas.openxmlformats.org/markup-compatibility/2006">
              <mc:Choice xmlns:v="urn:schemas-microsoft-com:vml" Requires="v">
                <p:oleObj spid="_x0000_s161900" name="Equation" r:id="rId9" imgW="1457424" imgH="209602" progId="Equation.DSMT4">
                  <p:embed/>
                </p:oleObj>
              </mc:Choice>
              <mc:Fallback>
                <p:oleObj name="Equation" r:id="rId9" imgW="1457424" imgH="209602"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1828800"/>
                        <a:ext cx="3924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2215" name="Object 7"/>
          <p:cNvGraphicFramePr>
            <a:graphicFrameLocks noChangeAspect="1"/>
          </p:cNvGraphicFramePr>
          <p:nvPr/>
        </p:nvGraphicFramePr>
        <p:xfrm>
          <a:off x="2286000" y="3733800"/>
          <a:ext cx="2057400" cy="477838"/>
        </p:xfrm>
        <a:graphic>
          <a:graphicData uri="http://schemas.openxmlformats.org/presentationml/2006/ole">
            <mc:AlternateContent xmlns:mc="http://schemas.openxmlformats.org/markup-compatibility/2006">
              <mc:Choice xmlns:v="urn:schemas-microsoft-com:vml" Requires="v">
                <p:oleObj spid="_x0000_s161901" name="Equation" r:id="rId11" imgW="580934" imgH="209602" progId="Equation.DSMT4">
                  <p:embed/>
                </p:oleObj>
              </mc:Choice>
              <mc:Fallback>
                <p:oleObj name="Equation" r:id="rId11" imgW="580934" imgH="209602"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733800"/>
                        <a:ext cx="2057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2216" name="Rectangle 8"/>
          <p:cNvSpPr>
            <a:spLocks noChangeArrowheads="1"/>
          </p:cNvSpPr>
          <p:nvPr/>
        </p:nvSpPr>
        <p:spPr bwMode="auto">
          <a:xfrm>
            <a:off x="457200" y="4868863"/>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latin typeface="仿宋_GB2312" pitchFamily="49" charset="-122"/>
              </a:rPr>
              <a:t>     </a:t>
            </a:r>
            <a:r>
              <a:rPr kumimoji="1" lang="zh-CN" altLang="en-US" sz="2000" b="1">
                <a:latin typeface="仿宋_GB2312" pitchFamily="49" charset="-122"/>
              </a:rPr>
              <a:t>其中：消费支出</a:t>
            </a:r>
            <a:r>
              <a:rPr kumimoji="1" lang="en-US" altLang="zh-CN" sz="2000" b="1">
                <a:latin typeface="仿宋_GB2312" pitchFamily="49" charset="-122"/>
              </a:rPr>
              <a:t>C</a:t>
            </a:r>
            <a:r>
              <a:rPr kumimoji="1" lang="zh-CN" altLang="en-US" sz="2000" b="1">
                <a:latin typeface="仿宋_GB2312" pitchFamily="49" charset="-122"/>
              </a:rPr>
              <a:t>、 投资</a:t>
            </a:r>
            <a:r>
              <a:rPr kumimoji="1" lang="en-US" altLang="zh-CN" sz="2000" b="1">
                <a:latin typeface="仿宋_GB2312" pitchFamily="49" charset="-122"/>
              </a:rPr>
              <a:t>I</a:t>
            </a:r>
            <a:r>
              <a:rPr kumimoji="1" lang="zh-CN" altLang="en-US" sz="2000" b="1">
                <a:latin typeface="仿宋_GB2312" pitchFamily="49" charset="-122"/>
              </a:rPr>
              <a:t>、进口</a:t>
            </a:r>
            <a:r>
              <a:rPr kumimoji="1" lang="en-US" altLang="zh-CN" sz="2000" b="1">
                <a:latin typeface="仿宋_GB2312" pitchFamily="49" charset="-122"/>
              </a:rPr>
              <a:t>IM </a:t>
            </a:r>
            <a:r>
              <a:rPr kumimoji="1" lang="zh-CN" altLang="en-US" sz="2000" b="1">
                <a:latin typeface="仿宋_GB2312" pitchFamily="49" charset="-122"/>
              </a:rPr>
              <a:t>、税收</a:t>
            </a:r>
            <a:r>
              <a:rPr kumimoji="1" lang="en-US" altLang="zh-CN" sz="2000" b="1">
                <a:latin typeface="仿宋_GB2312" pitchFamily="49" charset="-122"/>
              </a:rPr>
              <a:t>T</a:t>
            </a:r>
            <a:r>
              <a:rPr kumimoji="1" lang="zh-CN" altLang="en-US" sz="2000" b="1">
                <a:latin typeface="仿宋_GB2312" pitchFamily="49" charset="-122"/>
              </a:rPr>
              <a:t>、收入</a:t>
            </a:r>
            <a:r>
              <a:rPr kumimoji="1" lang="en-US" altLang="zh-CN" sz="2000" b="1">
                <a:latin typeface="仿宋_GB2312" pitchFamily="49" charset="-122"/>
              </a:rPr>
              <a:t>Y</a:t>
            </a:r>
            <a:r>
              <a:rPr kumimoji="1" lang="zh-CN" altLang="en-US" sz="2000" b="1">
                <a:latin typeface="仿宋_GB2312" pitchFamily="49" charset="-122"/>
              </a:rPr>
              <a:t>是被解释</a:t>
            </a:r>
            <a:r>
              <a:rPr kumimoji="1" lang="en-US" altLang="zh-CN" sz="2000" b="1">
                <a:latin typeface="仿宋_GB2312" pitchFamily="49" charset="-122"/>
              </a:rPr>
              <a:t>(</a:t>
            </a:r>
            <a:r>
              <a:rPr kumimoji="1" lang="zh-CN" altLang="en-US" sz="2000" b="1">
                <a:latin typeface="仿宋_GB2312" pitchFamily="49" charset="-122"/>
              </a:rPr>
              <a:t>内生</a:t>
            </a:r>
            <a:r>
              <a:rPr kumimoji="1" lang="en-US" altLang="zh-CN" sz="2000" b="1">
                <a:latin typeface="仿宋_GB2312" pitchFamily="49" charset="-122"/>
              </a:rPr>
              <a:t>)</a:t>
            </a:r>
            <a:r>
              <a:rPr kumimoji="1" lang="zh-CN" altLang="en-US" sz="2000" b="1">
                <a:latin typeface="仿宋_GB2312" pitchFamily="49" charset="-122"/>
              </a:rPr>
              <a:t>变量政府支出</a:t>
            </a:r>
            <a:r>
              <a:rPr kumimoji="1" lang="en-US" altLang="zh-CN" sz="2000" b="1">
                <a:latin typeface="仿宋_GB2312" pitchFamily="49" charset="-122"/>
              </a:rPr>
              <a:t>G</a:t>
            </a:r>
            <a:r>
              <a:rPr kumimoji="1" lang="zh-CN" altLang="en-US" sz="2000" b="1">
                <a:latin typeface="仿宋_GB2312" pitchFamily="49" charset="-122"/>
              </a:rPr>
              <a:t>、出口</a:t>
            </a:r>
            <a:r>
              <a:rPr kumimoji="1" lang="en-US" altLang="zh-CN" sz="2000" b="1">
                <a:latin typeface="仿宋_GB2312" pitchFamily="49" charset="-122"/>
              </a:rPr>
              <a:t>E</a:t>
            </a:r>
            <a:r>
              <a:rPr kumimoji="1" lang="zh-CN" altLang="en-US" sz="2000" b="1">
                <a:latin typeface="仿宋_GB2312" pitchFamily="49" charset="-122"/>
              </a:rPr>
              <a:t>、是解释变量（通过计划、预算来确定） </a:t>
            </a:r>
          </a:p>
        </p:txBody>
      </p:sp>
      <p:sp>
        <p:nvSpPr>
          <p:cNvPr id="862217" name="Rectangle 9"/>
          <p:cNvSpPr>
            <a:spLocks noChangeArrowheads="1"/>
          </p:cNvSpPr>
          <p:nvPr/>
        </p:nvSpPr>
        <p:spPr bwMode="auto">
          <a:xfrm>
            <a:off x="1295400" y="5715000"/>
            <a:ext cx="584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000" b="1">
                <a:latin typeface="仿宋_GB2312" pitchFamily="49" charset="-122"/>
              </a:rPr>
              <a:t>（有两个滞后变量，作用视同解释变量）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62210"/>
                                        </p:tgtEl>
                                        <p:attrNameLst>
                                          <p:attrName>style.visibility</p:attrName>
                                        </p:attrNameLst>
                                      </p:cBhvr>
                                      <p:to>
                                        <p:strVal val="visible"/>
                                      </p:to>
                                    </p:set>
                                    <p:animEffect transition="in" filter="checkerboard(across)">
                                      <p:cBhvr>
                                        <p:cTn id="7" dur="500"/>
                                        <p:tgtEl>
                                          <p:spTgt spid="86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62214"/>
                                        </p:tgtEl>
                                        <p:attrNameLst>
                                          <p:attrName>style.visibility</p:attrName>
                                        </p:attrNameLst>
                                      </p:cBhvr>
                                      <p:to>
                                        <p:strVal val="visible"/>
                                      </p:to>
                                    </p:set>
                                    <p:animEffect transition="in" filter="checkerboard(across)">
                                      <p:cBhvr>
                                        <p:cTn id="12" dur="500"/>
                                        <p:tgtEl>
                                          <p:spTgt spid="862214"/>
                                        </p:tgtEl>
                                      </p:cBhvr>
                                    </p:animEffect>
                                  </p:childTnLst>
                                </p:cTn>
                              </p:par>
                              <p:par>
                                <p:cTn id="13" presetID="5" presetClass="entr" presetSubtype="10" fill="hold" nodeType="withEffect">
                                  <p:stCondLst>
                                    <p:cond delay="0"/>
                                  </p:stCondLst>
                                  <p:childTnLst>
                                    <p:set>
                                      <p:cBhvr>
                                        <p:cTn id="14" dur="1" fill="hold">
                                          <p:stCondLst>
                                            <p:cond delay="0"/>
                                          </p:stCondLst>
                                        </p:cTn>
                                        <p:tgtEl>
                                          <p:spTgt spid="862212"/>
                                        </p:tgtEl>
                                        <p:attrNameLst>
                                          <p:attrName>style.visibility</p:attrName>
                                        </p:attrNameLst>
                                      </p:cBhvr>
                                      <p:to>
                                        <p:strVal val="visible"/>
                                      </p:to>
                                    </p:set>
                                    <p:animEffect transition="in" filter="checkerboard(across)">
                                      <p:cBhvr>
                                        <p:cTn id="15" dur="500"/>
                                        <p:tgtEl>
                                          <p:spTgt spid="862212"/>
                                        </p:tgtEl>
                                      </p:cBhvr>
                                    </p:animEffect>
                                  </p:childTnLst>
                                </p:cTn>
                              </p:par>
                              <p:par>
                                <p:cTn id="16" presetID="5" presetClass="entr" presetSubtype="10" fill="hold" nodeType="withEffect">
                                  <p:stCondLst>
                                    <p:cond delay="0"/>
                                  </p:stCondLst>
                                  <p:childTnLst>
                                    <p:set>
                                      <p:cBhvr>
                                        <p:cTn id="17" dur="1" fill="hold">
                                          <p:stCondLst>
                                            <p:cond delay="0"/>
                                          </p:stCondLst>
                                        </p:cTn>
                                        <p:tgtEl>
                                          <p:spTgt spid="862213"/>
                                        </p:tgtEl>
                                        <p:attrNameLst>
                                          <p:attrName>style.visibility</p:attrName>
                                        </p:attrNameLst>
                                      </p:cBhvr>
                                      <p:to>
                                        <p:strVal val="visible"/>
                                      </p:to>
                                    </p:set>
                                    <p:animEffect transition="in" filter="checkerboard(across)">
                                      <p:cBhvr>
                                        <p:cTn id="18" dur="500"/>
                                        <p:tgtEl>
                                          <p:spTgt spid="862213"/>
                                        </p:tgtEl>
                                      </p:cBhvr>
                                    </p:animEffect>
                                  </p:childTnLst>
                                </p:cTn>
                              </p:par>
                              <p:par>
                                <p:cTn id="19" presetID="5" presetClass="entr" presetSubtype="10" fill="hold" nodeType="withEffect">
                                  <p:stCondLst>
                                    <p:cond delay="0"/>
                                  </p:stCondLst>
                                  <p:childTnLst>
                                    <p:set>
                                      <p:cBhvr>
                                        <p:cTn id="20" dur="1" fill="hold">
                                          <p:stCondLst>
                                            <p:cond delay="0"/>
                                          </p:stCondLst>
                                        </p:cTn>
                                        <p:tgtEl>
                                          <p:spTgt spid="862215"/>
                                        </p:tgtEl>
                                        <p:attrNameLst>
                                          <p:attrName>style.visibility</p:attrName>
                                        </p:attrNameLst>
                                      </p:cBhvr>
                                      <p:to>
                                        <p:strVal val="visible"/>
                                      </p:to>
                                    </p:set>
                                    <p:animEffect transition="in" filter="checkerboard(across)">
                                      <p:cBhvr>
                                        <p:cTn id="21" dur="500"/>
                                        <p:tgtEl>
                                          <p:spTgt spid="862215"/>
                                        </p:tgtEl>
                                      </p:cBhvr>
                                    </p:animEffect>
                                  </p:childTnLst>
                                </p:cTn>
                              </p:par>
                              <p:par>
                                <p:cTn id="22" presetID="5" presetClass="entr" presetSubtype="10" fill="hold" nodeType="withEffect">
                                  <p:stCondLst>
                                    <p:cond delay="0"/>
                                  </p:stCondLst>
                                  <p:childTnLst>
                                    <p:set>
                                      <p:cBhvr>
                                        <p:cTn id="23" dur="1" fill="hold">
                                          <p:stCondLst>
                                            <p:cond delay="0"/>
                                          </p:stCondLst>
                                        </p:cTn>
                                        <p:tgtEl>
                                          <p:spTgt spid="862211"/>
                                        </p:tgtEl>
                                        <p:attrNameLst>
                                          <p:attrName>style.visibility</p:attrName>
                                        </p:attrNameLst>
                                      </p:cBhvr>
                                      <p:to>
                                        <p:strVal val="visible"/>
                                      </p:to>
                                    </p:set>
                                    <p:animEffect transition="in" filter="checkerboard(across)">
                                      <p:cBhvr>
                                        <p:cTn id="24" dur="500"/>
                                        <p:tgtEl>
                                          <p:spTgt spid="8622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62216"/>
                                        </p:tgtEl>
                                        <p:attrNameLst>
                                          <p:attrName>style.visibility</p:attrName>
                                        </p:attrNameLst>
                                      </p:cBhvr>
                                      <p:to>
                                        <p:strVal val="visible"/>
                                      </p:to>
                                    </p:set>
                                    <p:animEffect transition="in" filter="checkerboard(across)">
                                      <p:cBhvr>
                                        <p:cTn id="29" dur="500"/>
                                        <p:tgtEl>
                                          <p:spTgt spid="86221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862217"/>
                                        </p:tgtEl>
                                        <p:attrNameLst>
                                          <p:attrName>style.visibility</p:attrName>
                                        </p:attrNameLst>
                                      </p:cBhvr>
                                      <p:to>
                                        <p:strVal val="visible"/>
                                      </p:to>
                                    </p:set>
                                    <p:animEffect transition="in" filter="checkerboard(across)">
                                      <p:cBhvr>
                                        <p:cTn id="32" dur="500"/>
                                        <p:tgtEl>
                                          <p:spTgt spid="86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0" grpId="0" autoUpdateAnimBg="0"/>
      <p:bldP spid="862216" grpId="0" autoUpdateAnimBg="0"/>
      <p:bldP spid="862217"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63234" name="Object 2"/>
          <p:cNvGraphicFramePr>
            <a:graphicFrameLocks noChangeAspect="1"/>
          </p:cNvGraphicFramePr>
          <p:nvPr/>
        </p:nvGraphicFramePr>
        <p:xfrm>
          <a:off x="2438400" y="5029200"/>
          <a:ext cx="3276600" cy="747713"/>
        </p:xfrm>
        <a:graphic>
          <a:graphicData uri="http://schemas.openxmlformats.org/presentationml/2006/ole">
            <mc:AlternateContent xmlns:mc="http://schemas.openxmlformats.org/markup-compatibility/2006">
              <mc:Choice xmlns:v="urn:schemas-microsoft-com:vml" Requires="v">
                <p:oleObj spid="_x0000_s162843" name="Equation" r:id="rId3" imgW="1590810" imgH="466601" progId="Equation.DSMT4">
                  <p:embed/>
                </p:oleObj>
              </mc:Choice>
              <mc:Fallback>
                <p:oleObj name="Equation" r:id="rId3" imgW="1590810" imgH="4666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029200"/>
                        <a:ext cx="32766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3235" name="Rectangle 3"/>
          <p:cNvSpPr>
            <a:spLocks noChangeArrowheads="1"/>
          </p:cNvSpPr>
          <p:nvPr/>
        </p:nvSpPr>
        <p:spPr bwMode="auto">
          <a:xfrm>
            <a:off x="914400" y="1066800"/>
            <a:ext cx="165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b="1">
                <a:latin typeface="仿宋_GB2312" pitchFamily="49" charset="-122"/>
              </a:rPr>
              <a:t>二、数据</a:t>
            </a:r>
          </a:p>
        </p:txBody>
      </p:sp>
      <p:sp>
        <p:nvSpPr>
          <p:cNvPr id="863236" name="Rectangle 4"/>
          <p:cNvSpPr>
            <a:spLocks noChangeArrowheads="1"/>
          </p:cNvSpPr>
          <p:nvPr/>
        </p:nvSpPr>
        <p:spPr bwMode="auto">
          <a:xfrm>
            <a:off x="609600" y="1676400"/>
            <a:ext cx="8216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latin typeface="仿宋_GB2312" pitchFamily="49" charset="-122"/>
              </a:rPr>
              <a:t>   1</a:t>
            </a:r>
            <a:r>
              <a:rPr kumimoji="1" lang="zh-CN" altLang="en-US" sz="2000" b="1">
                <a:latin typeface="仿宋_GB2312" pitchFamily="49" charset="-122"/>
              </a:rPr>
              <a:t>、时间序列数据： 按照时间先后顺序排列的统计数据（例 ：时期、时点指标）</a:t>
            </a:r>
          </a:p>
        </p:txBody>
      </p:sp>
      <p:sp>
        <p:nvSpPr>
          <p:cNvPr id="863237" name="Rectangle 5"/>
          <p:cNvSpPr>
            <a:spLocks noChangeArrowheads="1"/>
          </p:cNvSpPr>
          <p:nvPr/>
        </p:nvSpPr>
        <p:spPr bwMode="auto">
          <a:xfrm>
            <a:off x="533400" y="3429000"/>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latin typeface="仿宋_GB2312" pitchFamily="49" charset="-122"/>
              </a:rPr>
              <a:t>   3</a:t>
            </a:r>
            <a:r>
              <a:rPr kumimoji="1" lang="zh-CN" altLang="en-US" sz="2000" b="1">
                <a:latin typeface="仿宋_GB2312" pitchFamily="49" charset="-122"/>
              </a:rPr>
              <a:t>、混合数据： 既有时间序列数据，又有截面数据（例：居民收支调查中收集的对各个固定调查户在不同时期的调查数据）。</a:t>
            </a:r>
          </a:p>
        </p:txBody>
      </p:sp>
      <p:sp>
        <p:nvSpPr>
          <p:cNvPr id="863238" name="Rectangle 6"/>
          <p:cNvSpPr>
            <a:spLocks noChangeArrowheads="1"/>
          </p:cNvSpPr>
          <p:nvPr/>
        </p:nvSpPr>
        <p:spPr bwMode="auto">
          <a:xfrm>
            <a:off x="577850" y="2500313"/>
            <a:ext cx="8413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000" b="1">
                <a:latin typeface="仿宋_GB2312" pitchFamily="49" charset="-122"/>
              </a:rPr>
              <a:t>   2</a:t>
            </a:r>
            <a:r>
              <a:rPr kumimoji="1" lang="zh-CN" altLang="en-US" sz="2000" b="1">
                <a:latin typeface="仿宋_GB2312" pitchFamily="49" charset="-122"/>
              </a:rPr>
              <a:t>、截面数据 ：是在同一时间，不同空间的某个指标组成的数列（如：工业普查数据、人口普查数据、家计调查数据等）。</a:t>
            </a:r>
          </a:p>
        </p:txBody>
      </p:sp>
      <p:sp>
        <p:nvSpPr>
          <p:cNvPr id="863239" name="Rectangle 7"/>
          <p:cNvSpPr>
            <a:spLocks noChangeArrowheads="1"/>
          </p:cNvSpPr>
          <p:nvPr/>
        </p:nvSpPr>
        <p:spPr bwMode="auto">
          <a:xfrm>
            <a:off x="685800" y="4419600"/>
            <a:ext cx="71421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hangingPunct="0">
              <a:lnSpc>
                <a:spcPct val="125000"/>
              </a:lnSpc>
            </a:pPr>
            <a:r>
              <a:rPr kumimoji="1" lang="en-US" altLang="zh-CN" sz="2000" b="1">
                <a:latin typeface="仿宋_GB2312" pitchFamily="49" charset="-122"/>
              </a:rPr>
              <a:t>  4</a:t>
            </a:r>
            <a:r>
              <a:rPr kumimoji="1" lang="zh-CN" altLang="en-US" sz="2000" b="1">
                <a:latin typeface="仿宋_GB2312" pitchFamily="49" charset="-122"/>
              </a:rPr>
              <a:t>、虚拟变量数据：仅取</a:t>
            </a:r>
            <a:r>
              <a:rPr kumimoji="1" lang="en-US" altLang="zh-CN" sz="2000" b="1">
                <a:latin typeface="仿宋_GB2312" pitchFamily="49" charset="-122"/>
              </a:rPr>
              <a:t>0</a:t>
            </a:r>
            <a:r>
              <a:rPr kumimoji="1" lang="zh-CN" altLang="en-US" sz="2000" b="1">
                <a:latin typeface="仿宋_GB2312" pitchFamily="49" charset="-122"/>
              </a:rPr>
              <a:t>和</a:t>
            </a:r>
            <a:r>
              <a:rPr kumimoji="1" lang="en-US" altLang="zh-CN" sz="2000" b="1">
                <a:latin typeface="仿宋_GB2312" pitchFamily="49" charset="-122"/>
              </a:rPr>
              <a:t>1</a:t>
            </a:r>
            <a:r>
              <a:rPr kumimoji="1" lang="zh-CN" altLang="en-US" sz="2000" b="1">
                <a:latin typeface="仿宋_GB2312" pitchFamily="49" charset="-122"/>
              </a:rPr>
              <a:t>两个变量值的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63235"/>
                                        </p:tgtEl>
                                        <p:attrNameLst>
                                          <p:attrName>style.visibility</p:attrName>
                                        </p:attrNameLst>
                                      </p:cBhvr>
                                      <p:to>
                                        <p:strVal val="visible"/>
                                      </p:to>
                                    </p:set>
                                    <p:anim calcmode="lin" valueType="num">
                                      <p:cBhvr additive="base">
                                        <p:cTn id="7" dur="500" fill="hold"/>
                                        <p:tgtEl>
                                          <p:spTgt spid="863235"/>
                                        </p:tgtEl>
                                        <p:attrNameLst>
                                          <p:attrName>ppt_x</p:attrName>
                                        </p:attrNameLst>
                                      </p:cBhvr>
                                      <p:tavLst>
                                        <p:tav tm="0">
                                          <p:val>
                                            <p:strVal val="0-#ppt_w/2"/>
                                          </p:val>
                                        </p:tav>
                                        <p:tav tm="100000">
                                          <p:val>
                                            <p:strVal val="#ppt_x"/>
                                          </p:val>
                                        </p:tav>
                                      </p:tavLst>
                                    </p:anim>
                                    <p:anim calcmode="lin" valueType="num">
                                      <p:cBhvr additive="base">
                                        <p:cTn id="8" dur="500" fill="hold"/>
                                        <p:tgtEl>
                                          <p:spTgt spid="8632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3236"/>
                                        </p:tgtEl>
                                        <p:attrNameLst>
                                          <p:attrName>style.visibility</p:attrName>
                                        </p:attrNameLst>
                                      </p:cBhvr>
                                      <p:to>
                                        <p:strVal val="visible"/>
                                      </p:to>
                                    </p:set>
                                    <p:anim calcmode="lin" valueType="num">
                                      <p:cBhvr additive="base">
                                        <p:cTn id="13" dur="500" fill="hold"/>
                                        <p:tgtEl>
                                          <p:spTgt spid="863236"/>
                                        </p:tgtEl>
                                        <p:attrNameLst>
                                          <p:attrName>ppt_x</p:attrName>
                                        </p:attrNameLst>
                                      </p:cBhvr>
                                      <p:tavLst>
                                        <p:tav tm="0">
                                          <p:val>
                                            <p:strVal val="0-#ppt_w/2"/>
                                          </p:val>
                                        </p:tav>
                                        <p:tav tm="100000">
                                          <p:val>
                                            <p:strVal val="#ppt_x"/>
                                          </p:val>
                                        </p:tav>
                                      </p:tavLst>
                                    </p:anim>
                                    <p:anim calcmode="lin" valueType="num">
                                      <p:cBhvr additive="base">
                                        <p:cTn id="14" dur="500" fill="hold"/>
                                        <p:tgtEl>
                                          <p:spTgt spid="86323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63238"/>
                                        </p:tgtEl>
                                        <p:attrNameLst>
                                          <p:attrName>style.visibility</p:attrName>
                                        </p:attrNameLst>
                                      </p:cBhvr>
                                      <p:to>
                                        <p:strVal val="visible"/>
                                      </p:to>
                                    </p:set>
                                    <p:anim calcmode="lin" valueType="num">
                                      <p:cBhvr additive="base">
                                        <p:cTn id="17" dur="500" fill="hold"/>
                                        <p:tgtEl>
                                          <p:spTgt spid="863238"/>
                                        </p:tgtEl>
                                        <p:attrNameLst>
                                          <p:attrName>ppt_x</p:attrName>
                                        </p:attrNameLst>
                                      </p:cBhvr>
                                      <p:tavLst>
                                        <p:tav tm="0">
                                          <p:val>
                                            <p:strVal val="0-#ppt_w/2"/>
                                          </p:val>
                                        </p:tav>
                                        <p:tav tm="100000">
                                          <p:val>
                                            <p:strVal val="#ppt_x"/>
                                          </p:val>
                                        </p:tav>
                                      </p:tavLst>
                                    </p:anim>
                                    <p:anim calcmode="lin" valueType="num">
                                      <p:cBhvr additive="base">
                                        <p:cTn id="18" dur="500" fill="hold"/>
                                        <p:tgtEl>
                                          <p:spTgt spid="86323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63237"/>
                                        </p:tgtEl>
                                        <p:attrNameLst>
                                          <p:attrName>style.visibility</p:attrName>
                                        </p:attrNameLst>
                                      </p:cBhvr>
                                      <p:to>
                                        <p:strVal val="visible"/>
                                      </p:to>
                                    </p:set>
                                    <p:anim calcmode="lin" valueType="num">
                                      <p:cBhvr additive="base">
                                        <p:cTn id="23" dur="500" fill="hold"/>
                                        <p:tgtEl>
                                          <p:spTgt spid="863237"/>
                                        </p:tgtEl>
                                        <p:attrNameLst>
                                          <p:attrName>ppt_x</p:attrName>
                                        </p:attrNameLst>
                                      </p:cBhvr>
                                      <p:tavLst>
                                        <p:tav tm="0">
                                          <p:val>
                                            <p:strVal val="0-#ppt_w/2"/>
                                          </p:val>
                                        </p:tav>
                                        <p:tav tm="100000">
                                          <p:val>
                                            <p:strVal val="#ppt_x"/>
                                          </p:val>
                                        </p:tav>
                                      </p:tavLst>
                                    </p:anim>
                                    <p:anim calcmode="lin" valueType="num">
                                      <p:cBhvr additive="base">
                                        <p:cTn id="24" dur="500" fill="hold"/>
                                        <p:tgtEl>
                                          <p:spTgt spid="86323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63239"/>
                                        </p:tgtEl>
                                        <p:attrNameLst>
                                          <p:attrName>style.visibility</p:attrName>
                                        </p:attrNameLst>
                                      </p:cBhvr>
                                      <p:to>
                                        <p:strVal val="visible"/>
                                      </p:to>
                                    </p:set>
                                    <p:anim calcmode="lin" valueType="num">
                                      <p:cBhvr additive="base">
                                        <p:cTn id="27" dur="500" fill="hold"/>
                                        <p:tgtEl>
                                          <p:spTgt spid="863239"/>
                                        </p:tgtEl>
                                        <p:attrNameLst>
                                          <p:attrName>ppt_x</p:attrName>
                                        </p:attrNameLst>
                                      </p:cBhvr>
                                      <p:tavLst>
                                        <p:tav tm="0">
                                          <p:val>
                                            <p:strVal val="0-#ppt_w/2"/>
                                          </p:val>
                                        </p:tav>
                                        <p:tav tm="100000">
                                          <p:val>
                                            <p:strVal val="#ppt_x"/>
                                          </p:val>
                                        </p:tav>
                                      </p:tavLst>
                                    </p:anim>
                                    <p:anim calcmode="lin" valueType="num">
                                      <p:cBhvr additive="base">
                                        <p:cTn id="28" dur="500" fill="hold"/>
                                        <p:tgtEl>
                                          <p:spTgt spid="86323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63234"/>
                                        </p:tgtEl>
                                        <p:attrNameLst>
                                          <p:attrName>style.visibility</p:attrName>
                                        </p:attrNameLst>
                                      </p:cBhvr>
                                      <p:to>
                                        <p:strVal val="visible"/>
                                      </p:to>
                                    </p:set>
                                    <p:anim calcmode="lin" valueType="num">
                                      <p:cBhvr additive="base">
                                        <p:cTn id="31" dur="500" fill="hold"/>
                                        <p:tgtEl>
                                          <p:spTgt spid="863234"/>
                                        </p:tgtEl>
                                        <p:attrNameLst>
                                          <p:attrName>ppt_x</p:attrName>
                                        </p:attrNameLst>
                                      </p:cBhvr>
                                      <p:tavLst>
                                        <p:tav tm="0">
                                          <p:val>
                                            <p:strVal val="0-#ppt_w/2"/>
                                          </p:val>
                                        </p:tav>
                                        <p:tav tm="100000">
                                          <p:val>
                                            <p:strVal val="#ppt_x"/>
                                          </p:val>
                                        </p:tav>
                                      </p:tavLst>
                                    </p:anim>
                                    <p:anim calcmode="lin" valueType="num">
                                      <p:cBhvr additive="base">
                                        <p:cTn id="32"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autoUpdateAnimBg="0"/>
      <p:bldP spid="863236" grpId="0" autoUpdateAnimBg="0"/>
      <p:bldP spid="863237" grpId="0" autoUpdateAnimBg="0"/>
      <p:bldP spid="863238" grpId="0" autoUpdateAnimBg="0"/>
      <p:bldP spid="863239"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685800" y="1219200"/>
            <a:ext cx="3200400" cy="762000"/>
          </a:xfrm>
        </p:spPr>
        <p:txBody>
          <a:bodyPr>
            <a:normAutofit/>
          </a:bodyPr>
          <a:lstStyle/>
          <a:p>
            <a:pPr eaLnBrk="1" hangingPunct="1"/>
            <a:r>
              <a:rPr lang="zh-CN" altLang="en-US" b="1" smtClean="0">
                <a:solidFill>
                  <a:srgbClr val="692AA2"/>
                </a:solidFill>
                <a:latin typeface="仿宋_GB2312" pitchFamily="49" charset="-122"/>
                <a:ea typeface="仿宋_GB2312" pitchFamily="49" charset="-122"/>
              </a:rPr>
              <a:t>模型建立步骤</a:t>
            </a:r>
          </a:p>
        </p:txBody>
      </p:sp>
      <p:sp>
        <p:nvSpPr>
          <p:cNvPr id="864259" name="Rectangle 3"/>
          <p:cNvSpPr>
            <a:spLocks noGrp="1" noChangeArrowheads="1"/>
          </p:cNvSpPr>
          <p:nvPr>
            <p:ph idx="1"/>
          </p:nvPr>
        </p:nvSpPr>
        <p:spPr>
          <a:xfrm>
            <a:off x="609600" y="2133600"/>
            <a:ext cx="8077200" cy="4525963"/>
          </a:xfrm>
        </p:spPr>
        <p:txBody>
          <a:bodyPr/>
          <a:lstStyle/>
          <a:p>
            <a:pPr eaLnBrk="1" hangingPunct="1">
              <a:buFontTx/>
              <a:buNone/>
            </a:pPr>
            <a:r>
              <a:rPr lang="en-US" altLang="zh-CN"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可以运用计量方法研究这类问题，一般分为四个步骤：       </a:t>
            </a:r>
          </a:p>
          <a:p>
            <a:pPr eaLnBrk="1" hangingPunct="1">
              <a:buFontTx/>
              <a:buNone/>
            </a:pP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4.1 </a:t>
            </a:r>
            <a:r>
              <a:rPr lang="zh-CN" altLang="en-US" sz="2400" b="1" smtClean="0">
                <a:solidFill>
                  <a:srgbClr val="692AA2"/>
                </a:solidFill>
                <a:latin typeface="仿宋_GB2312" pitchFamily="49" charset="-122"/>
                <a:ea typeface="仿宋_GB2312" pitchFamily="49" charset="-122"/>
              </a:rPr>
              <a:t>模型设定</a:t>
            </a:r>
          </a:p>
          <a:p>
            <a:pPr eaLnBrk="1" hangingPunct="1">
              <a:buFontTx/>
              <a:buNone/>
            </a:pP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4.2 </a:t>
            </a:r>
            <a:r>
              <a:rPr lang="zh-CN" altLang="en-US" sz="2400" b="1" smtClean="0">
                <a:solidFill>
                  <a:srgbClr val="692AA2"/>
                </a:solidFill>
                <a:latin typeface="仿宋_GB2312" pitchFamily="49" charset="-122"/>
                <a:ea typeface="仿宋_GB2312" pitchFamily="49" charset="-122"/>
              </a:rPr>
              <a:t>估计参数</a:t>
            </a:r>
          </a:p>
          <a:p>
            <a:pPr eaLnBrk="1" hangingPunct="1">
              <a:buFontTx/>
              <a:buNone/>
            </a:pP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4.3 </a:t>
            </a:r>
            <a:r>
              <a:rPr lang="zh-CN" altLang="en-US" sz="2400" b="1" smtClean="0">
                <a:solidFill>
                  <a:srgbClr val="692AA2"/>
                </a:solidFill>
                <a:latin typeface="仿宋_GB2312" pitchFamily="49" charset="-122"/>
                <a:ea typeface="仿宋_GB2312" pitchFamily="49" charset="-122"/>
              </a:rPr>
              <a:t>模型检验</a:t>
            </a:r>
          </a:p>
          <a:p>
            <a:pPr eaLnBrk="1" hangingPunct="1">
              <a:buFontTx/>
              <a:buNone/>
            </a:pP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4.4 </a:t>
            </a:r>
            <a:r>
              <a:rPr lang="zh-CN" altLang="en-US" sz="2400" b="1" smtClean="0">
                <a:solidFill>
                  <a:srgbClr val="692AA2"/>
                </a:solidFill>
                <a:latin typeface="仿宋_GB2312" pitchFamily="49" charset="-122"/>
                <a:ea typeface="仿宋_GB2312" pitchFamily="49" charset="-122"/>
              </a:rPr>
              <a:t>模型应用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64258"/>
                                        </p:tgtEl>
                                        <p:attrNameLst>
                                          <p:attrName>style.visibility</p:attrName>
                                        </p:attrNameLst>
                                      </p:cBhvr>
                                      <p:to>
                                        <p:strVal val="visible"/>
                                      </p:to>
                                    </p:set>
                                    <p:animEffect transition="in" filter="strips(downLeft)">
                                      <p:cBhvr>
                                        <p:cTn id="7" dur="500"/>
                                        <p:tgtEl>
                                          <p:spTgt spid="86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64259">
                                            <p:txEl>
                                              <p:pRg st="0" end="0"/>
                                            </p:txEl>
                                          </p:spTgt>
                                        </p:tgtEl>
                                        <p:attrNameLst>
                                          <p:attrName>style.visibility</p:attrName>
                                        </p:attrNameLst>
                                      </p:cBhvr>
                                      <p:to>
                                        <p:strVal val="visible"/>
                                      </p:to>
                                    </p:set>
                                    <p:anim calcmode="lin" valueType="num">
                                      <p:cBhvr additive="base">
                                        <p:cTn id="12" dur="500" fill="hold"/>
                                        <p:tgtEl>
                                          <p:spTgt spid="8642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6425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64259">
                                            <p:txEl>
                                              <p:pRg st="1" end="1"/>
                                            </p:txEl>
                                          </p:spTgt>
                                        </p:tgtEl>
                                        <p:attrNameLst>
                                          <p:attrName>style.visibility</p:attrName>
                                        </p:attrNameLst>
                                      </p:cBhvr>
                                      <p:to>
                                        <p:strVal val="visible"/>
                                      </p:to>
                                    </p:set>
                                    <p:anim calcmode="lin" valueType="num">
                                      <p:cBhvr additive="base">
                                        <p:cTn id="16" dur="500" fill="hold"/>
                                        <p:tgtEl>
                                          <p:spTgt spid="86425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6425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64259">
                                            <p:txEl>
                                              <p:pRg st="2" end="2"/>
                                            </p:txEl>
                                          </p:spTgt>
                                        </p:tgtEl>
                                        <p:attrNameLst>
                                          <p:attrName>style.visibility</p:attrName>
                                        </p:attrNameLst>
                                      </p:cBhvr>
                                      <p:to>
                                        <p:strVal val="visible"/>
                                      </p:to>
                                    </p:set>
                                    <p:anim calcmode="lin" valueType="num">
                                      <p:cBhvr additive="base">
                                        <p:cTn id="20" dur="500" fill="hold"/>
                                        <p:tgtEl>
                                          <p:spTgt spid="86425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64259">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64259">
                                            <p:txEl>
                                              <p:pRg st="3" end="3"/>
                                            </p:txEl>
                                          </p:spTgt>
                                        </p:tgtEl>
                                        <p:attrNameLst>
                                          <p:attrName>style.visibility</p:attrName>
                                        </p:attrNameLst>
                                      </p:cBhvr>
                                      <p:to>
                                        <p:strVal val="visible"/>
                                      </p:to>
                                    </p:set>
                                    <p:anim calcmode="lin" valueType="num">
                                      <p:cBhvr additive="base">
                                        <p:cTn id="24" dur="500" fill="hold"/>
                                        <p:tgtEl>
                                          <p:spTgt spid="86425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64259">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64259">
                                            <p:txEl>
                                              <p:pRg st="4" end="4"/>
                                            </p:txEl>
                                          </p:spTgt>
                                        </p:tgtEl>
                                        <p:attrNameLst>
                                          <p:attrName>style.visibility</p:attrName>
                                        </p:attrNameLst>
                                      </p:cBhvr>
                                      <p:to>
                                        <p:strVal val="visible"/>
                                      </p:to>
                                    </p:set>
                                    <p:anim calcmode="lin" valueType="num">
                                      <p:cBhvr additive="base">
                                        <p:cTn id="28" dur="500" fill="hold"/>
                                        <p:tgtEl>
                                          <p:spTgt spid="86425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642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p:bldP spid="864259"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2" name="Rectangle 2"/>
          <p:cNvSpPr>
            <a:spLocks noChangeArrowheads="1"/>
          </p:cNvSpPr>
          <p:nvPr/>
        </p:nvSpPr>
        <p:spPr bwMode="auto">
          <a:xfrm>
            <a:off x="1882775" y="333375"/>
            <a:ext cx="437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zh-CN" altLang="en-US" b="1">
                <a:ea typeface="宋体" pitchFamily="2" charset="-122"/>
              </a:rPr>
              <a:t>研究过程</a:t>
            </a:r>
          </a:p>
        </p:txBody>
      </p:sp>
      <p:sp>
        <p:nvSpPr>
          <p:cNvPr id="865283" name="Rectangle 3"/>
          <p:cNvSpPr>
            <a:spLocks noChangeArrowheads="1"/>
          </p:cNvSpPr>
          <p:nvPr/>
        </p:nvSpPr>
        <p:spPr bwMode="auto">
          <a:xfrm>
            <a:off x="6186488" y="1098550"/>
            <a:ext cx="1304925"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有关理论</a:t>
            </a:r>
          </a:p>
        </p:txBody>
      </p:sp>
      <p:sp>
        <p:nvSpPr>
          <p:cNvPr id="865284" name="Rectangle 4"/>
          <p:cNvSpPr>
            <a:spLocks noChangeArrowheads="1"/>
          </p:cNvSpPr>
          <p:nvPr/>
        </p:nvSpPr>
        <p:spPr bwMode="auto">
          <a:xfrm>
            <a:off x="6027738" y="1700213"/>
            <a:ext cx="1844675" cy="43338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实践活动</a:t>
            </a:r>
          </a:p>
        </p:txBody>
      </p:sp>
      <p:sp>
        <p:nvSpPr>
          <p:cNvPr id="865285" name="Rectangle 5"/>
          <p:cNvSpPr>
            <a:spLocks noChangeArrowheads="1"/>
          </p:cNvSpPr>
          <p:nvPr/>
        </p:nvSpPr>
        <p:spPr bwMode="auto">
          <a:xfrm>
            <a:off x="6107113" y="2492375"/>
            <a:ext cx="1843087"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搜集统计数据</a:t>
            </a:r>
          </a:p>
        </p:txBody>
      </p:sp>
      <p:sp>
        <p:nvSpPr>
          <p:cNvPr id="865286" name="Rectangle 6"/>
          <p:cNvSpPr>
            <a:spLocks noChangeArrowheads="1"/>
          </p:cNvSpPr>
          <p:nvPr/>
        </p:nvSpPr>
        <p:spPr bwMode="auto">
          <a:xfrm>
            <a:off x="3113088" y="1700213"/>
            <a:ext cx="1765300" cy="431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设定计量模型</a:t>
            </a:r>
          </a:p>
        </p:txBody>
      </p:sp>
      <p:sp>
        <p:nvSpPr>
          <p:cNvPr id="865287" name="Rectangle 7"/>
          <p:cNvSpPr>
            <a:spLocks noChangeArrowheads="1"/>
          </p:cNvSpPr>
          <p:nvPr/>
        </p:nvSpPr>
        <p:spPr bwMode="auto">
          <a:xfrm>
            <a:off x="3190875" y="2492375"/>
            <a:ext cx="1535113"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参数估计</a:t>
            </a:r>
          </a:p>
        </p:txBody>
      </p:sp>
      <p:sp>
        <p:nvSpPr>
          <p:cNvPr id="865288" name="Rectangle 8"/>
          <p:cNvSpPr>
            <a:spLocks noChangeArrowheads="1"/>
          </p:cNvSpPr>
          <p:nvPr/>
        </p:nvSpPr>
        <p:spPr bwMode="auto">
          <a:xfrm>
            <a:off x="3190875" y="3213100"/>
            <a:ext cx="1535113"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模型检验</a:t>
            </a:r>
          </a:p>
        </p:txBody>
      </p:sp>
      <p:sp>
        <p:nvSpPr>
          <p:cNvPr id="865290" name="Rectangle 10"/>
          <p:cNvSpPr>
            <a:spLocks noChangeArrowheads="1"/>
          </p:cNvSpPr>
          <p:nvPr/>
        </p:nvSpPr>
        <p:spPr bwMode="auto">
          <a:xfrm>
            <a:off x="3238500" y="5867400"/>
            <a:ext cx="1457325"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预测</a:t>
            </a:r>
          </a:p>
        </p:txBody>
      </p:sp>
      <p:sp>
        <p:nvSpPr>
          <p:cNvPr id="865291" name="Rectangle 11"/>
          <p:cNvSpPr>
            <a:spLocks noChangeArrowheads="1"/>
          </p:cNvSpPr>
          <p:nvPr/>
        </p:nvSpPr>
        <p:spPr bwMode="auto">
          <a:xfrm>
            <a:off x="6338888" y="5867400"/>
            <a:ext cx="1457325"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政策评价</a:t>
            </a:r>
          </a:p>
        </p:txBody>
      </p:sp>
      <p:sp>
        <p:nvSpPr>
          <p:cNvPr id="865292" name="Rectangle 12"/>
          <p:cNvSpPr>
            <a:spLocks noChangeArrowheads="1"/>
          </p:cNvSpPr>
          <p:nvPr/>
        </p:nvSpPr>
        <p:spPr bwMode="auto">
          <a:xfrm>
            <a:off x="731838" y="3306763"/>
            <a:ext cx="1304925" cy="5032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模型修订</a:t>
            </a:r>
          </a:p>
        </p:txBody>
      </p:sp>
      <p:sp>
        <p:nvSpPr>
          <p:cNvPr id="865293" name="Rectangle 13"/>
          <p:cNvSpPr>
            <a:spLocks noChangeArrowheads="1"/>
          </p:cNvSpPr>
          <p:nvPr/>
        </p:nvSpPr>
        <p:spPr bwMode="auto">
          <a:xfrm>
            <a:off x="752475" y="5867400"/>
            <a:ext cx="1381125"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结构分析</a:t>
            </a:r>
          </a:p>
        </p:txBody>
      </p:sp>
      <p:sp>
        <p:nvSpPr>
          <p:cNvPr id="865295" name="Line 15"/>
          <p:cNvSpPr>
            <a:spLocks noChangeShapeType="1"/>
          </p:cNvSpPr>
          <p:nvPr/>
        </p:nvSpPr>
        <p:spPr bwMode="auto">
          <a:xfrm flipH="1">
            <a:off x="3957638" y="1387475"/>
            <a:ext cx="2228850" cy="0"/>
          </a:xfrm>
          <a:prstGeom prst="line">
            <a:avLst/>
          </a:prstGeom>
          <a:noFill/>
          <a:ln w="15875">
            <a:solidFill>
              <a:srgbClr val="692AA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296" name="Line 16"/>
          <p:cNvSpPr>
            <a:spLocks noChangeShapeType="1"/>
          </p:cNvSpPr>
          <p:nvPr/>
        </p:nvSpPr>
        <p:spPr bwMode="auto">
          <a:xfrm>
            <a:off x="3957638" y="1387475"/>
            <a:ext cx="0" cy="288925"/>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297" name="Line 17"/>
          <p:cNvSpPr>
            <a:spLocks noChangeShapeType="1"/>
          </p:cNvSpPr>
          <p:nvPr/>
        </p:nvSpPr>
        <p:spPr bwMode="auto">
          <a:xfrm flipH="1">
            <a:off x="4876800" y="1916113"/>
            <a:ext cx="1150938" cy="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298" name="Line 18"/>
          <p:cNvSpPr>
            <a:spLocks noChangeShapeType="1"/>
          </p:cNvSpPr>
          <p:nvPr/>
        </p:nvSpPr>
        <p:spPr bwMode="auto">
          <a:xfrm>
            <a:off x="3957638" y="2133600"/>
            <a:ext cx="0" cy="287338"/>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299" name="Line 19"/>
          <p:cNvSpPr>
            <a:spLocks noChangeShapeType="1"/>
          </p:cNvSpPr>
          <p:nvPr/>
        </p:nvSpPr>
        <p:spPr bwMode="auto">
          <a:xfrm>
            <a:off x="3957638" y="2924175"/>
            <a:ext cx="0" cy="217488"/>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0" name="Line 20"/>
          <p:cNvSpPr>
            <a:spLocks noChangeShapeType="1"/>
          </p:cNvSpPr>
          <p:nvPr/>
        </p:nvSpPr>
        <p:spPr bwMode="auto">
          <a:xfrm>
            <a:off x="3957638" y="3644900"/>
            <a:ext cx="0" cy="54610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1" name="Line 21"/>
          <p:cNvSpPr>
            <a:spLocks noChangeShapeType="1"/>
          </p:cNvSpPr>
          <p:nvPr/>
        </p:nvSpPr>
        <p:spPr bwMode="auto">
          <a:xfrm>
            <a:off x="3957638" y="4652963"/>
            <a:ext cx="0" cy="43180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2" name="Line 22"/>
          <p:cNvSpPr>
            <a:spLocks noChangeShapeType="1"/>
          </p:cNvSpPr>
          <p:nvPr/>
        </p:nvSpPr>
        <p:spPr bwMode="auto">
          <a:xfrm>
            <a:off x="3957638" y="5516563"/>
            <a:ext cx="0" cy="360362"/>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3" name="Line 23"/>
          <p:cNvSpPr>
            <a:spLocks noChangeShapeType="1"/>
          </p:cNvSpPr>
          <p:nvPr/>
        </p:nvSpPr>
        <p:spPr bwMode="auto">
          <a:xfrm flipH="1">
            <a:off x="4725988" y="2708275"/>
            <a:ext cx="1384300" cy="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4" name="Line 24"/>
          <p:cNvSpPr>
            <a:spLocks noChangeShapeType="1"/>
          </p:cNvSpPr>
          <p:nvPr/>
        </p:nvSpPr>
        <p:spPr bwMode="auto">
          <a:xfrm flipH="1">
            <a:off x="1346200" y="4437063"/>
            <a:ext cx="1690688" cy="0"/>
          </a:xfrm>
          <a:prstGeom prst="line">
            <a:avLst/>
          </a:prstGeom>
          <a:noFill/>
          <a:ln w="15875">
            <a:solidFill>
              <a:srgbClr val="692AA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5" name="Line 25"/>
          <p:cNvSpPr>
            <a:spLocks noChangeShapeType="1"/>
          </p:cNvSpPr>
          <p:nvPr/>
        </p:nvSpPr>
        <p:spPr bwMode="auto">
          <a:xfrm flipV="1">
            <a:off x="1346200" y="3789363"/>
            <a:ext cx="0" cy="64770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6" name="Line 26"/>
          <p:cNvSpPr>
            <a:spLocks noChangeShapeType="1"/>
          </p:cNvSpPr>
          <p:nvPr/>
        </p:nvSpPr>
        <p:spPr bwMode="auto">
          <a:xfrm flipV="1">
            <a:off x="1346200" y="2781300"/>
            <a:ext cx="0" cy="495300"/>
          </a:xfrm>
          <a:prstGeom prst="line">
            <a:avLst/>
          </a:prstGeom>
          <a:noFill/>
          <a:ln w="15875">
            <a:solidFill>
              <a:srgbClr val="692AA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7" name="Line 27"/>
          <p:cNvSpPr>
            <a:spLocks noChangeShapeType="1"/>
          </p:cNvSpPr>
          <p:nvPr/>
        </p:nvSpPr>
        <p:spPr bwMode="auto">
          <a:xfrm>
            <a:off x="1346200" y="2781300"/>
            <a:ext cx="1854200" cy="0"/>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8" name="Line 28"/>
          <p:cNvSpPr>
            <a:spLocks noChangeShapeType="1"/>
          </p:cNvSpPr>
          <p:nvPr/>
        </p:nvSpPr>
        <p:spPr bwMode="auto">
          <a:xfrm>
            <a:off x="4802188" y="5300663"/>
            <a:ext cx="2228850" cy="0"/>
          </a:xfrm>
          <a:prstGeom prst="line">
            <a:avLst/>
          </a:prstGeom>
          <a:noFill/>
          <a:ln w="15875">
            <a:solidFill>
              <a:srgbClr val="692AA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09" name="Line 29"/>
          <p:cNvSpPr>
            <a:spLocks noChangeShapeType="1"/>
          </p:cNvSpPr>
          <p:nvPr/>
        </p:nvSpPr>
        <p:spPr bwMode="auto">
          <a:xfrm>
            <a:off x="7031038" y="5300663"/>
            <a:ext cx="0" cy="576262"/>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10" name="Line 30"/>
          <p:cNvSpPr>
            <a:spLocks noChangeShapeType="1"/>
          </p:cNvSpPr>
          <p:nvPr/>
        </p:nvSpPr>
        <p:spPr bwMode="auto">
          <a:xfrm flipH="1">
            <a:off x="1422400" y="5300663"/>
            <a:ext cx="1920875" cy="0"/>
          </a:xfrm>
          <a:prstGeom prst="line">
            <a:avLst/>
          </a:prstGeom>
          <a:noFill/>
          <a:ln w="15875">
            <a:solidFill>
              <a:srgbClr val="692AA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11" name="Line 31"/>
          <p:cNvSpPr>
            <a:spLocks noChangeShapeType="1"/>
          </p:cNvSpPr>
          <p:nvPr/>
        </p:nvSpPr>
        <p:spPr bwMode="auto">
          <a:xfrm>
            <a:off x="1422400" y="5300663"/>
            <a:ext cx="0" cy="576262"/>
          </a:xfrm>
          <a:prstGeom prst="line">
            <a:avLst/>
          </a:prstGeom>
          <a:noFill/>
          <a:ln w="15875">
            <a:solidFill>
              <a:srgbClr val="692AA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5312" name="Rectangle 32"/>
          <p:cNvSpPr>
            <a:spLocks noChangeArrowheads="1"/>
          </p:cNvSpPr>
          <p:nvPr/>
        </p:nvSpPr>
        <p:spPr bwMode="auto">
          <a:xfrm>
            <a:off x="4033838" y="4724400"/>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1800" b="1">
                <a:ea typeface="宋体" pitchFamily="2" charset="-122"/>
              </a:rPr>
              <a:t>符合</a:t>
            </a:r>
          </a:p>
        </p:txBody>
      </p:sp>
      <p:sp>
        <p:nvSpPr>
          <p:cNvPr id="865313" name="Rectangle 33"/>
          <p:cNvSpPr>
            <a:spLocks noChangeArrowheads="1"/>
          </p:cNvSpPr>
          <p:nvPr/>
        </p:nvSpPr>
        <p:spPr bwMode="auto">
          <a:xfrm>
            <a:off x="1752600" y="4076700"/>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1800" b="1">
                <a:ea typeface="宋体" pitchFamily="2" charset="-122"/>
              </a:rPr>
              <a:t>不符合</a:t>
            </a:r>
          </a:p>
        </p:txBody>
      </p:sp>
      <p:sp>
        <p:nvSpPr>
          <p:cNvPr id="865294" name="Oval 14"/>
          <p:cNvSpPr>
            <a:spLocks noChangeArrowheads="1"/>
          </p:cNvSpPr>
          <p:nvPr/>
        </p:nvSpPr>
        <p:spPr bwMode="auto">
          <a:xfrm>
            <a:off x="2895600" y="4149725"/>
            <a:ext cx="2149475" cy="503238"/>
          </a:xfrm>
          <a:prstGeom prst="ellipse">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是否符合标准</a:t>
            </a:r>
          </a:p>
        </p:txBody>
      </p:sp>
      <p:sp>
        <p:nvSpPr>
          <p:cNvPr id="865289" name="Rectangle 9"/>
          <p:cNvSpPr>
            <a:spLocks noChangeArrowheads="1"/>
          </p:cNvSpPr>
          <p:nvPr/>
        </p:nvSpPr>
        <p:spPr bwMode="auto">
          <a:xfrm>
            <a:off x="3228975" y="5084763"/>
            <a:ext cx="1458913" cy="431800"/>
          </a:xfrm>
          <a:prstGeom prst="rect">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b="1">
                <a:ea typeface="宋体" pitchFamily="2" charset="-122"/>
              </a:rPr>
              <a:t>模型应用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5282"/>
                                        </p:tgtEl>
                                        <p:attrNameLst>
                                          <p:attrName>style.visibility</p:attrName>
                                        </p:attrNameLst>
                                      </p:cBhvr>
                                      <p:to>
                                        <p:strVal val="visible"/>
                                      </p:to>
                                    </p:set>
                                    <p:anim calcmode="lin" valueType="num">
                                      <p:cBhvr additive="base">
                                        <p:cTn id="7" dur="500" fill="hold"/>
                                        <p:tgtEl>
                                          <p:spTgt spid="865282"/>
                                        </p:tgtEl>
                                        <p:attrNameLst>
                                          <p:attrName>ppt_x</p:attrName>
                                        </p:attrNameLst>
                                      </p:cBhvr>
                                      <p:tavLst>
                                        <p:tav tm="0">
                                          <p:val>
                                            <p:strVal val="#ppt_x"/>
                                          </p:val>
                                        </p:tav>
                                        <p:tav tm="100000">
                                          <p:val>
                                            <p:strVal val="#ppt_x"/>
                                          </p:val>
                                        </p:tav>
                                      </p:tavLst>
                                    </p:anim>
                                    <p:anim calcmode="lin" valueType="num">
                                      <p:cBhvr additive="base">
                                        <p:cTn id="8" dur="500" fill="hold"/>
                                        <p:tgtEl>
                                          <p:spTgt spid="8652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5283"/>
                                        </p:tgtEl>
                                        <p:attrNameLst>
                                          <p:attrName>style.visibility</p:attrName>
                                        </p:attrNameLst>
                                      </p:cBhvr>
                                      <p:to>
                                        <p:strVal val="visible"/>
                                      </p:to>
                                    </p:set>
                                    <p:anim calcmode="lin" valueType="num">
                                      <p:cBhvr additive="base">
                                        <p:cTn id="13" dur="500" fill="hold"/>
                                        <p:tgtEl>
                                          <p:spTgt spid="865283"/>
                                        </p:tgtEl>
                                        <p:attrNameLst>
                                          <p:attrName>ppt_x</p:attrName>
                                        </p:attrNameLst>
                                      </p:cBhvr>
                                      <p:tavLst>
                                        <p:tav tm="0">
                                          <p:val>
                                            <p:strVal val="1+#ppt_w/2"/>
                                          </p:val>
                                        </p:tav>
                                        <p:tav tm="100000">
                                          <p:val>
                                            <p:strVal val="#ppt_x"/>
                                          </p:val>
                                        </p:tav>
                                      </p:tavLst>
                                    </p:anim>
                                    <p:anim calcmode="lin" valueType="num">
                                      <p:cBhvr additive="base">
                                        <p:cTn id="14" dur="500" fill="hold"/>
                                        <p:tgtEl>
                                          <p:spTgt spid="86528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65284"/>
                                        </p:tgtEl>
                                        <p:attrNameLst>
                                          <p:attrName>style.visibility</p:attrName>
                                        </p:attrNameLst>
                                      </p:cBhvr>
                                      <p:to>
                                        <p:strVal val="visible"/>
                                      </p:to>
                                    </p:set>
                                    <p:anim calcmode="lin" valueType="num">
                                      <p:cBhvr additive="base">
                                        <p:cTn id="17" dur="500" fill="hold"/>
                                        <p:tgtEl>
                                          <p:spTgt spid="865284"/>
                                        </p:tgtEl>
                                        <p:attrNameLst>
                                          <p:attrName>ppt_x</p:attrName>
                                        </p:attrNameLst>
                                      </p:cBhvr>
                                      <p:tavLst>
                                        <p:tav tm="0">
                                          <p:val>
                                            <p:strVal val="1+#ppt_w/2"/>
                                          </p:val>
                                        </p:tav>
                                        <p:tav tm="100000">
                                          <p:val>
                                            <p:strVal val="#ppt_x"/>
                                          </p:val>
                                        </p:tav>
                                      </p:tavLst>
                                    </p:anim>
                                    <p:anim calcmode="lin" valueType="num">
                                      <p:cBhvr additive="base">
                                        <p:cTn id="18" dur="500" fill="hold"/>
                                        <p:tgtEl>
                                          <p:spTgt spid="86528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65295"/>
                                        </p:tgtEl>
                                        <p:attrNameLst>
                                          <p:attrName>style.visibility</p:attrName>
                                        </p:attrNameLst>
                                      </p:cBhvr>
                                      <p:to>
                                        <p:strVal val="visible"/>
                                      </p:to>
                                    </p:set>
                                    <p:anim calcmode="lin" valueType="num">
                                      <p:cBhvr additive="base">
                                        <p:cTn id="21" dur="500" fill="hold"/>
                                        <p:tgtEl>
                                          <p:spTgt spid="865295"/>
                                        </p:tgtEl>
                                        <p:attrNameLst>
                                          <p:attrName>ppt_x</p:attrName>
                                        </p:attrNameLst>
                                      </p:cBhvr>
                                      <p:tavLst>
                                        <p:tav tm="0">
                                          <p:val>
                                            <p:strVal val="1+#ppt_w/2"/>
                                          </p:val>
                                        </p:tav>
                                        <p:tav tm="100000">
                                          <p:val>
                                            <p:strVal val="#ppt_x"/>
                                          </p:val>
                                        </p:tav>
                                      </p:tavLst>
                                    </p:anim>
                                    <p:anim calcmode="lin" valueType="num">
                                      <p:cBhvr additive="base">
                                        <p:cTn id="22" dur="500" fill="hold"/>
                                        <p:tgtEl>
                                          <p:spTgt spid="865295"/>
                                        </p:tgtEl>
                                        <p:attrNameLst>
                                          <p:attrName>ppt_y</p:attrName>
                                        </p:attrNameLst>
                                      </p:cBhvr>
                                      <p:tavLst>
                                        <p:tav tm="0">
                                          <p:val>
                                            <p:strVal val="#ppt_y"/>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865296"/>
                                        </p:tgtEl>
                                        <p:attrNameLst>
                                          <p:attrName>style.visibility</p:attrName>
                                        </p:attrNameLst>
                                      </p:cBhvr>
                                      <p:to>
                                        <p:strVal val="visible"/>
                                      </p:to>
                                    </p:set>
                                    <p:anim calcmode="lin" valueType="num">
                                      <p:cBhvr additive="base">
                                        <p:cTn id="25" dur="500" fill="hold"/>
                                        <p:tgtEl>
                                          <p:spTgt spid="865296"/>
                                        </p:tgtEl>
                                        <p:attrNameLst>
                                          <p:attrName>ppt_x</p:attrName>
                                        </p:attrNameLst>
                                      </p:cBhvr>
                                      <p:tavLst>
                                        <p:tav tm="0">
                                          <p:val>
                                            <p:strVal val="#ppt_x"/>
                                          </p:val>
                                        </p:tav>
                                        <p:tav tm="100000">
                                          <p:val>
                                            <p:strVal val="#ppt_x"/>
                                          </p:val>
                                        </p:tav>
                                      </p:tavLst>
                                    </p:anim>
                                    <p:anim calcmode="lin" valueType="num">
                                      <p:cBhvr additive="base">
                                        <p:cTn id="26" dur="500" fill="hold"/>
                                        <p:tgtEl>
                                          <p:spTgt spid="865296"/>
                                        </p:tgtEl>
                                        <p:attrNameLst>
                                          <p:attrName>ppt_y</p:attrName>
                                        </p:attrNameLst>
                                      </p:cBhvr>
                                      <p:tavLst>
                                        <p:tav tm="0">
                                          <p:val>
                                            <p:strVal val="0-#ppt_h/2"/>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65297"/>
                                        </p:tgtEl>
                                        <p:attrNameLst>
                                          <p:attrName>style.visibility</p:attrName>
                                        </p:attrNameLst>
                                      </p:cBhvr>
                                      <p:to>
                                        <p:strVal val="visible"/>
                                      </p:to>
                                    </p:set>
                                    <p:anim calcmode="lin" valueType="num">
                                      <p:cBhvr additive="base">
                                        <p:cTn id="29" dur="500" fill="hold"/>
                                        <p:tgtEl>
                                          <p:spTgt spid="865297"/>
                                        </p:tgtEl>
                                        <p:attrNameLst>
                                          <p:attrName>ppt_x</p:attrName>
                                        </p:attrNameLst>
                                      </p:cBhvr>
                                      <p:tavLst>
                                        <p:tav tm="0">
                                          <p:val>
                                            <p:strVal val="1+#ppt_w/2"/>
                                          </p:val>
                                        </p:tav>
                                        <p:tav tm="100000">
                                          <p:val>
                                            <p:strVal val="#ppt_x"/>
                                          </p:val>
                                        </p:tav>
                                      </p:tavLst>
                                    </p:anim>
                                    <p:anim calcmode="lin" valueType="num">
                                      <p:cBhvr additive="base">
                                        <p:cTn id="30" dur="500" fill="hold"/>
                                        <p:tgtEl>
                                          <p:spTgt spid="865297"/>
                                        </p:tgtEl>
                                        <p:attrNameLst>
                                          <p:attrName>ppt_y</p:attrName>
                                        </p:attrNameLst>
                                      </p:cBhvr>
                                      <p:tavLst>
                                        <p:tav tm="0">
                                          <p:val>
                                            <p:strVal val="#ppt_y"/>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865286"/>
                                        </p:tgtEl>
                                        <p:attrNameLst>
                                          <p:attrName>style.visibility</p:attrName>
                                        </p:attrNameLst>
                                      </p:cBhvr>
                                      <p:to>
                                        <p:strVal val="visible"/>
                                      </p:to>
                                    </p:set>
                                    <p:anim calcmode="lin" valueType="num">
                                      <p:cBhvr additive="base">
                                        <p:cTn id="33" dur="500" fill="hold"/>
                                        <p:tgtEl>
                                          <p:spTgt spid="865286"/>
                                        </p:tgtEl>
                                        <p:attrNameLst>
                                          <p:attrName>ppt_x</p:attrName>
                                        </p:attrNameLst>
                                      </p:cBhvr>
                                      <p:tavLst>
                                        <p:tav tm="0">
                                          <p:val>
                                            <p:strVal val="#ppt_x"/>
                                          </p:val>
                                        </p:tav>
                                        <p:tav tm="100000">
                                          <p:val>
                                            <p:strVal val="#ppt_x"/>
                                          </p:val>
                                        </p:tav>
                                      </p:tavLst>
                                    </p:anim>
                                    <p:anim calcmode="lin" valueType="num">
                                      <p:cBhvr additive="base">
                                        <p:cTn id="34" dur="500" fill="hold"/>
                                        <p:tgtEl>
                                          <p:spTgt spid="865286"/>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865298"/>
                                        </p:tgtEl>
                                        <p:attrNameLst>
                                          <p:attrName>style.visibility</p:attrName>
                                        </p:attrNameLst>
                                      </p:cBhvr>
                                      <p:to>
                                        <p:strVal val="visible"/>
                                      </p:to>
                                    </p:set>
                                    <p:anim calcmode="lin" valueType="num">
                                      <p:cBhvr additive="base">
                                        <p:cTn id="37" dur="500" fill="hold"/>
                                        <p:tgtEl>
                                          <p:spTgt spid="865298"/>
                                        </p:tgtEl>
                                        <p:attrNameLst>
                                          <p:attrName>ppt_x</p:attrName>
                                        </p:attrNameLst>
                                      </p:cBhvr>
                                      <p:tavLst>
                                        <p:tav tm="0">
                                          <p:val>
                                            <p:strVal val="#ppt_x"/>
                                          </p:val>
                                        </p:tav>
                                        <p:tav tm="100000">
                                          <p:val>
                                            <p:strVal val="#ppt_x"/>
                                          </p:val>
                                        </p:tav>
                                      </p:tavLst>
                                    </p:anim>
                                    <p:anim calcmode="lin" valueType="num">
                                      <p:cBhvr additive="base">
                                        <p:cTn id="38" dur="500" fill="hold"/>
                                        <p:tgtEl>
                                          <p:spTgt spid="865298"/>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865285"/>
                                        </p:tgtEl>
                                        <p:attrNameLst>
                                          <p:attrName>style.visibility</p:attrName>
                                        </p:attrNameLst>
                                      </p:cBhvr>
                                      <p:to>
                                        <p:strVal val="visible"/>
                                      </p:to>
                                    </p:set>
                                    <p:anim calcmode="lin" valueType="num">
                                      <p:cBhvr additive="base">
                                        <p:cTn id="41" dur="500" fill="hold"/>
                                        <p:tgtEl>
                                          <p:spTgt spid="865285"/>
                                        </p:tgtEl>
                                        <p:attrNameLst>
                                          <p:attrName>ppt_x</p:attrName>
                                        </p:attrNameLst>
                                      </p:cBhvr>
                                      <p:tavLst>
                                        <p:tav tm="0">
                                          <p:val>
                                            <p:strVal val="#ppt_x"/>
                                          </p:val>
                                        </p:tav>
                                        <p:tav tm="100000">
                                          <p:val>
                                            <p:strVal val="#ppt_x"/>
                                          </p:val>
                                        </p:tav>
                                      </p:tavLst>
                                    </p:anim>
                                    <p:anim calcmode="lin" valueType="num">
                                      <p:cBhvr additive="base">
                                        <p:cTn id="42" dur="500" fill="hold"/>
                                        <p:tgtEl>
                                          <p:spTgt spid="865285"/>
                                        </p:tgtEl>
                                        <p:attrNameLst>
                                          <p:attrName>ppt_y</p:attrName>
                                        </p:attrNameLst>
                                      </p:cBhvr>
                                      <p:tavLst>
                                        <p:tav tm="0">
                                          <p:val>
                                            <p:strVal val="0-#ppt_h/2"/>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65303"/>
                                        </p:tgtEl>
                                        <p:attrNameLst>
                                          <p:attrName>style.visibility</p:attrName>
                                        </p:attrNameLst>
                                      </p:cBhvr>
                                      <p:to>
                                        <p:strVal val="visible"/>
                                      </p:to>
                                    </p:set>
                                    <p:anim calcmode="lin" valueType="num">
                                      <p:cBhvr additive="base">
                                        <p:cTn id="45" dur="500" fill="hold"/>
                                        <p:tgtEl>
                                          <p:spTgt spid="865303"/>
                                        </p:tgtEl>
                                        <p:attrNameLst>
                                          <p:attrName>ppt_x</p:attrName>
                                        </p:attrNameLst>
                                      </p:cBhvr>
                                      <p:tavLst>
                                        <p:tav tm="0">
                                          <p:val>
                                            <p:strVal val="1+#ppt_w/2"/>
                                          </p:val>
                                        </p:tav>
                                        <p:tav tm="100000">
                                          <p:val>
                                            <p:strVal val="#ppt_x"/>
                                          </p:val>
                                        </p:tav>
                                      </p:tavLst>
                                    </p:anim>
                                    <p:anim calcmode="lin" valueType="num">
                                      <p:cBhvr additive="base">
                                        <p:cTn id="46" dur="500" fill="hold"/>
                                        <p:tgtEl>
                                          <p:spTgt spid="865303"/>
                                        </p:tgtEl>
                                        <p:attrNameLst>
                                          <p:attrName>ppt_y</p:attrName>
                                        </p:attrNameLst>
                                      </p:cBhvr>
                                      <p:tavLst>
                                        <p:tav tm="0">
                                          <p:val>
                                            <p:strVal val="#ppt_y"/>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865287"/>
                                        </p:tgtEl>
                                        <p:attrNameLst>
                                          <p:attrName>style.visibility</p:attrName>
                                        </p:attrNameLst>
                                      </p:cBhvr>
                                      <p:to>
                                        <p:strVal val="visible"/>
                                      </p:to>
                                    </p:set>
                                    <p:anim calcmode="lin" valueType="num">
                                      <p:cBhvr additive="base">
                                        <p:cTn id="49" dur="500" fill="hold"/>
                                        <p:tgtEl>
                                          <p:spTgt spid="865287"/>
                                        </p:tgtEl>
                                        <p:attrNameLst>
                                          <p:attrName>ppt_x</p:attrName>
                                        </p:attrNameLst>
                                      </p:cBhvr>
                                      <p:tavLst>
                                        <p:tav tm="0">
                                          <p:val>
                                            <p:strVal val="#ppt_x"/>
                                          </p:val>
                                        </p:tav>
                                        <p:tav tm="100000">
                                          <p:val>
                                            <p:strVal val="#ppt_x"/>
                                          </p:val>
                                        </p:tav>
                                      </p:tavLst>
                                    </p:anim>
                                    <p:anim calcmode="lin" valueType="num">
                                      <p:cBhvr additive="base">
                                        <p:cTn id="50" dur="500" fill="hold"/>
                                        <p:tgtEl>
                                          <p:spTgt spid="865287"/>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865299"/>
                                        </p:tgtEl>
                                        <p:attrNameLst>
                                          <p:attrName>style.visibility</p:attrName>
                                        </p:attrNameLst>
                                      </p:cBhvr>
                                      <p:to>
                                        <p:strVal val="visible"/>
                                      </p:to>
                                    </p:set>
                                    <p:anim calcmode="lin" valueType="num">
                                      <p:cBhvr additive="base">
                                        <p:cTn id="53" dur="500" fill="hold"/>
                                        <p:tgtEl>
                                          <p:spTgt spid="865299"/>
                                        </p:tgtEl>
                                        <p:attrNameLst>
                                          <p:attrName>ppt_x</p:attrName>
                                        </p:attrNameLst>
                                      </p:cBhvr>
                                      <p:tavLst>
                                        <p:tav tm="0">
                                          <p:val>
                                            <p:strVal val="#ppt_x"/>
                                          </p:val>
                                        </p:tav>
                                        <p:tav tm="100000">
                                          <p:val>
                                            <p:strVal val="#ppt_x"/>
                                          </p:val>
                                        </p:tav>
                                      </p:tavLst>
                                    </p:anim>
                                    <p:anim calcmode="lin" valueType="num">
                                      <p:cBhvr additive="base">
                                        <p:cTn id="54" dur="500" fill="hold"/>
                                        <p:tgtEl>
                                          <p:spTgt spid="865299"/>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865288"/>
                                        </p:tgtEl>
                                        <p:attrNameLst>
                                          <p:attrName>style.visibility</p:attrName>
                                        </p:attrNameLst>
                                      </p:cBhvr>
                                      <p:to>
                                        <p:strVal val="visible"/>
                                      </p:to>
                                    </p:set>
                                    <p:anim calcmode="lin" valueType="num">
                                      <p:cBhvr additive="base">
                                        <p:cTn id="57" dur="500" fill="hold"/>
                                        <p:tgtEl>
                                          <p:spTgt spid="865288"/>
                                        </p:tgtEl>
                                        <p:attrNameLst>
                                          <p:attrName>ppt_x</p:attrName>
                                        </p:attrNameLst>
                                      </p:cBhvr>
                                      <p:tavLst>
                                        <p:tav tm="0">
                                          <p:val>
                                            <p:strVal val="#ppt_x"/>
                                          </p:val>
                                        </p:tav>
                                        <p:tav tm="100000">
                                          <p:val>
                                            <p:strVal val="#ppt_x"/>
                                          </p:val>
                                        </p:tav>
                                      </p:tavLst>
                                    </p:anim>
                                    <p:anim calcmode="lin" valueType="num">
                                      <p:cBhvr additive="base">
                                        <p:cTn id="58" dur="500" fill="hold"/>
                                        <p:tgtEl>
                                          <p:spTgt spid="865288"/>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865300"/>
                                        </p:tgtEl>
                                        <p:attrNameLst>
                                          <p:attrName>style.visibility</p:attrName>
                                        </p:attrNameLst>
                                      </p:cBhvr>
                                      <p:to>
                                        <p:strVal val="visible"/>
                                      </p:to>
                                    </p:set>
                                    <p:anim calcmode="lin" valueType="num">
                                      <p:cBhvr additive="base">
                                        <p:cTn id="61" dur="500" fill="hold"/>
                                        <p:tgtEl>
                                          <p:spTgt spid="865300"/>
                                        </p:tgtEl>
                                        <p:attrNameLst>
                                          <p:attrName>ppt_x</p:attrName>
                                        </p:attrNameLst>
                                      </p:cBhvr>
                                      <p:tavLst>
                                        <p:tav tm="0">
                                          <p:val>
                                            <p:strVal val="#ppt_x"/>
                                          </p:val>
                                        </p:tav>
                                        <p:tav tm="100000">
                                          <p:val>
                                            <p:strVal val="#ppt_x"/>
                                          </p:val>
                                        </p:tav>
                                      </p:tavLst>
                                    </p:anim>
                                    <p:anim calcmode="lin" valueType="num">
                                      <p:cBhvr additive="base">
                                        <p:cTn id="62" dur="500" fill="hold"/>
                                        <p:tgtEl>
                                          <p:spTgt spid="865300"/>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865294"/>
                                        </p:tgtEl>
                                        <p:attrNameLst>
                                          <p:attrName>style.visibility</p:attrName>
                                        </p:attrNameLst>
                                      </p:cBhvr>
                                      <p:to>
                                        <p:strVal val="visible"/>
                                      </p:to>
                                    </p:set>
                                    <p:anim calcmode="lin" valueType="num">
                                      <p:cBhvr additive="base">
                                        <p:cTn id="65" dur="500" fill="hold"/>
                                        <p:tgtEl>
                                          <p:spTgt spid="865294"/>
                                        </p:tgtEl>
                                        <p:attrNameLst>
                                          <p:attrName>ppt_x</p:attrName>
                                        </p:attrNameLst>
                                      </p:cBhvr>
                                      <p:tavLst>
                                        <p:tav tm="0">
                                          <p:val>
                                            <p:strVal val="#ppt_x"/>
                                          </p:val>
                                        </p:tav>
                                        <p:tav tm="100000">
                                          <p:val>
                                            <p:strVal val="#ppt_x"/>
                                          </p:val>
                                        </p:tav>
                                      </p:tavLst>
                                    </p:anim>
                                    <p:anim calcmode="lin" valueType="num">
                                      <p:cBhvr additive="base">
                                        <p:cTn id="66" dur="500" fill="hold"/>
                                        <p:tgtEl>
                                          <p:spTgt spid="865294"/>
                                        </p:tgtEl>
                                        <p:attrNameLst>
                                          <p:attrName>ppt_y</p:attrName>
                                        </p:attrNameLst>
                                      </p:cBhvr>
                                      <p:tavLst>
                                        <p:tav tm="0">
                                          <p:val>
                                            <p:strVal val="0-#ppt_h/2"/>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65304"/>
                                        </p:tgtEl>
                                        <p:attrNameLst>
                                          <p:attrName>style.visibility</p:attrName>
                                        </p:attrNameLst>
                                      </p:cBhvr>
                                      <p:to>
                                        <p:strVal val="visible"/>
                                      </p:to>
                                    </p:set>
                                    <p:anim calcmode="lin" valueType="num">
                                      <p:cBhvr additive="base">
                                        <p:cTn id="69" dur="500" fill="hold"/>
                                        <p:tgtEl>
                                          <p:spTgt spid="865304"/>
                                        </p:tgtEl>
                                        <p:attrNameLst>
                                          <p:attrName>ppt_x</p:attrName>
                                        </p:attrNameLst>
                                      </p:cBhvr>
                                      <p:tavLst>
                                        <p:tav tm="0">
                                          <p:val>
                                            <p:strVal val="1+#ppt_w/2"/>
                                          </p:val>
                                        </p:tav>
                                        <p:tav tm="100000">
                                          <p:val>
                                            <p:strVal val="#ppt_x"/>
                                          </p:val>
                                        </p:tav>
                                      </p:tavLst>
                                    </p:anim>
                                    <p:anim calcmode="lin" valueType="num">
                                      <p:cBhvr additive="base">
                                        <p:cTn id="70" dur="500" fill="hold"/>
                                        <p:tgtEl>
                                          <p:spTgt spid="865304"/>
                                        </p:tgtEl>
                                        <p:attrNameLst>
                                          <p:attrName>ppt_y</p:attrName>
                                        </p:attrNameLst>
                                      </p:cBhvr>
                                      <p:tavLst>
                                        <p:tav tm="0">
                                          <p:val>
                                            <p:strVal val="#ppt_y"/>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65313"/>
                                        </p:tgtEl>
                                        <p:attrNameLst>
                                          <p:attrName>style.visibility</p:attrName>
                                        </p:attrNameLst>
                                      </p:cBhvr>
                                      <p:to>
                                        <p:strVal val="visible"/>
                                      </p:to>
                                    </p:set>
                                    <p:anim calcmode="lin" valueType="num">
                                      <p:cBhvr additive="base">
                                        <p:cTn id="73" dur="500" fill="hold"/>
                                        <p:tgtEl>
                                          <p:spTgt spid="865313"/>
                                        </p:tgtEl>
                                        <p:attrNameLst>
                                          <p:attrName>ppt_x</p:attrName>
                                        </p:attrNameLst>
                                      </p:cBhvr>
                                      <p:tavLst>
                                        <p:tav tm="0">
                                          <p:val>
                                            <p:strVal val="#ppt_x"/>
                                          </p:val>
                                        </p:tav>
                                        <p:tav tm="100000">
                                          <p:val>
                                            <p:strVal val="#ppt_x"/>
                                          </p:val>
                                        </p:tav>
                                      </p:tavLst>
                                    </p:anim>
                                    <p:anim calcmode="lin" valueType="num">
                                      <p:cBhvr additive="base">
                                        <p:cTn id="74" dur="500" fill="hold"/>
                                        <p:tgtEl>
                                          <p:spTgt spid="86531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865305"/>
                                        </p:tgtEl>
                                        <p:attrNameLst>
                                          <p:attrName>style.visibility</p:attrName>
                                        </p:attrNameLst>
                                      </p:cBhvr>
                                      <p:to>
                                        <p:strVal val="visible"/>
                                      </p:to>
                                    </p:set>
                                    <p:anim calcmode="lin" valueType="num">
                                      <p:cBhvr additive="base">
                                        <p:cTn id="77" dur="500" fill="hold"/>
                                        <p:tgtEl>
                                          <p:spTgt spid="865305"/>
                                        </p:tgtEl>
                                        <p:attrNameLst>
                                          <p:attrName>ppt_x</p:attrName>
                                        </p:attrNameLst>
                                      </p:cBhvr>
                                      <p:tavLst>
                                        <p:tav tm="0">
                                          <p:val>
                                            <p:strVal val="#ppt_x"/>
                                          </p:val>
                                        </p:tav>
                                        <p:tav tm="100000">
                                          <p:val>
                                            <p:strVal val="#ppt_x"/>
                                          </p:val>
                                        </p:tav>
                                      </p:tavLst>
                                    </p:anim>
                                    <p:anim calcmode="lin" valueType="num">
                                      <p:cBhvr additive="base">
                                        <p:cTn id="78" dur="500" fill="hold"/>
                                        <p:tgtEl>
                                          <p:spTgt spid="865305"/>
                                        </p:tgtEl>
                                        <p:attrNameLst>
                                          <p:attrName>ppt_y</p:attrName>
                                        </p:attrNameLst>
                                      </p:cBhvr>
                                      <p:tavLst>
                                        <p:tav tm="0">
                                          <p:val>
                                            <p:strVal val="1+#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865292"/>
                                        </p:tgtEl>
                                        <p:attrNameLst>
                                          <p:attrName>style.visibility</p:attrName>
                                        </p:attrNameLst>
                                      </p:cBhvr>
                                      <p:to>
                                        <p:strVal val="visible"/>
                                      </p:to>
                                    </p:set>
                                    <p:anim calcmode="lin" valueType="num">
                                      <p:cBhvr additive="base">
                                        <p:cTn id="81" dur="500" fill="hold"/>
                                        <p:tgtEl>
                                          <p:spTgt spid="865292"/>
                                        </p:tgtEl>
                                        <p:attrNameLst>
                                          <p:attrName>ppt_x</p:attrName>
                                        </p:attrNameLst>
                                      </p:cBhvr>
                                      <p:tavLst>
                                        <p:tav tm="0">
                                          <p:val>
                                            <p:strVal val="#ppt_x"/>
                                          </p:val>
                                        </p:tav>
                                        <p:tav tm="100000">
                                          <p:val>
                                            <p:strVal val="#ppt_x"/>
                                          </p:val>
                                        </p:tav>
                                      </p:tavLst>
                                    </p:anim>
                                    <p:anim calcmode="lin" valueType="num">
                                      <p:cBhvr additive="base">
                                        <p:cTn id="82" dur="500" fill="hold"/>
                                        <p:tgtEl>
                                          <p:spTgt spid="865292"/>
                                        </p:tgtEl>
                                        <p:attrNameLst>
                                          <p:attrName>ppt_y</p:attrName>
                                        </p:attrNameLst>
                                      </p:cBhvr>
                                      <p:tavLst>
                                        <p:tav tm="0">
                                          <p:val>
                                            <p:strVal val="0-#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865306"/>
                                        </p:tgtEl>
                                        <p:attrNameLst>
                                          <p:attrName>style.visibility</p:attrName>
                                        </p:attrNameLst>
                                      </p:cBhvr>
                                      <p:to>
                                        <p:strVal val="visible"/>
                                      </p:to>
                                    </p:set>
                                    <p:anim calcmode="lin" valueType="num">
                                      <p:cBhvr additive="base">
                                        <p:cTn id="85" dur="500" fill="hold"/>
                                        <p:tgtEl>
                                          <p:spTgt spid="865306"/>
                                        </p:tgtEl>
                                        <p:attrNameLst>
                                          <p:attrName>ppt_x</p:attrName>
                                        </p:attrNameLst>
                                      </p:cBhvr>
                                      <p:tavLst>
                                        <p:tav tm="0">
                                          <p:val>
                                            <p:strVal val="#ppt_x"/>
                                          </p:val>
                                        </p:tav>
                                        <p:tav tm="100000">
                                          <p:val>
                                            <p:strVal val="#ppt_x"/>
                                          </p:val>
                                        </p:tav>
                                      </p:tavLst>
                                    </p:anim>
                                    <p:anim calcmode="lin" valueType="num">
                                      <p:cBhvr additive="base">
                                        <p:cTn id="86" dur="500" fill="hold"/>
                                        <p:tgtEl>
                                          <p:spTgt spid="865306"/>
                                        </p:tgtEl>
                                        <p:attrNameLst>
                                          <p:attrName>ppt_y</p:attrName>
                                        </p:attrNameLst>
                                      </p:cBhvr>
                                      <p:tavLst>
                                        <p:tav tm="0">
                                          <p:val>
                                            <p:strVal val="1+#ppt_h/2"/>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865307"/>
                                        </p:tgtEl>
                                        <p:attrNameLst>
                                          <p:attrName>style.visibility</p:attrName>
                                        </p:attrNameLst>
                                      </p:cBhvr>
                                      <p:to>
                                        <p:strVal val="visible"/>
                                      </p:to>
                                    </p:set>
                                    <p:anim calcmode="lin" valueType="num">
                                      <p:cBhvr additive="base">
                                        <p:cTn id="89" dur="500" fill="hold"/>
                                        <p:tgtEl>
                                          <p:spTgt spid="865307"/>
                                        </p:tgtEl>
                                        <p:attrNameLst>
                                          <p:attrName>ppt_x</p:attrName>
                                        </p:attrNameLst>
                                      </p:cBhvr>
                                      <p:tavLst>
                                        <p:tav tm="0">
                                          <p:val>
                                            <p:strVal val="0-#ppt_w/2"/>
                                          </p:val>
                                        </p:tav>
                                        <p:tav tm="100000">
                                          <p:val>
                                            <p:strVal val="#ppt_x"/>
                                          </p:val>
                                        </p:tav>
                                      </p:tavLst>
                                    </p:anim>
                                    <p:anim calcmode="lin" valueType="num">
                                      <p:cBhvr additive="base">
                                        <p:cTn id="90" dur="500" fill="hold"/>
                                        <p:tgtEl>
                                          <p:spTgt spid="86530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865312"/>
                                        </p:tgtEl>
                                        <p:attrNameLst>
                                          <p:attrName>style.visibility</p:attrName>
                                        </p:attrNameLst>
                                      </p:cBhvr>
                                      <p:to>
                                        <p:strVal val="visible"/>
                                      </p:to>
                                    </p:set>
                                    <p:anim calcmode="lin" valueType="num">
                                      <p:cBhvr additive="base">
                                        <p:cTn id="93" dur="500" fill="hold"/>
                                        <p:tgtEl>
                                          <p:spTgt spid="865312"/>
                                        </p:tgtEl>
                                        <p:attrNameLst>
                                          <p:attrName>ppt_x</p:attrName>
                                        </p:attrNameLst>
                                      </p:cBhvr>
                                      <p:tavLst>
                                        <p:tav tm="0">
                                          <p:val>
                                            <p:strVal val="1+#ppt_w/2"/>
                                          </p:val>
                                        </p:tav>
                                        <p:tav tm="100000">
                                          <p:val>
                                            <p:strVal val="#ppt_x"/>
                                          </p:val>
                                        </p:tav>
                                      </p:tavLst>
                                    </p:anim>
                                    <p:anim calcmode="lin" valueType="num">
                                      <p:cBhvr additive="base">
                                        <p:cTn id="94" dur="500" fill="hold"/>
                                        <p:tgtEl>
                                          <p:spTgt spid="865312"/>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865301"/>
                                        </p:tgtEl>
                                        <p:attrNameLst>
                                          <p:attrName>style.visibility</p:attrName>
                                        </p:attrNameLst>
                                      </p:cBhvr>
                                      <p:to>
                                        <p:strVal val="visible"/>
                                      </p:to>
                                    </p:set>
                                    <p:anim calcmode="lin" valueType="num">
                                      <p:cBhvr additive="base">
                                        <p:cTn id="97" dur="500" fill="hold"/>
                                        <p:tgtEl>
                                          <p:spTgt spid="865301"/>
                                        </p:tgtEl>
                                        <p:attrNameLst>
                                          <p:attrName>ppt_x</p:attrName>
                                        </p:attrNameLst>
                                      </p:cBhvr>
                                      <p:tavLst>
                                        <p:tav tm="0">
                                          <p:val>
                                            <p:strVal val="0-#ppt_w/2"/>
                                          </p:val>
                                        </p:tav>
                                        <p:tav tm="100000">
                                          <p:val>
                                            <p:strVal val="#ppt_x"/>
                                          </p:val>
                                        </p:tav>
                                      </p:tavLst>
                                    </p:anim>
                                    <p:anim calcmode="lin" valueType="num">
                                      <p:cBhvr additive="base">
                                        <p:cTn id="98" dur="500" fill="hold"/>
                                        <p:tgtEl>
                                          <p:spTgt spid="865301"/>
                                        </p:tgtEl>
                                        <p:attrNameLst>
                                          <p:attrName>ppt_y</p:attrName>
                                        </p:attrNameLst>
                                      </p:cBhvr>
                                      <p:tavLst>
                                        <p:tav tm="0">
                                          <p:val>
                                            <p:strVal val="#ppt_y"/>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865289"/>
                                        </p:tgtEl>
                                        <p:attrNameLst>
                                          <p:attrName>style.visibility</p:attrName>
                                        </p:attrNameLst>
                                      </p:cBhvr>
                                      <p:to>
                                        <p:strVal val="visible"/>
                                      </p:to>
                                    </p:set>
                                    <p:anim calcmode="lin" valueType="num">
                                      <p:cBhvr additive="base">
                                        <p:cTn id="101" dur="500" fill="hold"/>
                                        <p:tgtEl>
                                          <p:spTgt spid="865289"/>
                                        </p:tgtEl>
                                        <p:attrNameLst>
                                          <p:attrName>ppt_x</p:attrName>
                                        </p:attrNameLst>
                                      </p:cBhvr>
                                      <p:tavLst>
                                        <p:tav tm="0">
                                          <p:val>
                                            <p:strVal val="#ppt_x"/>
                                          </p:val>
                                        </p:tav>
                                        <p:tav tm="100000">
                                          <p:val>
                                            <p:strVal val="#ppt_x"/>
                                          </p:val>
                                        </p:tav>
                                      </p:tavLst>
                                    </p:anim>
                                    <p:anim calcmode="lin" valueType="num">
                                      <p:cBhvr additive="base">
                                        <p:cTn id="102" dur="500" fill="hold"/>
                                        <p:tgtEl>
                                          <p:spTgt spid="865289"/>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865310"/>
                                        </p:tgtEl>
                                        <p:attrNameLst>
                                          <p:attrName>style.visibility</p:attrName>
                                        </p:attrNameLst>
                                      </p:cBhvr>
                                      <p:to>
                                        <p:strVal val="visible"/>
                                      </p:to>
                                    </p:set>
                                    <p:anim calcmode="lin" valueType="num">
                                      <p:cBhvr additive="base">
                                        <p:cTn id="105" dur="500" fill="hold"/>
                                        <p:tgtEl>
                                          <p:spTgt spid="865310"/>
                                        </p:tgtEl>
                                        <p:attrNameLst>
                                          <p:attrName>ppt_x</p:attrName>
                                        </p:attrNameLst>
                                      </p:cBhvr>
                                      <p:tavLst>
                                        <p:tav tm="0">
                                          <p:val>
                                            <p:strVal val="1+#ppt_w/2"/>
                                          </p:val>
                                        </p:tav>
                                        <p:tav tm="100000">
                                          <p:val>
                                            <p:strVal val="#ppt_x"/>
                                          </p:val>
                                        </p:tav>
                                      </p:tavLst>
                                    </p:anim>
                                    <p:anim calcmode="lin" valueType="num">
                                      <p:cBhvr additive="base">
                                        <p:cTn id="106" dur="500" fill="hold"/>
                                        <p:tgtEl>
                                          <p:spTgt spid="865310"/>
                                        </p:tgtEl>
                                        <p:attrNameLst>
                                          <p:attrName>ppt_y</p:attrName>
                                        </p:attrNameLst>
                                      </p:cBhvr>
                                      <p:tavLst>
                                        <p:tav tm="0">
                                          <p:val>
                                            <p:strVal val="#ppt_y"/>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865311"/>
                                        </p:tgtEl>
                                        <p:attrNameLst>
                                          <p:attrName>style.visibility</p:attrName>
                                        </p:attrNameLst>
                                      </p:cBhvr>
                                      <p:to>
                                        <p:strVal val="visible"/>
                                      </p:to>
                                    </p:set>
                                    <p:anim calcmode="lin" valueType="num">
                                      <p:cBhvr additive="base">
                                        <p:cTn id="109" dur="500" fill="hold"/>
                                        <p:tgtEl>
                                          <p:spTgt spid="865311"/>
                                        </p:tgtEl>
                                        <p:attrNameLst>
                                          <p:attrName>ppt_x</p:attrName>
                                        </p:attrNameLst>
                                      </p:cBhvr>
                                      <p:tavLst>
                                        <p:tav tm="0">
                                          <p:val>
                                            <p:strVal val="#ppt_x"/>
                                          </p:val>
                                        </p:tav>
                                        <p:tav tm="100000">
                                          <p:val>
                                            <p:strVal val="#ppt_x"/>
                                          </p:val>
                                        </p:tav>
                                      </p:tavLst>
                                    </p:anim>
                                    <p:anim calcmode="lin" valueType="num">
                                      <p:cBhvr additive="base">
                                        <p:cTn id="110" dur="500" fill="hold"/>
                                        <p:tgtEl>
                                          <p:spTgt spid="865311"/>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865293"/>
                                        </p:tgtEl>
                                        <p:attrNameLst>
                                          <p:attrName>style.visibility</p:attrName>
                                        </p:attrNameLst>
                                      </p:cBhvr>
                                      <p:to>
                                        <p:strVal val="visible"/>
                                      </p:to>
                                    </p:set>
                                    <p:anim calcmode="lin" valueType="num">
                                      <p:cBhvr additive="base">
                                        <p:cTn id="113" dur="500" fill="hold"/>
                                        <p:tgtEl>
                                          <p:spTgt spid="865293"/>
                                        </p:tgtEl>
                                        <p:attrNameLst>
                                          <p:attrName>ppt_x</p:attrName>
                                        </p:attrNameLst>
                                      </p:cBhvr>
                                      <p:tavLst>
                                        <p:tav tm="0">
                                          <p:val>
                                            <p:strVal val="#ppt_x"/>
                                          </p:val>
                                        </p:tav>
                                        <p:tav tm="100000">
                                          <p:val>
                                            <p:strVal val="#ppt_x"/>
                                          </p:val>
                                        </p:tav>
                                      </p:tavLst>
                                    </p:anim>
                                    <p:anim calcmode="lin" valueType="num">
                                      <p:cBhvr additive="base">
                                        <p:cTn id="114" dur="500" fill="hold"/>
                                        <p:tgtEl>
                                          <p:spTgt spid="865293"/>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865302"/>
                                        </p:tgtEl>
                                        <p:attrNameLst>
                                          <p:attrName>style.visibility</p:attrName>
                                        </p:attrNameLst>
                                      </p:cBhvr>
                                      <p:to>
                                        <p:strVal val="visible"/>
                                      </p:to>
                                    </p:set>
                                    <p:anim calcmode="lin" valueType="num">
                                      <p:cBhvr additive="base">
                                        <p:cTn id="117" dur="500" fill="hold"/>
                                        <p:tgtEl>
                                          <p:spTgt spid="865302"/>
                                        </p:tgtEl>
                                        <p:attrNameLst>
                                          <p:attrName>ppt_x</p:attrName>
                                        </p:attrNameLst>
                                      </p:cBhvr>
                                      <p:tavLst>
                                        <p:tav tm="0">
                                          <p:val>
                                            <p:strVal val="#ppt_x"/>
                                          </p:val>
                                        </p:tav>
                                        <p:tav tm="100000">
                                          <p:val>
                                            <p:strVal val="#ppt_x"/>
                                          </p:val>
                                        </p:tav>
                                      </p:tavLst>
                                    </p:anim>
                                    <p:anim calcmode="lin" valueType="num">
                                      <p:cBhvr additive="base">
                                        <p:cTn id="118" dur="500" fill="hold"/>
                                        <p:tgtEl>
                                          <p:spTgt spid="865302"/>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865290"/>
                                        </p:tgtEl>
                                        <p:attrNameLst>
                                          <p:attrName>style.visibility</p:attrName>
                                        </p:attrNameLst>
                                      </p:cBhvr>
                                      <p:to>
                                        <p:strVal val="visible"/>
                                      </p:to>
                                    </p:set>
                                    <p:anim calcmode="lin" valueType="num">
                                      <p:cBhvr additive="base">
                                        <p:cTn id="121" dur="500" fill="hold"/>
                                        <p:tgtEl>
                                          <p:spTgt spid="865290"/>
                                        </p:tgtEl>
                                        <p:attrNameLst>
                                          <p:attrName>ppt_x</p:attrName>
                                        </p:attrNameLst>
                                      </p:cBhvr>
                                      <p:tavLst>
                                        <p:tav tm="0">
                                          <p:val>
                                            <p:strVal val="#ppt_x"/>
                                          </p:val>
                                        </p:tav>
                                        <p:tav tm="100000">
                                          <p:val>
                                            <p:strVal val="#ppt_x"/>
                                          </p:val>
                                        </p:tav>
                                      </p:tavLst>
                                    </p:anim>
                                    <p:anim calcmode="lin" valueType="num">
                                      <p:cBhvr additive="base">
                                        <p:cTn id="122" dur="500" fill="hold"/>
                                        <p:tgtEl>
                                          <p:spTgt spid="865290"/>
                                        </p:tgtEl>
                                        <p:attrNameLst>
                                          <p:attrName>ppt_y</p:attrName>
                                        </p:attrNameLst>
                                      </p:cBhvr>
                                      <p:tavLst>
                                        <p:tav tm="0">
                                          <p:val>
                                            <p:strVal val="0-#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65308"/>
                                        </p:tgtEl>
                                        <p:attrNameLst>
                                          <p:attrName>style.visibility</p:attrName>
                                        </p:attrNameLst>
                                      </p:cBhvr>
                                      <p:to>
                                        <p:strVal val="visible"/>
                                      </p:to>
                                    </p:set>
                                    <p:anim calcmode="lin" valueType="num">
                                      <p:cBhvr additive="base">
                                        <p:cTn id="125" dur="500" fill="hold"/>
                                        <p:tgtEl>
                                          <p:spTgt spid="865308"/>
                                        </p:tgtEl>
                                        <p:attrNameLst>
                                          <p:attrName>ppt_x</p:attrName>
                                        </p:attrNameLst>
                                      </p:cBhvr>
                                      <p:tavLst>
                                        <p:tav tm="0">
                                          <p:val>
                                            <p:strVal val="#ppt_x"/>
                                          </p:val>
                                        </p:tav>
                                        <p:tav tm="100000">
                                          <p:val>
                                            <p:strVal val="#ppt_x"/>
                                          </p:val>
                                        </p:tav>
                                      </p:tavLst>
                                    </p:anim>
                                    <p:anim calcmode="lin" valueType="num">
                                      <p:cBhvr additive="base">
                                        <p:cTn id="126" dur="500" fill="hold"/>
                                        <p:tgtEl>
                                          <p:spTgt spid="865308"/>
                                        </p:tgtEl>
                                        <p:attrNameLst>
                                          <p:attrName>ppt_y</p:attrName>
                                        </p:attrNameLst>
                                      </p:cBhvr>
                                      <p:tavLst>
                                        <p:tav tm="0">
                                          <p:val>
                                            <p:strVal val="1+#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865309"/>
                                        </p:tgtEl>
                                        <p:attrNameLst>
                                          <p:attrName>style.visibility</p:attrName>
                                        </p:attrNameLst>
                                      </p:cBhvr>
                                      <p:to>
                                        <p:strVal val="visible"/>
                                      </p:to>
                                    </p:set>
                                    <p:anim calcmode="lin" valueType="num">
                                      <p:cBhvr additive="base">
                                        <p:cTn id="129" dur="500" fill="hold"/>
                                        <p:tgtEl>
                                          <p:spTgt spid="865309"/>
                                        </p:tgtEl>
                                        <p:attrNameLst>
                                          <p:attrName>ppt_x</p:attrName>
                                        </p:attrNameLst>
                                      </p:cBhvr>
                                      <p:tavLst>
                                        <p:tav tm="0">
                                          <p:val>
                                            <p:strVal val="#ppt_x"/>
                                          </p:val>
                                        </p:tav>
                                        <p:tav tm="100000">
                                          <p:val>
                                            <p:strVal val="#ppt_x"/>
                                          </p:val>
                                        </p:tav>
                                      </p:tavLst>
                                    </p:anim>
                                    <p:anim calcmode="lin" valueType="num">
                                      <p:cBhvr additive="base">
                                        <p:cTn id="130" dur="500" fill="hold"/>
                                        <p:tgtEl>
                                          <p:spTgt spid="865309"/>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865291"/>
                                        </p:tgtEl>
                                        <p:attrNameLst>
                                          <p:attrName>style.visibility</p:attrName>
                                        </p:attrNameLst>
                                      </p:cBhvr>
                                      <p:to>
                                        <p:strVal val="visible"/>
                                      </p:to>
                                    </p:set>
                                    <p:anim calcmode="lin" valueType="num">
                                      <p:cBhvr additive="base">
                                        <p:cTn id="133" dur="500" fill="hold"/>
                                        <p:tgtEl>
                                          <p:spTgt spid="865291"/>
                                        </p:tgtEl>
                                        <p:attrNameLst>
                                          <p:attrName>ppt_x</p:attrName>
                                        </p:attrNameLst>
                                      </p:cBhvr>
                                      <p:tavLst>
                                        <p:tav tm="0">
                                          <p:val>
                                            <p:strVal val="#ppt_x"/>
                                          </p:val>
                                        </p:tav>
                                        <p:tav tm="100000">
                                          <p:val>
                                            <p:strVal val="#ppt_x"/>
                                          </p:val>
                                        </p:tav>
                                      </p:tavLst>
                                    </p:anim>
                                    <p:anim calcmode="lin" valueType="num">
                                      <p:cBhvr additive="base">
                                        <p:cTn id="134" dur="500" fill="hold"/>
                                        <p:tgtEl>
                                          <p:spTgt spid="8652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2" grpId="0" autoUpdateAnimBg="0"/>
      <p:bldP spid="865283" grpId="0" animBg="1" autoUpdateAnimBg="0"/>
      <p:bldP spid="865284" grpId="0" animBg="1" autoUpdateAnimBg="0"/>
      <p:bldP spid="865285" grpId="0" animBg="1" autoUpdateAnimBg="0"/>
      <p:bldP spid="865286" grpId="0" animBg="1" autoUpdateAnimBg="0"/>
      <p:bldP spid="865287" grpId="0" animBg="1" autoUpdateAnimBg="0"/>
      <p:bldP spid="865288" grpId="0" animBg="1" autoUpdateAnimBg="0"/>
      <p:bldP spid="865290" grpId="0" animBg="1" autoUpdateAnimBg="0"/>
      <p:bldP spid="865291" grpId="0" animBg="1" autoUpdateAnimBg="0"/>
      <p:bldP spid="865292" grpId="0" animBg="1" autoUpdateAnimBg="0"/>
      <p:bldP spid="865293" grpId="0" animBg="1" autoUpdateAnimBg="0"/>
      <p:bldP spid="865295" grpId="0" animBg="1"/>
      <p:bldP spid="865296" grpId="0" animBg="1"/>
      <p:bldP spid="865297" grpId="0" animBg="1"/>
      <p:bldP spid="865298" grpId="0" animBg="1"/>
      <p:bldP spid="865299" grpId="0" animBg="1"/>
      <p:bldP spid="865300" grpId="0" animBg="1"/>
      <p:bldP spid="865301" grpId="0" animBg="1"/>
      <p:bldP spid="865302" grpId="0" animBg="1"/>
      <p:bldP spid="865303" grpId="0" animBg="1"/>
      <p:bldP spid="865304" grpId="0" animBg="1"/>
      <p:bldP spid="865305" grpId="0" animBg="1"/>
      <p:bldP spid="865306" grpId="0" animBg="1"/>
      <p:bldP spid="865307" grpId="0" animBg="1"/>
      <p:bldP spid="865308" grpId="0" animBg="1"/>
      <p:bldP spid="865309" grpId="0" animBg="1"/>
      <p:bldP spid="865310" grpId="0" animBg="1"/>
      <p:bldP spid="865311" grpId="0" animBg="1"/>
      <p:bldP spid="865312" grpId="0" autoUpdateAnimBg="0"/>
      <p:bldP spid="865313" grpId="0" autoUpdateAnimBg="0"/>
      <p:bldP spid="865294" grpId="0" animBg="1" autoUpdateAnimBg="0"/>
      <p:bldP spid="865289" grpId="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0" y="0"/>
            <a:ext cx="8229600" cy="1143000"/>
          </a:xfrm>
        </p:spPr>
        <p:txBody>
          <a:bodyPr/>
          <a:lstStyle/>
          <a:p>
            <a:pPr eaLnBrk="1" hangingPunct="1"/>
            <a:r>
              <a:rPr lang="en-US" altLang="zh-CN" b="1" smtClean="0">
                <a:solidFill>
                  <a:srgbClr val="692AA2"/>
                </a:solidFill>
                <a:latin typeface="仿宋_GB2312" pitchFamily="49" charset="-122"/>
                <a:ea typeface="仿宋_GB2312" pitchFamily="49" charset="-122"/>
              </a:rPr>
              <a:t>10.4.2  </a:t>
            </a:r>
            <a:r>
              <a:rPr lang="zh-CN" altLang="en-US" b="1" smtClean="0">
                <a:solidFill>
                  <a:srgbClr val="692AA2"/>
                </a:solidFill>
                <a:latin typeface="仿宋_GB2312" pitchFamily="49" charset="-122"/>
                <a:ea typeface="仿宋_GB2312" pitchFamily="49" charset="-122"/>
              </a:rPr>
              <a:t>模型设定</a:t>
            </a:r>
          </a:p>
        </p:txBody>
      </p:sp>
      <p:sp>
        <p:nvSpPr>
          <p:cNvPr id="582659" name="Rectangle 3"/>
          <p:cNvSpPr>
            <a:spLocks noGrp="1" noChangeArrowheads="1"/>
          </p:cNvSpPr>
          <p:nvPr>
            <p:ph idx="1"/>
          </p:nvPr>
        </p:nvSpPr>
        <p:spPr>
          <a:xfrm>
            <a:off x="457200" y="1371600"/>
            <a:ext cx="8229600" cy="3352800"/>
          </a:xfrm>
        </p:spPr>
        <p:txBody>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4.1.1  </a:t>
            </a:r>
            <a:r>
              <a:rPr lang="zh-CN" altLang="en-US" sz="2400" b="1" smtClean="0">
                <a:solidFill>
                  <a:srgbClr val="692AA2"/>
                </a:solidFill>
                <a:latin typeface="仿宋_GB2312" pitchFamily="49" charset="-122"/>
                <a:ea typeface="仿宋_GB2312" pitchFamily="49" charset="-122"/>
              </a:rPr>
              <a:t>经济模型：</a:t>
            </a:r>
          </a:p>
          <a:p>
            <a:pPr lvl="1"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模型：对经济现象或过程的一种数学模拟。</a:t>
            </a:r>
          </a:p>
          <a:p>
            <a:pPr lvl="1"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设定（</a:t>
            </a:r>
            <a:r>
              <a:rPr lang="en-US" altLang="zh-CN" sz="2400" b="1" smtClean="0">
                <a:solidFill>
                  <a:srgbClr val="692AA2"/>
                </a:solidFill>
                <a:latin typeface="仿宋_GB2312" pitchFamily="49" charset="-122"/>
                <a:ea typeface="仿宋_GB2312" pitchFamily="49" charset="-122"/>
              </a:rPr>
              <a:t>Specification</a:t>
            </a:r>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把所研究的经济变量之间的关系用适当的数学关系式表达出来。</a:t>
            </a:r>
          </a:p>
          <a:p>
            <a:pPr lvl="1"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 （例</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消费函数  </a:t>
            </a:r>
            <a:r>
              <a:rPr lang="en-US" altLang="zh-CN" sz="2400" b="1" smtClean="0">
                <a:solidFill>
                  <a:srgbClr val="692AA2"/>
                </a:solidFill>
                <a:latin typeface="仿宋_GB2312" pitchFamily="49" charset="-122"/>
                <a:ea typeface="仿宋_GB2312" pitchFamily="49" charset="-122"/>
              </a:rPr>
              <a:t>y=a+bx </a:t>
            </a:r>
            <a:r>
              <a:rPr lang="zh-CN" altLang="en-US" sz="2400" b="1" smtClean="0">
                <a:solidFill>
                  <a:srgbClr val="692AA2"/>
                </a:solidFill>
                <a:latin typeface="仿宋_GB2312" pitchFamily="49" charset="-122"/>
                <a:ea typeface="仿宋_GB2312" pitchFamily="49" charset="-122"/>
              </a:rPr>
              <a:t>）</a:t>
            </a:r>
          </a:p>
          <a:p>
            <a:pPr lvl="1" eaLnBrk="1" hangingPunct="1"/>
            <a:endParaRPr lang="en-US" altLang="zh-CN" sz="3600" smtClean="0">
              <a:solidFill>
                <a:srgbClr val="692AA2"/>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 calcmode="lin" valueType="num">
                                      <p:cBhvr>
                                        <p:cTn id="7" dur="1000" fill="hold"/>
                                        <p:tgtEl>
                                          <p:spTgt spid="582658"/>
                                        </p:tgtEl>
                                        <p:attrNameLst>
                                          <p:attrName>ppt_w</p:attrName>
                                        </p:attrNameLst>
                                      </p:cBhvr>
                                      <p:tavLst>
                                        <p:tav tm="0">
                                          <p:val>
                                            <p:strVal val="#ppt_w*0.70"/>
                                          </p:val>
                                        </p:tav>
                                        <p:tav tm="100000">
                                          <p:val>
                                            <p:strVal val="#ppt_w"/>
                                          </p:val>
                                        </p:tav>
                                      </p:tavLst>
                                    </p:anim>
                                    <p:anim calcmode="lin" valueType="num">
                                      <p:cBhvr>
                                        <p:cTn id="8" dur="1000" fill="hold"/>
                                        <p:tgtEl>
                                          <p:spTgt spid="582658"/>
                                        </p:tgtEl>
                                        <p:attrNameLst>
                                          <p:attrName>ppt_h</p:attrName>
                                        </p:attrNameLst>
                                      </p:cBhvr>
                                      <p:tavLst>
                                        <p:tav tm="0">
                                          <p:val>
                                            <p:strVal val="#ppt_h"/>
                                          </p:val>
                                        </p:tav>
                                        <p:tav tm="100000">
                                          <p:val>
                                            <p:strVal val="#ppt_h"/>
                                          </p:val>
                                        </p:tav>
                                      </p:tavLst>
                                    </p:anim>
                                    <p:animEffect transition="in" filter="fade">
                                      <p:cBhvr>
                                        <p:cTn id="9" dur="1000"/>
                                        <p:tgtEl>
                                          <p:spTgt spid="5826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82659">
                                            <p:txEl>
                                              <p:pRg st="0" end="0"/>
                                            </p:txEl>
                                          </p:spTgt>
                                        </p:tgtEl>
                                        <p:attrNameLst>
                                          <p:attrName>style.visibility</p:attrName>
                                        </p:attrNameLst>
                                      </p:cBhvr>
                                      <p:to>
                                        <p:strVal val="visible"/>
                                      </p:to>
                                    </p:set>
                                    <p:anim calcmode="lin" valueType="num">
                                      <p:cBhvr additive="base">
                                        <p:cTn id="14" dur="500" fill="hold"/>
                                        <p:tgtEl>
                                          <p:spTgt spid="58265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82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82659">
                                            <p:txEl>
                                              <p:pRg st="1" end="1"/>
                                            </p:txEl>
                                          </p:spTgt>
                                        </p:tgtEl>
                                        <p:attrNameLst>
                                          <p:attrName>style.visibility</p:attrName>
                                        </p:attrNameLst>
                                      </p:cBhvr>
                                      <p:to>
                                        <p:strVal val="visible"/>
                                      </p:to>
                                    </p:set>
                                    <p:anim calcmode="lin" valueType="num">
                                      <p:cBhvr additive="base">
                                        <p:cTn id="20" dur="500" fill="hold"/>
                                        <p:tgtEl>
                                          <p:spTgt spid="58265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2659">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82659">
                                            <p:txEl>
                                              <p:pRg st="2" end="2"/>
                                            </p:txEl>
                                          </p:spTgt>
                                        </p:tgtEl>
                                        <p:attrNameLst>
                                          <p:attrName>style.visibility</p:attrName>
                                        </p:attrNameLst>
                                      </p:cBhvr>
                                      <p:to>
                                        <p:strVal val="visible"/>
                                      </p:to>
                                    </p:set>
                                    <p:anim calcmode="lin" valueType="num">
                                      <p:cBhvr additive="base">
                                        <p:cTn id="24" dur="500" fill="hold"/>
                                        <p:tgtEl>
                                          <p:spTgt spid="58265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2659">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82659">
                                            <p:txEl>
                                              <p:pRg st="3" end="3"/>
                                            </p:txEl>
                                          </p:spTgt>
                                        </p:tgtEl>
                                        <p:attrNameLst>
                                          <p:attrName>style.visibility</p:attrName>
                                        </p:attrNameLst>
                                      </p:cBhvr>
                                      <p:to>
                                        <p:strVal val="visible"/>
                                      </p:to>
                                    </p:set>
                                    <p:anim calcmode="lin" valueType="num">
                                      <p:cBhvr additive="base">
                                        <p:cTn id="28" dur="500" fill="hold"/>
                                        <p:tgtEl>
                                          <p:spTgt spid="58265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82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p:bldP spid="5826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533400"/>
            <a:ext cx="8229600" cy="762000"/>
          </a:xfrm>
        </p:spPr>
        <p:txBody>
          <a:bodyPr>
            <a:normAutofit/>
          </a:bodyPr>
          <a:lstStyle/>
          <a:p>
            <a:pPr eaLnBrk="1" hangingPunct="1"/>
            <a:r>
              <a:rPr lang="zh-CN" altLang="en-US" b="1" smtClean="0">
                <a:solidFill>
                  <a:srgbClr val="000066"/>
                </a:solidFill>
              </a:rPr>
              <a:t>趋势外推法的基本思想</a:t>
            </a:r>
          </a:p>
        </p:txBody>
      </p:sp>
      <mc:AlternateContent xmlns:mc="http://schemas.openxmlformats.org/markup-compatibility/2006" xmlns:a14="http://schemas.microsoft.com/office/drawing/2010/main">
        <mc:Choice Requires="a14">
          <p:sp>
            <p:nvSpPr>
              <p:cNvPr id="19460" name="Rectangle 4"/>
              <p:cNvSpPr>
                <a:spLocks noGrp="1" noChangeArrowheads="1"/>
              </p:cNvSpPr>
              <p:nvPr>
                <p:ph idx="1"/>
              </p:nvPr>
            </p:nvSpPr>
            <p:spPr>
              <a:xfrm>
                <a:off x="228600" y="1524000"/>
                <a:ext cx="8731250" cy="4581525"/>
              </a:xfrm>
              <a:noFill/>
              <a:extLst>
                <a:ext uri="{91240B29-F687-4F45-9708-019B960494DF}">
                  <a14:hiddenLine w="9525" cap="flat" cmpd="sng" algn="ctr">
                    <a:solidFill>
                      <a:schemeClr val="tx1"/>
                    </a:solidFill>
                    <a:prstDash val="solid"/>
                    <a:miter lim="800000"/>
                    <a:headEnd/>
                    <a:tailEnd/>
                  </a14:hiddenLine>
                </a:ext>
              </a:extLst>
            </p:spPr>
            <p:txBody>
              <a:bodyPr>
                <a:normAutofit/>
              </a:bodyPr>
              <a:lstStyle/>
              <a:p>
                <a:pPr eaLnBrk="1" hangingPunct="1">
                  <a:lnSpc>
                    <a:spcPct val="120000"/>
                  </a:lnSpc>
                  <a:spcBef>
                    <a:spcPct val="30000"/>
                  </a:spcBef>
                  <a:buFontTx/>
                  <a:buNone/>
                </a:pPr>
                <a:r>
                  <a:rPr lang="en-US" altLang="zh-CN" sz="1800" b="1" dirty="0" smtClean="0">
                    <a:solidFill>
                      <a:srgbClr val="0000FF"/>
                    </a:solidFill>
                    <a:latin typeface="黑体" pitchFamily="2" charset="-122"/>
                    <a:ea typeface="黑体" pitchFamily="2" charset="-122"/>
                  </a:rPr>
                  <a:t>	● </a:t>
                </a:r>
                <a:r>
                  <a:rPr lang="zh-CN" altLang="en-US" sz="2000" b="1" dirty="0" smtClean="0">
                    <a:solidFill>
                      <a:srgbClr val="000066"/>
                    </a:solidFill>
                    <a:latin typeface="黑体" pitchFamily="2" charset="-122"/>
                    <a:ea typeface="黑体" pitchFamily="2" charset="-122"/>
                  </a:rPr>
                  <a:t>某些客观事物的发展变化相对于时间推移，常表现出一定的规律性：</a:t>
                </a:r>
              </a:p>
              <a:p>
                <a:pPr eaLnBrk="1" hangingPunct="1">
                  <a:lnSpc>
                    <a:spcPct val="120000"/>
                  </a:lnSpc>
                  <a:spcBef>
                    <a:spcPct val="30000"/>
                  </a:spcBef>
                  <a:buFontTx/>
                  <a:buNone/>
                </a:pPr>
                <a:r>
                  <a:rPr lang="zh-CN" altLang="en-US" sz="2000" b="1" dirty="0" smtClean="0">
                    <a:solidFill>
                      <a:srgbClr val="000066"/>
                    </a:solidFill>
                    <a:latin typeface="黑体" pitchFamily="2" charset="-122"/>
                    <a:ea typeface="黑体" pitchFamily="2" charset="-122"/>
                  </a:rPr>
                  <a:t>　</a:t>
                </a:r>
                <a:r>
                  <a:rPr lang="zh-CN" altLang="en-US" sz="2000" b="1" dirty="0" smtClean="0">
                    <a:solidFill>
                      <a:srgbClr val="000066"/>
                    </a:solidFill>
                    <a:latin typeface="宋体" pitchFamily="2" charset="-122"/>
                  </a:rPr>
                  <a:t>　　如：经济现象（指标）随着时间的推移呈现某种上升或下降趋势，这时，若作为预测对象的该经济现象（指标）变化又没有明显的季节性波动迹象，理论上就可以找到一条合适的函数曲线反映其变化趋势。</a:t>
                </a:r>
              </a:p>
              <a:p>
                <a:pPr eaLnBrk="1" hangingPunct="1">
                  <a:lnSpc>
                    <a:spcPct val="120000"/>
                  </a:lnSpc>
                  <a:spcBef>
                    <a:spcPct val="30000"/>
                  </a:spcBef>
                  <a:buFontTx/>
                  <a:buNone/>
                </a:pPr>
                <a:r>
                  <a:rPr lang="zh-CN" altLang="en-US" sz="2000" b="1" dirty="0" smtClean="0">
                    <a:solidFill>
                      <a:srgbClr val="000066"/>
                    </a:solidFill>
                    <a:latin typeface="宋体" pitchFamily="2" charset="-122"/>
                  </a:rPr>
                  <a:t>      可建其变化趋势模型（曲线方程）：</a:t>
                </a:r>
              </a:p>
              <a:p>
                <a:pPr eaLnBrk="1" hangingPunct="1">
                  <a:lnSpc>
                    <a:spcPct val="115000"/>
                  </a:lnSpc>
                  <a:spcBef>
                    <a:spcPct val="30000"/>
                  </a:spcBef>
                  <a:buFontTx/>
                  <a:buNone/>
                </a:pPr>
                <a:r>
                  <a:rPr lang="zh-CN" altLang="en-US" sz="2000" b="1" dirty="0" smtClean="0">
                    <a:solidFill>
                      <a:srgbClr val="000066"/>
                    </a:solidFill>
                    <a:latin typeface="黑体" pitchFamily="2" charset="-122"/>
                    <a:ea typeface="黑体" pitchFamily="2" charset="-122"/>
                  </a:rPr>
                  <a:t>	 ● 当有理由相信这种趋势可能会延伸到未来时，</a:t>
                </a:r>
                <a14:m>
                  <m:oMath xmlns:m="http://schemas.openxmlformats.org/officeDocument/2006/math">
                    <m:r>
                      <a:rPr lang="en-US" altLang="zh-CN" sz="2000" b="1" i="1" smtClean="0">
                        <a:solidFill>
                          <a:srgbClr val="000066"/>
                        </a:solidFill>
                        <a:latin typeface="Cambria Math"/>
                        <a:ea typeface="黑体" pitchFamily="2" charset="-122"/>
                      </a:rPr>
                      <m:t>𝒚</m:t>
                    </m:r>
                    <m:r>
                      <a:rPr lang="en-US" altLang="zh-CN" sz="2000" b="1" i="1" smtClean="0">
                        <a:solidFill>
                          <a:srgbClr val="000066"/>
                        </a:solidFill>
                        <a:latin typeface="Cambria Math"/>
                        <a:ea typeface="黑体" pitchFamily="2" charset="-122"/>
                      </a:rPr>
                      <m:t>=</m:t>
                    </m:r>
                    <m:r>
                      <a:rPr lang="en-US" altLang="zh-CN" sz="2000" b="1" i="1" smtClean="0">
                        <a:solidFill>
                          <a:srgbClr val="000066"/>
                        </a:solidFill>
                        <a:latin typeface="Cambria Math"/>
                        <a:ea typeface="黑体" pitchFamily="2" charset="-122"/>
                      </a:rPr>
                      <m:t>𝒇</m:t>
                    </m:r>
                    <m:r>
                      <a:rPr lang="en-US" altLang="zh-CN" sz="2000" b="1" i="1" smtClean="0">
                        <a:solidFill>
                          <a:srgbClr val="000066"/>
                        </a:solidFill>
                        <a:latin typeface="Cambria Math"/>
                        <a:ea typeface="黑体" pitchFamily="2" charset="-122"/>
                      </a:rPr>
                      <m:t>(</m:t>
                    </m:r>
                    <m:r>
                      <a:rPr lang="en-US" altLang="zh-CN" sz="2000" b="1" i="1" smtClean="0">
                        <a:solidFill>
                          <a:srgbClr val="000066"/>
                        </a:solidFill>
                        <a:latin typeface="Cambria Math"/>
                        <a:ea typeface="黑体" pitchFamily="2" charset="-122"/>
                      </a:rPr>
                      <m:t>𝒕</m:t>
                    </m:r>
                    <m:r>
                      <a:rPr lang="en-US" altLang="zh-CN" sz="2000" b="1" i="1" smtClean="0">
                        <a:solidFill>
                          <a:srgbClr val="000066"/>
                        </a:solidFill>
                        <a:latin typeface="Cambria Math"/>
                        <a:ea typeface="黑体" pitchFamily="2" charset="-122"/>
                      </a:rPr>
                      <m:t>)</m:t>
                    </m:r>
                  </m:oMath>
                </a14:m>
                <a:r>
                  <a:rPr lang="zh-CN" altLang="en-US" sz="2000" b="1" dirty="0" smtClean="0">
                    <a:solidFill>
                      <a:srgbClr val="000066"/>
                    </a:solidFill>
                    <a:latin typeface="黑体" pitchFamily="2" charset="-122"/>
                    <a:ea typeface="黑体" pitchFamily="2" charset="-122"/>
                  </a:rPr>
                  <a:t>对于未来时点的某个 </a:t>
                </a:r>
                <a14:m>
                  <m:oMath xmlns:m="http://schemas.openxmlformats.org/officeDocument/2006/math">
                    <m:r>
                      <a:rPr lang="en-US" altLang="zh-CN" sz="2000" b="1" i="1" dirty="0" smtClean="0">
                        <a:solidFill>
                          <a:srgbClr val="000066"/>
                        </a:solidFill>
                        <a:latin typeface="Cambria Math"/>
                        <a:ea typeface="黑体" pitchFamily="2" charset="-122"/>
                      </a:rPr>
                      <m:t>𝒚</m:t>
                    </m:r>
                  </m:oMath>
                </a14:m>
                <a:r>
                  <a:rPr lang="zh-CN" altLang="en-US" sz="2000" b="1" dirty="0" smtClean="0">
                    <a:solidFill>
                      <a:srgbClr val="000066"/>
                    </a:solidFill>
                    <a:latin typeface="黑体" pitchFamily="2" charset="-122"/>
                    <a:ea typeface="黑体" pitchFamily="2" charset="-122"/>
                  </a:rPr>
                  <a:t> 值（经济指标未来值）就可由上述变化趋势模型（直线方程）给出。这就是趋势外推的基本思想。</a:t>
                </a:r>
              </a:p>
              <a:p>
                <a:pPr eaLnBrk="1" hangingPunct="1">
                  <a:lnSpc>
                    <a:spcPct val="115000"/>
                  </a:lnSpc>
                  <a:spcBef>
                    <a:spcPct val="30000"/>
                  </a:spcBef>
                  <a:buFontTx/>
                  <a:buNone/>
                </a:pPr>
                <a:r>
                  <a:rPr lang="zh-CN" altLang="en-US" sz="2000" b="1" dirty="0" smtClean="0">
                    <a:solidFill>
                      <a:srgbClr val="000066"/>
                    </a:solidFill>
                  </a:rPr>
                  <a:t>　  </a:t>
                </a:r>
                <a:r>
                  <a:rPr lang="zh-CN" altLang="en-US" sz="2000" b="1" dirty="0" smtClean="0">
                    <a:solidFill>
                      <a:srgbClr val="000066"/>
                    </a:solidFill>
                    <a:latin typeface="黑体" pitchFamily="2" charset="-122"/>
                    <a:ea typeface="黑体" pitchFamily="2" charset="-122"/>
                  </a:rPr>
                  <a:t>● 趋势外推的条件有２：变化趋势的时间稳定性、</a:t>
                </a:r>
              </a:p>
              <a:p>
                <a:pPr eaLnBrk="1" hangingPunct="1">
                  <a:lnSpc>
                    <a:spcPct val="115000"/>
                  </a:lnSpc>
                  <a:buFontTx/>
                  <a:buNone/>
                </a:pPr>
                <a:r>
                  <a:rPr lang="zh-CN" altLang="en-US" sz="2000" b="1" dirty="0" smtClean="0">
                    <a:solidFill>
                      <a:srgbClr val="000066"/>
                    </a:solidFill>
                    <a:latin typeface="黑体" pitchFamily="2" charset="-122"/>
                    <a:ea typeface="黑体" pitchFamily="2" charset="-122"/>
                  </a:rPr>
                  <a:t>                          曲线方程存在。</a:t>
                </a:r>
              </a:p>
            </p:txBody>
          </p:sp>
        </mc:Choice>
        <mc:Fallback xmlns="">
          <p:sp>
            <p:nvSpPr>
              <p:cNvPr id="19460" name="Rectangle 4"/>
              <p:cNvSpPr>
                <a:spLocks noGrp="1" noRot="1" noChangeAspect="1" noMove="1" noResize="1" noEditPoints="1" noAdjustHandles="1" noChangeArrowheads="1" noChangeShapeType="1" noTextEdit="1"/>
              </p:cNvSpPr>
              <p:nvPr>
                <p:ph idx="1"/>
              </p:nvPr>
            </p:nvSpPr>
            <p:spPr>
              <a:xfrm>
                <a:off x="228600" y="1524000"/>
                <a:ext cx="8731250" cy="4581525"/>
              </a:xfrm>
              <a:blipFill rotWithShape="0">
                <a:blip r:embed="rId2"/>
                <a:stretch>
                  <a:fillRect t="-399" r="-628"/>
                </a:stretch>
              </a:blip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609600" y="838200"/>
            <a:ext cx="8001000" cy="5562600"/>
          </a:xfrm>
        </p:spPr>
        <p:txBody>
          <a:bodyPr/>
          <a:lstStyle/>
          <a:p>
            <a:pPr algn="l" eaLnBrk="1" hangingPunct="1">
              <a:lnSpc>
                <a:spcPct val="120000"/>
              </a:lnSpc>
              <a:spcBef>
                <a:spcPct val="50000"/>
              </a:spcBef>
            </a:pPr>
            <a:r>
              <a:rPr lang="en-US" altLang="zh-CN" sz="2400" b="1" smtClean="0">
                <a:solidFill>
                  <a:srgbClr val="692AA2"/>
                </a:solidFill>
                <a:latin typeface="仿宋_GB2312" pitchFamily="49" charset="-122"/>
                <a:ea typeface="仿宋_GB2312" pitchFamily="49" charset="-122"/>
              </a:rPr>
              <a:t>4.1.2  </a:t>
            </a:r>
            <a:r>
              <a:rPr lang="zh-CN" altLang="en-US" sz="2400" b="1" smtClean="0">
                <a:solidFill>
                  <a:srgbClr val="692AA2"/>
                </a:solidFill>
                <a:latin typeface="仿宋_GB2312" pitchFamily="49" charset="-122"/>
                <a:ea typeface="仿宋_GB2312" pitchFamily="49" charset="-122"/>
              </a:rPr>
              <a:t>构成计量经济模型的要素</a:t>
            </a:r>
            <a:r>
              <a:rPr lang="en-US" altLang="zh-CN" sz="2000" b="1" smtClean="0">
                <a:solidFill>
                  <a:srgbClr val="692AA2"/>
                </a:solidFill>
                <a:latin typeface="仿宋_GB2312" pitchFamily="49" charset="-122"/>
                <a:ea typeface="仿宋_GB2312" pitchFamily="49" charset="-122"/>
              </a:rPr>
              <a:t>(</a:t>
            </a:r>
            <a:r>
              <a:rPr lang="zh-CN" altLang="en-US" sz="2000" b="1" smtClean="0">
                <a:solidFill>
                  <a:srgbClr val="692AA2"/>
                </a:solidFill>
                <a:latin typeface="仿宋_GB2312" pitchFamily="49" charset="-122"/>
                <a:ea typeface="仿宋_GB2312" pitchFamily="49" charset="-122"/>
              </a:rPr>
              <a:t>例：消费函数</a:t>
            </a:r>
            <a:r>
              <a:rPr lang="en-US" altLang="zh-CN" sz="2000" b="1" smtClean="0">
                <a:solidFill>
                  <a:srgbClr val="692AA2"/>
                </a:solidFill>
                <a:latin typeface="仿宋_GB2312" pitchFamily="49" charset="-122"/>
                <a:ea typeface="仿宋_GB2312" pitchFamily="49" charset="-122"/>
              </a:rPr>
              <a:t>y=a+bx+u)</a:t>
            </a:r>
            <a:br>
              <a:rPr lang="en-US" altLang="zh-CN" sz="2000" b="1" smtClean="0">
                <a:solidFill>
                  <a:srgbClr val="692AA2"/>
                </a:solidFill>
                <a:latin typeface="仿宋_GB2312" pitchFamily="49" charset="-122"/>
                <a:ea typeface="仿宋_GB2312" pitchFamily="49" charset="-122"/>
              </a:rPr>
            </a:br>
            <a:r>
              <a:rPr lang="en-US" altLang="zh-CN" sz="2000" b="1" smtClean="0">
                <a:solidFill>
                  <a:srgbClr val="692AA2"/>
                </a:solidFill>
                <a:latin typeface="仿宋_GB2312" pitchFamily="49" charset="-122"/>
                <a:ea typeface="仿宋_GB2312" pitchFamily="49" charset="-122"/>
              </a:rPr>
              <a:t>     ** </a:t>
            </a:r>
            <a:r>
              <a:rPr lang="zh-CN" altLang="en-US" sz="2000" b="1" smtClean="0">
                <a:solidFill>
                  <a:srgbClr val="692AA2"/>
                </a:solidFill>
                <a:latin typeface="仿宋_GB2312" pitchFamily="49" charset="-122"/>
                <a:ea typeface="仿宋_GB2312" pitchFamily="49" charset="-122"/>
              </a:rPr>
              <a:t>经济变量（</a:t>
            </a:r>
            <a:r>
              <a:rPr lang="en-US" altLang="zh-CN" sz="2000" b="1" smtClean="0">
                <a:solidFill>
                  <a:srgbClr val="692AA2"/>
                </a:solidFill>
                <a:latin typeface="仿宋_GB2312" pitchFamily="49" charset="-122"/>
                <a:ea typeface="仿宋_GB2312" pitchFamily="49" charset="-122"/>
              </a:rPr>
              <a:t>y,x</a:t>
            </a:r>
            <a:r>
              <a:rPr lang="zh-CN" altLang="en-US" sz="2000" b="1" smtClean="0">
                <a:solidFill>
                  <a:srgbClr val="692AA2"/>
                </a:solidFill>
                <a:latin typeface="仿宋_GB2312" pitchFamily="49" charset="-122"/>
                <a:ea typeface="仿宋_GB2312" pitchFamily="49" charset="-122"/>
              </a:rPr>
              <a:t>）</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 经济参数（</a:t>
            </a:r>
            <a:r>
              <a:rPr lang="en-US" altLang="zh-CN" sz="2000" b="1" smtClean="0">
                <a:solidFill>
                  <a:srgbClr val="692AA2"/>
                </a:solidFill>
                <a:latin typeface="仿宋_GB2312" pitchFamily="49" charset="-122"/>
                <a:ea typeface="仿宋_GB2312" pitchFamily="49" charset="-122"/>
              </a:rPr>
              <a:t>a,b</a:t>
            </a:r>
            <a:r>
              <a:rPr lang="zh-CN" altLang="en-US" sz="2000" b="1" smtClean="0">
                <a:solidFill>
                  <a:srgbClr val="692AA2"/>
                </a:solidFill>
                <a:latin typeface="仿宋_GB2312" pitchFamily="49" charset="-122"/>
                <a:ea typeface="仿宋_GB2312" pitchFamily="49" charset="-122"/>
              </a:rPr>
              <a:t>，待估计）</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 随机扰动项</a:t>
            </a:r>
            <a:r>
              <a:rPr lang="en-US" altLang="zh-CN" sz="2000" b="1" smtClean="0">
                <a:solidFill>
                  <a:srgbClr val="692AA2"/>
                </a:solidFill>
                <a:latin typeface="仿宋_GB2312" pitchFamily="49" charset="-122"/>
                <a:ea typeface="仿宋_GB2312" pitchFamily="49" charset="-122"/>
              </a:rPr>
              <a:t>u</a:t>
            </a:r>
            <a:br>
              <a:rPr lang="en-US" altLang="zh-CN" sz="2000" b="1" smtClean="0">
                <a:solidFill>
                  <a:srgbClr val="692AA2"/>
                </a:solidFill>
                <a:latin typeface="仿宋_GB2312" pitchFamily="49" charset="-122"/>
                <a:ea typeface="仿宋_GB2312" pitchFamily="49" charset="-122"/>
              </a:rPr>
            </a:br>
            <a:r>
              <a:rPr lang="en-US" altLang="zh-CN" sz="2000" b="1" smtClean="0">
                <a:solidFill>
                  <a:srgbClr val="692AA2"/>
                </a:solidFill>
                <a:latin typeface="仿宋_GB2312" pitchFamily="49" charset="-122"/>
                <a:ea typeface="仿宋_GB2312" pitchFamily="49" charset="-122"/>
              </a:rPr>
              <a:t/>
            </a:r>
            <a:br>
              <a:rPr lang="en-US" altLang="zh-CN" sz="2000" b="1" smtClean="0">
                <a:solidFill>
                  <a:srgbClr val="692AA2"/>
                </a:solidFill>
                <a:latin typeface="仿宋_GB2312" pitchFamily="49" charset="-122"/>
                <a:ea typeface="仿宋_GB2312" pitchFamily="49" charset="-122"/>
              </a:rPr>
            </a:br>
            <a:r>
              <a:rPr lang="zh-CN" altLang="en-US" sz="2000" b="1" smtClean="0">
                <a:solidFill>
                  <a:srgbClr val="A50021"/>
                </a:solidFill>
                <a:latin typeface="仿宋_GB2312" pitchFamily="49" charset="-122"/>
                <a:ea typeface="仿宋_GB2312" pitchFamily="49" charset="-122"/>
              </a:rPr>
              <a:t>模型构成要素之说明</a:t>
            </a:r>
            <a:r>
              <a:rPr lang="zh-CN" altLang="en-US" sz="2000" b="1" smtClean="0">
                <a:solidFill>
                  <a:srgbClr val="692AA2"/>
                </a:solidFill>
                <a:latin typeface="仿宋_GB2312" pitchFamily="49" charset="-122"/>
                <a:ea typeface="仿宋_GB2312" pitchFamily="49" charset="-122"/>
              </a:rPr>
              <a:t>（例：消费函数</a:t>
            </a:r>
            <a:r>
              <a:rPr lang="en-US" altLang="zh-CN" sz="2000" b="1" smtClean="0">
                <a:solidFill>
                  <a:srgbClr val="692AA2"/>
                </a:solidFill>
                <a:latin typeface="仿宋_GB2312" pitchFamily="49" charset="-122"/>
                <a:ea typeface="仿宋_GB2312" pitchFamily="49" charset="-122"/>
              </a:rPr>
              <a:t>y=a+bx+u </a:t>
            </a:r>
            <a:r>
              <a:rPr lang="zh-CN" altLang="en-US" sz="2000" b="1" smtClean="0">
                <a:solidFill>
                  <a:srgbClr val="692AA2"/>
                </a:solidFill>
                <a:latin typeface="仿宋_GB2312" pitchFamily="49" charset="-122"/>
                <a:ea typeface="仿宋_GB2312" pitchFamily="49" charset="-122"/>
              </a:rPr>
              <a:t>）</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 经济变量（</a:t>
            </a:r>
            <a:r>
              <a:rPr lang="en-US" altLang="zh-CN" sz="2000" b="1" smtClean="0">
                <a:solidFill>
                  <a:srgbClr val="692AA2"/>
                </a:solidFill>
                <a:latin typeface="仿宋_GB2312" pitchFamily="49" charset="-122"/>
                <a:ea typeface="仿宋_GB2312" pitchFamily="49" charset="-122"/>
              </a:rPr>
              <a:t>y,x</a:t>
            </a:r>
            <a:r>
              <a:rPr lang="zh-CN" altLang="en-US" sz="2000" b="1" smtClean="0">
                <a:solidFill>
                  <a:srgbClr val="692AA2"/>
                </a:solidFill>
                <a:latin typeface="仿宋_GB2312" pitchFamily="49" charset="-122"/>
                <a:ea typeface="仿宋_GB2312" pitchFamily="49" charset="-122"/>
              </a:rPr>
              <a:t>）：不同时间、不同空间的表现不同，取值不同，可以观测。</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 经济参数（</a:t>
            </a:r>
            <a:r>
              <a:rPr lang="en-US" altLang="zh-CN" sz="2000" b="1" smtClean="0">
                <a:solidFill>
                  <a:srgbClr val="692AA2"/>
                </a:solidFill>
                <a:latin typeface="仿宋_GB2312" pitchFamily="49" charset="-122"/>
                <a:ea typeface="仿宋_GB2312" pitchFamily="49" charset="-122"/>
              </a:rPr>
              <a:t>a,b</a:t>
            </a:r>
            <a:r>
              <a:rPr lang="zh-CN" altLang="en-US" sz="2000" b="1" smtClean="0">
                <a:solidFill>
                  <a:srgbClr val="692AA2"/>
                </a:solidFill>
                <a:latin typeface="仿宋_GB2312" pitchFamily="49" charset="-122"/>
                <a:ea typeface="仿宋_GB2312" pitchFamily="49" charset="-122"/>
              </a:rPr>
              <a:t>）：比较稳定的因素，决定经济的特征。</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a:t>
            </a:r>
            <a:br>
              <a:rPr lang="zh-CN" altLang="en-US" sz="2000" b="1" smtClean="0">
                <a:solidFill>
                  <a:srgbClr val="692AA2"/>
                </a:solidFill>
                <a:latin typeface="仿宋_GB2312" pitchFamily="49" charset="-122"/>
                <a:ea typeface="仿宋_GB2312" pitchFamily="49" charset="-122"/>
              </a:rPr>
            </a:br>
            <a:r>
              <a:rPr lang="zh-CN" altLang="en-US" sz="2000" b="1" smtClean="0">
                <a:solidFill>
                  <a:srgbClr val="692AA2"/>
                </a:solidFill>
                <a:latin typeface="仿宋_GB2312" pitchFamily="49" charset="-122"/>
                <a:ea typeface="仿宋_GB2312" pitchFamily="49" charset="-122"/>
              </a:rPr>
              <a:t>    参数是计量经济模型中表现经济变量相互依存程度的因素，是一个相对稳定的量</a:t>
            </a:r>
            <a:br>
              <a:rPr lang="zh-CN" altLang="en-US" sz="2000" b="1" smtClean="0">
                <a:solidFill>
                  <a:srgbClr val="692AA2"/>
                </a:solidFill>
                <a:latin typeface="仿宋_GB2312" pitchFamily="49" charset="-122"/>
                <a:ea typeface="仿宋_GB2312" pitchFamily="49" charset="-122"/>
              </a:rPr>
            </a:br>
            <a:endParaRPr lang="zh-CN" altLang="en-US" sz="2000" b="1" smtClean="0">
              <a:solidFill>
                <a:srgbClr val="692AA2"/>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3682"/>
                                        </p:tgtEl>
                                        <p:attrNameLst>
                                          <p:attrName>style.visibility</p:attrName>
                                        </p:attrNameLst>
                                      </p:cBhvr>
                                      <p:to>
                                        <p:strVal val="visible"/>
                                      </p:to>
                                    </p:set>
                                    <p:anim calcmode="lin" valueType="num">
                                      <p:cBhvr>
                                        <p:cTn id="7" dur="1000" fill="hold"/>
                                        <p:tgtEl>
                                          <p:spTgt spid="583682"/>
                                        </p:tgtEl>
                                        <p:attrNameLst>
                                          <p:attrName>ppt_w</p:attrName>
                                        </p:attrNameLst>
                                      </p:cBhvr>
                                      <p:tavLst>
                                        <p:tav tm="0">
                                          <p:val>
                                            <p:strVal val="#ppt_w*0.70"/>
                                          </p:val>
                                        </p:tav>
                                        <p:tav tm="100000">
                                          <p:val>
                                            <p:strVal val="#ppt_w"/>
                                          </p:val>
                                        </p:tav>
                                      </p:tavLst>
                                    </p:anim>
                                    <p:anim calcmode="lin" valueType="num">
                                      <p:cBhvr>
                                        <p:cTn id="8" dur="1000" fill="hold"/>
                                        <p:tgtEl>
                                          <p:spTgt spid="583682"/>
                                        </p:tgtEl>
                                        <p:attrNameLst>
                                          <p:attrName>ppt_h</p:attrName>
                                        </p:attrNameLst>
                                      </p:cBhvr>
                                      <p:tavLst>
                                        <p:tav tm="0">
                                          <p:val>
                                            <p:strVal val="#ppt_h"/>
                                          </p:val>
                                        </p:tav>
                                        <p:tav tm="100000">
                                          <p:val>
                                            <p:strVal val="#ppt_h"/>
                                          </p:val>
                                        </p:tav>
                                      </p:tavLst>
                                    </p:anim>
                                    <p:animEffect transition="in" filter="fade">
                                      <p:cBhvr>
                                        <p:cTn id="9" dur="1000"/>
                                        <p:tgtEl>
                                          <p:spTgt spid="583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2" grpId="0"/>
    </p:bldLst>
  </p:timing>
</p:sld>
</file>

<file path=ppt/slides/slide1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762000" y="914400"/>
            <a:ext cx="5486400" cy="1143000"/>
          </a:xfrm>
        </p:spPr>
        <p:txBody>
          <a:bodyPr/>
          <a:lstStyle/>
          <a:p>
            <a:pPr algn="l" eaLnBrk="1" hangingPunct="1"/>
            <a:r>
              <a:rPr lang="en-US" altLang="zh-CN" sz="2400" b="1" smtClean="0">
                <a:solidFill>
                  <a:srgbClr val="692AA2"/>
                </a:solidFill>
                <a:latin typeface="仿宋_GB2312" pitchFamily="49" charset="-122"/>
                <a:ea typeface="仿宋_GB2312" pitchFamily="49" charset="-122"/>
              </a:rPr>
              <a:t>4.1.3</a:t>
            </a:r>
            <a:r>
              <a:rPr lang="zh-CN" altLang="en-US" sz="2400" b="1" smtClean="0">
                <a:solidFill>
                  <a:srgbClr val="692AA2"/>
                </a:solidFill>
                <a:latin typeface="仿宋_GB2312" pitchFamily="49" charset="-122"/>
                <a:ea typeface="仿宋_GB2312" pitchFamily="49" charset="-122"/>
              </a:rPr>
              <a:t>设定模型的要求</a:t>
            </a:r>
          </a:p>
        </p:txBody>
      </p:sp>
      <p:sp>
        <p:nvSpPr>
          <p:cNvPr id="585731" name="Rectangle 3"/>
          <p:cNvSpPr>
            <a:spLocks noGrp="1" noChangeArrowheads="1"/>
          </p:cNvSpPr>
          <p:nvPr>
            <p:ph idx="1"/>
          </p:nvPr>
        </p:nvSpPr>
        <p:spPr>
          <a:xfrm>
            <a:off x="1066800" y="1828800"/>
            <a:ext cx="7696200" cy="2743200"/>
          </a:xfrm>
        </p:spPr>
        <p:txBody>
          <a:bodyPr>
            <a:normAutofit/>
          </a:bodyPr>
          <a:lstStyle/>
          <a:p>
            <a:pPr marL="609600" indent="-609600"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要有科学的理论依据；</a:t>
            </a:r>
          </a:p>
          <a:p>
            <a:pPr marL="609600" indent="-609600"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选择适当的数学形式（单方程还是多方程，线性还是非线性的选择。方程应是有解的，形式尽可能简单）；</a:t>
            </a:r>
          </a:p>
          <a:p>
            <a:pPr marL="609600" indent="-609600"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模型要兼顾真实性和实用性；</a:t>
            </a:r>
          </a:p>
          <a:p>
            <a:pPr marL="609600" indent="-609600"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包含随机扰动项；</a:t>
            </a:r>
          </a:p>
          <a:p>
            <a:pPr marL="609600" indent="-609600"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方程中的变量要具有可观测性；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5730"/>
                                        </p:tgtEl>
                                        <p:attrNameLst>
                                          <p:attrName>style.visibility</p:attrName>
                                        </p:attrNameLst>
                                      </p:cBhvr>
                                      <p:to>
                                        <p:strVal val="visible"/>
                                      </p:to>
                                    </p:set>
                                    <p:anim calcmode="lin" valueType="num">
                                      <p:cBhvr>
                                        <p:cTn id="7" dur="1000" fill="hold"/>
                                        <p:tgtEl>
                                          <p:spTgt spid="585730"/>
                                        </p:tgtEl>
                                        <p:attrNameLst>
                                          <p:attrName>ppt_w</p:attrName>
                                        </p:attrNameLst>
                                      </p:cBhvr>
                                      <p:tavLst>
                                        <p:tav tm="0">
                                          <p:val>
                                            <p:strVal val="#ppt_w*0.70"/>
                                          </p:val>
                                        </p:tav>
                                        <p:tav tm="100000">
                                          <p:val>
                                            <p:strVal val="#ppt_w"/>
                                          </p:val>
                                        </p:tav>
                                      </p:tavLst>
                                    </p:anim>
                                    <p:anim calcmode="lin" valueType="num">
                                      <p:cBhvr>
                                        <p:cTn id="8" dur="1000" fill="hold"/>
                                        <p:tgtEl>
                                          <p:spTgt spid="585730"/>
                                        </p:tgtEl>
                                        <p:attrNameLst>
                                          <p:attrName>ppt_h</p:attrName>
                                        </p:attrNameLst>
                                      </p:cBhvr>
                                      <p:tavLst>
                                        <p:tav tm="0">
                                          <p:val>
                                            <p:strVal val="#ppt_h"/>
                                          </p:val>
                                        </p:tav>
                                        <p:tav tm="100000">
                                          <p:val>
                                            <p:strVal val="#ppt_h"/>
                                          </p:val>
                                        </p:tav>
                                      </p:tavLst>
                                    </p:anim>
                                    <p:animEffect transition="in" filter="fade">
                                      <p:cBhvr>
                                        <p:cTn id="9" dur="1000"/>
                                        <p:tgtEl>
                                          <p:spTgt spid="5857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85731">
                                            <p:txEl>
                                              <p:pRg st="0" end="0"/>
                                            </p:txEl>
                                          </p:spTgt>
                                        </p:tgtEl>
                                        <p:attrNameLst>
                                          <p:attrName>style.visibility</p:attrName>
                                        </p:attrNameLst>
                                      </p:cBhvr>
                                      <p:to>
                                        <p:strVal val="visible"/>
                                      </p:to>
                                    </p:set>
                                    <p:anim calcmode="lin" valueType="num">
                                      <p:cBhvr additive="base">
                                        <p:cTn id="14" dur="500" fill="hold"/>
                                        <p:tgtEl>
                                          <p:spTgt spid="58573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85731">
                                            <p:txEl>
                                              <p:pRg st="0" end="0"/>
                                            </p:txEl>
                                          </p:spTgt>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585731">
                                            <p:txEl>
                                              <p:pRg st="1" end="1"/>
                                            </p:txEl>
                                          </p:spTgt>
                                        </p:tgtEl>
                                        <p:attrNameLst>
                                          <p:attrName>style.visibility</p:attrName>
                                        </p:attrNameLst>
                                      </p:cBhvr>
                                      <p:to>
                                        <p:strVal val="visible"/>
                                      </p:to>
                                    </p:set>
                                    <p:anim calcmode="lin" valueType="num">
                                      <p:cBhvr additive="base">
                                        <p:cTn id="19" dur="500" fill="hold"/>
                                        <p:tgtEl>
                                          <p:spTgt spid="58573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5731">
                                            <p:txEl>
                                              <p:pRg st="1" end="1"/>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85731">
                                            <p:txEl>
                                              <p:pRg st="2" end="2"/>
                                            </p:txEl>
                                          </p:spTgt>
                                        </p:tgtEl>
                                        <p:attrNameLst>
                                          <p:attrName>style.visibility</p:attrName>
                                        </p:attrNameLst>
                                      </p:cBhvr>
                                      <p:to>
                                        <p:strVal val="visible"/>
                                      </p:to>
                                    </p:set>
                                    <p:anim calcmode="lin" valueType="num">
                                      <p:cBhvr additive="base">
                                        <p:cTn id="24" dur="500" fill="hold"/>
                                        <p:tgtEl>
                                          <p:spTgt spid="58573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5731">
                                            <p:txEl>
                                              <p:pRg st="2" end="2"/>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585731">
                                            <p:txEl>
                                              <p:pRg st="3" end="3"/>
                                            </p:txEl>
                                          </p:spTgt>
                                        </p:tgtEl>
                                        <p:attrNameLst>
                                          <p:attrName>style.visibility</p:attrName>
                                        </p:attrNameLst>
                                      </p:cBhvr>
                                      <p:to>
                                        <p:strVal val="visible"/>
                                      </p:to>
                                    </p:set>
                                    <p:anim calcmode="lin" valueType="num">
                                      <p:cBhvr additive="base">
                                        <p:cTn id="29" dur="500" fill="hold"/>
                                        <p:tgtEl>
                                          <p:spTgt spid="58573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5731">
                                            <p:txEl>
                                              <p:pRg st="3" end="3"/>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585731">
                                            <p:txEl>
                                              <p:pRg st="4" end="4"/>
                                            </p:txEl>
                                          </p:spTgt>
                                        </p:tgtEl>
                                        <p:attrNameLst>
                                          <p:attrName>style.visibility</p:attrName>
                                        </p:attrNameLst>
                                      </p:cBhvr>
                                      <p:to>
                                        <p:strVal val="visible"/>
                                      </p:to>
                                    </p:set>
                                    <p:anim calcmode="lin" valueType="num">
                                      <p:cBhvr additive="base">
                                        <p:cTn id="34" dur="500" fill="hold"/>
                                        <p:tgtEl>
                                          <p:spTgt spid="585731">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85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p:bldP spid="585731"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76200" y="0"/>
            <a:ext cx="8229600" cy="1143000"/>
          </a:xfrm>
        </p:spPr>
        <p:txBody>
          <a:bodyPr/>
          <a:lstStyle/>
          <a:p>
            <a:pPr eaLnBrk="1" hangingPunct="1"/>
            <a:r>
              <a:rPr lang="en-US" altLang="zh-CN" b="1" smtClean="0">
                <a:solidFill>
                  <a:srgbClr val="692AA2"/>
                </a:solidFill>
                <a:latin typeface="仿宋_GB2312" pitchFamily="49" charset="-122"/>
                <a:ea typeface="仿宋_GB2312" pitchFamily="49" charset="-122"/>
              </a:rPr>
              <a:t>10.4.3 </a:t>
            </a:r>
            <a:r>
              <a:rPr lang="zh-CN" altLang="en-US" b="1" smtClean="0">
                <a:solidFill>
                  <a:srgbClr val="692AA2"/>
                </a:solidFill>
                <a:latin typeface="仿宋_GB2312" pitchFamily="49" charset="-122"/>
                <a:ea typeface="仿宋_GB2312" pitchFamily="49" charset="-122"/>
              </a:rPr>
              <a:t>建模步骤</a:t>
            </a:r>
          </a:p>
        </p:txBody>
      </p:sp>
      <p:sp>
        <p:nvSpPr>
          <p:cNvPr id="586755" name="Rectangle 3"/>
          <p:cNvSpPr>
            <a:spLocks noGrp="1" noChangeArrowheads="1"/>
          </p:cNvSpPr>
          <p:nvPr>
            <p:ph idx="1"/>
          </p:nvPr>
        </p:nvSpPr>
        <p:spPr>
          <a:xfrm>
            <a:off x="1219200" y="1295400"/>
            <a:ext cx="7772400" cy="4724400"/>
          </a:xfrm>
        </p:spPr>
        <p:txBody>
          <a:bodyPr>
            <a:normAutofit/>
          </a:bodyPr>
          <a:lstStyle/>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经济理论或假说的陈述；</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建立数学（数理经济）模型；</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建立统计或计量经济模型；</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收集处理数据；</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模型的参数估计；</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检验来自模型的假说</a:t>
            </a:r>
            <a:r>
              <a:rPr lang="en-US" altLang="zh-CN" sz="2400" b="1" smtClean="0">
                <a:solidFill>
                  <a:srgbClr val="692AA2"/>
                </a:solidFill>
                <a:ea typeface="仿宋_GB2312" pitchFamily="49" charset="-122"/>
              </a:rPr>
              <a:t>——</a:t>
            </a:r>
            <a:r>
              <a:rPr lang="zh-CN" altLang="en-US" sz="2400" b="1" smtClean="0">
                <a:solidFill>
                  <a:srgbClr val="692AA2"/>
                </a:solidFill>
                <a:latin typeface="仿宋_GB2312" pitchFamily="49" charset="-122"/>
                <a:ea typeface="仿宋_GB2312" pitchFamily="49" charset="-122"/>
              </a:rPr>
              <a:t>现实意义检验；</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检验模型的正确性</a:t>
            </a:r>
            <a:r>
              <a:rPr lang="en-US" altLang="zh-CN" sz="2400" b="1" smtClean="0">
                <a:solidFill>
                  <a:srgbClr val="692AA2"/>
                </a:solidFill>
                <a:ea typeface="仿宋_GB2312" pitchFamily="49" charset="-122"/>
              </a:rPr>
              <a:t>——</a:t>
            </a:r>
            <a:r>
              <a:rPr lang="zh-CN" altLang="en-US" sz="2400" b="1" smtClean="0">
                <a:solidFill>
                  <a:srgbClr val="692AA2"/>
                </a:solidFill>
                <a:latin typeface="仿宋_GB2312" pitchFamily="49" charset="-122"/>
                <a:ea typeface="仿宋_GB2312" pitchFamily="49" charset="-122"/>
              </a:rPr>
              <a:t>模型的假设检验；</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模型的运用</a:t>
            </a:r>
            <a:r>
              <a:rPr lang="en-US" altLang="zh-CN" sz="2400" b="1" smtClean="0">
                <a:solidFill>
                  <a:srgbClr val="692AA2"/>
                </a:solidFill>
                <a:ea typeface="仿宋_GB2312" pitchFamily="49" charset="-122"/>
              </a:rPr>
              <a:t>——</a:t>
            </a:r>
            <a:r>
              <a:rPr lang="zh-CN" altLang="en-US" sz="2400" b="1" smtClean="0">
                <a:solidFill>
                  <a:srgbClr val="692AA2"/>
                </a:solidFill>
                <a:latin typeface="仿宋_GB2312" pitchFamily="49" charset="-122"/>
                <a:ea typeface="仿宋_GB2312" pitchFamily="49" charset="-122"/>
              </a:rPr>
              <a:t>预测、结构分析、政策模拟等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6754"/>
                                        </p:tgtEl>
                                        <p:attrNameLst>
                                          <p:attrName>style.visibility</p:attrName>
                                        </p:attrNameLst>
                                      </p:cBhvr>
                                      <p:to>
                                        <p:strVal val="visible"/>
                                      </p:to>
                                    </p:set>
                                    <p:anim calcmode="lin" valueType="num">
                                      <p:cBhvr>
                                        <p:cTn id="7" dur="1000" fill="hold"/>
                                        <p:tgtEl>
                                          <p:spTgt spid="586754"/>
                                        </p:tgtEl>
                                        <p:attrNameLst>
                                          <p:attrName>ppt_w</p:attrName>
                                        </p:attrNameLst>
                                      </p:cBhvr>
                                      <p:tavLst>
                                        <p:tav tm="0">
                                          <p:val>
                                            <p:strVal val="#ppt_w*0.70"/>
                                          </p:val>
                                        </p:tav>
                                        <p:tav tm="100000">
                                          <p:val>
                                            <p:strVal val="#ppt_w"/>
                                          </p:val>
                                        </p:tav>
                                      </p:tavLst>
                                    </p:anim>
                                    <p:anim calcmode="lin" valueType="num">
                                      <p:cBhvr>
                                        <p:cTn id="8" dur="1000" fill="hold"/>
                                        <p:tgtEl>
                                          <p:spTgt spid="586754"/>
                                        </p:tgtEl>
                                        <p:attrNameLst>
                                          <p:attrName>ppt_h</p:attrName>
                                        </p:attrNameLst>
                                      </p:cBhvr>
                                      <p:tavLst>
                                        <p:tav tm="0">
                                          <p:val>
                                            <p:strVal val="#ppt_h"/>
                                          </p:val>
                                        </p:tav>
                                        <p:tav tm="100000">
                                          <p:val>
                                            <p:strVal val="#ppt_h"/>
                                          </p:val>
                                        </p:tav>
                                      </p:tavLst>
                                    </p:anim>
                                    <p:animEffect transition="in" filter="fade">
                                      <p:cBhvr>
                                        <p:cTn id="9" dur="1000"/>
                                        <p:tgtEl>
                                          <p:spTgt spid="586754"/>
                                        </p:tgtEl>
                                      </p:cBhvr>
                                    </p:animEffect>
                                  </p:childTnLst>
                                </p:cTn>
                              </p:par>
                            </p:childTnLst>
                          </p:cTn>
                        </p:par>
                        <p:par>
                          <p:cTn id="10" fill="hold" nodeType="afterGroup">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86755">
                                            <p:txEl>
                                              <p:pRg st="0" end="0"/>
                                            </p:txEl>
                                          </p:spTgt>
                                        </p:tgtEl>
                                        <p:attrNameLst>
                                          <p:attrName>style.visibility</p:attrName>
                                        </p:attrNameLst>
                                      </p:cBhvr>
                                      <p:to>
                                        <p:strVal val="visible"/>
                                      </p:to>
                                    </p:set>
                                    <p:anim calcmode="lin" valueType="num">
                                      <p:cBhvr additive="base">
                                        <p:cTn id="13" dur="500" fill="hold"/>
                                        <p:tgtEl>
                                          <p:spTgt spid="5867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6755">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86755">
                                            <p:txEl>
                                              <p:pRg st="1" end="1"/>
                                            </p:txEl>
                                          </p:spTgt>
                                        </p:tgtEl>
                                        <p:attrNameLst>
                                          <p:attrName>style.visibility</p:attrName>
                                        </p:attrNameLst>
                                      </p:cBhvr>
                                      <p:to>
                                        <p:strVal val="visible"/>
                                      </p:to>
                                    </p:set>
                                    <p:anim calcmode="lin" valueType="num">
                                      <p:cBhvr additive="base">
                                        <p:cTn id="18" dur="500" fill="hold"/>
                                        <p:tgtEl>
                                          <p:spTgt spid="58675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6755">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586755">
                                            <p:txEl>
                                              <p:pRg st="2" end="2"/>
                                            </p:txEl>
                                          </p:spTgt>
                                        </p:tgtEl>
                                        <p:attrNameLst>
                                          <p:attrName>style.visibility</p:attrName>
                                        </p:attrNameLst>
                                      </p:cBhvr>
                                      <p:to>
                                        <p:strVal val="visible"/>
                                      </p:to>
                                    </p:set>
                                    <p:anim calcmode="lin" valueType="num">
                                      <p:cBhvr additive="base">
                                        <p:cTn id="23" dur="500" fill="hold"/>
                                        <p:tgtEl>
                                          <p:spTgt spid="58675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6755">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586755">
                                            <p:txEl>
                                              <p:pRg st="3" end="3"/>
                                            </p:txEl>
                                          </p:spTgt>
                                        </p:tgtEl>
                                        <p:attrNameLst>
                                          <p:attrName>style.visibility</p:attrName>
                                        </p:attrNameLst>
                                      </p:cBhvr>
                                      <p:to>
                                        <p:strVal val="visible"/>
                                      </p:to>
                                    </p:set>
                                    <p:anim calcmode="lin" valueType="num">
                                      <p:cBhvr additive="base">
                                        <p:cTn id="28" dur="500" fill="hold"/>
                                        <p:tgtEl>
                                          <p:spTgt spid="58675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86755">
                                            <p:txEl>
                                              <p:pRg st="3" end="3"/>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586755">
                                            <p:txEl>
                                              <p:pRg st="4" end="4"/>
                                            </p:txEl>
                                          </p:spTgt>
                                        </p:tgtEl>
                                        <p:attrNameLst>
                                          <p:attrName>style.visibility</p:attrName>
                                        </p:attrNameLst>
                                      </p:cBhvr>
                                      <p:to>
                                        <p:strVal val="visible"/>
                                      </p:to>
                                    </p:set>
                                    <p:anim calcmode="lin" valueType="num">
                                      <p:cBhvr additive="base">
                                        <p:cTn id="33" dur="500" fill="hold"/>
                                        <p:tgtEl>
                                          <p:spTgt spid="58675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6755">
                                            <p:txEl>
                                              <p:pRg st="4" end="4"/>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586755">
                                            <p:txEl>
                                              <p:pRg st="5" end="5"/>
                                            </p:txEl>
                                          </p:spTgt>
                                        </p:tgtEl>
                                        <p:attrNameLst>
                                          <p:attrName>style.visibility</p:attrName>
                                        </p:attrNameLst>
                                      </p:cBhvr>
                                      <p:to>
                                        <p:strVal val="visible"/>
                                      </p:to>
                                    </p:set>
                                    <p:anim calcmode="lin" valueType="num">
                                      <p:cBhvr additive="base">
                                        <p:cTn id="38" dur="500" fill="hold"/>
                                        <p:tgtEl>
                                          <p:spTgt spid="586755">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86755">
                                            <p:txEl>
                                              <p:pRg st="5" end="5"/>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586755">
                                            <p:txEl>
                                              <p:pRg st="6" end="6"/>
                                            </p:txEl>
                                          </p:spTgt>
                                        </p:tgtEl>
                                        <p:attrNameLst>
                                          <p:attrName>style.visibility</p:attrName>
                                        </p:attrNameLst>
                                      </p:cBhvr>
                                      <p:to>
                                        <p:strVal val="visible"/>
                                      </p:to>
                                    </p:set>
                                    <p:anim calcmode="lin" valueType="num">
                                      <p:cBhvr additive="base">
                                        <p:cTn id="43" dur="500" fill="hold"/>
                                        <p:tgtEl>
                                          <p:spTgt spid="5867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6755">
                                            <p:txEl>
                                              <p:pRg st="6" end="6"/>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586755">
                                            <p:txEl>
                                              <p:pRg st="7" end="7"/>
                                            </p:txEl>
                                          </p:spTgt>
                                        </p:tgtEl>
                                        <p:attrNameLst>
                                          <p:attrName>style.visibility</p:attrName>
                                        </p:attrNameLst>
                                      </p:cBhvr>
                                      <p:to>
                                        <p:strVal val="visible"/>
                                      </p:to>
                                    </p:set>
                                    <p:anim calcmode="lin" valueType="num">
                                      <p:cBhvr additive="base">
                                        <p:cTn id="48" dur="500" fill="hold"/>
                                        <p:tgtEl>
                                          <p:spTgt spid="58675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867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4" grpId="0"/>
      <p:bldP spid="586755"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2133600" y="0"/>
            <a:ext cx="3886200" cy="1143000"/>
          </a:xfrm>
        </p:spPr>
        <p:txBody>
          <a:bodyPr>
            <a:normAutofit/>
          </a:bodyPr>
          <a:lstStyle/>
          <a:p>
            <a:pPr eaLnBrk="1" hangingPunct="1"/>
            <a:r>
              <a:rPr lang="en-US" altLang="zh-CN" b="1" smtClean="0">
                <a:solidFill>
                  <a:srgbClr val="692AA2"/>
                </a:solidFill>
                <a:latin typeface="仿宋_GB2312" pitchFamily="49" charset="-122"/>
                <a:ea typeface="仿宋_GB2312" pitchFamily="49" charset="-122"/>
              </a:rPr>
              <a:t>10.4.4  </a:t>
            </a:r>
            <a:r>
              <a:rPr lang="zh-CN" altLang="en-US" b="1" smtClean="0">
                <a:solidFill>
                  <a:srgbClr val="692AA2"/>
                </a:solidFill>
                <a:latin typeface="仿宋_GB2312" pitchFamily="49" charset="-122"/>
                <a:ea typeface="仿宋_GB2312" pitchFamily="49" charset="-122"/>
              </a:rPr>
              <a:t>估计参数</a:t>
            </a:r>
          </a:p>
        </p:txBody>
      </p:sp>
      <p:sp>
        <p:nvSpPr>
          <p:cNvPr id="587779" name="Rectangle 3"/>
          <p:cNvSpPr>
            <a:spLocks noGrp="1" noChangeArrowheads="1"/>
          </p:cNvSpPr>
          <p:nvPr>
            <p:ph idx="1"/>
          </p:nvPr>
        </p:nvSpPr>
        <p:spPr>
          <a:xfrm>
            <a:off x="609600" y="1524000"/>
            <a:ext cx="8229600" cy="4525963"/>
          </a:xfrm>
        </p:spPr>
        <p:txBody>
          <a:bodyPr/>
          <a:lstStyle/>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一般地，参数是未知的，不可直接观测。</a:t>
            </a:r>
          </a:p>
          <a:p>
            <a:pPr eaLnBrk="1" hangingPunct="1">
              <a:lnSpc>
                <a:spcPct val="120000"/>
              </a:lnSpc>
              <a:buFont typeface="Wingdings" pitchFamily="2" charset="2"/>
              <a:buNone/>
            </a:pPr>
            <a:r>
              <a:rPr lang="zh-CN" altLang="en-US" sz="2400" b="1" smtClean="0">
                <a:solidFill>
                  <a:srgbClr val="692AA2"/>
                </a:solidFill>
                <a:latin typeface="仿宋_GB2312" pitchFamily="49" charset="-122"/>
                <a:ea typeface="仿宋_GB2312" pitchFamily="49" charset="-122"/>
              </a:rPr>
              <a:t>       参数要通过样本数据，选择适当的方法加以估计。（如何通过样本数据估计参数是计量经济学的核心内容）</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参数估计值：所估计的参数的具体数值</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参数估计式：用未知的样本数据表示的待估计参数表达式。</a:t>
            </a:r>
          </a:p>
          <a:p>
            <a:pPr eaLnBrk="1" hangingPunct="1">
              <a:lnSpc>
                <a:spcPct val="120000"/>
              </a:lnSpc>
              <a:buFont typeface="Wingdings" pitchFamily="2" charset="2"/>
              <a:buChar char="v"/>
            </a:pPr>
            <a:r>
              <a:rPr lang="zh-CN" altLang="en-US" sz="2400" b="1" smtClean="0">
                <a:solidFill>
                  <a:srgbClr val="692AA2"/>
                </a:solidFill>
                <a:latin typeface="仿宋_GB2312" pitchFamily="49" charset="-122"/>
                <a:ea typeface="仿宋_GB2312" pitchFamily="49" charset="-122"/>
              </a:rPr>
              <a:t>参数估计的常用方法：普通最小二乘法（</a:t>
            </a:r>
            <a:r>
              <a:rPr lang="en-US" altLang="zh-CN" sz="2400" b="1" smtClean="0">
                <a:solidFill>
                  <a:srgbClr val="692AA2"/>
                </a:solidFill>
                <a:latin typeface="仿宋_GB2312" pitchFamily="49" charset="-122"/>
                <a:ea typeface="仿宋_GB2312" pitchFamily="49" charset="-122"/>
              </a:rPr>
              <a:t>OLS</a:t>
            </a:r>
            <a:r>
              <a:rPr lang="zh-CN" altLang="en-US" sz="2400" b="1" smtClean="0">
                <a:solidFill>
                  <a:srgbClr val="692AA2"/>
                </a:solidFill>
                <a:latin typeface="仿宋_GB2312" pitchFamily="49" charset="-122"/>
                <a:ea typeface="仿宋_GB2312" pitchFamily="49" charset="-122"/>
              </a:rPr>
              <a:t>），极大似然估计法（</a:t>
            </a:r>
            <a:r>
              <a:rPr lang="en-US" altLang="zh-CN" sz="2400" b="1" smtClean="0">
                <a:solidFill>
                  <a:srgbClr val="692AA2"/>
                </a:solidFill>
                <a:latin typeface="仿宋_GB2312" pitchFamily="49" charset="-122"/>
                <a:ea typeface="仿宋_GB2312" pitchFamily="49" charset="-122"/>
              </a:rPr>
              <a:t>ML</a:t>
            </a:r>
            <a:r>
              <a:rPr lang="zh-CN" altLang="en-US" sz="2400" b="1" smtClean="0">
                <a:solidFill>
                  <a:srgbClr val="692AA2"/>
                </a:solidFill>
                <a:latin typeface="仿宋_GB2312" pitchFamily="49" charset="-122"/>
                <a:ea typeface="仿宋_GB2312" pitchFamily="49"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7778"/>
                                        </p:tgtEl>
                                        <p:attrNameLst>
                                          <p:attrName>style.visibility</p:attrName>
                                        </p:attrNameLst>
                                      </p:cBhvr>
                                      <p:to>
                                        <p:strVal val="visible"/>
                                      </p:to>
                                    </p:set>
                                    <p:anim calcmode="lin" valueType="num">
                                      <p:cBhvr>
                                        <p:cTn id="7" dur="1000" fill="hold"/>
                                        <p:tgtEl>
                                          <p:spTgt spid="587778"/>
                                        </p:tgtEl>
                                        <p:attrNameLst>
                                          <p:attrName>ppt_w</p:attrName>
                                        </p:attrNameLst>
                                      </p:cBhvr>
                                      <p:tavLst>
                                        <p:tav tm="0">
                                          <p:val>
                                            <p:strVal val="#ppt_w*0.70"/>
                                          </p:val>
                                        </p:tav>
                                        <p:tav tm="100000">
                                          <p:val>
                                            <p:strVal val="#ppt_w"/>
                                          </p:val>
                                        </p:tav>
                                      </p:tavLst>
                                    </p:anim>
                                    <p:anim calcmode="lin" valueType="num">
                                      <p:cBhvr>
                                        <p:cTn id="8" dur="1000" fill="hold"/>
                                        <p:tgtEl>
                                          <p:spTgt spid="587778"/>
                                        </p:tgtEl>
                                        <p:attrNameLst>
                                          <p:attrName>ppt_h</p:attrName>
                                        </p:attrNameLst>
                                      </p:cBhvr>
                                      <p:tavLst>
                                        <p:tav tm="0">
                                          <p:val>
                                            <p:strVal val="#ppt_h"/>
                                          </p:val>
                                        </p:tav>
                                        <p:tav tm="100000">
                                          <p:val>
                                            <p:strVal val="#ppt_h"/>
                                          </p:val>
                                        </p:tav>
                                      </p:tavLst>
                                    </p:anim>
                                    <p:animEffect transition="in" filter="fade">
                                      <p:cBhvr>
                                        <p:cTn id="9" dur="1000"/>
                                        <p:tgtEl>
                                          <p:spTgt spid="5877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87779">
                                            <p:txEl>
                                              <p:pRg st="0" end="0"/>
                                            </p:txEl>
                                          </p:spTgt>
                                        </p:tgtEl>
                                        <p:attrNameLst>
                                          <p:attrName>style.visibility</p:attrName>
                                        </p:attrNameLst>
                                      </p:cBhvr>
                                      <p:to>
                                        <p:strVal val="visible"/>
                                      </p:to>
                                    </p:set>
                                    <p:anim calcmode="lin" valueType="num">
                                      <p:cBhvr additive="base">
                                        <p:cTn id="14" dur="500" fill="hold"/>
                                        <p:tgtEl>
                                          <p:spTgt spid="58777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87779">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87779">
                                            <p:txEl>
                                              <p:pRg st="1" end="1"/>
                                            </p:txEl>
                                          </p:spTgt>
                                        </p:tgtEl>
                                        <p:attrNameLst>
                                          <p:attrName>style.visibility</p:attrName>
                                        </p:attrNameLst>
                                      </p:cBhvr>
                                      <p:to>
                                        <p:strVal val="visible"/>
                                      </p:to>
                                    </p:set>
                                    <p:anim calcmode="lin" valueType="num">
                                      <p:cBhvr additive="base">
                                        <p:cTn id="18" dur="500" fill="hold"/>
                                        <p:tgtEl>
                                          <p:spTgt spid="58777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7779">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87779">
                                            <p:txEl>
                                              <p:pRg st="2" end="2"/>
                                            </p:txEl>
                                          </p:spTgt>
                                        </p:tgtEl>
                                        <p:attrNameLst>
                                          <p:attrName>style.visibility</p:attrName>
                                        </p:attrNameLst>
                                      </p:cBhvr>
                                      <p:to>
                                        <p:strVal val="visible"/>
                                      </p:to>
                                    </p:set>
                                    <p:anim calcmode="lin" valueType="num">
                                      <p:cBhvr additive="base">
                                        <p:cTn id="22" dur="500" fill="hold"/>
                                        <p:tgtEl>
                                          <p:spTgt spid="58777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7779">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87779">
                                            <p:txEl>
                                              <p:pRg st="3" end="3"/>
                                            </p:txEl>
                                          </p:spTgt>
                                        </p:tgtEl>
                                        <p:attrNameLst>
                                          <p:attrName>style.visibility</p:attrName>
                                        </p:attrNameLst>
                                      </p:cBhvr>
                                      <p:to>
                                        <p:strVal val="visible"/>
                                      </p:to>
                                    </p:set>
                                    <p:anim calcmode="lin" valueType="num">
                                      <p:cBhvr additive="base">
                                        <p:cTn id="26" dur="500" fill="hold"/>
                                        <p:tgtEl>
                                          <p:spTgt spid="58777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8777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87779">
                                            <p:txEl>
                                              <p:pRg st="4" end="4"/>
                                            </p:txEl>
                                          </p:spTgt>
                                        </p:tgtEl>
                                        <p:attrNameLst>
                                          <p:attrName>style.visibility</p:attrName>
                                        </p:attrNameLst>
                                      </p:cBhvr>
                                      <p:to>
                                        <p:strVal val="visible"/>
                                      </p:to>
                                    </p:set>
                                    <p:anim calcmode="lin" valueType="num">
                                      <p:cBhvr additive="base">
                                        <p:cTn id="30" dur="500" fill="hold"/>
                                        <p:tgtEl>
                                          <p:spTgt spid="58777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87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8" grpId="0"/>
      <p:bldP spid="587779"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0" y="0"/>
            <a:ext cx="8229600" cy="1143000"/>
          </a:xfrm>
        </p:spPr>
        <p:txBody>
          <a:bodyPr/>
          <a:lstStyle/>
          <a:p>
            <a:pPr eaLnBrk="1" hangingPunct="1"/>
            <a:r>
              <a:rPr lang="en-US" altLang="zh-CN" b="1" smtClean="0">
                <a:solidFill>
                  <a:srgbClr val="692AA2"/>
                </a:solidFill>
                <a:latin typeface="仿宋_GB2312" pitchFamily="49" charset="-122"/>
                <a:ea typeface="仿宋_GB2312" pitchFamily="49" charset="-122"/>
              </a:rPr>
              <a:t>10.4.5  </a:t>
            </a:r>
            <a:r>
              <a:rPr lang="zh-CN" altLang="en-US" b="1" smtClean="0">
                <a:solidFill>
                  <a:srgbClr val="692AA2"/>
                </a:solidFill>
                <a:latin typeface="仿宋_GB2312" pitchFamily="49" charset="-122"/>
                <a:ea typeface="仿宋_GB2312" pitchFamily="49" charset="-122"/>
              </a:rPr>
              <a:t>模型检验</a:t>
            </a:r>
          </a:p>
        </p:txBody>
      </p:sp>
      <p:sp>
        <p:nvSpPr>
          <p:cNvPr id="588803" name="Rectangle 3"/>
          <p:cNvSpPr>
            <a:spLocks noGrp="1" noChangeArrowheads="1"/>
          </p:cNvSpPr>
          <p:nvPr>
            <p:ph idx="1"/>
          </p:nvPr>
        </p:nvSpPr>
        <p:spPr>
          <a:xfrm>
            <a:off x="533400" y="1143000"/>
            <a:ext cx="7848600" cy="5715000"/>
          </a:xfrm>
        </p:spPr>
        <p:txBody>
          <a:bodyPr>
            <a:normAutofit/>
          </a:bodyPr>
          <a:lstStyle/>
          <a:p>
            <a:pPr eaLnBrk="1" hangingPunct="1">
              <a:lnSpc>
                <a:spcPct val="120000"/>
              </a:lnSpc>
              <a:spcAft>
                <a:spcPct val="20000"/>
              </a:spcAft>
              <a:buFontTx/>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检验是对模型和所估计的参数加以评定，判断在经济理论上是否有意义，在统计上是否显著。</a:t>
            </a:r>
          </a:p>
          <a:p>
            <a:pPr eaLnBrk="1" hangingPunct="1">
              <a:lnSpc>
                <a:spcPct val="120000"/>
              </a:lnSpc>
              <a:spcAft>
                <a:spcPct val="20000"/>
              </a:spcAft>
              <a:buFontTx/>
              <a:buNone/>
            </a:pPr>
            <a:r>
              <a:rPr lang="zh-CN" altLang="en-US" sz="2000" b="1" smtClean="0">
                <a:solidFill>
                  <a:srgbClr val="A50021"/>
                </a:solidFill>
                <a:latin typeface="仿宋_GB2312" pitchFamily="49" charset="-122"/>
                <a:ea typeface="仿宋_GB2312" pitchFamily="49" charset="-122"/>
              </a:rPr>
              <a:t>   为什么要进行检验？</a:t>
            </a:r>
          </a:p>
          <a:p>
            <a:pPr lvl="1" eaLnBrk="1" hangingPunct="1">
              <a:lnSpc>
                <a:spcPct val="120000"/>
              </a:lnSpc>
              <a:spcAft>
                <a:spcPct val="20000"/>
              </a:spcAft>
              <a:buFont typeface="Wingdings" pitchFamily="2" charset="2"/>
              <a:buChar char="v"/>
            </a:pPr>
            <a:r>
              <a:rPr lang="zh-CN" altLang="en-US" sz="2000" b="1" smtClean="0">
                <a:solidFill>
                  <a:srgbClr val="692AA2"/>
                </a:solidFill>
                <a:latin typeface="仿宋_GB2312" pitchFamily="49" charset="-122"/>
                <a:ea typeface="仿宋_GB2312" pitchFamily="49" charset="-122"/>
              </a:rPr>
              <a:t>理论依据可能不充分；</a:t>
            </a:r>
          </a:p>
          <a:p>
            <a:pPr lvl="1" eaLnBrk="1" hangingPunct="1">
              <a:lnSpc>
                <a:spcPct val="120000"/>
              </a:lnSpc>
              <a:spcAft>
                <a:spcPct val="20000"/>
              </a:spcAft>
              <a:buFont typeface="Wingdings" pitchFamily="2" charset="2"/>
              <a:buChar char="v"/>
            </a:pPr>
            <a:r>
              <a:rPr lang="zh-CN" altLang="en-US" sz="2000" b="1" smtClean="0">
                <a:solidFill>
                  <a:srgbClr val="692AA2"/>
                </a:solidFill>
                <a:latin typeface="仿宋_GB2312" pitchFamily="49" charset="-122"/>
                <a:ea typeface="仿宋_GB2312" pitchFamily="49" charset="-122"/>
              </a:rPr>
              <a:t>统计数据或其他信息可能不可靠</a:t>
            </a:r>
          </a:p>
          <a:p>
            <a:pPr lvl="1" eaLnBrk="1" hangingPunct="1">
              <a:lnSpc>
                <a:spcPct val="120000"/>
              </a:lnSpc>
              <a:spcAft>
                <a:spcPct val="20000"/>
              </a:spcAft>
              <a:buFont typeface="Wingdings" pitchFamily="2" charset="2"/>
              <a:buChar char="v"/>
            </a:pPr>
            <a:r>
              <a:rPr lang="zh-CN" altLang="en-US" sz="2000" b="1" smtClean="0">
                <a:solidFill>
                  <a:srgbClr val="692AA2"/>
                </a:solidFill>
                <a:latin typeface="仿宋_GB2312" pitchFamily="49" charset="-122"/>
                <a:ea typeface="仿宋_GB2312" pitchFamily="49" charset="-122"/>
              </a:rPr>
              <a:t>样本可能较小，结论只是抽样的某种偶然结果。</a:t>
            </a:r>
          </a:p>
          <a:p>
            <a:pPr lvl="1" eaLnBrk="1" hangingPunct="1">
              <a:lnSpc>
                <a:spcPct val="120000"/>
              </a:lnSpc>
              <a:spcAft>
                <a:spcPct val="20000"/>
              </a:spcAft>
              <a:buFont typeface="Wingdings" pitchFamily="2" charset="2"/>
              <a:buChar char="v"/>
            </a:pPr>
            <a:r>
              <a:rPr lang="zh-CN" altLang="en-US" sz="2000" b="1" smtClean="0">
                <a:solidFill>
                  <a:srgbClr val="692AA2"/>
                </a:solidFill>
                <a:latin typeface="仿宋_GB2312" pitchFamily="49" charset="-122"/>
                <a:ea typeface="仿宋_GB2312" pitchFamily="49" charset="-122"/>
              </a:rPr>
              <a:t>可能违反计量经济估计的基本假定。</a:t>
            </a:r>
          </a:p>
          <a:p>
            <a:pPr lvl="1" eaLnBrk="1" hangingPunct="1">
              <a:lnSpc>
                <a:spcPct val="120000"/>
              </a:lnSpc>
              <a:spcAft>
                <a:spcPct val="20000"/>
              </a:spcAft>
              <a:buFont typeface="Wingdings" pitchFamily="2" charset="2"/>
              <a:buNone/>
            </a:pPr>
            <a:r>
              <a:rPr lang="zh-CN" altLang="en-US" sz="2000" b="1" smtClean="0">
                <a:solidFill>
                  <a:srgbClr val="A50021"/>
                </a:solidFill>
                <a:latin typeface="仿宋_GB2312" pitchFamily="49" charset="-122"/>
                <a:ea typeface="仿宋_GB2312" pitchFamily="49" charset="-122"/>
              </a:rPr>
              <a:t>模型的检验方式</a:t>
            </a:r>
          </a:p>
          <a:p>
            <a:pPr eaLnBrk="1" hangingPunct="1">
              <a:buFont typeface="Wingdings" pitchFamily="2" charset="2"/>
              <a:buNone/>
            </a:pPr>
            <a:r>
              <a:rPr lang="zh-CN" altLang="en-US" sz="2000" b="1" smtClean="0">
                <a:solidFill>
                  <a:srgbClr val="692AA2"/>
                </a:solidFill>
                <a:latin typeface="仿宋_GB2312" pitchFamily="49" charset="-122"/>
                <a:ea typeface="仿宋_GB2312" pitchFamily="49" charset="-122"/>
              </a:rPr>
              <a:t>    **理论意义</a:t>
            </a:r>
            <a:r>
              <a:rPr lang="en-US" altLang="zh-CN" sz="2000" b="1" smtClean="0">
                <a:solidFill>
                  <a:srgbClr val="692AA2"/>
                </a:solidFill>
                <a:latin typeface="仿宋_GB2312" pitchFamily="49" charset="-122"/>
                <a:ea typeface="仿宋_GB2312" pitchFamily="49" charset="-122"/>
              </a:rPr>
              <a:t>,</a:t>
            </a:r>
            <a:r>
              <a:rPr lang="zh-CN" altLang="en-US" sz="2000" b="1" smtClean="0">
                <a:solidFill>
                  <a:srgbClr val="692AA2"/>
                </a:solidFill>
                <a:latin typeface="仿宋_GB2312" pitchFamily="49" charset="-122"/>
                <a:ea typeface="仿宋_GB2312" pitchFamily="49" charset="-122"/>
              </a:rPr>
              <a:t>现实意义检验：是否与理论、现实相符；</a:t>
            </a:r>
          </a:p>
          <a:p>
            <a:pPr eaLnBrk="1" hangingPunct="1">
              <a:buFont typeface="Wingdings" pitchFamily="2" charset="2"/>
              <a:buNone/>
            </a:pPr>
            <a:r>
              <a:rPr lang="zh-CN" altLang="en-US" sz="2000" b="1" smtClean="0">
                <a:solidFill>
                  <a:srgbClr val="692AA2"/>
                </a:solidFill>
                <a:latin typeface="仿宋_GB2312" pitchFamily="49" charset="-122"/>
                <a:ea typeface="仿宋_GB2312" pitchFamily="49" charset="-122"/>
              </a:rPr>
              <a:t>    **统计推断检验：检验参数值是否为抽样的偶然结果；</a:t>
            </a:r>
          </a:p>
          <a:p>
            <a:pPr eaLnBrk="1" hangingPunct="1">
              <a:buFont typeface="Wingdings" pitchFamily="2" charset="2"/>
              <a:buNone/>
            </a:pPr>
            <a:r>
              <a:rPr lang="zh-CN" altLang="en-US" sz="2000" b="1" smtClean="0">
                <a:solidFill>
                  <a:srgbClr val="692AA2"/>
                </a:solidFill>
                <a:latin typeface="仿宋_GB2312" pitchFamily="49" charset="-122"/>
                <a:ea typeface="仿宋_GB2312" pitchFamily="49" charset="-122"/>
              </a:rPr>
              <a:t>    **计量检验：是否符合基本假定；</a:t>
            </a:r>
          </a:p>
          <a:p>
            <a:pPr eaLnBrk="1" hangingPunct="1">
              <a:buFont typeface="Wingdings" pitchFamily="2" charset="2"/>
              <a:buNone/>
            </a:pPr>
            <a:r>
              <a:rPr lang="zh-CN" altLang="en-US" sz="2000" b="1" smtClean="0">
                <a:solidFill>
                  <a:srgbClr val="692AA2"/>
                </a:solidFill>
                <a:latin typeface="仿宋_GB2312" pitchFamily="49" charset="-122"/>
                <a:ea typeface="仿宋_GB2312" pitchFamily="49" charset="-122"/>
              </a:rPr>
              <a:t>    **预测检验：将模型预测结果与现象运行的实际对比。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8802"/>
                                        </p:tgtEl>
                                        <p:attrNameLst>
                                          <p:attrName>style.visibility</p:attrName>
                                        </p:attrNameLst>
                                      </p:cBhvr>
                                      <p:to>
                                        <p:strVal val="visible"/>
                                      </p:to>
                                    </p:set>
                                    <p:anim calcmode="lin" valueType="num">
                                      <p:cBhvr>
                                        <p:cTn id="7" dur="1000" fill="hold"/>
                                        <p:tgtEl>
                                          <p:spTgt spid="588802"/>
                                        </p:tgtEl>
                                        <p:attrNameLst>
                                          <p:attrName>ppt_w</p:attrName>
                                        </p:attrNameLst>
                                      </p:cBhvr>
                                      <p:tavLst>
                                        <p:tav tm="0">
                                          <p:val>
                                            <p:strVal val="#ppt_w*0.70"/>
                                          </p:val>
                                        </p:tav>
                                        <p:tav tm="100000">
                                          <p:val>
                                            <p:strVal val="#ppt_w"/>
                                          </p:val>
                                        </p:tav>
                                      </p:tavLst>
                                    </p:anim>
                                    <p:anim calcmode="lin" valueType="num">
                                      <p:cBhvr>
                                        <p:cTn id="8" dur="1000" fill="hold"/>
                                        <p:tgtEl>
                                          <p:spTgt spid="588802"/>
                                        </p:tgtEl>
                                        <p:attrNameLst>
                                          <p:attrName>ppt_h</p:attrName>
                                        </p:attrNameLst>
                                      </p:cBhvr>
                                      <p:tavLst>
                                        <p:tav tm="0">
                                          <p:val>
                                            <p:strVal val="#ppt_h"/>
                                          </p:val>
                                        </p:tav>
                                        <p:tav tm="100000">
                                          <p:val>
                                            <p:strVal val="#ppt_h"/>
                                          </p:val>
                                        </p:tav>
                                      </p:tavLst>
                                    </p:anim>
                                    <p:animEffect transition="in" filter="fade">
                                      <p:cBhvr>
                                        <p:cTn id="9" dur="1000"/>
                                        <p:tgtEl>
                                          <p:spTgt spid="5888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88803">
                                            <p:txEl>
                                              <p:pRg st="0" end="0"/>
                                            </p:txEl>
                                          </p:spTgt>
                                        </p:tgtEl>
                                        <p:attrNameLst>
                                          <p:attrName>style.visibility</p:attrName>
                                        </p:attrNameLst>
                                      </p:cBhvr>
                                      <p:to>
                                        <p:strVal val="visible"/>
                                      </p:to>
                                    </p:set>
                                    <p:anim calcmode="lin" valueType="num">
                                      <p:cBhvr additive="base">
                                        <p:cTn id="14" dur="500" fill="hold"/>
                                        <p:tgtEl>
                                          <p:spTgt spid="58880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88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88803">
                                            <p:txEl>
                                              <p:pRg st="1" end="1"/>
                                            </p:txEl>
                                          </p:spTgt>
                                        </p:tgtEl>
                                        <p:attrNameLst>
                                          <p:attrName>style.visibility</p:attrName>
                                        </p:attrNameLst>
                                      </p:cBhvr>
                                      <p:to>
                                        <p:strVal val="visible"/>
                                      </p:to>
                                    </p:set>
                                    <p:anim calcmode="lin" valueType="num">
                                      <p:cBhvr additive="base">
                                        <p:cTn id="20" dur="500" fill="hold"/>
                                        <p:tgtEl>
                                          <p:spTgt spid="58880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8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88803">
                                            <p:txEl>
                                              <p:pRg st="2" end="2"/>
                                            </p:txEl>
                                          </p:spTgt>
                                        </p:tgtEl>
                                        <p:attrNameLst>
                                          <p:attrName>style.visibility</p:attrName>
                                        </p:attrNameLst>
                                      </p:cBhvr>
                                      <p:to>
                                        <p:strVal val="visible"/>
                                      </p:to>
                                    </p:set>
                                    <p:anim calcmode="lin" valueType="num">
                                      <p:cBhvr additive="base">
                                        <p:cTn id="26" dur="500" fill="hold"/>
                                        <p:tgtEl>
                                          <p:spTgt spid="58880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8880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88803">
                                            <p:txEl>
                                              <p:pRg st="3" end="3"/>
                                            </p:txEl>
                                          </p:spTgt>
                                        </p:tgtEl>
                                        <p:attrNameLst>
                                          <p:attrName>style.visibility</p:attrName>
                                        </p:attrNameLst>
                                      </p:cBhvr>
                                      <p:to>
                                        <p:strVal val="visible"/>
                                      </p:to>
                                    </p:set>
                                    <p:anim calcmode="lin" valueType="num">
                                      <p:cBhvr additive="base">
                                        <p:cTn id="30" dur="500" fill="hold"/>
                                        <p:tgtEl>
                                          <p:spTgt spid="58880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8880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88803">
                                            <p:txEl>
                                              <p:pRg st="4" end="4"/>
                                            </p:txEl>
                                          </p:spTgt>
                                        </p:tgtEl>
                                        <p:attrNameLst>
                                          <p:attrName>style.visibility</p:attrName>
                                        </p:attrNameLst>
                                      </p:cBhvr>
                                      <p:to>
                                        <p:strVal val="visible"/>
                                      </p:to>
                                    </p:set>
                                    <p:anim calcmode="lin" valueType="num">
                                      <p:cBhvr additive="base">
                                        <p:cTn id="34" dur="500" fill="hold"/>
                                        <p:tgtEl>
                                          <p:spTgt spid="58880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8880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88803">
                                            <p:txEl>
                                              <p:pRg st="5" end="5"/>
                                            </p:txEl>
                                          </p:spTgt>
                                        </p:tgtEl>
                                        <p:attrNameLst>
                                          <p:attrName>style.visibility</p:attrName>
                                        </p:attrNameLst>
                                      </p:cBhvr>
                                      <p:to>
                                        <p:strVal val="visible"/>
                                      </p:to>
                                    </p:set>
                                    <p:anim calcmode="lin" valueType="num">
                                      <p:cBhvr additive="base">
                                        <p:cTn id="38" dur="500" fill="hold"/>
                                        <p:tgtEl>
                                          <p:spTgt spid="58880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88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88803">
                                            <p:txEl>
                                              <p:pRg st="6" end="6"/>
                                            </p:txEl>
                                          </p:spTgt>
                                        </p:tgtEl>
                                        <p:attrNameLst>
                                          <p:attrName>style.visibility</p:attrName>
                                        </p:attrNameLst>
                                      </p:cBhvr>
                                      <p:to>
                                        <p:strVal val="visible"/>
                                      </p:to>
                                    </p:set>
                                    <p:anim calcmode="lin" valueType="num">
                                      <p:cBhvr additive="base">
                                        <p:cTn id="44" dur="500" fill="hold"/>
                                        <p:tgtEl>
                                          <p:spTgt spid="58880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88803">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88803">
                                            <p:txEl>
                                              <p:pRg st="7" end="7"/>
                                            </p:txEl>
                                          </p:spTgt>
                                        </p:tgtEl>
                                        <p:attrNameLst>
                                          <p:attrName>style.visibility</p:attrName>
                                        </p:attrNameLst>
                                      </p:cBhvr>
                                      <p:to>
                                        <p:strVal val="visible"/>
                                      </p:to>
                                    </p:set>
                                    <p:anim calcmode="lin" valueType="num">
                                      <p:cBhvr additive="base">
                                        <p:cTn id="48" dur="500" fill="hold"/>
                                        <p:tgtEl>
                                          <p:spTgt spid="58880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88803">
                                            <p:txEl>
                                              <p:pRg st="7" end="7"/>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88803">
                                            <p:txEl>
                                              <p:pRg st="8" end="8"/>
                                            </p:txEl>
                                          </p:spTgt>
                                        </p:tgtEl>
                                        <p:attrNameLst>
                                          <p:attrName>style.visibility</p:attrName>
                                        </p:attrNameLst>
                                      </p:cBhvr>
                                      <p:to>
                                        <p:strVal val="visible"/>
                                      </p:to>
                                    </p:set>
                                    <p:anim calcmode="lin" valueType="num">
                                      <p:cBhvr additive="base">
                                        <p:cTn id="52" dur="500" fill="hold"/>
                                        <p:tgtEl>
                                          <p:spTgt spid="58880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88803">
                                            <p:txEl>
                                              <p:pRg st="8" end="8"/>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88803">
                                            <p:txEl>
                                              <p:pRg st="9" end="9"/>
                                            </p:txEl>
                                          </p:spTgt>
                                        </p:tgtEl>
                                        <p:attrNameLst>
                                          <p:attrName>style.visibility</p:attrName>
                                        </p:attrNameLst>
                                      </p:cBhvr>
                                      <p:to>
                                        <p:strVal val="visible"/>
                                      </p:to>
                                    </p:set>
                                    <p:anim calcmode="lin" valueType="num">
                                      <p:cBhvr additive="base">
                                        <p:cTn id="56" dur="500" fill="hold"/>
                                        <p:tgtEl>
                                          <p:spTgt spid="58880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88803">
                                            <p:txEl>
                                              <p:pRg st="9" end="9"/>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88803">
                                            <p:txEl>
                                              <p:pRg st="10" end="10"/>
                                            </p:txEl>
                                          </p:spTgt>
                                        </p:tgtEl>
                                        <p:attrNameLst>
                                          <p:attrName>style.visibility</p:attrName>
                                        </p:attrNameLst>
                                      </p:cBhvr>
                                      <p:to>
                                        <p:strVal val="visible"/>
                                      </p:to>
                                    </p:set>
                                    <p:anim calcmode="lin" valueType="num">
                                      <p:cBhvr additive="base">
                                        <p:cTn id="60" dur="500" fill="hold"/>
                                        <p:tgtEl>
                                          <p:spTgt spid="588803">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888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p:bldP spid="588803"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152400" y="0"/>
            <a:ext cx="8229600" cy="1143000"/>
          </a:xfrm>
        </p:spPr>
        <p:txBody>
          <a:bodyPr/>
          <a:lstStyle/>
          <a:p>
            <a:pPr eaLnBrk="1" hangingPunct="1"/>
            <a:r>
              <a:rPr lang="en-US" altLang="zh-CN" b="1" smtClean="0">
                <a:solidFill>
                  <a:srgbClr val="692AA2"/>
                </a:solidFill>
                <a:latin typeface="仿宋_GB2312" pitchFamily="49" charset="-122"/>
                <a:ea typeface="仿宋_GB2312" pitchFamily="49" charset="-122"/>
              </a:rPr>
              <a:t>10.4.6  </a:t>
            </a:r>
            <a:r>
              <a:rPr lang="zh-CN" altLang="en-US" b="1" smtClean="0">
                <a:solidFill>
                  <a:srgbClr val="692AA2"/>
                </a:solidFill>
                <a:latin typeface="仿宋_GB2312" pitchFamily="49" charset="-122"/>
                <a:ea typeface="仿宋_GB2312" pitchFamily="49" charset="-122"/>
              </a:rPr>
              <a:t>模型应用</a:t>
            </a:r>
          </a:p>
        </p:txBody>
      </p:sp>
      <p:sp>
        <p:nvSpPr>
          <p:cNvPr id="590851" name="Rectangle 3"/>
          <p:cNvSpPr>
            <a:spLocks noGrp="1" noChangeArrowheads="1"/>
          </p:cNvSpPr>
          <p:nvPr>
            <p:ph idx="1"/>
          </p:nvPr>
        </p:nvSpPr>
        <p:spPr>
          <a:xfrm>
            <a:off x="493713" y="1219200"/>
            <a:ext cx="8040687" cy="5181600"/>
          </a:xfrm>
        </p:spPr>
        <p:txBody>
          <a:bodyPr>
            <a:normAutofit/>
          </a:bodyPr>
          <a:lstStyle/>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结构分析：</a:t>
            </a:r>
          </a:p>
          <a:p>
            <a:pPr eaLnBrk="1" hangingPunct="1">
              <a:lnSpc>
                <a:spcPct val="120000"/>
              </a:lnSpc>
              <a:buFont typeface="Wingdings" pitchFamily="2" charset="2"/>
              <a:buNone/>
            </a:pPr>
            <a:r>
              <a:rPr lang="zh-CN" altLang="en-US" sz="2000" b="1" smtClean="0">
                <a:solidFill>
                  <a:srgbClr val="692AA2"/>
                </a:solidFill>
                <a:latin typeface="仿宋_GB2312" pitchFamily="49" charset="-122"/>
                <a:ea typeface="仿宋_GB2312" pitchFamily="49" charset="-122"/>
              </a:rPr>
              <a:t>       分析变量之间的数量比例关系，如边际分析、弹性分析（变化率之比）、乘数分析（变化量之比）、比较静力学分析</a:t>
            </a:r>
          </a:p>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预测：</a:t>
            </a:r>
          </a:p>
          <a:p>
            <a:pPr eaLnBrk="1" hangingPunct="1">
              <a:lnSpc>
                <a:spcPct val="120000"/>
              </a:lnSpc>
              <a:buFont typeface="Wingdings" pitchFamily="2" charset="2"/>
              <a:buNone/>
            </a:pPr>
            <a:r>
              <a:rPr lang="zh-CN" altLang="en-US" sz="2000" b="1" smtClean="0">
                <a:solidFill>
                  <a:srgbClr val="692AA2"/>
                </a:solidFill>
                <a:latin typeface="仿宋_GB2312" pitchFamily="49" charset="-122"/>
                <a:ea typeface="仿宋_GB2312" pitchFamily="49" charset="-122"/>
              </a:rPr>
              <a:t>       包含动态预测和空间预测。（对非稳定发展的过程无能为力，滞后于理论和现实的模型在应用中也会遇到障碍。）</a:t>
            </a:r>
          </a:p>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政策评价</a:t>
            </a:r>
            <a:r>
              <a:rPr lang="en-US" altLang="zh-CN" sz="2000" b="1" smtClean="0">
                <a:solidFill>
                  <a:srgbClr val="692AA2"/>
                </a:solidFill>
                <a:latin typeface="仿宋_GB2312" pitchFamily="49" charset="-122"/>
                <a:ea typeface="仿宋_GB2312" pitchFamily="49" charset="-122"/>
              </a:rPr>
              <a:t>:</a:t>
            </a:r>
          </a:p>
          <a:p>
            <a:pPr eaLnBrk="1" hangingPunct="1">
              <a:lnSpc>
                <a:spcPct val="120000"/>
              </a:lnSpc>
              <a:buFont typeface="Wingdings" pitchFamily="2" charset="2"/>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用模型对政策方案作模拟测算，对政策方案作评价。</a:t>
            </a:r>
          </a:p>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模型形式</a:t>
            </a:r>
          </a:p>
          <a:p>
            <a:pPr eaLnBrk="1" hangingPunct="1">
              <a:buFontTx/>
              <a:buNone/>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latin typeface="仿宋_GB2312" pitchFamily="49" charset="-122"/>
                <a:ea typeface="仿宋_GB2312" pitchFamily="49" charset="-122"/>
              </a:rPr>
              <a:t>a</a:t>
            </a:r>
            <a:r>
              <a:rPr lang="zh-CN" altLang="en-US" sz="2000" b="1" smtClean="0">
                <a:solidFill>
                  <a:srgbClr val="692AA2"/>
                </a:solidFill>
                <a:latin typeface="仿宋_GB2312" pitchFamily="49" charset="-122"/>
                <a:ea typeface="仿宋_GB2312" pitchFamily="49" charset="-122"/>
              </a:rPr>
              <a:t>．线性模型</a:t>
            </a:r>
          </a:p>
          <a:p>
            <a:pPr eaLnBrk="1" hangingPunct="1">
              <a:buFontTx/>
              <a:buNone/>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latin typeface="仿宋_GB2312" pitchFamily="49" charset="-122"/>
                <a:ea typeface="仿宋_GB2312" pitchFamily="49" charset="-122"/>
              </a:rPr>
              <a:t>b</a:t>
            </a:r>
            <a:r>
              <a:rPr lang="zh-CN" altLang="en-US" sz="2000" b="1" smtClean="0">
                <a:solidFill>
                  <a:srgbClr val="692AA2"/>
                </a:solidFill>
                <a:latin typeface="仿宋_GB2312" pitchFamily="49" charset="-122"/>
                <a:ea typeface="仿宋_GB2312" pitchFamily="49" charset="-122"/>
              </a:rPr>
              <a:t>．非线性模型：双对数模型、半对数模型、倒数模型</a:t>
            </a:r>
          </a:p>
          <a:p>
            <a:pPr eaLnBrk="1" hangingPunct="1">
              <a:buFontTx/>
              <a:buNone/>
            </a:pPr>
            <a:r>
              <a:rPr lang="zh-CN" altLang="en-US" sz="2000" b="1" smtClean="0">
                <a:solidFill>
                  <a:srgbClr val="692AA2"/>
                </a:solidFill>
                <a:latin typeface="仿宋_GB2312" pitchFamily="49" charset="-122"/>
                <a:ea typeface="仿宋_GB2312" pitchFamily="49" charset="-122"/>
              </a:rPr>
              <a:t>   非线性模型一般都要转化为线性模型来估计。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90850"/>
                                        </p:tgtEl>
                                        <p:attrNameLst>
                                          <p:attrName>style.visibility</p:attrName>
                                        </p:attrNameLst>
                                      </p:cBhvr>
                                      <p:to>
                                        <p:strVal val="visible"/>
                                      </p:to>
                                    </p:set>
                                    <p:anim calcmode="lin" valueType="num">
                                      <p:cBhvr>
                                        <p:cTn id="7" dur="1000" fill="hold"/>
                                        <p:tgtEl>
                                          <p:spTgt spid="590850"/>
                                        </p:tgtEl>
                                        <p:attrNameLst>
                                          <p:attrName>ppt_w</p:attrName>
                                        </p:attrNameLst>
                                      </p:cBhvr>
                                      <p:tavLst>
                                        <p:tav tm="0">
                                          <p:val>
                                            <p:strVal val="#ppt_w*0.70"/>
                                          </p:val>
                                        </p:tav>
                                        <p:tav tm="100000">
                                          <p:val>
                                            <p:strVal val="#ppt_w"/>
                                          </p:val>
                                        </p:tav>
                                      </p:tavLst>
                                    </p:anim>
                                    <p:anim calcmode="lin" valueType="num">
                                      <p:cBhvr>
                                        <p:cTn id="8" dur="1000" fill="hold"/>
                                        <p:tgtEl>
                                          <p:spTgt spid="590850"/>
                                        </p:tgtEl>
                                        <p:attrNameLst>
                                          <p:attrName>ppt_h</p:attrName>
                                        </p:attrNameLst>
                                      </p:cBhvr>
                                      <p:tavLst>
                                        <p:tav tm="0">
                                          <p:val>
                                            <p:strVal val="#ppt_h"/>
                                          </p:val>
                                        </p:tav>
                                        <p:tav tm="100000">
                                          <p:val>
                                            <p:strVal val="#ppt_h"/>
                                          </p:val>
                                        </p:tav>
                                      </p:tavLst>
                                    </p:anim>
                                    <p:animEffect transition="in" filter="fade">
                                      <p:cBhvr>
                                        <p:cTn id="9" dur="1000"/>
                                        <p:tgtEl>
                                          <p:spTgt spid="5908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90851">
                                            <p:txEl>
                                              <p:pRg st="0" end="0"/>
                                            </p:txEl>
                                          </p:spTgt>
                                        </p:tgtEl>
                                        <p:attrNameLst>
                                          <p:attrName>style.visibility</p:attrName>
                                        </p:attrNameLst>
                                      </p:cBhvr>
                                      <p:to>
                                        <p:strVal val="visible"/>
                                      </p:to>
                                    </p:set>
                                    <p:anim calcmode="lin" valueType="num">
                                      <p:cBhvr additive="base">
                                        <p:cTn id="14" dur="500" fill="hold"/>
                                        <p:tgtEl>
                                          <p:spTgt spid="59085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90851">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90851">
                                            <p:txEl>
                                              <p:pRg st="1" end="1"/>
                                            </p:txEl>
                                          </p:spTgt>
                                        </p:tgtEl>
                                        <p:attrNameLst>
                                          <p:attrName>style.visibility</p:attrName>
                                        </p:attrNameLst>
                                      </p:cBhvr>
                                      <p:to>
                                        <p:strVal val="visible"/>
                                      </p:to>
                                    </p:set>
                                    <p:anim calcmode="lin" valueType="num">
                                      <p:cBhvr additive="base">
                                        <p:cTn id="18" dur="500" fill="hold"/>
                                        <p:tgtEl>
                                          <p:spTgt spid="5908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0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90851">
                                            <p:txEl>
                                              <p:pRg st="2" end="2"/>
                                            </p:txEl>
                                          </p:spTgt>
                                        </p:tgtEl>
                                        <p:attrNameLst>
                                          <p:attrName>style.visibility</p:attrName>
                                        </p:attrNameLst>
                                      </p:cBhvr>
                                      <p:to>
                                        <p:strVal val="visible"/>
                                      </p:to>
                                    </p:set>
                                    <p:anim calcmode="lin" valueType="num">
                                      <p:cBhvr additive="base">
                                        <p:cTn id="24" dur="500" fill="hold"/>
                                        <p:tgtEl>
                                          <p:spTgt spid="5908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90851">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90851">
                                            <p:txEl>
                                              <p:pRg st="3" end="3"/>
                                            </p:txEl>
                                          </p:spTgt>
                                        </p:tgtEl>
                                        <p:attrNameLst>
                                          <p:attrName>style.visibility</p:attrName>
                                        </p:attrNameLst>
                                      </p:cBhvr>
                                      <p:to>
                                        <p:strVal val="visible"/>
                                      </p:to>
                                    </p:set>
                                    <p:anim calcmode="lin" valueType="num">
                                      <p:cBhvr additive="base">
                                        <p:cTn id="28" dur="500" fill="hold"/>
                                        <p:tgtEl>
                                          <p:spTgt spid="590851">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90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90851">
                                            <p:txEl>
                                              <p:pRg st="4" end="4"/>
                                            </p:txEl>
                                          </p:spTgt>
                                        </p:tgtEl>
                                        <p:attrNameLst>
                                          <p:attrName>style.visibility</p:attrName>
                                        </p:attrNameLst>
                                      </p:cBhvr>
                                      <p:to>
                                        <p:strVal val="visible"/>
                                      </p:to>
                                    </p:set>
                                    <p:anim calcmode="lin" valueType="num">
                                      <p:cBhvr additive="base">
                                        <p:cTn id="34" dur="500" fill="hold"/>
                                        <p:tgtEl>
                                          <p:spTgt spid="590851">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90851">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90851">
                                            <p:txEl>
                                              <p:pRg st="5" end="5"/>
                                            </p:txEl>
                                          </p:spTgt>
                                        </p:tgtEl>
                                        <p:attrNameLst>
                                          <p:attrName>style.visibility</p:attrName>
                                        </p:attrNameLst>
                                      </p:cBhvr>
                                      <p:to>
                                        <p:strVal val="visible"/>
                                      </p:to>
                                    </p:set>
                                    <p:anim calcmode="lin" valueType="num">
                                      <p:cBhvr additive="base">
                                        <p:cTn id="38" dur="500" fill="hold"/>
                                        <p:tgtEl>
                                          <p:spTgt spid="590851">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90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90851">
                                            <p:txEl>
                                              <p:pRg st="6" end="6"/>
                                            </p:txEl>
                                          </p:spTgt>
                                        </p:tgtEl>
                                        <p:attrNameLst>
                                          <p:attrName>style.visibility</p:attrName>
                                        </p:attrNameLst>
                                      </p:cBhvr>
                                      <p:to>
                                        <p:strVal val="visible"/>
                                      </p:to>
                                    </p:set>
                                    <p:anim calcmode="lin" valueType="num">
                                      <p:cBhvr additive="base">
                                        <p:cTn id="44" dur="500" fill="hold"/>
                                        <p:tgtEl>
                                          <p:spTgt spid="590851">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90851">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90851">
                                            <p:txEl>
                                              <p:pRg st="7" end="7"/>
                                            </p:txEl>
                                          </p:spTgt>
                                        </p:tgtEl>
                                        <p:attrNameLst>
                                          <p:attrName>style.visibility</p:attrName>
                                        </p:attrNameLst>
                                      </p:cBhvr>
                                      <p:to>
                                        <p:strVal val="visible"/>
                                      </p:to>
                                    </p:set>
                                    <p:anim calcmode="lin" valueType="num">
                                      <p:cBhvr additive="base">
                                        <p:cTn id="48" dur="500" fill="hold"/>
                                        <p:tgtEl>
                                          <p:spTgt spid="590851">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90851">
                                            <p:txEl>
                                              <p:pRg st="7" end="7"/>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90851">
                                            <p:txEl>
                                              <p:pRg st="8" end="8"/>
                                            </p:txEl>
                                          </p:spTgt>
                                        </p:tgtEl>
                                        <p:attrNameLst>
                                          <p:attrName>style.visibility</p:attrName>
                                        </p:attrNameLst>
                                      </p:cBhvr>
                                      <p:to>
                                        <p:strVal val="visible"/>
                                      </p:to>
                                    </p:set>
                                    <p:anim calcmode="lin" valueType="num">
                                      <p:cBhvr additive="base">
                                        <p:cTn id="52" dur="500" fill="hold"/>
                                        <p:tgtEl>
                                          <p:spTgt spid="590851">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90851">
                                            <p:txEl>
                                              <p:pRg st="8" end="8"/>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90851">
                                            <p:txEl>
                                              <p:pRg st="9" end="9"/>
                                            </p:txEl>
                                          </p:spTgt>
                                        </p:tgtEl>
                                        <p:attrNameLst>
                                          <p:attrName>style.visibility</p:attrName>
                                        </p:attrNameLst>
                                      </p:cBhvr>
                                      <p:to>
                                        <p:strVal val="visible"/>
                                      </p:to>
                                    </p:set>
                                    <p:anim calcmode="lin" valueType="num">
                                      <p:cBhvr additive="base">
                                        <p:cTn id="56" dur="500" fill="hold"/>
                                        <p:tgtEl>
                                          <p:spTgt spid="590851">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08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p:bldP spid="590851"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2898" name="Rectangle 2"/>
          <p:cNvSpPr>
            <a:spLocks noChangeArrowheads="1"/>
          </p:cNvSpPr>
          <p:nvPr/>
        </p:nvSpPr>
        <p:spPr bwMode="auto">
          <a:xfrm>
            <a:off x="0" y="1157288"/>
            <a:ext cx="5837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itchFamily="18" charset="0"/>
                <a:ea typeface="宋体" pitchFamily="2" charset="-122"/>
              </a:rPr>
              <a:t>     </a:t>
            </a:r>
            <a:r>
              <a:rPr kumimoji="1" lang="en-US" altLang="zh-CN" b="1">
                <a:latin typeface="仿宋_GB2312" pitchFamily="49" charset="-122"/>
              </a:rPr>
              <a:t>1</a:t>
            </a:r>
            <a:r>
              <a:rPr kumimoji="1" lang="zh-CN" altLang="en-US" b="1">
                <a:latin typeface="仿宋_GB2312" pitchFamily="49" charset="-122"/>
              </a:rPr>
              <a:t>、线性模型</a:t>
            </a:r>
            <a:r>
              <a:rPr kumimoji="1" lang="zh-CN" altLang="en-US" sz="2000" b="1">
                <a:latin typeface="仿宋_GB2312" pitchFamily="49" charset="-122"/>
              </a:rPr>
              <a:t>（对变量、参数）</a:t>
            </a:r>
          </a:p>
        </p:txBody>
      </p:sp>
      <p:sp>
        <p:nvSpPr>
          <p:cNvPr id="592900" name="Rectangle 4"/>
          <p:cNvSpPr>
            <a:spLocks noChangeArrowheads="1"/>
          </p:cNvSpPr>
          <p:nvPr/>
        </p:nvSpPr>
        <p:spPr bwMode="auto">
          <a:xfrm>
            <a:off x="-381000" y="2514600"/>
            <a:ext cx="91440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kumimoji="1" lang="en-US" altLang="zh-CN" sz="2800">
                <a:latin typeface="Times New Roman" pitchFamily="18" charset="0"/>
                <a:ea typeface="宋体" pitchFamily="2" charset="-122"/>
              </a:rPr>
              <a:t>         </a:t>
            </a:r>
            <a:r>
              <a:rPr kumimoji="1" lang="en-US" altLang="zh-CN" b="1">
                <a:latin typeface="仿宋_GB2312" pitchFamily="49" charset="-122"/>
              </a:rPr>
              <a:t>2</a:t>
            </a:r>
            <a:r>
              <a:rPr kumimoji="1" lang="zh-CN" altLang="en-US" b="1">
                <a:latin typeface="仿宋_GB2312" pitchFamily="49" charset="-122"/>
              </a:rPr>
              <a:t>、非线性模型</a:t>
            </a:r>
            <a:r>
              <a:rPr kumimoji="1" lang="zh-CN" altLang="en-US" sz="2000" b="1">
                <a:latin typeface="仿宋_GB2312" pitchFamily="49" charset="-122"/>
              </a:rPr>
              <a:t>（被解释与解释变量之间、被解释变量与参数之间）</a:t>
            </a:r>
          </a:p>
        </p:txBody>
      </p:sp>
      <p:sp>
        <p:nvSpPr>
          <p:cNvPr id="173060"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3061" name="Rectangle 7"/>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306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2908" name="Rectangle 12"/>
          <p:cNvSpPr>
            <a:spLocks noChangeArrowheads="1"/>
          </p:cNvSpPr>
          <p:nvPr/>
        </p:nvSpPr>
        <p:spPr bwMode="auto">
          <a:xfrm>
            <a:off x="914400" y="3200400"/>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1">
                <a:ea typeface="宋体" pitchFamily="2" charset="-122"/>
              </a:rPr>
              <a:t>例如：</a:t>
            </a:r>
          </a:p>
        </p:txBody>
      </p:sp>
      <p:sp>
        <p:nvSpPr>
          <p:cNvPr id="592909" name="Rectangle 13"/>
          <p:cNvSpPr>
            <a:spLocks noChangeArrowheads="1"/>
          </p:cNvSpPr>
          <p:nvPr/>
        </p:nvSpPr>
        <p:spPr bwMode="auto">
          <a:xfrm>
            <a:off x="2514600" y="5334000"/>
            <a:ext cx="2230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000" b="1">
                <a:latin typeface="仿宋_GB2312" pitchFamily="49" charset="-122"/>
              </a:rPr>
              <a:t>（</a:t>
            </a:r>
            <a:r>
              <a:rPr kumimoji="1" lang="en-US" altLang="zh-CN" sz="2000" b="1">
                <a:latin typeface="仿宋_GB2312" pitchFamily="49" charset="-122"/>
              </a:rPr>
              <a:t>1</a:t>
            </a:r>
            <a:r>
              <a:rPr kumimoji="1" lang="zh-CN" altLang="en-US" sz="2000" b="1">
                <a:latin typeface="仿宋_GB2312" pitchFamily="49" charset="-122"/>
              </a:rPr>
              <a:t>、</a:t>
            </a:r>
            <a:r>
              <a:rPr kumimoji="1" lang="en-US" altLang="zh-CN" sz="2000" b="1">
                <a:latin typeface="仿宋_GB2312" pitchFamily="49" charset="-122"/>
              </a:rPr>
              <a:t>2</a:t>
            </a:r>
            <a:r>
              <a:rPr kumimoji="1" lang="zh-CN" altLang="en-US" sz="2000" b="1">
                <a:latin typeface="仿宋_GB2312" pitchFamily="49" charset="-122"/>
              </a:rPr>
              <a:t>可线性化）</a:t>
            </a:r>
          </a:p>
        </p:txBody>
      </p:sp>
      <p:sp>
        <p:nvSpPr>
          <p:cNvPr id="173065"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3066" name="Rectangle 1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3067"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92933" name="Group 37"/>
          <p:cNvGrpSpPr>
            <a:grpSpLocks/>
          </p:cNvGrpSpPr>
          <p:nvPr/>
        </p:nvGrpSpPr>
        <p:grpSpPr bwMode="auto">
          <a:xfrm>
            <a:off x="1981200" y="1676400"/>
            <a:ext cx="3810000" cy="838200"/>
            <a:chOff x="1248" y="1056"/>
            <a:chExt cx="2400" cy="528"/>
          </a:xfrm>
        </p:grpSpPr>
        <p:graphicFrame>
          <p:nvGraphicFramePr>
            <p:cNvPr id="173071" name="Object 19"/>
            <p:cNvGraphicFramePr>
              <a:graphicFrameLocks noChangeAspect="1"/>
            </p:cNvGraphicFramePr>
            <p:nvPr/>
          </p:nvGraphicFramePr>
          <p:xfrm>
            <a:off x="1281" y="1056"/>
            <a:ext cx="2367" cy="257"/>
          </p:xfrm>
          <a:graphic>
            <a:graphicData uri="http://schemas.openxmlformats.org/presentationml/2006/ole">
              <mc:AlternateContent xmlns:mc="http://schemas.openxmlformats.org/markup-compatibility/2006">
                <mc:Choice xmlns:v="urn:schemas-microsoft-com:vml" Requires="v">
                  <p:oleObj spid="_x0000_s173130" name="Equation" r:id="rId3" imgW="2108200" imgH="228600" progId="Equation.DSMT4">
                    <p:embed/>
                  </p:oleObj>
                </mc:Choice>
                <mc:Fallback>
                  <p:oleObj name="Equation" r:id="rId3" imgW="2108200" imgH="2286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 y="1056"/>
                          <a:ext cx="236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3072" name="Object 18"/>
            <p:cNvGraphicFramePr>
              <a:graphicFrameLocks noChangeAspect="1"/>
            </p:cNvGraphicFramePr>
            <p:nvPr/>
          </p:nvGraphicFramePr>
          <p:xfrm>
            <a:off x="1248" y="1327"/>
            <a:ext cx="2352" cy="257"/>
          </p:xfrm>
          <a:graphic>
            <a:graphicData uri="http://schemas.openxmlformats.org/presentationml/2006/ole">
              <mc:AlternateContent xmlns:mc="http://schemas.openxmlformats.org/markup-compatibility/2006">
                <mc:Choice xmlns:v="urn:schemas-microsoft-com:vml" Requires="v">
                  <p:oleObj spid="_x0000_s173131" name="Equation" r:id="rId5" imgW="2095500" imgH="228600" progId="Equation.DSMT4">
                    <p:embed/>
                  </p:oleObj>
                </mc:Choice>
                <mc:Fallback>
                  <p:oleObj name="Equation" r:id="rId5" imgW="209550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1327"/>
                          <a:ext cx="235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3069" name="Rectangle 2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2929" name="Object 33"/>
          <p:cNvGraphicFramePr>
            <a:graphicFrameLocks noGrp="1" noChangeAspect="1"/>
          </p:cNvGraphicFramePr>
          <p:nvPr>
            <p:ph sz="half" idx="1"/>
          </p:nvPr>
        </p:nvGraphicFramePr>
        <p:xfrm>
          <a:off x="3162300" y="3201988"/>
          <a:ext cx="1371600" cy="1016000"/>
        </p:xfrm>
        <a:graphic>
          <a:graphicData uri="http://schemas.openxmlformats.org/presentationml/2006/ole">
            <mc:AlternateContent xmlns:mc="http://schemas.openxmlformats.org/markup-compatibility/2006">
              <mc:Choice xmlns:v="urn:schemas-microsoft-com:vml" Requires="v">
                <p:oleObj spid="_x0000_s173132" name="Equation" r:id="rId7" imgW="1371600" imgH="1015920" progId="Equation.DSMT4">
                  <p:embed/>
                </p:oleObj>
              </mc:Choice>
              <mc:Fallback>
                <p:oleObj name="Equation" r:id="rId7" imgW="1371600" imgH="1015920"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2300" y="3201988"/>
                        <a:ext cx="1371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 calcmode="lin" valueType="num">
                                      <p:cBhvr additive="base">
                                        <p:cTn id="7" dur="500" fill="hold"/>
                                        <p:tgtEl>
                                          <p:spTgt spid="592898"/>
                                        </p:tgtEl>
                                        <p:attrNameLst>
                                          <p:attrName>ppt_x</p:attrName>
                                        </p:attrNameLst>
                                      </p:cBhvr>
                                      <p:tavLst>
                                        <p:tav tm="0">
                                          <p:val>
                                            <p:strVal val="0-#ppt_w/2"/>
                                          </p:val>
                                        </p:tav>
                                        <p:tav tm="100000">
                                          <p:val>
                                            <p:strVal val="#ppt_x"/>
                                          </p:val>
                                        </p:tav>
                                      </p:tavLst>
                                    </p:anim>
                                    <p:anim calcmode="lin" valueType="num">
                                      <p:cBhvr additive="base">
                                        <p:cTn id="8" dur="500" fill="hold"/>
                                        <p:tgtEl>
                                          <p:spTgt spid="592898"/>
                                        </p:tgtEl>
                                        <p:attrNameLst>
                                          <p:attrName>ppt_y</p:attrName>
                                        </p:attrNameLst>
                                      </p:cBhvr>
                                      <p:tavLst>
                                        <p:tav tm="0">
                                          <p:val>
                                            <p:strVal val="#ppt_y"/>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592933"/>
                                        </p:tgtEl>
                                        <p:attrNameLst>
                                          <p:attrName>style.visibility</p:attrName>
                                        </p:attrNameLst>
                                      </p:cBhvr>
                                      <p:to>
                                        <p:strVal val="visible"/>
                                      </p:to>
                                    </p:set>
                                    <p:animEffect transition="in" filter="circle(in)">
                                      <p:cBhvr>
                                        <p:cTn id="11" dur="500"/>
                                        <p:tgtEl>
                                          <p:spTgt spid="5929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92900"/>
                                        </p:tgtEl>
                                        <p:attrNameLst>
                                          <p:attrName>style.visibility</p:attrName>
                                        </p:attrNameLst>
                                      </p:cBhvr>
                                      <p:to>
                                        <p:strVal val="visible"/>
                                      </p:to>
                                    </p:set>
                                    <p:anim calcmode="lin" valueType="num">
                                      <p:cBhvr additive="base">
                                        <p:cTn id="16" dur="500" fill="hold"/>
                                        <p:tgtEl>
                                          <p:spTgt spid="592900"/>
                                        </p:tgtEl>
                                        <p:attrNameLst>
                                          <p:attrName>ppt_x</p:attrName>
                                        </p:attrNameLst>
                                      </p:cBhvr>
                                      <p:tavLst>
                                        <p:tav tm="0">
                                          <p:val>
                                            <p:strVal val="0-#ppt_w/2"/>
                                          </p:val>
                                        </p:tav>
                                        <p:tav tm="100000">
                                          <p:val>
                                            <p:strVal val="#ppt_x"/>
                                          </p:val>
                                        </p:tav>
                                      </p:tavLst>
                                    </p:anim>
                                    <p:anim calcmode="lin" valueType="num">
                                      <p:cBhvr additive="base">
                                        <p:cTn id="17" dur="500" fill="hold"/>
                                        <p:tgtEl>
                                          <p:spTgt spid="59290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592908"/>
                                        </p:tgtEl>
                                        <p:attrNameLst>
                                          <p:attrName>style.visibility</p:attrName>
                                        </p:attrNameLst>
                                      </p:cBhvr>
                                      <p:to>
                                        <p:strVal val="visible"/>
                                      </p:to>
                                    </p:set>
                                    <p:anim calcmode="lin" valueType="num">
                                      <p:cBhvr additive="base">
                                        <p:cTn id="20" dur="500" fill="hold"/>
                                        <p:tgtEl>
                                          <p:spTgt spid="592908"/>
                                        </p:tgtEl>
                                        <p:attrNameLst>
                                          <p:attrName>ppt_x</p:attrName>
                                        </p:attrNameLst>
                                      </p:cBhvr>
                                      <p:tavLst>
                                        <p:tav tm="0">
                                          <p:val>
                                            <p:strVal val="0-#ppt_w/2"/>
                                          </p:val>
                                        </p:tav>
                                        <p:tav tm="100000">
                                          <p:val>
                                            <p:strVal val="#ppt_x"/>
                                          </p:val>
                                        </p:tav>
                                      </p:tavLst>
                                    </p:anim>
                                    <p:anim calcmode="lin" valueType="num">
                                      <p:cBhvr additive="base">
                                        <p:cTn id="21" dur="500" fill="hold"/>
                                        <p:tgtEl>
                                          <p:spTgt spid="592908"/>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92909"/>
                                        </p:tgtEl>
                                        <p:attrNameLst>
                                          <p:attrName>style.visibility</p:attrName>
                                        </p:attrNameLst>
                                      </p:cBhvr>
                                      <p:to>
                                        <p:strVal val="visible"/>
                                      </p:to>
                                    </p:set>
                                    <p:anim calcmode="lin" valueType="num">
                                      <p:cBhvr additive="base">
                                        <p:cTn id="24" dur="500" fill="hold"/>
                                        <p:tgtEl>
                                          <p:spTgt spid="592909"/>
                                        </p:tgtEl>
                                        <p:attrNameLst>
                                          <p:attrName>ppt_x</p:attrName>
                                        </p:attrNameLst>
                                      </p:cBhvr>
                                      <p:tavLst>
                                        <p:tav tm="0">
                                          <p:val>
                                            <p:strVal val="#ppt_x"/>
                                          </p:val>
                                        </p:tav>
                                        <p:tav tm="100000">
                                          <p:val>
                                            <p:strVal val="#ppt_x"/>
                                          </p:val>
                                        </p:tav>
                                      </p:tavLst>
                                    </p:anim>
                                    <p:anim calcmode="lin" valueType="num">
                                      <p:cBhvr additive="base">
                                        <p:cTn id="25" dur="500" fill="hold"/>
                                        <p:tgtEl>
                                          <p:spTgt spid="592909"/>
                                        </p:tgtEl>
                                        <p:attrNameLst>
                                          <p:attrName>ppt_y</p:attrName>
                                        </p:attrNameLst>
                                      </p:cBhvr>
                                      <p:tavLst>
                                        <p:tav tm="0">
                                          <p:val>
                                            <p:strVal val="1+#ppt_h/2"/>
                                          </p:val>
                                        </p:tav>
                                        <p:tav tm="100000">
                                          <p:val>
                                            <p:strVal val="#ppt_y"/>
                                          </p:val>
                                        </p:tav>
                                      </p:tavLst>
                                    </p:anim>
                                  </p:childTnLst>
                                </p:cTn>
                              </p:par>
                              <p:par>
                                <p:cTn id="26" presetID="6" presetClass="entr" presetSubtype="16" fill="hold" nodeType="withEffect">
                                  <p:stCondLst>
                                    <p:cond delay="0"/>
                                  </p:stCondLst>
                                  <p:childTnLst>
                                    <p:set>
                                      <p:cBhvr>
                                        <p:cTn id="27" dur="1" fill="hold">
                                          <p:stCondLst>
                                            <p:cond delay="0"/>
                                          </p:stCondLst>
                                        </p:cTn>
                                        <p:tgtEl>
                                          <p:spTgt spid="592929"/>
                                        </p:tgtEl>
                                        <p:attrNameLst>
                                          <p:attrName>style.visibility</p:attrName>
                                        </p:attrNameLst>
                                      </p:cBhvr>
                                      <p:to>
                                        <p:strVal val="visible"/>
                                      </p:to>
                                    </p:set>
                                    <p:animEffect transition="in" filter="circle(in)">
                                      <p:cBhvr>
                                        <p:cTn id="28" dur="1000"/>
                                        <p:tgtEl>
                                          <p:spTgt spid="592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0" grpId="0" autoUpdateAnimBg="0"/>
      <p:bldP spid="592908" grpId="0" autoUpdateAnimBg="0"/>
      <p:bldP spid="592909"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685800" y="1447800"/>
            <a:ext cx="3810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kumimoji="1" lang="en-US" altLang="zh-CN" sz="2000" b="1">
                <a:latin typeface="仿宋_GB2312" pitchFamily="49" charset="-122"/>
              </a:rPr>
              <a:t> </a:t>
            </a:r>
            <a:r>
              <a:rPr kumimoji="1" lang="zh-CN" altLang="en-US" sz="2000" b="1">
                <a:latin typeface="仿宋_GB2312" pitchFamily="49" charset="-122"/>
              </a:rPr>
              <a:t>（</a:t>
            </a:r>
            <a:r>
              <a:rPr kumimoji="1" lang="en-US" altLang="zh-CN" sz="2000" b="1">
                <a:latin typeface="仿宋_GB2312" pitchFamily="49" charset="-122"/>
              </a:rPr>
              <a:t>1</a:t>
            </a:r>
            <a:r>
              <a:rPr kumimoji="1" lang="zh-CN" altLang="en-US" sz="2000" b="1">
                <a:latin typeface="仿宋_GB2312" pitchFamily="49" charset="-122"/>
              </a:rPr>
              <a:t>）多项式函数</a:t>
            </a:r>
          </a:p>
        </p:txBody>
      </p:sp>
      <p:sp>
        <p:nvSpPr>
          <p:cNvPr id="174083"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084" name="Rectangle 4"/>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0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3926" name="Rectangle 6"/>
          <p:cNvSpPr>
            <a:spLocks noChangeArrowheads="1"/>
          </p:cNvSpPr>
          <p:nvPr/>
        </p:nvSpPr>
        <p:spPr bwMode="auto">
          <a:xfrm>
            <a:off x="533400" y="10668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b="1"/>
              <a:t>常见的可线性化模型：</a:t>
            </a:r>
            <a:endParaRPr kumimoji="1" lang="zh-CN" altLang="en-US"/>
          </a:p>
        </p:txBody>
      </p:sp>
      <p:sp>
        <p:nvSpPr>
          <p:cNvPr id="17408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08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08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3931" name="Rectangle 11"/>
          <p:cNvSpPr>
            <a:spLocks noChangeArrowheads="1"/>
          </p:cNvSpPr>
          <p:nvPr/>
        </p:nvSpPr>
        <p:spPr bwMode="auto">
          <a:xfrm>
            <a:off x="152400" y="220980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仿宋_GB2312" pitchFamily="49" charset="-122"/>
              </a:rPr>
              <a:t>     </a:t>
            </a:r>
            <a:r>
              <a:rPr kumimoji="1" lang="zh-CN" altLang="en-US" sz="2000" b="1">
                <a:latin typeface="仿宋_GB2312" pitchFamily="49" charset="-122"/>
              </a:rPr>
              <a:t>（</a:t>
            </a:r>
            <a:r>
              <a:rPr kumimoji="1" lang="en-US" altLang="zh-CN" sz="2000" b="1">
                <a:latin typeface="仿宋_GB2312" pitchFamily="49" charset="-122"/>
              </a:rPr>
              <a:t>2</a:t>
            </a:r>
            <a:r>
              <a:rPr kumimoji="1" lang="zh-CN" altLang="en-US" sz="2000" b="1">
                <a:latin typeface="仿宋_GB2312" pitchFamily="49" charset="-122"/>
              </a:rPr>
              <a:t>）双对数方程</a:t>
            </a:r>
            <a:r>
              <a:rPr kumimoji="1" lang="zh-CN" altLang="en-US" sz="2800">
                <a:latin typeface="Times New Roman" pitchFamily="18" charset="0"/>
                <a:ea typeface="宋体" pitchFamily="2" charset="-122"/>
              </a:rPr>
              <a:t>　       </a:t>
            </a:r>
          </a:p>
        </p:txBody>
      </p:sp>
      <p:sp>
        <p:nvSpPr>
          <p:cNvPr id="593933" name="Rectangle 13"/>
          <p:cNvSpPr>
            <a:spLocks noChangeArrowheads="1"/>
          </p:cNvSpPr>
          <p:nvPr/>
        </p:nvSpPr>
        <p:spPr bwMode="auto">
          <a:xfrm>
            <a:off x="1447800" y="2590800"/>
            <a:ext cx="411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仿宋_GB2312" pitchFamily="49" charset="-122"/>
              </a:rPr>
              <a:t>基本形式（幂函数）：</a:t>
            </a:r>
            <a:r>
              <a:rPr kumimoji="1" lang="zh-CN" altLang="en-US" sz="2800">
                <a:latin typeface="Times New Roman" pitchFamily="18" charset="0"/>
                <a:ea typeface="宋体" pitchFamily="2" charset="-122"/>
              </a:rPr>
              <a:t>        </a:t>
            </a:r>
          </a:p>
        </p:txBody>
      </p:sp>
      <p:sp>
        <p:nvSpPr>
          <p:cNvPr id="174092"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3936" name="Object 16"/>
          <p:cNvGraphicFramePr>
            <a:graphicFrameLocks noChangeAspect="1"/>
          </p:cNvGraphicFramePr>
          <p:nvPr/>
        </p:nvGraphicFramePr>
        <p:xfrm>
          <a:off x="2209800" y="1905000"/>
          <a:ext cx="3810000" cy="414338"/>
        </p:xfrm>
        <a:graphic>
          <a:graphicData uri="http://schemas.openxmlformats.org/presentationml/2006/ole">
            <mc:AlternateContent xmlns:mc="http://schemas.openxmlformats.org/markup-compatibility/2006">
              <mc:Choice xmlns:v="urn:schemas-microsoft-com:vml" Requires="v">
                <p:oleObj spid="_x0000_s174218" name="Equation" r:id="rId3" imgW="2108200" imgH="228600" progId="Equation.DSMT4">
                  <p:embed/>
                </p:oleObj>
              </mc:Choice>
              <mc:Fallback>
                <p:oleObj name="Equation" r:id="rId3" imgW="2108200" imgH="2286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05000"/>
                        <a:ext cx="38100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93953" name="Group 33"/>
          <p:cNvGrpSpPr>
            <a:grpSpLocks/>
          </p:cNvGrpSpPr>
          <p:nvPr/>
        </p:nvGrpSpPr>
        <p:grpSpPr bwMode="auto">
          <a:xfrm>
            <a:off x="2428875" y="3048000"/>
            <a:ext cx="3971925" cy="1066800"/>
            <a:chOff x="1530" y="2304"/>
            <a:chExt cx="2694" cy="828"/>
          </a:xfrm>
        </p:grpSpPr>
        <p:graphicFrame>
          <p:nvGraphicFramePr>
            <p:cNvPr id="174101" name="Object 22"/>
            <p:cNvGraphicFramePr>
              <a:graphicFrameLocks noChangeAspect="1"/>
            </p:cNvGraphicFramePr>
            <p:nvPr/>
          </p:nvGraphicFramePr>
          <p:xfrm>
            <a:off x="2160" y="2304"/>
            <a:ext cx="872" cy="252"/>
          </p:xfrm>
          <a:graphic>
            <a:graphicData uri="http://schemas.openxmlformats.org/presentationml/2006/ole">
              <mc:AlternateContent xmlns:mc="http://schemas.openxmlformats.org/markup-compatibility/2006">
                <mc:Choice xmlns:v="urn:schemas-microsoft-com:vml" Requires="v">
                  <p:oleObj spid="_x0000_s174219" name="公式" r:id="rId5" imgW="787400" imgH="228600" progId="Equation.3">
                    <p:embed/>
                  </p:oleObj>
                </mc:Choice>
                <mc:Fallback>
                  <p:oleObj name="公式" r:id="rId5" imgW="78740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2304"/>
                          <a:ext cx="8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02" name="Object 21"/>
            <p:cNvGraphicFramePr>
              <a:graphicFrameLocks noChangeAspect="1"/>
            </p:cNvGraphicFramePr>
            <p:nvPr/>
          </p:nvGraphicFramePr>
          <p:xfrm>
            <a:off x="1872" y="2592"/>
            <a:ext cx="1694" cy="242"/>
          </p:xfrm>
          <a:graphic>
            <a:graphicData uri="http://schemas.openxmlformats.org/presentationml/2006/ole">
              <mc:AlternateContent xmlns:mc="http://schemas.openxmlformats.org/markup-compatibility/2006">
                <mc:Choice xmlns:v="urn:schemas-microsoft-com:vml" Requires="v">
                  <p:oleObj spid="_x0000_s174220" name="公式" r:id="rId7" imgW="1536033" imgH="215806" progId="Equation.3">
                    <p:embed/>
                  </p:oleObj>
                </mc:Choice>
                <mc:Fallback>
                  <p:oleObj name="公式" r:id="rId7" imgW="1536033" imgH="215806"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592"/>
                          <a:ext cx="169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03" name="Object 20"/>
            <p:cNvGraphicFramePr>
              <a:graphicFrameLocks noChangeAspect="1"/>
            </p:cNvGraphicFramePr>
            <p:nvPr/>
          </p:nvGraphicFramePr>
          <p:xfrm>
            <a:off x="1530" y="2880"/>
            <a:ext cx="2694" cy="252"/>
          </p:xfrm>
          <a:graphic>
            <a:graphicData uri="http://schemas.openxmlformats.org/presentationml/2006/ole">
              <mc:AlternateContent xmlns:mc="http://schemas.openxmlformats.org/markup-compatibility/2006">
                <mc:Choice xmlns:v="urn:schemas-microsoft-com:vml" Requires="v">
                  <p:oleObj spid="_x0000_s174221" name="公式" r:id="rId9" imgW="2451100" imgH="228600" progId="Equation.3">
                    <p:embed/>
                  </p:oleObj>
                </mc:Choice>
                <mc:Fallback>
                  <p:oleObj name="公式" r:id="rId9" imgW="2451100" imgH="2286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0" y="2880"/>
                          <a:ext cx="269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095" name="Rectangle 2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93954" name="Group 34"/>
          <p:cNvGrpSpPr>
            <a:grpSpLocks/>
          </p:cNvGrpSpPr>
          <p:nvPr/>
        </p:nvGrpSpPr>
        <p:grpSpPr bwMode="auto">
          <a:xfrm>
            <a:off x="838200" y="4098925"/>
            <a:ext cx="7696200" cy="1311275"/>
            <a:chOff x="528" y="2726"/>
            <a:chExt cx="4848" cy="826"/>
          </a:xfrm>
        </p:grpSpPr>
        <p:sp>
          <p:nvSpPr>
            <p:cNvPr id="174099" name="Rectangle 27"/>
            <p:cNvSpPr>
              <a:spLocks noChangeArrowheads="1"/>
            </p:cNvSpPr>
            <p:nvPr/>
          </p:nvSpPr>
          <p:spPr bwMode="auto">
            <a:xfrm>
              <a:off x="528" y="2726"/>
              <a:ext cx="484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kumimoji="1" lang="en-US" altLang="zh-CN">
                  <a:latin typeface="Times New Roman" pitchFamily="18" charset="0"/>
                  <a:ea typeface="宋体" pitchFamily="2" charset="-122"/>
                </a:rPr>
                <a:t>        </a:t>
              </a:r>
              <a:r>
                <a:rPr kumimoji="1" lang="zh-CN" altLang="en-US" sz="2000" b="1">
                  <a:latin typeface="仿宋_GB2312" pitchFamily="49" charset="-122"/>
                </a:rPr>
                <a:t>双对数方程的斜率参数  可以衡量因变量</a:t>
              </a:r>
              <a:r>
                <a:rPr kumimoji="1" lang="en-US" altLang="zh-CN" sz="2000" b="1">
                  <a:latin typeface="仿宋_GB2312" pitchFamily="49" charset="-122"/>
                </a:rPr>
                <a:t>Y</a:t>
              </a:r>
              <a:r>
                <a:rPr kumimoji="1" lang="zh-CN" altLang="en-US" sz="2000" b="1">
                  <a:latin typeface="仿宋_GB2312" pitchFamily="49" charset="-122"/>
                </a:rPr>
                <a:t>关于解释变量</a:t>
              </a:r>
              <a:r>
                <a:rPr kumimoji="1" lang="en-US" altLang="zh-CN" sz="2000" b="1">
                  <a:latin typeface="仿宋_GB2312" pitchFamily="49" charset="-122"/>
                </a:rPr>
                <a:t>X</a:t>
              </a:r>
              <a:r>
                <a:rPr kumimoji="1" lang="zh-CN" altLang="en-US" sz="2000" b="1">
                  <a:latin typeface="仿宋_GB2312" pitchFamily="49" charset="-122"/>
                </a:rPr>
                <a:t>的弹性</a:t>
              </a:r>
              <a:r>
                <a:rPr kumimoji="1" lang="en-US" altLang="zh-CN" sz="2000" b="1">
                  <a:latin typeface="仿宋_GB2312" pitchFamily="49" charset="-122"/>
                </a:rPr>
                <a:t>(</a:t>
              </a:r>
              <a:r>
                <a:rPr kumimoji="1" lang="zh-CN" altLang="en-US" sz="2000" b="1">
                  <a:latin typeface="仿宋_GB2312" pitchFamily="49" charset="-122"/>
                </a:rPr>
                <a:t>表示：当</a:t>
              </a:r>
              <a:r>
                <a:rPr kumimoji="1" lang="en-US" altLang="zh-CN" sz="2000" b="1">
                  <a:latin typeface="仿宋_GB2312" pitchFamily="49" charset="-122"/>
                </a:rPr>
                <a:t>X</a:t>
              </a:r>
              <a:r>
                <a:rPr kumimoji="1" lang="zh-CN" altLang="en-US" sz="2000" b="1">
                  <a:latin typeface="仿宋_GB2312" pitchFamily="49" charset="-122"/>
                </a:rPr>
                <a:t>每变动</a:t>
              </a:r>
              <a:r>
                <a:rPr kumimoji="1" lang="en-US" altLang="zh-CN" sz="2000" b="1">
                  <a:latin typeface="仿宋_GB2312" pitchFamily="49" charset="-122"/>
                </a:rPr>
                <a:t>1%</a:t>
              </a:r>
              <a:r>
                <a:rPr kumimoji="1" lang="zh-CN" altLang="en-US" sz="2000" b="1">
                  <a:latin typeface="仿宋_GB2312" pitchFamily="49" charset="-122"/>
                </a:rPr>
                <a:t>时，因变量</a:t>
              </a:r>
              <a:r>
                <a:rPr kumimoji="1" lang="en-US" altLang="zh-CN" sz="2000" b="1">
                  <a:latin typeface="仿宋_GB2312" pitchFamily="49" charset="-122"/>
                </a:rPr>
                <a:t>Y</a:t>
              </a:r>
              <a:r>
                <a:rPr kumimoji="1" lang="zh-CN" altLang="en-US" sz="2000" b="1">
                  <a:latin typeface="仿宋_GB2312" pitchFamily="49" charset="-122"/>
                </a:rPr>
                <a:t>平均变动的百分比）。</a:t>
              </a:r>
            </a:p>
            <a:p>
              <a:pPr algn="just">
                <a:lnSpc>
                  <a:spcPct val="125000"/>
                </a:lnSpc>
              </a:pPr>
              <a:r>
                <a:rPr kumimoji="1" lang="zh-CN" altLang="en-US" sz="2000" b="1">
                  <a:latin typeface="仿宋_GB2312" pitchFamily="49" charset="-122"/>
                </a:rPr>
                <a:t>     事实上，有</a:t>
              </a:r>
            </a:p>
          </p:txBody>
        </p:sp>
        <p:graphicFrame>
          <p:nvGraphicFramePr>
            <p:cNvPr id="174100" name="Object 28"/>
            <p:cNvGraphicFramePr>
              <a:graphicFrameLocks noChangeAspect="1"/>
            </p:cNvGraphicFramePr>
            <p:nvPr/>
          </p:nvGraphicFramePr>
          <p:xfrm>
            <a:off x="2637" y="2832"/>
            <a:ext cx="147" cy="192"/>
          </p:xfrm>
          <a:graphic>
            <a:graphicData uri="http://schemas.openxmlformats.org/presentationml/2006/ole">
              <mc:AlternateContent xmlns:mc="http://schemas.openxmlformats.org/markup-compatibility/2006">
                <mc:Choice xmlns:v="urn:schemas-microsoft-com:vml" Requires="v">
                  <p:oleObj spid="_x0000_s174222" name="Equation" r:id="rId11" imgW="152268" imgH="203024" progId="Equation.DSMT4">
                    <p:embed/>
                  </p:oleObj>
                </mc:Choice>
                <mc:Fallback>
                  <p:oleObj name="Equation" r:id="rId11" imgW="152268" imgH="203024"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7" y="2832"/>
                          <a:ext cx="1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097" name="Rectangle 31"/>
          <p:cNvSpPr>
            <a:spLocks noChangeArrowheads="1"/>
          </p:cNvSpPr>
          <p:nvPr/>
        </p:nvSpPr>
        <p:spPr bwMode="auto">
          <a:xfrm>
            <a:off x="0" y="2981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3950" name="Object 30"/>
          <p:cNvGraphicFramePr>
            <a:graphicFrameLocks noChangeAspect="1"/>
          </p:cNvGraphicFramePr>
          <p:nvPr/>
        </p:nvGraphicFramePr>
        <p:xfrm>
          <a:off x="3048000" y="5181600"/>
          <a:ext cx="2895600" cy="1243013"/>
        </p:xfrm>
        <a:graphic>
          <a:graphicData uri="http://schemas.openxmlformats.org/presentationml/2006/ole">
            <mc:AlternateContent xmlns:mc="http://schemas.openxmlformats.org/markup-compatibility/2006">
              <mc:Choice xmlns:v="urn:schemas-microsoft-com:vml" Requires="v">
                <p:oleObj spid="_x0000_s174223" name="公式" r:id="rId13" imgW="2082800" imgH="901700" progId="Equation.3">
                  <p:embed/>
                </p:oleObj>
              </mc:Choice>
              <mc:Fallback>
                <p:oleObj name="公式" r:id="rId13" imgW="2082800" imgH="9017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5181600"/>
                        <a:ext cx="28956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93926"/>
                                        </p:tgtEl>
                                        <p:attrNameLst>
                                          <p:attrName>style.visibility</p:attrName>
                                        </p:attrNameLst>
                                      </p:cBhvr>
                                      <p:to>
                                        <p:strVal val="visible"/>
                                      </p:to>
                                    </p:set>
                                    <p:anim calcmode="lin" valueType="num">
                                      <p:cBhvr>
                                        <p:cTn id="7" dur="1000" fill="hold"/>
                                        <p:tgtEl>
                                          <p:spTgt spid="593926"/>
                                        </p:tgtEl>
                                        <p:attrNameLst>
                                          <p:attrName>ppt_w</p:attrName>
                                        </p:attrNameLst>
                                      </p:cBhvr>
                                      <p:tavLst>
                                        <p:tav tm="0">
                                          <p:val>
                                            <p:strVal val="#ppt_w*0.70"/>
                                          </p:val>
                                        </p:tav>
                                        <p:tav tm="100000">
                                          <p:val>
                                            <p:strVal val="#ppt_w"/>
                                          </p:val>
                                        </p:tav>
                                      </p:tavLst>
                                    </p:anim>
                                    <p:anim calcmode="lin" valueType="num">
                                      <p:cBhvr>
                                        <p:cTn id="8" dur="1000" fill="hold"/>
                                        <p:tgtEl>
                                          <p:spTgt spid="593926"/>
                                        </p:tgtEl>
                                        <p:attrNameLst>
                                          <p:attrName>ppt_h</p:attrName>
                                        </p:attrNameLst>
                                      </p:cBhvr>
                                      <p:tavLst>
                                        <p:tav tm="0">
                                          <p:val>
                                            <p:strVal val="#ppt_h"/>
                                          </p:val>
                                        </p:tav>
                                        <p:tav tm="100000">
                                          <p:val>
                                            <p:strVal val="#ppt_h"/>
                                          </p:val>
                                        </p:tav>
                                      </p:tavLst>
                                    </p:anim>
                                    <p:animEffect transition="in" filter="fade">
                                      <p:cBhvr>
                                        <p:cTn id="9" dur="1000"/>
                                        <p:tgtEl>
                                          <p:spTgt spid="5939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93922"/>
                                        </p:tgtEl>
                                        <p:attrNameLst>
                                          <p:attrName>style.visibility</p:attrName>
                                        </p:attrNameLst>
                                      </p:cBhvr>
                                      <p:to>
                                        <p:strVal val="visible"/>
                                      </p:to>
                                    </p:set>
                                    <p:anim calcmode="lin" valueType="num">
                                      <p:cBhvr additive="base">
                                        <p:cTn id="14" dur="500" fill="hold"/>
                                        <p:tgtEl>
                                          <p:spTgt spid="593922"/>
                                        </p:tgtEl>
                                        <p:attrNameLst>
                                          <p:attrName>ppt_x</p:attrName>
                                        </p:attrNameLst>
                                      </p:cBhvr>
                                      <p:tavLst>
                                        <p:tav tm="0">
                                          <p:val>
                                            <p:strVal val="0-#ppt_w/2"/>
                                          </p:val>
                                        </p:tav>
                                        <p:tav tm="100000">
                                          <p:val>
                                            <p:strVal val="#ppt_x"/>
                                          </p:val>
                                        </p:tav>
                                      </p:tavLst>
                                    </p:anim>
                                    <p:anim calcmode="lin" valueType="num">
                                      <p:cBhvr additive="base">
                                        <p:cTn id="15" dur="500" fill="hold"/>
                                        <p:tgtEl>
                                          <p:spTgt spid="593922"/>
                                        </p:tgtEl>
                                        <p:attrNameLst>
                                          <p:attrName>ppt_y</p:attrName>
                                        </p:attrNameLst>
                                      </p:cBhvr>
                                      <p:tavLst>
                                        <p:tav tm="0">
                                          <p:val>
                                            <p:strVal val="#ppt_y"/>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93936"/>
                                        </p:tgtEl>
                                        <p:attrNameLst>
                                          <p:attrName>style.visibility</p:attrName>
                                        </p:attrNameLst>
                                      </p:cBhvr>
                                      <p:to>
                                        <p:strVal val="visible"/>
                                      </p:to>
                                    </p:set>
                                    <p:anim calcmode="lin" valueType="num">
                                      <p:cBhvr additive="base">
                                        <p:cTn id="18" dur="500" fill="hold"/>
                                        <p:tgtEl>
                                          <p:spTgt spid="593936"/>
                                        </p:tgtEl>
                                        <p:attrNameLst>
                                          <p:attrName>ppt_x</p:attrName>
                                        </p:attrNameLst>
                                      </p:cBhvr>
                                      <p:tavLst>
                                        <p:tav tm="0">
                                          <p:val>
                                            <p:strVal val="#ppt_x"/>
                                          </p:val>
                                        </p:tav>
                                        <p:tav tm="100000">
                                          <p:val>
                                            <p:strVal val="#ppt_x"/>
                                          </p:val>
                                        </p:tav>
                                      </p:tavLst>
                                    </p:anim>
                                    <p:anim calcmode="lin" valueType="num">
                                      <p:cBhvr additive="base">
                                        <p:cTn id="19" dur="500" fill="hold"/>
                                        <p:tgtEl>
                                          <p:spTgt spid="59393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93931"/>
                                        </p:tgtEl>
                                        <p:attrNameLst>
                                          <p:attrName>style.visibility</p:attrName>
                                        </p:attrNameLst>
                                      </p:cBhvr>
                                      <p:to>
                                        <p:strVal val="visible"/>
                                      </p:to>
                                    </p:set>
                                    <p:anim calcmode="lin" valueType="num">
                                      <p:cBhvr additive="base">
                                        <p:cTn id="24" dur="500" fill="hold"/>
                                        <p:tgtEl>
                                          <p:spTgt spid="593931"/>
                                        </p:tgtEl>
                                        <p:attrNameLst>
                                          <p:attrName>ppt_x</p:attrName>
                                        </p:attrNameLst>
                                      </p:cBhvr>
                                      <p:tavLst>
                                        <p:tav tm="0">
                                          <p:val>
                                            <p:strVal val="0-#ppt_w/2"/>
                                          </p:val>
                                        </p:tav>
                                        <p:tav tm="100000">
                                          <p:val>
                                            <p:strVal val="#ppt_x"/>
                                          </p:val>
                                        </p:tav>
                                      </p:tavLst>
                                    </p:anim>
                                    <p:anim calcmode="lin" valueType="num">
                                      <p:cBhvr additive="base">
                                        <p:cTn id="25" dur="500" fill="hold"/>
                                        <p:tgtEl>
                                          <p:spTgt spid="59393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93933"/>
                                        </p:tgtEl>
                                        <p:attrNameLst>
                                          <p:attrName>style.visibility</p:attrName>
                                        </p:attrNameLst>
                                      </p:cBhvr>
                                      <p:to>
                                        <p:strVal val="visible"/>
                                      </p:to>
                                    </p:set>
                                    <p:anim calcmode="lin" valueType="num">
                                      <p:cBhvr additive="base">
                                        <p:cTn id="28" dur="500" fill="hold"/>
                                        <p:tgtEl>
                                          <p:spTgt spid="593933"/>
                                        </p:tgtEl>
                                        <p:attrNameLst>
                                          <p:attrName>ppt_x</p:attrName>
                                        </p:attrNameLst>
                                      </p:cBhvr>
                                      <p:tavLst>
                                        <p:tav tm="0">
                                          <p:val>
                                            <p:strVal val="0-#ppt_w/2"/>
                                          </p:val>
                                        </p:tav>
                                        <p:tav tm="100000">
                                          <p:val>
                                            <p:strVal val="#ppt_x"/>
                                          </p:val>
                                        </p:tav>
                                      </p:tavLst>
                                    </p:anim>
                                    <p:anim calcmode="lin" valueType="num">
                                      <p:cBhvr additive="base">
                                        <p:cTn id="29" dur="500" fill="hold"/>
                                        <p:tgtEl>
                                          <p:spTgt spid="593933"/>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93953"/>
                                        </p:tgtEl>
                                        <p:attrNameLst>
                                          <p:attrName>style.visibility</p:attrName>
                                        </p:attrNameLst>
                                      </p:cBhvr>
                                      <p:to>
                                        <p:strVal val="visible"/>
                                      </p:to>
                                    </p:set>
                                    <p:anim calcmode="lin" valueType="num">
                                      <p:cBhvr additive="base">
                                        <p:cTn id="32" dur="500" fill="hold"/>
                                        <p:tgtEl>
                                          <p:spTgt spid="593953"/>
                                        </p:tgtEl>
                                        <p:attrNameLst>
                                          <p:attrName>ppt_x</p:attrName>
                                        </p:attrNameLst>
                                      </p:cBhvr>
                                      <p:tavLst>
                                        <p:tav tm="0">
                                          <p:val>
                                            <p:strVal val="#ppt_x"/>
                                          </p:val>
                                        </p:tav>
                                        <p:tav tm="100000">
                                          <p:val>
                                            <p:strVal val="#ppt_x"/>
                                          </p:val>
                                        </p:tav>
                                      </p:tavLst>
                                    </p:anim>
                                    <p:anim calcmode="lin" valueType="num">
                                      <p:cBhvr additive="base">
                                        <p:cTn id="33" dur="500" fill="hold"/>
                                        <p:tgtEl>
                                          <p:spTgt spid="59395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93954"/>
                                        </p:tgtEl>
                                        <p:attrNameLst>
                                          <p:attrName>style.visibility</p:attrName>
                                        </p:attrNameLst>
                                      </p:cBhvr>
                                      <p:to>
                                        <p:strVal val="visible"/>
                                      </p:to>
                                    </p:set>
                                    <p:anim calcmode="lin" valueType="num">
                                      <p:cBhvr additive="base">
                                        <p:cTn id="36" dur="500" fill="hold"/>
                                        <p:tgtEl>
                                          <p:spTgt spid="593954"/>
                                        </p:tgtEl>
                                        <p:attrNameLst>
                                          <p:attrName>ppt_x</p:attrName>
                                        </p:attrNameLst>
                                      </p:cBhvr>
                                      <p:tavLst>
                                        <p:tav tm="0">
                                          <p:val>
                                            <p:strVal val="#ppt_x"/>
                                          </p:val>
                                        </p:tav>
                                        <p:tav tm="100000">
                                          <p:val>
                                            <p:strVal val="#ppt_x"/>
                                          </p:val>
                                        </p:tav>
                                      </p:tavLst>
                                    </p:anim>
                                    <p:anim calcmode="lin" valueType="num">
                                      <p:cBhvr additive="base">
                                        <p:cTn id="37" dur="500" fill="hold"/>
                                        <p:tgtEl>
                                          <p:spTgt spid="593954"/>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93950"/>
                                        </p:tgtEl>
                                        <p:attrNameLst>
                                          <p:attrName>style.visibility</p:attrName>
                                        </p:attrNameLst>
                                      </p:cBhvr>
                                      <p:to>
                                        <p:strVal val="visible"/>
                                      </p:to>
                                    </p:set>
                                    <p:anim calcmode="lin" valueType="num">
                                      <p:cBhvr additive="base">
                                        <p:cTn id="40" dur="500" fill="hold"/>
                                        <p:tgtEl>
                                          <p:spTgt spid="593950"/>
                                        </p:tgtEl>
                                        <p:attrNameLst>
                                          <p:attrName>ppt_x</p:attrName>
                                        </p:attrNameLst>
                                      </p:cBhvr>
                                      <p:tavLst>
                                        <p:tav tm="0">
                                          <p:val>
                                            <p:strVal val="#ppt_x"/>
                                          </p:val>
                                        </p:tav>
                                        <p:tav tm="100000">
                                          <p:val>
                                            <p:strVal val="#ppt_x"/>
                                          </p:val>
                                        </p:tav>
                                      </p:tavLst>
                                    </p:anim>
                                    <p:anim calcmode="lin" valueType="num">
                                      <p:cBhvr additive="base">
                                        <p:cTn id="41" dur="500" fill="hold"/>
                                        <p:tgtEl>
                                          <p:spTgt spid="593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utoUpdateAnimBg="0"/>
      <p:bldP spid="593926" grpId="0" autoUpdateAnimBg="0"/>
      <p:bldP spid="593931" grpId="0" autoUpdateAnimBg="0"/>
      <p:bldP spid="593933"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533400" y="1279525"/>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仿宋_GB2312" pitchFamily="49" charset="-122"/>
              </a:rPr>
              <a:t> (3)  </a:t>
            </a:r>
            <a:r>
              <a:rPr kumimoji="1" lang="zh-CN" altLang="en-US" sz="2000" b="1">
                <a:latin typeface="仿宋_GB2312" pitchFamily="49" charset="-122"/>
              </a:rPr>
              <a:t>半对数方程</a:t>
            </a:r>
          </a:p>
        </p:txBody>
      </p:sp>
      <p:sp>
        <p:nvSpPr>
          <p:cNvPr id="175107" name="Rectangle 3"/>
          <p:cNvSpPr>
            <a:spLocks noChangeArrowheads="1"/>
          </p:cNvSpPr>
          <p:nvPr/>
        </p:nvSpPr>
        <p:spPr bwMode="auto">
          <a:xfrm>
            <a:off x="3633788"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5108" name="Rectangle 5"/>
          <p:cNvSpPr>
            <a:spLocks noChangeArrowheads="1"/>
          </p:cNvSpPr>
          <p:nvPr/>
        </p:nvSpPr>
        <p:spPr bwMode="auto">
          <a:xfrm>
            <a:off x="360045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5977" name="Rectangle 9"/>
          <p:cNvSpPr>
            <a:spLocks noChangeArrowheads="1"/>
          </p:cNvSpPr>
          <p:nvPr/>
        </p:nvSpPr>
        <p:spPr bwMode="auto">
          <a:xfrm>
            <a:off x="457200" y="2133600"/>
            <a:ext cx="80772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kumimoji="1" lang="en-US" altLang="zh-CN" sz="2000" b="1">
                <a:latin typeface="仿宋_GB2312" pitchFamily="49" charset="-122"/>
              </a:rPr>
              <a:t>    </a:t>
            </a:r>
            <a:r>
              <a:rPr kumimoji="1" lang="zh-CN" altLang="en-US" sz="2000" b="1">
                <a:latin typeface="仿宋_GB2312" pitchFamily="49" charset="-122"/>
              </a:rPr>
              <a:t>在第一个方程中</a:t>
            </a:r>
          </a:p>
          <a:p>
            <a:pPr algn="just">
              <a:lnSpc>
                <a:spcPct val="120000"/>
              </a:lnSpc>
              <a:spcBef>
                <a:spcPct val="20000"/>
              </a:spcBef>
            </a:pPr>
            <a:endParaRPr kumimoji="1" lang="zh-CN" altLang="en-US" sz="2000" b="1">
              <a:latin typeface="仿宋_GB2312" pitchFamily="49" charset="-122"/>
            </a:endParaRPr>
          </a:p>
          <a:p>
            <a:pPr algn="just">
              <a:lnSpc>
                <a:spcPct val="120000"/>
              </a:lnSpc>
              <a:spcBef>
                <a:spcPct val="20000"/>
              </a:spcBef>
            </a:pPr>
            <a:r>
              <a:rPr kumimoji="1" lang="zh-CN" altLang="en-US" sz="2000" b="1">
                <a:latin typeface="仿宋_GB2312" pitchFamily="49" charset="-122"/>
              </a:rPr>
              <a:t>    斜率参数  等于</a:t>
            </a:r>
            <a:r>
              <a:rPr kumimoji="1" lang="en-US" altLang="zh-CN" sz="2000" b="1">
                <a:latin typeface="仿宋_GB2312" pitchFamily="49" charset="-122"/>
              </a:rPr>
              <a:t>Y</a:t>
            </a:r>
            <a:r>
              <a:rPr kumimoji="1" lang="zh-CN" altLang="en-US" sz="2000" b="1">
                <a:latin typeface="仿宋_GB2312" pitchFamily="49" charset="-122"/>
              </a:rPr>
              <a:t>的相对变动    与</a:t>
            </a:r>
            <a:r>
              <a:rPr kumimoji="1" lang="en-US" altLang="zh-CN" sz="2000" b="1">
                <a:latin typeface="仿宋_GB2312" pitchFamily="49" charset="-122"/>
              </a:rPr>
              <a:t>X</a:t>
            </a:r>
            <a:r>
              <a:rPr kumimoji="1" lang="zh-CN" altLang="en-US" sz="2000" b="1">
                <a:latin typeface="仿宋_GB2312" pitchFamily="49" charset="-122"/>
              </a:rPr>
              <a:t>绝对变动   之比。模型叫增长模型，它可以描述某种经济现象随着时间变化而变动的趋势。</a:t>
            </a:r>
          </a:p>
          <a:p>
            <a:pPr eaLnBrk="0" hangingPunct="0">
              <a:lnSpc>
                <a:spcPct val="120000"/>
              </a:lnSpc>
              <a:spcBef>
                <a:spcPct val="20000"/>
              </a:spcBef>
            </a:pPr>
            <a:r>
              <a:rPr kumimoji="1" lang="zh-CN" altLang="en-US" sz="2000" b="1">
                <a:latin typeface="仿宋_GB2312" pitchFamily="49" charset="-122"/>
              </a:rPr>
              <a:t>    第二个半对数方程的斜率系数</a:t>
            </a:r>
          </a:p>
          <a:p>
            <a:pPr>
              <a:lnSpc>
                <a:spcPct val="120000"/>
              </a:lnSpc>
              <a:spcBef>
                <a:spcPct val="20000"/>
              </a:spcBef>
            </a:pPr>
            <a:r>
              <a:rPr kumimoji="1" lang="zh-CN" altLang="en-US" sz="2000" b="1">
                <a:latin typeface="仿宋_GB2312" pitchFamily="49" charset="-122"/>
              </a:rPr>
              <a:t>    表示当自变量发生一个单位的相对变动时，引起的因变量</a:t>
            </a:r>
            <a:r>
              <a:rPr kumimoji="1" lang="en-US" altLang="zh-CN" sz="2000" b="1">
                <a:latin typeface="仿宋_GB2312" pitchFamily="49" charset="-122"/>
              </a:rPr>
              <a:t>Y</a:t>
            </a:r>
            <a:r>
              <a:rPr kumimoji="1" lang="zh-CN" altLang="en-US" sz="2000" b="1">
                <a:latin typeface="仿宋_GB2312" pitchFamily="49" charset="-122"/>
              </a:rPr>
              <a:t>的平均绝对变动。</a:t>
            </a:r>
          </a:p>
          <a:p>
            <a:pPr eaLnBrk="0" hangingPunct="0">
              <a:lnSpc>
                <a:spcPct val="120000"/>
              </a:lnSpc>
              <a:spcBef>
                <a:spcPct val="20000"/>
              </a:spcBef>
            </a:pPr>
            <a:endParaRPr kumimoji="1" lang="en-US" altLang="zh-CN" sz="2000" b="1">
              <a:latin typeface="仿宋_GB2312" pitchFamily="49" charset="-122"/>
            </a:endParaRPr>
          </a:p>
        </p:txBody>
      </p:sp>
      <p:grpSp>
        <p:nvGrpSpPr>
          <p:cNvPr id="595987" name="Group 19"/>
          <p:cNvGrpSpPr>
            <a:grpSpLocks/>
          </p:cNvGrpSpPr>
          <p:nvPr/>
        </p:nvGrpSpPr>
        <p:grpSpPr bwMode="auto">
          <a:xfrm>
            <a:off x="2667000" y="1676400"/>
            <a:ext cx="3200400" cy="423863"/>
            <a:chOff x="1920" y="1200"/>
            <a:chExt cx="1590" cy="144"/>
          </a:xfrm>
        </p:grpSpPr>
        <p:graphicFrame>
          <p:nvGraphicFramePr>
            <p:cNvPr id="175124" name="Object 16"/>
            <p:cNvGraphicFramePr>
              <a:graphicFrameLocks noChangeAspect="1"/>
            </p:cNvGraphicFramePr>
            <p:nvPr/>
          </p:nvGraphicFramePr>
          <p:xfrm>
            <a:off x="1920" y="1200"/>
            <a:ext cx="762" cy="144"/>
          </p:xfrm>
          <a:graphic>
            <a:graphicData uri="http://schemas.openxmlformats.org/presentationml/2006/ole">
              <mc:AlternateContent xmlns:mc="http://schemas.openxmlformats.org/markup-compatibility/2006">
                <mc:Choice xmlns:v="urn:schemas-microsoft-com:vml" Requires="v">
                  <p:oleObj spid="_x0000_s175259" name="公式" r:id="rId3" imgW="1206500" imgH="228600" progId="Equation.3">
                    <p:embed/>
                  </p:oleObj>
                </mc:Choice>
                <mc:Fallback>
                  <p:oleObj name="公式" r:id="rId3" imgW="120650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200"/>
                          <a:ext cx="7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25" name="Object 15"/>
            <p:cNvGraphicFramePr>
              <a:graphicFrameLocks noChangeAspect="1"/>
            </p:cNvGraphicFramePr>
            <p:nvPr/>
          </p:nvGraphicFramePr>
          <p:xfrm>
            <a:off x="2736" y="1200"/>
            <a:ext cx="774" cy="144"/>
          </p:xfrm>
          <a:graphic>
            <a:graphicData uri="http://schemas.openxmlformats.org/presentationml/2006/ole">
              <mc:AlternateContent xmlns:mc="http://schemas.openxmlformats.org/markup-compatibility/2006">
                <mc:Choice xmlns:v="urn:schemas-microsoft-com:vml" Requires="v">
                  <p:oleObj spid="_x0000_s175260" name="公式" r:id="rId5" imgW="1231366" imgH="228501" progId="Equation.3">
                    <p:embed/>
                  </p:oleObj>
                </mc:Choice>
                <mc:Fallback>
                  <p:oleObj name="公式" r:id="rId5" imgW="1231366"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200"/>
                          <a:ext cx="7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5111" name="Rectangle 17"/>
          <p:cNvSpPr>
            <a:spLocks noChangeArrowheads="1"/>
          </p:cNvSpPr>
          <p:nvPr/>
        </p:nvSpPr>
        <p:spPr bwMode="auto">
          <a:xfrm>
            <a:off x="0" y="306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12" name="Rectangle 18"/>
          <p:cNvSpPr>
            <a:spLocks noChangeArrowheads="1"/>
          </p:cNvSpPr>
          <p:nvPr/>
        </p:nvSpPr>
        <p:spPr bwMode="auto">
          <a:xfrm>
            <a:off x="4441825" y="3292475"/>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tx1"/>
                </a:solidFill>
                <a:latin typeface="宋体" pitchFamily="2" charset="-122"/>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sp>
        <p:nvSpPr>
          <p:cNvPr id="175113" name="Rectangle 22"/>
          <p:cNvSpPr>
            <a:spLocks noChangeArrowheads="1"/>
          </p:cNvSpPr>
          <p:nvPr/>
        </p:nvSpPr>
        <p:spPr bwMode="auto">
          <a:xfrm>
            <a:off x="0" y="3643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1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1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16" name="Rectangle 2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17" name="Rectangle 3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95999" name="Group 31"/>
          <p:cNvGrpSpPr>
            <a:grpSpLocks/>
          </p:cNvGrpSpPr>
          <p:nvPr/>
        </p:nvGrpSpPr>
        <p:grpSpPr bwMode="auto">
          <a:xfrm>
            <a:off x="2133600" y="2305050"/>
            <a:ext cx="4557713" cy="1962150"/>
            <a:chOff x="1344" y="1452"/>
            <a:chExt cx="2871" cy="1236"/>
          </a:xfrm>
        </p:grpSpPr>
        <p:graphicFrame>
          <p:nvGraphicFramePr>
            <p:cNvPr id="175119" name="Object 20"/>
            <p:cNvGraphicFramePr>
              <a:graphicFrameLocks noChangeAspect="1"/>
            </p:cNvGraphicFramePr>
            <p:nvPr/>
          </p:nvGraphicFramePr>
          <p:xfrm>
            <a:off x="1872" y="1452"/>
            <a:ext cx="1632" cy="372"/>
          </p:xfrm>
          <a:graphic>
            <a:graphicData uri="http://schemas.openxmlformats.org/presentationml/2006/ole">
              <mc:AlternateContent xmlns:mc="http://schemas.openxmlformats.org/markup-compatibility/2006">
                <mc:Choice xmlns:v="urn:schemas-microsoft-com:vml" Requires="v">
                  <p:oleObj spid="_x0000_s175261" name="公式" r:id="rId7" imgW="1714500" imgH="431800" progId="Equation.3">
                    <p:embed/>
                  </p:oleObj>
                </mc:Choice>
                <mc:Fallback>
                  <p:oleObj name="公式" r:id="rId7" imgW="1714500" imgH="4318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1452"/>
                          <a:ext cx="163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20" name="Object 23"/>
            <p:cNvGraphicFramePr>
              <a:graphicFrameLocks noChangeAspect="1"/>
            </p:cNvGraphicFramePr>
            <p:nvPr/>
          </p:nvGraphicFramePr>
          <p:xfrm>
            <a:off x="1344" y="1938"/>
            <a:ext cx="176" cy="213"/>
          </p:xfrm>
          <a:graphic>
            <a:graphicData uri="http://schemas.openxmlformats.org/presentationml/2006/ole">
              <mc:AlternateContent xmlns:mc="http://schemas.openxmlformats.org/markup-compatibility/2006">
                <mc:Choice xmlns:v="urn:schemas-microsoft-com:vml" Requires="v">
                  <p:oleObj spid="_x0000_s175262" name="公式" r:id="rId9" imgW="177569" imgH="215619" progId="Equation.3">
                    <p:embed/>
                  </p:oleObj>
                </mc:Choice>
                <mc:Fallback>
                  <p:oleObj name="公式" r:id="rId9" imgW="177569" imgH="215619"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938"/>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21" name="Object 25"/>
            <p:cNvGraphicFramePr>
              <a:graphicFrameLocks noChangeAspect="1"/>
            </p:cNvGraphicFramePr>
            <p:nvPr/>
          </p:nvGraphicFramePr>
          <p:xfrm>
            <a:off x="2736" y="1920"/>
            <a:ext cx="288" cy="256"/>
          </p:xfrm>
          <a:graphic>
            <a:graphicData uri="http://schemas.openxmlformats.org/presentationml/2006/ole">
              <mc:AlternateContent xmlns:mc="http://schemas.openxmlformats.org/markup-compatibility/2006">
                <mc:Choice xmlns:v="urn:schemas-microsoft-com:vml" Requires="v">
                  <p:oleObj spid="_x0000_s175263" name="Equation" r:id="rId11" imgW="342751" imgH="304668" progId="Equation.DSMT4">
                    <p:embed/>
                  </p:oleObj>
                </mc:Choice>
                <mc:Fallback>
                  <p:oleObj name="Equation" r:id="rId11" imgW="342751" imgH="304668"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 y="1920"/>
                          <a:ext cx="2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22" name="Object 27"/>
            <p:cNvGraphicFramePr>
              <a:graphicFrameLocks noChangeAspect="1"/>
            </p:cNvGraphicFramePr>
            <p:nvPr/>
          </p:nvGraphicFramePr>
          <p:xfrm>
            <a:off x="3975" y="1950"/>
            <a:ext cx="240" cy="182"/>
          </p:xfrm>
          <a:graphic>
            <a:graphicData uri="http://schemas.openxmlformats.org/presentationml/2006/ole">
              <mc:AlternateContent xmlns:mc="http://schemas.openxmlformats.org/markup-compatibility/2006">
                <mc:Choice xmlns:v="urn:schemas-microsoft-com:vml" Requires="v">
                  <p:oleObj spid="_x0000_s175264" name="Equation" r:id="rId13" imgW="241091" imgH="177646" progId="Equation.DSMT4">
                    <p:embed/>
                  </p:oleObj>
                </mc:Choice>
                <mc:Fallback>
                  <p:oleObj name="Equation" r:id="rId13" imgW="241091" imgH="177646"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5" y="1950"/>
                          <a:ext cx="24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23" name="Object 29"/>
            <p:cNvGraphicFramePr>
              <a:graphicFrameLocks noChangeAspect="1"/>
            </p:cNvGraphicFramePr>
            <p:nvPr/>
          </p:nvGraphicFramePr>
          <p:xfrm>
            <a:off x="2832" y="2363"/>
            <a:ext cx="912" cy="325"/>
          </p:xfrm>
          <a:graphic>
            <a:graphicData uri="http://schemas.openxmlformats.org/presentationml/2006/ole">
              <mc:AlternateContent xmlns:mc="http://schemas.openxmlformats.org/markup-compatibility/2006">
                <mc:Choice xmlns:v="urn:schemas-microsoft-com:vml" Requires="v">
                  <p:oleObj spid="_x0000_s175265" name="公式" r:id="rId15" imgW="1091726" imgH="393529" progId="Equation.3">
                    <p:embed/>
                  </p:oleObj>
                </mc:Choice>
                <mc:Fallback>
                  <p:oleObj name="公式" r:id="rId15" imgW="1091726" imgH="393529"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2" y="2363"/>
                          <a:ext cx="9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95970"/>
                                        </p:tgtEl>
                                        <p:attrNameLst>
                                          <p:attrName>style.visibility</p:attrName>
                                        </p:attrNameLst>
                                      </p:cBhvr>
                                      <p:to>
                                        <p:strVal val="visible"/>
                                      </p:to>
                                    </p:set>
                                    <p:anim calcmode="lin" valueType="num">
                                      <p:cBhvr>
                                        <p:cTn id="7" dur="1000" fill="hold"/>
                                        <p:tgtEl>
                                          <p:spTgt spid="595970"/>
                                        </p:tgtEl>
                                        <p:attrNameLst>
                                          <p:attrName>ppt_w</p:attrName>
                                        </p:attrNameLst>
                                      </p:cBhvr>
                                      <p:tavLst>
                                        <p:tav tm="0">
                                          <p:val>
                                            <p:strVal val="#ppt_w*0.70"/>
                                          </p:val>
                                        </p:tav>
                                        <p:tav tm="100000">
                                          <p:val>
                                            <p:strVal val="#ppt_w"/>
                                          </p:val>
                                        </p:tav>
                                      </p:tavLst>
                                    </p:anim>
                                    <p:anim calcmode="lin" valueType="num">
                                      <p:cBhvr>
                                        <p:cTn id="8" dur="1000" fill="hold"/>
                                        <p:tgtEl>
                                          <p:spTgt spid="595970"/>
                                        </p:tgtEl>
                                        <p:attrNameLst>
                                          <p:attrName>ppt_h</p:attrName>
                                        </p:attrNameLst>
                                      </p:cBhvr>
                                      <p:tavLst>
                                        <p:tav tm="0">
                                          <p:val>
                                            <p:strVal val="#ppt_h"/>
                                          </p:val>
                                        </p:tav>
                                        <p:tav tm="100000">
                                          <p:val>
                                            <p:strVal val="#ppt_h"/>
                                          </p:val>
                                        </p:tav>
                                      </p:tavLst>
                                    </p:anim>
                                    <p:animEffect transition="in" filter="fade">
                                      <p:cBhvr>
                                        <p:cTn id="9" dur="1000"/>
                                        <p:tgtEl>
                                          <p:spTgt spid="595970"/>
                                        </p:tgtEl>
                                      </p:cBhvr>
                                    </p:animEffect>
                                  </p:childTnLst>
                                </p:cTn>
                              </p:par>
                              <p:par>
                                <p:cTn id="10" presetID="55" presetClass="entr" presetSubtype="0" fill="hold" nodeType="withEffect">
                                  <p:stCondLst>
                                    <p:cond delay="0"/>
                                  </p:stCondLst>
                                  <p:childTnLst>
                                    <p:set>
                                      <p:cBhvr>
                                        <p:cTn id="11" dur="1" fill="hold">
                                          <p:stCondLst>
                                            <p:cond delay="0"/>
                                          </p:stCondLst>
                                        </p:cTn>
                                        <p:tgtEl>
                                          <p:spTgt spid="595987"/>
                                        </p:tgtEl>
                                        <p:attrNameLst>
                                          <p:attrName>style.visibility</p:attrName>
                                        </p:attrNameLst>
                                      </p:cBhvr>
                                      <p:to>
                                        <p:strVal val="visible"/>
                                      </p:to>
                                    </p:set>
                                    <p:anim calcmode="lin" valueType="num">
                                      <p:cBhvr>
                                        <p:cTn id="12" dur="1000" fill="hold"/>
                                        <p:tgtEl>
                                          <p:spTgt spid="595987"/>
                                        </p:tgtEl>
                                        <p:attrNameLst>
                                          <p:attrName>ppt_w</p:attrName>
                                        </p:attrNameLst>
                                      </p:cBhvr>
                                      <p:tavLst>
                                        <p:tav tm="0">
                                          <p:val>
                                            <p:strVal val="#ppt_w*0.70"/>
                                          </p:val>
                                        </p:tav>
                                        <p:tav tm="100000">
                                          <p:val>
                                            <p:strVal val="#ppt_w"/>
                                          </p:val>
                                        </p:tav>
                                      </p:tavLst>
                                    </p:anim>
                                    <p:anim calcmode="lin" valueType="num">
                                      <p:cBhvr>
                                        <p:cTn id="13" dur="1000" fill="hold"/>
                                        <p:tgtEl>
                                          <p:spTgt spid="595987"/>
                                        </p:tgtEl>
                                        <p:attrNameLst>
                                          <p:attrName>ppt_h</p:attrName>
                                        </p:attrNameLst>
                                      </p:cBhvr>
                                      <p:tavLst>
                                        <p:tav tm="0">
                                          <p:val>
                                            <p:strVal val="#ppt_h"/>
                                          </p:val>
                                        </p:tav>
                                        <p:tav tm="100000">
                                          <p:val>
                                            <p:strVal val="#ppt_h"/>
                                          </p:val>
                                        </p:tav>
                                      </p:tavLst>
                                    </p:anim>
                                    <p:animEffect transition="in" filter="fade">
                                      <p:cBhvr>
                                        <p:cTn id="14" dur="1000"/>
                                        <p:tgtEl>
                                          <p:spTgt spid="595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95977"/>
                                        </p:tgtEl>
                                        <p:attrNameLst>
                                          <p:attrName>style.visibility</p:attrName>
                                        </p:attrNameLst>
                                      </p:cBhvr>
                                      <p:to>
                                        <p:strVal val="visible"/>
                                      </p:to>
                                    </p:set>
                                    <p:animEffect transition="in" filter="wipe(left)">
                                      <p:cBhvr>
                                        <p:cTn id="19" dur="500"/>
                                        <p:tgtEl>
                                          <p:spTgt spid="595977"/>
                                        </p:tgtEl>
                                      </p:cBhvr>
                                    </p:animEffect>
                                  </p:childTnLst>
                                </p:cTn>
                              </p:par>
                              <p:par>
                                <p:cTn id="20" presetID="22" presetClass="entr" presetSubtype="8" fill="hold" nodeType="withEffect">
                                  <p:stCondLst>
                                    <p:cond delay="0"/>
                                  </p:stCondLst>
                                  <p:childTnLst>
                                    <p:set>
                                      <p:cBhvr>
                                        <p:cTn id="21" dur="1" fill="hold">
                                          <p:stCondLst>
                                            <p:cond delay="0"/>
                                          </p:stCondLst>
                                        </p:cTn>
                                        <p:tgtEl>
                                          <p:spTgt spid="595999"/>
                                        </p:tgtEl>
                                        <p:attrNameLst>
                                          <p:attrName>style.visibility</p:attrName>
                                        </p:attrNameLst>
                                      </p:cBhvr>
                                      <p:to>
                                        <p:strVal val="visible"/>
                                      </p:to>
                                    </p:set>
                                    <p:animEffect transition="in" filter="wipe(left)">
                                      <p:cBhvr>
                                        <p:cTn id="22" dur="500"/>
                                        <p:tgtEl>
                                          <p:spTgt spid="595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p:bldP spid="595977" grpId="0"/>
    </p:bld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6995" name="Rectangle 3"/>
          <p:cNvSpPr>
            <a:spLocks noChangeArrowheads="1"/>
          </p:cNvSpPr>
          <p:nvPr/>
        </p:nvSpPr>
        <p:spPr bwMode="auto">
          <a:xfrm>
            <a:off x="609600" y="1066800"/>
            <a:ext cx="2743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000" b="1">
                <a:latin typeface="仿宋_GB2312" pitchFamily="49" charset="-122"/>
              </a:rPr>
              <a:t>（</a:t>
            </a:r>
            <a:r>
              <a:rPr kumimoji="1" lang="en-US" altLang="zh-CN" sz="2000" b="1">
                <a:latin typeface="仿宋_GB2312" pitchFamily="49" charset="-122"/>
              </a:rPr>
              <a:t>4</a:t>
            </a:r>
            <a:r>
              <a:rPr kumimoji="1" lang="zh-CN" altLang="en-US" sz="2000" b="1">
                <a:latin typeface="仿宋_GB2312" pitchFamily="49" charset="-122"/>
              </a:rPr>
              <a:t>） 倒数变换模型</a:t>
            </a:r>
          </a:p>
        </p:txBody>
      </p:sp>
      <p:sp>
        <p:nvSpPr>
          <p:cNvPr id="176131" name="Rectangle 6"/>
          <p:cNvSpPr>
            <a:spLocks noChangeArrowheads="1"/>
          </p:cNvSpPr>
          <p:nvPr/>
        </p:nvSpPr>
        <p:spPr bwMode="auto">
          <a:xfrm>
            <a:off x="446246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7000" name="Rectangle 8"/>
          <p:cNvSpPr>
            <a:spLocks noChangeArrowheads="1"/>
          </p:cNvSpPr>
          <p:nvPr/>
        </p:nvSpPr>
        <p:spPr bwMode="auto">
          <a:xfrm>
            <a:off x="838200" y="1577975"/>
            <a:ext cx="7772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20000"/>
              </a:spcBef>
            </a:pPr>
            <a:r>
              <a:rPr kumimoji="1" lang="en-US" altLang="zh-CN" sz="2000" b="1">
                <a:latin typeface="仿宋_GB2312" pitchFamily="49" charset="-122"/>
              </a:rPr>
              <a:t>    </a:t>
            </a:r>
            <a:r>
              <a:rPr kumimoji="1" lang="zh-CN" altLang="en-US" sz="2000" b="1">
                <a:latin typeface="仿宋_GB2312" pitchFamily="49" charset="-122"/>
              </a:rPr>
              <a:t>基本形式：</a:t>
            </a:r>
          </a:p>
          <a:p>
            <a:pPr eaLnBrk="0" hangingPunct="0">
              <a:lnSpc>
                <a:spcPct val="120000"/>
              </a:lnSpc>
              <a:spcBef>
                <a:spcPct val="20000"/>
              </a:spcBef>
            </a:pPr>
            <a:r>
              <a:rPr kumimoji="1" lang="zh-CN" altLang="en-US" sz="2000" b="1">
                <a:latin typeface="仿宋_GB2312" pitchFamily="49" charset="-122"/>
              </a:rPr>
              <a:t>注：</a:t>
            </a:r>
          </a:p>
          <a:p>
            <a:pPr eaLnBrk="0" hangingPunct="0">
              <a:lnSpc>
                <a:spcPct val="120000"/>
              </a:lnSpc>
              <a:spcBef>
                <a:spcPct val="20000"/>
              </a:spcBef>
            </a:pPr>
            <a:r>
              <a:rPr kumimoji="1" lang="zh-CN" altLang="en-US" sz="2000" b="1">
                <a:latin typeface="仿宋_GB2312" pitchFamily="49" charset="-122"/>
              </a:rPr>
              <a:t>       ，</a:t>
            </a:r>
            <a:r>
              <a:rPr kumimoji="1" lang="en-US" altLang="zh-CN" sz="2000" b="1">
                <a:latin typeface="仿宋_GB2312" pitchFamily="49" charset="-122"/>
              </a:rPr>
              <a:t>Y </a:t>
            </a:r>
            <a:r>
              <a:rPr kumimoji="1" lang="zh-CN" altLang="en-US" sz="2000" b="1">
                <a:latin typeface="仿宋_GB2312" pitchFamily="49" charset="-122"/>
              </a:rPr>
              <a:t>随着</a:t>
            </a:r>
            <a:r>
              <a:rPr kumimoji="1" lang="en-US" altLang="zh-CN" sz="2000" b="1">
                <a:latin typeface="仿宋_GB2312" pitchFamily="49" charset="-122"/>
              </a:rPr>
              <a:t>X</a:t>
            </a:r>
            <a:r>
              <a:rPr kumimoji="1" lang="zh-CN" altLang="en-US" sz="2000" b="1">
                <a:latin typeface="仿宋_GB2312" pitchFamily="49" charset="-122"/>
              </a:rPr>
              <a:t>增大而非线性地增大，最终接近一条直线</a:t>
            </a:r>
          </a:p>
          <a:p>
            <a:pPr eaLnBrk="0" hangingPunct="0">
              <a:lnSpc>
                <a:spcPct val="120000"/>
              </a:lnSpc>
              <a:spcBef>
                <a:spcPct val="20000"/>
              </a:spcBef>
            </a:pPr>
            <a:endParaRPr kumimoji="1" lang="zh-CN" altLang="en-US" sz="2000" b="1">
              <a:latin typeface="仿宋_GB2312" pitchFamily="49" charset="-122"/>
            </a:endParaRPr>
          </a:p>
          <a:p>
            <a:pPr eaLnBrk="0" hangingPunct="0">
              <a:lnSpc>
                <a:spcPct val="120000"/>
              </a:lnSpc>
              <a:spcBef>
                <a:spcPct val="20000"/>
              </a:spcBef>
            </a:pPr>
            <a:r>
              <a:rPr kumimoji="1" lang="zh-CN" altLang="en-US" sz="2000" b="1">
                <a:latin typeface="仿宋_GB2312" pitchFamily="49" charset="-122"/>
              </a:rPr>
              <a:t>       ，</a:t>
            </a:r>
            <a:r>
              <a:rPr kumimoji="1" lang="en-US" altLang="zh-CN" sz="2000" b="1">
                <a:latin typeface="仿宋_GB2312" pitchFamily="49" charset="-122"/>
              </a:rPr>
              <a:t>Y </a:t>
            </a:r>
            <a:r>
              <a:rPr kumimoji="1" lang="zh-CN" altLang="en-US" sz="2000" b="1">
                <a:latin typeface="仿宋_GB2312" pitchFamily="49" charset="-122"/>
              </a:rPr>
              <a:t>随着</a:t>
            </a:r>
            <a:r>
              <a:rPr kumimoji="1" lang="en-US" altLang="zh-CN" sz="2000" b="1">
                <a:latin typeface="仿宋_GB2312" pitchFamily="49" charset="-122"/>
              </a:rPr>
              <a:t>X</a:t>
            </a:r>
            <a:r>
              <a:rPr kumimoji="1" lang="zh-CN" altLang="en-US" sz="2000" b="1">
                <a:latin typeface="仿宋_GB2312" pitchFamily="49" charset="-122"/>
              </a:rPr>
              <a:t>的增加而非线性地减少。</a:t>
            </a:r>
          </a:p>
          <a:p>
            <a:pPr eaLnBrk="0" hangingPunct="0">
              <a:lnSpc>
                <a:spcPct val="120000"/>
              </a:lnSpc>
              <a:spcBef>
                <a:spcPct val="20000"/>
              </a:spcBef>
            </a:pPr>
            <a:r>
              <a:rPr kumimoji="1" lang="zh-CN" altLang="en-US" sz="2000" b="1">
                <a:latin typeface="仿宋_GB2312" pitchFamily="49" charset="-122"/>
              </a:rPr>
              <a:t>   重要特点：被解释变量</a:t>
            </a:r>
            <a:r>
              <a:rPr kumimoji="1" lang="en-US" altLang="zh-CN" sz="2000" b="1">
                <a:latin typeface="仿宋_GB2312" pitchFamily="49" charset="-122"/>
              </a:rPr>
              <a:t>Y</a:t>
            </a:r>
            <a:r>
              <a:rPr kumimoji="1" lang="zh-CN" altLang="en-US" sz="2000" b="1">
                <a:latin typeface="仿宋_GB2312" pitchFamily="49" charset="-122"/>
              </a:rPr>
              <a:t>存在极限。</a:t>
            </a:r>
          </a:p>
          <a:p>
            <a:pPr eaLnBrk="0" hangingPunct="0">
              <a:lnSpc>
                <a:spcPct val="120000"/>
              </a:lnSpc>
              <a:spcBef>
                <a:spcPct val="20000"/>
              </a:spcBef>
            </a:pPr>
            <a:endParaRPr kumimoji="1" lang="zh-CN" altLang="en-US" sz="2000" b="1">
              <a:latin typeface="仿宋_GB2312" pitchFamily="49" charset="-122"/>
            </a:endParaRPr>
          </a:p>
          <a:p>
            <a:pPr eaLnBrk="0" hangingPunct="0">
              <a:lnSpc>
                <a:spcPct val="120000"/>
              </a:lnSpc>
              <a:spcBef>
                <a:spcPct val="20000"/>
              </a:spcBef>
            </a:pPr>
            <a:r>
              <a:rPr kumimoji="1" lang="zh-CN" altLang="en-US" sz="2000" b="1">
                <a:latin typeface="仿宋_GB2312" pitchFamily="49" charset="-122"/>
              </a:rPr>
              <a:t>例：若</a:t>
            </a:r>
            <a:r>
              <a:rPr kumimoji="1" lang="en-US" altLang="zh-CN" sz="2000" b="1">
                <a:latin typeface="仿宋_GB2312" pitchFamily="49" charset="-122"/>
              </a:rPr>
              <a:t>Y</a:t>
            </a:r>
            <a:r>
              <a:rPr kumimoji="1" lang="zh-CN" altLang="en-US" sz="2000" b="1">
                <a:latin typeface="仿宋_GB2312" pitchFamily="49" charset="-122"/>
              </a:rPr>
              <a:t>为平均成本，</a:t>
            </a:r>
            <a:r>
              <a:rPr kumimoji="1" lang="en-US" altLang="zh-CN" sz="2000" b="1">
                <a:latin typeface="仿宋_GB2312" pitchFamily="49" charset="-122"/>
              </a:rPr>
              <a:t>X</a:t>
            </a:r>
            <a:r>
              <a:rPr kumimoji="1" lang="zh-CN" altLang="en-US" sz="2000" b="1">
                <a:latin typeface="仿宋_GB2312" pitchFamily="49" charset="-122"/>
              </a:rPr>
              <a:t>为产量，则平均成本</a:t>
            </a:r>
            <a:r>
              <a:rPr kumimoji="1" lang="en-US" altLang="zh-CN" sz="2000" b="1">
                <a:latin typeface="仿宋_GB2312" pitchFamily="49" charset="-122"/>
              </a:rPr>
              <a:t>Y</a:t>
            </a:r>
            <a:r>
              <a:rPr kumimoji="1" lang="zh-CN" altLang="en-US" sz="2000" b="1">
                <a:latin typeface="仿宋_GB2312" pitchFamily="49" charset="-122"/>
              </a:rPr>
              <a:t>随着产量增加而不断下降，但它决不可能等于或小于  。</a:t>
            </a:r>
          </a:p>
          <a:p>
            <a:pPr eaLnBrk="0" hangingPunct="0">
              <a:lnSpc>
                <a:spcPct val="120000"/>
              </a:lnSpc>
              <a:spcBef>
                <a:spcPct val="20000"/>
              </a:spcBef>
            </a:pPr>
            <a:endParaRPr kumimoji="1" lang="en-US" altLang="zh-CN" sz="2000" b="1">
              <a:latin typeface="仿宋_GB2312" pitchFamily="49" charset="-122"/>
            </a:endParaRPr>
          </a:p>
        </p:txBody>
      </p:sp>
      <p:sp>
        <p:nvSpPr>
          <p:cNvPr id="176133"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6134" name="Rectangle 1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7008" name="Object 16"/>
          <p:cNvGraphicFramePr>
            <a:graphicFrameLocks noChangeAspect="1"/>
          </p:cNvGraphicFramePr>
          <p:nvPr/>
        </p:nvGraphicFramePr>
        <p:xfrm>
          <a:off x="2895600" y="1524000"/>
          <a:ext cx="1752600" cy="612775"/>
        </p:xfrm>
        <a:graphic>
          <a:graphicData uri="http://schemas.openxmlformats.org/presentationml/2006/ole">
            <mc:AlternateContent xmlns:mc="http://schemas.openxmlformats.org/markup-compatibility/2006">
              <mc:Choice xmlns:v="urn:schemas-microsoft-com:vml" Requires="v">
                <p:oleObj spid="_x0000_s176241" name="公式" r:id="rId3" imgW="1117115" imgH="393529" progId="Equation.3">
                  <p:embed/>
                </p:oleObj>
              </mc:Choice>
              <mc:Fallback>
                <p:oleObj name="公式" r:id="rId3" imgW="1117115" imgH="39352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24000"/>
                        <a:ext cx="17526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6"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6137" name="Rectangle 2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6138" name="Rectangle 2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613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97020" name="Group 28"/>
          <p:cNvGrpSpPr>
            <a:grpSpLocks/>
          </p:cNvGrpSpPr>
          <p:nvPr/>
        </p:nvGrpSpPr>
        <p:grpSpPr bwMode="auto">
          <a:xfrm>
            <a:off x="1219200" y="2514600"/>
            <a:ext cx="4343400" cy="1143000"/>
            <a:chOff x="768" y="1584"/>
            <a:chExt cx="2736" cy="720"/>
          </a:xfrm>
        </p:grpSpPr>
        <p:graphicFrame>
          <p:nvGraphicFramePr>
            <p:cNvPr id="176143" name="Object 18"/>
            <p:cNvGraphicFramePr>
              <a:graphicFrameLocks noChangeAspect="1"/>
            </p:cNvGraphicFramePr>
            <p:nvPr/>
          </p:nvGraphicFramePr>
          <p:xfrm>
            <a:off x="768" y="1584"/>
            <a:ext cx="384" cy="205"/>
          </p:xfrm>
          <a:graphic>
            <a:graphicData uri="http://schemas.openxmlformats.org/presentationml/2006/ole">
              <mc:AlternateContent xmlns:mc="http://schemas.openxmlformats.org/markup-compatibility/2006">
                <mc:Choice xmlns:v="urn:schemas-microsoft-com:vml" Requires="v">
                  <p:oleObj spid="_x0000_s176242" name="公式" r:id="rId5" imgW="406048" imgH="215713" progId="Equation.3">
                    <p:embed/>
                  </p:oleObj>
                </mc:Choice>
                <mc:Fallback>
                  <p:oleObj name="公式" r:id="rId5" imgW="406048" imgH="21571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584"/>
                          <a:ext cx="38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44" name="Object 20"/>
            <p:cNvGraphicFramePr>
              <a:graphicFrameLocks noChangeAspect="1"/>
            </p:cNvGraphicFramePr>
            <p:nvPr/>
          </p:nvGraphicFramePr>
          <p:xfrm>
            <a:off x="2016" y="1833"/>
            <a:ext cx="1488" cy="231"/>
          </p:xfrm>
          <a:graphic>
            <a:graphicData uri="http://schemas.openxmlformats.org/presentationml/2006/ole">
              <mc:AlternateContent xmlns:mc="http://schemas.openxmlformats.org/markup-compatibility/2006">
                <mc:Choice xmlns:v="urn:schemas-microsoft-com:vml" Requires="v">
                  <p:oleObj spid="_x0000_s176243" name="公式" r:id="rId7" imgW="1473200" imgH="228600" progId="Equation.3">
                    <p:embed/>
                  </p:oleObj>
                </mc:Choice>
                <mc:Fallback>
                  <p:oleObj name="公式" r:id="rId7" imgW="1473200" imgH="2286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833"/>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45" name="Object 24"/>
            <p:cNvGraphicFramePr>
              <a:graphicFrameLocks noChangeAspect="1"/>
            </p:cNvGraphicFramePr>
            <p:nvPr/>
          </p:nvGraphicFramePr>
          <p:xfrm>
            <a:off x="768" y="2103"/>
            <a:ext cx="384" cy="201"/>
          </p:xfrm>
          <a:graphic>
            <a:graphicData uri="http://schemas.openxmlformats.org/presentationml/2006/ole">
              <mc:AlternateContent xmlns:mc="http://schemas.openxmlformats.org/markup-compatibility/2006">
                <mc:Choice xmlns:v="urn:schemas-microsoft-com:vml" Requires="v">
                  <p:oleObj spid="_x0000_s176244" name="公式" r:id="rId9" imgW="418918" imgH="215806" progId="Equation.3">
                    <p:embed/>
                  </p:oleObj>
                </mc:Choice>
                <mc:Fallback>
                  <p:oleObj name="公式" r:id="rId9" imgW="418918" imgH="215806"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2103"/>
                          <a:ext cx="3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6141" name="Rectangle 2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7018" name="Object 26"/>
          <p:cNvGraphicFramePr>
            <a:graphicFrameLocks noChangeAspect="1"/>
          </p:cNvGraphicFramePr>
          <p:nvPr/>
        </p:nvGraphicFramePr>
        <p:xfrm>
          <a:off x="4267200" y="4991100"/>
          <a:ext cx="285750" cy="342900"/>
        </p:xfrm>
        <a:graphic>
          <a:graphicData uri="http://schemas.openxmlformats.org/presentationml/2006/ole">
            <mc:AlternateContent xmlns:mc="http://schemas.openxmlformats.org/markup-compatibility/2006">
              <mc:Choice xmlns:v="urn:schemas-microsoft-com:vml" Requires="v">
                <p:oleObj spid="_x0000_s176245" name="公式" r:id="rId11" imgW="190500" imgH="228600" progId="Equation.3">
                  <p:embed/>
                </p:oleObj>
              </mc:Choice>
              <mc:Fallback>
                <p:oleObj name="公式" r:id="rId11" imgW="190500" imgH="2286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4991100"/>
                        <a:ext cx="285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 calcmode="lin" valueType="num">
                                      <p:cBhvr>
                                        <p:cTn id="7" dur="1000" fill="hold"/>
                                        <p:tgtEl>
                                          <p:spTgt spid="596995"/>
                                        </p:tgtEl>
                                        <p:attrNameLst>
                                          <p:attrName>ppt_w</p:attrName>
                                        </p:attrNameLst>
                                      </p:cBhvr>
                                      <p:tavLst>
                                        <p:tav tm="0">
                                          <p:val>
                                            <p:strVal val="#ppt_w*0.70"/>
                                          </p:val>
                                        </p:tav>
                                        <p:tav tm="100000">
                                          <p:val>
                                            <p:strVal val="#ppt_w"/>
                                          </p:val>
                                        </p:tav>
                                      </p:tavLst>
                                    </p:anim>
                                    <p:anim calcmode="lin" valueType="num">
                                      <p:cBhvr>
                                        <p:cTn id="8" dur="1000" fill="hold"/>
                                        <p:tgtEl>
                                          <p:spTgt spid="596995"/>
                                        </p:tgtEl>
                                        <p:attrNameLst>
                                          <p:attrName>ppt_h</p:attrName>
                                        </p:attrNameLst>
                                      </p:cBhvr>
                                      <p:tavLst>
                                        <p:tav tm="0">
                                          <p:val>
                                            <p:strVal val="#ppt_h"/>
                                          </p:val>
                                        </p:tav>
                                        <p:tav tm="100000">
                                          <p:val>
                                            <p:strVal val="#ppt_h"/>
                                          </p:val>
                                        </p:tav>
                                      </p:tavLst>
                                    </p:anim>
                                    <p:animEffect transition="in" filter="fade">
                                      <p:cBhvr>
                                        <p:cTn id="9" dur="1000"/>
                                        <p:tgtEl>
                                          <p:spTgt spid="59699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597008"/>
                                        </p:tgtEl>
                                        <p:attrNameLst>
                                          <p:attrName>style.visibility</p:attrName>
                                        </p:attrNameLst>
                                      </p:cBhvr>
                                      <p:to>
                                        <p:strVal val="visible"/>
                                      </p:to>
                                    </p:set>
                                    <p:anim calcmode="lin" valueType="num">
                                      <p:cBhvr additive="base">
                                        <p:cTn id="14" dur="500" fill="hold"/>
                                        <p:tgtEl>
                                          <p:spTgt spid="597008"/>
                                        </p:tgtEl>
                                        <p:attrNameLst>
                                          <p:attrName>ppt_x</p:attrName>
                                        </p:attrNameLst>
                                      </p:cBhvr>
                                      <p:tavLst>
                                        <p:tav tm="0">
                                          <p:val>
                                            <p:strVal val="#ppt_x"/>
                                          </p:val>
                                        </p:tav>
                                        <p:tav tm="100000">
                                          <p:val>
                                            <p:strVal val="#ppt_x"/>
                                          </p:val>
                                        </p:tav>
                                      </p:tavLst>
                                    </p:anim>
                                    <p:anim calcmode="lin" valueType="num">
                                      <p:cBhvr additive="base">
                                        <p:cTn id="15" dur="500" fill="hold"/>
                                        <p:tgtEl>
                                          <p:spTgt spid="59700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97000">
                                            <p:txEl>
                                              <p:pRg st="0" end="0"/>
                                            </p:txEl>
                                          </p:spTgt>
                                        </p:tgtEl>
                                        <p:attrNameLst>
                                          <p:attrName>style.visibility</p:attrName>
                                        </p:attrNameLst>
                                      </p:cBhvr>
                                      <p:to>
                                        <p:strVal val="visible"/>
                                      </p:to>
                                    </p:set>
                                    <p:anim calcmode="lin" valueType="num">
                                      <p:cBhvr additive="base">
                                        <p:cTn id="18" dur="500" fill="hold"/>
                                        <p:tgtEl>
                                          <p:spTgt spid="59700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70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97000">
                                            <p:txEl>
                                              <p:pRg st="1" end="1"/>
                                            </p:txEl>
                                          </p:spTgt>
                                        </p:tgtEl>
                                        <p:attrNameLst>
                                          <p:attrName>style.visibility</p:attrName>
                                        </p:attrNameLst>
                                      </p:cBhvr>
                                      <p:to>
                                        <p:strVal val="visible"/>
                                      </p:to>
                                    </p:set>
                                    <p:anim calcmode="lin" valueType="num">
                                      <p:cBhvr additive="base">
                                        <p:cTn id="24" dur="500" fill="hold"/>
                                        <p:tgtEl>
                                          <p:spTgt spid="5970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97000">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97000">
                                            <p:txEl>
                                              <p:pRg st="2" end="2"/>
                                            </p:txEl>
                                          </p:spTgt>
                                        </p:tgtEl>
                                        <p:attrNameLst>
                                          <p:attrName>style.visibility</p:attrName>
                                        </p:attrNameLst>
                                      </p:cBhvr>
                                      <p:to>
                                        <p:strVal val="visible"/>
                                      </p:to>
                                    </p:set>
                                    <p:anim calcmode="lin" valueType="num">
                                      <p:cBhvr additive="base">
                                        <p:cTn id="28" dur="500" fill="hold"/>
                                        <p:tgtEl>
                                          <p:spTgt spid="59700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97000">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97000">
                                            <p:txEl>
                                              <p:pRg st="4" end="4"/>
                                            </p:txEl>
                                          </p:spTgt>
                                        </p:tgtEl>
                                        <p:attrNameLst>
                                          <p:attrName>style.visibility</p:attrName>
                                        </p:attrNameLst>
                                      </p:cBhvr>
                                      <p:to>
                                        <p:strVal val="visible"/>
                                      </p:to>
                                    </p:set>
                                    <p:anim calcmode="lin" valueType="num">
                                      <p:cBhvr additive="base">
                                        <p:cTn id="32" dur="500" fill="hold"/>
                                        <p:tgtEl>
                                          <p:spTgt spid="597000">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7000">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97000">
                                            <p:txEl>
                                              <p:pRg st="5" end="5"/>
                                            </p:txEl>
                                          </p:spTgt>
                                        </p:tgtEl>
                                        <p:attrNameLst>
                                          <p:attrName>style.visibility</p:attrName>
                                        </p:attrNameLst>
                                      </p:cBhvr>
                                      <p:to>
                                        <p:strVal val="visible"/>
                                      </p:to>
                                    </p:set>
                                    <p:anim calcmode="lin" valueType="num">
                                      <p:cBhvr additive="base">
                                        <p:cTn id="36" dur="500" fill="hold"/>
                                        <p:tgtEl>
                                          <p:spTgt spid="59700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97000">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97020"/>
                                        </p:tgtEl>
                                        <p:attrNameLst>
                                          <p:attrName>style.visibility</p:attrName>
                                        </p:attrNameLst>
                                      </p:cBhvr>
                                      <p:to>
                                        <p:strVal val="visible"/>
                                      </p:to>
                                    </p:set>
                                    <p:anim calcmode="lin" valueType="num">
                                      <p:cBhvr additive="base">
                                        <p:cTn id="40" dur="500" fill="hold"/>
                                        <p:tgtEl>
                                          <p:spTgt spid="597020"/>
                                        </p:tgtEl>
                                        <p:attrNameLst>
                                          <p:attrName>ppt_x</p:attrName>
                                        </p:attrNameLst>
                                      </p:cBhvr>
                                      <p:tavLst>
                                        <p:tav tm="0">
                                          <p:val>
                                            <p:strVal val="#ppt_x"/>
                                          </p:val>
                                        </p:tav>
                                        <p:tav tm="100000">
                                          <p:val>
                                            <p:strVal val="#ppt_x"/>
                                          </p:val>
                                        </p:tav>
                                      </p:tavLst>
                                    </p:anim>
                                    <p:anim calcmode="lin" valueType="num">
                                      <p:cBhvr additive="base">
                                        <p:cTn id="41" dur="500" fill="hold"/>
                                        <p:tgtEl>
                                          <p:spTgt spid="597020"/>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597000">
                                            <p:txEl>
                                              <p:pRg st="7" end="7"/>
                                            </p:txEl>
                                          </p:spTgt>
                                        </p:tgtEl>
                                        <p:attrNameLst>
                                          <p:attrName>style.visibility</p:attrName>
                                        </p:attrNameLst>
                                      </p:cBhvr>
                                      <p:to>
                                        <p:strVal val="visible"/>
                                      </p:to>
                                    </p:set>
                                    <p:anim calcmode="lin" valueType="num">
                                      <p:cBhvr additive="base">
                                        <p:cTn id="46" dur="500" fill="hold"/>
                                        <p:tgtEl>
                                          <p:spTgt spid="597000">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97000">
                                            <p:txEl>
                                              <p:pRg st="7" end="7"/>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97018"/>
                                        </p:tgtEl>
                                        <p:attrNameLst>
                                          <p:attrName>style.visibility</p:attrName>
                                        </p:attrNameLst>
                                      </p:cBhvr>
                                      <p:to>
                                        <p:strVal val="visible"/>
                                      </p:to>
                                    </p:set>
                                    <p:anim calcmode="lin" valueType="num">
                                      <p:cBhvr additive="base">
                                        <p:cTn id="50" dur="500" fill="hold"/>
                                        <p:tgtEl>
                                          <p:spTgt spid="597018"/>
                                        </p:tgtEl>
                                        <p:attrNameLst>
                                          <p:attrName>ppt_x</p:attrName>
                                        </p:attrNameLst>
                                      </p:cBhvr>
                                      <p:tavLst>
                                        <p:tav tm="0">
                                          <p:val>
                                            <p:strVal val="#ppt_x"/>
                                          </p:val>
                                        </p:tav>
                                        <p:tav tm="100000">
                                          <p:val>
                                            <p:strVal val="#ppt_x"/>
                                          </p:val>
                                        </p:tav>
                                      </p:tavLst>
                                    </p:anim>
                                    <p:anim calcmode="lin" valueType="num">
                                      <p:cBhvr additive="base">
                                        <p:cTn id="51" dur="500" fill="hold"/>
                                        <p:tgtEl>
                                          <p:spTgt spid="5970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82" name="Object 2"/>
          <p:cNvGraphicFramePr>
            <a:graphicFrameLocks noGrp="1" noChangeAspect="1"/>
          </p:cNvGraphicFramePr>
          <p:nvPr>
            <p:ph sz="half" idx="1"/>
          </p:nvPr>
        </p:nvGraphicFramePr>
        <p:xfrm>
          <a:off x="1828800" y="2463800"/>
          <a:ext cx="4038600" cy="2493963"/>
        </p:xfrm>
        <a:graphic>
          <a:graphicData uri="http://schemas.openxmlformats.org/presentationml/2006/ole">
            <mc:AlternateContent xmlns:mc="http://schemas.openxmlformats.org/markup-compatibility/2006">
              <mc:Choice xmlns:v="urn:schemas-microsoft-com:vml" Requires="v">
                <p:oleObj spid="_x0000_s20565" name="图表" r:id="rId3" imgW="4781550" imgH="2952750" progId="Excel.Chart.8">
                  <p:embed/>
                </p:oleObj>
              </mc:Choice>
              <mc:Fallback>
                <p:oleObj name="图表" r:id="rId3" imgW="4781550" imgH="2952750"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63800"/>
                        <a:ext cx="4038600"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6" name="Object 50"/>
          <p:cNvGraphicFramePr>
            <a:graphicFrameLocks noGrp="1" noChangeAspect="1"/>
          </p:cNvGraphicFramePr>
          <p:nvPr>
            <p:ph sz="quarter" idx="2"/>
            <p:extLst>
              <p:ext uri="{D42A27DB-BD31-4B8C-83A1-F6EECF244321}">
                <p14:modId xmlns:p14="http://schemas.microsoft.com/office/powerpoint/2010/main" val="600910521"/>
              </p:ext>
            </p:extLst>
          </p:nvPr>
        </p:nvGraphicFramePr>
        <p:xfrm>
          <a:off x="6477000" y="2490788"/>
          <a:ext cx="1531938" cy="481012"/>
        </p:xfrm>
        <a:graphic>
          <a:graphicData uri="http://schemas.openxmlformats.org/presentationml/2006/ole">
            <mc:AlternateContent xmlns:mc="http://schemas.openxmlformats.org/markup-compatibility/2006">
              <mc:Choice xmlns:v="urn:schemas-microsoft-com:vml" Requires="v">
                <p:oleObj spid="_x0000_s20566" name="Equation" r:id="rId5" imgW="647419" imgH="203112" progId="Equation.DSMT4">
                  <p:embed/>
                </p:oleObj>
              </mc:Choice>
              <mc:Fallback>
                <p:oleObj name="Equation" r:id="rId5" imgW="647419" imgH="203112" progId="Equation.DSMT4">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490788"/>
                        <a:ext cx="1531938" cy="481012"/>
                      </a:xfrm>
                      <a:prstGeom prst="rect">
                        <a:avLst/>
                      </a:prstGeom>
                      <a:solidFill>
                        <a:srgbClr val="FFFF99"/>
                      </a:solidFill>
                      <a:ln>
                        <a:noFill/>
                      </a:ln>
                      <a:effectLst/>
                      <a:extLst/>
                    </p:spPr>
                  </p:pic>
                </p:oleObj>
              </mc:Fallback>
            </mc:AlternateContent>
          </a:graphicData>
        </a:graphic>
      </p:graphicFrame>
      <p:graphicFrame>
        <p:nvGraphicFramePr>
          <p:cNvPr id="869379" name="Group 3"/>
          <p:cNvGraphicFramePr>
            <a:graphicFrameLocks noGrp="1"/>
          </p:cNvGraphicFramePr>
          <p:nvPr>
            <p:ph sz="quarter" idx="3"/>
          </p:nvPr>
        </p:nvGraphicFramePr>
        <p:xfrm>
          <a:off x="304800" y="404813"/>
          <a:ext cx="8458200" cy="503237"/>
        </p:xfrm>
        <a:graphic>
          <a:graphicData uri="http://schemas.openxmlformats.org/drawingml/2006/table">
            <a:tbl>
              <a:tblPr/>
              <a:tblGrid>
                <a:gridCol w="8458200"/>
              </a:tblGrid>
              <a:tr h="503237">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FF"/>
                          </a:solidFill>
                          <a:effectLst/>
                          <a:latin typeface="黑体" pitchFamily="2" charset="-122"/>
                          <a:ea typeface="黑体" pitchFamily="2" charset="-122"/>
                        </a:rPr>
                        <a:t>某家用电器厂</a:t>
                      </a:r>
                      <a:r>
                        <a:rPr kumimoji="0" lang="en-US" altLang="zh-CN" sz="2400" b="1" i="0" u="none" strike="noStrike" cap="none" normalizeH="0" baseline="0" smtClean="0">
                          <a:ln>
                            <a:noFill/>
                          </a:ln>
                          <a:solidFill>
                            <a:srgbClr val="0000FF"/>
                          </a:solidFill>
                          <a:effectLst/>
                          <a:latin typeface="黑体" pitchFamily="2" charset="-122"/>
                          <a:ea typeface="黑体" pitchFamily="2" charset="-122"/>
                        </a:rPr>
                        <a:t>1998</a:t>
                      </a:r>
                      <a:r>
                        <a:rPr kumimoji="0" lang="en-US" altLang="en-US" sz="2400" b="1" i="0" u="none" strike="noStrike" cap="none" normalizeH="0" baseline="0" smtClean="0">
                          <a:ln>
                            <a:noFill/>
                          </a:ln>
                          <a:solidFill>
                            <a:srgbClr val="0000FF"/>
                          </a:solidFill>
                          <a:effectLst/>
                          <a:latin typeface="黑体" pitchFamily="2" charset="-122"/>
                          <a:ea typeface="黑体" pitchFamily="2" charset="-122"/>
                        </a:rPr>
                        <a:t>～</a:t>
                      </a:r>
                      <a:r>
                        <a:rPr kumimoji="0" lang="en-US" altLang="zh-CN" sz="2400" b="1" i="0" u="none" strike="noStrike" cap="none" normalizeH="0" baseline="0" smtClean="0">
                          <a:ln>
                            <a:noFill/>
                          </a:ln>
                          <a:solidFill>
                            <a:srgbClr val="0000FF"/>
                          </a:solidFill>
                          <a:effectLst/>
                          <a:latin typeface="黑体" pitchFamily="2" charset="-122"/>
                          <a:ea typeface="黑体" pitchFamily="2" charset="-122"/>
                        </a:rPr>
                        <a:t>2008</a:t>
                      </a:r>
                      <a:r>
                        <a:rPr kumimoji="0" lang="zh-CN" altLang="en-US" sz="2400" b="1" i="0" u="none" strike="noStrike" cap="none" normalizeH="0" baseline="0" smtClean="0">
                          <a:ln>
                            <a:noFill/>
                          </a:ln>
                          <a:solidFill>
                            <a:srgbClr val="0000FF"/>
                          </a:solidFill>
                          <a:effectLst/>
                          <a:latin typeface="黑体" pitchFamily="2" charset="-122"/>
                          <a:ea typeface="黑体" pitchFamily="2" charset="-122"/>
                        </a:rPr>
                        <a:t>年利润额数据</a:t>
                      </a:r>
                    </a:p>
                  </a:txBody>
                  <a:tcPr anchor="b"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69385" name="Group 9"/>
          <p:cNvGraphicFramePr>
            <a:graphicFrameLocks noGrp="1"/>
          </p:cNvGraphicFramePr>
          <p:nvPr>
            <p:ph sz="quarter" idx="4294967295"/>
          </p:nvPr>
        </p:nvGraphicFramePr>
        <p:xfrm>
          <a:off x="0" y="1052513"/>
          <a:ext cx="8424863" cy="814416"/>
        </p:xfrm>
        <a:graphic>
          <a:graphicData uri="http://schemas.openxmlformats.org/drawingml/2006/table">
            <a:tbl>
              <a:tblPr/>
              <a:tblGrid>
                <a:gridCol w="1031875"/>
                <a:gridCol w="655638"/>
                <a:gridCol w="633412"/>
                <a:gridCol w="709613"/>
                <a:gridCol w="666750"/>
                <a:gridCol w="711200"/>
                <a:gridCol w="671512"/>
                <a:gridCol w="668338"/>
                <a:gridCol w="669925"/>
                <a:gridCol w="668337"/>
                <a:gridCol w="668338"/>
                <a:gridCol w="669925"/>
              </a:tblGrid>
              <a:tr h="33520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latin typeface="Times New Roman" pitchFamily="18" charset="0"/>
                          <a:ea typeface="宋体" pitchFamily="2" charset="-122"/>
                        </a:rPr>
                        <a:t>年份</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1993</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1994</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1995</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1996</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1997</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1998</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1999</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2000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2001</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2002</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2003</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479182">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latin typeface="Times New Roman" pitchFamily="18" charset="0"/>
                          <a:ea typeface="宋体" pitchFamily="2" charset="-122"/>
                        </a:rPr>
                        <a:t>利润额</a:t>
                      </a: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y</a:t>
                      </a:r>
                      <a:r>
                        <a:rPr kumimoji="0" lang="en-US" altLang="zh-CN" sz="1600" b="0" i="0" u="none" strike="noStrike" cap="none" normalizeH="0" baseline="-25000" smtClean="0">
                          <a:ln>
                            <a:noFill/>
                          </a:ln>
                          <a:solidFill>
                            <a:schemeClr val="bg1"/>
                          </a:solidFill>
                          <a:effectLst/>
                          <a:latin typeface="Times New Roman" pitchFamily="18" charset="0"/>
                          <a:ea typeface="宋体" pitchFamily="2" charset="-122"/>
                        </a:rPr>
                        <a:t>t</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200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300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350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400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500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630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700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750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850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950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1020</a:t>
                      </a:r>
                    </a:p>
                  </a:txBody>
                  <a:tcPr marT="45697" marB="4569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514600" y="152400"/>
            <a:ext cx="3352800" cy="685800"/>
          </a:xfrm>
          <a:extLst>
            <a:ext uri="{909E8E84-426E-40DD-AFC4-6F175D3DCCD1}">
              <a14:hiddenFill xmlns:a14="http://schemas.microsoft.com/office/drawing/2010/main">
                <a:solidFill>
                  <a:srgbClr val="99CCFF"/>
                </a:solidFill>
              </a14:hiddenFill>
            </a:ext>
          </a:extLst>
        </p:spPr>
        <p:txBody>
          <a:bodyPr>
            <a:normAutofit fontScale="90000"/>
          </a:bodyPr>
          <a:lstStyle/>
          <a:p>
            <a:pPr algn="l" eaLnBrk="1" hangingPunct="1"/>
            <a:r>
              <a:rPr lang="en-US" altLang="zh-CN" b="1" smtClean="0">
                <a:solidFill>
                  <a:srgbClr val="692AA2"/>
                </a:solidFill>
                <a:latin typeface="仿宋_GB2312" pitchFamily="49" charset="-122"/>
                <a:ea typeface="仿宋_GB2312" pitchFamily="49" charset="-122"/>
              </a:rPr>
              <a:t>10.4.7  </a:t>
            </a:r>
            <a:r>
              <a:rPr lang="zh-CN" altLang="en-US" b="1" smtClean="0">
                <a:solidFill>
                  <a:srgbClr val="692AA2"/>
                </a:solidFill>
                <a:latin typeface="仿宋_GB2312" pitchFamily="49" charset="-122"/>
                <a:ea typeface="仿宋_GB2312" pitchFamily="49" charset="-122"/>
              </a:rPr>
              <a:t>回归实例</a:t>
            </a:r>
            <a:r>
              <a:rPr lang="zh-CN" altLang="en-US" sz="4800" b="1" smtClean="0">
                <a:solidFill>
                  <a:srgbClr val="692AA2"/>
                </a:solidFill>
                <a:latin typeface="仿宋_GB2312" pitchFamily="49" charset="-122"/>
                <a:ea typeface="仿宋_GB2312" pitchFamily="49" charset="-122"/>
              </a:rPr>
              <a:t> </a:t>
            </a:r>
          </a:p>
        </p:txBody>
      </p:sp>
      <p:sp>
        <p:nvSpPr>
          <p:cNvPr id="177155" name="Rectangle 7"/>
          <p:cNvSpPr>
            <a:spLocks noChangeArrowheads="1"/>
          </p:cNvSpPr>
          <p:nvPr/>
        </p:nvSpPr>
        <p:spPr bwMode="auto">
          <a:xfrm>
            <a:off x="22860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7156" name="Rectangle 8"/>
          <p:cNvSpPr>
            <a:spLocks noChangeArrowheads="1"/>
          </p:cNvSpPr>
          <p:nvPr/>
        </p:nvSpPr>
        <p:spPr bwMode="auto">
          <a:xfrm>
            <a:off x="228600" y="3362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7157" name="Rectangle 9"/>
          <p:cNvSpPr>
            <a:spLocks noChangeArrowheads="1"/>
          </p:cNvSpPr>
          <p:nvPr/>
        </p:nvSpPr>
        <p:spPr bwMode="auto">
          <a:xfrm>
            <a:off x="2286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7158" name="Rectangle 10"/>
          <p:cNvSpPr>
            <a:spLocks noChangeArrowheads="1"/>
          </p:cNvSpPr>
          <p:nvPr/>
        </p:nvSpPr>
        <p:spPr bwMode="auto">
          <a:xfrm>
            <a:off x="2286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1975" name="Rectangle 23"/>
          <p:cNvSpPr>
            <a:spLocks noChangeArrowheads="1"/>
          </p:cNvSpPr>
          <p:nvPr/>
        </p:nvSpPr>
        <p:spPr bwMode="auto">
          <a:xfrm>
            <a:off x="685800" y="11430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a:solidFill>
                  <a:schemeClr val="hlink"/>
                </a:solidFill>
                <a:effectLst>
                  <a:outerShdw blurRad="38100" dist="38100" dir="2700000" algn="tl">
                    <a:srgbClr val="C0C0C0"/>
                  </a:outerShdw>
                </a:effectLst>
              </a:rPr>
              <a:t>一元线型回归分析</a:t>
            </a:r>
          </a:p>
        </p:txBody>
      </p:sp>
      <p:sp>
        <p:nvSpPr>
          <p:cNvPr id="1021976" name="Rectangle 24"/>
          <p:cNvSpPr>
            <a:spLocks noChangeArrowheads="1"/>
          </p:cNvSpPr>
          <p:nvPr/>
        </p:nvSpPr>
        <p:spPr bwMode="auto">
          <a:xfrm>
            <a:off x="914400" y="1981200"/>
            <a:ext cx="7391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0000"/>
                </a:solidFill>
                <a:effectLst>
                  <a:outerShdw blurRad="38100" dist="38100" dir="2700000" algn="tl">
                    <a:srgbClr val="C0C0C0"/>
                  </a:outerShdw>
                </a:effectLst>
              </a:rPr>
              <a:t>一元线型回归（古典线型回归）预测是指成对的两个变量数据分布大体上呈直线趋势时，运用合适的参数估计方法，求出一元线性回归模型，然后根据自变量与因变量之间的关系，预测因变量的趋势。</a:t>
            </a:r>
          </a:p>
          <a:p>
            <a:pPr>
              <a:defRPr/>
            </a:pPr>
            <a:r>
              <a:rPr lang="zh-CN" altLang="en-US">
                <a:solidFill>
                  <a:srgbClr val="000000"/>
                </a:solidFill>
                <a:effectLst>
                  <a:outerShdw blurRad="38100" dist="38100" dir="2700000" algn="tl">
                    <a:srgbClr val="C0C0C0"/>
                  </a:outerShdw>
                </a:effectLst>
              </a:rPr>
              <a:t>很多社会经济现象之间都存在一一对应的相关关系，因此，一元线性回归预测有很广泛的应用。比如，家庭的消费支出与家庭收入之间存在很强的相关关系，甚至是一种线型关系。</a:t>
            </a: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endParaRPr lang="zh-CN" altLang="zh-CN" smtClean="0"/>
          </a:p>
        </p:txBody>
      </p:sp>
      <p:sp>
        <p:nvSpPr>
          <p:cNvPr id="1022979" name="Rectangle 3"/>
          <p:cNvSpPr>
            <a:spLocks noGrp="1" noChangeArrowheads="1"/>
          </p:cNvSpPr>
          <p:nvPr>
            <p:ph idx="1"/>
          </p:nvPr>
        </p:nvSpPr>
        <p:spPr>
          <a:xfrm>
            <a:off x="381000" y="1371600"/>
            <a:ext cx="8229600" cy="4525963"/>
          </a:xfrm>
        </p:spPr>
        <p:txBody>
          <a:bodyPr>
            <a:normAutofit/>
          </a:bodyPr>
          <a:lstStyle/>
          <a:p>
            <a:pPr eaLnBrk="1" hangingPunct="1">
              <a:lnSpc>
                <a:spcPct val="80000"/>
              </a:lnSpc>
              <a:defRPr/>
            </a:pPr>
            <a:r>
              <a:rPr lang="zh-CN" altLang="en-US" sz="2400" smtClean="0">
                <a:solidFill>
                  <a:srgbClr val="000000"/>
                </a:solidFill>
                <a:effectLst>
                  <a:outerShdw blurRad="38100" dist="38100" dir="2700000" algn="tl">
                    <a:srgbClr val="C0C0C0"/>
                  </a:outerShdw>
                </a:effectLst>
                <a:ea typeface="仿宋_GB2312" pitchFamily="49" charset="-122"/>
              </a:rPr>
              <a:t>线性回归模型及其假定</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一般地，一元线型回归模型具有如下形式：</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yi=α+βxi+εi</a:t>
            </a:r>
            <a:r>
              <a:rPr lang="zh-CN" altLang="en-US" sz="2400" smtClean="0">
                <a:solidFill>
                  <a:srgbClr val="000000"/>
                </a:solidFill>
                <a:effectLst>
                  <a:outerShdw blurRad="38100" dist="38100" dir="2700000" algn="tl">
                    <a:srgbClr val="C0C0C0"/>
                  </a:outerShdw>
                </a:effectLst>
                <a:ea typeface="仿宋_GB2312" pitchFamily="49" charset="-122"/>
              </a:rPr>
              <a:t>，</a:t>
            </a:r>
            <a:r>
              <a:rPr lang="en-US" altLang="zh-CN" sz="2400" smtClean="0">
                <a:solidFill>
                  <a:srgbClr val="000000"/>
                </a:solidFill>
                <a:effectLst>
                  <a:outerShdw blurRad="38100" dist="38100" dir="2700000" algn="tl">
                    <a:srgbClr val="C0C0C0"/>
                  </a:outerShdw>
                </a:effectLst>
                <a:ea typeface="仿宋_GB2312" pitchFamily="49" charset="-122"/>
              </a:rPr>
              <a:t>i=1,…,n,</a:t>
            </a:r>
          </a:p>
          <a:p>
            <a:pPr eaLnBrk="1" hangingPunct="1">
              <a:lnSpc>
                <a:spcPct val="80000"/>
              </a:lnSpc>
              <a:defRPr/>
            </a:pPr>
            <a:r>
              <a:rPr lang="zh-CN" altLang="en-US" sz="2400" smtClean="0">
                <a:solidFill>
                  <a:srgbClr val="000000"/>
                </a:solidFill>
                <a:effectLst>
                  <a:outerShdw blurRad="38100" dist="38100" dir="2700000" algn="tl">
                    <a:srgbClr val="C0C0C0"/>
                  </a:outerShdw>
                </a:effectLst>
                <a:ea typeface="仿宋_GB2312" pitchFamily="49" charset="-122"/>
              </a:rPr>
              <a:t>其中</a:t>
            </a:r>
            <a:r>
              <a:rPr lang="en-US" altLang="zh-CN" sz="2400" smtClean="0">
                <a:solidFill>
                  <a:srgbClr val="000000"/>
                </a:solidFill>
                <a:effectLst>
                  <a:outerShdw blurRad="38100" dist="38100" dir="2700000" algn="tl">
                    <a:srgbClr val="C0C0C0"/>
                  </a:outerShdw>
                </a:effectLst>
                <a:ea typeface="仿宋_GB2312" pitchFamily="49" charset="-122"/>
              </a:rPr>
              <a:t>y</a:t>
            </a:r>
            <a:r>
              <a:rPr lang="zh-CN" altLang="en-US" sz="2400" smtClean="0">
                <a:solidFill>
                  <a:srgbClr val="000000"/>
                </a:solidFill>
                <a:effectLst>
                  <a:outerShdw blurRad="38100" dist="38100" dir="2700000" algn="tl">
                    <a:srgbClr val="C0C0C0"/>
                  </a:outerShdw>
                </a:effectLst>
                <a:ea typeface="仿宋_GB2312" pitchFamily="49" charset="-122"/>
              </a:rPr>
              <a:t>是因变量或称为被解释变量，</a:t>
            </a:r>
            <a:r>
              <a:rPr lang="en-US" altLang="zh-CN" sz="2400" smtClean="0">
                <a:solidFill>
                  <a:srgbClr val="000000"/>
                </a:solidFill>
                <a:effectLst>
                  <a:outerShdw blurRad="38100" dist="38100" dir="2700000" algn="tl">
                    <a:srgbClr val="C0C0C0"/>
                  </a:outerShdw>
                </a:effectLst>
                <a:ea typeface="仿宋_GB2312" pitchFamily="49" charset="-122"/>
              </a:rPr>
              <a:t>x</a:t>
            </a:r>
            <a:r>
              <a:rPr lang="zh-CN" altLang="en-US" sz="2400" smtClean="0">
                <a:solidFill>
                  <a:srgbClr val="000000"/>
                </a:solidFill>
                <a:effectLst>
                  <a:outerShdw blurRad="38100" dist="38100" dir="2700000" algn="tl">
                    <a:srgbClr val="C0C0C0"/>
                  </a:outerShdw>
                </a:effectLst>
                <a:ea typeface="仿宋_GB2312" pitchFamily="49" charset="-122"/>
              </a:rPr>
              <a:t>是自变量或称为解释变量，</a:t>
            </a:r>
            <a:r>
              <a:rPr lang="en-US" altLang="zh-CN" sz="2400" smtClean="0">
                <a:solidFill>
                  <a:srgbClr val="000000"/>
                </a:solidFill>
                <a:effectLst>
                  <a:outerShdw blurRad="38100" dist="38100" dir="2700000" algn="tl">
                    <a:srgbClr val="C0C0C0"/>
                  </a:outerShdw>
                </a:effectLst>
                <a:ea typeface="仿宋_GB2312" pitchFamily="49" charset="-122"/>
              </a:rPr>
              <a:t>i</a:t>
            </a:r>
            <a:r>
              <a:rPr lang="zh-CN" altLang="en-US" sz="2400" smtClean="0">
                <a:solidFill>
                  <a:srgbClr val="000000"/>
                </a:solidFill>
                <a:effectLst>
                  <a:outerShdw blurRad="38100" dist="38100" dir="2700000" algn="tl">
                    <a:srgbClr val="C0C0C0"/>
                  </a:outerShdw>
                </a:effectLst>
                <a:ea typeface="仿宋_GB2312" pitchFamily="49" charset="-122"/>
              </a:rPr>
              <a:t>标志</a:t>
            </a:r>
            <a:r>
              <a:rPr lang="en-US" altLang="zh-CN" sz="2400" smtClean="0">
                <a:solidFill>
                  <a:srgbClr val="000000"/>
                </a:solidFill>
                <a:effectLst>
                  <a:outerShdw blurRad="38100" dist="38100" dir="2700000" algn="tl">
                    <a:srgbClr val="C0C0C0"/>
                  </a:outerShdw>
                </a:effectLst>
                <a:ea typeface="仿宋_GB2312" pitchFamily="49" charset="-122"/>
              </a:rPr>
              <a:t>n</a:t>
            </a:r>
            <a:r>
              <a:rPr lang="zh-CN" altLang="en-US" sz="2400" smtClean="0">
                <a:solidFill>
                  <a:srgbClr val="000000"/>
                </a:solidFill>
                <a:effectLst>
                  <a:outerShdw blurRad="38100" dist="38100" dir="2700000" algn="tl">
                    <a:srgbClr val="C0C0C0"/>
                  </a:outerShdw>
                </a:effectLst>
                <a:ea typeface="仿宋_GB2312" pitchFamily="49" charset="-122"/>
              </a:rPr>
              <a:t>个样本观测值中的一个。</a:t>
            </a:r>
          </a:p>
          <a:p>
            <a:pPr eaLnBrk="1" hangingPunct="1">
              <a:lnSpc>
                <a:spcPct val="80000"/>
              </a:lnSpc>
              <a:defRPr/>
            </a:pPr>
            <a:r>
              <a:rPr lang="zh-CN" altLang="en-US" sz="2400" smtClean="0">
                <a:solidFill>
                  <a:srgbClr val="000000"/>
                </a:solidFill>
                <a:effectLst>
                  <a:outerShdw blurRad="38100" dist="38100" dir="2700000" algn="tl">
                    <a:srgbClr val="C0C0C0"/>
                  </a:outerShdw>
                </a:effectLst>
                <a:ea typeface="仿宋_GB2312" pitchFamily="49" charset="-122"/>
              </a:rPr>
              <a:t>构成古典线性回归模型的一组基本假设为：</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1. </a:t>
            </a:r>
            <a:r>
              <a:rPr lang="zh-CN" altLang="en-US" sz="2400" smtClean="0">
                <a:solidFill>
                  <a:srgbClr val="000000"/>
                </a:solidFill>
                <a:effectLst>
                  <a:outerShdw blurRad="38100" dist="38100" dir="2700000" algn="tl">
                    <a:srgbClr val="C0C0C0"/>
                  </a:outerShdw>
                </a:effectLst>
                <a:ea typeface="仿宋_GB2312" pitchFamily="49" charset="-122"/>
              </a:rPr>
              <a:t>函数形式： </a:t>
            </a:r>
            <a:r>
              <a:rPr lang="en-US" altLang="zh-CN" sz="2400" smtClean="0">
                <a:solidFill>
                  <a:srgbClr val="000000"/>
                </a:solidFill>
                <a:effectLst>
                  <a:outerShdw blurRad="38100" dist="38100" dir="2700000" algn="tl">
                    <a:srgbClr val="C0C0C0"/>
                  </a:outerShdw>
                </a:effectLst>
                <a:ea typeface="仿宋_GB2312" pitchFamily="49" charset="-122"/>
              </a:rPr>
              <a:t>yi=α+βxi+εi</a:t>
            </a:r>
            <a:r>
              <a:rPr lang="zh-CN" altLang="en-US" sz="2400" smtClean="0">
                <a:solidFill>
                  <a:srgbClr val="000000"/>
                </a:solidFill>
                <a:effectLst>
                  <a:outerShdw blurRad="38100" dist="38100" dir="2700000" algn="tl">
                    <a:srgbClr val="C0C0C0"/>
                  </a:outerShdw>
                </a:effectLst>
                <a:ea typeface="仿宋_GB2312" pitchFamily="49" charset="-122"/>
              </a:rPr>
              <a:t>，</a:t>
            </a:r>
            <a:r>
              <a:rPr lang="en-US" altLang="zh-CN" sz="2400" smtClean="0">
                <a:solidFill>
                  <a:srgbClr val="000000"/>
                </a:solidFill>
                <a:effectLst>
                  <a:outerShdw blurRad="38100" dist="38100" dir="2700000" algn="tl">
                    <a:srgbClr val="C0C0C0"/>
                  </a:outerShdw>
                </a:effectLst>
                <a:ea typeface="仿宋_GB2312" pitchFamily="49" charset="-122"/>
              </a:rPr>
              <a:t>i=1,…,n,</a:t>
            </a:r>
          </a:p>
          <a:p>
            <a:pPr eaLnBrk="1" hangingPunct="1">
              <a:lnSpc>
                <a:spcPct val="80000"/>
              </a:lnSpc>
              <a:buFontTx/>
              <a:buNone/>
              <a:defRPr/>
            </a:pPr>
            <a:r>
              <a:rPr lang="en-US" altLang="zh-CN" sz="2400" smtClean="0">
                <a:solidFill>
                  <a:srgbClr val="000000"/>
                </a:solidFill>
                <a:effectLst>
                  <a:outerShdw blurRad="38100" dist="38100" dir="2700000" algn="tl">
                    <a:srgbClr val="C0C0C0"/>
                  </a:outerShdw>
                </a:effectLst>
                <a:ea typeface="仿宋_GB2312" pitchFamily="49" charset="-122"/>
              </a:rPr>
              <a:t>  2. </a:t>
            </a:r>
            <a:r>
              <a:rPr lang="zh-CN" altLang="en-US" sz="2400" smtClean="0">
                <a:solidFill>
                  <a:srgbClr val="000000"/>
                </a:solidFill>
                <a:effectLst>
                  <a:outerShdw blurRad="38100" dist="38100" dir="2700000" algn="tl">
                    <a:srgbClr val="C0C0C0"/>
                  </a:outerShdw>
                </a:effectLst>
                <a:ea typeface="仿宋_GB2312" pitchFamily="49" charset="-122"/>
              </a:rPr>
              <a:t>干扰项的零均值：对所有</a:t>
            </a:r>
            <a:r>
              <a:rPr lang="en-US" altLang="zh-CN" sz="2400" smtClean="0">
                <a:solidFill>
                  <a:srgbClr val="000000"/>
                </a:solidFill>
                <a:effectLst>
                  <a:outerShdw blurRad="38100" dist="38100" dir="2700000" algn="tl">
                    <a:srgbClr val="C0C0C0"/>
                  </a:outerShdw>
                </a:effectLst>
                <a:ea typeface="仿宋_GB2312" pitchFamily="49" charset="-122"/>
              </a:rPr>
              <a:t>i</a:t>
            </a:r>
            <a:r>
              <a:rPr lang="zh-CN" altLang="en-US" sz="2400" smtClean="0">
                <a:solidFill>
                  <a:srgbClr val="000000"/>
                </a:solidFill>
                <a:effectLst>
                  <a:outerShdw blurRad="38100" dist="38100" dir="2700000" algn="tl">
                    <a:srgbClr val="C0C0C0"/>
                  </a:outerShdw>
                </a:effectLst>
                <a:ea typeface="仿宋_GB2312" pitchFamily="49" charset="-122"/>
              </a:rPr>
              <a:t>，有： </a:t>
            </a:r>
            <a:r>
              <a:rPr lang="en-US" altLang="zh-CN" sz="2400" smtClean="0">
                <a:solidFill>
                  <a:srgbClr val="000000"/>
                </a:solidFill>
                <a:effectLst>
                  <a:outerShdw blurRad="38100" dist="38100" dir="2700000" algn="tl">
                    <a:srgbClr val="C0C0C0"/>
                  </a:outerShdw>
                </a:effectLst>
                <a:ea typeface="仿宋_GB2312" pitchFamily="49" charset="-122"/>
              </a:rPr>
              <a:t>E[εi]=0</a:t>
            </a:r>
            <a:r>
              <a:rPr lang="zh-CN" altLang="en-US" sz="2400" smtClean="0">
                <a:solidFill>
                  <a:srgbClr val="000000"/>
                </a:solidFill>
                <a:effectLst>
                  <a:outerShdw blurRad="38100" dist="38100" dir="2700000" algn="tl">
                    <a:srgbClr val="C0C0C0"/>
                  </a:outerShdw>
                </a:effectLst>
                <a:ea typeface="仿宋_GB2312" pitchFamily="49" charset="-122"/>
              </a:rPr>
              <a:t>。</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3. </a:t>
            </a:r>
            <a:r>
              <a:rPr lang="zh-CN" altLang="en-US" sz="2400" smtClean="0">
                <a:solidFill>
                  <a:srgbClr val="000000"/>
                </a:solidFill>
                <a:effectLst>
                  <a:outerShdw blurRad="38100" dist="38100" dir="2700000" algn="tl">
                    <a:srgbClr val="C0C0C0"/>
                  </a:outerShdw>
                </a:effectLst>
                <a:ea typeface="仿宋_GB2312" pitchFamily="49" charset="-122"/>
              </a:rPr>
              <a:t>同方差性：对所有</a:t>
            </a:r>
            <a:r>
              <a:rPr lang="en-US" altLang="zh-CN" sz="2400" smtClean="0">
                <a:solidFill>
                  <a:srgbClr val="000000"/>
                </a:solidFill>
                <a:effectLst>
                  <a:outerShdw blurRad="38100" dist="38100" dir="2700000" algn="tl">
                    <a:srgbClr val="C0C0C0"/>
                  </a:outerShdw>
                </a:effectLst>
                <a:ea typeface="仿宋_GB2312" pitchFamily="49" charset="-122"/>
              </a:rPr>
              <a:t>i</a:t>
            </a:r>
            <a:r>
              <a:rPr lang="zh-CN" altLang="en-US" sz="2400" smtClean="0">
                <a:solidFill>
                  <a:srgbClr val="000000"/>
                </a:solidFill>
                <a:effectLst>
                  <a:outerShdw blurRad="38100" dist="38100" dir="2700000" algn="tl">
                    <a:srgbClr val="C0C0C0"/>
                  </a:outerShdw>
                </a:effectLst>
                <a:ea typeface="仿宋_GB2312" pitchFamily="49" charset="-122"/>
              </a:rPr>
              <a:t>，有： </a:t>
            </a:r>
            <a:r>
              <a:rPr lang="en-US" altLang="zh-CN" sz="2400" smtClean="0">
                <a:solidFill>
                  <a:srgbClr val="000000"/>
                </a:solidFill>
                <a:effectLst>
                  <a:outerShdw blurRad="38100" dist="38100" dir="2700000" algn="tl">
                    <a:srgbClr val="C0C0C0"/>
                  </a:outerShdw>
                </a:effectLst>
                <a:ea typeface="仿宋_GB2312" pitchFamily="49" charset="-122"/>
              </a:rPr>
              <a:t>Var[εi]=σ</a:t>
            </a:r>
            <a:r>
              <a:rPr lang="en-US" altLang="zh-CN" sz="2400" baseline="30000" smtClean="0">
                <a:solidFill>
                  <a:srgbClr val="000000"/>
                </a:solidFill>
                <a:effectLst>
                  <a:outerShdw blurRad="38100" dist="38100" dir="2700000" algn="tl">
                    <a:srgbClr val="C0C0C0"/>
                  </a:outerShdw>
                </a:effectLst>
                <a:ea typeface="仿宋_GB2312" pitchFamily="49" charset="-122"/>
              </a:rPr>
              <a:t>2</a:t>
            </a:r>
            <a:r>
              <a:rPr lang="zh-CN" altLang="en-US" sz="2400" smtClean="0">
                <a:solidFill>
                  <a:srgbClr val="000000"/>
                </a:solidFill>
                <a:effectLst>
                  <a:outerShdw blurRad="38100" dist="38100" dir="2700000" algn="tl">
                    <a:srgbClr val="C0C0C0"/>
                  </a:outerShdw>
                </a:effectLst>
                <a:ea typeface="仿宋_GB2312" pitchFamily="49" charset="-122"/>
              </a:rPr>
              <a:t>，且是一个常数。</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4. </a:t>
            </a:r>
            <a:r>
              <a:rPr lang="zh-CN" altLang="en-US" sz="2400" smtClean="0">
                <a:solidFill>
                  <a:srgbClr val="000000"/>
                </a:solidFill>
                <a:effectLst>
                  <a:outerShdw blurRad="38100" dist="38100" dir="2700000" algn="tl">
                    <a:srgbClr val="C0C0C0"/>
                  </a:outerShdw>
                </a:effectLst>
                <a:ea typeface="仿宋_GB2312" pitchFamily="49" charset="-122"/>
              </a:rPr>
              <a:t>无自相关：对所有 </a:t>
            </a:r>
            <a:r>
              <a:rPr lang="en-US" altLang="zh-CN" sz="2400" smtClean="0">
                <a:solidFill>
                  <a:srgbClr val="000000"/>
                </a:solidFill>
                <a:effectLst>
                  <a:outerShdw blurRad="38100" dist="38100" dir="2700000" algn="tl">
                    <a:srgbClr val="C0C0C0"/>
                  </a:outerShdw>
                </a:effectLst>
                <a:ea typeface="仿宋_GB2312" pitchFamily="49" charset="-122"/>
              </a:rPr>
              <a:t>i≠j</a:t>
            </a:r>
            <a:r>
              <a:rPr lang="zh-CN" altLang="en-US" sz="2400" smtClean="0">
                <a:solidFill>
                  <a:srgbClr val="000000"/>
                </a:solidFill>
                <a:effectLst>
                  <a:outerShdw blurRad="38100" dist="38100" dir="2700000" algn="tl">
                    <a:srgbClr val="C0C0C0"/>
                  </a:outerShdw>
                </a:effectLst>
                <a:ea typeface="仿宋_GB2312" pitchFamily="49" charset="-122"/>
              </a:rPr>
              <a:t>， 则 </a:t>
            </a:r>
            <a:r>
              <a:rPr lang="en-US" altLang="zh-CN" sz="2400" smtClean="0">
                <a:solidFill>
                  <a:srgbClr val="000000"/>
                </a:solidFill>
                <a:effectLst>
                  <a:outerShdw blurRad="38100" dist="38100" dir="2700000" algn="tl">
                    <a:srgbClr val="C0C0C0"/>
                  </a:outerShdw>
                </a:effectLst>
                <a:ea typeface="仿宋_GB2312" pitchFamily="49" charset="-122"/>
              </a:rPr>
              <a:t>Cov[εi,εj]=0</a:t>
            </a:r>
            <a:r>
              <a:rPr lang="zh-CN" altLang="en-US" sz="2400" smtClean="0">
                <a:solidFill>
                  <a:srgbClr val="000000"/>
                </a:solidFill>
                <a:effectLst>
                  <a:outerShdw blurRad="38100" dist="38100" dir="2700000" algn="tl">
                    <a:srgbClr val="C0C0C0"/>
                  </a:outerShdw>
                </a:effectLst>
                <a:ea typeface="仿宋_GB2312" pitchFamily="49" charset="-122"/>
              </a:rPr>
              <a:t>。</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5. </a:t>
            </a:r>
            <a:r>
              <a:rPr lang="zh-CN" altLang="en-US" sz="2400" smtClean="0">
                <a:solidFill>
                  <a:srgbClr val="000000"/>
                </a:solidFill>
                <a:effectLst>
                  <a:outerShdw blurRad="38100" dist="38100" dir="2700000" algn="tl">
                    <a:srgbClr val="C0C0C0"/>
                  </a:outerShdw>
                </a:effectLst>
                <a:ea typeface="仿宋_GB2312" pitchFamily="49" charset="-122"/>
              </a:rPr>
              <a:t>回归量和干扰项的非相关：对所有</a:t>
            </a:r>
            <a:r>
              <a:rPr lang="en-US" altLang="zh-CN" sz="2400" smtClean="0">
                <a:solidFill>
                  <a:srgbClr val="000000"/>
                </a:solidFill>
                <a:effectLst>
                  <a:outerShdw blurRad="38100" dist="38100" dir="2700000" algn="tl">
                    <a:srgbClr val="C0C0C0"/>
                  </a:outerShdw>
                </a:effectLst>
                <a:ea typeface="仿宋_GB2312" pitchFamily="49" charset="-122"/>
              </a:rPr>
              <a:t>i</a:t>
            </a:r>
            <a:r>
              <a:rPr lang="zh-CN" altLang="en-US" sz="2400" smtClean="0">
                <a:solidFill>
                  <a:srgbClr val="000000"/>
                </a:solidFill>
                <a:effectLst>
                  <a:outerShdw blurRad="38100" dist="38100" dir="2700000" algn="tl">
                    <a:srgbClr val="C0C0C0"/>
                  </a:outerShdw>
                </a:effectLst>
                <a:ea typeface="仿宋_GB2312" pitchFamily="49" charset="-122"/>
              </a:rPr>
              <a:t>和</a:t>
            </a:r>
            <a:r>
              <a:rPr lang="en-US" altLang="zh-CN" sz="2400" smtClean="0">
                <a:solidFill>
                  <a:srgbClr val="000000"/>
                </a:solidFill>
                <a:effectLst>
                  <a:outerShdw blurRad="38100" dist="38100" dir="2700000" algn="tl">
                    <a:srgbClr val="C0C0C0"/>
                  </a:outerShdw>
                </a:effectLst>
                <a:ea typeface="仿宋_GB2312" pitchFamily="49" charset="-122"/>
              </a:rPr>
              <a:t>j</a:t>
            </a:r>
            <a:r>
              <a:rPr lang="zh-CN" altLang="en-US" sz="2400" smtClean="0">
                <a:solidFill>
                  <a:srgbClr val="000000"/>
                </a:solidFill>
                <a:effectLst>
                  <a:outerShdw blurRad="38100" dist="38100" dir="2700000" algn="tl">
                    <a:srgbClr val="C0C0C0"/>
                  </a:outerShdw>
                </a:effectLst>
                <a:ea typeface="仿宋_GB2312" pitchFamily="49" charset="-122"/>
              </a:rPr>
              <a:t>有 </a:t>
            </a:r>
            <a:r>
              <a:rPr lang="en-US" altLang="zh-CN" sz="2400" smtClean="0">
                <a:solidFill>
                  <a:srgbClr val="000000"/>
                </a:solidFill>
                <a:effectLst>
                  <a:outerShdw blurRad="38100" dist="38100" dir="2700000" algn="tl">
                    <a:srgbClr val="C0C0C0"/>
                  </a:outerShdw>
                </a:effectLst>
                <a:ea typeface="仿宋_GB2312" pitchFamily="49" charset="-122"/>
              </a:rPr>
              <a:t>Cov[xi,εj]=0</a:t>
            </a:r>
            <a:r>
              <a:rPr lang="zh-CN" altLang="en-US" sz="2400" smtClean="0">
                <a:solidFill>
                  <a:srgbClr val="000000"/>
                </a:solidFill>
                <a:effectLst>
                  <a:outerShdw blurRad="38100" dist="38100" dir="2700000" algn="tl">
                    <a:srgbClr val="C0C0C0"/>
                  </a:outerShdw>
                </a:effectLst>
                <a:ea typeface="仿宋_GB2312" pitchFamily="49" charset="-122"/>
              </a:rPr>
              <a:t>。</a:t>
            </a:r>
          </a:p>
          <a:p>
            <a:pPr eaLnBrk="1" hangingPunct="1">
              <a:lnSpc>
                <a:spcPct val="80000"/>
              </a:lnSpc>
              <a:buFontTx/>
              <a:buNone/>
              <a:defRPr/>
            </a:pP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6. </a:t>
            </a:r>
            <a:r>
              <a:rPr lang="zh-CN" altLang="en-US" sz="2400" smtClean="0">
                <a:solidFill>
                  <a:srgbClr val="000000"/>
                </a:solidFill>
                <a:effectLst>
                  <a:outerShdw blurRad="38100" dist="38100" dir="2700000" algn="tl">
                    <a:srgbClr val="C0C0C0"/>
                  </a:outerShdw>
                </a:effectLst>
                <a:ea typeface="仿宋_GB2312" pitchFamily="49" charset="-122"/>
              </a:rPr>
              <a:t>正态性：对所有</a:t>
            </a:r>
            <a:r>
              <a:rPr lang="en-US" altLang="zh-CN" sz="2400" smtClean="0">
                <a:solidFill>
                  <a:srgbClr val="000000"/>
                </a:solidFill>
                <a:effectLst>
                  <a:outerShdw blurRad="38100" dist="38100" dir="2700000" algn="tl">
                    <a:srgbClr val="C0C0C0"/>
                  </a:outerShdw>
                </a:effectLst>
                <a:ea typeface="仿宋_GB2312" pitchFamily="49" charset="-122"/>
              </a:rPr>
              <a:t>i</a:t>
            </a:r>
            <a:r>
              <a:rPr lang="zh-CN" altLang="en-US" sz="2400" smtClean="0">
                <a:solidFill>
                  <a:srgbClr val="000000"/>
                </a:solidFill>
                <a:effectLst>
                  <a:outerShdw blurRad="38100" dist="38100" dir="2700000" algn="tl">
                    <a:srgbClr val="C0C0C0"/>
                  </a:outerShdw>
                </a:effectLst>
                <a:ea typeface="仿宋_GB2312" pitchFamily="49" charset="-122"/>
              </a:rPr>
              <a:t>，</a:t>
            </a:r>
            <a:r>
              <a:rPr lang="en-US" altLang="zh-CN" sz="2400" smtClean="0">
                <a:solidFill>
                  <a:srgbClr val="000000"/>
                </a:solidFill>
                <a:effectLst>
                  <a:outerShdw blurRad="38100" dist="38100" dir="2700000" algn="tl">
                    <a:srgbClr val="C0C0C0"/>
                  </a:outerShdw>
                </a:effectLst>
                <a:ea typeface="仿宋_GB2312" pitchFamily="49" charset="-122"/>
              </a:rPr>
              <a:t>εi</a:t>
            </a:r>
            <a:r>
              <a:rPr lang="zh-CN" altLang="en-US" sz="2400" smtClean="0">
                <a:solidFill>
                  <a:srgbClr val="000000"/>
                </a:solidFill>
                <a:effectLst>
                  <a:outerShdw blurRad="38100" dist="38100" dir="2700000" algn="tl">
                    <a:srgbClr val="C0C0C0"/>
                  </a:outerShdw>
                </a:effectLst>
                <a:ea typeface="仿宋_GB2312" pitchFamily="49" charset="-122"/>
              </a:rPr>
              <a:t>满足正态分布</a:t>
            </a:r>
            <a:r>
              <a:rPr lang="en-US" altLang="zh-CN" sz="2400" smtClean="0">
                <a:solidFill>
                  <a:srgbClr val="000000"/>
                </a:solidFill>
                <a:effectLst>
                  <a:outerShdw blurRad="38100" dist="38100" dir="2700000" algn="tl">
                    <a:srgbClr val="C0C0C0"/>
                  </a:outerShdw>
                </a:effectLst>
                <a:ea typeface="仿宋_GB2312" pitchFamily="49" charset="-122"/>
              </a:rPr>
              <a:t>N</a:t>
            </a:r>
            <a:r>
              <a:rPr lang="zh-CN" altLang="en-US" sz="2400" smtClean="0">
                <a:solidFill>
                  <a:srgbClr val="000000"/>
                </a:solidFill>
                <a:effectLst>
                  <a:outerShdw blurRad="38100" dist="38100" dir="2700000" algn="tl">
                    <a:srgbClr val="C0C0C0"/>
                  </a:outerShdw>
                </a:effectLst>
                <a:ea typeface="仿宋_GB2312" pitchFamily="49" charset="-122"/>
              </a:rPr>
              <a:t>（</a:t>
            </a:r>
            <a:r>
              <a:rPr lang="en-US" altLang="zh-CN" sz="2400" smtClean="0">
                <a:solidFill>
                  <a:srgbClr val="000000"/>
                </a:solidFill>
                <a:effectLst>
                  <a:outerShdw blurRad="38100" dist="38100" dir="2700000" algn="tl">
                    <a:srgbClr val="C0C0C0"/>
                  </a:outerShdw>
                </a:effectLst>
                <a:ea typeface="仿宋_GB2312" pitchFamily="49" charset="-122"/>
              </a:rPr>
              <a:t>0</a:t>
            </a:r>
            <a:r>
              <a:rPr lang="zh-CN" altLang="en-US" sz="2400" smtClean="0">
                <a:solidFill>
                  <a:srgbClr val="000000"/>
                </a:solidFill>
                <a:effectLst>
                  <a:outerShdw blurRad="38100" dist="38100" dir="2700000" algn="tl">
                    <a:srgbClr val="C0C0C0"/>
                  </a:outerShdw>
                </a:effectLst>
                <a:ea typeface="仿宋_GB2312" pitchFamily="49" charset="-122"/>
              </a:rPr>
              <a:t>， </a:t>
            </a:r>
            <a:r>
              <a:rPr lang="en-US" altLang="zh-CN" sz="2400" smtClean="0">
                <a:solidFill>
                  <a:srgbClr val="000000"/>
                </a:solidFill>
                <a:effectLst>
                  <a:outerShdw blurRad="38100" dist="38100" dir="2700000" algn="tl">
                    <a:srgbClr val="C0C0C0"/>
                  </a:outerShdw>
                </a:effectLst>
                <a:ea typeface="仿宋_GB2312" pitchFamily="49" charset="-122"/>
              </a:rPr>
              <a:t>σ</a:t>
            </a:r>
            <a:r>
              <a:rPr lang="en-US" altLang="zh-CN" sz="2400" baseline="30000" smtClean="0">
                <a:solidFill>
                  <a:srgbClr val="000000"/>
                </a:solidFill>
                <a:effectLst>
                  <a:outerShdw blurRad="38100" dist="38100" dir="2700000" algn="tl">
                    <a:srgbClr val="C0C0C0"/>
                  </a:outerShdw>
                </a:effectLst>
                <a:ea typeface="仿宋_GB2312" pitchFamily="49" charset="-122"/>
              </a:rPr>
              <a:t>2</a:t>
            </a:r>
            <a:r>
              <a:rPr lang="en-US" altLang="zh-CN" sz="2400" smtClean="0">
                <a:solidFill>
                  <a:srgbClr val="000000"/>
                </a:solidFill>
                <a:effectLst>
                  <a:outerShdw blurRad="38100" dist="38100" dir="2700000" algn="tl">
                    <a:srgbClr val="C0C0C0"/>
                  </a:outerShdw>
                </a:effectLst>
                <a:ea typeface="仿宋_GB2312" pitchFamily="49" charset="-122"/>
              </a:rPr>
              <a:t> </a:t>
            </a:r>
            <a:r>
              <a:rPr lang="zh-CN" altLang="en-US" sz="2400" smtClean="0">
                <a:solidFill>
                  <a:srgbClr val="000000"/>
                </a:solidFill>
                <a:effectLst>
                  <a:outerShdw blurRad="38100" dist="38100" dir="2700000" algn="tl">
                    <a:srgbClr val="C0C0C0"/>
                  </a:outerShdw>
                </a:effectLst>
                <a:ea typeface="仿宋_GB2312" pitchFamily="49" charset="-122"/>
              </a:rPr>
              <a:t>）。 </a:t>
            </a:r>
          </a:p>
          <a:p>
            <a:pPr eaLnBrk="1" hangingPunct="1">
              <a:lnSpc>
                <a:spcPct val="80000"/>
              </a:lnSpc>
              <a:defRPr/>
            </a:pPr>
            <a:endParaRPr lang="en-US" altLang="zh-CN" sz="2400" smtClean="0">
              <a:solidFill>
                <a:srgbClr val="000000"/>
              </a:solidFill>
              <a:effectLst>
                <a:outerShdw blurRad="38100" dist="38100" dir="2700000" algn="tl">
                  <a:srgbClr val="C0C0C0"/>
                </a:outerShdw>
              </a:effectLst>
              <a:ea typeface="仿宋_GB2312" pitchFamily="49" charset="-122"/>
            </a:endParaRP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Rectangle 3"/>
          <p:cNvSpPr>
            <a:spLocks noGrp="1" noChangeArrowheads="1"/>
          </p:cNvSpPr>
          <p:nvPr>
            <p:ph idx="1"/>
          </p:nvPr>
        </p:nvSpPr>
        <p:spPr>
          <a:xfrm>
            <a:off x="609600" y="1371600"/>
            <a:ext cx="8229600" cy="4525963"/>
          </a:xfrm>
        </p:spPr>
        <p:txBody>
          <a:bodyPr/>
          <a:lstStyle/>
          <a:p>
            <a:pPr eaLnBrk="1" hangingPunct="1"/>
            <a:endParaRPr lang="zh-CN" altLang="zh-CN" smtClean="0"/>
          </a:p>
        </p:txBody>
      </p:sp>
      <p:sp>
        <p:nvSpPr>
          <p:cNvPr id="179203" name="Rectangle 4"/>
          <p:cNvSpPr>
            <a:spLocks noChangeArrowheads="1"/>
          </p:cNvSpPr>
          <p:nvPr/>
        </p:nvSpPr>
        <p:spPr bwMode="auto">
          <a:xfrm>
            <a:off x="381000" y="838200"/>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800">
                <a:solidFill>
                  <a:srgbClr val="000000"/>
                </a:solidFill>
                <a:ea typeface="宋体" pitchFamily="2" charset="-122"/>
              </a:rPr>
              <a:t>用最小二乘法（</a:t>
            </a:r>
            <a:r>
              <a:rPr lang="en-US" altLang="zh-CN" sz="2800">
                <a:solidFill>
                  <a:srgbClr val="000000"/>
                </a:solidFill>
                <a:ea typeface="宋体" pitchFamily="2" charset="-122"/>
              </a:rPr>
              <a:t>OLS</a:t>
            </a:r>
            <a:r>
              <a:rPr lang="zh-CN" altLang="en-US" sz="2800">
                <a:solidFill>
                  <a:srgbClr val="000000"/>
                </a:solidFill>
                <a:ea typeface="宋体" pitchFamily="2" charset="-122"/>
              </a:rPr>
              <a:t>）进行参数估计</a:t>
            </a:r>
          </a:p>
          <a:p>
            <a:pPr marL="342900" indent="-342900">
              <a:spcBef>
                <a:spcPct val="20000"/>
              </a:spcBef>
              <a:buFontTx/>
              <a:buChar char="•"/>
            </a:pPr>
            <a:endParaRPr lang="zh-CN" altLang="en-US" sz="2800">
              <a:solidFill>
                <a:srgbClr val="000000"/>
              </a:solidFill>
              <a:ea typeface="宋体" pitchFamily="2" charset="-122"/>
            </a:endParaRPr>
          </a:p>
          <a:p>
            <a:pPr marL="342900" indent="-342900">
              <a:spcBef>
                <a:spcPct val="20000"/>
              </a:spcBef>
              <a:buFontTx/>
              <a:buChar char="•"/>
            </a:pPr>
            <a:r>
              <a:rPr lang="zh-CN" altLang="en-US" sz="2800">
                <a:solidFill>
                  <a:srgbClr val="000000"/>
                </a:solidFill>
                <a:ea typeface="宋体" pitchFamily="2" charset="-122"/>
              </a:rPr>
              <a:t>得到的估计表达式为：</a:t>
            </a:r>
          </a:p>
          <a:p>
            <a:pPr marL="342900" indent="-342900">
              <a:spcBef>
                <a:spcPct val="20000"/>
              </a:spcBef>
              <a:buFontTx/>
              <a:buChar char="•"/>
            </a:pPr>
            <a:endParaRPr lang="zh-CN" altLang="en-US" sz="2800">
              <a:solidFill>
                <a:srgbClr val="000000"/>
              </a:solidFill>
              <a:ea typeface="宋体" pitchFamily="2" charset="-122"/>
            </a:endParaRPr>
          </a:p>
          <a:p>
            <a:pPr marL="342900" indent="-342900">
              <a:spcBef>
                <a:spcPct val="20000"/>
              </a:spcBef>
              <a:buFontTx/>
              <a:buChar char="•"/>
            </a:pPr>
            <a:endParaRPr lang="zh-CN" altLang="en-US" sz="2800">
              <a:solidFill>
                <a:srgbClr val="000000"/>
              </a:solidFill>
              <a:ea typeface="宋体" pitchFamily="2" charset="-122"/>
            </a:endParaRPr>
          </a:p>
          <a:p>
            <a:pPr marL="342900" indent="-342900">
              <a:spcBef>
                <a:spcPct val="20000"/>
              </a:spcBef>
              <a:buFontTx/>
              <a:buChar char="•"/>
            </a:pPr>
            <a:endParaRPr lang="zh-CN" altLang="en-US" sz="2800">
              <a:solidFill>
                <a:srgbClr val="000000"/>
              </a:solidFill>
              <a:ea typeface="宋体" pitchFamily="2" charset="-122"/>
            </a:endParaRPr>
          </a:p>
          <a:p>
            <a:pPr marL="342900" indent="-342900">
              <a:spcBef>
                <a:spcPct val="20000"/>
              </a:spcBef>
              <a:buFontTx/>
              <a:buChar char="•"/>
            </a:pPr>
            <a:r>
              <a:rPr lang="zh-CN" altLang="en-US" sz="2800">
                <a:solidFill>
                  <a:srgbClr val="000000"/>
                </a:solidFill>
                <a:ea typeface="宋体" pitchFamily="2" charset="-122"/>
              </a:rPr>
              <a:t>在估计了参数之后，就可以得到一元线型方程，这样带入自变量</a:t>
            </a:r>
            <a:r>
              <a:rPr lang="en-US" altLang="zh-CN" sz="2800">
                <a:solidFill>
                  <a:srgbClr val="000000"/>
                </a:solidFill>
                <a:ea typeface="宋体" pitchFamily="2" charset="-122"/>
              </a:rPr>
              <a:t>x</a:t>
            </a:r>
            <a:r>
              <a:rPr lang="zh-CN" altLang="en-US" sz="2800">
                <a:solidFill>
                  <a:srgbClr val="000000"/>
                </a:solidFill>
                <a:ea typeface="宋体" pitchFamily="2" charset="-122"/>
              </a:rPr>
              <a:t>的值，就可以进行对因变量</a:t>
            </a:r>
            <a:r>
              <a:rPr lang="en-US" altLang="zh-CN" sz="2800">
                <a:solidFill>
                  <a:srgbClr val="000000"/>
                </a:solidFill>
                <a:ea typeface="宋体" pitchFamily="2" charset="-122"/>
              </a:rPr>
              <a:t>y</a:t>
            </a:r>
            <a:r>
              <a:rPr lang="zh-CN" altLang="en-US" sz="2800">
                <a:solidFill>
                  <a:srgbClr val="000000"/>
                </a:solidFill>
                <a:ea typeface="宋体" pitchFamily="2" charset="-122"/>
              </a:rPr>
              <a:t>的预测。</a:t>
            </a:r>
          </a:p>
          <a:p>
            <a:pPr marL="342900" indent="-342900">
              <a:spcBef>
                <a:spcPct val="20000"/>
              </a:spcBef>
              <a:buFontTx/>
              <a:buChar char="•"/>
            </a:pPr>
            <a:endParaRPr lang="zh-CN" altLang="en-US" sz="2800">
              <a:solidFill>
                <a:srgbClr val="000000"/>
              </a:solidFill>
              <a:ea typeface="宋体" pitchFamily="2" charset="-122"/>
            </a:endParaRPr>
          </a:p>
          <a:p>
            <a:pPr marL="342900" indent="-342900">
              <a:spcBef>
                <a:spcPct val="20000"/>
              </a:spcBef>
              <a:buFontTx/>
              <a:buChar char="•"/>
            </a:pPr>
            <a:endParaRPr lang="zh-CN" altLang="en-US" sz="2800">
              <a:solidFill>
                <a:schemeClr val="bg1"/>
              </a:solidFill>
              <a:ea typeface="宋体" pitchFamily="2" charset="-122"/>
            </a:endParaRPr>
          </a:p>
          <a:p>
            <a:pPr marL="342900" indent="-342900">
              <a:spcBef>
                <a:spcPct val="20000"/>
              </a:spcBef>
              <a:buFontTx/>
              <a:buChar char="•"/>
            </a:pPr>
            <a:endParaRPr lang="en-US" altLang="zh-CN" sz="2800">
              <a:solidFill>
                <a:schemeClr val="bg1"/>
              </a:solidFill>
              <a:ea typeface="宋体" pitchFamily="2" charset="-122"/>
            </a:endParaRPr>
          </a:p>
        </p:txBody>
      </p:sp>
      <p:sp>
        <p:nvSpPr>
          <p:cNvPr id="17920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9205" name="Object 6"/>
          <p:cNvGraphicFramePr>
            <a:graphicFrameLocks noChangeAspect="1"/>
          </p:cNvGraphicFramePr>
          <p:nvPr/>
        </p:nvGraphicFramePr>
        <p:xfrm>
          <a:off x="990600" y="1295400"/>
          <a:ext cx="2286000" cy="579438"/>
        </p:xfrm>
        <a:graphic>
          <a:graphicData uri="http://schemas.openxmlformats.org/presentationml/2006/ole">
            <mc:AlternateContent xmlns:mc="http://schemas.openxmlformats.org/markup-compatibility/2006">
              <mc:Choice xmlns:v="urn:schemas-microsoft-com:vml" Requires="v">
                <p:oleObj spid="_x0000_s179267" name="公式" r:id="rId3" imgW="749300" imgH="228600" progId="Equation.3">
                  <p:embed/>
                </p:oleObj>
              </mc:Choice>
              <mc:Fallback>
                <p:oleObj name="公式" r:id="rId3" imgW="749300" imgH="228600" progId="Equation.3">
                  <p:embed/>
                  <p:pic>
                    <p:nvPicPr>
                      <p:cNvPr id="0" name="Object 6"/>
                      <p:cNvPicPr>
                        <a:picLocks noChangeAspect="1" noChangeArrowheads="1"/>
                      </p:cNvPicPr>
                      <p:nvPr/>
                    </p:nvPicPr>
                    <p:blipFill>
                      <a:blip r:embed="rId4">
                        <a:lum bright="66000" contrast="6000"/>
                        <a:grayscl/>
                        <a:biLevel thresh="50000"/>
                        <a:extLst>
                          <a:ext uri="{28A0092B-C50C-407E-A947-70E740481C1C}">
                            <a14:useLocalDpi xmlns:a14="http://schemas.microsoft.com/office/drawing/2010/main" val="0"/>
                          </a:ext>
                        </a:extLst>
                      </a:blip>
                      <a:srcRect/>
                      <a:stretch>
                        <a:fillRect/>
                      </a:stretch>
                    </p:blipFill>
                    <p:spPr bwMode="auto">
                      <a:xfrm>
                        <a:off x="990600" y="1295400"/>
                        <a:ext cx="2286000" cy="5794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6"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9207" name="Object 8"/>
          <p:cNvGraphicFramePr>
            <a:graphicFrameLocks noChangeAspect="1"/>
          </p:cNvGraphicFramePr>
          <p:nvPr/>
        </p:nvGraphicFramePr>
        <p:xfrm>
          <a:off x="1066800" y="2590800"/>
          <a:ext cx="2286000" cy="457200"/>
        </p:xfrm>
        <a:graphic>
          <a:graphicData uri="http://schemas.openxmlformats.org/presentationml/2006/ole">
            <mc:AlternateContent xmlns:mc="http://schemas.openxmlformats.org/markup-compatibility/2006">
              <mc:Choice xmlns:v="urn:schemas-microsoft-com:vml" Requires="v">
                <p:oleObj spid="_x0000_s179268" name="公式" r:id="rId5" imgW="657104" imgH="180812" progId="Equation.3">
                  <p:embed/>
                </p:oleObj>
              </mc:Choice>
              <mc:Fallback>
                <p:oleObj name="公式" r:id="rId5" imgW="657104" imgH="180812" progId="Equation.3">
                  <p:embed/>
                  <p:pic>
                    <p:nvPicPr>
                      <p:cNvPr id="0" name="Object 8"/>
                      <p:cNvPicPr>
                        <a:picLocks noChangeAspect="1" noChangeArrowheads="1"/>
                      </p:cNvPicPr>
                      <p:nvPr/>
                    </p:nvPicPr>
                    <p:blipFill>
                      <a:blip r:embed="rId6">
                        <a:lum bright="66000"/>
                        <a:grayscl/>
                        <a:biLevel thresh="50000"/>
                        <a:extLst>
                          <a:ext uri="{28A0092B-C50C-407E-A947-70E740481C1C}">
                            <a14:useLocalDpi xmlns:a14="http://schemas.microsoft.com/office/drawing/2010/main" val="0"/>
                          </a:ext>
                        </a:extLst>
                      </a:blip>
                      <a:srcRect/>
                      <a:stretch>
                        <a:fillRect/>
                      </a:stretch>
                    </p:blipFill>
                    <p:spPr bwMode="auto">
                      <a:xfrm>
                        <a:off x="1066800" y="2590800"/>
                        <a:ext cx="2286000" cy="457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9209" name="Object 10"/>
          <p:cNvGraphicFramePr>
            <a:graphicFrameLocks noChangeAspect="1"/>
          </p:cNvGraphicFramePr>
          <p:nvPr/>
        </p:nvGraphicFramePr>
        <p:xfrm>
          <a:off x="1066800" y="3124200"/>
          <a:ext cx="2514600" cy="990600"/>
        </p:xfrm>
        <a:graphic>
          <a:graphicData uri="http://schemas.openxmlformats.org/presentationml/2006/ole">
            <mc:AlternateContent xmlns:mc="http://schemas.openxmlformats.org/markup-compatibility/2006">
              <mc:Choice xmlns:v="urn:schemas-microsoft-com:vml" Requires="v">
                <p:oleObj spid="_x0000_s179269" name="公式" r:id="rId7" imgW="1079032" imgH="444307" progId="Equation.3">
                  <p:embed/>
                </p:oleObj>
              </mc:Choice>
              <mc:Fallback>
                <p:oleObj name="公式" r:id="rId7" imgW="1079032" imgH="444307" progId="Equation.3">
                  <p:embed/>
                  <p:pic>
                    <p:nvPicPr>
                      <p:cNvPr id="0" name="Object 10"/>
                      <p:cNvPicPr>
                        <a:picLocks noChangeAspect="1" noChangeArrowheads="1"/>
                      </p:cNvPicPr>
                      <p:nvPr/>
                    </p:nvPicPr>
                    <p:blipFill>
                      <a:blip r:embed="rId8">
                        <a:lum bright="90000"/>
                        <a:grayscl/>
                        <a:biLevel thresh="50000"/>
                        <a:extLst>
                          <a:ext uri="{28A0092B-C50C-407E-A947-70E740481C1C}">
                            <a14:useLocalDpi xmlns:a14="http://schemas.microsoft.com/office/drawing/2010/main" val="0"/>
                          </a:ext>
                        </a:extLst>
                      </a:blip>
                      <a:srcRect/>
                      <a:stretch>
                        <a:fillRect/>
                      </a:stretch>
                    </p:blipFill>
                    <p:spPr bwMode="auto">
                      <a:xfrm>
                        <a:off x="1066800" y="3124200"/>
                        <a:ext cx="2514600" cy="9906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4"/>
          <p:cNvSpPr>
            <a:spLocks noChangeArrowheads="1"/>
          </p:cNvSpPr>
          <p:nvPr/>
        </p:nvSpPr>
        <p:spPr bwMode="auto">
          <a:xfrm>
            <a:off x="381000" y="1066800"/>
            <a:ext cx="8229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000">
                <a:solidFill>
                  <a:srgbClr val="000000"/>
                </a:solidFill>
                <a:latin typeface="黑体" pitchFamily="2" charset="-122"/>
                <a:ea typeface="黑体" pitchFamily="2" charset="-122"/>
              </a:rPr>
              <a:t>在预测之前，还需要对估计结果作假设检验：</a:t>
            </a:r>
          </a:p>
          <a:p>
            <a:pPr marL="342900" indent="-342900">
              <a:spcBef>
                <a:spcPct val="20000"/>
              </a:spcBef>
              <a:buFontTx/>
              <a:buChar char="•"/>
            </a:pPr>
            <a:r>
              <a:rPr lang="en-US" altLang="zh-CN" sz="2000">
                <a:solidFill>
                  <a:srgbClr val="000000"/>
                </a:solidFill>
                <a:latin typeface="黑体" pitchFamily="2" charset="-122"/>
                <a:ea typeface="黑体" pitchFamily="2" charset="-122"/>
              </a:rPr>
              <a:t>1</a:t>
            </a:r>
            <a:r>
              <a:rPr lang="zh-CN" altLang="en-US" sz="2000">
                <a:solidFill>
                  <a:srgbClr val="000000"/>
                </a:solidFill>
                <a:latin typeface="黑体" pitchFamily="2" charset="-122"/>
                <a:ea typeface="黑体" pitchFamily="2" charset="-122"/>
              </a:rPr>
              <a:t>、</a:t>
            </a:r>
            <a:r>
              <a:rPr lang="en-US" altLang="zh-CN" sz="2000">
                <a:solidFill>
                  <a:srgbClr val="000000"/>
                </a:solidFill>
                <a:latin typeface="黑体" pitchFamily="2" charset="-122"/>
                <a:ea typeface="黑体" pitchFamily="2" charset="-122"/>
              </a:rPr>
              <a:t>R</a:t>
            </a:r>
            <a:r>
              <a:rPr lang="zh-CN" altLang="en-US" sz="2000">
                <a:solidFill>
                  <a:srgbClr val="000000"/>
                </a:solidFill>
                <a:latin typeface="黑体" pitchFamily="2" charset="-122"/>
                <a:ea typeface="黑体" pitchFamily="2" charset="-122"/>
              </a:rPr>
              <a:t>检验</a:t>
            </a:r>
          </a:p>
          <a:p>
            <a:pPr marL="342900" indent="-342900">
              <a:spcBef>
                <a:spcPct val="20000"/>
              </a:spcBef>
              <a:buFontTx/>
              <a:buChar char="•"/>
            </a:pPr>
            <a:r>
              <a:rPr lang="zh-CN" altLang="en-US" sz="2000">
                <a:solidFill>
                  <a:srgbClr val="000000"/>
                </a:solidFill>
                <a:latin typeface="黑体" pitchFamily="2" charset="-122"/>
                <a:ea typeface="黑体" pitchFamily="2" charset="-122"/>
              </a:rPr>
              <a:t>相关系数</a:t>
            </a:r>
            <a:r>
              <a:rPr lang="en-US" altLang="zh-CN" sz="2000">
                <a:solidFill>
                  <a:srgbClr val="000000"/>
                </a:solidFill>
                <a:latin typeface="黑体" pitchFamily="2" charset="-122"/>
                <a:ea typeface="黑体" pitchFamily="2" charset="-122"/>
              </a:rPr>
              <a:t>R</a:t>
            </a:r>
            <a:r>
              <a:rPr lang="zh-CN" altLang="en-US" sz="2000">
                <a:solidFill>
                  <a:srgbClr val="000000"/>
                </a:solidFill>
                <a:latin typeface="黑体" pitchFamily="2" charset="-122"/>
                <a:ea typeface="黑体" pitchFamily="2" charset="-122"/>
              </a:rPr>
              <a:t>：衡量自变量与因变量关系密切程度的指标，表示自变量解释了因变量变动的百分比。</a:t>
            </a:r>
          </a:p>
          <a:p>
            <a:pPr marL="342900" indent="-342900">
              <a:spcBef>
                <a:spcPct val="20000"/>
              </a:spcBef>
              <a:buFontTx/>
              <a:buChar char="•"/>
            </a:pPr>
            <a:endParaRPr lang="zh-CN" altLang="en-US" sz="2000">
              <a:solidFill>
                <a:srgbClr val="000000"/>
              </a:solidFill>
              <a:latin typeface="黑体" pitchFamily="2" charset="-122"/>
              <a:ea typeface="黑体" pitchFamily="2" charset="-122"/>
            </a:endParaRPr>
          </a:p>
          <a:p>
            <a:pPr marL="342900" indent="-342900">
              <a:spcBef>
                <a:spcPct val="20000"/>
              </a:spcBef>
              <a:buFontTx/>
              <a:buChar char="•"/>
            </a:pPr>
            <a:endParaRPr lang="zh-CN" altLang="en-US" sz="2000">
              <a:solidFill>
                <a:srgbClr val="000000"/>
              </a:solidFill>
              <a:latin typeface="黑体" pitchFamily="2" charset="-122"/>
              <a:ea typeface="黑体" pitchFamily="2" charset="-122"/>
            </a:endParaRPr>
          </a:p>
          <a:p>
            <a:pPr marL="342900" indent="-342900">
              <a:spcBef>
                <a:spcPct val="20000"/>
              </a:spcBef>
              <a:buFontTx/>
              <a:buChar char="•"/>
            </a:pPr>
            <a:endParaRPr lang="zh-CN" altLang="en-US" sz="2000">
              <a:solidFill>
                <a:srgbClr val="000000"/>
              </a:solidFill>
              <a:latin typeface="黑体" pitchFamily="2" charset="-122"/>
              <a:ea typeface="黑体" pitchFamily="2" charset="-122"/>
            </a:endParaRPr>
          </a:p>
          <a:p>
            <a:pPr marL="342900" indent="-342900">
              <a:spcBef>
                <a:spcPct val="20000"/>
              </a:spcBef>
              <a:buFontTx/>
              <a:buChar char="•"/>
            </a:pPr>
            <a:endParaRPr lang="zh-CN" altLang="en-US" sz="2000">
              <a:solidFill>
                <a:srgbClr val="000000"/>
              </a:solidFill>
              <a:latin typeface="黑体" pitchFamily="2" charset="-122"/>
              <a:ea typeface="黑体" pitchFamily="2" charset="-122"/>
            </a:endParaRPr>
          </a:p>
          <a:p>
            <a:pPr marL="342900" indent="-342900">
              <a:spcBef>
                <a:spcPct val="20000"/>
              </a:spcBef>
              <a:buFontTx/>
              <a:buChar char="•"/>
            </a:pPr>
            <a:r>
              <a:rPr lang="zh-CN" altLang="en-US" sz="2000">
                <a:solidFill>
                  <a:srgbClr val="000000"/>
                </a:solidFill>
                <a:latin typeface="黑体" pitchFamily="2" charset="-122"/>
                <a:ea typeface="黑体" pitchFamily="2" charset="-122"/>
              </a:rPr>
              <a:t>可见相关系数</a:t>
            </a:r>
            <a:r>
              <a:rPr lang="en-US" altLang="zh-CN" sz="2000">
                <a:solidFill>
                  <a:srgbClr val="000000"/>
                </a:solidFill>
                <a:latin typeface="黑体" pitchFamily="2" charset="-122"/>
                <a:ea typeface="黑体" pitchFamily="2" charset="-122"/>
              </a:rPr>
              <a:t>R</a:t>
            </a:r>
            <a:r>
              <a:rPr lang="zh-CN" altLang="en-US" sz="2000">
                <a:solidFill>
                  <a:srgbClr val="000000"/>
                </a:solidFill>
                <a:latin typeface="黑体" pitchFamily="2" charset="-122"/>
                <a:ea typeface="黑体" pitchFamily="2" charset="-122"/>
              </a:rPr>
              <a:t>取值于</a:t>
            </a:r>
            <a:r>
              <a:rPr lang="en-US" altLang="zh-CN" sz="2000">
                <a:solidFill>
                  <a:srgbClr val="000000"/>
                </a:solidFill>
                <a:latin typeface="黑体" pitchFamily="2" charset="-122"/>
                <a:ea typeface="黑体" pitchFamily="2" charset="-122"/>
              </a:rPr>
              <a:t>0</a:t>
            </a:r>
            <a:r>
              <a:rPr lang="zh-CN" altLang="en-US" sz="2000">
                <a:solidFill>
                  <a:srgbClr val="000000"/>
                </a:solidFill>
                <a:latin typeface="黑体" pitchFamily="2" charset="-122"/>
                <a:ea typeface="黑体" pitchFamily="2" charset="-122"/>
              </a:rPr>
              <a:t>－</a:t>
            </a:r>
            <a:r>
              <a:rPr lang="en-US" altLang="zh-CN" sz="2000">
                <a:solidFill>
                  <a:srgbClr val="000000"/>
                </a:solidFill>
                <a:latin typeface="黑体" pitchFamily="2" charset="-122"/>
                <a:ea typeface="黑体" pitchFamily="2" charset="-122"/>
              </a:rPr>
              <a:t>1</a:t>
            </a:r>
            <a:r>
              <a:rPr lang="zh-CN" altLang="en-US" sz="2000">
                <a:solidFill>
                  <a:srgbClr val="000000"/>
                </a:solidFill>
                <a:latin typeface="黑体" pitchFamily="2" charset="-122"/>
                <a:ea typeface="黑体" pitchFamily="2" charset="-122"/>
              </a:rPr>
              <a:t>之间。一般在实际预测时，</a:t>
            </a:r>
            <a:r>
              <a:rPr lang="en-US" altLang="zh-CN" sz="2000">
                <a:solidFill>
                  <a:srgbClr val="000000"/>
                </a:solidFill>
                <a:latin typeface="黑体" pitchFamily="2" charset="-122"/>
                <a:ea typeface="黑体" pitchFamily="2" charset="-122"/>
              </a:rPr>
              <a:t>|R|&gt;0.7</a:t>
            </a:r>
            <a:r>
              <a:rPr lang="zh-CN" altLang="en-US" sz="2000">
                <a:solidFill>
                  <a:srgbClr val="000000"/>
                </a:solidFill>
                <a:latin typeface="黑体" pitchFamily="2" charset="-122"/>
                <a:ea typeface="黑体" pitchFamily="2" charset="-122"/>
              </a:rPr>
              <a:t>就认为因变量与自变量高度相关，</a:t>
            </a:r>
            <a:r>
              <a:rPr lang="en-US" altLang="zh-CN" sz="2000">
                <a:solidFill>
                  <a:srgbClr val="000000"/>
                </a:solidFill>
                <a:latin typeface="黑体" pitchFamily="2" charset="-122"/>
                <a:ea typeface="黑体" pitchFamily="2" charset="-122"/>
              </a:rPr>
              <a:t>x</a:t>
            </a:r>
            <a:r>
              <a:rPr lang="zh-CN" altLang="en-US" sz="2000">
                <a:solidFill>
                  <a:srgbClr val="000000"/>
                </a:solidFill>
                <a:latin typeface="黑体" pitchFamily="2" charset="-122"/>
                <a:ea typeface="黑体" pitchFamily="2" charset="-122"/>
              </a:rPr>
              <a:t>是</a:t>
            </a:r>
            <a:r>
              <a:rPr lang="en-US" altLang="zh-CN" sz="2000">
                <a:solidFill>
                  <a:srgbClr val="000000"/>
                </a:solidFill>
                <a:latin typeface="黑体" pitchFamily="2" charset="-122"/>
                <a:ea typeface="黑体" pitchFamily="2" charset="-122"/>
              </a:rPr>
              <a:t>y</a:t>
            </a:r>
            <a:r>
              <a:rPr lang="zh-CN" altLang="en-US" sz="2000">
                <a:solidFill>
                  <a:srgbClr val="000000"/>
                </a:solidFill>
                <a:latin typeface="黑体" pitchFamily="2" charset="-122"/>
                <a:ea typeface="黑体" pitchFamily="2" charset="-122"/>
              </a:rPr>
              <a:t>的主要影响因素；</a:t>
            </a:r>
            <a:r>
              <a:rPr lang="en-US" altLang="zh-CN" sz="2000">
                <a:solidFill>
                  <a:srgbClr val="000000"/>
                </a:solidFill>
                <a:latin typeface="黑体" pitchFamily="2" charset="-122"/>
                <a:ea typeface="黑体" pitchFamily="2" charset="-122"/>
              </a:rPr>
              <a:t>0.3&lt;|R|&lt;0.7</a:t>
            </a:r>
            <a:r>
              <a:rPr lang="zh-CN" altLang="en-US" sz="2000">
                <a:solidFill>
                  <a:srgbClr val="000000"/>
                </a:solidFill>
                <a:latin typeface="黑体" pitchFamily="2" charset="-122"/>
                <a:ea typeface="黑体" pitchFamily="2" charset="-122"/>
              </a:rPr>
              <a:t>，认为相关；</a:t>
            </a:r>
            <a:r>
              <a:rPr lang="en-US" altLang="zh-CN" sz="2000">
                <a:solidFill>
                  <a:srgbClr val="000000"/>
                </a:solidFill>
                <a:latin typeface="黑体" pitchFamily="2" charset="-122"/>
                <a:ea typeface="黑体" pitchFamily="2" charset="-122"/>
              </a:rPr>
              <a:t>|R|&lt;0.3</a:t>
            </a:r>
            <a:r>
              <a:rPr lang="zh-CN" altLang="en-US" sz="2000">
                <a:solidFill>
                  <a:srgbClr val="000000"/>
                </a:solidFill>
                <a:latin typeface="黑体" pitchFamily="2" charset="-122"/>
                <a:ea typeface="黑体" pitchFamily="2" charset="-122"/>
              </a:rPr>
              <a:t>，弱相关，不能认为</a:t>
            </a:r>
            <a:r>
              <a:rPr lang="en-US" altLang="zh-CN" sz="2000">
                <a:solidFill>
                  <a:srgbClr val="000000"/>
                </a:solidFill>
                <a:latin typeface="黑体" pitchFamily="2" charset="-122"/>
                <a:ea typeface="黑体" pitchFamily="2" charset="-122"/>
              </a:rPr>
              <a:t>x</a:t>
            </a:r>
            <a:r>
              <a:rPr lang="zh-CN" altLang="en-US" sz="2000">
                <a:solidFill>
                  <a:srgbClr val="000000"/>
                </a:solidFill>
                <a:latin typeface="黑体" pitchFamily="2" charset="-122"/>
                <a:ea typeface="黑体" pitchFamily="2" charset="-122"/>
              </a:rPr>
              <a:t>是</a:t>
            </a:r>
            <a:r>
              <a:rPr lang="en-US" altLang="zh-CN" sz="2000">
                <a:solidFill>
                  <a:srgbClr val="000000"/>
                </a:solidFill>
                <a:latin typeface="黑体" pitchFamily="2" charset="-122"/>
                <a:ea typeface="黑体" pitchFamily="2" charset="-122"/>
              </a:rPr>
              <a:t>y</a:t>
            </a:r>
            <a:r>
              <a:rPr lang="zh-CN" altLang="en-US" sz="2000">
                <a:solidFill>
                  <a:srgbClr val="000000"/>
                </a:solidFill>
                <a:latin typeface="黑体" pitchFamily="2" charset="-122"/>
                <a:ea typeface="黑体" pitchFamily="2" charset="-122"/>
              </a:rPr>
              <a:t>的主要影响因素。</a:t>
            </a:r>
          </a:p>
          <a:p>
            <a:pPr marL="342900" indent="-342900">
              <a:spcBef>
                <a:spcPct val="20000"/>
              </a:spcBef>
              <a:buFontTx/>
              <a:buChar char="•"/>
            </a:pPr>
            <a:r>
              <a:rPr lang="zh-CN" altLang="en-US" sz="2000">
                <a:solidFill>
                  <a:srgbClr val="000000"/>
                </a:solidFill>
                <a:latin typeface="黑体" pitchFamily="2" charset="-122"/>
                <a:ea typeface="黑体" pitchFamily="2" charset="-122"/>
              </a:rPr>
              <a:t>如果要用一元线型回归方程来预测，一般要求</a:t>
            </a:r>
            <a:r>
              <a:rPr lang="en-US" altLang="zh-CN" sz="2000">
                <a:solidFill>
                  <a:srgbClr val="000000"/>
                </a:solidFill>
                <a:latin typeface="黑体" pitchFamily="2" charset="-122"/>
                <a:ea typeface="黑体" pitchFamily="2" charset="-122"/>
              </a:rPr>
              <a:t>R</a:t>
            </a:r>
            <a:r>
              <a:rPr lang="zh-CN" altLang="en-US" sz="2000">
                <a:solidFill>
                  <a:srgbClr val="000000"/>
                </a:solidFill>
                <a:latin typeface="黑体" pitchFamily="2" charset="-122"/>
                <a:ea typeface="黑体" pitchFamily="2" charset="-122"/>
              </a:rPr>
              <a:t>要大于</a:t>
            </a:r>
            <a:r>
              <a:rPr lang="en-US" altLang="zh-CN" sz="2000">
                <a:solidFill>
                  <a:srgbClr val="000000"/>
                </a:solidFill>
                <a:latin typeface="黑体" pitchFamily="2" charset="-122"/>
                <a:ea typeface="黑体" pitchFamily="2" charset="-122"/>
              </a:rPr>
              <a:t>0.7</a:t>
            </a:r>
            <a:r>
              <a:rPr lang="zh-CN" altLang="en-US" sz="2000">
                <a:solidFill>
                  <a:srgbClr val="000000"/>
                </a:solidFill>
                <a:latin typeface="黑体" pitchFamily="2" charset="-122"/>
                <a:ea typeface="黑体" pitchFamily="2" charset="-122"/>
              </a:rPr>
              <a:t>。</a:t>
            </a:r>
          </a:p>
          <a:p>
            <a:pPr marL="342900" indent="-342900">
              <a:spcBef>
                <a:spcPct val="20000"/>
              </a:spcBef>
              <a:buFontTx/>
              <a:buChar char="•"/>
            </a:pPr>
            <a:endParaRPr lang="en-US" altLang="zh-CN" sz="2800">
              <a:solidFill>
                <a:srgbClr val="000000"/>
              </a:solidFill>
              <a:ea typeface="宋体" pitchFamily="2" charset="-122"/>
            </a:endParaRPr>
          </a:p>
        </p:txBody>
      </p:sp>
      <p:graphicFrame>
        <p:nvGraphicFramePr>
          <p:cNvPr id="180227" name="Object 5"/>
          <p:cNvGraphicFramePr>
            <a:graphicFrameLocks noChangeAspect="1"/>
          </p:cNvGraphicFramePr>
          <p:nvPr/>
        </p:nvGraphicFramePr>
        <p:xfrm>
          <a:off x="1295400" y="2590800"/>
          <a:ext cx="4495800" cy="1149350"/>
        </p:xfrm>
        <a:graphic>
          <a:graphicData uri="http://schemas.openxmlformats.org/presentationml/2006/ole">
            <mc:AlternateContent xmlns:mc="http://schemas.openxmlformats.org/markup-compatibility/2006">
              <mc:Choice xmlns:v="urn:schemas-microsoft-com:vml" Requires="v">
                <p:oleObj spid="_x0000_s180247" name="Equation" r:id="rId3" imgW="1762107" imgH="523829" progId="Equation.DSMT4">
                  <p:embed/>
                </p:oleObj>
              </mc:Choice>
              <mc:Fallback>
                <p:oleObj name="Equation" r:id="rId3" imgW="1762107" imgH="523829" progId="Equation.DSMT4">
                  <p:embed/>
                  <p:pic>
                    <p:nvPicPr>
                      <p:cNvPr id="0" name="Object 5"/>
                      <p:cNvPicPr>
                        <a:picLocks noChangeAspect="1" noChangeArrowheads="1"/>
                      </p:cNvPicPr>
                      <p:nvPr/>
                    </p:nvPicPr>
                    <p:blipFill>
                      <a:blip r:embed="rId4">
                        <a:lum bright="72000"/>
                        <a:grayscl/>
                        <a:biLevel thresh="50000"/>
                        <a:extLst>
                          <a:ext uri="{28A0092B-C50C-407E-A947-70E740481C1C}">
                            <a14:useLocalDpi xmlns:a14="http://schemas.microsoft.com/office/drawing/2010/main" val="0"/>
                          </a:ext>
                        </a:extLst>
                      </a:blip>
                      <a:srcRect/>
                      <a:stretch>
                        <a:fillRect/>
                      </a:stretch>
                    </p:blipFill>
                    <p:spPr bwMode="auto">
                      <a:xfrm>
                        <a:off x="1295400" y="2590800"/>
                        <a:ext cx="4495800" cy="11493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4"/>
          <p:cNvSpPr>
            <a:spLocks noGrp="1" noChangeArrowheads="1"/>
          </p:cNvSpPr>
          <p:nvPr>
            <p:ph idx="1"/>
          </p:nvPr>
        </p:nvSpPr>
        <p:spPr>
          <a:xfrm>
            <a:off x="381000" y="838200"/>
            <a:ext cx="8229600" cy="5592763"/>
          </a:xfrm>
          <a:extLst>
            <a:ext uri="{909E8E84-426E-40DD-AFC4-6F175D3DCCD1}">
              <a14:hiddenFill xmlns:a14="http://schemas.microsoft.com/office/drawing/2010/main">
                <a:solidFill>
                  <a:srgbClr val="FF0000"/>
                </a:solidFill>
              </a14:hiddenFill>
            </a:ext>
          </a:extLst>
        </p:spPr>
        <p:txBody>
          <a:bodyPr/>
          <a:lstStyle/>
          <a:p>
            <a:pPr eaLnBrk="1" hangingPunct="1"/>
            <a:r>
              <a:rPr lang="en-US" altLang="zh-CN" smtClean="0">
                <a:solidFill>
                  <a:srgbClr val="000000"/>
                </a:solidFill>
              </a:rPr>
              <a:t>2</a:t>
            </a:r>
            <a:r>
              <a:rPr lang="zh-CN" altLang="en-US" smtClean="0">
                <a:solidFill>
                  <a:srgbClr val="000000"/>
                </a:solidFill>
              </a:rPr>
              <a:t>、</a:t>
            </a:r>
            <a:r>
              <a:rPr lang="en-US" altLang="zh-CN" smtClean="0">
                <a:solidFill>
                  <a:srgbClr val="000000"/>
                </a:solidFill>
              </a:rPr>
              <a:t>t</a:t>
            </a:r>
            <a:r>
              <a:rPr lang="zh-CN" altLang="en-US" smtClean="0">
                <a:solidFill>
                  <a:srgbClr val="000000"/>
                </a:solidFill>
              </a:rPr>
              <a:t>检验</a:t>
            </a:r>
          </a:p>
          <a:p>
            <a:pPr eaLnBrk="1" hangingPunct="1"/>
            <a:r>
              <a:rPr lang="en-US" altLang="zh-CN" smtClean="0">
                <a:solidFill>
                  <a:srgbClr val="000000"/>
                </a:solidFill>
              </a:rPr>
              <a:t>T</a:t>
            </a:r>
            <a:r>
              <a:rPr lang="zh-CN" altLang="en-US" smtClean="0">
                <a:solidFill>
                  <a:srgbClr val="000000"/>
                </a:solidFill>
              </a:rPr>
              <a:t>检验是用来检验一元线型回归模型是否成立的一种方法。通过构造统计量</a:t>
            </a:r>
            <a:r>
              <a:rPr lang="en-US" altLang="zh-CN" smtClean="0">
                <a:solidFill>
                  <a:srgbClr val="000000"/>
                </a:solidFill>
              </a:rPr>
              <a:t>T</a:t>
            </a:r>
            <a:r>
              <a:rPr lang="zh-CN" altLang="en-US" smtClean="0">
                <a:solidFill>
                  <a:srgbClr val="000000"/>
                </a:solidFill>
              </a:rPr>
              <a:t>，并给定一定的显著性水平     ，可以计算：</a:t>
            </a:r>
          </a:p>
          <a:p>
            <a:pPr eaLnBrk="1" hangingPunct="1"/>
            <a:endParaRPr lang="zh-CN" altLang="en-US" smtClean="0">
              <a:solidFill>
                <a:srgbClr val="000000"/>
              </a:solidFill>
            </a:endParaRPr>
          </a:p>
          <a:p>
            <a:pPr eaLnBrk="1" hangingPunct="1"/>
            <a:endParaRPr lang="zh-CN" altLang="en-US" smtClean="0"/>
          </a:p>
          <a:p>
            <a:pPr eaLnBrk="1" hangingPunct="1"/>
            <a:r>
              <a:rPr lang="zh-CN" altLang="en-US" smtClean="0">
                <a:solidFill>
                  <a:srgbClr val="000000"/>
                </a:solidFill>
              </a:rPr>
              <a:t>通过查表，如果                          ，则可以认为回归模型显著，否则回归模型不成立。</a:t>
            </a:r>
          </a:p>
          <a:p>
            <a:pPr eaLnBrk="1" hangingPunct="1"/>
            <a:r>
              <a:rPr lang="zh-CN" altLang="en-US" smtClean="0">
                <a:solidFill>
                  <a:srgbClr val="000000"/>
                </a:solidFill>
              </a:rPr>
              <a:t>比如，在</a:t>
            </a:r>
            <a:r>
              <a:rPr lang="en-US" altLang="zh-CN" smtClean="0">
                <a:solidFill>
                  <a:srgbClr val="000000"/>
                </a:solidFill>
              </a:rPr>
              <a:t>95%</a:t>
            </a:r>
            <a:r>
              <a:rPr lang="zh-CN" altLang="en-US" smtClean="0">
                <a:solidFill>
                  <a:srgbClr val="000000"/>
                </a:solidFill>
              </a:rPr>
              <a:t>显著程度下，并且</a:t>
            </a:r>
            <a:r>
              <a:rPr lang="en-US" altLang="zh-CN" smtClean="0">
                <a:solidFill>
                  <a:srgbClr val="000000"/>
                </a:solidFill>
              </a:rPr>
              <a:t>n</a:t>
            </a:r>
            <a:r>
              <a:rPr lang="zh-CN" altLang="en-US" smtClean="0">
                <a:solidFill>
                  <a:srgbClr val="000000"/>
                </a:solidFill>
              </a:rPr>
              <a:t>很大时，后者为</a:t>
            </a:r>
            <a:r>
              <a:rPr lang="en-US" altLang="zh-CN" smtClean="0">
                <a:solidFill>
                  <a:srgbClr val="000000"/>
                </a:solidFill>
              </a:rPr>
              <a:t>1.96</a:t>
            </a:r>
            <a:r>
              <a:rPr lang="zh-CN" altLang="en-US" smtClean="0">
                <a:solidFill>
                  <a:srgbClr val="000000"/>
                </a:solidFill>
              </a:rPr>
              <a:t>。</a:t>
            </a:r>
          </a:p>
          <a:p>
            <a:pPr eaLnBrk="1" hangingPunct="1"/>
            <a:endParaRPr lang="en-US" altLang="zh-CN" smtClean="0">
              <a:solidFill>
                <a:srgbClr val="000000"/>
              </a:solidFill>
            </a:endParaRPr>
          </a:p>
        </p:txBody>
      </p:sp>
      <p:graphicFrame>
        <p:nvGraphicFramePr>
          <p:cNvPr id="181251" name="Object 5"/>
          <p:cNvGraphicFramePr>
            <a:graphicFrameLocks noChangeAspect="1"/>
          </p:cNvGraphicFramePr>
          <p:nvPr/>
        </p:nvGraphicFramePr>
        <p:xfrm>
          <a:off x="1600200" y="2209800"/>
          <a:ext cx="422275" cy="387350"/>
        </p:xfrm>
        <a:graphic>
          <a:graphicData uri="http://schemas.openxmlformats.org/presentationml/2006/ole">
            <mc:AlternateContent xmlns:mc="http://schemas.openxmlformats.org/markup-compatibility/2006">
              <mc:Choice xmlns:v="urn:schemas-microsoft-com:vml" Requires="v">
                <p:oleObj spid="_x0000_s181312" name="公式" r:id="rId3" imgW="152334" imgH="139639" progId="Equation.3">
                  <p:embed/>
                </p:oleObj>
              </mc:Choice>
              <mc:Fallback>
                <p:oleObj name="公式" r:id="rId3" imgW="152334" imgH="139639" progId="Equation.3">
                  <p:embed/>
                  <p:pic>
                    <p:nvPicPr>
                      <p:cNvPr id="0" name="Object 5"/>
                      <p:cNvPicPr>
                        <a:picLocks noChangeAspect="1" noChangeArrowheads="1"/>
                      </p:cNvPicPr>
                      <p:nvPr/>
                    </p:nvPicPr>
                    <p:blipFill>
                      <a:blip r:embed="rId4">
                        <a:lum bright="78000"/>
                        <a:grayscl/>
                        <a:biLevel thresh="50000"/>
                        <a:extLst>
                          <a:ext uri="{28A0092B-C50C-407E-A947-70E740481C1C}">
                            <a14:useLocalDpi xmlns:a14="http://schemas.microsoft.com/office/drawing/2010/main" val="0"/>
                          </a:ext>
                        </a:extLst>
                      </a:blip>
                      <a:srcRect/>
                      <a:stretch>
                        <a:fillRect/>
                      </a:stretch>
                    </p:blipFill>
                    <p:spPr bwMode="auto">
                      <a:xfrm>
                        <a:off x="1600200" y="2209800"/>
                        <a:ext cx="422275" cy="3873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2" name="Rectangle 6"/>
          <p:cNvSpPr>
            <a:spLocks noChangeArrowheads="1"/>
          </p:cNvSpPr>
          <p:nvPr/>
        </p:nvSpPr>
        <p:spPr bwMode="auto">
          <a:xfrm>
            <a:off x="0" y="0"/>
            <a:ext cx="9144000" cy="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1253" name="Object 7"/>
          <p:cNvGraphicFramePr>
            <a:graphicFrameLocks noChangeAspect="1"/>
          </p:cNvGraphicFramePr>
          <p:nvPr/>
        </p:nvGraphicFramePr>
        <p:xfrm>
          <a:off x="2819400" y="2667000"/>
          <a:ext cx="2243138" cy="1033463"/>
        </p:xfrm>
        <a:graphic>
          <a:graphicData uri="http://schemas.openxmlformats.org/presentationml/2006/ole">
            <mc:AlternateContent xmlns:mc="http://schemas.openxmlformats.org/markup-compatibility/2006">
              <mc:Choice xmlns:v="urn:schemas-microsoft-com:vml" Requires="v">
                <p:oleObj spid="_x0000_s181313" name="公式" r:id="rId5" imgW="850531" imgH="469696" progId="Equation.3">
                  <p:embed/>
                </p:oleObj>
              </mc:Choice>
              <mc:Fallback>
                <p:oleObj name="公式" r:id="rId5" imgW="850531" imgH="469696" progId="Equation.3">
                  <p:embed/>
                  <p:pic>
                    <p:nvPicPr>
                      <p:cNvPr id="0" name="Object 7"/>
                      <p:cNvPicPr>
                        <a:picLocks noChangeAspect="1" noChangeArrowheads="1"/>
                      </p:cNvPicPr>
                      <p:nvPr/>
                    </p:nvPicPr>
                    <p:blipFill>
                      <a:blip r:embed="rId6">
                        <a:lum bright="100000"/>
                        <a:grayscl/>
                        <a:biLevel thresh="50000"/>
                        <a:extLst>
                          <a:ext uri="{28A0092B-C50C-407E-A947-70E740481C1C}">
                            <a14:useLocalDpi xmlns:a14="http://schemas.microsoft.com/office/drawing/2010/main" val="0"/>
                          </a:ext>
                        </a:extLst>
                      </a:blip>
                      <a:srcRect/>
                      <a:stretch>
                        <a:fillRect/>
                      </a:stretch>
                    </p:blipFill>
                    <p:spPr bwMode="auto">
                      <a:xfrm>
                        <a:off x="2819400" y="2667000"/>
                        <a:ext cx="2243138" cy="1033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254" name="Object 8"/>
          <p:cNvGraphicFramePr>
            <a:graphicFrameLocks noChangeAspect="1"/>
          </p:cNvGraphicFramePr>
          <p:nvPr/>
        </p:nvGraphicFramePr>
        <p:xfrm>
          <a:off x="3429000" y="3733800"/>
          <a:ext cx="2438400" cy="609600"/>
        </p:xfrm>
        <a:graphic>
          <a:graphicData uri="http://schemas.openxmlformats.org/presentationml/2006/ole">
            <mc:AlternateContent xmlns:mc="http://schemas.openxmlformats.org/markup-compatibility/2006">
              <mc:Choice xmlns:v="urn:schemas-microsoft-com:vml" Requires="v">
                <p:oleObj spid="_x0000_s181314" name="公式" r:id="rId7" imgW="875920" imgH="266584" progId="Equation.3">
                  <p:embed/>
                </p:oleObj>
              </mc:Choice>
              <mc:Fallback>
                <p:oleObj name="公式" r:id="rId7" imgW="875920" imgH="266584" progId="Equation.3">
                  <p:embed/>
                  <p:pic>
                    <p:nvPicPr>
                      <p:cNvPr id="0" name="Object 8"/>
                      <p:cNvPicPr>
                        <a:picLocks noChangeAspect="1" noChangeArrowheads="1"/>
                      </p:cNvPicPr>
                      <p:nvPr/>
                    </p:nvPicPr>
                    <p:blipFill>
                      <a:blip r:embed="rId8">
                        <a:lum bright="78000"/>
                        <a:grayscl/>
                        <a:biLevel thresh="50000"/>
                        <a:extLst>
                          <a:ext uri="{28A0092B-C50C-407E-A947-70E740481C1C}">
                            <a14:useLocalDpi xmlns:a14="http://schemas.microsoft.com/office/drawing/2010/main" val="0"/>
                          </a:ext>
                        </a:extLst>
                      </a:blip>
                      <a:srcRect/>
                      <a:stretch>
                        <a:fillRect/>
                      </a:stretch>
                    </p:blipFill>
                    <p:spPr bwMode="auto">
                      <a:xfrm>
                        <a:off x="3429000" y="3733800"/>
                        <a:ext cx="2438400" cy="6096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4"/>
          <p:cNvSpPr>
            <a:spLocks noGrp="1" noChangeArrowheads="1"/>
          </p:cNvSpPr>
          <p:nvPr>
            <p:ph idx="1"/>
          </p:nvPr>
        </p:nvSpPr>
        <p:spPr>
          <a:xfrm>
            <a:off x="152400" y="685800"/>
            <a:ext cx="8229600" cy="5592763"/>
          </a:xfrm>
          <a:solidFill>
            <a:srgbClr val="33CCCC"/>
          </a:solidFill>
        </p:spPr>
        <p:txBody>
          <a:bodyPr/>
          <a:lstStyle/>
          <a:p>
            <a:pPr eaLnBrk="1" hangingPunct="1"/>
            <a:r>
              <a:rPr lang="en-US" altLang="zh-CN" smtClean="0"/>
              <a:t>3</a:t>
            </a:r>
            <a:r>
              <a:rPr lang="zh-CN" altLang="en-US" smtClean="0"/>
              <a:t>、</a:t>
            </a:r>
            <a:r>
              <a:rPr lang="en-US" altLang="zh-CN" smtClean="0"/>
              <a:t>F</a:t>
            </a:r>
            <a:r>
              <a:rPr lang="zh-CN" altLang="en-US" smtClean="0"/>
              <a:t>检验</a:t>
            </a:r>
          </a:p>
          <a:p>
            <a:pPr eaLnBrk="1" hangingPunct="1"/>
            <a:r>
              <a:rPr lang="zh-CN" altLang="en-US" smtClean="0"/>
              <a:t>通过构造统计量</a:t>
            </a:r>
            <a:r>
              <a:rPr lang="en-US" altLang="zh-CN" smtClean="0"/>
              <a:t>F</a:t>
            </a:r>
            <a:r>
              <a:rPr lang="zh-CN" altLang="en-US" smtClean="0"/>
              <a:t>，并给定一定的显著水平，计算统计量</a:t>
            </a:r>
            <a:r>
              <a:rPr lang="en-US" altLang="zh-CN" smtClean="0"/>
              <a:t>F</a:t>
            </a:r>
            <a:r>
              <a:rPr lang="zh-CN" altLang="en-US" smtClean="0"/>
              <a:t>：</a:t>
            </a:r>
          </a:p>
          <a:p>
            <a:pPr eaLnBrk="1" hangingPunct="1"/>
            <a:endParaRPr lang="zh-CN" altLang="en-US" smtClean="0"/>
          </a:p>
          <a:p>
            <a:pPr eaLnBrk="1" hangingPunct="1"/>
            <a:endParaRPr lang="zh-CN" altLang="en-US" smtClean="0"/>
          </a:p>
          <a:p>
            <a:pPr eaLnBrk="1" hangingPunct="1"/>
            <a:r>
              <a:rPr lang="zh-CN" altLang="en-US" smtClean="0"/>
              <a:t>查</a:t>
            </a:r>
            <a:r>
              <a:rPr lang="en-US" altLang="zh-CN" smtClean="0"/>
              <a:t>F</a:t>
            </a:r>
            <a:r>
              <a:rPr lang="zh-CN" altLang="en-US" smtClean="0"/>
              <a:t>分布表，可得                      </a:t>
            </a:r>
          </a:p>
          <a:p>
            <a:pPr eaLnBrk="1" hangingPunct="1"/>
            <a:r>
              <a:rPr lang="zh-CN" altLang="en-US" smtClean="0"/>
              <a:t>如果                            ，则一元线型回归模型成立，否则线型回归不显著。</a:t>
            </a:r>
          </a:p>
          <a:p>
            <a:pPr eaLnBrk="1" hangingPunct="1"/>
            <a:endParaRPr lang="en-US" altLang="zh-CN" smtClean="0"/>
          </a:p>
        </p:txBody>
      </p:sp>
      <p:graphicFrame>
        <p:nvGraphicFramePr>
          <p:cNvPr id="182275" name="Object 5"/>
          <p:cNvGraphicFramePr>
            <a:graphicFrameLocks noChangeAspect="1"/>
          </p:cNvGraphicFramePr>
          <p:nvPr/>
        </p:nvGraphicFramePr>
        <p:xfrm>
          <a:off x="1828800" y="2133600"/>
          <a:ext cx="3200400" cy="955675"/>
        </p:xfrm>
        <a:graphic>
          <a:graphicData uri="http://schemas.openxmlformats.org/presentationml/2006/ole">
            <mc:AlternateContent xmlns:mc="http://schemas.openxmlformats.org/markup-compatibility/2006">
              <mc:Choice xmlns:v="urn:schemas-microsoft-com:vml" Requires="v">
                <p:oleObj spid="_x0000_s182336" name="公式" r:id="rId3" imgW="901309" imgH="418918" progId="Equation.3">
                  <p:embed/>
                </p:oleObj>
              </mc:Choice>
              <mc:Fallback>
                <p:oleObj name="公式" r:id="rId3" imgW="901309" imgH="418918" progId="Equation.3">
                  <p:embed/>
                  <p:pic>
                    <p:nvPicPr>
                      <p:cNvPr id="0" name="Object 5"/>
                      <p:cNvPicPr>
                        <a:picLocks noChangeAspect="1" noChangeArrowheads="1"/>
                      </p:cNvPicPr>
                      <p:nvPr/>
                    </p:nvPicPr>
                    <p:blipFill>
                      <a:blip r:embed="rId4">
                        <a:lum bright="72000"/>
                        <a:grayscl/>
                        <a:biLevel thresh="50000"/>
                        <a:extLst>
                          <a:ext uri="{28A0092B-C50C-407E-A947-70E740481C1C}">
                            <a14:useLocalDpi xmlns:a14="http://schemas.microsoft.com/office/drawing/2010/main" val="0"/>
                          </a:ext>
                        </a:extLst>
                      </a:blip>
                      <a:srcRect/>
                      <a:stretch>
                        <a:fillRect/>
                      </a:stretch>
                    </p:blipFill>
                    <p:spPr bwMode="auto">
                      <a:xfrm>
                        <a:off x="1828800" y="2133600"/>
                        <a:ext cx="3200400" cy="955675"/>
                      </a:xfrm>
                      <a:prstGeom prst="rect">
                        <a:avLst/>
                      </a:prstGeom>
                      <a:solidFill>
                        <a:srgbClr val="33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6" name="Rectangle 6"/>
          <p:cNvSpPr>
            <a:spLocks noChangeArrowheads="1"/>
          </p:cNvSpPr>
          <p:nvPr/>
        </p:nvSpPr>
        <p:spPr bwMode="auto">
          <a:xfrm>
            <a:off x="0" y="0"/>
            <a:ext cx="9144000" cy="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2277" name="Object 7"/>
          <p:cNvGraphicFramePr>
            <a:graphicFrameLocks noChangeAspect="1"/>
          </p:cNvGraphicFramePr>
          <p:nvPr/>
        </p:nvGraphicFramePr>
        <p:xfrm>
          <a:off x="3352800" y="3124200"/>
          <a:ext cx="1871663" cy="481013"/>
        </p:xfrm>
        <a:graphic>
          <a:graphicData uri="http://schemas.openxmlformats.org/presentationml/2006/ole">
            <mc:AlternateContent xmlns:mc="http://schemas.openxmlformats.org/markup-compatibility/2006">
              <mc:Choice xmlns:v="urn:schemas-microsoft-com:vml" Requires="v">
                <p:oleObj spid="_x0000_s182337" name="公式" r:id="rId5" imgW="711200" imgH="228600" progId="Equation.3">
                  <p:embed/>
                </p:oleObj>
              </mc:Choice>
              <mc:Fallback>
                <p:oleObj name="公式" r:id="rId5" imgW="711200" imgH="228600" progId="Equation.3">
                  <p:embed/>
                  <p:pic>
                    <p:nvPicPr>
                      <p:cNvPr id="0" name="Object 7"/>
                      <p:cNvPicPr>
                        <a:picLocks noChangeAspect="1" noChangeArrowheads="1"/>
                      </p:cNvPicPr>
                      <p:nvPr/>
                    </p:nvPicPr>
                    <p:blipFill>
                      <a:blip r:embed="rId6">
                        <a:lum bright="66000"/>
                        <a:grayscl/>
                        <a:biLevel thresh="50000"/>
                        <a:extLst>
                          <a:ext uri="{28A0092B-C50C-407E-A947-70E740481C1C}">
                            <a14:useLocalDpi xmlns:a14="http://schemas.microsoft.com/office/drawing/2010/main" val="0"/>
                          </a:ext>
                        </a:extLst>
                      </a:blip>
                      <a:srcRect/>
                      <a:stretch>
                        <a:fillRect/>
                      </a:stretch>
                    </p:blipFill>
                    <p:spPr bwMode="auto">
                      <a:xfrm>
                        <a:off x="3352800" y="3124200"/>
                        <a:ext cx="1871663" cy="48101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2278" name="Object 8"/>
          <p:cNvGraphicFramePr>
            <a:graphicFrameLocks noChangeAspect="1"/>
          </p:cNvGraphicFramePr>
          <p:nvPr/>
        </p:nvGraphicFramePr>
        <p:xfrm>
          <a:off x="1447800" y="3657600"/>
          <a:ext cx="2573338" cy="481013"/>
        </p:xfrm>
        <a:graphic>
          <a:graphicData uri="http://schemas.openxmlformats.org/presentationml/2006/ole">
            <mc:AlternateContent xmlns:mc="http://schemas.openxmlformats.org/markup-compatibility/2006">
              <mc:Choice xmlns:v="urn:schemas-microsoft-com:vml" Requires="v">
                <p:oleObj spid="_x0000_s182338" name="公式" r:id="rId7" imgW="977900" imgH="228600" progId="Equation.3">
                  <p:embed/>
                </p:oleObj>
              </mc:Choice>
              <mc:Fallback>
                <p:oleObj name="公式" r:id="rId7" imgW="977900" imgH="228600" progId="Equation.3">
                  <p:embed/>
                  <p:pic>
                    <p:nvPicPr>
                      <p:cNvPr id="0" name="Object 8"/>
                      <p:cNvPicPr>
                        <a:picLocks noChangeAspect="1" noChangeArrowheads="1"/>
                      </p:cNvPicPr>
                      <p:nvPr/>
                    </p:nvPicPr>
                    <p:blipFill>
                      <a:blip r:embed="rId8">
                        <a:lum bright="66000"/>
                        <a:grayscl/>
                        <a:biLevel thresh="50000"/>
                        <a:extLst>
                          <a:ext uri="{28A0092B-C50C-407E-A947-70E740481C1C}">
                            <a14:useLocalDpi xmlns:a14="http://schemas.microsoft.com/office/drawing/2010/main" val="0"/>
                          </a:ext>
                        </a:extLst>
                      </a:blip>
                      <a:srcRect/>
                      <a:stretch>
                        <a:fillRect/>
                      </a:stretch>
                    </p:blipFill>
                    <p:spPr bwMode="auto">
                      <a:xfrm>
                        <a:off x="1447800" y="3657600"/>
                        <a:ext cx="2573338" cy="48101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838200"/>
            <a:ext cx="3200400" cy="685800"/>
          </a:xfrm>
          <a:solidFill>
            <a:srgbClr val="66FFFF"/>
          </a:solidFill>
        </p:spPr>
        <p:txBody>
          <a:bodyPr/>
          <a:lstStyle/>
          <a:p>
            <a:pPr eaLnBrk="1" hangingPunct="1"/>
            <a:r>
              <a:rPr lang="zh-CN" altLang="en-US" sz="2000" b="1" smtClean="0">
                <a:solidFill>
                  <a:srgbClr val="000000"/>
                </a:solidFill>
                <a:latin typeface="黑体" pitchFamily="2" charset="-122"/>
                <a:ea typeface="黑体" pitchFamily="2" charset="-122"/>
              </a:rPr>
              <a:t>一元线型回归预测</a:t>
            </a:r>
          </a:p>
        </p:txBody>
      </p:sp>
      <p:sp>
        <p:nvSpPr>
          <p:cNvPr id="183299" name="Rectangle 3"/>
          <p:cNvSpPr>
            <a:spLocks noGrp="1" noChangeArrowheads="1"/>
          </p:cNvSpPr>
          <p:nvPr>
            <p:ph idx="1"/>
          </p:nvPr>
        </p:nvSpPr>
        <p:spPr>
          <a:xfrm>
            <a:off x="457200" y="1447800"/>
            <a:ext cx="8458200" cy="4876800"/>
          </a:xfrm>
          <a:solidFill>
            <a:srgbClr val="66FFFF"/>
          </a:solidFill>
        </p:spPr>
        <p:txBody>
          <a:bodyPr/>
          <a:lstStyle/>
          <a:p>
            <a:pPr eaLnBrk="1" hangingPunct="1"/>
            <a:r>
              <a:rPr lang="zh-CN" altLang="en-US" sz="2000" smtClean="0">
                <a:solidFill>
                  <a:srgbClr val="000000"/>
                </a:solidFill>
                <a:latin typeface="黑体" pitchFamily="2" charset="-122"/>
                <a:ea typeface="黑体" pitchFamily="2" charset="-122"/>
              </a:rPr>
              <a:t>用回归方程计算出来的预测值，是一个具体的数，称为点预测。点预测值是一个平均数，实际值可能高于或低于它，还必须用一定的机率保证其置信区间的范围，也就是区间估计。 </a:t>
            </a:r>
          </a:p>
          <a:p>
            <a:pPr eaLnBrk="1" hangingPunct="1"/>
            <a:r>
              <a:rPr lang="zh-CN" altLang="en-US" sz="2000" smtClean="0">
                <a:solidFill>
                  <a:srgbClr val="000000"/>
                </a:solidFill>
                <a:latin typeface="黑体" pitchFamily="2" charset="-122"/>
                <a:ea typeface="黑体" pitchFamily="2" charset="-122"/>
              </a:rPr>
              <a:t>为了计算置信区间，就要计算预测值的标准误差。其计算公式如下：</a:t>
            </a:r>
            <a:r>
              <a:rPr lang="zh-CN" altLang="en-US" smtClean="0">
                <a:solidFill>
                  <a:srgbClr val="000000"/>
                </a:solidFill>
              </a:rPr>
              <a:t> </a:t>
            </a:r>
          </a:p>
          <a:p>
            <a:pPr eaLnBrk="1" hangingPunct="1"/>
            <a:endParaRPr lang="zh-CN" altLang="en-US" smtClean="0">
              <a:solidFill>
                <a:srgbClr val="000000"/>
              </a:solidFill>
            </a:endParaRPr>
          </a:p>
          <a:p>
            <a:pPr eaLnBrk="1" hangingPunct="1">
              <a:lnSpc>
                <a:spcPct val="110000"/>
              </a:lnSpc>
            </a:pPr>
            <a:r>
              <a:rPr lang="zh-CN" altLang="en-US" sz="2000" smtClean="0">
                <a:solidFill>
                  <a:srgbClr val="000000"/>
                </a:solidFill>
                <a:latin typeface="黑体" pitchFamily="2" charset="-122"/>
                <a:ea typeface="黑体" pitchFamily="2" charset="-122"/>
              </a:rPr>
              <a:t>根据概率论证明，在数据较多时置信区间为：      置信度为</a:t>
            </a:r>
            <a:r>
              <a:rPr lang="en-US" altLang="zh-CN" sz="2000" smtClean="0">
                <a:solidFill>
                  <a:srgbClr val="000000"/>
                </a:solidFill>
                <a:latin typeface="黑体" pitchFamily="2" charset="-122"/>
                <a:ea typeface="黑体" pitchFamily="2" charset="-122"/>
              </a:rPr>
              <a:t>68.3</a:t>
            </a:r>
            <a:r>
              <a:rPr lang="zh-CN" altLang="en-US" sz="2000" smtClean="0">
                <a:solidFill>
                  <a:srgbClr val="000000"/>
                </a:solidFill>
                <a:latin typeface="黑体" pitchFamily="2" charset="-122"/>
                <a:ea typeface="黑体" pitchFamily="2" charset="-122"/>
              </a:rPr>
              <a:t>％；两个</a:t>
            </a:r>
            <a:r>
              <a:rPr lang="en-US" altLang="zh-CN" sz="2000" smtClean="0">
                <a:solidFill>
                  <a:srgbClr val="000000"/>
                </a:solidFill>
                <a:latin typeface="黑体" pitchFamily="2" charset="-122"/>
                <a:ea typeface="黑体" pitchFamily="2" charset="-122"/>
              </a:rPr>
              <a:t>S</a:t>
            </a:r>
            <a:r>
              <a:rPr lang="zh-CN" altLang="en-US" sz="2000" smtClean="0">
                <a:solidFill>
                  <a:srgbClr val="000000"/>
                </a:solidFill>
                <a:latin typeface="黑体" pitchFamily="2" charset="-122"/>
                <a:ea typeface="黑体" pitchFamily="2" charset="-122"/>
              </a:rPr>
              <a:t>为</a:t>
            </a:r>
            <a:r>
              <a:rPr lang="en-US" altLang="zh-CN" sz="2000" smtClean="0">
                <a:solidFill>
                  <a:srgbClr val="000000"/>
                </a:solidFill>
                <a:latin typeface="黑体" pitchFamily="2" charset="-122"/>
                <a:ea typeface="黑体" pitchFamily="2" charset="-122"/>
              </a:rPr>
              <a:t>95.45</a:t>
            </a:r>
            <a:r>
              <a:rPr lang="zh-CN" altLang="en-US" sz="2000" smtClean="0">
                <a:solidFill>
                  <a:srgbClr val="000000"/>
                </a:solidFill>
                <a:latin typeface="黑体" pitchFamily="2" charset="-122"/>
                <a:ea typeface="黑体" pitchFamily="2" charset="-122"/>
              </a:rPr>
              <a:t>％；三个</a:t>
            </a:r>
            <a:r>
              <a:rPr lang="en-US" altLang="zh-CN" sz="2000" smtClean="0">
                <a:solidFill>
                  <a:srgbClr val="000000"/>
                </a:solidFill>
                <a:latin typeface="黑体" pitchFamily="2" charset="-122"/>
                <a:ea typeface="黑体" pitchFamily="2" charset="-122"/>
              </a:rPr>
              <a:t>S</a:t>
            </a:r>
            <a:r>
              <a:rPr lang="zh-CN" altLang="en-US" sz="2000" smtClean="0">
                <a:solidFill>
                  <a:srgbClr val="000000"/>
                </a:solidFill>
                <a:latin typeface="黑体" pitchFamily="2" charset="-122"/>
                <a:ea typeface="黑体" pitchFamily="2" charset="-122"/>
              </a:rPr>
              <a:t>为</a:t>
            </a:r>
            <a:r>
              <a:rPr lang="en-US" altLang="zh-CN" sz="2000" smtClean="0">
                <a:solidFill>
                  <a:srgbClr val="000000"/>
                </a:solidFill>
                <a:latin typeface="黑体" pitchFamily="2" charset="-122"/>
                <a:ea typeface="黑体" pitchFamily="2" charset="-122"/>
              </a:rPr>
              <a:t>99.7</a:t>
            </a:r>
            <a:r>
              <a:rPr lang="zh-CN" altLang="en-US" sz="2000" smtClean="0">
                <a:solidFill>
                  <a:srgbClr val="000000"/>
                </a:solidFill>
                <a:latin typeface="黑体" pitchFamily="2" charset="-122"/>
                <a:ea typeface="黑体" pitchFamily="2" charset="-122"/>
              </a:rPr>
              <a:t>％。</a:t>
            </a:r>
          </a:p>
          <a:p>
            <a:pPr eaLnBrk="1" hangingPunct="1">
              <a:lnSpc>
                <a:spcPct val="110000"/>
              </a:lnSpc>
            </a:pPr>
            <a:r>
              <a:rPr lang="zh-CN" altLang="en-US" sz="2000" smtClean="0">
                <a:solidFill>
                  <a:srgbClr val="000000"/>
                </a:solidFill>
                <a:latin typeface="黑体" pitchFamily="2" charset="-122"/>
                <a:ea typeface="黑体" pitchFamily="2" charset="-122"/>
              </a:rPr>
              <a:t>扩大置信区间，可以增加预测的可靠程度；但如果置信区间很宽，就会使预测结果没有多大意义。 </a:t>
            </a:r>
          </a:p>
          <a:p>
            <a:pPr eaLnBrk="1" hangingPunct="1"/>
            <a:endParaRPr lang="en-US" altLang="zh-CN" sz="2000" smtClean="0">
              <a:solidFill>
                <a:srgbClr val="000000"/>
              </a:solidFill>
              <a:latin typeface="黑体" pitchFamily="2" charset="-122"/>
              <a:ea typeface="黑体" pitchFamily="2" charset="-122"/>
            </a:endParaRPr>
          </a:p>
        </p:txBody>
      </p:sp>
      <p:sp>
        <p:nvSpPr>
          <p:cNvPr id="183300" name="Rectangle 4"/>
          <p:cNvSpPr>
            <a:spLocks noChangeArrowheads="1"/>
          </p:cNvSpPr>
          <p:nvPr/>
        </p:nvSpPr>
        <p:spPr bwMode="auto">
          <a:xfrm>
            <a:off x="0" y="3205163"/>
            <a:ext cx="9144000" cy="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3301" name="Object 5"/>
          <p:cNvGraphicFramePr>
            <a:graphicFrameLocks noChangeAspect="1"/>
          </p:cNvGraphicFramePr>
          <p:nvPr/>
        </p:nvGraphicFramePr>
        <p:xfrm>
          <a:off x="2133600" y="2819400"/>
          <a:ext cx="2514600" cy="742950"/>
        </p:xfrm>
        <a:graphic>
          <a:graphicData uri="http://schemas.openxmlformats.org/presentationml/2006/ole">
            <mc:AlternateContent xmlns:mc="http://schemas.openxmlformats.org/markup-compatibility/2006">
              <mc:Choice xmlns:v="urn:schemas-microsoft-com:vml" Requires="v">
                <p:oleObj spid="_x0000_s183342" name="公式" r:id="rId3" imgW="1511300" imgH="444500" progId="Equation.3">
                  <p:embed/>
                </p:oleObj>
              </mc:Choice>
              <mc:Fallback>
                <p:oleObj name="公式" r:id="rId3" imgW="1511300" imgH="444500" progId="Equation.3">
                  <p:embed/>
                  <p:pic>
                    <p:nvPicPr>
                      <p:cNvPr id="0" name="Object 5"/>
                      <p:cNvPicPr>
                        <a:picLocks noChangeAspect="1" noChangeArrowheads="1"/>
                      </p:cNvPicPr>
                      <p:nvPr/>
                    </p:nvPicPr>
                    <p:blipFill>
                      <a:blip r:embed="rId4">
                        <a:lum bright="84000"/>
                        <a:grayscl/>
                        <a:biLevel thresh="50000"/>
                        <a:extLst>
                          <a:ext uri="{28A0092B-C50C-407E-A947-70E740481C1C}">
                            <a14:useLocalDpi xmlns:a14="http://schemas.microsoft.com/office/drawing/2010/main" val="0"/>
                          </a:ext>
                        </a:extLst>
                      </a:blip>
                      <a:srcRect/>
                      <a:stretch>
                        <a:fillRect/>
                      </a:stretch>
                    </p:blipFill>
                    <p:spPr bwMode="auto">
                      <a:xfrm>
                        <a:off x="2133600" y="2819400"/>
                        <a:ext cx="2514600" cy="7429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2" name="Rectangle 6"/>
          <p:cNvSpPr>
            <a:spLocks noChangeArrowheads="1"/>
          </p:cNvSpPr>
          <p:nvPr/>
        </p:nvSpPr>
        <p:spPr bwMode="auto">
          <a:xfrm>
            <a:off x="0" y="0"/>
            <a:ext cx="9144000" cy="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3303" name="Object 7"/>
          <p:cNvGraphicFramePr>
            <a:graphicFrameLocks noChangeAspect="1"/>
          </p:cNvGraphicFramePr>
          <p:nvPr/>
        </p:nvGraphicFramePr>
        <p:xfrm>
          <a:off x="5791200" y="3505200"/>
          <a:ext cx="838200" cy="369888"/>
        </p:xfrm>
        <a:graphic>
          <a:graphicData uri="http://schemas.openxmlformats.org/presentationml/2006/ole">
            <mc:AlternateContent xmlns:mc="http://schemas.openxmlformats.org/markup-compatibility/2006">
              <mc:Choice xmlns:v="urn:schemas-microsoft-com:vml" Requires="v">
                <p:oleObj spid="_x0000_s183343" name="公式" r:id="rId5" imgW="368140" imgH="203112" progId="Equation.3">
                  <p:embed/>
                </p:oleObj>
              </mc:Choice>
              <mc:Fallback>
                <p:oleObj name="公式" r:id="rId5" imgW="368140" imgH="203112" progId="Equation.3">
                  <p:embed/>
                  <p:pic>
                    <p:nvPicPr>
                      <p:cNvPr id="0" name="Object 7"/>
                      <p:cNvPicPr>
                        <a:picLocks noChangeAspect="1" noChangeArrowheads="1"/>
                      </p:cNvPicPr>
                      <p:nvPr/>
                    </p:nvPicPr>
                    <p:blipFill>
                      <a:blip r:embed="rId6">
                        <a:lum bright="84000"/>
                        <a:grayscl/>
                        <a:biLevel thresh="50000"/>
                        <a:extLst>
                          <a:ext uri="{28A0092B-C50C-407E-A947-70E740481C1C}">
                            <a14:useLocalDpi xmlns:a14="http://schemas.microsoft.com/office/drawing/2010/main" val="0"/>
                          </a:ext>
                        </a:extLst>
                      </a:blip>
                      <a:srcRect/>
                      <a:stretch>
                        <a:fillRect/>
                      </a:stretch>
                    </p:blipFill>
                    <p:spPr bwMode="auto">
                      <a:xfrm>
                        <a:off x="5791200" y="3505200"/>
                        <a:ext cx="838200"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22" name="Object 2"/>
          <p:cNvGraphicFramePr>
            <a:graphicFrameLocks noChangeAspect="1"/>
          </p:cNvGraphicFramePr>
          <p:nvPr/>
        </p:nvGraphicFramePr>
        <p:xfrm>
          <a:off x="2484438" y="2060575"/>
          <a:ext cx="287337" cy="431800"/>
        </p:xfrm>
        <a:graphic>
          <a:graphicData uri="http://schemas.openxmlformats.org/presentationml/2006/ole">
            <mc:AlternateContent xmlns:mc="http://schemas.openxmlformats.org/markup-compatibility/2006">
              <mc:Choice xmlns:v="urn:schemas-microsoft-com:vml" Requires="v">
                <p:oleObj spid="_x0000_s184460" name="公式" r:id="rId3" imgW="152334" imgH="228501" progId="Equation.3">
                  <p:embed/>
                </p:oleObj>
              </mc:Choice>
              <mc:Fallback>
                <p:oleObj name="公式" r:id="rId3" imgW="152334"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60575"/>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3" name="Object 3"/>
          <p:cNvGraphicFramePr>
            <a:graphicFrameLocks noChangeAspect="1"/>
          </p:cNvGraphicFramePr>
          <p:nvPr/>
        </p:nvGraphicFramePr>
        <p:xfrm>
          <a:off x="4211638" y="2060575"/>
          <a:ext cx="490537" cy="287338"/>
        </p:xfrm>
        <a:graphic>
          <a:graphicData uri="http://schemas.openxmlformats.org/presentationml/2006/ole">
            <mc:AlternateContent xmlns:mc="http://schemas.openxmlformats.org/markup-compatibility/2006">
              <mc:Choice xmlns:v="urn:schemas-microsoft-com:vml" Requires="v">
                <p:oleObj spid="_x0000_s184461" name="公式" r:id="rId5" imgW="165028" imgH="228501" progId="Equation.3">
                  <p:embed/>
                </p:oleObj>
              </mc:Choice>
              <mc:Fallback>
                <p:oleObj name="公式" r:id="rId5" imgW="165028" imgH="2285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060575"/>
                        <a:ext cx="4905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4" name="Object 4"/>
          <p:cNvGraphicFramePr>
            <a:graphicFrameLocks noChangeAspect="1"/>
          </p:cNvGraphicFramePr>
          <p:nvPr/>
        </p:nvGraphicFramePr>
        <p:xfrm>
          <a:off x="4932363" y="1844675"/>
          <a:ext cx="433387" cy="368300"/>
        </p:xfrm>
        <a:graphic>
          <a:graphicData uri="http://schemas.openxmlformats.org/presentationml/2006/ole">
            <mc:AlternateContent xmlns:mc="http://schemas.openxmlformats.org/markup-compatibility/2006">
              <mc:Choice xmlns:v="urn:schemas-microsoft-com:vml" Requires="v">
                <p:oleObj spid="_x0000_s184462" name="公式" r:id="rId7" imgW="190335" imgH="164957" progId="Equation.3">
                  <p:embed/>
                </p:oleObj>
              </mc:Choice>
              <mc:Fallback>
                <p:oleObj name="公式" r:id="rId7" imgW="190335" imgH="16495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1844675"/>
                        <a:ext cx="433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5" name="Object 5"/>
          <p:cNvGraphicFramePr>
            <a:graphicFrameLocks noChangeAspect="1"/>
          </p:cNvGraphicFramePr>
          <p:nvPr/>
        </p:nvGraphicFramePr>
        <p:xfrm>
          <a:off x="6300788" y="1844675"/>
          <a:ext cx="390525" cy="431800"/>
        </p:xfrm>
        <a:graphic>
          <a:graphicData uri="http://schemas.openxmlformats.org/presentationml/2006/ole">
            <mc:AlternateContent xmlns:mc="http://schemas.openxmlformats.org/markup-compatibility/2006">
              <mc:Choice xmlns:v="urn:schemas-microsoft-com:vml" Requires="v">
                <p:oleObj spid="_x0000_s184463" name="公式" r:id="rId9" imgW="177569" imgH="202936" progId="Equation.3">
                  <p:embed/>
                </p:oleObj>
              </mc:Choice>
              <mc:Fallback>
                <p:oleObj name="公式" r:id="rId9" imgW="177569" imgH="20293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1844675"/>
                        <a:ext cx="390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6" name="Object 6"/>
          <p:cNvGraphicFramePr>
            <a:graphicFrameLocks noChangeAspect="1"/>
          </p:cNvGraphicFramePr>
          <p:nvPr/>
        </p:nvGraphicFramePr>
        <p:xfrm>
          <a:off x="7885113" y="1916113"/>
          <a:ext cx="358775" cy="431800"/>
        </p:xfrm>
        <a:graphic>
          <a:graphicData uri="http://schemas.openxmlformats.org/presentationml/2006/ole">
            <mc:AlternateContent xmlns:mc="http://schemas.openxmlformats.org/markup-compatibility/2006">
              <mc:Choice xmlns:v="urn:schemas-microsoft-com:vml" Requires="v">
                <p:oleObj spid="_x0000_s184464" name="公式" r:id="rId11" imgW="190500" imgH="228600" progId="Equation.3">
                  <p:embed/>
                </p:oleObj>
              </mc:Choice>
              <mc:Fallback>
                <p:oleObj name="公式" r:id="rId11" imgW="1905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5113" y="1916113"/>
                        <a:ext cx="358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27" name="Rectangle 7"/>
          <p:cNvSpPr>
            <a:spLocks noChangeArrowheads="1"/>
          </p:cNvSpPr>
          <p:nvPr/>
        </p:nvSpPr>
        <p:spPr bwMode="auto">
          <a:xfrm>
            <a:off x="684213" y="203200"/>
            <a:ext cx="8135937"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indent="333375"/>
            <a:endParaRPr kumimoji="1" lang="en-US" altLang="zh-CN" sz="1800">
              <a:solidFill>
                <a:schemeClr val="tx1"/>
              </a:solidFill>
              <a:ea typeface="宋体" pitchFamily="2" charset="-122"/>
            </a:endParaRPr>
          </a:p>
          <a:p>
            <a:pPr indent="333375" eaLnBrk="0" hangingPunct="0"/>
            <a:r>
              <a:rPr kumimoji="1" lang="zh-CN" altLang="en-US" sz="2000">
                <a:solidFill>
                  <a:srgbClr val="000000"/>
                </a:solidFill>
                <a:latin typeface="Times New Roman" pitchFamily="18" charset="0"/>
                <a:ea typeface="楷体_GB2312" pitchFamily="49" charset="-122"/>
              </a:rPr>
              <a:t>根据经验，企业的商品销售额同广告费支出之间具有相关关系。某企业</a:t>
            </a:r>
            <a:r>
              <a:rPr kumimoji="1" lang="en-US" altLang="zh-CN" sz="2000">
                <a:solidFill>
                  <a:srgbClr val="000000"/>
                </a:solidFill>
                <a:latin typeface="Times New Roman" pitchFamily="18" charset="0"/>
                <a:ea typeface="楷体_GB2312" pitchFamily="49" charset="-122"/>
              </a:rPr>
              <a:t>1990</a:t>
            </a:r>
            <a:r>
              <a:rPr kumimoji="1" lang="zh-CN" altLang="en-US" sz="2000">
                <a:solidFill>
                  <a:srgbClr val="000000"/>
                </a:solidFill>
                <a:latin typeface="Times New Roman" pitchFamily="18" charset="0"/>
                <a:ea typeface="楷体_GB2312" pitchFamily="49" charset="-122"/>
              </a:rPr>
              <a:t>年至</a:t>
            </a:r>
            <a:r>
              <a:rPr kumimoji="1" lang="en-US" altLang="zh-CN" sz="2000">
                <a:solidFill>
                  <a:srgbClr val="000000"/>
                </a:solidFill>
                <a:latin typeface="Times New Roman" pitchFamily="18" charset="0"/>
                <a:ea typeface="楷体_GB2312" pitchFamily="49" charset="-122"/>
              </a:rPr>
              <a:t>1999</a:t>
            </a:r>
            <a:r>
              <a:rPr kumimoji="1" lang="zh-CN" altLang="en-US" sz="2000">
                <a:solidFill>
                  <a:srgbClr val="000000"/>
                </a:solidFill>
                <a:latin typeface="Times New Roman" pitchFamily="18" charset="0"/>
                <a:ea typeface="楷体_GB2312" pitchFamily="49" charset="-122"/>
              </a:rPr>
              <a:t>年的商品销售额和广告费支出的资料如表</a:t>
            </a:r>
            <a:r>
              <a:rPr kumimoji="1" lang="en-US" altLang="zh-CN" sz="2000">
                <a:solidFill>
                  <a:srgbClr val="000000"/>
                </a:solidFill>
                <a:latin typeface="Times New Roman" pitchFamily="18" charset="0"/>
                <a:ea typeface="楷体_GB2312" pitchFamily="49" charset="-122"/>
              </a:rPr>
              <a:t>12-1</a:t>
            </a:r>
            <a:r>
              <a:rPr kumimoji="1" lang="zh-CN" altLang="en-US" sz="2000">
                <a:solidFill>
                  <a:srgbClr val="000000"/>
                </a:solidFill>
                <a:latin typeface="Times New Roman" pitchFamily="18" charset="0"/>
                <a:ea typeface="楷体_GB2312" pitchFamily="49" charset="-122"/>
              </a:rPr>
              <a:t>所示。</a:t>
            </a:r>
            <a:endParaRPr kumimoji="1" lang="zh-CN" altLang="en-US" sz="2000">
              <a:solidFill>
                <a:srgbClr val="000000"/>
              </a:solidFill>
              <a:latin typeface="Times New Roman" pitchFamily="18" charset="0"/>
              <a:ea typeface="宋体" pitchFamily="2" charset="-122"/>
            </a:endParaRPr>
          </a:p>
          <a:p>
            <a:pPr indent="333375" algn="ctr" eaLnBrk="0" hangingPunct="0"/>
            <a:r>
              <a:rPr kumimoji="1" lang="zh-CN" altLang="en-US" sz="1800">
                <a:solidFill>
                  <a:srgbClr val="000000"/>
                </a:solidFill>
                <a:ea typeface="黑体" pitchFamily="2" charset="-122"/>
              </a:rPr>
              <a:t>某企业商品销售额与广告费支出表</a:t>
            </a:r>
            <a:endParaRPr kumimoji="1" lang="zh-CN" altLang="en-US" sz="1800">
              <a:solidFill>
                <a:srgbClr val="000000"/>
              </a:solidFill>
              <a:latin typeface="Times New Roman" pitchFamily="18" charset="0"/>
              <a:ea typeface="宋体" pitchFamily="2" charset="-122"/>
            </a:endParaRPr>
          </a:p>
        </p:txBody>
      </p:sp>
      <p:sp>
        <p:nvSpPr>
          <p:cNvPr id="184328" name="Rectangle 8"/>
          <p:cNvSpPr>
            <a:spLocks noChangeArrowheads="1"/>
          </p:cNvSpPr>
          <p:nvPr/>
        </p:nvSpPr>
        <p:spPr bwMode="auto">
          <a:xfrm>
            <a:off x="1476375" y="1773238"/>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chemeClr val="tx1"/>
                </a:solidFill>
                <a:latin typeface="宋体" pitchFamily="2" charset="-122"/>
                <a:ea typeface="宋体" pitchFamily="2" charset="-122"/>
                <a:cs typeface="Times New Roman" pitchFamily="18" charset="0"/>
              </a:rPr>
              <a:t>广告费支出</a:t>
            </a:r>
            <a:endParaRPr kumimoji="1" lang="zh-CN" altLang="en-US" sz="1800">
              <a:solidFill>
                <a:schemeClr val="tx1"/>
              </a:solidFill>
              <a:latin typeface="Times New Roman" pitchFamily="18" charset="0"/>
              <a:ea typeface="宋体" pitchFamily="2" charset="-122"/>
              <a:cs typeface="Times New Roman" pitchFamily="18" charset="0"/>
            </a:endParaRPr>
          </a:p>
          <a:p>
            <a:pPr eaLnBrk="0" hangingPunct="0"/>
            <a:r>
              <a:rPr kumimoji="1" lang="zh-CN" altLang="en-US" sz="1800">
                <a:solidFill>
                  <a:schemeClr val="tx1"/>
                </a:solidFill>
                <a:latin typeface="宋体" pitchFamily="2" charset="-122"/>
                <a:ea typeface="宋体" pitchFamily="2" charset="-122"/>
                <a:cs typeface="Times New Roman" pitchFamily="18" charset="0"/>
              </a:rPr>
              <a:t>（万元）</a:t>
            </a:r>
            <a:endParaRPr kumimoji="1" lang="zh-CN" altLang="en-US" sz="1800">
              <a:solidFill>
                <a:schemeClr val="tx1"/>
              </a:solidFill>
              <a:latin typeface="Times New Roman" pitchFamily="18" charset="0"/>
              <a:ea typeface="宋体" pitchFamily="2" charset="-122"/>
              <a:cs typeface="Times New Roman" pitchFamily="18" charset="0"/>
            </a:endParaRPr>
          </a:p>
        </p:txBody>
      </p:sp>
      <p:sp>
        <p:nvSpPr>
          <p:cNvPr id="184329" name="Rectangle 9"/>
          <p:cNvSpPr>
            <a:spLocks noChangeArrowheads="1"/>
          </p:cNvSpPr>
          <p:nvPr/>
        </p:nvSpPr>
        <p:spPr bwMode="auto">
          <a:xfrm>
            <a:off x="3059113" y="1773238"/>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1" lang="zh-CN" altLang="en-US" sz="1800">
                <a:solidFill>
                  <a:schemeClr val="tx1"/>
                </a:solidFill>
                <a:latin typeface="宋体" pitchFamily="2" charset="-122"/>
                <a:ea typeface="宋体" pitchFamily="2" charset="-122"/>
                <a:cs typeface="Times New Roman" pitchFamily="18" charset="0"/>
              </a:rPr>
              <a:t>商品销售额</a:t>
            </a:r>
            <a:endParaRPr kumimoji="1" lang="zh-CN" altLang="en-US" sz="1800">
              <a:solidFill>
                <a:schemeClr val="tx1"/>
              </a:solidFill>
              <a:latin typeface="Times New Roman" pitchFamily="18" charset="0"/>
              <a:ea typeface="宋体" pitchFamily="2" charset="-122"/>
              <a:cs typeface="Times New Roman" pitchFamily="18" charset="0"/>
            </a:endParaRPr>
          </a:p>
          <a:p>
            <a:pPr algn="ctr" eaLnBrk="0" hangingPunct="0"/>
            <a:r>
              <a:rPr kumimoji="1" lang="zh-CN" altLang="en-US" sz="1800">
                <a:solidFill>
                  <a:schemeClr val="tx1"/>
                </a:solidFill>
                <a:latin typeface="宋体" pitchFamily="2" charset="-122"/>
                <a:ea typeface="宋体" pitchFamily="2" charset="-122"/>
                <a:cs typeface="Times New Roman" pitchFamily="18" charset="0"/>
              </a:rPr>
              <a:t>（百万元）</a:t>
            </a:r>
            <a:endParaRPr kumimoji="1" lang="zh-CN" altLang="en-US" sz="1800">
              <a:solidFill>
                <a:schemeClr val="tx1"/>
              </a:solidFill>
              <a:latin typeface="Times New Roman" pitchFamily="18" charset="0"/>
              <a:ea typeface="宋体" pitchFamily="2" charset="-122"/>
              <a:cs typeface="Times New Roman" pitchFamily="18" charset="0"/>
            </a:endParaRPr>
          </a:p>
        </p:txBody>
      </p:sp>
      <p:sp>
        <p:nvSpPr>
          <p:cNvPr id="184330" name="Rectangle 10"/>
          <p:cNvSpPr>
            <a:spLocks noChangeArrowheads="1"/>
          </p:cNvSpPr>
          <p:nvPr/>
        </p:nvSpPr>
        <p:spPr bwMode="auto">
          <a:xfrm>
            <a:off x="1042988" y="6308725"/>
            <a:ext cx="811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4331" name="Rectangle 11"/>
          <p:cNvSpPr>
            <a:spLocks noChangeArrowheads="1"/>
          </p:cNvSpPr>
          <p:nvPr/>
        </p:nvSpPr>
        <p:spPr bwMode="auto">
          <a:xfrm>
            <a:off x="2057400" y="6324600"/>
            <a:ext cx="1082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4332" name="Rectangle 12"/>
          <p:cNvSpPr>
            <a:spLocks noChangeArrowheads="1"/>
          </p:cNvSpPr>
          <p:nvPr/>
        </p:nvSpPr>
        <p:spPr bwMode="auto">
          <a:xfrm>
            <a:off x="468313" y="6524625"/>
            <a:ext cx="1012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033262" name="Group 46"/>
          <p:cNvGraphicFramePr>
            <a:graphicFrameLocks noGrp="1"/>
          </p:cNvGraphicFramePr>
          <p:nvPr/>
        </p:nvGraphicFramePr>
        <p:xfrm>
          <a:off x="539750" y="1628775"/>
          <a:ext cx="8207375" cy="4151313"/>
        </p:xfrm>
        <a:graphic>
          <a:graphicData uri="http://schemas.openxmlformats.org/drawingml/2006/table">
            <a:tbl>
              <a:tblPr/>
              <a:tblGrid>
                <a:gridCol w="1039813"/>
                <a:gridCol w="1398587"/>
                <a:gridCol w="1628775"/>
                <a:gridCol w="1181100"/>
                <a:gridCol w="1528763"/>
                <a:gridCol w="1430337"/>
              </a:tblGrid>
              <a:tr h="885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年份</a:t>
                      </a:r>
                      <a:endParaRPr kumimoji="0" lang="zh-CN" altLang="en-US"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3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1999</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240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442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580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704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875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1080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144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400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484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625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729</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144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400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529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676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841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1024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1225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1600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合计</a:t>
                      </a:r>
                      <a:endParaRPr kumimoji="0" lang="zh-CN" altLang="en-US"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241</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4508</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3013</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6777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364" name="Rectangle 44"/>
          <p:cNvSpPr>
            <a:spLocks noChangeArrowheads="1"/>
          </p:cNvSpPr>
          <p:nvPr/>
        </p:nvSpPr>
        <p:spPr bwMode="auto">
          <a:xfrm>
            <a:off x="755650" y="6092825"/>
            <a:ext cx="738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宋体" pitchFamily="2" charset="-122"/>
                <a:ea typeface="宋体" pitchFamily="2" charset="-122"/>
              </a:rPr>
              <a:t>（资料来源：</a:t>
            </a:r>
            <a:r>
              <a:rPr kumimoji="1" lang="zh-CN" altLang="en-US" sz="1800">
                <a:solidFill>
                  <a:srgbClr val="000000"/>
                </a:solidFill>
                <a:latin typeface="Times New Roman" pitchFamily="18" charset="0"/>
                <a:ea typeface="宋体" pitchFamily="2" charset="-122"/>
              </a:rPr>
              <a:t>徐国强著：</a:t>
            </a:r>
            <a:r>
              <a:rPr kumimoji="1" lang="en-US" altLang="zh-CN" sz="1800">
                <a:solidFill>
                  <a:srgbClr val="000000"/>
                </a:solidFill>
                <a:latin typeface="Times New Roman" pitchFamily="18" charset="0"/>
                <a:ea typeface="宋体" pitchFamily="2" charset="-122"/>
              </a:rPr>
              <a:t>《</a:t>
            </a:r>
            <a:r>
              <a:rPr kumimoji="1" lang="zh-CN" altLang="en-US" sz="1800">
                <a:solidFill>
                  <a:srgbClr val="000000"/>
                </a:solidFill>
                <a:latin typeface="Times New Roman" pitchFamily="18" charset="0"/>
                <a:ea typeface="宋体" pitchFamily="2" charset="-122"/>
              </a:rPr>
              <a:t>管理统计学</a:t>
            </a:r>
            <a:r>
              <a:rPr kumimoji="1" lang="en-US" altLang="zh-CN" sz="1800">
                <a:solidFill>
                  <a:srgbClr val="000000"/>
                </a:solidFill>
                <a:latin typeface="Times New Roman" pitchFamily="18" charset="0"/>
                <a:ea typeface="宋体" pitchFamily="2" charset="-122"/>
              </a:rPr>
              <a:t>》</a:t>
            </a:r>
            <a:r>
              <a:rPr kumimoji="1" lang="zh-CN" altLang="en-US" sz="1800">
                <a:solidFill>
                  <a:srgbClr val="000000"/>
                </a:solidFill>
                <a:latin typeface="Times New Roman" pitchFamily="18" charset="0"/>
                <a:ea typeface="宋体" pitchFamily="2" charset="-122"/>
              </a:rPr>
              <a:t>，上海财经大学出版社</a:t>
            </a:r>
            <a:r>
              <a:rPr kumimoji="1" lang="zh-CN" altLang="en-US" sz="1800">
                <a:solidFill>
                  <a:srgbClr val="000000"/>
                </a:solidFill>
                <a:ea typeface="宋体" pitchFamily="2" charset="-122"/>
              </a:rPr>
              <a:t> </a:t>
            </a:r>
            <a:r>
              <a:rPr kumimoji="1" lang="en-US" altLang="zh-CN" sz="1800">
                <a:solidFill>
                  <a:srgbClr val="000000"/>
                </a:solidFill>
                <a:ea typeface="宋体" pitchFamily="2" charset="-122"/>
              </a:rPr>
              <a:t>1998</a:t>
            </a:r>
            <a:r>
              <a:rPr kumimoji="1" lang="zh-CN" altLang="en-US" sz="1800">
                <a:solidFill>
                  <a:srgbClr val="000000"/>
                </a:solidFill>
                <a:latin typeface="Times New Roman" pitchFamily="18" charset="0"/>
                <a:ea typeface="宋体" pitchFamily="2" charset="-122"/>
              </a:rPr>
              <a:t>）</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5"/>
          <p:cNvSpPr>
            <a:spLocks noChangeArrowheads="1"/>
          </p:cNvSpPr>
          <p:nvPr/>
        </p:nvSpPr>
        <p:spPr bwMode="auto">
          <a:xfrm>
            <a:off x="381000" y="12192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00"/>
                </a:solidFill>
              </a:rPr>
              <a:t>预测该企业</a:t>
            </a:r>
            <a:r>
              <a:rPr kumimoji="1" lang="en-US" altLang="zh-CN" sz="2000">
                <a:solidFill>
                  <a:srgbClr val="000000"/>
                </a:solidFill>
              </a:rPr>
              <a:t>2002</a:t>
            </a:r>
            <a:r>
              <a:rPr kumimoji="1" lang="zh-CN" altLang="en-US" sz="2000">
                <a:solidFill>
                  <a:srgbClr val="000000"/>
                </a:solidFill>
              </a:rPr>
              <a:t>年的广告费支出为</a:t>
            </a:r>
            <a:r>
              <a:rPr kumimoji="1" lang="en-US" altLang="zh-CN" sz="2000">
                <a:solidFill>
                  <a:srgbClr val="000000"/>
                </a:solidFill>
              </a:rPr>
              <a:t>35</a:t>
            </a:r>
            <a:r>
              <a:rPr kumimoji="1" lang="zh-CN" altLang="en-US" sz="2000">
                <a:solidFill>
                  <a:srgbClr val="000000"/>
                </a:solidFill>
              </a:rPr>
              <a:t>万元，要求在</a:t>
            </a:r>
            <a:r>
              <a:rPr kumimoji="1" lang="en-US" altLang="zh-CN" sz="2000">
                <a:solidFill>
                  <a:srgbClr val="000000"/>
                </a:solidFill>
              </a:rPr>
              <a:t>95%</a:t>
            </a:r>
            <a:r>
              <a:rPr kumimoji="1" lang="zh-CN" altLang="en-US" sz="2000">
                <a:solidFill>
                  <a:srgbClr val="000000"/>
                </a:solidFill>
              </a:rPr>
              <a:t>的概率下预测该年的商品销售额。</a:t>
            </a:r>
          </a:p>
        </p:txBody>
      </p:sp>
      <p:sp>
        <p:nvSpPr>
          <p:cNvPr id="185347" name="Rectangle 6"/>
          <p:cNvSpPr>
            <a:spLocks noChangeArrowheads="1"/>
          </p:cNvSpPr>
          <p:nvPr/>
        </p:nvSpPr>
        <p:spPr bwMode="auto">
          <a:xfrm>
            <a:off x="381000" y="2133600"/>
            <a:ext cx="79930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indent="333375"/>
            <a:r>
              <a:rPr kumimoji="1" lang="en-US" altLang="zh-CN" sz="1800">
                <a:solidFill>
                  <a:srgbClr val="000000"/>
                </a:solidFill>
                <a:ea typeface="宋体" pitchFamily="2" charset="-122"/>
              </a:rPr>
              <a:t>【</a:t>
            </a:r>
            <a:r>
              <a:rPr kumimoji="1" lang="zh-CN" altLang="en-US" sz="1800">
                <a:solidFill>
                  <a:srgbClr val="000000"/>
                </a:solidFill>
                <a:ea typeface="宋体" pitchFamily="2" charset="-122"/>
              </a:rPr>
              <a:t>分析提示</a:t>
            </a:r>
            <a:r>
              <a:rPr kumimoji="1" lang="en-US" altLang="zh-CN" sz="1800">
                <a:solidFill>
                  <a:srgbClr val="000000"/>
                </a:solidFill>
                <a:ea typeface="宋体" pitchFamily="2" charset="-122"/>
              </a:rPr>
              <a:t>】</a:t>
            </a:r>
          </a:p>
          <a:p>
            <a:pPr indent="333375"/>
            <a:r>
              <a:rPr kumimoji="1" lang="en-US" altLang="zh-CN" sz="1800">
                <a:solidFill>
                  <a:srgbClr val="000000"/>
                </a:solidFill>
                <a:ea typeface="宋体" pitchFamily="2" charset="-122"/>
              </a:rPr>
              <a:t>1</a:t>
            </a:r>
            <a:r>
              <a:rPr kumimoji="1" lang="zh-CN" altLang="en-US" sz="1800">
                <a:solidFill>
                  <a:srgbClr val="000000"/>
                </a:solidFill>
                <a:ea typeface="宋体" pitchFamily="2" charset="-122"/>
              </a:rPr>
              <a:t>）进行相关分析。在坐标系上将广告费支出和商品销售额的数据标出，形成散点图，可以发现呈现直线趋势。从而判定二者呈一元回归。</a:t>
            </a:r>
          </a:p>
        </p:txBody>
      </p:sp>
      <p:sp>
        <p:nvSpPr>
          <p:cNvPr id="185348" name="Rectangle 7"/>
          <p:cNvSpPr>
            <a:spLocks noChangeArrowheads="1"/>
          </p:cNvSpPr>
          <p:nvPr/>
        </p:nvSpPr>
        <p:spPr bwMode="auto">
          <a:xfrm>
            <a:off x="685800" y="3200400"/>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tabLst>
                <a:tab pos="228600" algn="l"/>
              </a:tabLst>
            </a:pPr>
            <a:r>
              <a:rPr kumimoji="1" lang="en-US" altLang="zh-CN" sz="1800">
                <a:solidFill>
                  <a:srgbClr val="000000"/>
                </a:solidFill>
                <a:ea typeface="宋体" pitchFamily="2" charset="-122"/>
              </a:rPr>
              <a:t>2) </a:t>
            </a:r>
            <a:r>
              <a:rPr kumimoji="1" lang="zh-CN" altLang="en-US" sz="1800">
                <a:solidFill>
                  <a:srgbClr val="000000"/>
                </a:solidFill>
                <a:ea typeface="宋体" pitchFamily="2" charset="-122"/>
              </a:rPr>
              <a:t>建立回归方程。</a:t>
            </a:r>
          </a:p>
        </p:txBody>
      </p:sp>
      <p:graphicFrame>
        <p:nvGraphicFramePr>
          <p:cNvPr id="185349" name="Object 8"/>
          <p:cNvGraphicFramePr>
            <a:graphicFrameLocks noChangeAspect="1"/>
          </p:cNvGraphicFramePr>
          <p:nvPr/>
        </p:nvGraphicFramePr>
        <p:xfrm>
          <a:off x="2362200" y="3657600"/>
          <a:ext cx="1800225" cy="360363"/>
        </p:xfrm>
        <a:graphic>
          <a:graphicData uri="http://schemas.openxmlformats.org/presentationml/2006/ole">
            <mc:AlternateContent xmlns:mc="http://schemas.openxmlformats.org/markup-compatibility/2006">
              <mc:Choice xmlns:v="urn:schemas-microsoft-com:vml" Requires="v">
                <p:oleObj spid="_x0000_s185430" name="公式" r:id="rId3" imgW="736600" imgH="228600" progId="Equation.3">
                  <p:embed/>
                </p:oleObj>
              </mc:Choice>
              <mc:Fallback>
                <p:oleObj name="公式" r:id="rId3" imgW="7366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657600"/>
                        <a:ext cx="18002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0" name="Rectangle 9"/>
          <p:cNvSpPr>
            <a:spLocks noChangeArrowheads="1"/>
          </p:cNvSpPr>
          <p:nvPr/>
        </p:nvSpPr>
        <p:spPr bwMode="auto">
          <a:xfrm>
            <a:off x="762000" y="3581400"/>
            <a:ext cx="65532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indent="333375"/>
            <a:r>
              <a:rPr kumimoji="1" lang="zh-CN" altLang="en-US" sz="1800">
                <a:solidFill>
                  <a:srgbClr val="000000"/>
                </a:solidFill>
                <a:latin typeface="Times New Roman" pitchFamily="18" charset="0"/>
              </a:rPr>
              <a:t>回归方程为：   </a:t>
            </a:r>
            <a:r>
              <a:rPr kumimoji="1" lang="zh-CN" altLang="en-US">
                <a:solidFill>
                  <a:srgbClr val="000000"/>
                </a:solidFill>
              </a:rPr>
              <a:t>             </a:t>
            </a:r>
            <a:r>
              <a:rPr kumimoji="1" lang="zh-CN" altLang="en-US" sz="1800">
                <a:solidFill>
                  <a:schemeClr val="tx1"/>
                </a:solidFill>
                <a:latin typeface="Times New Roman" pitchFamily="18" charset="0"/>
              </a:rPr>
              <a:t>   </a:t>
            </a:r>
            <a:r>
              <a:rPr kumimoji="1" lang="zh-CN" altLang="en-US" sz="1800">
                <a:solidFill>
                  <a:srgbClr val="000000"/>
                </a:solidFill>
                <a:latin typeface="Times New Roman" pitchFamily="18" charset="0"/>
              </a:rPr>
              <a:t>， 关键是求参数</a:t>
            </a:r>
            <a:r>
              <a:rPr kumimoji="1" lang="en-US" altLang="zh-CN" sz="1800">
                <a:solidFill>
                  <a:srgbClr val="000000"/>
                </a:solidFill>
                <a:latin typeface="Times New Roman" pitchFamily="18" charset="0"/>
              </a:rPr>
              <a:t>a</a:t>
            </a:r>
            <a:r>
              <a:rPr kumimoji="1" lang="zh-CN" altLang="en-US" sz="1800">
                <a:solidFill>
                  <a:srgbClr val="000000"/>
                </a:solidFill>
                <a:latin typeface="Times New Roman" pitchFamily="18" charset="0"/>
              </a:rPr>
              <a:t>、</a:t>
            </a:r>
            <a:r>
              <a:rPr kumimoji="1" lang="en-US" altLang="zh-CN" sz="1800">
                <a:solidFill>
                  <a:srgbClr val="000000"/>
                </a:solidFill>
                <a:latin typeface="Times New Roman" pitchFamily="18" charset="0"/>
              </a:rPr>
              <a:t>b</a:t>
            </a:r>
            <a:r>
              <a:rPr kumimoji="1" lang="zh-CN" altLang="en-US" sz="1800">
                <a:solidFill>
                  <a:srgbClr val="000000"/>
                </a:solidFill>
                <a:latin typeface="Times New Roman" pitchFamily="18" charset="0"/>
              </a:rPr>
              <a:t>的值。</a:t>
            </a:r>
            <a:endParaRPr kumimoji="1" lang="zh-CN" altLang="en-US" sz="1800">
              <a:solidFill>
                <a:srgbClr val="000000"/>
              </a:solidFill>
              <a:latin typeface="Times New Roman" pitchFamily="18" charset="0"/>
              <a:ea typeface="宋体" pitchFamily="2" charset="-122"/>
            </a:endParaRPr>
          </a:p>
          <a:p>
            <a:pPr indent="333375" eaLnBrk="0" hangingPunct="0"/>
            <a:r>
              <a:rPr kumimoji="1" lang="zh-CN" altLang="en-US" sz="1800">
                <a:solidFill>
                  <a:srgbClr val="000000"/>
                </a:solidFill>
                <a:latin typeface="Times New Roman" pitchFamily="18" charset="0"/>
              </a:rPr>
              <a:t>根据表</a:t>
            </a:r>
            <a:r>
              <a:rPr kumimoji="1" lang="en-US" altLang="zh-CN" sz="1800">
                <a:solidFill>
                  <a:srgbClr val="000000"/>
                </a:solidFill>
                <a:latin typeface="Times New Roman" pitchFamily="18" charset="0"/>
              </a:rPr>
              <a:t>12-1</a:t>
            </a:r>
            <a:r>
              <a:rPr kumimoji="1" lang="zh-CN" altLang="en-US" sz="1800">
                <a:solidFill>
                  <a:srgbClr val="000000"/>
                </a:solidFill>
                <a:latin typeface="Times New Roman" pitchFamily="18" charset="0"/>
              </a:rPr>
              <a:t>计算的有关数据，利用最小平方法可以求出：</a:t>
            </a:r>
          </a:p>
        </p:txBody>
      </p:sp>
      <p:graphicFrame>
        <p:nvGraphicFramePr>
          <p:cNvPr id="185351" name="Object 11"/>
          <p:cNvGraphicFramePr>
            <a:graphicFrameLocks noChangeAspect="1"/>
          </p:cNvGraphicFramePr>
          <p:nvPr/>
        </p:nvGraphicFramePr>
        <p:xfrm>
          <a:off x="1198563" y="4464050"/>
          <a:ext cx="4897437" cy="792163"/>
        </p:xfrm>
        <a:graphic>
          <a:graphicData uri="http://schemas.openxmlformats.org/presentationml/2006/ole">
            <mc:AlternateContent xmlns:mc="http://schemas.openxmlformats.org/markup-compatibility/2006">
              <mc:Choice xmlns:v="urn:schemas-microsoft-com:vml" Requires="v">
                <p:oleObj spid="_x0000_s185431" name="公式" r:id="rId5" imgW="3327400" imgH="520700" progId="Equation.3">
                  <p:embed/>
                </p:oleObj>
              </mc:Choice>
              <mc:Fallback>
                <p:oleObj name="公式" r:id="rId5" imgW="3327400" imgH="5207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563" y="4464050"/>
                        <a:ext cx="48974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2" name="Object 12"/>
          <p:cNvGraphicFramePr>
            <a:graphicFrameLocks noChangeAspect="1"/>
          </p:cNvGraphicFramePr>
          <p:nvPr/>
        </p:nvGraphicFramePr>
        <p:xfrm>
          <a:off x="1127125" y="5400675"/>
          <a:ext cx="4824413" cy="576263"/>
        </p:xfrm>
        <a:graphic>
          <a:graphicData uri="http://schemas.openxmlformats.org/presentationml/2006/ole">
            <mc:AlternateContent xmlns:mc="http://schemas.openxmlformats.org/markup-compatibility/2006">
              <mc:Choice xmlns:v="urn:schemas-microsoft-com:vml" Requires="v">
                <p:oleObj spid="_x0000_s185432" name="公式" r:id="rId7" imgW="3416300" imgH="431800" progId="Equation.3">
                  <p:embed/>
                </p:oleObj>
              </mc:Choice>
              <mc:Fallback>
                <p:oleObj name="公式" r:id="rId7" imgW="34163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125" y="5400675"/>
                        <a:ext cx="48244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3" name="Object 13"/>
          <p:cNvGraphicFramePr>
            <a:graphicFrameLocks noChangeAspect="1"/>
          </p:cNvGraphicFramePr>
          <p:nvPr/>
        </p:nvGraphicFramePr>
        <p:xfrm>
          <a:off x="2998788" y="6192838"/>
          <a:ext cx="2592387" cy="360362"/>
        </p:xfrm>
        <a:graphic>
          <a:graphicData uri="http://schemas.openxmlformats.org/presentationml/2006/ole">
            <mc:AlternateContent xmlns:mc="http://schemas.openxmlformats.org/markup-compatibility/2006">
              <mc:Choice xmlns:v="urn:schemas-microsoft-com:vml" Requires="v">
                <p:oleObj spid="_x0000_s185433" name="公式" r:id="rId9" imgW="1168400" imgH="228600" progId="Equation.3">
                  <p:embed/>
                </p:oleObj>
              </mc:Choice>
              <mc:Fallback>
                <p:oleObj name="公式" r:id="rId9" imgW="11684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8788" y="6192838"/>
                        <a:ext cx="25923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9"/>
          <p:cNvSpPr>
            <a:spLocks noChangeArrowheads="1"/>
          </p:cNvSpPr>
          <p:nvPr/>
        </p:nvSpPr>
        <p:spPr bwMode="auto">
          <a:xfrm>
            <a:off x="0" y="795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6371" name="Rectangle 11"/>
          <p:cNvSpPr>
            <a:spLocks noChangeArrowheads="1"/>
          </p:cNvSpPr>
          <p:nvPr/>
        </p:nvSpPr>
        <p:spPr bwMode="auto">
          <a:xfrm>
            <a:off x="323850" y="208915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chemeClr val="tx1"/>
                </a:solidFill>
                <a:latin typeface="Times New Roman" pitchFamily="18" charset="0"/>
              </a:rPr>
              <a:t>所求回归方程是：</a:t>
            </a:r>
            <a:endParaRPr kumimoji="1" lang="zh-CN" altLang="en-US" sz="1800">
              <a:solidFill>
                <a:schemeClr val="tx1"/>
              </a:solidFill>
              <a:latin typeface="Times New Roman" pitchFamily="18" charset="0"/>
              <a:ea typeface="宋体" pitchFamily="2" charset="-122"/>
            </a:endParaRPr>
          </a:p>
        </p:txBody>
      </p:sp>
      <p:sp>
        <p:nvSpPr>
          <p:cNvPr id="186372" name="Rectangle 13"/>
          <p:cNvSpPr>
            <a:spLocks noChangeArrowheads="1"/>
          </p:cNvSpPr>
          <p:nvPr/>
        </p:nvSpPr>
        <p:spPr bwMode="auto">
          <a:xfrm>
            <a:off x="647700" y="1447800"/>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lgn="ctr"/>
            <a:r>
              <a:rPr kumimoji="1" lang="en-US" altLang="zh-CN" sz="1800">
                <a:solidFill>
                  <a:srgbClr val="000000"/>
                </a:solidFill>
                <a:ea typeface="宋体" pitchFamily="2" charset="-122"/>
              </a:rPr>
              <a:t>3</a:t>
            </a:r>
            <a:r>
              <a:rPr kumimoji="1" lang="zh-CN" altLang="en-US" sz="1800">
                <a:solidFill>
                  <a:srgbClr val="000000"/>
                </a:solidFill>
                <a:ea typeface="宋体" pitchFamily="2" charset="-122"/>
              </a:rPr>
              <a:t>）进行检验。</a:t>
            </a:r>
          </a:p>
          <a:p>
            <a:pPr indent="333375" algn="ctr"/>
            <a:r>
              <a:rPr kumimoji="1" lang="en-US" altLang="zh-CN" sz="1800">
                <a:solidFill>
                  <a:srgbClr val="000000"/>
                </a:solidFill>
                <a:ea typeface="宋体" pitchFamily="2" charset="-122"/>
              </a:rPr>
              <a:t>(1)</a:t>
            </a:r>
            <a:r>
              <a:rPr kumimoji="1" lang="zh-CN" altLang="en-US" sz="1800">
                <a:solidFill>
                  <a:srgbClr val="000000"/>
                </a:solidFill>
                <a:ea typeface="宋体" pitchFamily="2" charset="-122"/>
              </a:rPr>
              <a:t>相关系数：</a:t>
            </a:r>
          </a:p>
        </p:txBody>
      </p:sp>
      <p:sp>
        <p:nvSpPr>
          <p:cNvPr id="186373" name="Rectangle 14"/>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86374" name="Object 15"/>
          <p:cNvGraphicFramePr>
            <a:graphicFrameLocks noChangeAspect="1"/>
          </p:cNvGraphicFramePr>
          <p:nvPr/>
        </p:nvGraphicFramePr>
        <p:xfrm>
          <a:off x="990600" y="2286000"/>
          <a:ext cx="5761038" cy="1412875"/>
        </p:xfrm>
        <a:graphic>
          <a:graphicData uri="http://schemas.openxmlformats.org/presentationml/2006/ole">
            <mc:AlternateContent xmlns:mc="http://schemas.openxmlformats.org/markup-compatibility/2006">
              <mc:Choice xmlns:v="urn:schemas-microsoft-com:vml" Requires="v">
                <p:oleObj spid="_x0000_s186437" name="公式" r:id="rId3" imgW="2730500" imgH="1257300" progId="Equation.3">
                  <p:embed/>
                </p:oleObj>
              </mc:Choice>
              <mc:Fallback>
                <p:oleObj name="公式" r:id="rId3" imgW="2730500" imgH="1257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57610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5" name="Rectangle 17"/>
          <p:cNvSpPr>
            <a:spLocks noChangeArrowheads="1"/>
          </p:cNvSpPr>
          <p:nvPr/>
        </p:nvSpPr>
        <p:spPr bwMode="auto">
          <a:xfrm>
            <a:off x="1143000" y="3886200"/>
            <a:ext cx="6324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a:solidFill>
                  <a:srgbClr val="000000"/>
                </a:solidFill>
                <a:ea typeface="宋体" pitchFamily="2" charset="-122"/>
              </a:rPr>
              <a:t>取显著性水平</a:t>
            </a:r>
            <a:r>
              <a:rPr kumimoji="1" lang="en-US" altLang="zh-CN" sz="1800">
                <a:solidFill>
                  <a:srgbClr val="000000"/>
                </a:solidFill>
                <a:ea typeface="宋体" pitchFamily="2" charset="-122"/>
              </a:rPr>
              <a:t>α=0.05</a:t>
            </a:r>
            <a:r>
              <a:rPr kumimoji="1" lang="zh-CN" altLang="en-US" sz="1800">
                <a:solidFill>
                  <a:srgbClr val="000000"/>
                </a:solidFill>
                <a:ea typeface="宋体" pitchFamily="2" charset="-122"/>
              </a:rPr>
              <a:t>，</a:t>
            </a:r>
            <a:r>
              <a:rPr kumimoji="1" lang="en-US" altLang="zh-CN" sz="1800">
                <a:solidFill>
                  <a:srgbClr val="000000"/>
                </a:solidFill>
                <a:ea typeface="宋体" pitchFamily="2" charset="-122"/>
              </a:rPr>
              <a:t>df=n-2=8</a:t>
            </a:r>
            <a:r>
              <a:rPr kumimoji="1" lang="zh-CN" altLang="en-US" sz="1800">
                <a:solidFill>
                  <a:srgbClr val="000000"/>
                </a:solidFill>
                <a:ea typeface="宋体" pitchFamily="2" charset="-122"/>
              </a:rPr>
              <a:t>。查相关系数临界值表得：</a:t>
            </a:r>
          </a:p>
          <a:p>
            <a:pPr eaLnBrk="0" hangingPunct="0">
              <a:spcBef>
                <a:spcPct val="50000"/>
              </a:spcBef>
            </a:pPr>
            <a:endParaRPr kumimoji="1" lang="en-US" altLang="zh-CN" sz="1800">
              <a:solidFill>
                <a:srgbClr val="000000"/>
              </a:solidFill>
              <a:ea typeface="宋体" pitchFamily="2" charset="-122"/>
            </a:endParaRPr>
          </a:p>
        </p:txBody>
      </p:sp>
      <p:graphicFrame>
        <p:nvGraphicFramePr>
          <p:cNvPr id="186376" name="Object 20"/>
          <p:cNvGraphicFramePr>
            <a:graphicFrameLocks noGrp="1" noChangeAspect="1"/>
          </p:cNvGraphicFramePr>
          <p:nvPr>
            <p:ph/>
          </p:nvPr>
        </p:nvGraphicFramePr>
        <p:xfrm>
          <a:off x="2362200" y="4495800"/>
          <a:ext cx="1828800" cy="496888"/>
        </p:xfrm>
        <a:graphic>
          <a:graphicData uri="http://schemas.openxmlformats.org/presentationml/2006/ole">
            <mc:AlternateContent xmlns:mc="http://schemas.openxmlformats.org/markup-compatibility/2006">
              <mc:Choice xmlns:v="urn:schemas-microsoft-com:vml" Requires="v">
                <p:oleObj spid="_x0000_s186438" name="公式" r:id="rId5" imgW="888614" imgH="241195" progId="Equation.3">
                  <p:embed/>
                </p:oleObj>
              </mc:Choice>
              <mc:Fallback>
                <p:oleObj name="公式" r:id="rId5" imgW="888614" imgH="241195"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495800"/>
                        <a:ext cx="1828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7" name="Object 22"/>
          <p:cNvGraphicFramePr>
            <a:graphicFrameLocks noChangeAspect="1"/>
          </p:cNvGraphicFramePr>
          <p:nvPr/>
        </p:nvGraphicFramePr>
        <p:xfrm>
          <a:off x="1676400" y="5181600"/>
          <a:ext cx="692150" cy="404813"/>
        </p:xfrm>
        <a:graphic>
          <a:graphicData uri="http://schemas.openxmlformats.org/presentationml/2006/ole">
            <mc:AlternateContent xmlns:mc="http://schemas.openxmlformats.org/markup-compatibility/2006">
              <mc:Choice xmlns:v="urn:schemas-microsoft-com:vml" Requires="v">
                <p:oleObj spid="_x0000_s186439" name="公式" r:id="rId7" imgW="393529" imgH="228501" progId="Equation.3">
                  <p:embed/>
                </p:oleObj>
              </mc:Choice>
              <mc:Fallback>
                <p:oleObj name="公式" r:id="rId7" imgW="393529" imgH="228501"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181600"/>
                        <a:ext cx="6921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8" name="Rectangle 23"/>
          <p:cNvSpPr>
            <a:spLocks noChangeArrowheads="1"/>
          </p:cNvSpPr>
          <p:nvPr/>
        </p:nvSpPr>
        <p:spPr bwMode="auto">
          <a:xfrm>
            <a:off x="914400" y="51816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因为</a:t>
            </a:r>
            <a:endParaRPr kumimoji="1" lang="zh-CN" altLang="en-US" sz="1800">
              <a:solidFill>
                <a:srgbClr val="000000"/>
              </a:solidFill>
              <a:latin typeface="Times New Roman" pitchFamily="18" charset="0"/>
              <a:ea typeface="宋体" pitchFamily="2" charset="-122"/>
            </a:endParaRPr>
          </a:p>
        </p:txBody>
      </p:sp>
      <p:sp>
        <p:nvSpPr>
          <p:cNvPr id="186379" name="Rectangle 24"/>
          <p:cNvSpPr>
            <a:spLocks noChangeArrowheads="1"/>
          </p:cNvSpPr>
          <p:nvPr/>
        </p:nvSpPr>
        <p:spPr bwMode="auto">
          <a:xfrm>
            <a:off x="2362200" y="5181600"/>
            <a:ext cx="589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，说明广告费支出与商品销售额存在很强的正相关关系。</a:t>
            </a:r>
            <a:endParaRPr kumimoji="1" lang="zh-CN" altLang="en-US" sz="1800">
              <a:solidFill>
                <a:srgbClr val="000000"/>
              </a:solidFill>
              <a:latin typeface="Times New Roman" pitchFamily="18"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0800" y="5438775"/>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000">
                <a:solidFill>
                  <a:srgbClr val="0000FF"/>
                </a:solidFill>
                <a:latin typeface="Times New Roman" pitchFamily="18" charset="0"/>
                <a:ea typeface="黑体" pitchFamily="2" charset="-122"/>
              </a:rPr>
              <a:t>某商场某种商品过去</a:t>
            </a:r>
            <a:r>
              <a:rPr lang="en-US" altLang="zh-CN" sz="2000">
                <a:solidFill>
                  <a:srgbClr val="0000FF"/>
                </a:solidFill>
                <a:latin typeface="Times New Roman" pitchFamily="18" charset="0"/>
                <a:ea typeface="黑体" pitchFamily="2" charset="-122"/>
              </a:rPr>
              <a:t>9</a:t>
            </a:r>
            <a:r>
              <a:rPr lang="zh-CN" altLang="en-US" sz="2000">
                <a:solidFill>
                  <a:srgbClr val="0000FF"/>
                </a:solidFill>
                <a:latin typeface="Times New Roman" pitchFamily="18" charset="0"/>
                <a:ea typeface="黑体" pitchFamily="2" charset="-122"/>
              </a:rPr>
              <a:t>个月的销量数据</a:t>
            </a:r>
          </a:p>
        </p:txBody>
      </p:sp>
      <p:sp>
        <p:nvSpPr>
          <p:cNvPr id="21507" name="Text Box 3"/>
          <p:cNvSpPr txBox="1">
            <a:spLocks noChangeArrowheads="1"/>
          </p:cNvSpPr>
          <p:nvPr/>
        </p:nvSpPr>
        <p:spPr bwMode="auto">
          <a:xfrm>
            <a:off x="4932363" y="4652963"/>
            <a:ext cx="393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000">
                <a:solidFill>
                  <a:srgbClr val="0000FF"/>
                </a:solidFill>
                <a:latin typeface="Times New Roman" pitchFamily="18" charset="0"/>
                <a:ea typeface="黑体" pitchFamily="2" charset="-122"/>
              </a:rPr>
              <a:t>某商场过去</a:t>
            </a:r>
            <a:r>
              <a:rPr lang="en-US" altLang="zh-CN" sz="2000">
                <a:solidFill>
                  <a:srgbClr val="0000FF"/>
                </a:solidFill>
                <a:latin typeface="Times New Roman" pitchFamily="18" charset="0"/>
                <a:ea typeface="黑体" pitchFamily="2" charset="-122"/>
              </a:rPr>
              <a:t>9</a:t>
            </a:r>
            <a:r>
              <a:rPr lang="zh-CN" altLang="en-US" sz="2000">
                <a:solidFill>
                  <a:srgbClr val="0000FF"/>
                </a:solidFill>
                <a:latin typeface="Times New Roman" pitchFamily="18" charset="0"/>
                <a:ea typeface="黑体" pitchFamily="2" charset="-122"/>
              </a:rPr>
              <a:t>年市场需求量统计数据</a:t>
            </a: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4343400" cy="295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420938"/>
            <a:ext cx="4343400"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1125538"/>
            <a:ext cx="44577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11" name="Object 7"/>
          <p:cNvGraphicFramePr>
            <a:graphicFrameLocks noGrp="1" noChangeAspect="1"/>
          </p:cNvGraphicFramePr>
          <p:nvPr>
            <p:ph idx="1"/>
          </p:nvPr>
        </p:nvGraphicFramePr>
        <p:xfrm>
          <a:off x="2743200" y="1758950"/>
          <a:ext cx="1903413" cy="450850"/>
        </p:xfrm>
        <a:graphic>
          <a:graphicData uri="http://schemas.openxmlformats.org/presentationml/2006/ole">
            <mc:AlternateContent xmlns:mc="http://schemas.openxmlformats.org/markup-compatibility/2006">
              <mc:Choice xmlns:v="urn:schemas-microsoft-com:vml" Requires="v">
                <p:oleObj spid="_x0000_s21551" name="Equation" r:id="rId7" imgW="965200" imgH="228600" progId="Equation.DSMT4">
                  <p:embed/>
                </p:oleObj>
              </mc:Choice>
              <mc:Fallback>
                <p:oleObj name="Equation" r:id="rId7" imgW="9652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1758950"/>
                        <a:ext cx="1903413" cy="4508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6443663" y="549275"/>
          <a:ext cx="1052512" cy="450850"/>
        </p:xfrm>
        <a:graphic>
          <a:graphicData uri="http://schemas.openxmlformats.org/presentationml/2006/ole">
            <mc:AlternateContent xmlns:mc="http://schemas.openxmlformats.org/markup-compatibility/2006">
              <mc:Choice xmlns:v="urn:schemas-microsoft-com:vml" Requires="v">
                <p:oleObj spid="_x0000_s21552" name="Equation" r:id="rId9" imgW="533169" imgH="228501" progId="Equation.DSMT4">
                  <p:embed/>
                </p:oleObj>
              </mc:Choice>
              <mc:Fallback>
                <p:oleObj name="Equation" r:id="rId9" imgW="533169" imgH="228501"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549275"/>
                        <a:ext cx="1052512" cy="4508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7394" name="Object 7"/>
          <p:cNvGraphicFramePr>
            <a:graphicFrameLocks noChangeAspect="1"/>
          </p:cNvGraphicFramePr>
          <p:nvPr/>
        </p:nvGraphicFramePr>
        <p:xfrm>
          <a:off x="2286000" y="1371600"/>
          <a:ext cx="369888" cy="388938"/>
        </p:xfrm>
        <a:graphic>
          <a:graphicData uri="http://schemas.openxmlformats.org/presentationml/2006/ole">
            <mc:AlternateContent xmlns:mc="http://schemas.openxmlformats.org/markup-compatibility/2006">
              <mc:Choice xmlns:v="urn:schemas-microsoft-com:vml" Requires="v">
                <p:oleObj spid="_x0000_s187522" name="公式" r:id="rId3" imgW="177646" imgH="190335" progId="Equation.3">
                  <p:embed/>
                </p:oleObj>
              </mc:Choice>
              <mc:Fallback>
                <p:oleObj name="公式" r:id="rId3" imgW="177646" imgH="1903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371600"/>
                        <a:ext cx="3698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395" name="Object 8"/>
          <p:cNvGraphicFramePr>
            <a:graphicFrameLocks noChangeAspect="1"/>
          </p:cNvGraphicFramePr>
          <p:nvPr/>
        </p:nvGraphicFramePr>
        <p:xfrm>
          <a:off x="2286000" y="2209800"/>
          <a:ext cx="358775" cy="377825"/>
        </p:xfrm>
        <a:graphic>
          <a:graphicData uri="http://schemas.openxmlformats.org/presentationml/2006/ole">
            <mc:AlternateContent xmlns:mc="http://schemas.openxmlformats.org/markup-compatibility/2006">
              <mc:Choice xmlns:v="urn:schemas-microsoft-com:vml" Requires="v">
                <p:oleObj spid="_x0000_s187523" name="公式" r:id="rId5" imgW="177646" imgH="190335" progId="Equation.3">
                  <p:embed/>
                </p:oleObj>
              </mc:Choice>
              <mc:Fallback>
                <p:oleObj name="公式" r:id="rId5" imgW="177646" imgH="19033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09800"/>
                        <a:ext cx="3587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6" name="Rectangle 9"/>
          <p:cNvSpPr>
            <a:spLocks noChangeArrowheads="1"/>
          </p:cNvSpPr>
          <p:nvPr/>
        </p:nvSpPr>
        <p:spPr bwMode="auto">
          <a:xfrm>
            <a:off x="914400" y="1447800"/>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en-US" altLang="zh-CN" sz="1800">
                <a:solidFill>
                  <a:srgbClr val="000000"/>
                </a:solidFill>
                <a:latin typeface="Times New Roman" pitchFamily="18" charset="0"/>
              </a:rPr>
              <a:t>(2)</a:t>
            </a:r>
            <a:r>
              <a:rPr kumimoji="1" lang="zh-CN" altLang="en-US" sz="1800">
                <a:solidFill>
                  <a:srgbClr val="000000"/>
                </a:solidFill>
                <a:latin typeface="Times New Roman" pitchFamily="18" charset="0"/>
              </a:rPr>
              <a:t>决定系数</a:t>
            </a:r>
            <a:endParaRPr kumimoji="1" lang="zh-CN" altLang="en-US" sz="1800">
              <a:solidFill>
                <a:srgbClr val="000000"/>
              </a:solidFill>
              <a:latin typeface="Times New Roman" pitchFamily="18" charset="0"/>
              <a:ea typeface="宋体" pitchFamily="2" charset="-122"/>
            </a:endParaRPr>
          </a:p>
        </p:txBody>
      </p:sp>
      <p:sp>
        <p:nvSpPr>
          <p:cNvPr id="187397" name="Rectangle 10"/>
          <p:cNvSpPr>
            <a:spLocks noChangeArrowheads="1"/>
          </p:cNvSpPr>
          <p:nvPr/>
        </p:nvSpPr>
        <p:spPr bwMode="auto">
          <a:xfrm>
            <a:off x="2286000" y="144780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indent="333375"/>
            <a:r>
              <a:rPr kumimoji="1" lang="zh-CN" altLang="en-US" sz="1800">
                <a:solidFill>
                  <a:srgbClr val="000000"/>
                </a:solidFill>
                <a:latin typeface="Times New Roman" pitchFamily="18" charset="0"/>
              </a:rPr>
              <a:t>检验和</a:t>
            </a:r>
            <a:r>
              <a:rPr kumimoji="1" lang="en-US" altLang="zh-CN" sz="1800">
                <a:solidFill>
                  <a:srgbClr val="000000"/>
                </a:solidFill>
                <a:latin typeface="Times New Roman" pitchFamily="18" charset="0"/>
              </a:rPr>
              <a:t>F</a:t>
            </a:r>
            <a:r>
              <a:rPr kumimoji="1" lang="zh-CN" altLang="en-US" sz="1800">
                <a:solidFill>
                  <a:srgbClr val="000000"/>
                </a:solidFill>
                <a:latin typeface="Times New Roman" pitchFamily="18" charset="0"/>
              </a:rPr>
              <a:t>检验</a:t>
            </a:r>
            <a:r>
              <a:rPr kumimoji="1" lang="en-US" altLang="zh-CN" sz="1800">
                <a:solidFill>
                  <a:srgbClr val="000000"/>
                </a:solidFill>
                <a:latin typeface="Times New Roman" pitchFamily="18" charset="0"/>
                <a:ea typeface="宋体" pitchFamily="2" charset="-122"/>
              </a:rPr>
              <a:t>.</a:t>
            </a:r>
          </a:p>
        </p:txBody>
      </p:sp>
      <p:sp>
        <p:nvSpPr>
          <p:cNvPr id="187398" name="Rectangle 11"/>
          <p:cNvSpPr>
            <a:spLocks noChangeArrowheads="1"/>
          </p:cNvSpPr>
          <p:nvPr/>
        </p:nvSpPr>
        <p:spPr bwMode="auto">
          <a:xfrm>
            <a:off x="908050" y="2254250"/>
            <a:ext cx="678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r>
              <a:rPr kumimoji="1" lang="zh-CN" altLang="en-US" sz="1800">
                <a:solidFill>
                  <a:srgbClr val="000000"/>
                </a:solidFill>
                <a:latin typeface="Times New Roman" pitchFamily="18" charset="0"/>
              </a:rPr>
              <a:t>决定系数检验   和</a:t>
            </a:r>
            <a:r>
              <a:rPr kumimoji="1" lang="en-US" altLang="zh-CN" sz="1800">
                <a:solidFill>
                  <a:srgbClr val="000000"/>
                </a:solidFill>
                <a:latin typeface="Times New Roman" pitchFamily="18" charset="0"/>
              </a:rPr>
              <a:t>F</a:t>
            </a:r>
            <a:r>
              <a:rPr kumimoji="1" lang="zh-CN" altLang="en-US" sz="1800">
                <a:solidFill>
                  <a:srgbClr val="000000"/>
                </a:solidFill>
                <a:latin typeface="Times New Roman" pitchFamily="18" charset="0"/>
              </a:rPr>
              <a:t>检验都是用来检验回归方程线性关系的显著性，二者在检验原理上大体相同，均借助了方差分析：</a:t>
            </a:r>
          </a:p>
        </p:txBody>
      </p:sp>
      <p:sp>
        <p:nvSpPr>
          <p:cNvPr id="187399" name="Rectangle 12"/>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87400" name="Object 13"/>
          <p:cNvGraphicFramePr>
            <a:graphicFrameLocks noChangeAspect="1"/>
          </p:cNvGraphicFramePr>
          <p:nvPr/>
        </p:nvGraphicFramePr>
        <p:xfrm>
          <a:off x="1295400" y="3200400"/>
          <a:ext cx="3635375" cy="403225"/>
        </p:xfrm>
        <a:graphic>
          <a:graphicData uri="http://schemas.openxmlformats.org/presentationml/2006/ole">
            <mc:AlternateContent xmlns:mc="http://schemas.openxmlformats.org/markup-compatibility/2006">
              <mc:Choice xmlns:v="urn:schemas-microsoft-com:vml" Requires="v">
                <p:oleObj spid="_x0000_s187524" name="公式" r:id="rId6" imgW="2489200" imgH="279400" progId="Equation.3">
                  <p:embed/>
                </p:oleObj>
              </mc:Choice>
              <mc:Fallback>
                <p:oleObj name="公式" r:id="rId6" imgW="2489200" imgH="2794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200400"/>
                        <a:ext cx="36353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1" name="Object 14"/>
          <p:cNvGraphicFramePr>
            <a:graphicFrameLocks noChangeAspect="1"/>
          </p:cNvGraphicFramePr>
          <p:nvPr/>
        </p:nvGraphicFramePr>
        <p:xfrm>
          <a:off x="2286000" y="4495800"/>
          <a:ext cx="1152525" cy="457200"/>
        </p:xfrm>
        <a:graphic>
          <a:graphicData uri="http://schemas.openxmlformats.org/presentationml/2006/ole">
            <mc:AlternateContent xmlns:mc="http://schemas.openxmlformats.org/markup-compatibility/2006">
              <mc:Choice xmlns:v="urn:schemas-microsoft-com:vml" Requires="v">
                <p:oleObj spid="_x0000_s187525" name="公式" r:id="rId8" imgW="698500" imgH="279400" progId="Equation.3">
                  <p:embed/>
                </p:oleObj>
              </mc:Choice>
              <mc:Fallback>
                <p:oleObj name="公式" r:id="rId8" imgW="698500" imgH="2794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495800"/>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2" name="Object 15"/>
          <p:cNvGraphicFramePr>
            <a:graphicFrameLocks noChangeAspect="1"/>
          </p:cNvGraphicFramePr>
          <p:nvPr/>
        </p:nvGraphicFramePr>
        <p:xfrm>
          <a:off x="2286000" y="3733800"/>
          <a:ext cx="1150938" cy="398463"/>
        </p:xfrm>
        <a:graphic>
          <a:graphicData uri="http://schemas.openxmlformats.org/presentationml/2006/ole">
            <mc:AlternateContent xmlns:mc="http://schemas.openxmlformats.org/markup-compatibility/2006">
              <mc:Choice xmlns:v="urn:schemas-microsoft-com:vml" Requires="v">
                <p:oleObj spid="_x0000_s187526" name="公式" r:id="rId10" imgW="774364" imgH="266584" progId="Equation.3">
                  <p:embed/>
                </p:oleObj>
              </mc:Choice>
              <mc:Fallback>
                <p:oleObj name="公式" r:id="rId10" imgW="774364" imgH="266584"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3733800"/>
                        <a:ext cx="1150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3" name="Object 16"/>
          <p:cNvGraphicFramePr>
            <a:graphicFrameLocks noChangeAspect="1"/>
          </p:cNvGraphicFramePr>
          <p:nvPr/>
        </p:nvGraphicFramePr>
        <p:xfrm>
          <a:off x="2209800" y="5105400"/>
          <a:ext cx="1223963" cy="412750"/>
        </p:xfrm>
        <a:graphic>
          <a:graphicData uri="http://schemas.openxmlformats.org/presentationml/2006/ole">
            <mc:AlternateContent xmlns:mc="http://schemas.openxmlformats.org/markup-compatibility/2006">
              <mc:Choice xmlns:v="urn:schemas-microsoft-com:vml" Requires="v">
                <p:oleObj spid="_x0000_s187527" name="公式" r:id="rId12" imgW="787058" imgH="266584" progId="Equation.3">
                  <p:embed/>
                </p:oleObj>
              </mc:Choice>
              <mc:Fallback>
                <p:oleObj name="公式" r:id="rId12" imgW="787058" imgH="26658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5105400"/>
                        <a:ext cx="12239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404" name="Rectangle 17"/>
          <p:cNvSpPr>
            <a:spLocks noChangeArrowheads="1"/>
          </p:cNvSpPr>
          <p:nvPr/>
        </p:nvSpPr>
        <p:spPr bwMode="auto">
          <a:xfrm>
            <a:off x="914400" y="3733800"/>
            <a:ext cx="1028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其中：</a:t>
            </a:r>
            <a:r>
              <a:rPr kumimoji="1" lang="zh-CN" altLang="en-US" sz="1000">
                <a:solidFill>
                  <a:schemeClr val="tx1"/>
                </a:solidFill>
                <a:latin typeface="Times New Roman" pitchFamily="18" charset="0"/>
              </a:rPr>
              <a:t>     </a:t>
            </a:r>
            <a:endParaRPr kumimoji="1" lang="zh-CN" altLang="en-US">
              <a:solidFill>
                <a:schemeClr val="tx1"/>
              </a:solidFill>
              <a:latin typeface="Times New Roman" pitchFamily="18" charset="0"/>
              <a:ea typeface="宋体" pitchFamily="2" charset="-122"/>
            </a:endParaRPr>
          </a:p>
        </p:txBody>
      </p:sp>
      <p:sp>
        <p:nvSpPr>
          <p:cNvPr id="187405" name="Rectangle 18"/>
          <p:cNvSpPr>
            <a:spLocks noChangeArrowheads="1"/>
          </p:cNvSpPr>
          <p:nvPr/>
        </p:nvSpPr>
        <p:spPr bwMode="auto">
          <a:xfrm>
            <a:off x="3048000" y="3763963"/>
            <a:ext cx="166052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r>
              <a:rPr kumimoji="1" lang="zh-CN" altLang="en-US" sz="1800">
                <a:solidFill>
                  <a:srgbClr val="000000"/>
                </a:solidFill>
                <a:latin typeface="Times New Roman" pitchFamily="18" charset="0"/>
              </a:rPr>
              <a:t>：总变差</a:t>
            </a:r>
            <a:r>
              <a:rPr kumimoji="1" lang="zh-CN" altLang="en-US" sz="1800">
                <a:solidFill>
                  <a:schemeClr val="tx1"/>
                </a:solidFill>
                <a:latin typeface="Times New Roman" pitchFamily="18" charset="0"/>
              </a:rPr>
              <a:t>；</a:t>
            </a:r>
            <a:endParaRPr kumimoji="1" lang="zh-CN" altLang="en-US" sz="1800">
              <a:solidFill>
                <a:schemeClr val="tx1"/>
              </a:solidFill>
              <a:latin typeface="Times New Roman" pitchFamily="18" charset="0"/>
              <a:ea typeface="宋体" pitchFamily="2" charset="-122"/>
            </a:endParaRPr>
          </a:p>
          <a:p>
            <a:pPr indent="333375" eaLnBrk="0" hangingPunct="0"/>
            <a:endParaRPr kumimoji="1" lang="en-US" altLang="zh-CN">
              <a:solidFill>
                <a:schemeClr val="tx1"/>
              </a:solidFill>
              <a:latin typeface="Times New Roman" pitchFamily="18" charset="0"/>
              <a:ea typeface="宋体" pitchFamily="2" charset="-122"/>
            </a:endParaRPr>
          </a:p>
        </p:txBody>
      </p:sp>
      <p:sp>
        <p:nvSpPr>
          <p:cNvPr id="187406" name="Rectangle 19"/>
          <p:cNvSpPr>
            <a:spLocks noChangeArrowheads="1"/>
          </p:cNvSpPr>
          <p:nvPr/>
        </p:nvSpPr>
        <p:spPr bwMode="auto">
          <a:xfrm>
            <a:off x="3200400" y="4572000"/>
            <a:ext cx="188912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r>
              <a:rPr kumimoji="1" lang="zh-CN" altLang="en-US" sz="1800">
                <a:solidFill>
                  <a:srgbClr val="000000"/>
                </a:solidFill>
                <a:latin typeface="Times New Roman" pitchFamily="18" charset="0"/>
              </a:rPr>
              <a:t>：剩余变差；</a:t>
            </a:r>
            <a:endParaRPr kumimoji="1" lang="zh-CN" altLang="en-US" sz="1800">
              <a:solidFill>
                <a:srgbClr val="000000"/>
              </a:solidFill>
              <a:latin typeface="Times New Roman" pitchFamily="18" charset="0"/>
              <a:ea typeface="宋体" pitchFamily="2" charset="-122"/>
            </a:endParaRPr>
          </a:p>
          <a:p>
            <a:pPr indent="333375" eaLnBrk="0" hangingPunct="0"/>
            <a:endParaRPr kumimoji="1" lang="en-US" altLang="zh-CN">
              <a:solidFill>
                <a:srgbClr val="000000"/>
              </a:solidFill>
              <a:latin typeface="Times New Roman" pitchFamily="18" charset="0"/>
              <a:ea typeface="宋体" pitchFamily="2" charset="-122"/>
            </a:endParaRPr>
          </a:p>
        </p:txBody>
      </p:sp>
      <p:sp>
        <p:nvSpPr>
          <p:cNvPr id="187407" name="Rectangle 20"/>
          <p:cNvSpPr>
            <a:spLocks noChangeArrowheads="1"/>
          </p:cNvSpPr>
          <p:nvPr/>
        </p:nvSpPr>
        <p:spPr bwMode="auto">
          <a:xfrm>
            <a:off x="3505200" y="51054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：回归变差。</a:t>
            </a:r>
            <a:endParaRPr kumimoji="1" lang="zh-CN" altLang="en-US" sz="1800">
              <a:solidFill>
                <a:srgbClr val="000000"/>
              </a:solidFill>
              <a:latin typeface="Times New Roman" pitchFamily="18" charset="0"/>
              <a:ea typeface="宋体" pitchFamily="2" charset="-122"/>
            </a:endParaRP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8418" name="Object 2"/>
          <p:cNvGraphicFramePr>
            <a:graphicFrameLocks noChangeAspect="1"/>
          </p:cNvGraphicFramePr>
          <p:nvPr/>
        </p:nvGraphicFramePr>
        <p:xfrm>
          <a:off x="1547813" y="1052513"/>
          <a:ext cx="312737" cy="360362"/>
        </p:xfrm>
        <a:graphic>
          <a:graphicData uri="http://schemas.openxmlformats.org/presentationml/2006/ole">
            <mc:AlternateContent xmlns:mc="http://schemas.openxmlformats.org/markup-compatibility/2006">
              <mc:Choice xmlns:v="urn:schemas-microsoft-com:vml" Requires="v">
                <p:oleObj spid="_x0000_s188647" name="公式" r:id="rId3" imgW="126835" imgH="139518" progId="Equation.3">
                  <p:embed/>
                </p:oleObj>
              </mc:Choice>
              <mc:Fallback>
                <p:oleObj name="公式" r:id="rId3" imgW="126835" imgH="1395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052513"/>
                        <a:ext cx="3127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19" name="Object 3"/>
          <p:cNvGraphicFramePr>
            <a:graphicFrameLocks noChangeAspect="1"/>
          </p:cNvGraphicFramePr>
          <p:nvPr/>
        </p:nvGraphicFramePr>
        <p:xfrm>
          <a:off x="2484438" y="1052513"/>
          <a:ext cx="317500" cy="360362"/>
        </p:xfrm>
        <a:graphic>
          <a:graphicData uri="http://schemas.openxmlformats.org/presentationml/2006/ole">
            <mc:AlternateContent xmlns:mc="http://schemas.openxmlformats.org/markup-compatibility/2006">
              <mc:Choice xmlns:v="urn:schemas-microsoft-com:vml" Requires="v">
                <p:oleObj spid="_x0000_s188648" name="公式" r:id="rId5" imgW="139579" imgH="164957" progId="Equation.3">
                  <p:embed/>
                </p:oleObj>
              </mc:Choice>
              <mc:Fallback>
                <p:oleObj name="公式" r:id="rId5" imgW="139579" imgH="16495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052513"/>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0" name="Object 4"/>
          <p:cNvGraphicFramePr>
            <a:graphicFrameLocks noChangeAspect="1"/>
          </p:cNvGraphicFramePr>
          <p:nvPr/>
        </p:nvGraphicFramePr>
        <p:xfrm>
          <a:off x="3348038" y="908050"/>
          <a:ext cx="398462" cy="504825"/>
        </p:xfrm>
        <a:graphic>
          <a:graphicData uri="http://schemas.openxmlformats.org/presentationml/2006/ole">
            <mc:AlternateContent xmlns:mc="http://schemas.openxmlformats.org/markup-compatibility/2006">
              <mc:Choice xmlns:v="urn:schemas-microsoft-com:vml" Requires="v">
                <p:oleObj spid="_x0000_s188649" name="公式" r:id="rId7" imgW="177646" imgH="228402" progId="Equation.3">
                  <p:embed/>
                </p:oleObj>
              </mc:Choice>
              <mc:Fallback>
                <p:oleObj name="公式" r:id="rId7" imgW="177646" imgH="22840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908050"/>
                        <a:ext cx="3984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1" name="Object 5"/>
          <p:cNvGraphicFramePr>
            <a:graphicFrameLocks noChangeAspect="1"/>
          </p:cNvGraphicFramePr>
          <p:nvPr/>
        </p:nvGraphicFramePr>
        <p:xfrm>
          <a:off x="4140200" y="981075"/>
          <a:ext cx="936625" cy="422275"/>
        </p:xfrm>
        <a:graphic>
          <a:graphicData uri="http://schemas.openxmlformats.org/presentationml/2006/ole">
            <mc:AlternateContent xmlns:mc="http://schemas.openxmlformats.org/markup-compatibility/2006">
              <mc:Choice xmlns:v="urn:schemas-microsoft-com:vml" Requires="v">
                <p:oleObj spid="_x0000_s188650" name="公式" r:id="rId9" imgW="571252" imgH="253890" progId="Equation.3">
                  <p:embed/>
                </p:oleObj>
              </mc:Choice>
              <mc:Fallback>
                <p:oleObj name="公式" r:id="rId9" imgW="571252" imgH="25389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981075"/>
                        <a:ext cx="936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2" name="Object 6"/>
          <p:cNvGraphicFramePr>
            <a:graphicFrameLocks noChangeAspect="1"/>
          </p:cNvGraphicFramePr>
          <p:nvPr/>
        </p:nvGraphicFramePr>
        <p:xfrm>
          <a:off x="5364163" y="908050"/>
          <a:ext cx="936625" cy="414338"/>
        </p:xfrm>
        <a:graphic>
          <a:graphicData uri="http://schemas.openxmlformats.org/presentationml/2006/ole">
            <mc:AlternateContent xmlns:mc="http://schemas.openxmlformats.org/markup-compatibility/2006">
              <mc:Choice xmlns:v="urn:schemas-microsoft-com:vml" Requires="v">
                <p:oleObj spid="_x0000_s188651" name="公式" r:id="rId11" imgW="583947" imgH="253890" progId="Equation.3">
                  <p:embed/>
                </p:oleObj>
              </mc:Choice>
              <mc:Fallback>
                <p:oleObj name="公式" r:id="rId11" imgW="583947" imgH="25389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908050"/>
                        <a:ext cx="9366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3" name="Object 7"/>
          <p:cNvGraphicFramePr>
            <a:graphicFrameLocks noChangeAspect="1"/>
          </p:cNvGraphicFramePr>
          <p:nvPr/>
        </p:nvGraphicFramePr>
        <p:xfrm>
          <a:off x="6659563" y="981075"/>
          <a:ext cx="863600" cy="392113"/>
        </p:xfrm>
        <a:graphic>
          <a:graphicData uri="http://schemas.openxmlformats.org/presentationml/2006/ole">
            <mc:AlternateContent xmlns:mc="http://schemas.openxmlformats.org/markup-compatibility/2006">
              <mc:Choice xmlns:v="urn:schemas-microsoft-com:vml" Requires="v">
                <p:oleObj spid="_x0000_s188652" name="公式" r:id="rId13" imgW="520474" imgH="241195" progId="Equation.3">
                  <p:embed/>
                </p:oleObj>
              </mc:Choice>
              <mc:Fallback>
                <p:oleObj name="公式" r:id="rId13" imgW="520474" imgH="24119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981075"/>
                        <a:ext cx="863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4" name="Object 8"/>
          <p:cNvGraphicFramePr>
            <a:graphicFrameLocks noChangeAspect="1"/>
          </p:cNvGraphicFramePr>
          <p:nvPr/>
        </p:nvGraphicFramePr>
        <p:xfrm>
          <a:off x="7740650" y="981075"/>
          <a:ext cx="792163" cy="374650"/>
        </p:xfrm>
        <a:graphic>
          <a:graphicData uri="http://schemas.openxmlformats.org/presentationml/2006/ole">
            <mc:AlternateContent xmlns:mc="http://schemas.openxmlformats.org/markup-compatibility/2006">
              <mc:Choice xmlns:v="urn:schemas-microsoft-com:vml" Requires="v">
                <p:oleObj spid="_x0000_s188653" name="公式" r:id="rId15" imgW="508000" imgH="241300" progId="Equation.3">
                  <p:embed/>
                </p:oleObj>
              </mc:Choice>
              <mc:Fallback>
                <p:oleObj name="公式" r:id="rId15" imgW="508000" imgH="2413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0650" y="981075"/>
                        <a:ext cx="792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5" name="Object 9"/>
          <p:cNvGraphicFramePr>
            <a:graphicFrameLocks noChangeAspect="1"/>
          </p:cNvGraphicFramePr>
          <p:nvPr/>
        </p:nvGraphicFramePr>
        <p:xfrm>
          <a:off x="468313" y="6092825"/>
          <a:ext cx="280987" cy="295275"/>
        </p:xfrm>
        <a:graphic>
          <a:graphicData uri="http://schemas.openxmlformats.org/presentationml/2006/ole">
            <mc:AlternateContent xmlns:mc="http://schemas.openxmlformats.org/markup-compatibility/2006">
              <mc:Choice xmlns:v="urn:schemas-microsoft-com:vml" Requires="v">
                <p:oleObj spid="_x0000_s188654" name="公式" r:id="rId17" imgW="177646" imgH="190335" progId="Equation.3">
                  <p:embed/>
                </p:oleObj>
              </mc:Choice>
              <mc:Fallback>
                <p:oleObj name="公式" r:id="rId17" imgW="177646" imgH="190335"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6092825"/>
                        <a:ext cx="2809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6" name="Object 10"/>
          <p:cNvGraphicFramePr>
            <a:graphicFrameLocks noChangeAspect="1"/>
          </p:cNvGraphicFramePr>
          <p:nvPr/>
        </p:nvGraphicFramePr>
        <p:xfrm>
          <a:off x="1403350" y="5445125"/>
          <a:ext cx="347663" cy="365125"/>
        </p:xfrm>
        <a:graphic>
          <a:graphicData uri="http://schemas.openxmlformats.org/presentationml/2006/ole">
            <mc:AlternateContent xmlns:mc="http://schemas.openxmlformats.org/markup-compatibility/2006">
              <mc:Choice xmlns:v="urn:schemas-microsoft-com:vml" Requires="v">
                <p:oleObj spid="_x0000_s188655" name="公式" r:id="rId19" imgW="177646" imgH="190335" progId="Equation.3">
                  <p:embed/>
                </p:oleObj>
              </mc:Choice>
              <mc:Fallback>
                <p:oleObj name="公式" r:id="rId19" imgW="177646" imgH="190335"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5445125"/>
                        <a:ext cx="347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8427" name="Rectangle 12"/>
          <p:cNvSpPr>
            <a:spLocks noChangeArrowheads="1"/>
          </p:cNvSpPr>
          <p:nvPr/>
        </p:nvSpPr>
        <p:spPr bwMode="auto">
          <a:xfrm>
            <a:off x="250825" y="2492375"/>
            <a:ext cx="633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8428" name="Rectangle 13"/>
          <p:cNvSpPr>
            <a:spLocks noChangeArrowheads="1"/>
          </p:cNvSpPr>
          <p:nvPr/>
        </p:nvSpPr>
        <p:spPr bwMode="auto">
          <a:xfrm>
            <a:off x="250825" y="5516563"/>
            <a:ext cx="5762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88429" name="Rectangle 14"/>
          <p:cNvSpPr>
            <a:spLocks noChangeArrowheads="1"/>
          </p:cNvSpPr>
          <p:nvPr/>
        </p:nvSpPr>
        <p:spPr bwMode="auto">
          <a:xfrm>
            <a:off x="827088" y="5876925"/>
            <a:ext cx="684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8430" name="Rectangle 15"/>
          <p:cNvSpPr>
            <a:spLocks noChangeArrowheads="1"/>
          </p:cNvSpPr>
          <p:nvPr/>
        </p:nvSpPr>
        <p:spPr bwMode="auto">
          <a:xfrm>
            <a:off x="179388" y="5661025"/>
            <a:ext cx="708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8431" name="Rectangle 16"/>
          <p:cNvSpPr>
            <a:spLocks noChangeArrowheads="1"/>
          </p:cNvSpPr>
          <p:nvPr/>
        </p:nvSpPr>
        <p:spPr bwMode="auto">
          <a:xfrm>
            <a:off x="250825" y="6237288"/>
            <a:ext cx="89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8432" name="Rectangle 17"/>
          <p:cNvSpPr>
            <a:spLocks noChangeArrowheads="1"/>
          </p:cNvSpPr>
          <p:nvPr/>
        </p:nvSpPr>
        <p:spPr bwMode="auto">
          <a:xfrm>
            <a:off x="1835150" y="5516563"/>
            <a:ext cx="793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88433" name="Rectangle 18"/>
          <p:cNvSpPr>
            <a:spLocks noChangeArrowheads="1"/>
          </p:cNvSpPr>
          <p:nvPr/>
        </p:nvSpPr>
        <p:spPr bwMode="auto">
          <a:xfrm>
            <a:off x="1692275" y="6597650"/>
            <a:ext cx="673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036349" name="Group 61"/>
          <p:cNvGraphicFramePr>
            <a:graphicFrameLocks noGrp="1"/>
          </p:cNvGraphicFramePr>
          <p:nvPr/>
        </p:nvGraphicFramePr>
        <p:xfrm>
          <a:off x="395288" y="836613"/>
          <a:ext cx="8208962" cy="4408487"/>
        </p:xfrm>
        <a:graphic>
          <a:graphicData uri="http://schemas.openxmlformats.org/drawingml/2006/table">
            <a:tbl>
              <a:tblPr/>
              <a:tblGrid>
                <a:gridCol w="831850"/>
                <a:gridCol w="930275"/>
                <a:gridCol w="928687"/>
                <a:gridCol w="1004888"/>
                <a:gridCol w="1039812"/>
                <a:gridCol w="1319213"/>
                <a:gridCol w="1165225"/>
                <a:gridCol w="989012"/>
              </a:tblGrid>
              <a:tr h="579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时间</a:t>
                      </a:r>
                      <a:endParaRPr kumimoji="0" lang="zh-CN" altLang="en-US"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25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8.644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12.607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15.249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19.212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21.854</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25.817</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29.78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32.422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36.385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39.027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2.703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0.368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3.066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0.621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1.313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0.033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0.608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0.178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1.918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0.947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238.888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132.089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78.340</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23.893</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5.045</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2.948</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32.262</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69.256</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150.921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222.815</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292.41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146.41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50.41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16.81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3.61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24.01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62.41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118.81</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252.81</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136.89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75.69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44.89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13.69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2.89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1.69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18.49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39.69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86.49</a:t>
                      </a:r>
                      <a:endParaRPr kumimoji="0" lang="en-US" altLang="zh-CN" sz="1600" b="0" i="0" u="none" strike="noStrike" cap="none" normalizeH="0" baseline="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127.69</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合计</a:t>
                      </a:r>
                      <a:endParaRPr kumimoji="0" lang="zh-CN" altLang="en-US"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241</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240.997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11.755</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956.457</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968.90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546.10</a:t>
                      </a:r>
                      <a:endParaRPr kumimoji="0" lang="en-US" altLang="zh-CN" sz="1600" b="0" i="0" u="none" strike="noStrike" cap="none" normalizeH="0" baseline="0" smtClean="0">
                        <a:ln>
                          <a:noFill/>
                        </a:ln>
                        <a:solidFill>
                          <a:srgbClr val="000000"/>
                        </a:solidFill>
                        <a:effectLst/>
                        <a:latin typeface="Arial" charset="0"/>
                        <a:ea typeface="宋体" pitchFamily="2" charset="-122"/>
                      </a:endParaRPr>
                    </a:p>
                  </a:txBody>
                  <a:tcPr marL="92075" marR="92075" marT="46035" marB="4603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8473" name="Rectangle 58"/>
          <p:cNvSpPr>
            <a:spLocks noChangeArrowheads="1"/>
          </p:cNvSpPr>
          <p:nvPr/>
        </p:nvSpPr>
        <p:spPr bwMode="auto">
          <a:xfrm>
            <a:off x="304800" y="5410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rPr>
              <a:t>决定系数</a:t>
            </a:r>
            <a:endParaRPr kumimoji="1" lang="zh-CN" altLang="en-US" sz="1800">
              <a:solidFill>
                <a:srgbClr val="000000"/>
              </a:solidFill>
              <a:latin typeface="Times New Roman" pitchFamily="18" charset="0"/>
              <a:ea typeface="宋体" pitchFamily="2" charset="-122"/>
            </a:endParaRPr>
          </a:p>
        </p:txBody>
      </p:sp>
      <p:sp>
        <p:nvSpPr>
          <p:cNvPr id="188474" name="Rectangle 59"/>
          <p:cNvSpPr>
            <a:spLocks noChangeArrowheads="1"/>
          </p:cNvSpPr>
          <p:nvPr/>
        </p:nvSpPr>
        <p:spPr bwMode="auto">
          <a:xfrm>
            <a:off x="228600" y="5486400"/>
            <a:ext cx="10088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r>
              <a:rPr kumimoji="1" lang="en-US" altLang="zh-CN" sz="1800">
                <a:solidFill>
                  <a:schemeClr val="tx1"/>
                </a:solidFill>
                <a:latin typeface="Times New Roman" pitchFamily="18" charset="0"/>
              </a:rPr>
              <a:t>                         </a:t>
            </a:r>
            <a:r>
              <a:rPr kumimoji="1" lang="zh-CN" altLang="en-US" sz="1800">
                <a:solidFill>
                  <a:srgbClr val="000000"/>
                </a:solidFill>
                <a:latin typeface="Times New Roman" pitchFamily="18" charset="0"/>
              </a:rPr>
              <a:t>利用回归变差、点变差、总变差的比重说明回归直线的代表性，</a:t>
            </a:r>
          </a:p>
          <a:p>
            <a:r>
              <a:rPr kumimoji="1" lang="zh-CN" altLang="en-US" sz="1800">
                <a:solidFill>
                  <a:srgbClr val="000000"/>
                </a:solidFill>
                <a:latin typeface="Times New Roman" pitchFamily="18" charset="0"/>
              </a:rPr>
              <a:t>若这个比例越大，则说明</a:t>
            </a:r>
            <a:r>
              <a:rPr kumimoji="1" lang="en-US" altLang="zh-CN" sz="1800">
                <a:solidFill>
                  <a:srgbClr val="000000"/>
                </a:solidFill>
                <a:latin typeface="Times New Roman" pitchFamily="18" charset="0"/>
              </a:rPr>
              <a:t>x</a:t>
            </a:r>
            <a:r>
              <a:rPr kumimoji="1" lang="zh-CN" altLang="en-US" sz="1800">
                <a:solidFill>
                  <a:srgbClr val="000000"/>
                </a:solidFill>
                <a:latin typeface="Times New Roman" pitchFamily="18" charset="0"/>
              </a:rPr>
              <a:t>与</a:t>
            </a:r>
            <a:r>
              <a:rPr kumimoji="1" lang="en-US" altLang="zh-CN" sz="1800">
                <a:solidFill>
                  <a:srgbClr val="000000"/>
                </a:solidFill>
                <a:latin typeface="Times New Roman" pitchFamily="18" charset="0"/>
              </a:rPr>
              <a:t>y</a:t>
            </a:r>
            <a:r>
              <a:rPr kumimoji="1" lang="zh-CN" altLang="en-US" sz="1800">
                <a:solidFill>
                  <a:srgbClr val="000000"/>
                </a:solidFill>
                <a:latin typeface="Times New Roman" pitchFamily="18" charset="0"/>
              </a:rPr>
              <a:t>之间关系越密切，回归直线代表性越好。一般地</a:t>
            </a:r>
            <a:endParaRPr kumimoji="1" lang="zh-CN" altLang="en-US" sz="1800">
              <a:solidFill>
                <a:srgbClr val="000000"/>
              </a:solidFill>
              <a:latin typeface="Times New Roman" pitchFamily="18" charset="0"/>
              <a:ea typeface="宋体" pitchFamily="2" charset="-122"/>
            </a:endParaRPr>
          </a:p>
        </p:txBody>
      </p:sp>
      <p:sp>
        <p:nvSpPr>
          <p:cNvPr id="188475" name="Rectangle 60"/>
          <p:cNvSpPr>
            <a:spLocks noChangeArrowheads="1"/>
          </p:cNvSpPr>
          <p:nvPr/>
        </p:nvSpPr>
        <p:spPr bwMode="auto">
          <a:xfrm>
            <a:off x="762000" y="6172200"/>
            <a:ext cx="2136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的取值在</a:t>
            </a:r>
            <a:r>
              <a:rPr kumimoji="1" lang="en-US" altLang="zh-CN" sz="1800">
                <a:solidFill>
                  <a:srgbClr val="000000"/>
                </a:solidFill>
                <a:latin typeface="Times New Roman" pitchFamily="18" charset="0"/>
              </a:rPr>
              <a:t>0~1</a:t>
            </a:r>
            <a:r>
              <a:rPr kumimoji="1" lang="zh-CN" altLang="en-US" sz="1800">
                <a:solidFill>
                  <a:srgbClr val="000000"/>
                </a:solidFill>
                <a:latin typeface="Times New Roman" pitchFamily="18" charset="0"/>
              </a:rPr>
              <a:t>之间。</a:t>
            </a:r>
            <a:endParaRPr kumimoji="1" lang="zh-CN" altLang="en-US" sz="1800">
              <a:solidFill>
                <a:srgbClr val="000000"/>
              </a:solidFill>
              <a:latin typeface="Times New Roman" pitchFamily="18" charset="0"/>
              <a:ea typeface="宋体" pitchFamily="2" charset="-122"/>
            </a:endParaRP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1979613" y="148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89443" name="Object 3"/>
          <p:cNvGraphicFramePr>
            <a:graphicFrameLocks noChangeAspect="1"/>
          </p:cNvGraphicFramePr>
          <p:nvPr/>
        </p:nvGraphicFramePr>
        <p:xfrm>
          <a:off x="914400" y="1174750"/>
          <a:ext cx="4967288" cy="647700"/>
        </p:xfrm>
        <a:graphic>
          <a:graphicData uri="http://schemas.openxmlformats.org/presentationml/2006/ole">
            <mc:AlternateContent xmlns:mc="http://schemas.openxmlformats.org/markup-compatibility/2006">
              <mc:Choice xmlns:v="urn:schemas-microsoft-com:vml" Requires="v">
                <p:oleObj spid="_x0000_s189554" name="公式" r:id="rId3" imgW="2349500" imgH="508000" progId="Equation.3">
                  <p:embed/>
                </p:oleObj>
              </mc:Choice>
              <mc:Fallback>
                <p:oleObj name="公式" r:id="rId3" imgW="2349500" imgH="508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74750"/>
                        <a:ext cx="4967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4" name="Rectangle 4"/>
          <p:cNvSpPr>
            <a:spLocks noChangeArrowheads="1"/>
          </p:cNvSpPr>
          <p:nvPr/>
        </p:nvSpPr>
        <p:spPr bwMode="auto">
          <a:xfrm>
            <a:off x="457200" y="1981200"/>
            <a:ext cx="723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r>
              <a:rPr kumimoji="1" lang="en-US" altLang="zh-CN" sz="2000">
                <a:solidFill>
                  <a:srgbClr val="000000"/>
                </a:solidFill>
                <a:ea typeface="宋体" pitchFamily="2" charset="-122"/>
              </a:rPr>
              <a:t>F</a:t>
            </a:r>
            <a:r>
              <a:rPr kumimoji="1" lang="zh-CN" altLang="en-US" sz="2000">
                <a:solidFill>
                  <a:srgbClr val="000000"/>
                </a:solidFill>
                <a:ea typeface="宋体" pitchFamily="2" charset="-122"/>
              </a:rPr>
              <a:t>检验法将自变量作为一个整体来检验与因变量之间的线性关系是否显著。其计算为：</a:t>
            </a:r>
          </a:p>
        </p:txBody>
      </p:sp>
      <p:sp>
        <p:nvSpPr>
          <p:cNvPr id="189445" name="Rectangle 5"/>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89446" name="Object 6"/>
          <p:cNvGraphicFramePr>
            <a:graphicFrameLocks noChangeAspect="1"/>
          </p:cNvGraphicFramePr>
          <p:nvPr/>
        </p:nvGraphicFramePr>
        <p:xfrm>
          <a:off x="827088" y="2811463"/>
          <a:ext cx="5257800" cy="649287"/>
        </p:xfrm>
        <a:graphic>
          <a:graphicData uri="http://schemas.openxmlformats.org/presentationml/2006/ole">
            <mc:AlternateContent xmlns:mc="http://schemas.openxmlformats.org/markup-compatibility/2006">
              <mc:Choice xmlns:v="urn:schemas-microsoft-com:vml" Requires="v">
                <p:oleObj spid="_x0000_s189555" name="公式" r:id="rId5" imgW="2984500" imgH="508000" progId="Equation.3">
                  <p:embed/>
                </p:oleObj>
              </mc:Choice>
              <mc:Fallback>
                <p:oleObj name="公式" r:id="rId5" imgW="29845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811463"/>
                        <a:ext cx="5257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7" name="Rectangle 7"/>
          <p:cNvSpPr>
            <a:spLocks noChangeArrowheads="1"/>
          </p:cNvSpPr>
          <p:nvPr/>
        </p:nvSpPr>
        <p:spPr bwMode="auto">
          <a:xfrm>
            <a:off x="609600" y="3581400"/>
            <a:ext cx="6511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r>
              <a:rPr kumimoji="1" lang="zh-CN" altLang="en-US" sz="1800">
                <a:solidFill>
                  <a:srgbClr val="000000"/>
                </a:solidFill>
                <a:ea typeface="宋体" pitchFamily="2" charset="-122"/>
              </a:rPr>
              <a:t>取显著性水平</a:t>
            </a:r>
            <a:r>
              <a:rPr kumimoji="1" lang="en-US" altLang="zh-CN" sz="1800">
                <a:solidFill>
                  <a:srgbClr val="000000"/>
                </a:solidFill>
                <a:ea typeface="宋体" pitchFamily="2" charset="-122"/>
              </a:rPr>
              <a:t>α=0.05</a:t>
            </a:r>
            <a:r>
              <a:rPr kumimoji="1" lang="zh-CN" altLang="en-US" sz="1800">
                <a:solidFill>
                  <a:srgbClr val="000000"/>
                </a:solidFill>
                <a:ea typeface="宋体" pitchFamily="2" charset="-122"/>
              </a:rPr>
              <a:t>，</a:t>
            </a:r>
            <a:r>
              <a:rPr kumimoji="1" lang="en-US" altLang="zh-CN" sz="1800">
                <a:solidFill>
                  <a:srgbClr val="000000"/>
                </a:solidFill>
                <a:ea typeface="宋体" pitchFamily="2" charset="-122"/>
              </a:rPr>
              <a:t>df1=1</a:t>
            </a:r>
            <a:r>
              <a:rPr kumimoji="1" lang="zh-CN" altLang="en-US" sz="1800">
                <a:solidFill>
                  <a:srgbClr val="000000"/>
                </a:solidFill>
                <a:ea typeface="宋体" pitchFamily="2" charset="-122"/>
              </a:rPr>
              <a:t>，</a:t>
            </a:r>
            <a:r>
              <a:rPr kumimoji="1" lang="en-US" altLang="zh-CN" sz="1800">
                <a:solidFill>
                  <a:srgbClr val="000000"/>
                </a:solidFill>
                <a:ea typeface="宋体" pitchFamily="2" charset="-122"/>
              </a:rPr>
              <a:t>df2=n-2=8</a:t>
            </a:r>
            <a:r>
              <a:rPr kumimoji="1" lang="zh-CN" altLang="en-US" sz="1800">
                <a:solidFill>
                  <a:srgbClr val="000000"/>
                </a:solidFill>
                <a:ea typeface="宋体" pitchFamily="2" charset="-122"/>
              </a:rPr>
              <a:t>。查</a:t>
            </a:r>
            <a:r>
              <a:rPr kumimoji="1" lang="en-US" altLang="zh-CN" sz="1800">
                <a:solidFill>
                  <a:srgbClr val="000000"/>
                </a:solidFill>
                <a:ea typeface="宋体" pitchFamily="2" charset="-122"/>
              </a:rPr>
              <a:t>F</a:t>
            </a:r>
            <a:r>
              <a:rPr kumimoji="1" lang="zh-CN" altLang="en-US" sz="1800">
                <a:solidFill>
                  <a:srgbClr val="000000"/>
                </a:solidFill>
                <a:ea typeface="宋体" pitchFamily="2" charset="-122"/>
              </a:rPr>
              <a:t>分布表得：</a:t>
            </a:r>
          </a:p>
        </p:txBody>
      </p:sp>
      <p:sp>
        <p:nvSpPr>
          <p:cNvPr id="1894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graphicFrame>
        <p:nvGraphicFramePr>
          <p:cNvPr id="189449" name="Object 9"/>
          <p:cNvGraphicFramePr>
            <a:graphicFrameLocks noChangeAspect="1"/>
          </p:cNvGraphicFramePr>
          <p:nvPr/>
        </p:nvGraphicFramePr>
        <p:xfrm>
          <a:off x="827088" y="4179888"/>
          <a:ext cx="2016125" cy="360362"/>
        </p:xfrm>
        <a:graphic>
          <a:graphicData uri="http://schemas.openxmlformats.org/presentationml/2006/ole">
            <mc:AlternateContent xmlns:mc="http://schemas.openxmlformats.org/markup-compatibility/2006">
              <mc:Choice xmlns:v="urn:schemas-microsoft-com:vml" Requires="v">
                <p:oleObj spid="_x0000_s189556" name="公式" r:id="rId7" imgW="914400" imgH="241300" progId="Equation.3">
                  <p:embed/>
                </p:oleObj>
              </mc:Choice>
              <mc:Fallback>
                <p:oleObj name="公式" r:id="rId7" imgW="914400" imgH="241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179888"/>
                        <a:ext cx="20161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450" name="Object 10"/>
          <p:cNvGraphicFramePr>
            <a:graphicFrameLocks noChangeAspect="1"/>
          </p:cNvGraphicFramePr>
          <p:nvPr/>
        </p:nvGraphicFramePr>
        <p:xfrm>
          <a:off x="1835150" y="4540250"/>
          <a:ext cx="417513" cy="476250"/>
        </p:xfrm>
        <a:graphic>
          <a:graphicData uri="http://schemas.openxmlformats.org/presentationml/2006/ole">
            <mc:AlternateContent xmlns:mc="http://schemas.openxmlformats.org/markup-compatibility/2006">
              <mc:Choice xmlns:v="urn:schemas-microsoft-com:vml" Requires="v">
                <p:oleObj spid="_x0000_s189557" name="公式" r:id="rId9" imgW="203112" imgH="228501" progId="Equation.3">
                  <p:embed/>
                </p:oleObj>
              </mc:Choice>
              <mc:Fallback>
                <p:oleObj name="公式" r:id="rId9" imgW="203112"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540250"/>
                        <a:ext cx="4175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451" name="Object 11"/>
          <p:cNvGraphicFramePr>
            <a:graphicFrameLocks noChangeAspect="1"/>
          </p:cNvGraphicFramePr>
          <p:nvPr/>
        </p:nvGraphicFramePr>
        <p:xfrm>
          <a:off x="971550" y="5043488"/>
          <a:ext cx="346075" cy="363537"/>
        </p:xfrm>
        <a:graphic>
          <a:graphicData uri="http://schemas.openxmlformats.org/presentationml/2006/ole">
            <mc:AlternateContent xmlns:mc="http://schemas.openxmlformats.org/markup-compatibility/2006">
              <mc:Choice xmlns:v="urn:schemas-microsoft-com:vml" Requires="v">
                <p:oleObj spid="_x0000_s189558" name="公式" r:id="rId11" imgW="177646" imgH="190335" progId="Equation.3">
                  <p:embed/>
                </p:oleObj>
              </mc:Choice>
              <mc:Fallback>
                <p:oleObj name="公式" r:id="rId11" imgW="177646" imgH="19033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043488"/>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52" name="Rectangle 12"/>
          <p:cNvSpPr>
            <a:spLocks noChangeArrowheads="1"/>
          </p:cNvSpPr>
          <p:nvPr/>
        </p:nvSpPr>
        <p:spPr bwMode="auto">
          <a:xfrm>
            <a:off x="838200" y="4603750"/>
            <a:ext cx="89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因为</a:t>
            </a:r>
            <a:r>
              <a:rPr kumimoji="1" lang="en-US" altLang="zh-CN" sz="1800">
                <a:solidFill>
                  <a:srgbClr val="000000"/>
                </a:solidFill>
                <a:latin typeface="Times New Roman" pitchFamily="18" charset="0"/>
              </a:rPr>
              <a:t>F&gt;</a:t>
            </a:r>
            <a:endParaRPr kumimoji="1" lang="en-US" altLang="zh-CN" sz="1800">
              <a:solidFill>
                <a:srgbClr val="000000"/>
              </a:solidFill>
              <a:latin typeface="Times New Roman" pitchFamily="18" charset="0"/>
              <a:ea typeface="宋体" pitchFamily="2" charset="-122"/>
            </a:endParaRPr>
          </a:p>
        </p:txBody>
      </p:sp>
      <p:sp>
        <p:nvSpPr>
          <p:cNvPr id="189453" name="Rectangle 13"/>
          <p:cNvSpPr>
            <a:spLocks noChangeArrowheads="1"/>
          </p:cNvSpPr>
          <p:nvPr/>
        </p:nvSpPr>
        <p:spPr bwMode="auto">
          <a:xfrm>
            <a:off x="2454275" y="4540250"/>
            <a:ext cx="635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，说明广告费支出与商品销售额线性关系显著。这与决定系数</a:t>
            </a:r>
            <a:endParaRPr kumimoji="1" lang="zh-CN" altLang="en-US" sz="1800">
              <a:solidFill>
                <a:srgbClr val="000000"/>
              </a:solidFill>
              <a:latin typeface="Times New Roman" pitchFamily="18" charset="0"/>
              <a:ea typeface="宋体" pitchFamily="2" charset="-122"/>
            </a:endParaRPr>
          </a:p>
        </p:txBody>
      </p:sp>
      <p:sp>
        <p:nvSpPr>
          <p:cNvPr id="189454" name="Rectangle 14"/>
          <p:cNvSpPr>
            <a:spLocks noChangeArrowheads="1"/>
          </p:cNvSpPr>
          <p:nvPr/>
        </p:nvSpPr>
        <p:spPr bwMode="auto">
          <a:xfrm>
            <a:off x="1476375" y="504348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检验结论一致。</a:t>
            </a:r>
            <a:endParaRPr kumimoji="1" lang="zh-CN" altLang="en-US" sz="1800">
              <a:solidFill>
                <a:srgbClr val="000000"/>
              </a:solidFill>
              <a:latin typeface="Times New Roman" pitchFamily="18" charset="0"/>
              <a:ea typeface="宋体" pitchFamily="2" charset="-122"/>
            </a:endParaRPr>
          </a:p>
        </p:txBody>
      </p:sp>
      <p:sp>
        <p:nvSpPr>
          <p:cNvPr id="189455" name="Rectangle 16"/>
          <p:cNvSpPr>
            <a:spLocks noChangeArrowheads="1"/>
          </p:cNvSpPr>
          <p:nvPr/>
        </p:nvSpPr>
        <p:spPr bwMode="auto">
          <a:xfrm>
            <a:off x="3741738" y="3070225"/>
            <a:ext cx="6445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en-US" altLang="zh-CN" sz="1000">
                <a:solidFill>
                  <a:schemeClr val="tx1"/>
                </a:solidFill>
                <a:latin typeface="Times New Roman" pitchFamily="18" charset="0"/>
              </a:rPr>
              <a:t>    </a:t>
            </a:r>
            <a:endParaRPr kumimoji="1" lang="en-US" altLang="zh-CN">
              <a:solidFill>
                <a:schemeClr val="tx1"/>
              </a:solidFill>
              <a:latin typeface="Times New Roman" pitchFamily="18" charset="0"/>
              <a:ea typeface="宋体" pitchFamily="2" charset="-122"/>
            </a:endParaRPr>
          </a:p>
        </p:txBody>
      </p:sp>
      <p:sp>
        <p:nvSpPr>
          <p:cNvPr id="189456" name="Rectangle 19"/>
          <p:cNvSpPr>
            <a:spLocks noChangeArrowheads="1"/>
          </p:cNvSpPr>
          <p:nvPr/>
        </p:nvSpPr>
        <p:spPr bwMode="auto">
          <a:xfrm>
            <a:off x="3605213" y="3070225"/>
            <a:ext cx="6445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en-US" altLang="zh-CN" sz="1000">
                <a:solidFill>
                  <a:schemeClr val="tx1"/>
                </a:solidFill>
                <a:latin typeface="Times New Roman" pitchFamily="18" charset="0"/>
              </a:rPr>
              <a:t>    </a:t>
            </a:r>
            <a:endParaRPr kumimoji="1" lang="en-US" altLang="zh-CN">
              <a:solidFill>
                <a:schemeClr val="tx1"/>
              </a:solidFill>
              <a:latin typeface="Times New Roman" pitchFamily="18" charset="0"/>
              <a:ea typeface="宋体" pitchFamily="2" charset="-122"/>
            </a:endParaRPr>
          </a:p>
        </p:txBody>
      </p:sp>
      <p:sp>
        <p:nvSpPr>
          <p:cNvPr id="189457" name="Rectangle 21"/>
          <p:cNvSpPr>
            <a:spLocks noChangeArrowheads="1"/>
          </p:cNvSpPr>
          <p:nvPr/>
        </p:nvSpPr>
        <p:spPr bwMode="auto">
          <a:xfrm>
            <a:off x="4716463" y="5661025"/>
            <a:ext cx="1431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chemeClr val="tx1"/>
                </a:solidFill>
                <a:latin typeface="Times New Roman" pitchFamily="18" charset="0"/>
              </a:rPr>
              <a:t>百万元。</a:t>
            </a:r>
            <a:endParaRPr kumimoji="1" lang="zh-CN" altLang="en-US" sz="1800">
              <a:solidFill>
                <a:schemeClr val="tx1"/>
              </a:solidFill>
              <a:latin typeface="Times New Roman" pitchFamily="18" charset="0"/>
              <a:ea typeface="宋体" pitchFamily="2" charset="-122"/>
            </a:endParaRPr>
          </a:p>
        </p:txBody>
      </p:sp>
      <p:sp>
        <p:nvSpPr>
          <p:cNvPr id="1037334" name="Rectangle 22"/>
          <p:cNvSpPr>
            <a:spLocks noChangeArrowheads="1"/>
          </p:cNvSpPr>
          <p:nvPr/>
        </p:nvSpPr>
        <p:spPr bwMode="auto">
          <a:xfrm>
            <a:off x="0" y="6096000"/>
            <a:ext cx="580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kumimoji="1" lang="en-US" altLang="zh-CN" sz="4400">
                <a:solidFill>
                  <a:schemeClr val="tx2"/>
                </a:solidFill>
                <a:effectLst>
                  <a:outerShdw blurRad="38100" dist="38100" dir="2700000" algn="tl">
                    <a:srgbClr val="C0C0C0"/>
                  </a:outerShdw>
                </a:effectLst>
                <a:ea typeface="宋体" pitchFamily="2" charset="-122"/>
              </a:rPr>
              <a:t>   </a:t>
            </a:r>
            <a:r>
              <a:rPr kumimoji="1" lang="zh-CN" altLang="en-US" sz="1800">
                <a:solidFill>
                  <a:schemeClr val="tx1"/>
                </a:solidFill>
                <a:ea typeface="宋体" pitchFamily="2" charset="-122"/>
              </a:rPr>
              <a:t>即：</a:t>
            </a:r>
            <a:r>
              <a:rPr kumimoji="1" lang="en-US" altLang="zh-CN" sz="1800">
                <a:solidFill>
                  <a:schemeClr val="tx1"/>
                </a:solidFill>
                <a:ea typeface="宋体" pitchFamily="2" charset="-122"/>
              </a:rPr>
              <a:t>2002</a:t>
            </a:r>
            <a:r>
              <a:rPr kumimoji="1" lang="zh-CN" altLang="en-US" sz="1800">
                <a:solidFill>
                  <a:schemeClr val="tx1"/>
                </a:solidFill>
                <a:ea typeface="宋体" pitchFamily="2" charset="-122"/>
              </a:rPr>
              <a:t>年的商品销售额可望达到</a:t>
            </a:r>
            <a:r>
              <a:rPr kumimoji="1" lang="en-US" altLang="zh-CN" sz="1800">
                <a:solidFill>
                  <a:schemeClr val="tx1"/>
                </a:solidFill>
                <a:ea typeface="宋体" pitchFamily="2" charset="-122"/>
              </a:rPr>
              <a:t>49.595</a:t>
            </a:r>
            <a:r>
              <a:rPr kumimoji="1" lang="zh-CN" altLang="en-US" sz="1800">
                <a:solidFill>
                  <a:schemeClr val="tx1"/>
                </a:solidFill>
                <a:ea typeface="宋体" pitchFamily="2" charset="-122"/>
              </a:rPr>
              <a:t>百万元。</a:t>
            </a:r>
            <a:r>
              <a:rPr kumimoji="1" lang="zh-CN" altLang="en-US" sz="1800">
                <a:solidFill>
                  <a:schemeClr val="tx1"/>
                </a:solidFill>
                <a:effectLst>
                  <a:outerShdw blurRad="38100" dist="38100" dir="2700000" algn="tl">
                    <a:srgbClr val="C0C0C0"/>
                  </a:outerShdw>
                </a:effectLst>
                <a:ea typeface="宋体" pitchFamily="2" charset="-122"/>
              </a:rPr>
              <a:t> </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3"/>
          <p:cNvSpPr>
            <a:spLocks noGrp="1" noChangeArrowheads="1"/>
          </p:cNvSpPr>
          <p:nvPr>
            <p:ph idx="1"/>
          </p:nvPr>
        </p:nvSpPr>
        <p:spPr>
          <a:xfrm>
            <a:off x="457200" y="990600"/>
            <a:ext cx="8229600" cy="2057400"/>
          </a:xfrm>
        </p:spPr>
        <p:txBody>
          <a:bodyPr/>
          <a:lstStyle/>
          <a:p>
            <a:pPr eaLnBrk="1" hangingPunct="1"/>
            <a:endParaRPr lang="zh-CN" altLang="zh-CN" smtClean="0"/>
          </a:p>
        </p:txBody>
      </p:sp>
      <p:sp>
        <p:nvSpPr>
          <p:cNvPr id="190467" name="Rectangle 4"/>
          <p:cNvSpPr>
            <a:spLocks noChangeArrowheads="1"/>
          </p:cNvSpPr>
          <p:nvPr/>
        </p:nvSpPr>
        <p:spPr bwMode="auto">
          <a:xfrm>
            <a:off x="685800" y="914400"/>
            <a:ext cx="5445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r>
              <a:rPr kumimoji="1" lang="en-US" altLang="zh-CN" sz="1800">
                <a:solidFill>
                  <a:srgbClr val="000000"/>
                </a:solidFill>
                <a:ea typeface="宋体" pitchFamily="2" charset="-122"/>
              </a:rPr>
              <a:t>4</a:t>
            </a:r>
            <a:r>
              <a:rPr kumimoji="1" lang="zh-CN" altLang="en-US" sz="1800">
                <a:solidFill>
                  <a:srgbClr val="000000"/>
                </a:solidFill>
                <a:ea typeface="宋体" pitchFamily="2" charset="-122"/>
              </a:rPr>
              <a:t>）进行预测。</a:t>
            </a:r>
          </a:p>
          <a:p>
            <a:pPr indent="333375"/>
            <a:r>
              <a:rPr kumimoji="1" lang="en-US" altLang="zh-CN" sz="1800">
                <a:solidFill>
                  <a:srgbClr val="000000"/>
                </a:solidFill>
                <a:ea typeface="宋体" pitchFamily="2" charset="-122"/>
              </a:rPr>
              <a:t>(1)</a:t>
            </a:r>
            <a:r>
              <a:rPr kumimoji="1" lang="zh-CN" altLang="en-US" sz="1800">
                <a:solidFill>
                  <a:srgbClr val="000000"/>
                </a:solidFill>
                <a:ea typeface="宋体" pitchFamily="2" charset="-122"/>
              </a:rPr>
              <a:t>点预测。</a:t>
            </a:r>
            <a:r>
              <a:rPr kumimoji="1" lang="en-US" altLang="zh-CN" sz="1800">
                <a:solidFill>
                  <a:srgbClr val="000000"/>
                </a:solidFill>
                <a:ea typeface="宋体" pitchFamily="2" charset="-122"/>
              </a:rPr>
              <a:t>2002</a:t>
            </a:r>
            <a:r>
              <a:rPr kumimoji="1" lang="zh-CN" altLang="en-US" sz="1800">
                <a:solidFill>
                  <a:srgbClr val="000000"/>
                </a:solidFill>
                <a:ea typeface="宋体" pitchFamily="2" charset="-122"/>
              </a:rPr>
              <a:t>年的广告费支出预计为</a:t>
            </a:r>
            <a:r>
              <a:rPr kumimoji="1" lang="en-US" altLang="zh-CN" sz="1800">
                <a:solidFill>
                  <a:srgbClr val="000000"/>
                </a:solidFill>
                <a:ea typeface="宋体" pitchFamily="2" charset="-122"/>
              </a:rPr>
              <a:t>35</a:t>
            </a:r>
            <a:r>
              <a:rPr kumimoji="1" lang="zh-CN" altLang="en-US" sz="1800">
                <a:solidFill>
                  <a:srgbClr val="000000"/>
                </a:solidFill>
                <a:ea typeface="宋体" pitchFamily="2" charset="-122"/>
              </a:rPr>
              <a:t>万元</a:t>
            </a:r>
            <a:r>
              <a:rPr kumimoji="1" lang="zh-CN" altLang="en-US" sz="1800">
                <a:solidFill>
                  <a:schemeClr val="tx1"/>
                </a:solidFill>
                <a:ea typeface="宋体" pitchFamily="2" charset="-122"/>
              </a:rPr>
              <a:t>。</a:t>
            </a:r>
          </a:p>
        </p:txBody>
      </p:sp>
      <p:graphicFrame>
        <p:nvGraphicFramePr>
          <p:cNvPr id="190468" name="Object 5"/>
          <p:cNvGraphicFramePr>
            <a:graphicFrameLocks noChangeAspect="1"/>
          </p:cNvGraphicFramePr>
          <p:nvPr/>
        </p:nvGraphicFramePr>
        <p:xfrm>
          <a:off x="1066800" y="1676400"/>
          <a:ext cx="1728788" cy="431800"/>
        </p:xfrm>
        <a:graphic>
          <a:graphicData uri="http://schemas.openxmlformats.org/presentationml/2006/ole">
            <mc:AlternateContent xmlns:mc="http://schemas.openxmlformats.org/markup-compatibility/2006">
              <mc:Choice xmlns:v="urn:schemas-microsoft-com:vml" Requires="v">
                <p:oleObj spid="_x0000_s190572" name="公式" r:id="rId3" imgW="495085" imgH="228501" progId="Equation.3">
                  <p:embed/>
                </p:oleObj>
              </mc:Choice>
              <mc:Fallback>
                <p:oleObj name="公式" r:id="rId3" imgW="495085"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1728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69" name="Rectangle 6"/>
          <p:cNvSpPr>
            <a:spLocks noChangeArrowheads="1"/>
          </p:cNvSpPr>
          <p:nvPr/>
        </p:nvSpPr>
        <p:spPr bwMode="auto">
          <a:xfrm>
            <a:off x="2514600" y="1752600"/>
            <a:ext cx="224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万元代入回归方程：</a:t>
            </a:r>
            <a:endParaRPr kumimoji="1" lang="zh-CN" altLang="en-US" sz="1800">
              <a:solidFill>
                <a:srgbClr val="000000"/>
              </a:solidFill>
              <a:latin typeface="Times New Roman" pitchFamily="18" charset="0"/>
              <a:ea typeface="宋体" pitchFamily="2" charset="-122"/>
            </a:endParaRPr>
          </a:p>
        </p:txBody>
      </p:sp>
      <p:graphicFrame>
        <p:nvGraphicFramePr>
          <p:cNvPr id="190470" name="Object 7"/>
          <p:cNvGraphicFramePr>
            <a:graphicFrameLocks noChangeAspect="1"/>
          </p:cNvGraphicFramePr>
          <p:nvPr/>
        </p:nvGraphicFramePr>
        <p:xfrm>
          <a:off x="990600" y="2133600"/>
          <a:ext cx="3959225" cy="468313"/>
        </p:xfrm>
        <a:graphic>
          <a:graphicData uri="http://schemas.openxmlformats.org/presentationml/2006/ole">
            <mc:AlternateContent xmlns:mc="http://schemas.openxmlformats.org/markup-compatibility/2006">
              <mc:Choice xmlns:v="urn:schemas-microsoft-com:vml" Requires="v">
                <p:oleObj spid="_x0000_s190573" name="公式" r:id="rId5" imgW="1930400" imgH="228600" progId="Equation.3">
                  <p:embed/>
                </p:oleObj>
              </mc:Choice>
              <mc:Fallback>
                <p:oleObj name="公式" r:id="rId5" imgW="1930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33600"/>
                        <a:ext cx="39592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71" name="Rectangle 8"/>
          <p:cNvSpPr>
            <a:spLocks noChangeArrowheads="1"/>
          </p:cNvSpPr>
          <p:nvPr/>
        </p:nvSpPr>
        <p:spPr bwMode="auto">
          <a:xfrm>
            <a:off x="457200" y="3238500"/>
            <a:ext cx="3124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indent="333375"/>
            <a:r>
              <a:rPr kumimoji="1" lang="en-US" altLang="zh-CN" sz="1800">
                <a:solidFill>
                  <a:srgbClr val="000000"/>
                </a:solidFill>
                <a:latin typeface="Times New Roman" pitchFamily="18" charset="0"/>
              </a:rPr>
              <a:t>(2)</a:t>
            </a:r>
            <a:r>
              <a:rPr kumimoji="1" lang="zh-CN" altLang="en-US" sz="1800">
                <a:solidFill>
                  <a:srgbClr val="000000"/>
                </a:solidFill>
                <a:latin typeface="Times New Roman" pitchFamily="18" charset="0"/>
              </a:rPr>
              <a:t>区间预测。</a:t>
            </a:r>
            <a:endParaRPr kumimoji="1" lang="zh-CN" altLang="en-US" sz="1800">
              <a:solidFill>
                <a:srgbClr val="000000"/>
              </a:solidFill>
              <a:latin typeface="Times New Roman" pitchFamily="18" charset="0"/>
              <a:ea typeface="宋体" pitchFamily="2" charset="-122"/>
            </a:endParaRPr>
          </a:p>
          <a:p>
            <a:pPr indent="333375" eaLnBrk="0" hangingPunct="0"/>
            <a:r>
              <a:rPr kumimoji="1" lang="zh-CN" altLang="en-US" sz="1800">
                <a:solidFill>
                  <a:srgbClr val="000000"/>
                </a:solidFill>
                <a:latin typeface="Times New Roman" pitchFamily="18" charset="0"/>
              </a:rPr>
              <a:t>①计算估计标准误差</a:t>
            </a:r>
            <a:endParaRPr kumimoji="1" lang="zh-CN" altLang="en-US" sz="1800">
              <a:solidFill>
                <a:srgbClr val="000000"/>
              </a:solidFill>
              <a:latin typeface="Times New Roman" pitchFamily="18" charset="0"/>
              <a:ea typeface="宋体" pitchFamily="2" charset="-122"/>
            </a:endParaRPr>
          </a:p>
          <a:p>
            <a:pPr indent="333375" eaLnBrk="0" hangingPunct="0"/>
            <a:endParaRPr kumimoji="1" lang="en-US" altLang="zh-CN" sz="1800">
              <a:solidFill>
                <a:schemeClr val="tx1"/>
              </a:solidFill>
              <a:latin typeface="Times New Roman" pitchFamily="18" charset="0"/>
              <a:ea typeface="宋体" pitchFamily="2" charset="-122"/>
            </a:endParaRPr>
          </a:p>
        </p:txBody>
      </p:sp>
      <p:graphicFrame>
        <p:nvGraphicFramePr>
          <p:cNvPr id="190472" name="Object 9"/>
          <p:cNvGraphicFramePr>
            <a:graphicFrameLocks noChangeAspect="1"/>
          </p:cNvGraphicFramePr>
          <p:nvPr/>
        </p:nvGraphicFramePr>
        <p:xfrm>
          <a:off x="1116013" y="4267200"/>
          <a:ext cx="4248150" cy="647700"/>
        </p:xfrm>
        <a:graphic>
          <a:graphicData uri="http://schemas.openxmlformats.org/presentationml/2006/ole">
            <mc:AlternateContent xmlns:mc="http://schemas.openxmlformats.org/markup-compatibility/2006">
              <mc:Choice xmlns:v="urn:schemas-microsoft-com:vml" Requires="v">
                <p:oleObj spid="_x0000_s190574" name="公式" r:id="rId7" imgW="2438400" imgH="495300" progId="Equation.3">
                  <p:embed/>
                </p:oleObj>
              </mc:Choice>
              <mc:Fallback>
                <p:oleObj name="公式" r:id="rId7" imgW="2438400" imgH="495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267200"/>
                        <a:ext cx="4248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0473" name="Object 10"/>
          <p:cNvGraphicFramePr>
            <a:graphicFrameLocks noChangeAspect="1"/>
          </p:cNvGraphicFramePr>
          <p:nvPr/>
        </p:nvGraphicFramePr>
        <p:xfrm>
          <a:off x="1692275" y="5059363"/>
          <a:ext cx="900113" cy="285750"/>
        </p:xfrm>
        <a:graphic>
          <a:graphicData uri="http://schemas.openxmlformats.org/presentationml/2006/ole">
            <mc:AlternateContent xmlns:mc="http://schemas.openxmlformats.org/markup-compatibility/2006">
              <mc:Choice xmlns:v="urn:schemas-microsoft-com:vml" Requires="v">
                <p:oleObj spid="_x0000_s190575" name="公式" r:id="rId9" imgW="571004" imgH="177646" progId="Equation.3">
                  <p:embed/>
                </p:oleObj>
              </mc:Choice>
              <mc:Fallback>
                <p:oleObj name="公式" r:id="rId9" imgW="571004" imgH="17764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059363"/>
                        <a:ext cx="9001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0474" name="Object 11"/>
          <p:cNvGraphicFramePr>
            <a:graphicFrameLocks noChangeAspect="1"/>
          </p:cNvGraphicFramePr>
          <p:nvPr/>
        </p:nvGraphicFramePr>
        <p:xfrm>
          <a:off x="1219200" y="5486400"/>
          <a:ext cx="4603750" cy="673100"/>
        </p:xfrm>
        <a:graphic>
          <a:graphicData uri="http://schemas.openxmlformats.org/presentationml/2006/ole">
            <mc:AlternateContent xmlns:mc="http://schemas.openxmlformats.org/markup-compatibility/2006">
              <mc:Choice xmlns:v="urn:schemas-microsoft-com:vml" Requires="v">
                <p:oleObj spid="_x0000_s190576" name="公式" r:id="rId11" imgW="1371600" imgH="355600" progId="Equation.3">
                  <p:embed/>
                </p:oleObj>
              </mc:Choice>
              <mc:Fallback>
                <p:oleObj name="公式" r:id="rId11" imgW="1371600" imgH="355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486400"/>
                        <a:ext cx="46037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75" name="Rectangle 12"/>
          <p:cNvSpPr>
            <a:spLocks noChangeArrowheads="1"/>
          </p:cNvSpPr>
          <p:nvPr/>
        </p:nvSpPr>
        <p:spPr bwMode="auto">
          <a:xfrm>
            <a:off x="2411413" y="5059363"/>
            <a:ext cx="2843212"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r>
              <a:rPr kumimoji="1" lang="zh-CN" altLang="en-US" sz="1800">
                <a:solidFill>
                  <a:srgbClr val="000000"/>
                </a:solidFill>
                <a:latin typeface="Times New Roman" pitchFamily="18" charset="0"/>
              </a:rPr>
              <a:t>，</a:t>
            </a:r>
            <a:r>
              <a:rPr kumimoji="1" lang="en-US" altLang="zh-CN" sz="1800">
                <a:solidFill>
                  <a:srgbClr val="000000"/>
                </a:solidFill>
                <a:latin typeface="Times New Roman" pitchFamily="18" charset="0"/>
              </a:rPr>
              <a:t>df=8</a:t>
            </a:r>
            <a:r>
              <a:rPr kumimoji="1" lang="zh-CN" altLang="en-US" sz="1800">
                <a:solidFill>
                  <a:srgbClr val="000000"/>
                </a:solidFill>
                <a:latin typeface="Times New Roman" pitchFamily="18" charset="0"/>
              </a:rPr>
              <a:t>，查</a:t>
            </a:r>
            <a:r>
              <a:rPr kumimoji="1" lang="en-US" altLang="zh-CN" sz="1800">
                <a:solidFill>
                  <a:srgbClr val="000000"/>
                </a:solidFill>
                <a:latin typeface="Times New Roman" pitchFamily="18" charset="0"/>
              </a:rPr>
              <a:t>t</a:t>
            </a:r>
            <a:r>
              <a:rPr kumimoji="1" lang="zh-CN" altLang="en-US" sz="1800">
                <a:solidFill>
                  <a:srgbClr val="000000"/>
                </a:solidFill>
                <a:latin typeface="Times New Roman" pitchFamily="18" charset="0"/>
              </a:rPr>
              <a:t>分布表，得</a:t>
            </a:r>
            <a:endParaRPr kumimoji="1" lang="zh-CN" altLang="en-US" sz="1800">
              <a:solidFill>
                <a:srgbClr val="000000"/>
              </a:solidFill>
              <a:latin typeface="Times New Roman" pitchFamily="18" charset="0"/>
              <a:ea typeface="宋体" pitchFamily="2" charset="-122"/>
            </a:endParaRPr>
          </a:p>
          <a:p>
            <a:pPr indent="333375" eaLnBrk="0" hangingPunct="0"/>
            <a:endParaRPr kumimoji="1" lang="en-US" altLang="zh-CN">
              <a:solidFill>
                <a:srgbClr val="000000"/>
              </a:solidFill>
              <a:latin typeface="Times New Roman" pitchFamily="18" charset="0"/>
              <a:ea typeface="宋体" pitchFamily="2" charset="-122"/>
            </a:endParaRPr>
          </a:p>
        </p:txBody>
      </p:sp>
      <p:sp>
        <p:nvSpPr>
          <p:cNvPr id="1042446" name="Rectangle 14"/>
          <p:cNvSpPr>
            <a:spLocks noChangeArrowheads="1"/>
          </p:cNvSpPr>
          <p:nvPr/>
        </p:nvSpPr>
        <p:spPr bwMode="auto">
          <a:xfrm>
            <a:off x="685800" y="2514600"/>
            <a:ext cx="580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kumimoji="1" lang="en-US" altLang="zh-CN" sz="4400">
                <a:solidFill>
                  <a:schemeClr val="tx2"/>
                </a:solidFill>
                <a:effectLst>
                  <a:outerShdw blurRad="38100" dist="38100" dir="2700000" algn="tl">
                    <a:srgbClr val="C0C0C0"/>
                  </a:outerShdw>
                </a:effectLst>
                <a:ea typeface="宋体" pitchFamily="2" charset="-122"/>
              </a:rPr>
              <a:t>   </a:t>
            </a:r>
            <a:r>
              <a:rPr kumimoji="1" lang="zh-CN" altLang="en-US" sz="1800">
                <a:solidFill>
                  <a:srgbClr val="000000"/>
                </a:solidFill>
                <a:ea typeface="宋体" pitchFamily="2" charset="-122"/>
              </a:rPr>
              <a:t>即：</a:t>
            </a:r>
            <a:r>
              <a:rPr kumimoji="1" lang="en-US" altLang="zh-CN" sz="1800">
                <a:solidFill>
                  <a:srgbClr val="000000"/>
                </a:solidFill>
                <a:ea typeface="宋体" pitchFamily="2" charset="-122"/>
              </a:rPr>
              <a:t>2002</a:t>
            </a:r>
            <a:r>
              <a:rPr kumimoji="1" lang="zh-CN" altLang="en-US" sz="1800">
                <a:solidFill>
                  <a:srgbClr val="000000"/>
                </a:solidFill>
                <a:ea typeface="宋体" pitchFamily="2" charset="-122"/>
              </a:rPr>
              <a:t>年的商品销售额可望达到</a:t>
            </a:r>
            <a:r>
              <a:rPr kumimoji="1" lang="en-US" altLang="zh-CN" sz="1800">
                <a:solidFill>
                  <a:srgbClr val="000000"/>
                </a:solidFill>
                <a:ea typeface="宋体" pitchFamily="2" charset="-122"/>
              </a:rPr>
              <a:t>49.595</a:t>
            </a:r>
            <a:r>
              <a:rPr kumimoji="1" lang="zh-CN" altLang="en-US" sz="1800">
                <a:solidFill>
                  <a:srgbClr val="000000"/>
                </a:solidFill>
                <a:ea typeface="宋体" pitchFamily="2" charset="-122"/>
              </a:rPr>
              <a:t>百万元。</a:t>
            </a:r>
            <a:r>
              <a:rPr kumimoji="1" lang="zh-CN" altLang="en-US" sz="1800">
                <a:solidFill>
                  <a:schemeClr val="tx1"/>
                </a:solidFill>
                <a:effectLst>
                  <a:outerShdw blurRad="38100" dist="38100" dir="2700000" algn="tl">
                    <a:srgbClr val="C0C0C0"/>
                  </a:outerShdw>
                </a:effectLst>
                <a:ea typeface="宋体" pitchFamily="2" charset="-122"/>
              </a:rPr>
              <a:t> </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1490" name="Object 5"/>
          <p:cNvGraphicFramePr>
            <a:graphicFrameLocks noChangeAspect="1"/>
          </p:cNvGraphicFramePr>
          <p:nvPr/>
        </p:nvGraphicFramePr>
        <p:xfrm>
          <a:off x="3348038" y="1143000"/>
          <a:ext cx="971550" cy="447675"/>
        </p:xfrm>
        <a:graphic>
          <a:graphicData uri="http://schemas.openxmlformats.org/presentationml/2006/ole">
            <mc:AlternateContent xmlns:mc="http://schemas.openxmlformats.org/markup-compatibility/2006">
              <mc:Choice xmlns:v="urn:schemas-microsoft-com:vml" Requires="v">
                <p:oleObj spid="_x0000_s191576" name="公式" r:id="rId3" imgW="495085" imgH="228501" progId="Equation.3">
                  <p:embed/>
                </p:oleObj>
              </mc:Choice>
              <mc:Fallback>
                <p:oleObj name="公式" r:id="rId3" imgW="495085"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43000"/>
                        <a:ext cx="971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491" name="Object 6"/>
          <p:cNvGraphicFramePr>
            <a:graphicFrameLocks noChangeAspect="1"/>
          </p:cNvGraphicFramePr>
          <p:nvPr/>
        </p:nvGraphicFramePr>
        <p:xfrm>
          <a:off x="1116013" y="1719263"/>
          <a:ext cx="3455987" cy="860425"/>
        </p:xfrm>
        <a:graphic>
          <a:graphicData uri="http://schemas.openxmlformats.org/presentationml/2006/ole">
            <mc:AlternateContent xmlns:mc="http://schemas.openxmlformats.org/markup-compatibility/2006">
              <mc:Choice xmlns:v="urn:schemas-microsoft-com:vml" Requires="v">
                <p:oleObj spid="_x0000_s191577" name="公式" r:id="rId5" imgW="2183452" imgH="545863" progId="Equation.3">
                  <p:embed/>
                </p:oleObj>
              </mc:Choice>
              <mc:Fallback>
                <p:oleObj name="公式" r:id="rId5" imgW="2183452" imgH="54586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719263"/>
                        <a:ext cx="34559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492" name="Object 7"/>
          <p:cNvGraphicFramePr>
            <a:graphicFrameLocks noChangeAspect="1"/>
          </p:cNvGraphicFramePr>
          <p:nvPr/>
        </p:nvGraphicFramePr>
        <p:xfrm>
          <a:off x="1042988" y="2727325"/>
          <a:ext cx="4105275" cy="720725"/>
        </p:xfrm>
        <a:graphic>
          <a:graphicData uri="http://schemas.openxmlformats.org/presentationml/2006/ole">
            <mc:AlternateContent xmlns:mc="http://schemas.openxmlformats.org/markup-compatibility/2006">
              <mc:Choice xmlns:v="urn:schemas-microsoft-com:vml" Requires="v">
                <p:oleObj spid="_x0000_s191578" name="公式" r:id="rId7" imgW="3009900" imgH="469900" progId="Equation.3">
                  <p:embed/>
                </p:oleObj>
              </mc:Choice>
              <mc:Fallback>
                <p:oleObj name="公式" r:id="rId7" imgW="3009900" imgH="469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727325"/>
                        <a:ext cx="41052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493" name="Object 8"/>
          <p:cNvGraphicFramePr>
            <a:graphicFrameLocks noChangeAspect="1"/>
          </p:cNvGraphicFramePr>
          <p:nvPr/>
        </p:nvGraphicFramePr>
        <p:xfrm>
          <a:off x="1042988" y="3621088"/>
          <a:ext cx="1728787" cy="295275"/>
        </p:xfrm>
        <a:graphic>
          <a:graphicData uri="http://schemas.openxmlformats.org/presentationml/2006/ole">
            <mc:AlternateContent xmlns:mc="http://schemas.openxmlformats.org/markup-compatibility/2006">
              <mc:Choice xmlns:v="urn:schemas-microsoft-com:vml" Requires="v">
                <p:oleObj spid="_x0000_s191579" name="公式" r:id="rId9" imgW="1053643" imgH="177723" progId="Equation.3">
                  <p:embed/>
                </p:oleObj>
              </mc:Choice>
              <mc:Fallback>
                <p:oleObj name="公式" r:id="rId9" imgW="1053643" imgH="17772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3621088"/>
                        <a:ext cx="17287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1494" name="Rectangle 10"/>
          <p:cNvSpPr>
            <a:spLocks noChangeArrowheads="1"/>
          </p:cNvSpPr>
          <p:nvPr/>
        </p:nvSpPr>
        <p:spPr bwMode="auto">
          <a:xfrm>
            <a:off x="755650" y="1700213"/>
            <a:ext cx="974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chemeClr val="tx1"/>
                </a:solidFill>
                <a:latin typeface="Times New Roman" pitchFamily="18" charset="0"/>
              </a:rPr>
              <a:t>因为</a:t>
            </a:r>
            <a:endParaRPr kumimoji="1" lang="zh-CN" altLang="en-US" sz="1800">
              <a:solidFill>
                <a:schemeClr val="tx1"/>
              </a:solidFill>
              <a:latin typeface="Times New Roman" pitchFamily="18" charset="0"/>
              <a:ea typeface="宋体" pitchFamily="2" charset="-122"/>
            </a:endParaRPr>
          </a:p>
        </p:txBody>
      </p:sp>
      <p:sp>
        <p:nvSpPr>
          <p:cNvPr id="191495" name="Rectangle 12"/>
          <p:cNvSpPr>
            <a:spLocks noChangeArrowheads="1"/>
          </p:cNvSpPr>
          <p:nvPr/>
        </p:nvSpPr>
        <p:spPr bwMode="auto">
          <a:xfrm>
            <a:off x="1116013" y="1143000"/>
            <a:ext cx="224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en-US" altLang="zh-CN" sz="1800">
                <a:solidFill>
                  <a:srgbClr val="000000"/>
                </a:solidFill>
                <a:latin typeface="Times New Roman" pitchFamily="18" charset="0"/>
              </a:rPr>
              <a:t>②</a:t>
            </a:r>
            <a:r>
              <a:rPr kumimoji="1" lang="zh-CN" altLang="en-US" sz="1800">
                <a:solidFill>
                  <a:srgbClr val="000000"/>
                </a:solidFill>
                <a:latin typeface="Times New Roman" pitchFamily="18" charset="0"/>
              </a:rPr>
              <a:t>当广告费支出达到</a:t>
            </a:r>
            <a:endParaRPr kumimoji="1" lang="zh-CN" altLang="en-US" sz="1800">
              <a:solidFill>
                <a:srgbClr val="000000"/>
              </a:solidFill>
              <a:latin typeface="Times New Roman" pitchFamily="18" charset="0"/>
              <a:ea typeface="宋体" pitchFamily="2" charset="-122"/>
            </a:endParaRPr>
          </a:p>
        </p:txBody>
      </p:sp>
      <p:sp>
        <p:nvSpPr>
          <p:cNvPr id="191496" name="Rectangle 13"/>
          <p:cNvSpPr>
            <a:spLocks noChangeArrowheads="1"/>
          </p:cNvSpPr>
          <p:nvPr/>
        </p:nvSpPr>
        <p:spPr bwMode="auto">
          <a:xfrm>
            <a:off x="4067175" y="1143000"/>
            <a:ext cx="4175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indent="333375"/>
            <a:r>
              <a:rPr kumimoji="1" lang="zh-CN" altLang="en-US" sz="1800">
                <a:solidFill>
                  <a:srgbClr val="000000"/>
                </a:solidFill>
                <a:latin typeface="Times New Roman" pitchFamily="18" charset="0"/>
              </a:rPr>
              <a:t>万元时，商品销售额的预测区间为：</a:t>
            </a:r>
            <a:endParaRPr kumimoji="1" lang="zh-CN" altLang="en-US" sz="1800">
              <a:solidFill>
                <a:srgbClr val="000000"/>
              </a:solidFill>
              <a:latin typeface="Times New Roman" pitchFamily="18" charset="0"/>
              <a:ea typeface="宋体" pitchFamily="2" charset="-122"/>
            </a:endParaRPr>
          </a:p>
          <a:p>
            <a:pPr indent="333375" eaLnBrk="0" hangingPunct="0"/>
            <a:endParaRPr kumimoji="1" lang="en-US" altLang="zh-CN" sz="1800">
              <a:solidFill>
                <a:srgbClr val="000000"/>
              </a:solidFill>
              <a:latin typeface="Times New Roman" pitchFamily="18" charset="0"/>
              <a:ea typeface="宋体" pitchFamily="2" charset="-122"/>
            </a:endParaRPr>
          </a:p>
        </p:txBody>
      </p:sp>
      <p:sp>
        <p:nvSpPr>
          <p:cNvPr id="191497" name="Rectangle 14"/>
          <p:cNvSpPr>
            <a:spLocks noChangeArrowheads="1"/>
          </p:cNvSpPr>
          <p:nvPr/>
        </p:nvSpPr>
        <p:spPr bwMode="auto">
          <a:xfrm>
            <a:off x="0" y="5118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91498" name="Rectangle 15"/>
          <p:cNvSpPr>
            <a:spLocks noChangeArrowheads="1"/>
          </p:cNvSpPr>
          <p:nvPr/>
        </p:nvSpPr>
        <p:spPr bwMode="auto">
          <a:xfrm>
            <a:off x="0" y="558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zh-CN" altLang="en-US"/>
          </a:p>
        </p:txBody>
      </p:sp>
      <p:sp>
        <p:nvSpPr>
          <p:cNvPr id="191499" name="Rectangle 16"/>
          <p:cNvSpPr>
            <a:spLocks noChangeArrowheads="1"/>
          </p:cNvSpPr>
          <p:nvPr/>
        </p:nvSpPr>
        <p:spPr bwMode="auto">
          <a:xfrm>
            <a:off x="533400" y="4267200"/>
            <a:ext cx="791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r>
              <a:rPr kumimoji="1" lang="zh-CN" altLang="en-US" sz="1800">
                <a:solidFill>
                  <a:srgbClr val="000000"/>
                </a:solidFill>
                <a:latin typeface="Times New Roman" pitchFamily="18" charset="0"/>
              </a:rPr>
              <a:t>即：若以</a:t>
            </a:r>
            <a:r>
              <a:rPr kumimoji="1" lang="en-US" altLang="zh-CN" sz="1800">
                <a:solidFill>
                  <a:srgbClr val="000000"/>
                </a:solidFill>
                <a:latin typeface="Times New Roman" pitchFamily="18" charset="0"/>
              </a:rPr>
              <a:t>95%</a:t>
            </a:r>
            <a:r>
              <a:rPr kumimoji="1" lang="zh-CN" altLang="en-US" sz="1800">
                <a:solidFill>
                  <a:srgbClr val="000000"/>
                </a:solidFill>
                <a:latin typeface="Times New Roman" pitchFamily="18" charset="0"/>
              </a:rPr>
              <a:t>的把握程度预测，当广告费支出达到</a:t>
            </a:r>
            <a:r>
              <a:rPr kumimoji="1" lang="en-US" altLang="zh-CN" sz="1800">
                <a:solidFill>
                  <a:srgbClr val="000000"/>
                </a:solidFill>
                <a:latin typeface="Times New Roman" pitchFamily="18" charset="0"/>
              </a:rPr>
              <a:t>35</a:t>
            </a:r>
            <a:r>
              <a:rPr kumimoji="1" lang="zh-CN" altLang="en-US" sz="1800">
                <a:solidFill>
                  <a:srgbClr val="000000"/>
                </a:solidFill>
                <a:latin typeface="Times New Roman" pitchFamily="18" charset="0"/>
              </a:rPr>
              <a:t>万元时，商品的销售额在</a:t>
            </a:r>
          </a:p>
          <a:p>
            <a:r>
              <a:rPr kumimoji="1" lang="en-US" altLang="zh-CN" sz="1800">
                <a:solidFill>
                  <a:srgbClr val="000000"/>
                </a:solidFill>
                <a:latin typeface="Times New Roman" pitchFamily="18" charset="0"/>
              </a:rPr>
              <a:t>45.864-53.326</a:t>
            </a:r>
            <a:r>
              <a:rPr kumimoji="1" lang="zh-CN" altLang="en-US" sz="1800">
                <a:solidFill>
                  <a:srgbClr val="000000"/>
                </a:solidFill>
                <a:latin typeface="Times New Roman" pitchFamily="18" charset="0"/>
              </a:rPr>
              <a:t>百万元之间。</a:t>
            </a:r>
            <a:endParaRPr kumimoji="1" lang="zh-CN" altLang="en-US" sz="1800">
              <a:solidFill>
                <a:srgbClr val="000000"/>
              </a:solidFill>
              <a:latin typeface="Times New Roman" pitchFamily="18" charset="0"/>
              <a:ea typeface="宋体" pitchFamily="2" charset="-122"/>
            </a:endParaRP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9283" name="Rectangle 3"/>
          <p:cNvSpPr>
            <a:spLocks noGrp="1" noChangeArrowheads="1"/>
          </p:cNvSpPr>
          <p:nvPr>
            <p:ph type="title"/>
          </p:nvPr>
        </p:nvSpPr>
        <p:spPr>
          <a:xfrm>
            <a:off x="228600" y="762000"/>
            <a:ext cx="7772400" cy="914400"/>
          </a:xfrm>
          <a:noFill/>
        </p:spPr>
        <p:txBody>
          <a:bodyPr>
            <a:normAutofit/>
          </a:bodyPr>
          <a:lstStyle/>
          <a:p>
            <a:pPr eaLnBrk="1" hangingPunct="1"/>
            <a:r>
              <a:rPr lang="zh-CN" altLang="en-US" b="1" smtClean="0">
                <a:solidFill>
                  <a:srgbClr val="692AA2"/>
                </a:solidFill>
                <a:latin typeface="仿宋_GB2312" pitchFamily="49" charset="-122"/>
                <a:ea typeface="仿宋_GB2312" pitchFamily="49" charset="-122"/>
              </a:rPr>
              <a:t>二、多元线性回归模型及其假定条件</a:t>
            </a:r>
          </a:p>
        </p:txBody>
      </p:sp>
      <p:sp>
        <p:nvSpPr>
          <p:cNvPr id="609282" name="Rectangle 2"/>
          <p:cNvSpPr>
            <a:spLocks noGrp="1" noChangeArrowheads="1"/>
          </p:cNvSpPr>
          <p:nvPr>
            <p:ph idx="1"/>
          </p:nvPr>
        </p:nvSpPr>
        <p:spPr>
          <a:xfrm>
            <a:off x="531813" y="1646238"/>
            <a:ext cx="8002587" cy="3078162"/>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50000"/>
              </a:spcBef>
              <a:buFont typeface="Wingdings" pitchFamily="2" charset="2"/>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现实生活中引起被解释变量变化的因素并非仅只一个解释变量，可能有很多个解释变量。</a:t>
            </a:r>
          </a:p>
          <a:p>
            <a:pPr eaLnBrk="1" hangingPunct="1">
              <a:spcBef>
                <a:spcPct val="50000"/>
              </a:spcBef>
              <a:buFont typeface="Wingdings" pitchFamily="2" charset="2"/>
              <a:buNone/>
            </a:pPr>
            <a:r>
              <a:rPr lang="zh-CN" altLang="en-US" sz="2400" b="1" smtClean="0">
                <a:solidFill>
                  <a:srgbClr val="692AA2"/>
                </a:solidFill>
                <a:latin typeface="仿宋_GB2312" pitchFamily="49" charset="-122"/>
                <a:ea typeface="仿宋_GB2312" pitchFamily="49" charset="-122"/>
              </a:rPr>
              <a:t>      例如，产出往往受各种投入要素</a:t>
            </a:r>
            <a:r>
              <a:rPr lang="en-US" altLang="zh-CN" sz="2400" b="1" smtClean="0">
                <a:solidFill>
                  <a:srgbClr val="692AA2"/>
                </a:solidFill>
                <a:ea typeface="仿宋_GB2312" pitchFamily="49" charset="-122"/>
              </a:rPr>
              <a:t>——</a:t>
            </a:r>
            <a:r>
              <a:rPr lang="zh-CN" altLang="en-US" sz="2400" b="1" smtClean="0">
                <a:solidFill>
                  <a:srgbClr val="692AA2"/>
                </a:solidFill>
                <a:latin typeface="仿宋_GB2312" pitchFamily="49" charset="-122"/>
                <a:ea typeface="仿宋_GB2312" pitchFamily="49" charset="-122"/>
              </a:rPr>
              <a:t>资本、劳动、技术等的影响；销售额往往受价格和公司对广告费的投入的影响等。</a:t>
            </a:r>
          </a:p>
          <a:p>
            <a:pPr eaLnBrk="1" hangingPunct="1">
              <a:spcBef>
                <a:spcPct val="50000"/>
              </a:spcBef>
              <a:buFont typeface="Wingdings" pitchFamily="2" charset="2"/>
              <a:buNone/>
            </a:pPr>
            <a:r>
              <a:rPr lang="zh-CN" altLang="en-US" sz="2400" b="1" smtClean="0">
                <a:solidFill>
                  <a:srgbClr val="692AA2"/>
                </a:solidFill>
                <a:latin typeface="仿宋_GB2312" pitchFamily="49" charset="-122"/>
                <a:ea typeface="仿宋_GB2312" pitchFamily="49" charset="-122"/>
              </a:rPr>
              <a:t>      所以多元线性模型</a:t>
            </a:r>
            <a:r>
              <a:rPr lang="en-US" altLang="zh-CN" sz="2400" b="1" smtClean="0">
                <a:solidFill>
                  <a:srgbClr val="692AA2"/>
                </a:solidFill>
                <a:ea typeface="仿宋_GB2312" pitchFamily="49" charset="-122"/>
              </a:rPr>
              <a:t>——</a:t>
            </a:r>
            <a:r>
              <a:rPr lang="zh-CN" altLang="en-US" sz="2400" b="1" smtClean="0">
                <a:solidFill>
                  <a:srgbClr val="692AA2"/>
                </a:solidFill>
                <a:latin typeface="仿宋_GB2312" pitchFamily="49" charset="-122"/>
                <a:ea typeface="仿宋_GB2312" pitchFamily="49" charset="-122"/>
              </a:rPr>
              <a:t>解释变量个数</a:t>
            </a:r>
            <a:r>
              <a:rPr lang="zh-CN" altLang="en-US" sz="2400" b="1" smtClean="0">
                <a:solidFill>
                  <a:srgbClr val="692AA2"/>
                </a:solidFill>
                <a:latin typeface="仿宋_GB2312" pitchFamily="49" charset="-122"/>
                <a:ea typeface="仿宋_GB2312" pitchFamily="49" charset="-122"/>
                <a:sym typeface="Symbol" pitchFamily="18" charset="2"/>
              </a:rPr>
              <a:t>≥</a:t>
            </a: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2</a:t>
            </a:r>
            <a:r>
              <a:rPr lang="zh-CN" altLang="en-US" sz="2400" b="1" smtClean="0">
                <a:solidFill>
                  <a:srgbClr val="692AA2"/>
                </a:solidFill>
                <a:latin typeface="仿宋_GB2312" pitchFamily="49" charset="-122"/>
                <a:ea typeface="仿宋_GB2312" pitchFamily="49" charset="-122"/>
              </a:rPr>
              <a:t>更为常见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9283"/>
                                        </p:tgtEl>
                                        <p:attrNameLst>
                                          <p:attrName>style.visibility</p:attrName>
                                        </p:attrNameLst>
                                      </p:cBhvr>
                                      <p:to>
                                        <p:strVal val="visible"/>
                                      </p:to>
                                    </p:set>
                                    <p:anim calcmode="lin" valueType="num">
                                      <p:cBhvr>
                                        <p:cTn id="7" dur="1000" fill="hold"/>
                                        <p:tgtEl>
                                          <p:spTgt spid="609283"/>
                                        </p:tgtEl>
                                        <p:attrNameLst>
                                          <p:attrName>ppt_w</p:attrName>
                                        </p:attrNameLst>
                                      </p:cBhvr>
                                      <p:tavLst>
                                        <p:tav tm="0">
                                          <p:val>
                                            <p:strVal val="#ppt_w*0.70"/>
                                          </p:val>
                                        </p:tav>
                                        <p:tav tm="100000">
                                          <p:val>
                                            <p:strVal val="#ppt_w"/>
                                          </p:val>
                                        </p:tav>
                                      </p:tavLst>
                                    </p:anim>
                                    <p:anim calcmode="lin" valueType="num">
                                      <p:cBhvr>
                                        <p:cTn id="8" dur="1000" fill="hold"/>
                                        <p:tgtEl>
                                          <p:spTgt spid="609283"/>
                                        </p:tgtEl>
                                        <p:attrNameLst>
                                          <p:attrName>ppt_h</p:attrName>
                                        </p:attrNameLst>
                                      </p:cBhvr>
                                      <p:tavLst>
                                        <p:tav tm="0">
                                          <p:val>
                                            <p:strVal val="#ppt_h"/>
                                          </p:val>
                                        </p:tav>
                                        <p:tav tm="100000">
                                          <p:val>
                                            <p:strVal val="#ppt_h"/>
                                          </p:val>
                                        </p:tav>
                                      </p:tavLst>
                                    </p:anim>
                                    <p:animEffect transition="in" filter="fade">
                                      <p:cBhvr>
                                        <p:cTn id="9" dur="1000"/>
                                        <p:tgtEl>
                                          <p:spTgt spid="6092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09282">
                                            <p:txEl>
                                              <p:pRg st="0" end="0"/>
                                            </p:txEl>
                                          </p:spTgt>
                                        </p:tgtEl>
                                        <p:attrNameLst>
                                          <p:attrName>style.visibility</p:attrName>
                                        </p:attrNameLst>
                                      </p:cBhvr>
                                      <p:to>
                                        <p:strVal val="visible"/>
                                      </p:to>
                                    </p:set>
                                    <p:animEffect transition="in" filter="wipe(left)">
                                      <p:cBhvr>
                                        <p:cTn id="14" dur="500"/>
                                        <p:tgtEl>
                                          <p:spTgt spid="60928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09282">
                                            <p:txEl>
                                              <p:pRg st="1" end="1"/>
                                            </p:txEl>
                                          </p:spTgt>
                                        </p:tgtEl>
                                        <p:attrNameLst>
                                          <p:attrName>style.visibility</p:attrName>
                                        </p:attrNameLst>
                                      </p:cBhvr>
                                      <p:to>
                                        <p:strVal val="visible"/>
                                      </p:to>
                                    </p:set>
                                    <p:animEffect transition="in" filter="wipe(left)">
                                      <p:cBhvr>
                                        <p:cTn id="17" dur="500"/>
                                        <p:tgtEl>
                                          <p:spTgt spid="609282">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09282">
                                            <p:txEl>
                                              <p:pRg st="2" end="2"/>
                                            </p:txEl>
                                          </p:spTgt>
                                        </p:tgtEl>
                                        <p:attrNameLst>
                                          <p:attrName>style.visibility</p:attrName>
                                        </p:attrNameLst>
                                      </p:cBhvr>
                                      <p:to>
                                        <p:strVal val="visible"/>
                                      </p:to>
                                    </p:set>
                                    <p:animEffect transition="in" filter="wipe(left)">
                                      <p:cBhvr>
                                        <p:cTn id="20" dur="500"/>
                                        <p:tgtEl>
                                          <p:spTgt spid="6092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p:bldP spid="609282" grpId="0" build="p"/>
    </p:bld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990600" y="685800"/>
            <a:ext cx="4267200" cy="762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模型的建立</a:t>
            </a:r>
          </a:p>
        </p:txBody>
      </p:sp>
      <p:sp>
        <p:nvSpPr>
          <p:cNvPr id="610307" name="Rectangle 3"/>
          <p:cNvSpPr>
            <a:spLocks noGrp="1" noChangeArrowheads="1"/>
          </p:cNvSpPr>
          <p:nvPr>
            <p:ph type="body" sz="half" idx="1"/>
          </p:nvPr>
        </p:nvSpPr>
        <p:spPr>
          <a:xfrm>
            <a:off x="304800" y="1447800"/>
            <a:ext cx="8077200" cy="2663825"/>
          </a:xfrm>
        </p:spPr>
        <p:txBody>
          <a:bodyPr/>
          <a:lstStyle/>
          <a:p>
            <a:pPr algn="just" eaLnBrk="1" hangingPunct="1">
              <a:lnSpc>
                <a:spcPct val="120000"/>
              </a:lnSpc>
              <a:buFontTx/>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在实际问题中，有时一个变量受到一个或多个解释变量影响。这时就需要建立多元回归模型进行研究。假定变量</a:t>
            </a:r>
            <a:r>
              <a:rPr lang="en-US" altLang="zh-CN" sz="2000" i="1" smtClean="0">
                <a:solidFill>
                  <a:srgbClr val="692AA2"/>
                </a:solidFill>
                <a:latin typeface="仿宋_GB2312" pitchFamily="49" charset="-122"/>
                <a:ea typeface="仿宋_GB2312" pitchFamily="49" charset="-122"/>
              </a:rPr>
              <a:t>y</a:t>
            </a:r>
            <a:r>
              <a:rPr lang="en-US" altLang="zh-CN" sz="2000" i="1" baseline="-25000" smtClean="0">
                <a:solidFill>
                  <a:srgbClr val="692AA2"/>
                </a:solidFill>
                <a:latin typeface="仿宋_GB2312" pitchFamily="49" charset="-122"/>
                <a:ea typeface="仿宋_GB2312" pitchFamily="49" charset="-122"/>
              </a:rPr>
              <a:t>t</a:t>
            </a:r>
            <a:r>
              <a:rPr lang="zh-CN" altLang="en-US" sz="2000" b="1" smtClean="0">
                <a:solidFill>
                  <a:srgbClr val="692AA2"/>
                </a:solidFill>
                <a:latin typeface="仿宋_GB2312" pitchFamily="49" charset="-122"/>
                <a:ea typeface="仿宋_GB2312" pitchFamily="49" charset="-122"/>
              </a:rPr>
              <a:t>与</a:t>
            </a:r>
            <a:r>
              <a:rPr lang="en-US" altLang="zh-CN" sz="2000" b="1" i="1" smtClean="0">
                <a:solidFill>
                  <a:srgbClr val="692AA2"/>
                </a:solidFill>
                <a:latin typeface="仿宋_GB2312" pitchFamily="49" charset="-122"/>
                <a:ea typeface="仿宋_GB2312" pitchFamily="49" charset="-122"/>
              </a:rPr>
              <a:t>k</a:t>
            </a: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个变量</a:t>
            </a:r>
            <a:r>
              <a:rPr lang="en-US" altLang="zh-CN" sz="2000" b="1" i="1" smtClean="0">
                <a:solidFill>
                  <a:srgbClr val="692AA2"/>
                </a:solidFill>
                <a:latin typeface="仿宋_GB2312" pitchFamily="49" charset="-122"/>
                <a:ea typeface="仿宋_GB2312" pitchFamily="49" charset="-122"/>
              </a:rPr>
              <a:t>x</a:t>
            </a:r>
            <a:r>
              <a:rPr lang="en-US" altLang="zh-CN" sz="2000" b="1" i="1" baseline="-25000" smtClean="0">
                <a:solidFill>
                  <a:srgbClr val="692AA2"/>
                </a:solidFill>
                <a:latin typeface="仿宋_GB2312" pitchFamily="49" charset="-122"/>
                <a:ea typeface="仿宋_GB2312" pitchFamily="49" charset="-122"/>
              </a:rPr>
              <a:t>jt</a:t>
            </a:r>
            <a:r>
              <a:rPr lang="en-US" altLang="zh-CN" sz="2000" b="1" smtClean="0">
                <a:solidFill>
                  <a:srgbClr val="692AA2"/>
                </a:solidFill>
                <a:latin typeface="仿宋_GB2312" pitchFamily="49" charset="-122"/>
                <a:ea typeface="仿宋_GB2312" pitchFamily="49" charset="-122"/>
              </a:rPr>
              <a:t>,  </a:t>
            </a:r>
            <a:r>
              <a:rPr lang="en-US" altLang="zh-CN" sz="2000" b="1" i="1" smtClean="0">
                <a:solidFill>
                  <a:srgbClr val="692AA2"/>
                </a:solidFill>
                <a:latin typeface="仿宋_GB2312" pitchFamily="49" charset="-122"/>
                <a:ea typeface="仿宋_GB2312" pitchFamily="49" charset="-122"/>
              </a:rPr>
              <a:t>j </a:t>
            </a:r>
            <a:r>
              <a:rPr lang="en-US" altLang="zh-CN" sz="2000" b="1" smtClean="0">
                <a:solidFill>
                  <a:srgbClr val="692AA2"/>
                </a:solidFill>
                <a:latin typeface="仿宋_GB2312" pitchFamily="49" charset="-122"/>
                <a:ea typeface="仿宋_GB2312" pitchFamily="49" charset="-122"/>
              </a:rPr>
              <a:t>= 1, </a:t>
            </a:r>
            <a:r>
              <a:rPr lang="en-US" altLang="zh-CN" sz="2000" b="1" smtClean="0">
                <a:solidFill>
                  <a:srgbClr val="692AA2"/>
                </a:solidFill>
                <a:ea typeface="仿宋_GB2312" pitchFamily="49" charset="-122"/>
              </a:rPr>
              <a:t>…</a:t>
            </a:r>
            <a:r>
              <a:rPr lang="en-US" altLang="zh-CN" sz="2000" b="1" smtClean="0">
                <a:solidFill>
                  <a:srgbClr val="692AA2"/>
                </a:solidFill>
                <a:latin typeface="仿宋_GB2312" pitchFamily="49" charset="-122"/>
                <a:ea typeface="仿宋_GB2312" pitchFamily="49" charset="-122"/>
              </a:rPr>
              <a:t> , </a:t>
            </a:r>
            <a:r>
              <a:rPr lang="en-US" altLang="zh-CN" sz="2000" b="1" i="1" smtClean="0">
                <a:solidFill>
                  <a:srgbClr val="692AA2"/>
                </a:solidFill>
                <a:latin typeface="仿宋_GB2312" pitchFamily="49" charset="-122"/>
                <a:ea typeface="仿宋_GB2312" pitchFamily="49" charset="-122"/>
              </a:rPr>
              <a:t>k</a:t>
            </a: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en-US" altLang="zh-CN" sz="2000" b="1" smtClean="0">
                <a:solidFill>
                  <a:srgbClr val="692AA2"/>
                </a:solidFill>
                <a:latin typeface="仿宋_GB2312" pitchFamily="49" charset="-122"/>
                <a:ea typeface="仿宋_GB2312" pitchFamily="49" charset="-122"/>
              </a:rPr>
              <a:t> 1</a:t>
            </a:r>
            <a:r>
              <a:rPr lang="zh-CN" altLang="en-US" sz="2000" b="1" smtClean="0">
                <a:solidFill>
                  <a:srgbClr val="692AA2"/>
                </a:solidFill>
                <a:latin typeface="仿宋_GB2312" pitchFamily="49" charset="-122"/>
                <a:ea typeface="仿宋_GB2312" pitchFamily="49" charset="-122"/>
              </a:rPr>
              <a:t>，存在线性关系。多元线性回归模型表示为：</a:t>
            </a:r>
          </a:p>
        </p:txBody>
      </p:sp>
      <p:graphicFrame>
        <p:nvGraphicFramePr>
          <p:cNvPr id="610394" name="Object 90"/>
          <p:cNvGraphicFramePr>
            <a:graphicFrameLocks noGrp="1" noChangeAspect="1"/>
          </p:cNvGraphicFramePr>
          <p:nvPr>
            <p:ph sz="half" idx="2"/>
          </p:nvPr>
        </p:nvGraphicFramePr>
        <p:xfrm>
          <a:off x="2057400" y="2751138"/>
          <a:ext cx="4419600" cy="406400"/>
        </p:xfrm>
        <a:graphic>
          <a:graphicData uri="http://schemas.openxmlformats.org/presentationml/2006/ole">
            <mc:AlternateContent xmlns:mc="http://schemas.openxmlformats.org/markup-compatibility/2006">
              <mc:Choice xmlns:v="urn:schemas-microsoft-com:vml" Requires="v">
                <p:oleObj spid="_x0000_s193561" name="公式" r:id="rId3" imgW="2489200" imgH="228600" progId="Equation.3">
                  <p:embed/>
                </p:oleObj>
              </mc:Choice>
              <mc:Fallback>
                <p:oleObj name="公式" r:id="rId3" imgW="2489200" imgH="228600" progId="Equation.3">
                  <p:embed/>
                  <p:pic>
                    <p:nvPicPr>
                      <p:cNvPr id="0"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51138"/>
                        <a:ext cx="4419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95" name="Rectangle 91"/>
          <p:cNvSpPr>
            <a:spLocks noChangeArrowheads="1"/>
          </p:cNvSpPr>
          <p:nvPr/>
        </p:nvSpPr>
        <p:spPr bwMode="auto">
          <a:xfrm>
            <a:off x="304800" y="3276600"/>
            <a:ext cx="814863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lnSpc>
                <a:spcPct val="120000"/>
              </a:lnSpc>
              <a:spcBef>
                <a:spcPct val="20000"/>
              </a:spcBef>
            </a:pPr>
            <a:r>
              <a:rPr lang="en-US" altLang="zh-CN" sz="2000" b="1">
                <a:latin typeface="仿宋_GB2312" pitchFamily="49" charset="-122"/>
              </a:rPr>
              <a:t>       </a:t>
            </a:r>
            <a:r>
              <a:rPr lang="zh-CN" altLang="en-US" sz="2000" b="1">
                <a:latin typeface="仿宋_GB2312" pitchFamily="49" charset="-122"/>
              </a:rPr>
              <a:t>其中</a:t>
            </a:r>
            <a:r>
              <a:rPr lang="en-US" altLang="zh-CN" sz="2000" b="1" i="1">
                <a:latin typeface="仿宋_GB2312" pitchFamily="49" charset="-122"/>
              </a:rPr>
              <a:t>y</a:t>
            </a:r>
            <a:r>
              <a:rPr lang="en-US" altLang="zh-CN" sz="2000" b="1" i="1" baseline="-25000">
                <a:latin typeface="仿宋_GB2312" pitchFamily="49" charset="-122"/>
              </a:rPr>
              <a:t>t</a:t>
            </a:r>
            <a:r>
              <a:rPr lang="zh-CN" altLang="en-US" sz="2000" b="1">
                <a:latin typeface="仿宋_GB2312" pitchFamily="49" charset="-122"/>
              </a:rPr>
              <a:t>是被解释变量（因变量），</a:t>
            </a:r>
            <a:r>
              <a:rPr lang="en-US" altLang="zh-CN" sz="2000" b="1" i="1">
                <a:latin typeface="仿宋_GB2312" pitchFamily="49" charset="-122"/>
              </a:rPr>
              <a:t>x</a:t>
            </a:r>
            <a:r>
              <a:rPr lang="en-US" altLang="zh-CN" sz="2000" b="1" i="1" baseline="-25000">
                <a:latin typeface="仿宋_GB2312" pitchFamily="49" charset="-122"/>
              </a:rPr>
              <a:t>jt </a:t>
            </a:r>
            <a:r>
              <a:rPr lang="zh-CN" altLang="en-US" sz="2000" b="1">
                <a:latin typeface="仿宋_GB2312" pitchFamily="49" charset="-122"/>
              </a:rPr>
              <a:t>是解释变量（自变量），</a:t>
            </a:r>
            <a:r>
              <a:rPr lang="en-US" altLang="zh-CN" sz="2000" b="1" i="1">
                <a:latin typeface="仿宋_GB2312" pitchFamily="49" charset="-122"/>
              </a:rPr>
              <a:t>u</a:t>
            </a:r>
            <a:r>
              <a:rPr lang="en-US" altLang="zh-CN" sz="2000" b="1" i="1" baseline="-25000">
                <a:latin typeface="仿宋_GB2312" pitchFamily="49" charset="-122"/>
              </a:rPr>
              <a:t>t</a:t>
            </a:r>
            <a:r>
              <a:rPr lang="zh-CN" altLang="en-US" sz="2000" b="1">
                <a:latin typeface="仿宋_GB2312" pitchFamily="49" charset="-122"/>
              </a:rPr>
              <a:t>是随机误差项，</a:t>
            </a:r>
            <a:r>
              <a:rPr lang="zh-CN" altLang="en-US" sz="2000" b="1" i="1">
                <a:latin typeface="仿宋_GB2312" pitchFamily="49" charset="-122"/>
                <a:sym typeface="Symbol" pitchFamily="18" charset="2"/>
              </a:rPr>
              <a:t></a:t>
            </a:r>
            <a:r>
              <a:rPr lang="en-US" altLang="zh-CN" sz="2000" b="1" i="1" baseline="-25000">
                <a:latin typeface="仿宋_GB2312" pitchFamily="49" charset="-122"/>
              </a:rPr>
              <a:t>i</a:t>
            </a:r>
            <a:r>
              <a:rPr lang="en-US" altLang="zh-CN" sz="2000" b="1">
                <a:latin typeface="仿宋_GB2312" pitchFamily="49" charset="-122"/>
              </a:rPr>
              <a:t>,  </a:t>
            </a:r>
            <a:r>
              <a:rPr lang="en-US" altLang="zh-CN" sz="2000" b="1" i="1">
                <a:latin typeface="仿宋_GB2312" pitchFamily="49" charset="-122"/>
              </a:rPr>
              <a:t>i </a:t>
            </a:r>
            <a:r>
              <a:rPr lang="en-US" altLang="zh-CN" sz="2000" b="1">
                <a:latin typeface="仿宋_GB2312" pitchFamily="49" charset="-122"/>
              </a:rPr>
              <a:t>= 0, 1, </a:t>
            </a:r>
            <a:r>
              <a:rPr lang="en-US" altLang="zh-CN" sz="2000" b="1"/>
              <a:t>…</a:t>
            </a:r>
            <a:r>
              <a:rPr lang="en-US" altLang="zh-CN" sz="2000" b="1">
                <a:latin typeface="仿宋_GB2312" pitchFamily="49" charset="-122"/>
              </a:rPr>
              <a:t> , </a:t>
            </a:r>
            <a:r>
              <a:rPr lang="en-US" altLang="zh-CN" sz="2000" b="1" i="1">
                <a:latin typeface="仿宋_GB2312" pitchFamily="49" charset="-122"/>
              </a:rPr>
              <a:t>k</a:t>
            </a:r>
            <a:r>
              <a:rPr lang="en-US" altLang="zh-CN" sz="2000" b="1">
                <a:latin typeface="仿宋_GB2312" pitchFamily="49" charset="-122"/>
              </a:rPr>
              <a:t> - 1</a:t>
            </a:r>
            <a:r>
              <a:rPr lang="zh-CN" altLang="en-US" sz="2000" b="1">
                <a:latin typeface="仿宋_GB2312" pitchFamily="49" charset="-122"/>
              </a:rPr>
              <a:t>是回归参数（通常未知）。这说明</a:t>
            </a:r>
            <a:r>
              <a:rPr lang="en-US" altLang="zh-CN" sz="2000" b="1" i="1">
                <a:latin typeface="仿宋_GB2312" pitchFamily="49" charset="-122"/>
              </a:rPr>
              <a:t>x</a:t>
            </a:r>
            <a:r>
              <a:rPr lang="en-US" altLang="zh-CN" sz="2000" b="1" i="1" baseline="-25000">
                <a:latin typeface="仿宋_GB2312" pitchFamily="49" charset="-122"/>
              </a:rPr>
              <a:t>jt</a:t>
            </a:r>
            <a:r>
              <a:rPr lang="en-US" altLang="zh-CN" sz="2000" b="1">
                <a:latin typeface="仿宋_GB2312" pitchFamily="49" charset="-122"/>
              </a:rPr>
              <a:t>,  </a:t>
            </a:r>
            <a:r>
              <a:rPr lang="en-US" altLang="zh-CN" sz="2000" b="1" i="1">
                <a:latin typeface="仿宋_GB2312" pitchFamily="49" charset="-122"/>
              </a:rPr>
              <a:t>j </a:t>
            </a:r>
            <a:r>
              <a:rPr lang="en-US" altLang="zh-CN" sz="2000" b="1">
                <a:latin typeface="仿宋_GB2312" pitchFamily="49" charset="-122"/>
              </a:rPr>
              <a:t>= 1, </a:t>
            </a:r>
            <a:r>
              <a:rPr lang="en-US" altLang="zh-CN" sz="2000" b="1"/>
              <a:t>…</a:t>
            </a:r>
            <a:r>
              <a:rPr lang="en-US" altLang="zh-CN" sz="2000" b="1">
                <a:latin typeface="仿宋_GB2312" pitchFamily="49" charset="-122"/>
              </a:rPr>
              <a:t> , </a:t>
            </a:r>
            <a:r>
              <a:rPr lang="en-US" altLang="zh-CN" sz="2000" b="1" i="1">
                <a:latin typeface="仿宋_GB2312" pitchFamily="49" charset="-122"/>
              </a:rPr>
              <a:t>k</a:t>
            </a:r>
            <a:r>
              <a:rPr lang="en-US" altLang="zh-CN" sz="2000" b="1">
                <a:latin typeface="仿宋_GB2312" pitchFamily="49" charset="-122"/>
              </a:rPr>
              <a:t>, </a:t>
            </a:r>
            <a:r>
              <a:rPr lang="zh-CN" altLang="en-US" sz="2000" b="1">
                <a:latin typeface="仿宋_GB2312" pitchFamily="49" charset="-122"/>
              </a:rPr>
              <a:t>是</a:t>
            </a:r>
            <a:r>
              <a:rPr lang="en-US" altLang="zh-CN" sz="2000" b="1" i="1">
                <a:latin typeface="仿宋_GB2312" pitchFamily="49" charset="-122"/>
              </a:rPr>
              <a:t>y</a:t>
            </a:r>
            <a:r>
              <a:rPr lang="en-US" altLang="zh-CN" sz="2000" b="1" i="1" baseline="-25000">
                <a:latin typeface="仿宋_GB2312" pitchFamily="49" charset="-122"/>
              </a:rPr>
              <a:t>t</a:t>
            </a:r>
            <a:r>
              <a:rPr lang="zh-CN" altLang="en-US" sz="2000" b="1">
                <a:latin typeface="仿宋_GB2312" pitchFamily="49" charset="-122"/>
              </a:rPr>
              <a:t>的重要解释变量。 </a:t>
            </a:r>
            <a:r>
              <a:rPr lang="en-US" altLang="zh-CN" sz="2000" b="1" i="1">
                <a:latin typeface="仿宋_GB2312" pitchFamily="49" charset="-122"/>
              </a:rPr>
              <a:t>u</a:t>
            </a:r>
            <a:r>
              <a:rPr lang="en-US" altLang="zh-CN" sz="2000" b="1" i="1" baseline="-25000">
                <a:latin typeface="仿宋_GB2312" pitchFamily="49" charset="-122"/>
              </a:rPr>
              <a:t>t</a:t>
            </a:r>
            <a:r>
              <a:rPr lang="zh-CN" altLang="en-US" sz="2000" b="1">
                <a:latin typeface="仿宋_GB2312" pitchFamily="49" charset="-122"/>
              </a:rPr>
              <a:t>代表众多影响</a:t>
            </a:r>
            <a:r>
              <a:rPr lang="en-US" altLang="zh-CN" sz="2000" b="1" i="1">
                <a:latin typeface="仿宋_GB2312" pitchFamily="49" charset="-122"/>
              </a:rPr>
              <a:t>y</a:t>
            </a:r>
            <a:r>
              <a:rPr lang="en-US" altLang="zh-CN" sz="2000" b="1" i="1" baseline="-25000">
                <a:latin typeface="仿宋_GB2312" pitchFamily="49" charset="-122"/>
              </a:rPr>
              <a:t>t</a:t>
            </a:r>
            <a:r>
              <a:rPr lang="zh-CN" altLang="en-US" sz="2000" b="1">
                <a:latin typeface="仿宋_GB2312" pitchFamily="49" charset="-122"/>
              </a:rPr>
              <a:t>变化的微小因素。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10306"/>
                                        </p:tgtEl>
                                        <p:attrNameLst>
                                          <p:attrName>style.visibility</p:attrName>
                                        </p:attrNameLst>
                                      </p:cBhvr>
                                      <p:to>
                                        <p:strVal val="visible"/>
                                      </p:to>
                                    </p:set>
                                    <p:anim calcmode="lin" valueType="num">
                                      <p:cBhvr>
                                        <p:cTn id="7" dur="1000" fill="hold"/>
                                        <p:tgtEl>
                                          <p:spTgt spid="610306"/>
                                        </p:tgtEl>
                                        <p:attrNameLst>
                                          <p:attrName>ppt_w</p:attrName>
                                        </p:attrNameLst>
                                      </p:cBhvr>
                                      <p:tavLst>
                                        <p:tav tm="0">
                                          <p:val>
                                            <p:strVal val="#ppt_w*0.70"/>
                                          </p:val>
                                        </p:tav>
                                        <p:tav tm="100000">
                                          <p:val>
                                            <p:strVal val="#ppt_w"/>
                                          </p:val>
                                        </p:tav>
                                      </p:tavLst>
                                    </p:anim>
                                    <p:anim calcmode="lin" valueType="num">
                                      <p:cBhvr>
                                        <p:cTn id="8" dur="1000" fill="hold"/>
                                        <p:tgtEl>
                                          <p:spTgt spid="610306"/>
                                        </p:tgtEl>
                                        <p:attrNameLst>
                                          <p:attrName>ppt_h</p:attrName>
                                        </p:attrNameLst>
                                      </p:cBhvr>
                                      <p:tavLst>
                                        <p:tav tm="0">
                                          <p:val>
                                            <p:strVal val="#ppt_h"/>
                                          </p:val>
                                        </p:tav>
                                        <p:tav tm="100000">
                                          <p:val>
                                            <p:strVal val="#ppt_h"/>
                                          </p:val>
                                        </p:tav>
                                      </p:tavLst>
                                    </p:anim>
                                    <p:animEffect transition="in" filter="fade">
                                      <p:cBhvr>
                                        <p:cTn id="9" dur="1000"/>
                                        <p:tgtEl>
                                          <p:spTgt spid="6103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610307">
                                            <p:txEl>
                                              <p:pRg st="0" end="0"/>
                                            </p:txEl>
                                          </p:spTgt>
                                        </p:tgtEl>
                                        <p:attrNameLst>
                                          <p:attrName>style.visibility</p:attrName>
                                        </p:attrNameLst>
                                      </p:cBhvr>
                                      <p:to>
                                        <p:strVal val="visible"/>
                                      </p:to>
                                    </p:set>
                                    <p:anim calcmode="lin" valueType="num">
                                      <p:cBhvr additive="base">
                                        <p:cTn id="14" dur="500" fill="hold"/>
                                        <p:tgtEl>
                                          <p:spTgt spid="61030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10307">
                                            <p:txEl>
                                              <p:pRg st="0" end="0"/>
                                            </p:txEl>
                                          </p:spTgt>
                                        </p:tgtEl>
                                        <p:attrNameLst>
                                          <p:attrName>ppt_y</p:attrName>
                                        </p:attrNameLst>
                                      </p:cBhvr>
                                      <p:tavLst>
                                        <p:tav tm="0">
                                          <p:val>
                                            <p:strVal val="1+#ppt_h/2"/>
                                          </p:val>
                                        </p:tav>
                                        <p:tav tm="100000">
                                          <p:val>
                                            <p:strVal val="#ppt_y"/>
                                          </p:val>
                                        </p:tav>
                                      </p:tavLst>
                                    </p:anim>
                                  </p:childTnLst>
                                </p:cTn>
                              </p:par>
                              <p:par>
                                <p:cTn id="16" presetID="3" presetClass="entr" presetSubtype="10" fill="hold" nodeType="withEffect">
                                  <p:stCondLst>
                                    <p:cond delay="0"/>
                                  </p:stCondLst>
                                  <p:childTnLst>
                                    <p:set>
                                      <p:cBhvr>
                                        <p:cTn id="17" dur="1" fill="hold">
                                          <p:stCondLst>
                                            <p:cond delay="0"/>
                                          </p:stCondLst>
                                        </p:cTn>
                                        <p:tgtEl>
                                          <p:spTgt spid="610394"/>
                                        </p:tgtEl>
                                        <p:attrNameLst>
                                          <p:attrName>style.visibility</p:attrName>
                                        </p:attrNameLst>
                                      </p:cBhvr>
                                      <p:to>
                                        <p:strVal val="visible"/>
                                      </p:to>
                                    </p:set>
                                    <p:animEffect transition="in" filter="blinds(horizontal)">
                                      <p:cBhvr>
                                        <p:cTn id="18" dur="500"/>
                                        <p:tgtEl>
                                          <p:spTgt spid="6103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0395"/>
                                        </p:tgtEl>
                                        <p:attrNameLst>
                                          <p:attrName>style.visibility</p:attrName>
                                        </p:attrNameLst>
                                      </p:cBhvr>
                                      <p:to>
                                        <p:strVal val="visible"/>
                                      </p:to>
                                    </p:set>
                                    <p:anim calcmode="lin" valueType="num">
                                      <p:cBhvr additive="base">
                                        <p:cTn id="23" dur="500" fill="hold"/>
                                        <p:tgtEl>
                                          <p:spTgt spid="610395"/>
                                        </p:tgtEl>
                                        <p:attrNameLst>
                                          <p:attrName>ppt_x</p:attrName>
                                        </p:attrNameLst>
                                      </p:cBhvr>
                                      <p:tavLst>
                                        <p:tav tm="0">
                                          <p:val>
                                            <p:strVal val="#ppt_x"/>
                                          </p:val>
                                        </p:tav>
                                        <p:tav tm="100000">
                                          <p:val>
                                            <p:strVal val="#ppt_x"/>
                                          </p:val>
                                        </p:tav>
                                      </p:tavLst>
                                    </p:anim>
                                    <p:anim calcmode="lin" valueType="num">
                                      <p:cBhvr additive="base">
                                        <p:cTn id="24" dur="500" fill="hold"/>
                                        <p:tgtEl>
                                          <p:spTgt spid="610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p:bldP spid="610395" grpId="0"/>
    </p:bldLst>
  </p:timing>
</p:sld>
</file>

<file path=ppt/slides/slide18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62" name="Text Box 98"/>
          <p:cNvSpPr txBox="1">
            <a:spLocks noChangeArrowheads="1"/>
          </p:cNvSpPr>
          <p:nvPr/>
        </p:nvSpPr>
        <p:spPr bwMode="auto">
          <a:xfrm>
            <a:off x="914400" y="1219200"/>
            <a:ext cx="63246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20000"/>
              </a:spcBef>
            </a:pPr>
            <a:r>
              <a:rPr lang="zh-CN" altLang="en-US" b="1">
                <a:latin typeface="仿宋_GB2312" pitchFamily="49" charset="-122"/>
              </a:rPr>
              <a:t>当给定一个容量为  的样本，样本观测值为</a:t>
            </a:r>
          </a:p>
          <a:p>
            <a:pPr eaLnBrk="1" hangingPunct="1">
              <a:spcBef>
                <a:spcPct val="20000"/>
              </a:spcBef>
            </a:pPr>
            <a:endParaRPr lang="zh-CN" altLang="en-US" b="1">
              <a:latin typeface="仿宋_GB2312" pitchFamily="49" charset="-122"/>
            </a:endParaRPr>
          </a:p>
          <a:p>
            <a:pPr eaLnBrk="1" hangingPunct="1">
              <a:spcBef>
                <a:spcPct val="20000"/>
              </a:spcBef>
            </a:pPr>
            <a:r>
              <a:rPr lang="zh-CN" altLang="en-US" b="1">
                <a:latin typeface="仿宋_GB2312" pitchFamily="49" charset="-122"/>
              </a:rPr>
              <a:t>得</a:t>
            </a:r>
          </a:p>
        </p:txBody>
      </p:sp>
      <p:graphicFrame>
        <p:nvGraphicFramePr>
          <p:cNvPr id="611417" name="Object 89"/>
          <p:cNvGraphicFramePr>
            <a:graphicFrameLocks noGrp="1" noChangeAspect="1"/>
          </p:cNvGraphicFramePr>
          <p:nvPr>
            <p:ph sz="half" idx="1"/>
          </p:nvPr>
        </p:nvGraphicFramePr>
        <p:xfrm>
          <a:off x="2533650" y="3240088"/>
          <a:ext cx="2628900" cy="939800"/>
        </p:xfrm>
        <a:graphic>
          <a:graphicData uri="http://schemas.openxmlformats.org/presentationml/2006/ole">
            <mc:AlternateContent xmlns:mc="http://schemas.openxmlformats.org/markup-compatibility/2006">
              <mc:Choice xmlns:v="urn:schemas-microsoft-com:vml" Requires="v">
                <p:oleObj spid="_x0000_s194645" name="公式" r:id="rId3" imgW="2628900" imgH="939800" progId="Equation.3">
                  <p:embed/>
                </p:oleObj>
              </mc:Choice>
              <mc:Fallback>
                <p:oleObj name="公式" r:id="rId3" imgW="2628900" imgH="939800" progId="Equation.3">
                  <p:embed/>
                  <p:pic>
                    <p:nvPicPr>
                      <p:cNvPr id="0"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3240088"/>
                        <a:ext cx="2628900" cy="939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4" name="Object 94"/>
          <p:cNvGraphicFramePr>
            <a:graphicFrameLocks noChangeAspect="1"/>
          </p:cNvGraphicFramePr>
          <p:nvPr/>
        </p:nvGraphicFramePr>
        <p:xfrm>
          <a:off x="3429000" y="1295400"/>
          <a:ext cx="284163" cy="328613"/>
        </p:xfrm>
        <a:graphic>
          <a:graphicData uri="http://schemas.openxmlformats.org/presentationml/2006/ole">
            <mc:AlternateContent xmlns:mc="http://schemas.openxmlformats.org/markup-compatibility/2006">
              <mc:Choice xmlns:v="urn:schemas-microsoft-com:vml" Requires="v">
                <p:oleObj spid="_x0000_s194646" name="Equation" r:id="rId5" imgW="126835" imgH="139518" progId="Equation.DSMT4">
                  <p:embed/>
                </p:oleObj>
              </mc:Choice>
              <mc:Fallback>
                <p:oleObj name="Equation" r:id="rId5" imgW="126835" imgH="139518" progId="Equation.DSMT4">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295400"/>
                        <a:ext cx="2841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65" name="Object 93"/>
          <p:cNvGraphicFramePr>
            <a:graphicFrameLocks noChangeAspect="1"/>
          </p:cNvGraphicFramePr>
          <p:nvPr/>
        </p:nvGraphicFramePr>
        <p:xfrm>
          <a:off x="2209800" y="1747838"/>
          <a:ext cx="3352800" cy="385762"/>
        </p:xfrm>
        <a:graphic>
          <a:graphicData uri="http://schemas.openxmlformats.org/presentationml/2006/ole">
            <mc:AlternateContent xmlns:mc="http://schemas.openxmlformats.org/markup-compatibility/2006">
              <mc:Choice xmlns:v="urn:schemas-microsoft-com:vml" Requires="v">
                <p:oleObj spid="_x0000_s194647" name="Equation" r:id="rId7" imgW="1993900" imgH="228600" progId="Equation.DSMT4">
                  <p:embed/>
                </p:oleObj>
              </mc:Choice>
              <mc:Fallback>
                <p:oleObj name="Equation" r:id="rId7" imgW="1993900" imgH="228600" progId="Equation.DSMT4">
                  <p:embed/>
                  <p:pic>
                    <p:nvPicPr>
                      <p:cNvPr id="0" name="Object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747838"/>
                        <a:ext cx="3352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66" name="Object 92"/>
          <p:cNvGraphicFramePr>
            <a:graphicFrameLocks noChangeAspect="1"/>
          </p:cNvGraphicFramePr>
          <p:nvPr/>
        </p:nvGraphicFramePr>
        <p:xfrm>
          <a:off x="2057400" y="2514600"/>
          <a:ext cx="4151313" cy="393700"/>
        </p:xfrm>
        <a:graphic>
          <a:graphicData uri="http://schemas.openxmlformats.org/presentationml/2006/ole">
            <mc:AlternateContent xmlns:mc="http://schemas.openxmlformats.org/markup-compatibility/2006">
              <mc:Choice xmlns:v="urn:schemas-microsoft-com:vml" Requires="v">
                <p:oleObj spid="_x0000_s194648" name="Equation" r:id="rId9" imgW="2413000" imgH="228600" progId="Equation.DSMT4">
                  <p:embed/>
                </p:oleObj>
              </mc:Choice>
              <mc:Fallback>
                <p:oleObj name="Equation" r:id="rId9" imgW="2413000" imgH="228600" progId="Equation.DSMT4">
                  <p:embed/>
                  <p:pic>
                    <p:nvPicPr>
                      <p:cNvPr id="0" name="Object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2514600"/>
                        <a:ext cx="4151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67" name="Rectangle 95"/>
          <p:cNvSpPr>
            <a:spLocks noChangeArrowheads="1"/>
          </p:cNvSpPr>
          <p:nvPr/>
        </p:nvSpPr>
        <p:spPr bwMode="auto">
          <a:xfrm>
            <a:off x="2833688" y="2540000"/>
            <a:ext cx="1708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200">
                <a:solidFill>
                  <a:schemeClr val="tx1"/>
                </a:solidFill>
                <a:latin typeface="宋体" pitchFamily="2" charset="-122"/>
                <a:ea typeface="宋体" pitchFamily="2" charset="-122"/>
                <a:cs typeface="Times New Roman" pitchFamily="18" charset="0"/>
              </a:rPr>
              <a:t>当给定一个容量为</a:t>
            </a:r>
            <a:endParaRPr lang="zh-CN" altLang="en-US" sz="1800">
              <a:solidFill>
                <a:schemeClr val="tx1"/>
              </a:solidFill>
              <a:ea typeface="宋体" pitchFamily="2" charset="-122"/>
              <a:cs typeface="Times New Roman" pitchFamily="18" charset="0"/>
            </a:endParaRPr>
          </a:p>
        </p:txBody>
      </p:sp>
      <p:sp>
        <p:nvSpPr>
          <p:cNvPr id="194568" name="Rectangle 97"/>
          <p:cNvSpPr>
            <a:spLocks noChangeArrowheads="1"/>
          </p:cNvSpPr>
          <p:nvPr/>
        </p:nvSpPr>
        <p:spPr bwMode="auto">
          <a:xfrm>
            <a:off x="3384550" y="3460750"/>
            <a:ext cx="946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200">
                <a:solidFill>
                  <a:schemeClr val="tx1"/>
                </a:solidFill>
                <a:latin typeface="宋体" pitchFamily="2" charset="-122"/>
                <a:ea typeface="宋体" pitchFamily="2" charset="-122"/>
                <a:cs typeface="Times New Roman" pitchFamily="18" charset="0"/>
              </a:rPr>
              <a:t>  </a:t>
            </a:r>
            <a:r>
              <a:rPr lang="zh-CN" altLang="en-US" sz="1200">
                <a:solidFill>
                  <a:schemeClr val="tx1"/>
                </a:solidFill>
                <a:latin typeface="宋体" pitchFamily="2" charset="-122"/>
                <a:ea typeface="宋体" pitchFamily="2" charset="-122"/>
                <a:cs typeface="Times New Roman" pitchFamily="18" charset="0"/>
              </a:rPr>
              <a:t>得：</a:t>
            </a:r>
            <a:endParaRPr lang="zh-CN" altLang="en-US" sz="1800">
              <a:solidFill>
                <a:schemeClr val="tx1"/>
              </a:solidFill>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1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2357" name="Object 5"/>
          <p:cNvGraphicFramePr>
            <a:graphicFrameLocks noGrp="1" noChangeAspect="1"/>
          </p:cNvGraphicFramePr>
          <p:nvPr>
            <p:ph type="title"/>
          </p:nvPr>
        </p:nvGraphicFramePr>
        <p:xfrm>
          <a:off x="1531938" y="1143000"/>
          <a:ext cx="6086475" cy="1905000"/>
        </p:xfrm>
        <a:graphic>
          <a:graphicData uri="http://schemas.openxmlformats.org/presentationml/2006/ole">
            <mc:AlternateContent xmlns:mc="http://schemas.openxmlformats.org/markup-compatibility/2006">
              <mc:Choice xmlns:v="urn:schemas-microsoft-com:vml" Requires="v">
                <p:oleObj spid="_x0000_s195713" name="公式" r:id="rId3" imgW="4787900" imgH="1498600" progId="Equation.3">
                  <p:embed/>
                </p:oleObj>
              </mc:Choice>
              <mc:Fallback>
                <p:oleObj name="公式" r:id="rId3" imgW="4787900" imgH="149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938" y="1143000"/>
                        <a:ext cx="6086475" cy="1905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7" name="Rectangle 54"/>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2405" name="Object 53"/>
          <p:cNvGraphicFramePr>
            <a:graphicFrameLocks noChangeAspect="1"/>
          </p:cNvGraphicFramePr>
          <p:nvPr/>
        </p:nvGraphicFramePr>
        <p:xfrm>
          <a:off x="3429000" y="3200400"/>
          <a:ext cx="1371600" cy="330200"/>
        </p:xfrm>
        <a:graphic>
          <a:graphicData uri="http://schemas.openxmlformats.org/presentationml/2006/ole">
            <mc:AlternateContent xmlns:mc="http://schemas.openxmlformats.org/markup-compatibility/2006">
              <mc:Choice xmlns:v="urn:schemas-microsoft-com:vml" Requires="v">
                <p:oleObj spid="_x0000_s195714" name="Equation" r:id="rId5" imgW="748975" imgH="177723" progId="Equation.DSMT4">
                  <p:embed/>
                </p:oleObj>
              </mc:Choice>
              <mc:Fallback>
                <p:oleObj name="Equation" r:id="rId5" imgW="748975" imgH="177723" progId="Equation.DSMT4">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2004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2407" name="Rectangle 55"/>
          <p:cNvSpPr>
            <a:spLocks noChangeArrowheads="1"/>
          </p:cNvSpPr>
          <p:nvPr/>
        </p:nvSpPr>
        <p:spPr bwMode="auto">
          <a:xfrm>
            <a:off x="609600" y="3552825"/>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latin typeface="仿宋_GB2312" pitchFamily="49" charset="-122"/>
              </a:rPr>
              <a:t>为保证用</a:t>
            </a:r>
            <a:r>
              <a:rPr lang="en-US" altLang="zh-CN" sz="2000" b="1">
                <a:latin typeface="仿宋_GB2312" pitchFamily="49" charset="-122"/>
              </a:rPr>
              <a:t>OLS</a:t>
            </a:r>
            <a:r>
              <a:rPr lang="zh-CN" altLang="en-US" sz="2000" b="1">
                <a:latin typeface="仿宋_GB2312" pitchFamily="49" charset="-122"/>
              </a:rPr>
              <a:t>法得到最优估计量，该回归模型应满足如下假定条件。 </a:t>
            </a:r>
            <a:endParaRPr lang="zh-CN" altLang="en-US" sz="2000">
              <a:latin typeface="仿宋_GB2312" pitchFamily="49" charset="-122"/>
            </a:endParaRPr>
          </a:p>
          <a:p>
            <a:pPr>
              <a:lnSpc>
                <a:spcPct val="120000"/>
              </a:lnSpc>
            </a:pPr>
            <a:r>
              <a:rPr lang="zh-CN" altLang="en-US" sz="2000" b="1">
                <a:solidFill>
                  <a:srgbClr val="A50021"/>
                </a:solidFill>
                <a:latin typeface="仿宋_GB2312" pitchFamily="49" charset="-122"/>
              </a:rPr>
              <a:t>假定 ⑴</a:t>
            </a:r>
            <a:r>
              <a:rPr lang="zh-CN" altLang="en-US" sz="2000" b="1">
                <a:latin typeface="仿宋_GB2312" pitchFamily="49" charset="-122"/>
              </a:rPr>
              <a:t> 随机误差项向量</a:t>
            </a:r>
            <a:r>
              <a:rPr lang="en-US" altLang="zh-CN" sz="2000" b="1">
                <a:latin typeface="仿宋_GB2312" pitchFamily="49" charset="-122"/>
              </a:rPr>
              <a:t>u</a:t>
            </a:r>
            <a:r>
              <a:rPr lang="zh-CN" altLang="en-US" sz="2000" b="1">
                <a:latin typeface="仿宋_GB2312" pitchFamily="49" charset="-122"/>
              </a:rPr>
              <a:t>是非自相关的，同方差的。其中每一项都满足均值为零，方差为   </a:t>
            </a:r>
            <a:r>
              <a:rPr lang="zh-CN" altLang="en-US" sz="2000" b="1">
                <a:latin typeface="仿宋_GB2312" pitchFamily="49" charset="-122"/>
                <a:sym typeface="Symbol" pitchFamily="18" charset="2"/>
              </a:rPr>
              <a:t>，相同且为有限值，即　</a:t>
            </a:r>
          </a:p>
          <a:p>
            <a:pPr>
              <a:lnSpc>
                <a:spcPct val="120000"/>
              </a:lnSpc>
            </a:pPr>
            <a:endParaRPr lang="zh-CN" altLang="en-US" sz="2000" b="1">
              <a:latin typeface="仿宋_GB2312" pitchFamily="49" charset="-122"/>
              <a:sym typeface="Symbol" pitchFamily="18" charset="2"/>
            </a:endParaRPr>
          </a:p>
          <a:p>
            <a:pPr>
              <a:lnSpc>
                <a:spcPct val="120000"/>
              </a:lnSpc>
            </a:pPr>
            <a:r>
              <a:rPr lang="zh-CN" altLang="en-US" sz="2000" b="1">
                <a:latin typeface="仿宋_GB2312" pitchFamily="49" charset="-122"/>
                <a:sym typeface="Symbol" pitchFamily="18" charset="2"/>
              </a:rPr>
              <a:t>                                        且</a:t>
            </a:r>
          </a:p>
          <a:p>
            <a:pPr>
              <a:lnSpc>
                <a:spcPct val="120000"/>
              </a:lnSpc>
            </a:pPr>
            <a:endParaRPr lang="en-US" altLang="zh-CN" sz="2000" b="1">
              <a:latin typeface="仿宋_GB2312" pitchFamily="49" charset="-122"/>
              <a:sym typeface="Symbol" pitchFamily="18" charset="2"/>
            </a:endParaRPr>
          </a:p>
        </p:txBody>
      </p:sp>
      <p:sp>
        <p:nvSpPr>
          <p:cNvPr id="195590" name="Rectangle 5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1" name="Rectangle 59"/>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2" name="Rectangle 6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3" name="Rectangle 6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12416" name="Group 64"/>
          <p:cNvGrpSpPr>
            <a:grpSpLocks/>
          </p:cNvGrpSpPr>
          <p:nvPr/>
        </p:nvGrpSpPr>
        <p:grpSpPr bwMode="auto">
          <a:xfrm>
            <a:off x="1295400" y="4343400"/>
            <a:ext cx="6248400" cy="1497013"/>
            <a:chOff x="816" y="2736"/>
            <a:chExt cx="3936" cy="943"/>
          </a:xfrm>
        </p:grpSpPr>
        <p:graphicFrame>
          <p:nvGraphicFramePr>
            <p:cNvPr id="195595" name="Object 56"/>
            <p:cNvGraphicFramePr>
              <a:graphicFrameLocks noChangeAspect="1"/>
            </p:cNvGraphicFramePr>
            <p:nvPr/>
          </p:nvGraphicFramePr>
          <p:xfrm>
            <a:off x="816" y="3024"/>
            <a:ext cx="864" cy="655"/>
          </p:xfrm>
          <a:graphic>
            <a:graphicData uri="http://schemas.openxmlformats.org/presentationml/2006/ole">
              <mc:AlternateContent xmlns:mc="http://schemas.openxmlformats.org/markup-compatibility/2006">
                <mc:Choice xmlns:v="urn:schemas-microsoft-com:vml" Requires="v">
                  <p:oleObj spid="_x0000_s195715" name="Equation" r:id="rId7" imgW="939392" imgH="710891" progId="Equation.DSMT4">
                    <p:embed/>
                  </p:oleObj>
                </mc:Choice>
                <mc:Fallback>
                  <p:oleObj name="Equation" r:id="rId7" imgW="939392" imgH="710891" progId="Equation.DSMT4">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3024"/>
                          <a:ext cx="864"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6" name="Object 58"/>
            <p:cNvGraphicFramePr>
              <a:graphicFrameLocks noChangeAspect="1"/>
            </p:cNvGraphicFramePr>
            <p:nvPr/>
          </p:nvGraphicFramePr>
          <p:xfrm>
            <a:off x="2064" y="3024"/>
            <a:ext cx="1344" cy="618"/>
          </p:xfrm>
          <a:graphic>
            <a:graphicData uri="http://schemas.openxmlformats.org/presentationml/2006/ole">
              <mc:AlternateContent xmlns:mc="http://schemas.openxmlformats.org/markup-compatibility/2006">
                <mc:Choice xmlns:v="urn:schemas-microsoft-com:vml" Requires="v">
                  <p:oleObj spid="_x0000_s195716" name="Equation" r:id="rId9" imgW="1548728" imgH="710891" progId="Equation.DSMT4">
                    <p:embed/>
                  </p:oleObj>
                </mc:Choice>
                <mc:Fallback>
                  <p:oleObj name="Equation" r:id="rId9" imgW="1548728" imgH="710891" progId="Equation.DSMT4">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3024"/>
                          <a:ext cx="1344"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7" name="Object 60"/>
            <p:cNvGraphicFramePr>
              <a:graphicFrameLocks noChangeAspect="1"/>
            </p:cNvGraphicFramePr>
            <p:nvPr/>
          </p:nvGraphicFramePr>
          <p:xfrm>
            <a:off x="3936" y="3236"/>
            <a:ext cx="816" cy="220"/>
          </p:xfrm>
          <a:graphic>
            <a:graphicData uri="http://schemas.openxmlformats.org/presentationml/2006/ole">
              <mc:AlternateContent xmlns:mc="http://schemas.openxmlformats.org/markup-compatibility/2006">
                <mc:Choice xmlns:v="urn:schemas-microsoft-com:vml" Requires="v">
                  <p:oleObj spid="_x0000_s195717" name="Equation" r:id="rId11" imgW="850900" imgH="228600" progId="Equation.DSMT4">
                    <p:embed/>
                  </p:oleObj>
                </mc:Choice>
                <mc:Fallback>
                  <p:oleObj name="Equation" r:id="rId11" imgW="850900" imgH="228600" progId="Equation.DSMT4">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3236"/>
                          <a:ext cx="81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8" name="Object 62"/>
            <p:cNvGraphicFramePr>
              <a:graphicFrameLocks noChangeAspect="1"/>
            </p:cNvGraphicFramePr>
            <p:nvPr/>
          </p:nvGraphicFramePr>
          <p:xfrm>
            <a:off x="1920" y="2736"/>
            <a:ext cx="192" cy="192"/>
          </p:xfrm>
          <a:graphic>
            <a:graphicData uri="http://schemas.openxmlformats.org/presentationml/2006/ole">
              <mc:AlternateContent xmlns:mc="http://schemas.openxmlformats.org/markup-compatibility/2006">
                <mc:Choice xmlns:v="urn:schemas-microsoft-com:vml" Requires="v">
                  <p:oleObj spid="_x0000_s195718" name="Equation" r:id="rId13" imgW="203024" imgH="203024" progId="Equation.DSMT4">
                    <p:embed/>
                  </p:oleObj>
                </mc:Choice>
                <mc:Fallback>
                  <p:oleObj name="Equation" r:id="rId13" imgW="203024" imgH="203024" progId="Equation.DSMT4">
                    <p:embed/>
                    <p:pic>
                      <p:nvPicPr>
                        <p:cNvPr id="0" name="Object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 y="27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par>
                                <p:cTn id="8" presetID="3" presetClass="entr" presetSubtype="10" fill="hold" nodeType="withEffect">
                                  <p:stCondLst>
                                    <p:cond delay="0"/>
                                  </p:stCondLst>
                                  <p:childTnLst>
                                    <p:set>
                                      <p:cBhvr>
                                        <p:cTn id="9" dur="1" fill="hold">
                                          <p:stCondLst>
                                            <p:cond delay="0"/>
                                          </p:stCondLst>
                                        </p:cTn>
                                        <p:tgtEl>
                                          <p:spTgt spid="612405"/>
                                        </p:tgtEl>
                                        <p:attrNameLst>
                                          <p:attrName>style.visibility</p:attrName>
                                        </p:attrNameLst>
                                      </p:cBhvr>
                                      <p:to>
                                        <p:strVal val="visible"/>
                                      </p:to>
                                    </p:set>
                                    <p:animEffect transition="in" filter="blinds(horizontal)">
                                      <p:cBhvr>
                                        <p:cTn id="10" dur="500"/>
                                        <p:tgtEl>
                                          <p:spTgt spid="6124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612407">
                                            <p:txEl>
                                              <p:pRg st="0" end="0"/>
                                            </p:txEl>
                                          </p:spTgt>
                                        </p:tgtEl>
                                        <p:attrNameLst>
                                          <p:attrName>style.visibility</p:attrName>
                                        </p:attrNameLst>
                                      </p:cBhvr>
                                      <p:to>
                                        <p:strVal val="visible"/>
                                      </p:to>
                                    </p:set>
                                    <p:anim calcmode="lin" valueType="num">
                                      <p:cBhvr>
                                        <p:cTn id="15" dur="1000" fill="hold"/>
                                        <p:tgtEl>
                                          <p:spTgt spid="612407">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612407">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61240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612416"/>
                                        </p:tgtEl>
                                        <p:attrNameLst>
                                          <p:attrName>style.visibility</p:attrName>
                                        </p:attrNameLst>
                                      </p:cBhvr>
                                      <p:to>
                                        <p:strVal val="visible"/>
                                      </p:to>
                                    </p:set>
                                    <p:animEffect transition="in" filter="circle(in)">
                                      <p:cBhvr>
                                        <p:cTn id="22" dur="1000"/>
                                        <p:tgtEl>
                                          <p:spTgt spid="612416"/>
                                        </p:tgtEl>
                                      </p:cBhvr>
                                    </p:animEffect>
                                  </p:childTnLst>
                                </p:cTn>
                              </p:par>
                              <p:par>
                                <p:cTn id="23" presetID="6" presetClass="entr" presetSubtype="16" fill="hold" nodeType="withEffect">
                                  <p:stCondLst>
                                    <p:cond delay="0"/>
                                  </p:stCondLst>
                                  <p:childTnLst>
                                    <p:set>
                                      <p:cBhvr>
                                        <p:cTn id="24" dur="1" fill="hold">
                                          <p:stCondLst>
                                            <p:cond delay="0"/>
                                          </p:stCondLst>
                                        </p:cTn>
                                        <p:tgtEl>
                                          <p:spTgt spid="612407">
                                            <p:txEl>
                                              <p:pRg st="1" end="1"/>
                                            </p:txEl>
                                          </p:spTgt>
                                        </p:tgtEl>
                                        <p:attrNameLst>
                                          <p:attrName>style.visibility</p:attrName>
                                        </p:attrNameLst>
                                      </p:cBhvr>
                                      <p:to>
                                        <p:strVal val="visible"/>
                                      </p:to>
                                    </p:set>
                                    <p:animEffect transition="in" filter="circle(in)">
                                      <p:cBhvr>
                                        <p:cTn id="25" dur="1000"/>
                                        <p:tgtEl>
                                          <p:spTgt spid="612407">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12407">
                                            <p:txEl>
                                              <p:pRg st="3" end="3"/>
                                            </p:txEl>
                                          </p:spTgt>
                                        </p:tgtEl>
                                        <p:attrNameLst>
                                          <p:attrName>style.visibility</p:attrName>
                                        </p:attrNameLst>
                                      </p:cBhvr>
                                      <p:to>
                                        <p:strVal val="visible"/>
                                      </p:to>
                                    </p:set>
                                    <p:animEffect transition="in" filter="circle(in)">
                                      <p:cBhvr>
                                        <p:cTn id="28" dur="1000"/>
                                        <p:tgtEl>
                                          <p:spTgt spid="6124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45" name="Rectangle 45"/>
          <p:cNvSpPr>
            <a:spLocks noChangeArrowheads="1"/>
          </p:cNvSpPr>
          <p:nvPr/>
        </p:nvSpPr>
        <p:spPr bwMode="auto">
          <a:xfrm>
            <a:off x="533400" y="1524000"/>
            <a:ext cx="596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ctr" eaLnBrk="0" hangingPunct="0"/>
            <a:r>
              <a:rPr kumimoji="1" lang="zh-CN" altLang="en-US" b="1">
                <a:solidFill>
                  <a:srgbClr val="A50021"/>
                </a:solidFill>
                <a:latin typeface="仿宋_GB2312" pitchFamily="49" charset="-122"/>
              </a:rPr>
              <a:t>假定⑵</a:t>
            </a:r>
            <a:r>
              <a:rPr kumimoji="1" lang="zh-CN" altLang="en-US" b="1">
                <a:latin typeface="仿宋_GB2312" pitchFamily="49" charset="-122"/>
              </a:rPr>
              <a:t>  解释变量与误差项相互独立，即</a:t>
            </a:r>
            <a:endParaRPr kumimoji="1" lang="zh-CN" altLang="en-US">
              <a:latin typeface="仿宋_GB2312" pitchFamily="49" charset="-122"/>
            </a:endParaRPr>
          </a:p>
        </p:txBody>
      </p:sp>
      <p:sp>
        <p:nvSpPr>
          <p:cNvPr id="614447" name="Rectangle 47"/>
          <p:cNvSpPr>
            <a:spLocks noChangeArrowheads="1"/>
          </p:cNvSpPr>
          <p:nvPr/>
        </p:nvSpPr>
        <p:spPr bwMode="auto">
          <a:xfrm>
            <a:off x="762000" y="2574925"/>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b="1">
                <a:solidFill>
                  <a:srgbClr val="A50021"/>
                </a:solidFill>
                <a:latin typeface="仿宋_GB2312" pitchFamily="49" charset="-122"/>
              </a:rPr>
              <a:t>假定⑶</a:t>
            </a:r>
            <a:r>
              <a:rPr kumimoji="1" lang="zh-CN" altLang="en-US" b="1">
                <a:latin typeface="楷体_GB2312" pitchFamily="49" charset="-122"/>
                <a:ea typeface="楷体_GB2312" pitchFamily="49" charset="-122"/>
              </a:rPr>
              <a:t>  </a:t>
            </a:r>
            <a:r>
              <a:rPr kumimoji="1" lang="zh-CN" altLang="en-US" b="1">
                <a:latin typeface="仿宋_GB2312" pitchFamily="49" charset="-122"/>
              </a:rPr>
              <a:t>解释变量之间线性无关。</a:t>
            </a:r>
          </a:p>
        </p:txBody>
      </p:sp>
      <p:sp>
        <p:nvSpPr>
          <p:cNvPr id="614449" name="Rectangle 49"/>
          <p:cNvSpPr>
            <a:spLocks noChangeArrowheads="1"/>
          </p:cNvSpPr>
          <p:nvPr/>
        </p:nvSpPr>
        <p:spPr bwMode="auto">
          <a:xfrm>
            <a:off x="4800600" y="3230563"/>
            <a:ext cx="299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000" b="1">
                <a:latin typeface="仿宋_GB2312" pitchFamily="49" charset="-122"/>
              </a:rPr>
              <a:t>其中    </a:t>
            </a:r>
            <a:r>
              <a:rPr kumimoji="1" lang="zh-CN" altLang="en-US" sz="2000" b="1">
                <a:latin typeface="仿宋_GB2312" pitchFamily="49" charset="-122"/>
                <a:sym typeface="Symbol" pitchFamily="18" charset="2"/>
              </a:rPr>
              <a:t>表示矩阵的秩。</a:t>
            </a:r>
          </a:p>
        </p:txBody>
      </p:sp>
      <p:sp>
        <p:nvSpPr>
          <p:cNvPr id="614450" name="Rectangle 50"/>
          <p:cNvSpPr>
            <a:spLocks noChangeArrowheads="1"/>
          </p:cNvSpPr>
          <p:nvPr/>
        </p:nvSpPr>
        <p:spPr bwMode="auto">
          <a:xfrm>
            <a:off x="228600" y="38719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533400" eaLnBrk="0" hangingPunct="0"/>
            <a:r>
              <a:rPr kumimoji="1" lang="zh-CN" altLang="en-US" b="1">
                <a:solidFill>
                  <a:srgbClr val="A50021"/>
                </a:solidFill>
                <a:latin typeface="仿宋_GB2312" pitchFamily="49" charset="-122"/>
              </a:rPr>
              <a:t>假定⑷</a:t>
            </a:r>
            <a:r>
              <a:rPr kumimoji="1" lang="zh-CN" altLang="en-US" b="1">
                <a:latin typeface="楷体_GB2312" pitchFamily="49" charset="-122"/>
                <a:ea typeface="楷体_GB2312" pitchFamily="49" charset="-122"/>
              </a:rPr>
              <a:t>  </a:t>
            </a:r>
            <a:r>
              <a:rPr kumimoji="1" lang="zh-CN" altLang="en-US" b="1">
                <a:latin typeface="仿宋_GB2312" pitchFamily="49" charset="-122"/>
              </a:rPr>
              <a:t>解释变量是非随机的，且当    时</a:t>
            </a:r>
          </a:p>
        </p:txBody>
      </p:sp>
      <p:sp>
        <p:nvSpPr>
          <p:cNvPr id="196614" name="Rectangle 53"/>
          <p:cNvSpPr>
            <a:spLocks noChangeArrowheads="1"/>
          </p:cNvSpPr>
          <p:nvPr/>
        </p:nvSpPr>
        <p:spPr bwMode="auto">
          <a:xfrm>
            <a:off x="76200" y="3862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2" name="Object 52"/>
          <p:cNvGraphicFramePr>
            <a:graphicFrameLocks noChangeAspect="1"/>
          </p:cNvGraphicFramePr>
          <p:nvPr/>
        </p:nvGraphicFramePr>
        <p:xfrm>
          <a:off x="3733800" y="2141538"/>
          <a:ext cx="1066800" cy="296862"/>
        </p:xfrm>
        <a:graphic>
          <a:graphicData uri="http://schemas.openxmlformats.org/presentationml/2006/ole">
            <mc:AlternateContent xmlns:mc="http://schemas.openxmlformats.org/markup-compatibility/2006">
              <mc:Choice xmlns:v="urn:schemas-microsoft-com:vml" Requires="v">
                <p:oleObj spid="_x0000_s196718" name="Equation" r:id="rId3" imgW="710891" imgH="203112" progId="Equation.DSMT4">
                  <p:embed/>
                </p:oleObj>
              </mc:Choice>
              <mc:Fallback>
                <p:oleObj name="Equation" r:id="rId3" imgW="710891" imgH="203112" progId="Equation.DSMT4">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141538"/>
                        <a:ext cx="10668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6" name="Rectangle 55"/>
          <p:cNvSpPr>
            <a:spLocks noChangeArrowheads="1"/>
          </p:cNvSpPr>
          <p:nvPr/>
        </p:nvSpPr>
        <p:spPr bwMode="auto">
          <a:xfrm>
            <a:off x="762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4" name="Object 54"/>
          <p:cNvGraphicFramePr>
            <a:graphicFrameLocks noChangeAspect="1"/>
          </p:cNvGraphicFramePr>
          <p:nvPr/>
        </p:nvGraphicFramePr>
        <p:xfrm>
          <a:off x="2514600" y="3276600"/>
          <a:ext cx="2286000" cy="346075"/>
        </p:xfrm>
        <a:graphic>
          <a:graphicData uri="http://schemas.openxmlformats.org/presentationml/2006/ole">
            <mc:AlternateContent xmlns:mc="http://schemas.openxmlformats.org/markup-compatibility/2006">
              <mc:Choice xmlns:v="urn:schemas-microsoft-com:vml" Requires="v">
                <p:oleObj spid="_x0000_s196719" name="Equation" r:id="rId5" imgW="1320227" imgH="203112" progId="Equation.DSMT4">
                  <p:embed/>
                </p:oleObj>
              </mc:Choice>
              <mc:Fallback>
                <p:oleObj name="Equation" r:id="rId5" imgW="1320227" imgH="203112" progId="Equation.DSMT4">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76600"/>
                        <a:ext cx="228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8" name="Rectangle 57"/>
          <p:cNvSpPr>
            <a:spLocks noChangeArrowheads="1"/>
          </p:cNvSpPr>
          <p:nvPr/>
        </p:nvSpPr>
        <p:spPr bwMode="auto">
          <a:xfrm>
            <a:off x="762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6" name="Object 56"/>
          <p:cNvGraphicFramePr>
            <a:graphicFrameLocks noChangeAspect="1"/>
          </p:cNvGraphicFramePr>
          <p:nvPr/>
        </p:nvGraphicFramePr>
        <p:xfrm>
          <a:off x="5410200" y="3276600"/>
          <a:ext cx="533400" cy="339725"/>
        </p:xfrm>
        <a:graphic>
          <a:graphicData uri="http://schemas.openxmlformats.org/presentationml/2006/ole">
            <mc:AlternateContent xmlns:mc="http://schemas.openxmlformats.org/markup-compatibility/2006">
              <mc:Choice xmlns:v="urn:schemas-microsoft-com:vml" Requires="v">
                <p:oleObj spid="_x0000_s196720" name="Equation" r:id="rId7" imgW="317225" imgH="203024" progId="Equation.DSMT4">
                  <p:embed/>
                </p:oleObj>
              </mc:Choice>
              <mc:Fallback>
                <p:oleObj name="Equation" r:id="rId7" imgW="317225" imgH="203024" progId="Equation.DSMT4">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276600"/>
                        <a:ext cx="533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20" name="Rectangle 59"/>
          <p:cNvSpPr>
            <a:spLocks noChangeArrowheads="1"/>
          </p:cNvSpPr>
          <p:nvPr/>
        </p:nvSpPr>
        <p:spPr bwMode="auto">
          <a:xfrm>
            <a:off x="76200" y="3862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58" name="Object 58"/>
          <p:cNvGraphicFramePr>
            <a:graphicFrameLocks noChangeAspect="1"/>
          </p:cNvGraphicFramePr>
          <p:nvPr/>
        </p:nvGraphicFramePr>
        <p:xfrm>
          <a:off x="6705600" y="3994150"/>
          <a:ext cx="1447800" cy="320675"/>
        </p:xfrm>
        <a:graphic>
          <a:graphicData uri="http://schemas.openxmlformats.org/presentationml/2006/ole">
            <mc:AlternateContent xmlns:mc="http://schemas.openxmlformats.org/markup-compatibility/2006">
              <mc:Choice xmlns:v="urn:schemas-microsoft-com:vml" Requires="v">
                <p:oleObj spid="_x0000_s196721" name="Equation" r:id="rId9" imgW="901309" imgH="203112" progId="Equation.DSMT4">
                  <p:embed/>
                </p:oleObj>
              </mc:Choice>
              <mc:Fallback>
                <p:oleObj name="Equation" r:id="rId9" imgW="901309" imgH="203112" progId="Equation.DSMT4">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994150"/>
                        <a:ext cx="1447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0" name="Object 60"/>
          <p:cNvGraphicFramePr>
            <a:graphicFrameLocks noChangeAspect="1"/>
          </p:cNvGraphicFramePr>
          <p:nvPr/>
        </p:nvGraphicFramePr>
        <p:xfrm>
          <a:off x="5715000" y="3994150"/>
          <a:ext cx="685800" cy="266700"/>
        </p:xfrm>
        <a:graphic>
          <a:graphicData uri="http://schemas.openxmlformats.org/presentationml/2006/ole">
            <mc:AlternateContent xmlns:mc="http://schemas.openxmlformats.org/markup-compatibility/2006">
              <mc:Choice xmlns:v="urn:schemas-microsoft-com:vml" Requires="v">
                <p:oleObj spid="_x0000_s196722" name="Equation" r:id="rId11" imgW="469696" imgH="177723" progId="Equation.DSMT4">
                  <p:embed/>
                </p:oleObj>
              </mc:Choice>
              <mc:Fallback>
                <p:oleObj name="Equation" r:id="rId11" imgW="469696" imgH="177723" progId="Equation.DSMT4">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3994150"/>
                        <a:ext cx="685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45"/>
                                        </p:tgtEl>
                                        <p:attrNameLst>
                                          <p:attrName>style.visibility</p:attrName>
                                        </p:attrNameLst>
                                      </p:cBhvr>
                                      <p:to>
                                        <p:strVal val="visible"/>
                                      </p:to>
                                    </p:set>
                                    <p:anim calcmode="lin" valueType="num">
                                      <p:cBhvr additive="base">
                                        <p:cTn id="7" dur="500" fill="hold"/>
                                        <p:tgtEl>
                                          <p:spTgt spid="614445"/>
                                        </p:tgtEl>
                                        <p:attrNameLst>
                                          <p:attrName>ppt_x</p:attrName>
                                        </p:attrNameLst>
                                      </p:cBhvr>
                                      <p:tavLst>
                                        <p:tav tm="0">
                                          <p:val>
                                            <p:strVal val="#ppt_x"/>
                                          </p:val>
                                        </p:tav>
                                        <p:tav tm="100000">
                                          <p:val>
                                            <p:strVal val="#ppt_x"/>
                                          </p:val>
                                        </p:tav>
                                      </p:tavLst>
                                    </p:anim>
                                    <p:anim calcmode="lin" valueType="num">
                                      <p:cBhvr additive="base">
                                        <p:cTn id="8" dur="500" fill="hold"/>
                                        <p:tgtEl>
                                          <p:spTgt spid="6144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52"/>
                                        </p:tgtEl>
                                        <p:attrNameLst>
                                          <p:attrName>style.visibility</p:attrName>
                                        </p:attrNameLst>
                                      </p:cBhvr>
                                      <p:to>
                                        <p:strVal val="visible"/>
                                      </p:to>
                                    </p:set>
                                    <p:anim calcmode="lin" valueType="num">
                                      <p:cBhvr additive="base">
                                        <p:cTn id="11" dur="500" fill="hold"/>
                                        <p:tgtEl>
                                          <p:spTgt spid="614452"/>
                                        </p:tgtEl>
                                        <p:attrNameLst>
                                          <p:attrName>ppt_x</p:attrName>
                                        </p:attrNameLst>
                                      </p:cBhvr>
                                      <p:tavLst>
                                        <p:tav tm="0">
                                          <p:val>
                                            <p:strVal val="#ppt_x"/>
                                          </p:val>
                                        </p:tav>
                                        <p:tav tm="100000">
                                          <p:val>
                                            <p:strVal val="#ppt_x"/>
                                          </p:val>
                                        </p:tav>
                                      </p:tavLst>
                                    </p:anim>
                                    <p:anim calcmode="lin" valueType="num">
                                      <p:cBhvr additive="base">
                                        <p:cTn id="12" dur="500" fill="hold"/>
                                        <p:tgtEl>
                                          <p:spTgt spid="61445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47"/>
                                        </p:tgtEl>
                                        <p:attrNameLst>
                                          <p:attrName>style.visibility</p:attrName>
                                        </p:attrNameLst>
                                      </p:cBhvr>
                                      <p:to>
                                        <p:strVal val="visible"/>
                                      </p:to>
                                    </p:set>
                                    <p:anim calcmode="lin" valueType="num">
                                      <p:cBhvr additive="base">
                                        <p:cTn id="17" dur="500" fill="hold"/>
                                        <p:tgtEl>
                                          <p:spTgt spid="614447"/>
                                        </p:tgtEl>
                                        <p:attrNameLst>
                                          <p:attrName>ppt_x</p:attrName>
                                        </p:attrNameLst>
                                      </p:cBhvr>
                                      <p:tavLst>
                                        <p:tav tm="0">
                                          <p:val>
                                            <p:strVal val="#ppt_x"/>
                                          </p:val>
                                        </p:tav>
                                        <p:tav tm="100000">
                                          <p:val>
                                            <p:strVal val="#ppt_x"/>
                                          </p:val>
                                        </p:tav>
                                      </p:tavLst>
                                    </p:anim>
                                    <p:anim calcmode="lin" valueType="num">
                                      <p:cBhvr additive="base">
                                        <p:cTn id="18" dur="500" fill="hold"/>
                                        <p:tgtEl>
                                          <p:spTgt spid="6144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4449"/>
                                        </p:tgtEl>
                                        <p:attrNameLst>
                                          <p:attrName>style.visibility</p:attrName>
                                        </p:attrNameLst>
                                      </p:cBhvr>
                                      <p:to>
                                        <p:strVal val="visible"/>
                                      </p:to>
                                    </p:set>
                                    <p:anim calcmode="lin" valueType="num">
                                      <p:cBhvr additive="base">
                                        <p:cTn id="21" dur="500" fill="hold"/>
                                        <p:tgtEl>
                                          <p:spTgt spid="614449"/>
                                        </p:tgtEl>
                                        <p:attrNameLst>
                                          <p:attrName>ppt_x</p:attrName>
                                        </p:attrNameLst>
                                      </p:cBhvr>
                                      <p:tavLst>
                                        <p:tav tm="0">
                                          <p:val>
                                            <p:strVal val="#ppt_x"/>
                                          </p:val>
                                        </p:tav>
                                        <p:tav tm="100000">
                                          <p:val>
                                            <p:strVal val="#ppt_x"/>
                                          </p:val>
                                        </p:tav>
                                      </p:tavLst>
                                    </p:anim>
                                    <p:anim calcmode="lin" valueType="num">
                                      <p:cBhvr additive="base">
                                        <p:cTn id="22" dur="500" fill="hold"/>
                                        <p:tgtEl>
                                          <p:spTgt spid="6144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454"/>
                                        </p:tgtEl>
                                        <p:attrNameLst>
                                          <p:attrName>style.visibility</p:attrName>
                                        </p:attrNameLst>
                                      </p:cBhvr>
                                      <p:to>
                                        <p:strVal val="visible"/>
                                      </p:to>
                                    </p:set>
                                    <p:anim calcmode="lin" valueType="num">
                                      <p:cBhvr additive="base">
                                        <p:cTn id="25" dur="500" fill="hold"/>
                                        <p:tgtEl>
                                          <p:spTgt spid="614454"/>
                                        </p:tgtEl>
                                        <p:attrNameLst>
                                          <p:attrName>ppt_x</p:attrName>
                                        </p:attrNameLst>
                                      </p:cBhvr>
                                      <p:tavLst>
                                        <p:tav tm="0">
                                          <p:val>
                                            <p:strVal val="#ppt_x"/>
                                          </p:val>
                                        </p:tav>
                                        <p:tav tm="100000">
                                          <p:val>
                                            <p:strVal val="#ppt_x"/>
                                          </p:val>
                                        </p:tav>
                                      </p:tavLst>
                                    </p:anim>
                                    <p:anim calcmode="lin" valueType="num">
                                      <p:cBhvr additive="base">
                                        <p:cTn id="26" dur="500" fill="hold"/>
                                        <p:tgtEl>
                                          <p:spTgt spid="61445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456"/>
                                        </p:tgtEl>
                                        <p:attrNameLst>
                                          <p:attrName>style.visibility</p:attrName>
                                        </p:attrNameLst>
                                      </p:cBhvr>
                                      <p:to>
                                        <p:strVal val="visible"/>
                                      </p:to>
                                    </p:set>
                                    <p:anim calcmode="lin" valueType="num">
                                      <p:cBhvr additive="base">
                                        <p:cTn id="29" dur="500" fill="hold"/>
                                        <p:tgtEl>
                                          <p:spTgt spid="614456"/>
                                        </p:tgtEl>
                                        <p:attrNameLst>
                                          <p:attrName>ppt_x</p:attrName>
                                        </p:attrNameLst>
                                      </p:cBhvr>
                                      <p:tavLst>
                                        <p:tav tm="0">
                                          <p:val>
                                            <p:strVal val="#ppt_x"/>
                                          </p:val>
                                        </p:tav>
                                        <p:tav tm="100000">
                                          <p:val>
                                            <p:strVal val="#ppt_x"/>
                                          </p:val>
                                        </p:tav>
                                      </p:tavLst>
                                    </p:anim>
                                    <p:anim calcmode="lin" valueType="num">
                                      <p:cBhvr additive="base">
                                        <p:cTn id="30" dur="500" fill="hold"/>
                                        <p:tgtEl>
                                          <p:spTgt spid="61445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14458"/>
                                        </p:tgtEl>
                                        <p:attrNameLst>
                                          <p:attrName>style.visibility</p:attrName>
                                        </p:attrNameLst>
                                      </p:cBhvr>
                                      <p:to>
                                        <p:strVal val="visible"/>
                                      </p:to>
                                    </p:set>
                                    <p:anim calcmode="lin" valueType="num">
                                      <p:cBhvr additive="base">
                                        <p:cTn id="35" dur="500" fill="hold"/>
                                        <p:tgtEl>
                                          <p:spTgt spid="614458"/>
                                        </p:tgtEl>
                                        <p:attrNameLst>
                                          <p:attrName>ppt_x</p:attrName>
                                        </p:attrNameLst>
                                      </p:cBhvr>
                                      <p:tavLst>
                                        <p:tav tm="0">
                                          <p:val>
                                            <p:strVal val="#ppt_x"/>
                                          </p:val>
                                        </p:tav>
                                        <p:tav tm="100000">
                                          <p:val>
                                            <p:strVal val="#ppt_x"/>
                                          </p:val>
                                        </p:tav>
                                      </p:tavLst>
                                    </p:anim>
                                    <p:anim calcmode="lin" valueType="num">
                                      <p:cBhvr additive="base">
                                        <p:cTn id="36" dur="500" fill="hold"/>
                                        <p:tgtEl>
                                          <p:spTgt spid="61445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14460"/>
                                        </p:tgtEl>
                                        <p:attrNameLst>
                                          <p:attrName>style.visibility</p:attrName>
                                        </p:attrNameLst>
                                      </p:cBhvr>
                                      <p:to>
                                        <p:strVal val="visible"/>
                                      </p:to>
                                    </p:set>
                                    <p:anim calcmode="lin" valueType="num">
                                      <p:cBhvr additive="base">
                                        <p:cTn id="39" dur="500" fill="hold"/>
                                        <p:tgtEl>
                                          <p:spTgt spid="614460"/>
                                        </p:tgtEl>
                                        <p:attrNameLst>
                                          <p:attrName>ppt_x</p:attrName>
                                        </p:attrNameLst>
                                      </p:cBhvr>
                                      <p:tavLst>
                                        <p:tav tm="0">
                                          <p:val>
                                            <p:strVal val="#ppt_x"/>
                                          </p:val>
                                        </p:tav>
                                        <p:tav tm="100000">
                                          <p:val>
                                            <p:strVal val="#ppt_x"/>
                                          </p:val>
                                        </p:tav>
                                      </p:tavLst>
                                    </p:anim>
                                    <p:anim calcmode="lin" valueType="num">
                                      <p:cBhvr additive="base">
                                        <p:cTn id="40" dur="500" fill="hold"/>
                                        <p:tgtEl>
                                          <p:spTgt spid="61446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4450"/>
                                        </p:tgtEl>
                                        <p:attrNameLst>
                                          <p:attrName>style.visibility</p:attrName>
                                        </p:attrNameLst>
                                      </p:cBhvr>
                                      <p:to>
                                        <p:strVal val="visible"/>
                                      </p:to>
                                    </p:set>
                                    <p:anim calcmode="lin" valueType="num">
                                      <p:cBhvr additive="base">
                                        <p:cTn id="43" dur="500" fill="hold"/>
                                        <p:tgtEl>
                                          <p:spTgt spid="614450"/>
                                        </p:tgtEl>
                                        <p:attrNameLst>
                                          <p:attrName>ppt_x</p:attrName>
                                        </p:attrNameLst>
                                      </p:cBhvr>
                                      <p:tavLst>
                                        <p:tav tm="0">
                                          <p:val>
                                            <p:strVal val="#ppt_x"/>
                                          </p:val>
                                        </p:tav>
                                        <p:tav tm="100000">
                                          <p:val>
                                            <p:strVal val="#ppt_x"/>
                                          </p:val>
                                        </p:tav>
                                      </p:tavLst>
                                    </p:anim>
                                    <p:anim calcmode="lin" valueType="num">
                                      <p:cBhvr additive="base">
                                        <p:cTn id="44" dur="500" fill="hold"/>
                                        <p:tgtEl>
                                          <p:spTgt spid="614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5" grpId="0"/>
      <p:bldP spid="614447" grpId="0"/>
      <p:bldP spid="614449" grpId="0"/>
      <p:bldP spid="61445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676400" y="0"/>
            <a:ext cx="45720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eaLnBrk="1" hangingPunct="1"/>
            <a:r>
              <a:rPr lang="en-US" altLang="zh-CN" b="1" smtClean="0">
                <a:solidFill>
                  <a:srgbClr val="01016F"/>
                </a:solidFill>
                <a:latin typeface="仿宋_GB2312" pitchFamily="49" charset="-122"/>
                <a:ea typeface="仿宋_GB2312" pitchFamily="49" charset="-122"/>
              </a:rPr>
              <a:t>10.2.1  </a:t>
            </a:r>
            <a:r>
              <a:rPr lang="zh-CN" altLang="en-US" b="1" smtClean="0">
                <a:solidFill>
                  <a:srgbClr val="01016F"/>
                </a:solidFill>
                <a:latin typeface="仿宋_GB2312" pitchFamily="49" charset="-122"/>
                <a:ea typeface="仿宋_GB2312" pitchFamily="49" charset="-122"/>
              </a:rPr>
              <a:t>趋势外推法概述</a:t>
            </a:r>
          </a:p>
        </p:txBody>
      </p:sp>
      <p:sp>
        <p:nvSpPr>
          <p:cNvPr id="205827" name="Rectangle 3"/>
          <p:cNvSpPr>
            <a:spLocks noGrp="1" noChangeArrowheads="1"/>
          </p:cNvSpPr>
          <p:nvPr>
            <p:ph idx="1"/>
          </p:nvPr>
        </p:nvSpPr>
        <p:spPr>
          <a:xfrm>
            <a:off x="457200" y="1143000"/>
            <a:ext cx="8001000" cy="4876800"/>
          </a:xfrm>
        </p:spPr>
        <p:txBody>
          <a:bodyPr>
            <a:normAutofit/>
          </a:bodyPr>
          <a:lstStyle/>
          <a:p>
            <a:pPr eaLnBrk="1" hangingPunct="1">
              <a:lnSpc>
                <a:spcPct val="120000"/>
              </a:lnSpc>
              <a:spcAft>
                <a:spcPct val="40000"/>
              </a:spcAft>
              <a:buFontTx/>
              <a:buNone/>
            </a:pPr>
            <a:r>
              <a:rPr lang="en-US" altLang="zh-CN" sz="14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一</a:t>
            </a:r>
            <a:r>
              <a:rPr lang="zh-CN" altLang="en-US" sz="2400" b="1" smtClean="0">
                <a:solidFill>
                  <a:srgbClr val="692AA2"/>
                </a:solidFill>
                <a:latin typeface="仿宋_GB2312" pitchFamily="49" charset="-122"/>
                <a:ea typeface="仿宋_GB2312" pitchFamily="49" charset="-122"/>
              </a:rPr>
              <a:t>、趋势外推法概念和假定条件</a:t>
            </a:r>
          </a:p>
          <a:p>
            <a:pPr eaLnBrk="1" hangingPunct="1">
              <a:lnSpc>
                <a:spcPct val="120000"/>
              </a:lnSpc>
              <a:spcAft>
                <a:spcPct val="40000"/>
              </a:spcAft>
              <a:buFontTx/>
              <a:buNone/>
            </a:pPr>
            <a:r>
              <a:rPr lang="zh-CN" altLang="en-US" sz="2000" b="1" smtClean="0">
                <a:solidFill>
                  <a:srgbClr val="692AA2"/>
                </a:solidFill>
                <a:latin typeface="仿宋_GB2312" pitchFamily="49" charset="-122"/>
                <a:ea typeface="仿宋_GB2312" pitchFamily="49" charset="-122"/>
              </a:rPr>
              <a:t>  趋势外推法概念：</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当预测对象依时间变化呈现某种上升或下降趋势，没有明显的季节波动，且能找到一个合适的函数曲线反映这种变化趋势时，就可以用趋势外推法进行预测。</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a:t>
            </a:r>
            <a:r>
              <a:rPr lang="zh-CN" altLang="en-US" sz="2000" b="1" smtClean="0">
                <a:solidFill>
                  <a:srgbClr val="0033CC"/>
                </a:solidFill>
                <a:ea typeface="华文新魏" pitchFamily="2" charset="-122"/>
              </a:rPr>
              <a:t>运用趋势外推法进行预测是基于两个基本假设：</a:t>
            </a:r>
          </a:p>
          <a:p>
            <a:pPr eaLnBrk="1" hangingPunct="1">
              <a:buFontTx/>
              <a:buNone/>
            </a:pPr>
            <a:r>
              <a:rPr lang="zh-CN" altLang="en-US" sz="2000" b="1" smtClean="0">
                <a:solidFill>
                  <a:srgbClr val="0033CC"/>
                </a:solidFill>
                <a:ea typeface="华文新魏" pitchFamily="2" charset="-122"/>
              </a:rPr>
              <a:t>        </a:t>
            </a:r>
            <a:r>
              <a:rPr lang="zh-CN" altLang="en-US" sz="2000" b="1" smtClean="0">
                <a:solidFill>
                  <a:srgbClr val="FF0000"/>
                </a:solidFill>
                <a:ea typeface="华文新魏" pitchFamily="2" charset="-122"/>
              </a:rPr>
              <a:t>一是</a:t>
            </a:r>
            <a:r>
              <a:rPr lang="zh-CN" altLang="en-US" sz="2000" b="1" smtClean="0">
                <a:solidFill>
                  <a:srgbClr val="0033CC"/>
                </a:solidFill>
                <a:ea typeface="华文新魏" pitchFamily="2" charset="-122"/>
              </a:rPr>
              <a:t>决定过去预测对象发展的因素，在很大程度上仍将决定其未来的发展；</a:t>
            </a:r>
          </a:p>
          <a:p>
            <a:pPr eaLnBrk="1" hangingPunct="1">
              <a:buFontTx/>
              <a:buNone/>
            </a:pPr>
            <a:r>
              <a:rPr lang="zh-CN" altLang="en-US" sz="2000" b="1" smtClean="0">
                <a:solidFill>
                  <a:srgbClr val="0033CC"/>
                </a:solidFill>
                <a:ea typeface="华文新魏" pitchFamily="2" charset="-122"/>
              </a:rPr>
              <a:t>        </a:t>
            </a:r>
            <a:r>
              <a:rPr lang="zh-CN" altLang="en-US" sz="2000" b="1" smtClean="0">
                <a:solidFill>
                  <a:srgbClr val="FF0000"/>
                </a:solidFill>
                <a:ea typeface="华文新魏" pitchFamily="2" charset="-122"/>
              </a:rPr>
              <a:t>二是</a:t>
            </a:r>
            <a:r>
              <a:rPr lang="zh-CN" altLang="en-US" sz="2000" b="1" smtClean="0">
                <a:solidFill>
                  <a:srgbClr val="0033CC"/>
                </a:solidFill>
                <a:ea typeface="华文新魏" pitchFamily="2" charset="-122"/>
              </a:rPr>
              <a:t>预测对象发展过程一般是渐进变化，而不是跳跃式变化。</a:t>
            </a:r>
          </a:p>
          <a:p>
            <a:pPr eaLnBrk="1" hangingPunct="1">
              <a:buFontTx/>
              <a:buNone/>
            </a:pPr>
            <a:r>
              <a:rPr lang="zh-CN" altLang="en-US" sz="2000" b="1" smtClean="0">
                <a:solidFill>
                  <a:srgbClr val="0033CC"/>
                </a:solidFill>
                <a:ea typeface="华文新魏" pitchFamily="2" charset="-122"/>
              </a:rPr>
              <a:t>      趋势外推法的突出特点是选用一定的数学模型来拟合预测变量的变动趋势，并进而用模型进行预测。</a:t>
            </a:r>
          </a:p>
          <a:p>
            <a:pPr eaLnBrk="1" hangingPunct="1">
              <a:buFontTx/>
              <a:buNone/>
            </a:pPr>
            <a:endParaRPr lang="en-US" altLang="zh-CN" sz="2000" b="1" smtClean="0">
              <a:solidFill>
                <a:srgbClr val="0033CC"/>
              </a:solidFill>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p:cTn id="7" dur="1000" fill="hold"/>
                                        <p:tgtEl>
                                          <p:spTgt spid="205826"/>
                                        </p:tgtEl>
                                        <p:attrNameLst>
                                          <p:attrName>ppt_w</p:attrName>
                                        </p:attrNameLst>
                                      </p:cBhvr>
                                      <p:tavLst>
                                        <p:tav tm="0">
                                          <p:val>
                                            <p:strVal val="#ppt_w*0.70"/>
                                          </p:val>
                                        </p:tav>
                                        <p:tav tm="100000">
                                          <p:val>
                                            <p:strVal val="#ppt_w"/>
                                          </p:val>
                                        </p:tav>
                                      </p:tavLst>
                                    </p:anim>
                                    <p:anim calcmode="lin" valueType="num">
                                      <p:cBhvr>
                                        <p:cTn id="8" dur="1000" fill="hold"/>
                                        <p:tgtEl>
                                          <p:spTgt spid="205826"/>
                                        </p:tgtEl>
                                        <p:attrNameLst>
                                          <p:attrName>ppt_h</p:attrName>
                                        </p:attrNameLst>
                                      </p:cBhvr>
                                      <p:tavLst>
                                        <p:tav tm="0">
                                          <p:val>
                                            <p:strVal val="#ppt_h"/>
                                          </p:val>
                                        </p:tav>
                                        <p:tav tm="100000">
                                          <p:val>
                                            <p:strVal val="#ppt_h"/>
                                          </p:val>
                                        </p:tav>
                                      </p:tavLst>
                                    </p:anim>
                                    <p:animEffect transition="in" filter="fade">
                                      <p:cBhvr>
                                        <p:cTn id="9" dur="1000"/>
                                        <p:tgtEl>
                                          <p:spTgt spid="2058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205827">
                                            <p:txEl>
                                              <p:pRg st="0" end="0"/>
                                            </p:txEl>
                                          </p:spTgt>
                                        </p:tgtEl>
                                        <p:attrNameLst>
                                          <p:attrName>style.visibility</p:attrName>
                                        </p:attrNameLst>
                                      </p:cBhvr>
                                      <p:to>
                                        <p:strVal val="visible"/>
                                      </p:to>
                                    </p:set>
                                    <p:animEffect transition="in" filter="barn(inHorizontal)">
                                      <p:cBhvr>
                                        <p:cTn id="14" dur="500"/>
                                        <p:tgtEl>
                                          <p:spTgt spid="20582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205827">
                                            <p:txEl>
                                              <p:pRg st="1" end="1"/>
                                            </p:txEl>
                                          </p:spTgt>
                                        </p:tgtEl>
                                        <p:attrNameLst>
                                          <p:attrName>style.visibility</p:attrName>
                                        </p:attrNameLst>
                                      </p:cBhvr>
                                      <p:to>
                                        <p:strVal val="visible"/>
                                      </p:to>
                                    </p:set>
                                    <p:animEffect transition="in" filter="barn(inHorizontal)">
                                      <p:cBhvr>
                                        <p:cTn id="19" dur="500"/>
                                        <p:tgtEl>
                                          <p:spTgt spid="205827">
                                            <p:txEl>
                                              <p:pRg st="1" end="1"/>
                                            </p:txEl>
                                          </p:spTgt>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205827">
                                            <p:txEl>
                                              <p:pRg st="2" end="2"/>
                                            </p:txEl>
                                          </p:spTgt>
                                        </p:tgtEl>
                                        <p:attrNameLst>
                                          <p:attrName>style.visibility</p:attrName>
                                        </p:attrNameLst>
                                      </p:cBhvr>
                                      <p:to>
                                        <p:strVal val="visible"/>
                                      </p:to>
                                    </p:set>
                                    <p:animEffect transition="in" filter="barn(inHorizontal)">
                                      <p:cBhvr>
                                        <p:cTn id="22" dur="500"/>
                                        <p:tgtEl>
                                          <p:spTgt spid="205827">
                                            <p:txEl>
                                              <p:pRg st="2" end="2"/>
                                            </p:txEl>
                                          </p:spTgt>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205827">
                                            <p:txEl>
                                              <p:pRg st="3" end="3"/>
                                            </p:txEl>
                                          </p:spTgt>
                                        </p:tgtEl>
                                        <p:attrNameLst>
                                          <p:attrName>style.visibility</p:attrName>
                                        </p:attrNameLst>
                                      </p:cBhvr>
                                      <p:to>
                                        <p:strVal val="visible"/>
                                      </p:to>
                                    </p:set>
                                    <p:animEffect transition="in" filter="barn(inHorizontal)">
                                      <p:cBhvr>
                                        <p:cTn id="25" dur="5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27" grpId="0" build="p"/>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304800" y="228600"/>
            <a:ext cx="8351838" cy="1143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多元线性回归模型的参数估计</a:t>
            </a:r>
          </a:p>
        </p:txBody>
      </p:sp>
      <p:sp>
        <p:nvSpPr>
          <p:cNvPr id="615427" name="Rectangle 3"/>
          <p:cNvSpPr>
            <a:spLocks noGrp="1" noChangeArrowheads="1"/>
          </p:cNvSpPr>
          <p:nvPr>
            <p:ph idx="1"/>
          </p:nvPr>
        </p:nvSpPr>
        <p:spPr>
          <a:xfrm>
            <a:off x="533400" y="1143000"/>
            <a:ext cx="7772400" cy="17526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50000"/>
              </a:spcBef>
              <a:buFontTx/>
              <a:buNone/>
            </a:pPr>
            <a:r>
              <a:rPr lang="en-US" altLang="zh-CN" sz="2400" b="1" smtClean="0">
                <a:solidFill>
                  <a:srgbClr val="692AA2"/>
                </a:solidFill>
                <a:latin typeface="仿宋_GB2312" pitchFamily="49" charset="-122"/>
                <a:ea typeface="仿宋_GB2312" pitchFamily="49" charset="-122"/>
              </a:rPr>
              <a:t>1. </a:t>
            </a:r>
            <a:r>
              <a:rPr lang="zh-CN" altLang="en-US" sz="2400" b="1" smtClean="0">
                <a:solidFill>
                  <a:srgbClr val="692AA2"/>
                </a:solidFill>
                <a:latin typeface="仿宋_GB2312" pitchFamily="49" charset="-122"/>
                <a:ea typeface="仿宋_GB2312" pitchFamily="49" charset="-122"/>
              </a:rPr>
              <a:t>普通最小二乘法</a:t>
            </a:r>
            <a:r>
              <a:rPr lang="en-US" altLang="zh-CN" sz="2400" b="1" smtClean="0">
                <a:solidFill>
                  <a:srgbClr val="692AA2"/>
                </a:solidFill>
                <a:latin typeface="仿宋_GB2312" pitchFamily="49" charset="-122"/>
                <a:ea typeface="仿宋_GB2312" pitchFamily="49" charset="-122"/>
              </a:rPr>
              <a:t>(OLS)</a:t>
            </a:r>
          </a:p>
          <a:p>
            <a:pPr eaLnBrk="1" hangingPunct="1">
              <a:spcBef>
                <a:spcPct val="50000"/>
              </a:spcBef>
              <a:buFontTx/>
              <a:buNone/>
            </a:pP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 </a:t>
            </a:r>
            <a:r>
              <a:rPr lang="zh-CN" altLang="en-US" sz="2000" b="1" smtClean="0">
                <a:solidFill>
                  <a:srgbClr val="692AA2"/>
                </a:solidFill>
                <a:latin typeface="仿宋_GB2312" pitchFamily="49" charset="-122"/>
                <a:ea typeface="仿宋_GB2312" pitchFamily="49" charset="-122"/>
              </a:rPr>
              <a:t>最小二乘法</a:t>
            </a:r>
            <a:r>
              <a:rPr lang="en-US" altLang="zh-CN" sz="2000" b="1" smtClean="0">
                <a:solidFill>
                  <a:srgbClr val="692AA2"/>
                </a:solidFill>
                <a:latin typeface="仿宋_GB2312" pitchFamily="49" charset="-122"/>
                <a:ea typeface="仿宋_GB2312" pitchFamily="49" charset="-122"/>
              </a:rPr>
              <a:t>(OLS)</a:t>
            </a:r>
            <a:r>
              <a:rPr lang="zh-CN" altLang="en-US" sz="2000" b="1" smtClean="0">
                <a:solidFill>
                  <a:srgbClr val="692AA2"/>
                </a:solidFill>
                <a:latin typeface="仿宋_GB2312" pitchFamily="49" charset="-122"/>
                <a:ea typeface="仿宋_GB2312" pitchFamily="49" charset="-122"/>
              </a:rPr>
              <a:t>的原理是通过求残差（误差项的估计值）平方和最小确定回归参数估计值。这是求极值问题。用</a:t>
            </a:r>
            <a:r>
              <a:rPr lang="en-US" altLang="zh-CN" sz="2000" b="1" smtClean="0">
                <a:solidFill>
                  <a:srgbClr val="692AA2"/>
                </a:solidFill>
                <a:latin typeface="仿宋_GB2312" pitchFamily="49" charset="-122"/>
                <a:ea typeface="仿宋_GB2312" pitchFamily="49" charset="-122"/>
              </a:rPr>
              <a:t>Q</a:t>
            </a:r>
            <a:r>
              <a:rPr lang="zh-CN" altLang="en-US" sz="2000" b="1" smtClean="0">
                <a:solidFill>
                  <a:srgbClr val="692AA2"/>
                </a:solidFill>
                <a:latin typeface="仿宋_GB2312" pitchFamily="49" charset="-122"/>
                <a:ea typeface="仿宋_GB2312" pitchFamily="49" charset="-122"/>
              </a:rPr>
              <a:t>表示残差平方和，求其最小值条件下的回归参数的估计值。 </a:t>
            </a:r>
          </a:p>
        </p:txBody>
      </p:sp>
      <p:graphicFrame>
        <p:nvGraphicFramePr>
          <p:cNvPr id="615429" name="Object 5"/>
          <p:cNvGraphicFramePr>
            <a:graphicFrameLocks noChangeAspect="1"/>
          </p:cNvGraphicFramePr>
          <p:nvPr/>
        </p:nvGraphicFramePr>
        <p:xfrm>
          <a:off x="3505200" y="4170363"/>
          <a:ext cx="1454150" cy="2459037"/>
        </p:xfrm>
        <a:graphic>
          <a:graphicData uri="http://schemas.openxmlformats.org/presentationml/2006/ole">
            <mc:AlternateContent xmlns:mc="http://schemas.openxmlformats.org/markup-compatibility/2006">
              <mc:Choice xmlns:v="urn:schemas-microsoft-com:vml" Requires="v">
                <p:oleObj spid="_x0000_s197697" name="公式" r:id="rId3" imgW="698500" imgH="2260600" progId="Equation.3">
                  <p:embed/>
                </p:oleObj>
              </mc:Choice>
              <mc:Fallback>
                <p:oleObj name="公式" r:id="rId3" imgW="698500" imgH="2260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170363"/>
                        <a:ext cx="1454150" cy="24590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30" name="AutoShape 6"/>
          <p:cNvSpPr>
            <a:spLocks noChangeArrowheads="1"/>
          </p:cNvSpPr>
          <p:nvPr/>
        </p:nvSpPr>
        <p:spPr bwMode="auto">
          <a:xfrm flipH="1">
            <a:off x="5029200" y="6129338"/>
            <a:ext cx="1295400" cy="152400"/>
          </a:xfrm>
          <a:prstGeom prst="leftArrow">
            <a:avLst>
              <a:gd name="adj1" fmla="val 50000"/>
              <a:gd name="adj2" fmla="val 2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431" name="Object 7"/>
          <p:cNvGraphicFramePr>
            <a:graphicFrameLocks noChangeAspect="1"/>
          </p:cNvGraphicFramePr>
          <p:nvPr/>
        </p:nvGraphicFramePr>
        <p:xfrm>
          <a:off x="2225675" y="2667000"/>
          <a:ext cx="4259263" cy="936625"/>
        </p:xfrm>
        <a:graphic>
          <a:graphicData uri="http://schemas.openxmlformats.org/presentationml/2006/ole">
            <mc:AlternateContent xmlns:mc="http://schemas.openxmlformats.org/markup-compatibility/2006">
              <mc:Choice xmlns:v="urn:schemas-microsoft-com:vml" Requires="v">
                <p:oleObj spid="_x0000_s197698" name="公式" r:id="rId5" imgW="2425700" imgH="533400" progId="Equation.3">
                  <p:embed/>
                </p:oleObj>
              </mc:Choice>
              <mc:Fallback>
                <p:oleObj name="公式" r:id="rId5" imgW="2425700" imgH="533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75" y="2667000"/>
                        <a:ext cx="4259263" cy="936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432" name="Object 8"/>
          <p:cNvGraphicFramePr>
            <a:graphicFrameLocks noChangeAspect="1"/>
          </p:cNvGraphicFramePr>
          <p:nvPr/>
        </p:nvGraphicFramePr>
        <p:xfrm>
          <a:off x="3113088" y="3657600"/>
          <a:ext cx="1763712" cy="446088"/>
        </p:xfrm>
        <a:graphic>
          <a:graphicData uri="http://schemas.openxmlformats.org/presentationml/2006/ole">
            <mc:AlternateContent xmlns:mc="http://schemas.openxmlformats.org/markup-compatibility/2006">
              <mc:Choice xmlns:v="urn:schemas-microsoft-com:vml" Requires="v">
                <p:oleObj spid="_x0000_s197699" name="公式" r:id="rId7" imgW="647419" imgH="253890" progId="Equation.3">
                  <p:embed/>
                </p:oleObj>
              </mc:Choice>
              <mc:Fallback>
                <p:oleObj name="公式" r:id="rId7" imgW="647419" imgH="25389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3088" y="3657600"/>
                        <a:ext cx="1763712" cy="4460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5426"/>
                                        </p:tgtEl>
                                        <p:attrNameLst>
                                          <p:attrName>style.visibility</p:attrName>
                                        </p:attrNameLst>
                                      </p:cBhvr>
                                      <p:to>
                                        <p:strVal val="visible"/>
                                      </p:to>
                                    </p:set>
                                    <p:anim calcmode="lin" valueType="num">
                                      <p:cBhvr>
                                        <p:cTn id="7" dur="1000" fill="hold"/>
                                        <p:tgtEl>
                                          <p:spTgt spid="615426"/>
                                        </p:tgtEl>
                                        <p:attrNameLst>
                                          <p:attrName>ppt_w</p:attrName>
                                        </p:attrNameLst>
                                      </p:cBhvr>
                                      <p:tavLst>
                                        <p:tav tm="0">
                                          <p:val>
                                            <p:strVal val="#ppt_w*0.70"/>
                                          </p:val>
                                        </p:tav>
                                        <p:tav tm="100000">
                                          <p:val>
                                            <p:strVal val="#ppt_w"/>
                                          </p:val>
                                        </p:tav>
                                      </p:tavLst>
                                    </p:anim>
                                    <p:anim calcmode="lin" valueType="num">
                                      <p:cBhvr>
                                        <p:cTn id="8" dur="1000" fill="hold"/>
                                        <p:tgtEl>
                                          <p:spTgt spid="615426"/>
                                        </p:tgtEl>
                                        <p:attrNameLst>
                                          <p:attrName>ppt_h</p:attrName>
                                        </p:attrNameLst>
                                      </p:cBhvr>
                                      <p:tavLst>
                                        <p:tav tm="0">
                                          <p:val>
                                            <p:strVal val="#ppt_h"/>
                                          </p:val>
                                        </p:tav>
                                        <p:tav tm="100000">
                                          <p:val>
                                            <p:strVal val="#ppt_h"/>
                                          </p:val>
                                        </p:tav>
                                      </p:tavLst>
                                    </p:anim>
                                    <p:animEffect transition="in" filter="fade">
                                      <p:cBhvr>
                                        <p:cTn id="9" dur="1000"/>
                                        <p:tgtEl>
                                          <p:spTgt spid="6154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15427">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15427">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154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154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543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15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6" grpId="0"/>
      <p:bldP spid="615430" grpId="0" animBg="1"/>
    </p:bld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8658" name="Object 2"/>
          <p:cNvGraphicFramePr>
            <a:graphicFrameLocks noChangeAspect="1"/>
          </p:cNvGraphicFramePr>
          <p:nvPr/>
        </p:nvGraphicFramePr>
        <p:xfrm>
          <a:off x="1524000" y="2209800"/>
          <a:ext cx="5562600" cy="2298700"/>
        </p:xfrm>
        <a:graphic>
          <a:graphicData uri="http://schemas.openxmlformats.org/presentationml/2006/ole">
            <mc:AlternateContent xmlns:mc="http://schemas.openxmlformats.org/markup-compatibility/2006">
              <mc:Choice xmlns:v="urn:schemas-microsoft-com:vml" Requires="v">
                <p:oleObj spid="_x0000_s198680" name="公式" r:id="rId3" imgW="3606800" imgH="1854200" progId="Equation.3">
                  <p:embed/>
                </p:oleObj>
              </mc:Choice>
              <mc:Fallback>
                <p:oleObj name="公式" r:id="rId3" imgW="3606800" imgH="1854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0"/>
                        <a:ext cx="5562600" cy="22987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59" name="Text Box 3"/>
          <p:cNvSpPr txBox="1">
            <a:spLocks noChangeArrowheads="1"/>
          </p:cNvSpPr>
          <p:nvPr/>
        </p:nvSpPr>
        <p:spPr bwMode="auto">
          <a:xfrm>
            <a:off x="914400" y="1371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b="1">
                <a:latin typeface="Tahoma" pitchFamily="34" charset="0"/>
              </a:rPr>
              <a:t>得到下列方程组</a:t>
            </a:r>
          </a:p>
        </p:txBody>
      </p:sp>
      <p:sp>
        <p:nvSpPr>
          <p:cNvPr id="198660" name="Text Box 4"/>
          <p:cNvSpPr txBox="1">
            <a:spLocks noChangeArrowheads="1"/>
          </p:cNvSpPr>
          <p:nvPr/>
        </p:nvSpPr>
        <p:spPr bwMode="auto">
          <a:xfrm>
            <a:off x="990600" y="495300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b="1">
                <a:latin typeface="仿宋_GB2312" pitchFamily="49" charset="-122"/>
              </a:rPr>
              <a:t>求参数估计值的实质是求一个</a:t>
            </a:r>
            <a:r>
              <a:rPr kumimoji="1" lang="en-US" altLang="zh-CN" b="1" i="1">
                <a:latin typeface="仿宋_GB2312" pitchFamily="49" charset="-122"/>
              </a:rPr>
              <a:t>k</a:t>
            </a:r>
            <a:r>
              <a:rPr kumimoji="1" lang="en-US" altLang="zh-CN" b="1">
                <a:latin typeface="仿宋_GB2312" pitchFamily="49" charset="-122"/>
              </a:rPr>
              <a:t>+1</a:t>
            </a:r>
            <a:r>
              <a:rPr kumimoji="1" lang="zh-CN" altLang="en-US" b="1">
                <a:latin typeface="仿宋_GB2312" pitchFamily="49" charset="-122"/>
              </a:rPr>
              <a:t>元方程组</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609600" y="95885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lang="zh-CN" altLang="en-US" b="1">
                <a:latin typeface="Times New Roman" pitchFamily="18" charset="0"/>
              </a:rPr>
              <a:t>（</a:t>
            </a:r>
            <a:r>
              <a:rPr lang="en-US" altLang="zh-CN" b="1">
                <a:latin typeface="Times New Roman" pitchFamily="18" charset="0"/>
              </a:rPr>
              <a:t>2</a:t>
            </a:r>
            <a:r>
              <a:rPr lang="zh-CN" altLang="en-US" b="1">
                <a:latin typeface="Times New Roman" pitchFamily="18" charset="0"/>
              </a:rPr>
              <a:t>）正规方程</a:t>
            </a:r>
          </a:p>
        </p:txBody>
      </p:sp>
      <p:graphicFrame>
        <p:nvGraphicFramePr>
          <p:cNvPr id="618500" name="Object 4"/>
          <p:cNvGraphicFramePr>
            <a:graphicFrameLocks noChangeAspect="1"/>
          </p:cNvGraphicFramePr>
          <p:nvPr/>
        </p:nvGraphicFramePr>
        <p:xfrm>
          <a:off x="1524000" y="1524000"/>
          <a:ext cx="5318125" cy="1641475"/>
        </p:xfrm>
        <a:graphic>
          <a:graphicData uri="http://schemas.openxmlformats.org/presentationml/2006/ole">
            <mc:AlternateContent xmlns:mc="http://schemas.openxmlformats.org/markup-compatibility/2006">
              <mc:Choice xmlns:v="urn:schemas-microsoft-com:vml" Requires="v">
                <p:oleObj spid="_x0000_s199805" name="公式" r:id="rId3" imgW="4025900" imgH="1092200" progId="Equation.3">
                  <p:embed/>
                </p:oleObj>
              </mc:Choice>
              <mc:Fallback>
                <p:oleObj name="公式" r:id="rId3" imgW="4025900" imgH="1092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5318125"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4" name="AutoShape 5"/>
          <p:cNvSpPr>
            <a:spLocks noChangeArrowheads="1"/>
          </p:cNvSpPr>
          <p:nvPr/>
        </p:nvSpPr>
        <p:spPr bwMode="auto">
          <a:xfrm rot="5400000" flipV="1">
            <a:off x="3009900" y="3924300"/>
            <a:ext cx="304800" cy="381000"/>
          </a:xfrm>
          <a:custGeom>
            <a:avLst/>
            <a:gdLst>
              <a:gd name="T0" fmla="*/ 3225800 w 21600"/>
              <a:gd name="T1" fmla="*/ 0 h 21600"/>
              <a:gd name="T2" fmla="*/ 0 w 21600"/>
              <a:gd name="T3" fmla="*/ 3360208 h 21600"/>
              <a:gd name="T4" fmla="*/ 3225800 w 21600"/>
              <a:gd name="T5" fmla="*/ 6720417 h 21600"/>
              <a:gd name="T6" fmla="*/ 4301067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618503" name="Object 7"/>
          <p:cNvGraphicFramePr>
            <a:graphicFrameLocks noGrp="1" noChangeAspect="1"/>
          </p:cNvGraphicFramePr>
          <p:nvPr>
            <p:ph type="title"/>
          </p:nvPr>
        </p:nvGraphicFramePr>
        <p:xfrm>
          <a:off x="3813175" y="0"/>
          <a:ext cx="3651250" cy="1143000"/>
        </p:xfrm>
        <a:graphic>
          <a:graphicData uri="http://schemas.openxmlformats.org/presentationml/2006/ole">
            <mc:AlternateContent xmlns:mc="http://schemas.openxmlformats.org/markup-compatibility/2006">
              <mc:Choice xmlns:v="urn:schemas-microsoft-com:vml" Requires="v">
                <p:oleObj spid="_x0000_s199806" name="公式" r:id="rId5" imgW="4787900" imgH="1498600" progId="Equation.3">
                  <p:embed/>
                </p:oleObj>
              </mc:Choice>
              <mc:Fallback>
                <p:oleObj name="公式" r:id="rId5" imgW="4787900" imgH="149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0"/>
                        <a:ext cx="3651250" cy="1143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8510" name="Group 14"/>
          <p:cNvGrpSpPr>
            <a:grpSpLocks/>
          </p:cNvGrpSpPr>
          <p:nvPr/>
        </p:nvGrpSpPr>
        <p:grpSpPr bwMode="auto">
          <a:xfrm>
            <a:off x="838200" y="4800600"/>
            <a:ext cx="7543800" cy="1524000"/>
            <a:chOff x="672" y="3024"/>
            <a:chExt cx="4752" cy="960"/>
          </a:xfrm>
        </p:grpSpPr>
        <p:graphicFrame>
          <p:nvGraphicFramePr>
            <p:cNvPr id="199687" name="Object 9"/>
            <p:cNvGraphicFramePr>
              <a:graphicFrameLocks noChangeAspect="1"/>
            </p:cNvGraphicFramePr>
            <p:nvPr/>
          </p:nvGraphicFramePr>
          <p:xfrm>
            <a:off x="672" y="3122"/>
            <a:ext cx="2507" cy="771"/>
          </p:xfrm>
          <a:graphic>
            <a:graphicData uri="http://schemas.openxmlformats.org/presentationml/2006/ole">
              <mc:AlternateContent xmlns:mc="http://schemas.openxmlformats.org/markup-compatibility/2006">
                <mc:Choice xmlns:v="urn:schemas-microsoft-com:vml" Requires="v">
                  <p:oleObj spid="_x0000_s199807" name="Equation" r:id="rId7" imgW="3327400" imgH="965200" progId="Equation.3">
                    <p:embed/>
                  </p:oleObj>
                </mc:Choice>
                <mc:Fallback>
                  <p:oleObj name="Equation" r:id="rId7" imgW="3327400" imgH="965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3122"/>
                          <a:ext cx="2507"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8" name="Object 10"/>
            <p:cNvGraphicFramePr>
              <a:graphicFrameLocks noChangeAspect="1"/>
            </p:cNvGraphicFramePr>
            <p:nvPr/>
          </p:nvGraphicFramePr>
          <p:xfrm>
            <a:off x="3168" y="3024"/>
            <a:ext cx="548" cy="960"/>
          </p:xfrm>
          <a:graphic>
            <a:graphicData uri="http://schemas.openxmlformats.org/presentationml/2006/ole">
              <mc:AlternateContent xmlns:mc="http://schemas.openxmlformats.org/markup-compatibility/2006">
                <mc:Choice xmlns:v="urn:schemas-microsoft-com:vml" Requires="v">
                  <p:oleObj spid="_x0000_s199808" name="公式" r:id="rId9" imgW="596900" imgH="1219200" progId="Equation.3">
                    <p:embed/>
                  </p:oleObj>
                </mc:Choice>
                <mc:Fallback>
                  <p:oleObj name="公式" r:id="rId9" imgW="596900" imgH="1219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3024"/>
                          <a:ext cx="548"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9" name="Object 11"/>
            <p:cNvGraphicFramePr>
              <a:graphicFrameLocks noChangeAspect="1"/>
            </p:cNvGraphicFramePr>
            <p:nvPr/>
          </p:nvGraphicFramePr>
          <p:xfrm>
            <a:off x="3696" y="3122"/>
            <a:ext cx="957" cy="760"/>
          </p:xfrm>
          <a:graphic>
            <a:graphicData uri="http://schemas.openxmlformats.org/presentationml/2006/ole">
              <mc:AlternateContent xmlns:mc="http://schemas.openxmlformats.org/markup-compatibility/2006">
                <mc:Choice xmlns:v="urn:schemas-microsoft-com:vml" Requires="v">
                  <p:oleObj spid="_x0000_s199809" name="Equation" r:id="rId11" imgW="1041400" imgH="965200" progId="Equation.3">
                    <p:embed/>
                  </p:oleObj>
                </mc:Choice>
                <mc:Fallback>
                  <p:oleObj name="Equation" r:id="rId11" imgW="1041400" imgH="965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3122"/>
                          <a:ext cx="957" cy="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0" name="Object 12"/>
            <p:cNvGraphicFramePr>
              <a:graphicFrameLocks noChangeAspect="1"/>
            </p:cNvGraphicFramePr>
            <p:nvPr/>
          </p:nvGraphicFramePr>
          <p:xfrm>
            <a:off x="4704" y="3327"/>
            <a:ext cx="720" cy="369"/>
          </p:xfrm>
          <a:graphic>
            <a:graphicData uri="http://schemas.openxmlformats.org/presentationml/2006/ole">
              <mc:AlternateContent xmlns:mc="http://schemas.openxmlformats.org/markup-compatibility/2006">
                <mc:Choice xmlns:v="urn:schemas-microsoft-com:vml" Requires="v">
                  <p:oleObj spid="_x0000_s199810" name="Equation" r:id="rId13" imgW="990600" imgH="508000" progId="Equation.3">
                    <p:embed/>
                  </p:oleObj>
                </mc:Choice>
                <mc:Fallback>
                  <p:oleObj name="Equation" r:id="rId13" imgW="990600" imgH="5080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3327"/>
                          <a:ext cx="72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8498"/>
                                        </p:tgtEl>
                                        <p:attrNameLst>
                                          <p:attrName>style.visibility</p:attrName>
                                        </p:attrNameLst>
                                      </p:cBhvr>
                                      <p:to>
                                        <p:strVal val="visible"/>
                                      </p:to>
                                    </p:set>
                                    <p:anim calcmode="lin" valueType="num">
                                      <p:cBhvr>
                                        <p:cTn id="7" dur="1000" fill="hold"/>
                                        <p:tgtEl>
                                          <p:spTgt spid="618498"/>
                                        </p:tgtEl>
                                        <p:attrNameLst>
                                          <p:attrName>ppt_w</p:attrName>
                                        </p:attrNameLst>
                                      </p:cBhvr>
                                      <p:tavLst>
                                        <p:tav tm="0">
                                          <p:val>
                                            <p:strVal val="#ppt_w*0.70"/>
                                          </p:val>
                                        </p:tav>
                                        <p:tav tm="100000">
                                          <p:val>
                                            <p:strVal val="#ppt_w"/>
                                          </p:val>
                                        </p:tav>
                                      </p:tavLst>
                                    </p:anim>
                                    <p:anim calcmode="lin" valueType="num">
                                      <p:cBhvr>
                                        <p:cTn id="8" dur="1000" fill="hold"/>
                                        <p:tgtEl>
                                          <p:spTgt spid="618498"/>
                                        </p:tgtEl>
                                        <p:attrNameLst>
                                          <p:attrName>ppt_h</p:attrName>
                                        </p:attrNameLst>
                                      </p:cBhvr>
                                      <p:tavLst>
                                        <p:tav tm="0">
                                          <p:val>
                                            <p:strVal val="#ppt_h"/>
                                          </p:val>
                                        </p:tav>
                                        <p:tav tm="100000">
                                          <p:val>
                                            <p:strVal val="#ppt_h"/>
                                          </p:val>
                                        </p:tav>
                                      </p:tavLst>
                                    </p:anim>
                                    <p:animEffect transition="in" filter="fade">
                                      <p:cBhvr>
                                        <p:cTn id="9" dur="1000"/>
                                        <p:tgtEl>
                                          <p:spTgt spid="618498"/>
                                        </p:tgtEl>
                                      </p:cBhvr>
                                    </p:animEffect>
                                  </p:childTnLst>
                                </p:cTn>
                              </p:par>
                              <p:par>
                                <p:cTn id="10" presetID="3" presetClass="entr" presetSubtype="10" fill="hold" nodeType="withEffect">
                                  <p:stCondLst>
                                    <p:cond delay="0"/>
                                  </p:stCondLst>
                                  <p:childTnLst>
                                    <p:set>
                                      <p:cBhvr>
                                        <p:cTn id="11" dur="1" fill="hold">
                                          <p:stCondLst>
                                            <p:cond delay="0"/>
                                          </p:stCondLst>
                                        </p:cTn>
                                        <p:tgtEl>
                                          <p:spTgt spid="618500"/>
                                        </p:tgtEl>
                                        <p:attrNameLst>
                                          <p:attrName>style.visibility</p:attrName>
                                        </p:attrNameLst>
                                      </p:cBhvr>
                                      <p:to>
                                        <p:strVal val="visible"/>
                                      </p:to>
                                    </p:set>
                                    <p:animEffect transition="in" filter="blinds(horizontal)">
                                      <p:cBhvr>
                                        <p:cTn id="12" dur="500"/>
                                        <p:tgtEl>
                                          <p:spTgt spid="618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8503"/>
                                        </p:tgtEl>
                                        <p:attrNameLst>
                                          <p:attrName>style.visibility</p:attrName>
                                        </p:attrNameLst>
                                      </p:cBhvr>
                                      <p:to>
                                        <p:strVal val="visible"/>
                                      </p:to>
                                    </p:set>
                                    <p:animEffect transition="in" filter="blinds(horizontal)">
                                      <p:cBhvr>
                                        <p:cTn id="17" dur="500"/>
                                        <p:tgtEl>
                                          <p:spTgt spid="618503"/>
                                        </p:tgtEl>
                                      </p:cBhvr>
                                    </p:animEffect>
                                  </p:childTnLst>
                                </p:cTn>
                              </p:par>
                              <p:par>
                                <p:cTn id="18" presetID="3" presetClass="entr" presetSubtype="10" fill="hold" nodeType="withEffect">
                                  <p:stCondLst>
                                    <p:cond delay="0"/>
                                  </p:stCondLst>
                                  <p:childTnLst>
                                    <p:set>
                                      <p:cBhvr>
                                        <p:cTn id="19" dur="1" fill="hold">
                                          <p:stCondLst>
                                            <p:cond delay="0"/>
                                          </p:stCondLst>
                                        </p:cTn>
                                        <p:tgtEl>
                                          <p:spTgt spid="618510"/>
                                        </p:tgtEl>
                                        <p:attrNameLst>
                                          <p:attrName>style.visibility</p:attrName>
                                        </p:attrNameLst>
                                      </p:cBhvr>
                                      <p:to>
                                        <p:strVal val="visible"/>
                                      </p:to>
                                    </p:set>
                                    <p:animEffect transition="in" filter="blinds(horizontal)">
                                      <p:cBhvr>
                                        <p:cTn id="20" dur="500"/>
                                        <p:tgtEl>
                                          <p:spTgt spid="618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p:bld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838200" y="806450"/>
            <a:ext cx="77724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最小二乘法的矩阵表示</a:t>
            </a:r>
          </a:p>
        </p:txBody>
      </p:sp>
      <p:graphicFrame>
        <p:nvGraphicFramePr>
          <p:cNvPr id="200707" name="Object 3"/>
          <p:cNvGraphicFramePr>
            <a:graphicFrameLocks noChangeAspect="1"/>
          </p:cNvGraphicFramePr>
          <p:nvPr/>
        </p:nvGraphicFramePr>
        <p:xfrm>
          <a:off x="1066800" y="1644650"/>
          <a:ext cx="6934200" cy="4375150"/>
        </p:xfrm>
        <a:graphic>
          <a:graphicData uri="http://schemas.openxmlformats.org/presentationml/2006/ole">
            <mc:AlternateContent xmlns:mc="http://schemas.openxmlformats.org/markup-compatibility/2006">
              <mc:Choice xmlns:v="urn:schemas-microsoft-com:vml" Requires="v">
                <p:oleObj spid="_x0000_s200727" name="公式" r:id="rId3" imgW="3784600" imgH="2590800" progId="Equation.3">
                  <p:embed/>
                </p:oleObj>
              </mc:Choice>
              <mc:Fallback>
                <p:oleObj name="公式" r:id="rId3" imgW="3784600" imgH="2590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44650"/>
                        <a:ext cx="6934200" cy="4375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685800" y="7620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3</a:t>
            </a:r>
            <a:r>
              <a:rPr lang="zh-CN" altLang="en-US" sz="2400" b="1" smtClean="0">
                <a:solidFill>
                  <a:srgbClr val="692AA2"/>
                </a:solidFill>
                <a:latin typeface="仿宋_GB2312" pitchFamily="49" charset="-122"/>
                <a:ea typeface="仿宋_GB2312" pitchFamily="49" charset="-122"/>
              </a:rPr>
              <a:t>）正规方程的结构</a:t>
            </a:r>
          </a:p>
        </p:txBody>
      </p:sp>
      <p:sp>
        <p:nvSpPr>
          <p:cNvPr id="621571" name="Rectangle 3"/>
          <p:cNvSpPr>
            <a:spLocks noGrp="1" noChangeArrowheads="1"/>
          </p:cNvSpPr>
          <p:nvPr>
            <p:ph type="body" sz="half" idx="1"/>
          </p:nvPr>
        </p:nvSpPr>
        <p:spPr>
          <a:xfrm>
            <a:off x="1295400" y="2514600"/>
            <a:ext cx="6553200" cy="3810000"/>
          </a:xfrm>
        </p:spPr>
        <p:txBody>
          <a:bodyPr>
            <a:normAutofit/>
          </a:bodyPr>
          <a:lstStyle/>
          <a:p>
            <a:pPr eaLnBrk="1" hangingPunct="1">
              <a:spcBef>
                <a:spcPct val="40000"/>
              </a:spcBef>
            </a:pP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被解释变量观测值 </a:t>
            </a:r>
            <a:r>
              <a:rPr lang="en-US" altLang="zh-CN" sz="2000" b="1" smtClean="0">
                <a:solidFill>
                  <a:srgbClr val="692AA2"/>
                </a:solidFill>
                <a:latin typeface="仿宋_GB2312" pitchFamily="49" charset="-122"/>
                <a:ea typeface="仿宋_GB2312" pitchFamily="49" charset="-122"/>
              </a:rPr>
              <a:t>nx1</a:t>
            </a:r>
          </a:p>
          <a:p>
            <a:pPr eaLnBrk="1" hangingPunct="1">
              <a:spcBef>
                <a:spcPct val="40000"/>
              </a:spcBef>
            </a:pP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解释变量观测值（含虚拟变量 </a:t>
            </a:r>
            <a:r>
              <a:rPr lang="en-US" altLang="zh-CN" sz="2000" b="1" smtClean="0">
                <a:solidFill>
                  <a:srgbClr val="692AA2"/>
                </a:solidFill>
                <a:latin typeface="仿宋_GB2312" pitchFamily="49" charset="-122"/>
                <a:ea typeface="仿宋_GB2312" pitchFamily="49" charset="-122"/>
              </a:rPr>
              <a:t>nx(k+1) </a:t>
            </a:r>
            <a:r>
              <a:rPr lang="zh-CN" altLang="en-US" sz="2000" b="1" smtClean="0">
                <a:solidFill>
                  <a:srgbClr val="692AA2"/>
                </a:solidFill>
                <a:latin typeface="仿宋_GB2312" pitchFamily="49" charset="-122"/>
                <a:ea typeface="仿宋_GB2312" pitchFamily="49" charset="-122"/>
              </a:rPr>
              <a:t>）</a:t>
            </a:r>
          </a:p>
          <a:p>
            <a:pPr eaLnBrk="1" hangingPunct="1">
              <a:spcBef>
                <a:spcPct val="40000"/>
              </a:spcBef>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设计矩阵（实对称</a:t>
            </a:r>
            <a:r>
              <a:rPr lang="en-US"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k+1) x (k+1)</a:t>
            </a:r>
            <a:r>
              <a:rPr lang="zh-CN" altLang="en-US" sz="2000" b="1" smtClean="0">
                <a:solidFill>
                  <a:srgbClr val="692AA2"/>
                </a:solidFill>
                <a:latin typeface="仿宋_GB2312" pitchFamily="49" charset="-122"/>
                <a:ea typeface="仿宋_GB2312" pitchFamily="49" charset="-122"/>
              </a:rPr>
              <a:t>矩阵 ）</a:t>
            </a:r>
          </a:p>
          <a:p>
            <a:pPr eaLnBrk="1" hangingPunct="1">
              <a:spcBef>
                <a:spcPct val="40000"/>
              </a:spcBef>
            </a:pPr>
            <a:r>
              <a:rPr lang="zh-CN" altLang="en-US" sz="2000" b="1" i="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正规方程右端 </a:t>
            </a:r>
            <a:r>
              <a:rPr lang="en-US" altLang="zh-CN" sz="2000" b="1" smtClean="0">
                <a:solidFill>
                  <a:srgbClr val="692AA2"/>
                </a:solidFill>
                <a:latin typeface="仿宋_GB2312" pitchFamily="49" charset="-122"/>
                <a:ea typeface="仿宋_GB2312" pitchFamily="49" charset="-122"/>
              </a:rPr>
              <a:t>(k+1) x 1</a:t>
            </a:r>
          </a:p>
          <a:p>
            <a:pPr eaLnBrk="1" hangingPunct="1">
              <a:spcBef>
                <a:spcPct val="40000"/>
              </a:spcBef>
            </a:pP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回归系数矩阵    </a:t>
            </a:r>
            <a:r>
              <a:rPr lang="en-US"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k+1) x 1  </a:t>
            </a:r>
          </a:p>
          <a:p>
            <a:pPr eaLnBrk="1" hangingPunct="1">
              <a:spcBef>
                <a:spcPct val="40000"/>
              </a:spcBef>
            </a:pPr>
            <a:r>
              <a:rPr lang="en-US" altLang="zh-CN"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高斯乘数矩阵， 设计矩阵的逆</a:t>
            </a:r>
          </a:p>
          <a:p>
            <a:pPr eaLnBrk="1" hangingPunct="1">
              <a:spcBef>
                <a:spcPct val="40000"/>
              </a:spcBef>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残差向量（ </a:t>
            </a:r>
            <a:r>
              <a:rPr lang="en-US" altLang="zh-CN" sz="2000" b="1" smtClean="0">
                <a:solidFill>
                  <a:srgbClr val="692AA2"/>
                </a:solidFill>
                <a:latin typeface="仿宋_GB2312" pitchFamily="49" charset="-122"/>
                <a:ea typeface="仿宋_GB2312" pitchFamily="49" charset="-122"/>
              </a:rPr>
              <a:t>n x 1 </a:t>
            </a:r>
            <a:r>
              <a:rPr lang="zh-CN" altLang="en-US" sz="2000" b="1" smtClean="0">
                <a:solidFill>
                  <a:srgbClr val="692AA2"/>
                </a:solidFill>
                <a:latin typeface="仿宋_GB2312" pitchFamily="49" charset="-122"/>
                <a:ea typeface="仿宋_GB2312" pitchFamily="49" charset="-122"/>
              </a:rPr>
              <a:t>）</a:t>
            </a:r>
          </a:p>
          <a:p>
            <a:pPr eaLnBrk="1" hangingPunct="1">
              <a:spcBef>
                <a:spcPct val="40000"/>
              </a:spcBef>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ea typeface="仿宋_GB2312" pitchFamily="49" charset="-122"/>
              </a:rPr>
              <a:t>——</a:t>
            </a:r>
            <a:r>
              <a:rPr lang="zh-CN" altLang="en-US" sz="2000" b="1" smtClean="0">
                <a:solidFill>
                  <a:srgbClr val="692AA2"/>
                </a:solidFill>
                <a:latin typeface="仿宋_GB2312" pitchFamily="49" charset="-122"/>
                <a:ea typeface="仿宋_GB2312" pitchFamily="49" charset="-122"/>
              </a:rPr>
              <a:t>被解释变量的拟合（预测）向量 </a:t>
            </a:r>
            <a:r>
              <a:rPr lang="en-US" altLang="zh-CN" sz="2000" b="1" smtClean="0">
                <a:solidFill>
                  <a:srgbClr val="692AA2"/>
                </a:solidFill>
                <a:latin typeface="仿宋_GB2312" pitchFamily="49" charset="-122"/>
                <a:ea typeface="仿宋_GB2312" pitchFamily="49" charset="-122"/>
              </a:rPr>
              <a:t>n  x 1</a:t>
            </a:r>
          </a:p>
        </p:txBody>
      </p:sp>
      <p:graphicFrame>
        <p:nvGraphicFramePr>
          <p:cNvPr id="621577" name="Object 9"/>
          <p:cNvGraphicFramePr>
            <a:graphicFrameLocks noGrp="1" noChangeAspect="1"/>
          </p:cNvGraphicFramePr>
          <p:nvPr>
            <p:ph sz="quarter" idx="2"/>
          </p:nvPr>
        </p:nvGraphicFramePr>
        <p:xfrm>
          <a:off x="3048000" y="1600200"/>
          <a:ext cx="1598613" cy="779463"/>
        </p:xfrm>
        <a:graphic>
          <a:graphicData uri="http://schemas.openxmlformats.org/presentationml/2006/ole">
            <mc:AlternateContent xmlns:mc="http://schemas.openxmlformats.org/markup-compatibility/2006">
              <mc:Choice xmlns:v="urn:schemas-microsoft-com:vml" Requires="v">
                <p:oleObj spid="_x0000_s201894" name="公式" r:id="rId3" imgW="1041400" imgH="508000" progId="Equation.3">
                  <p:embed/>
                </p:oleObj>
              </mc:Choice>
              <mc:Fallback>
                <p:oleObj name="公式" r:id="rId3" imgW="1041400" imgH="508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15986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3" name="Rectangle 13"/>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21586" name="Group 18"/>
          <p:cNvGrpSpPr>
            <a:grpSpLocks/>
          </p:cNvGrpSpPr>
          <p:nvPr/>
        </p:nvGrpSpPr>
        <p:grpSpPr bwMode="auto">
          <a:xfrm>
            <a:off x="1676400" y="2571750"/>
            <a:ext cx="838200" cy="3219450"/>
            <a:chOff x="1008" y="1716"/>
            <a:chExt cx="528" cy="2028"/>
          </a:xfrm>
        </p:grpSpPr>
        <p:graphicFrame>
          <p:nvGraphicFramePr>
            <p:cNvPr id="201735" name="Object 4"/>
            <p:cNvGraphicFramePr>
              <a:graphicFrameLocks noChangeAspect="1"/>
            </p:cNvGraphicFramePr>
            <p:nvPr/>
          </p:nvGraphicFramePr>
          <p:xfrm>
            <a:off x="1008" y="2736"/>
            <a:ext cx="180" cy="240"/>
          </p:xfrm>
          <a:graphic>
            <a:graphicData uri="http://schemas.openxmlformats.org/presentationml/2006/ole">
              <mc:AlternateContent xmlns:mc="http://schemas.openxmlformats.org/markup-compatibility/2006">
                <mc:Choice xmlns:v="urn:schemas-microsoft-com:vml" Requires="v">
                  <p:oleObj spid="_x0000_s201895" name="Equation" r:id="rId5" imgW="152268" imgH="203024" progId="Equation.3">
                    <p:embed/>
                  </p:oleObj>
                </mc:Choice>
                <mc:Fallback>
                  <p:oleObj name="Equation" r:id="rId5" imgW="152268"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2736"/>
                          <a:ext cx="1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6" name="Object 5"/>
            <p:cNvGraphicFramePr>
              <a:graphicFrameLocks noChangeAspect="1"/>
            </p:cNvGraphicFramePr>
            <p:nvPr/>
          </p:nvGraphicFramePr>
          <p:xfrm>
            <a:off x="1008" y="3024"/>
            <a:ext cx="528" cy="237"/>
          </p:xfrm>
          <a:graphic>
            <a:graphicData uri="http://schemas.openxmlformats.org/presentationml/2006/ole">
              <mc:AlternateContent xmlns:mc="http://schemas.openxmlformats.org/markup-compatibility/2006">
                <mc:Choice xmlns:v="urn:schemas-microsoft-com:vml" Requires="v">
                  <p:oleObj spid="_x0000_s201896" name="Equation" r:id="rId7" imgW="482181" imgH="215713" progId="Equation.3">
                    <p:embed/>
                  </p:oleObj>
                </mc:Choice>
                <mc:Fallback>
                  <p:oleObj name="Equation" r:id="rId7" imgW="482181" imgH="2157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3024"/>
                          <a:ext cx="52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7" name="Object 6"/>
            <p:cNvGraphicFramePr>
              <a:graphicFrameLocks noChangeAspect="1"/>
            </p:cNvGraphicFramePr>
            <p:nvPr/>
          </p:nvGraphicFramePr>
          <p:xfrm>
            <a:off x="1056" y="3349"/>
            <a:ext cx="126" cy="155"/>
          </p:xfrm>
          <a:graphic>
            <a:graphicData uri="http://schemas.openxmlformats.org/presentationml/2006/ole">
              <mc:AlternateContent xmlns:mc="http://schemas.openxmlformats.org/markup-compatibility/2006">
                <mc:Choice xmlns:v="urn:schemas-microsoft-com:vml" Requires="v">
                  <p:oleObj spid="_x0000_s201897" name="公式" r:id="rId9" imgW="114201" imgH="139579" progId="Equation.3">
                    <p:embed/>
                  </p:oleObj>
                </mc:Choice>
                <mc:Fallback>
                  <p:oleObj name="公式" r:id="rId9" imgW="114201" imgH="13957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349"/>
                          <a:ext cx="126"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8" name="Object 7"/>
            <p:cNvGraphicFramePr>
              <a:graphicFrameLocks noChangeAspect="1"/>
            </p:cNvGraphicFramePr>
            <p:nvPr/>
          </p:nvGraphicFramePr>
          <p:xfrm>
            <a:off x="1056" y="3504"/>
            <a:ext cx="165" cy="240"/>
          </p:xfrm>
          <a:graphic>
            <a:graphicData uri="http://schemas.openxmlformats.org/presentationml/2006/ole">
              <mc:AlternateContent xmlns:mc="http://schemas.openxmlformats.org/markup-compatibility/2006">
                <mc:Choice xmlns:v="urn:schemas-microsoft-com:vml" Requires="v">
                  <p:oleObj spid="_x0000_s201898" name="Equation" r:id="rId11" imgW="139639" imgH="203112" progId="Equation.3">
                    <p:embed/>
                  </p:oleObj>
                </mc:Choice>
                <mc:Fallback>
                  <p:oleObj name="Equation" r:id="rId11" imgW="139639" imgH="203112"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3504"/>
                          <a:ext cx="16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9" name="Object 12"/>
            <p:cNvGraphicFramePr>
              <a:graphicFrameLocks noChangeAspect="1"/>
            </p:cNvGraphicFramePr>
            <p:nvPr/>
          </p:nvGraphicFramePr>
          <p:xfrm>
            <a:off x="1029" y="1716"/>
            <a:ext cx="171" cy="195"/>
          </p:xfrm>
          <a:graphic>
            <a:graphicData uri="http://schemas.openxmlformats.org/presentationml/2006/ole">
              <mc:AlternateContent xmlns:mc="http://schemas.openxmlformats.org/markup-compatibility/2006">
                <mc:Choice xmlns:v="urn:schemas-microsoft-com:vml" Requires="v">
                  <p:oleObj spid="_x0000_s201899" name="Equation" r:id="rId13" imgW="139579" imgH="164957" progId="Equation.DSMT4">
                    <p:embed/>
                  </p:oleObj>
                </mc:Choice>
                <mc:Fallback>
                  <p:oleObj name="Equation" r:id="rId13" imgW="139579" imgH="164957"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9" y="1716"/>
                          <a:ext cx="17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1740" name="Object 14"/>
            <p:cNvGraphicFramePr>
              <a:graphicFrameLocks noChangeAspect="1"/>
            </p:cNvGraphicFramePr>
            <p:nvPr/>
          </p:nvGraphicFramePr>
          <p:xfrm>
            <a:off x="1008" y="1968"/>
            <a:ext cx="192" cy="172"/>
          </p:xfrm>
          <a:graphic>
            <a:graphicData uri="http://schemas.openxmlformats.org/presentationml/2006/ole">
              <mc:AlternateContent xmlns:mc="http://schemas.openxmlformats.org/markup-compatibility/2006">
                <mc:Choice xmlns:v="urn:schemas-microsoft-com:vml" Requires="v">
                  <p:oleObj spid="_x0000_s201900" name="Equation" r:id="rId15" imgW="177492" imgH="164814" progId="Equation.DSMT4">
                    <p:embed/>
                  </p:oleObj>
                </mc:Choice>
                <mc:Fallback>
                  <p:oleObj name="Equation" r:id="rId15" imgW="177492" imgH="164814"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1968"/>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1741" name="Object 16"/>
            <p:cNvGraphicFramePr>
              <a:graphicFrameLocks noChangeAspect="1"/>
            </p:cNvGraphicFramePr>
            <p:nvPr/>
          </p:nvGraphicFramePr>
          <p:xfrm>
            <a:off x="1008" y="2525"/>
            <a:ext cx="336" cy="163"/>
          </p:xfrm>
          <a:graphic>
            <a:graphicData uri="http://schemas.openxmlformats.org/presentationml/2006/ole">
              <mc:AlternateContent xmlns:mc="http://schemas.openxmlformats.org/markup-compatibility/2006">
                <mc:Choice xmlns:v="urn:schemas-microsoft-com:vml" Requires="v">
                  <p:oleObj spid="_x0000_s201901" name="Equation" r:id="rId17" imgW="330057" imgH="165028" progId="Equation.DSMT4">
                    <p:embed/>
                  </p:oleObj>
                </mc:Choice>
                <mc:Fallback>
                  <p:oleObj name="Equation" r:id="rId17" imgW="330057" imgH="165028"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2525"/>
                          <a:ext cx="3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21570"/>
                                        </p:tgtEl>
                                        <p:attrNameLst>
                                          <p:attrName>style.visibility</p:attrName>
                                        </p:attrNameLst>
                                      </p:cBhvr>
                                      <p:to>
                                        <p:strVal val="visible"/>
                                      </p:to>
                                    </p:set>
                                    <p:anim calcmode="lin" valueType="num">
                                      <p:cBhvr>
                                        <p:cTn id="7" dur="1000" fill="hold"/>
                                        <p:tgtEl>
                                          <p:spTgt spid="621570"/>
                                        </p:tgtEl>
                                        <p:attrNameLst>
                                          <p:attrName>ppt_w</p:attrName>
                                        </p:attrNameLst>
                                      </p:cBhvr>
                                      <p:tavLst>
                                        <p:tav tm="0">
                                          <p:val>
                                            <p:strVal val="#ppt_w*0.70"/>
                                          </p:val>
                                        </p:tav>
                                        <p:tav tm="100000">
                                          <p:val>
                                            <p:strVal val="#ppt_w"/>
                                          </p:val>
                                        </p:tav>
                                      </p:tavLst>
                                    </p:anim>
                                    <p:anim calcmode="lin" valueType="num">
                                      <p:cBhvr>
                                        <p:cTn id="8" dur="1000" fill="hold"/>
                                        <p:tgtEl>
                                          <p:spTgt spid="621570"/>
                                        </p:tgtEl>
                                        <p:attrNameLst>
                                          <p:attrName>ppt_h</p:attrName>
                                        </p:attrNameLst>
                                      </p:cBhvr>
                                      <p:tavLst>
                                        <p:tav tm="0">
                                          <p:val>
                                            <p:strVal val="#ppt_h"/>
                                          </p:val>
                                        </p:tav>
                                        <p:tav tm="100000">
                                          <p:val>
                                            <p:strVal val="#ppt_h"/>
                                          </p:val>
                                        </p:tav>
                                      </p:tavLst>
                                    </p:anim>
                                    <p:animEffect transition="in" filter="fade">
                                      <p:cBhvr>
                                        <p:cTn id="9" dur="1000"/>
                                        <p:tgtEl>
                                          <p:spTgt spid="6215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621577"/>
                                        </p:tgtEl>
                                        <p:attrNameLst>
                                          <p:attrName>style.visibility</p:attrName>
                                        </p:attrNameLst>
                                      </p:cBhvr>
                                      <p:to>
                                        <p:strVal val="visible"/>
                                      </p:to>
                                    </p:set>
                                    <p:animEffect transition="in" filter="wipe(left)">
                                      <p:cBhvr>
                                        <p:cTn id="14" dur="500"/>
                                        <p:tgtEl>
                                          <p:spTgt spid="62157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157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1571">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1571">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1571">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157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157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157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157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1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p:bldP spid="621571" grpId="0" build="p"/>
    </p:bld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609600" y="914400"/>
            <a:ext cx="4191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4</a:t>
            </a:r>
            <a:r>
              <a:rPr lang="zh-CN" altLang="en-US" sz="2400" b="1" smtClean="0">
                <a:solidFill>
                  <a:srgbClr val="692AA2"/>
                </a:solidFill>
                <a:latin typeface="仿宋_GB2312" pitchFamily="49" charset="-122"/>
                <a:ea typeface="仿宋_GB2312" pitchFamily="49" charset="-122"/>
              </a:rPr>
              <a:t>）最小二乘估计量的性质</a:t>
            </a:r>
          </a:p>
        </p:txBody>
      </p:sp>
      <p:sp>
        <p:nvSpPr>
          <p:cNvPr id="622595" name="Rectangle 3"/>
          <p:cNvSpPr>
            <a:spLocks noGrp="1" noChangeArrowheads="1"/>
          </p:cNvSpPr>
          <p:nvPr>
            <p:ph idx="1"/>
          </p:nvPr>
        </p:nvSpPr>
        <p:spPr>
          <a:xfrm>
            <a:off x="1066800" y="1981200"/>
            <a:ext cx="6705600" cy="140176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eaLnBrk="1" hangingPunct="1">
              <a:spcBef>
                <a:spcPct val="50000"/>
              </a:spcBef>
              <a:buFont typeface="Wingdings" pitchFamily="2" charset="2"/>
              <a:buChar char="v"/>
            </a:pPr>
            <a:r>
              <a:rPr lang="zh-CN" altLang="en-US" sz="2000" b="1" smtClean="0">
                <a:solidFill>
                  <a:srgbClr val="692AA2"/>
                </a:solidFill>
                <a:latin typeface="仿宋_GB2312" pitchFamily="49" charset="-122"/>
                <a:ea typeface="仿宋_GB2312" pitchFamily="49" charset="-122"/>
              </a:rPr>
              <a:t>线性（估计量都是被解释变量观测值的线性组合）</a:t>
            </a:r>
          </a:p>
          <a:p>
            <a:pPr eaLnBrk="1" hangingPunct="1">
              <a:spcBef>
                <a:spcPct val="50000"/>
              </a:spcBef>
              <a:buFont typeface="Wingdings" pitchFamily="2" charset="2"/>
              <a:buChar char="v"/>
            </a:pPr>
            <a:r>
              <a:rPr lang="zh-CN" altLang="en-US" sz="2000" b="1" smtClean="0">
                <a:solidFill>
                  <a:srgbClr val="692AA2"/>
                </a:solidFill>
                <a:latin typeface="仿宋_GB2312" pitchFamily="49" charset="-122"/>
                <a:ea typeface="仿宋_GB2312" pitchFamily="49" charset="-122"/>
              </a:rPr>
              <a:t>无偏性（估计量的数学期望</a:t>
            </a:r>
            <a:r>
              <a:rPr lang="en-US" altLang="zh-CN" sz="2000" b="1" smtClean="0">
                <a:solidFill>
                  <a:srgbClr val="692AA2"/>
                </a:solidFill>
                <a:latin typeface="仿宋_GB2312" pitchFamily="49" charset="-122"/>
                <a:ea typeface="仿宋_GB2312" pitchFamily="49" charset="-122"/>
              </a:rPr>
              <a:t>=</a:t>
            </a:r>
            <a:r>
              <a:rPr lang="zh-CN" altLang="en-US" sz="2000" b="1" smtClean="0">
                <a:solidFill>
                  <a:srgbClr val="692AA2"/>
                </a:solidFill>
                <a:latin typeface="仿宋_GB2312" pitchFamily="49" charset="-122"/>
                <a:ea typeface="仿宋_GB2312" pitchFamily="49" charset="-122"/>
              </a:rPr>
              <a:t>被估计的真值）</a:t>
            </a:r>
          </a:p>
          <a:p>
            <a:pPr eaLnBrk="1" hangingPunct="1">
              <a:spcBef>
                <a:spcPct val="50000"/>
              </a:spcBef>
              <a:buFont typeface="Wingdings" pitchFamily="2" charset="2"/>
              <a:buChar char="v"/>
            </a:pPr>
            <a:r>
              <a:rPr lang="zh-CN" altLang="en-US" sz="2000" b="1" smtClean="0">
                <a:solidFill>
                  <a:srgbClr val="692AA2"/>
                </a:solidFill>
                <a:latin typeface="仿宋_GB2312" pitchFamily="49" charset="-122"/>
                <a:ea typeface="仿宋_GB2312" pitchFamily="49" charset="-122"/>
              </a:rPr>
              <a:t>有效性（估计量的方差是所有线性无偏估计中最小的）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22594"/>
                                        </p:tgtEl>
                                        <p:attrNameLst>
                                          <p:attrName>style.visibility</p:attrName>
                                        </p:attrNameLst>
                                      </p:cBhvr>
                                      <p:to>
                                        <p:strVal val="visible"/>
                                      </p:to>
                                    </p:set>
                                    <p:anim calcmode="lin" valueType="num">
                                      <p:cBhvr>
                                        <p:cTn id="7" dur="1000" fill="hold"/>
                                        <p:tgtEl>
                                          <p:spTgt spid="622594"/>
                                        </p:tgtEl>
                                        <p:attrNameLst>
                                          <p:attrName>ppt_w</p:attrName>
                                        </p:attrNameLst>
                                      </p:cBhvr>
                                      <p:tavLst>
                                        <p:tav tm="0">
                                          <p:val>
                                            <p:strVal val="#ppt_w*0.70"/>
                                          </p:val>
                                        </p:tav>
                                        <p:tav tm="100000">
                                          <p:val>
                                            <p:strVal val="#ppt_w"/>
                                          </p:val>
                                        </p:tav>
                                      </p:tavLst>
                                    </p:anim>
                                    <p:anim calcmode="lin" valueType="num">
                                      <p:cBhvr>
                                        <p:cTn id="8" dur="1000" fill="hold"/>
                                        <p:tgtEl>
                                          <p:spTgt spid="622594"/>
                                        </p:tgtEl>
                                        <p:attrNameLst>
                                          <p:attrName>ppt_h</p:attrName>
                                        </p:attrNameLst>
                                      </p:cBhvr>
                                      <p:tavLst>
                                        <p:tav tm="0">
                                          <p:val>
                                            <p:strVal val="#ppt_h"/>
                                          </p:val>
                                        </p:tav>
                                        <p:tav tm="100000">
                                          <p:val>
                                            <p:strVal val="#ppt_h"/>
                                          </p:val>
                                        </p:tav>
                                      </p:tavLst>
                                    </p:anim>
                                    <p:animEffect transition="in" filter="fade">
                                      <p:cBhvr>
                                        <p:cTn id="9" dur="1000"/>
                                        <p:tgtEl>
                                          <p:spTgt spid="6225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22595">
                                            <p:txEl>
                                              <p:pRg st="0" end="0"/>
                                            </p:txEl>
                                          </p:spTgt>
                                        </p:tgtEl>
                                        <p:attrNameLst>
                                          <p:attrName>style.visibility</p:attrName>
                                        </p:attrNameLst>
                                      </p:cBhvr>
                                      <p:to>
                                        <p:strVal val="visible"/>
                                      </p:to>
                                    </p:set>
                                    <p:anim calcmode="lin" valueType="num">
                                      <p:cBhvr additive="base">
                                        <p:cTn id="14" dur="500" fill="hold"/>
                                        <p:tgtEl>
                                          <p:spTgt spid="62259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2259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22595">
                                            <p:txEl>
                                              <p:pRg st="1" end="1"/>
                                            </p:txEl>
                                          </p:spTgt>
                                        </p:tgtEl>
                                        <p:attrNameLst>
                                          <p:attrName>style.visibility</p:attrName>
                                        </p:attrNameLst>
                                      </p:cBhvr>
                                      <p:to>
                                        <p:strVal val="visible"/>
                                      </p:to>
                                    </p:set>
                                    <p:anim calcmode="lin" valueType="num">
                                      <p:cBhvr additive="base">
                                        <p:cTn id="18" dur="500" fill="hold"/>
                                        <p:tgtEl>
                                          <p:spTgt spid="6225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2259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22595">
                                            <p:txEl>
                                              <p:pRg st="2" end="2"/>
                                            </p:txEl>
                                          </p:spTgt>
                                        </p:tgtEl>
                                        <p:attrNameLst>
                                          <p:attrName>style.visibility</p:attrName>
                                        </p:attrNameLst>
                                      </p:cBhvr>
                                      <p:to>
                                        <p:strVal val="visible"/>
                                      </p:to>
                                    </p:set>
                                    <p:anim calcmode="lin" valueType="num">
                                      <p:cBhvr additive="base">
                                        <p:cTn id="22" dur="500" fill="hold"/>
                                        <p:tgtEl>
                                          <p:spTgt spid="62259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225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p:bldP spid="622595" grpId="0" build="p"/>
    </p:bld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4"/>
          <p:cNvSpPr>
            <a:spLocks noChangeArrowheads="1"/>
          </p:cNvSpPr>
          <p:nvPr/>
        </p:nvSpPr>
        <p:spPr bwMode="auto">
          <a:xfrm>
            <a:off x="685800" y="2097088"/>
            <a:ext cx="82296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20000"/>
              </a:lnSpc>
            </a:pPr>
            <a:r>
              <a:rPr kumimoji="1" lang="en-US" altLang="zh-CN" sz="2000" b="1">
                <a:latin typeface="仿宋_GB2312" pitchFamily="49" charset="-122"/>
              </a:rPr>
              <a:t>    </a:t>
            </a:r>
            <a:r>
              <a:rPr kumimoji="1" lang="zh-CN" altLang="en-US" sz="2000" b="1">
                <a:latin typeface="仿宋_GB2312" pitchFamily="49" charset="-122"/>
              </a:rPr>
              <a:t>因为</a:t>
            </a:r>
            <a:r>
              <a:rPr kumimoji="1" lang="en-US" altLang="zh-CN" sz="2000" b="1" i="1">
                <a:latin typeface="仿宋_GB2312" pitchFamily="49" charset="-122"/>
              </a:rPr>
              <a:t>X</a:t>
            </a:r>
            <a:r>
              <a:rPr kumimoji="1" lang="zh-CN" altLang="en-US" sz="2000" b="1">
                <a:latin typeface="仿宋_GB2312" pitchFamily="49" charset="-122"/>
              </a:rPr>
              <a:t>的元素是非随机的，</a:t>
            </a:r>
            <a:r>
              <a:rPr kumimoji="1" lang="en-US" altLang="zh-CN" sz="2000" b="1">
                <a:latin typeface="仿宋_GB2312" pitchFamily="49" charset="-122"/>
              </a:rPr>
              <a:t>(</a:t>
            </a:r>
            <a:r>
              <a:rPr kumimoji="1" lang="en-US" altLang="zh-CN" sz="2000" b="1" i="1">
                <a:latin typeface="仿宋_GB2312" pitchFamily="49" charset="-122"/>
              </a:rPr>
              <a:t>X </a:t>
            </a:r>
            <a:r>
              <a:rPr kumimoji="1" lang="en-US" altLang="zh-CN" sz="2000" b="1">
                <a:latin typeface="Times New Roman" pitchFamily="18" charset="0"/>
              </a:rPr>
              <a:t>‘</a:t>
            </a:r>
            <a:r>
              <a:rPr kumimoji="1" lang="en-US" altLang="zh-CN" sz="2000" b="1" i="1">
                <a:latin typeface="仿宋_GB2312" pitchFamily="49" charset="-122"/>
              </a:rPr>
              <a:t>X</a:t>
            </a:r>
            <a:r>
              <a:rPr kumimoji="1" lang="en-US" altLang="zh-CN" sz="2000" b="1">
                <a:latin typeface="仿宋_GB2312" pitchFamily="49" charset="-122"/>
              </a:rPr>
              <a:t>)</a:t>
            </a:r>
            <a:r>
              <a:rPr kumimoji="1" lang="en-US" altLang="zh-CN" sz="2000" b="1" baseline="30000">
                <a:latin typeface="仿宋_GB2312" pitchFamily="49" charset="-122"/>
              </a:rPr>
              <a:t>-1</a:t>
            </a:r>
            <a:r>
              <a:rPr kumimoji="1" lang="en-US" altLang="zh-CN" sz="2000" b="1" i="1">
                <a:latin typeface="仿宋_GB2312" pitchFamily="49" charset="-122"/>
              </a:rPr>
              <a:t>X </a:t>
            </a:r>
            <a:r>
              <a:rPr kumimoji="1" lang="zh-CN" altLang="en-US" sz="2000" b="1">
                <a:latin typeface="仿宋_GB2312" pitchFamily="49" charset="-122"/>
              </a:rPr>
              <a:t>是一个常数矩阵，由上式知</a:t>
            </a:r>
          </a:p>
          <a:p>
            <a:pPr eaLnBrk="0" hangingPunct="0">
              <a:lnSpc>
                <a:spcPct val="120000"/>
              </a:lnSpc>
            </a:pPr>
            <a:r>
              <a:rPr kumimoji="1" lang="zh-CN" altLang="en-US" sz="2000" b="1">
                <a:latin typeface="仿宋_GB2312" pitchFamily="49" charset="-122"/>
              </a:rPr>
              <a:t>是</a:t>
            </a:r>
            <a:r>
              <a:rPr kumimoji="1" lang="en-US" altLang="zh-CN" sz="2000" b="1" i="1">
                <a:latin typeface="仿宋_GB2312" pitchFamily="49" charset="-122"/>
              </a:rPr>
              <a:t>Y</a:t>
            </a:r>
            <a:r>
              <a:rPr kumimoji="1" lang="zh-CN" altLang="en-US" sz="2000" b="1">
                <a:latin typeface="仿宋_GB2312" pitchFamily="49" charset="-122"/>
              </a:rPr>
              <a:t>的线性组合，为线性估计量，具有线性特性。</a:t>
            </a:r>
          </a:p>
          <a:p>
            <a:pPr eaLnBrk="0" hangingPunct="0">
              <a:lnSpc>
                <a:spcPct val="120000"/>
              </a:lnSpc>
            </a:pPr>
            <a:endParaRPr kumimoji="1" lang="zh-CN" altLang="en-US" sz="2000" b="1">
              <a:latin typeface="仿宋_GB2312" pitchFamily="49" charset="-122"/>
            </a:endParaRPr>
          </a:p>
          <a:p>
            <a:pPr eaLnBrk="0" hangingPunct="0">
              <a:lnSpc>
                <a:spcPct val="120000"/>
              </a:lnSpc>
            </a:pPr>
            <a:r>
              <a:rPr lang="en-US" altLang="zh-CN" b="1">
                <a:latin typeface="仿宋_GB2312" pitchFamily="49" charset="-122"/>
              </a:rPr>
              <a:t>2) </a:t>
            </a:r>
            <a:r>
              <a:rPr lang="zh-CN" altLang="en-US" b="1">
                <a:latin typeface="仿宋_GB2312" pitchFamily="49" charset="-122"/>
              </a:rPr>
              <a:t>无偏特性</a:t>
            </a:r>
            <a:endParaRPr kumimoji="1" lang="zh-CN" altLang="en-US" b="1">
              <a:latin typeface="仿宋_GB2312" pitchFamily="49" charset="-122"/>
            </a:endParaRPr>
          </a:p>
          <a:p>
            <a:pPr eaLnBrk="0" hangingPunct="0">
              <a:lnSpc>
                <a:spcPct val="120000"/>
              </a:lnSpc>
            </a:pPr>
            <a:endParaRPr kumimoji="1" lang="en-US" altLang="zh-CN" b="1">
              <a:latin typeface="仿宋_GB2312" pitchFamily="49" charset="-122"/>
            </a:endParaRPr>
          </a:p>
        </p:txBody>
      </p:sp>
      <p:sp>
        <p:nvSpPr>
          <p:cNvPr id="203779" name="Rectangle 2"/>
          <p:cNvSpPr>
            <a:spLocks noGrp="1" noChangeArrowheads="1"/>
          </p:cNvSpPr>
          <p:nvPr>
            <p:ph type="title"/>
          </p:nvPr>
        </p:nvSpPr>
        <p:spPr>
          <a:xfrm>
            <a:off x="719138" y="8382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en-US" altLang="zh-CN" sz="2400" b="1" smtClean="0">
                <a:solidFill>
                  <a:srgbClr val="692AA2"/>
                </a:solidFill>
                <a:latin typeface="仿宋_GB2312" pitchFamily="49" charset="-122"/>
                <a:ea typeface="仿宋_GB2312" pitchFamily="49" charset="-122"/>
              </a:rPr>
              <a:t>1)</a:t>
            </a:r>
            <a:r>
              <a:rPr lang="zh-CN" altLang="en-US" sz="2400" b="1" smtClean="0">
                <a:solidFill>
                  <a:srgbClr val="692AA2"/>
                </a:solidFill>
                <a:latin typeface="仿宋_GB2312" pitchFamily="49" charset="-122"/>
                <a:ea typeface="仿宋_GB2312" pitchFamily="49" charset="-122"/>
              </a:rPr>
              <a:t>　线性</a:t>
            </a:r>
          </a:p>
        </p:txBody>
      </p:sp>
      <p:graphicFrame>
        <p:nvGraphicFramePr>
          <p:cNvPr id="203780" name="Object 6"/>
          <p:cNvGraphicFramePr>
            <a:graphicFrameLocks noGrp="1" noChangeAspect="1"/>
          </p:cNvGraphicFramePr>
          <p:nvPr>
            <p:ph sz="half" idx="1"/>
          </p:nvPr>
        </p:nvGraphicFramePr>
        <p:xfrm>
          <a:off x="8458200" y="2159000"/>
          <a:ext cx="209550" cy="279400"/>
        </p:xfrm>
        <a:graphic>
          <a:graphicData uri="http://schemas.openxmlformats.org/presentationml/2006/ole">
            <mc:AlternateContent xmlns:mc="http://schemas.openxmlformats.org/markup-compatibility/2006">
              <mc:Choice xmlns:v="urn:schemas-microsoft-com:vml" Requires="v">
                <p:oleObj spid="_x0000_s203840" name="公式" r:id="rId3" imgW="152268" imgH="203024" progId="Equation.3">
                  <p:embed/>
                </p:oleObj>
              </mc:Choice>
              <mc:Fallback>
                <p:oleObj name="公式" r:id="rId3" imgW="152268"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159000"/>
                        <a:ext cx="209550" cy="279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2" name="Object 7"/>
          <p:cNvGraphicFramePr>
            <a:graphicFrameLocks noGrp="1" noChangeAspect="1"/>
          </p:cNvGraphicFramePr>
          <p:nvPr>
            <p:ph sz="half" idx="2"/>
          </p:nvPr>
        </p:nvGraphicFramePr>
        <p:xfrm>
          <a:off x="6057900" y="3214688"/>
          <a:ext cx="3962400" cy="990600"/>
        </p:xfrm>
        <a:graphic>
          <a:graphicData uri="http://schemas.openxmlformats.org/presentationml/2006/ole">
            <mc:AlternateContent xmlns:mc="http://schemas.openxmlformats.org/markup-compatibility/2006">
              <mc:Choice xmlns:v="urn:schemas-microsoft-com:vml" Requires="v">
                <p:oleObj spid="_x0000_s203841" name="公式" r:id="rId5" imgW="3962400" imgH="990600" progId="Equation.3">
                  <p:embed/>
                </p:oleObj>
              </mc:Choice>
              <mc:Fallback>
                <p:oleObj name="公式" r:id="rId5" imgW="3962400" imgH="990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3214688"/>
                        <a:ext cx="3962400" cy="990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1" name="Object 3"/>
          <p:cNvGraphicFramePr>
            <a:graphicFrameLocks noChangeAspect="1"/>
          </p:cNvGraphicFramePr>
          <p:nvPr/>
        </p:nvGraphicFramePr>
        <p:xfrm>
          <a:off x="2209800" y="1676400"/>
          <a:ext cx="1676400" cy="457200"/>
        </p:xfrm>
        <a:graphic>
          <a:graphicData uri="http://schemas.openxmlformats.org/presentationml/2006/ole">
            <mc:AlternateContent xmlns:mc="http://schemas.openxmlformats.org/markup-compatibility/2006">
              <mc:Choice xmlns:v="urn:schemas-microsoft-com:vml" Requires="v">
                <p:oleObj spid="_x0000_s203842" name="公式" r:id="rId7" imgW="1002865" imgH="241195" progId="Equation.3">
                  <p:embed/>
                </p:oleObj>
              </mc:Choice>
              <mc:Fallback>
                <p:oleObj name="公式" r:id="rId7" imgW="1002865" imgH="241195"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676400"/>
                        <a:ext cx="16764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09600" y="9906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en-US" altLang="zh-CN" sz="2400" b="1" smtClean="0">
                <a:solidFill>
                  <a:srgbClr val="692AA2"/>
                </a:solidFill>
                <a:latin typeface="仿宋_GB2312" pitchFamily="49" charset="-122"/>
                <a:ea typeface="仿宋_GB2312" pitchFamily="49" charset="-122"/>
              </a:rPr>
              <a:t>3) </a:t>
            </a:r>
            <a:r>
              <a:rPr lang="zh-CN" altLang="en-US" sz="2400" b="1" smtClean="0">
                <a:solidFill>
                  <a:srgbClr val="692AA2"/>
                </a:solidFill>
                <a:latin typeface="仿宋_GB2312" pitchFamily="49" charset="-122"/>
                <a:ea typeface="仿宋_GB2312" pitchFamily="49" charset="-122"/>
              </a:rPr>
              <a:t>有效性</a:t>
            </a:r>
          </a:p>
        </p:txBody>
      </p:sp>
      <p:graphicFrame>
        <p:nvGraphicFramePr>
          <p:cNvPr id="204803" name="Object 3"/>
          <p:cNvGraphicFramePr>
            <a:graphicFrameLocks noGrp="1" noChangeAspect="1"/>
          </p:cNvGraphicFramePr>
          <p:nvPr>
            <p:ph idx="1"/>
          </p:nvPr>
        </p:nvGraphicFramePr>
        <p:xfrm>
          <a:off x="3956050" y="2586038"/>
          <a:ext cx="3975100" cy="2247900"/>
        </p:xfrm>
        <a:graphic>
          <a:graphicData uri="http://schemas.openxmlformats.org/presentationml/2006/ole">
            <mc:AlternateContent xmlns:mc="http://schemas.openxmlformats.org/markup-compatibility/2006">
              <mc:Choice xmlns:v="urn:schemas-microsoft-com:vml" Requires="v">
                <p:oleObj spid="_x0000_s204824" name="Equation" r:id="rId3" imgW="3975100" imgH="2247900" progId="Equation.3">
                  <p:embed/>
                </p:oleObj>
              </mc:Choice>
              <mc:Fallback>
                <p:oleObj name="Equation" r:id="rId3" imgW="3975100" imgH="2247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050" y="2586038"/>
                        <a:ext cx="3975100" cy="2247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4804" name="Rectangle 4"/>
          <p:cNvSpPr>
            <a:spLocks noChangeArrowheads="1"/>
          </p:cNvSpPr>
          <p:nvPr/>
        </p:nvSpPr>
        <p:spPr bwMode="auto">
          <a:xfrm>
            <a:off x="1173163" y="56388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b="1">
                <a:latin typeface="Times New Roman" pitchFamily="18" charset="0"/>
                <a:ea typeface="宋体" pitchFamily="2" charset="-122"/>
              </a:rPr>
              <a:t>具有最小方差特性。</a:t>
            </a:r>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6690" name="Rectangle 2"/>
          <p:cNvSpPr>
            <a:spLocks noGrp="1" noChangeArrowheads="1"/>
          </p:cNvSpPr>
          <p:nvPr>
            <p:ph type="title" sz="quarter"/>
          </p:nvPr>
        </p:nvSpPr>
        <p:spPr>
          <a:xfrm>
            <a:off x="533400" y="838200"/>
            <a:ext cx="8229600" cy="1143000"/>
          </a:xfrm>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5</a:t>
            </a:r>
            <a:r>
              <a:rPr lang="zh-CN" altLang="en-US" sz="2400" b="1" smtClean="0">
                <a:solidFill>
                  <a:srgbClr val="692AA2"/>
                </a:solidFill>
                <a:latin typeface="仿宋_GB2312" pitchFamily="49" charset="-122"/>
                <a:ea typeface="仿宋_GB2312" pitchFamily="49" charset="-122"/>
              </a:rPr>
              <a:t>）随机误差项的方差  的估计量</a:t>
            </a:r>
          </a:p>
        </p:txBody>
      </p:sp>
      <p:graphicFrame>
        <p:nvGraphicFramePr>
          <p:cNvPr id="626745" name="Object 57"/>
          <p:cNvGraphicFramePr>
            <a:graphicFrameLocks noGrp="1" noChangeAspect="1"/>
          </p:cNvGraphicFramePr>
          <p:nvPr>
            <p:ph sz="quarter" idx="1"/>
          </p:nvPr>
        </p:nvGraphicFramePr>
        <p:xfrm>
          <a:off x="3238500" y="2344738"/>
          <a:ext cx="1219200" cy="393700"/>
        </p:xfrm>
        <a:graphic>
          <a:graphicData uri="http://schemas.openxmlformats.org/presentationml/2006/ole">
            <mc:AlternateContent xmlns:mc="http://schemas.openxmlformats.org/markup-compatibility/2006">
              <mc:Choice xmlns:v="urn:schemas-microsoft-com:vml" Requires="v">
                <p:oleObj spid="_x0000_s205972" name="公式" r:id="rId3" imgW="1218671" imgH="393529" progId="Equation.3">
                  <p:embed/>
                </p:oleObj>
              </mc:Choice>
              <mc:Fallback>
                <p:oleObj name="公式" r:id="rId3" imgW="1218671" imgH="393529"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2344738"/>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753" name="Object 65"/>
          <p:cNvGraphicFramePr>
            <a:graphicFrameLocks noGrp="1" noChangeAspect="1"/>
          </p:cNvGraphicFramePr>
          <p:nvPr>
            <p:ph sz="quarter" idx="2"/>
          </p:nvPr>
        </p:nvGraphicFramePr>
        <p:xfrm>
          <a:off x="3886200" y="1295400"/>
          <a:ext cx="254000" cy="279400"/>
        </p:xfrm>
        <a:graphic>
          <a:graphicData uri="http://schemas.openxmlformats.org/presentationml/2006/ole">
            <mc:AlternateContent xmlns:mc="http://schemas.openxmlformats.org/markup-compatibility/2006">
              <mc:Choice xmlns:v="urn:schemas-microsoft-com:vml" Requires="v">
                <p:oleObj spid="_x0000_s205973" name="公式" r:id="rId5" imgW="253890" imgH="279279" progId="Equation.3">
                  <p:embed/>
                </p:oleObj>
              </mc:Choice>
              <mc:Fallback>
                <p:oleObj name="公式" r:id="rId5" imgW="253890" imgH="279279"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2540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6749" name="Rectangle 61"/>
          <p:cNvSpPr>
            <a:spLocks noChangeArrowheads="1"/>
          </p:cNvSpPr>
          <p:nvPr/>
        </p:nvSpPr>
        <p:spPr bwMode="auto">
          <a:xfrm>
            <a:off x="685800" y="1711325"/>
            <a:ext cx="8686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ct val="120000"/>
              </a:lnSpc>
            </a:pPr>
            <a:r>
              <a:rPr lang="zh-CN" altLang="en-US" sz="2000" b="1">
                <a:latin typeface="仿宋_GB2312" pitchFamily="49" charset="-122"/>
                <a:cs typeface="Times New Roman" pitchFamily="18" charset="0"/>
              </a:rPr>
              <a:t>若  已知，则</a:t>
            </a:r>
          </a:p>
          <a:p>
            <a:pPr indent="266700">
              <a:lnSpc>
                <a:spcPct val="120000"/>
              </a:lnSpc>
            </a:pPr>
            <a:endParaRPr lang="zh-CN" altLang="en-US" sz="2000" b="1">
              <a:latin typeface="仿宋_GB2312" pitchFamily="49" charset="-122"/>
              <a:cs typeface="Times New Roman" pitchFamily="18" charset="0"/>
            </a:endParaRPr>
          </a:p>
          <a:p>
            <a:pPr indent="266700">
              <a:lnSpc>
                <a:spcPct val="120000"/>
              </a:lnSpc>
            </a:pPr>
            <a:endParaRPr lang="zh-CN" altLang="en-US" sz="2000" b="1">
              <a:latin typeface="Times New Roman" pitchFamily="18" charset="0"/>
              <a:cs typeface="Times New Roman" pitchFamily="18" charset="0"/>
            </a:endParaRPr>
          </a:p>
          <a:p>
            <a:pPr indent="266700">
              <a:lnSpc>
                <a:spcPct val="120000"/>
              </a:lnSpc>
            </a:pPr>
            <a:endParaRPr lang="zh-CN" altLang="en-US" sz="2000" b="1">
              <a:latin typeface="Times New Roman" pitchFamily="18" charset="0"/>
              <a:cs typeface="Times New Roman" pitchFamily="18" charset="0"/>
            </a:endParaRPr>
          </a:p>
          <a:p>
            <a:pPr indent="266700">
              <a:lnSpc>
                <a:spcPct val="120000"/>
              </a:lnSpc>
            </a:pPr>
            <a:r>
              <a:rPr lang="zh-CN" altLang="en-US" sz="2000" b="1">
                <a:cs typeface="Times New Roman" pitchFamily="18" charset="0"/>
              </a:rPr>
              <a:t>定义</a:t>
            </a:r>
          </a:p>
          <a:p>
            <a:pPr indent="266700">
              <a:lnSpc>
                <a:spcPct val="120000"/>
              </a:lnSpc>
            </a:pPr>
            <a:r>
              <a:rPr lang="zh-CN" altLang="en-US" sz="2000" b="1">
                <a:cs typeface="Times New Roman" pitchFamily="18" charset="0"/>
              </a:rPr>
              <a:t>则上式写为</a:t>
            </a:r>
          </a:p>
          <a:p>
            <a:pPr indent="266700">
              <a:lnSpc>
                <a:spcPct val="120000"/>
              </a:lnSpc>
            </a:pPr>
            <a:r>
              <a:rPr lang="zh-CN" altLang="en-US" sz="2000" b="1">
                <a:cs typeface="Times New Roman" pitchFamily="18" charset="0"/>
              </a:rPr>
              <a:t>矩阵</a:t>
            </a:r>
            <a:r>
              <a:rPr lang="en-US" altLang="zh-CN" sz="2000" b="1">
                <a:cs typeface="Times New Roman" pitchFamily="18" charset="0"/>
              </a:rPr>
              <a:t>M</a:t>
            </a:r>
            <a:r>
              <a:rPr lang="zh-CN" altLang="en-US" sz="2000" b="1">
                <a:cs typeface="Times New Roman" pitchFamily="18" charset="0"/>
              </a:rPr>
              <a:t>有如下性质：</a:t>
            </a:r>
          </a:p>
          <a:p>
            <a:pPr indent="266700">
              <a:lnSpc>
                <a:spcPct val="120000"/>
              </a:lnSpc>
            </a:pPr>
            <a:endParaRPr lang="en-US" altLang="zh-CN" sz="2000" b="1">
              <a:cs typeface="Times New Roman" pitchFamily="18" charset="0"/>
            </a:endParaRPr>
          </a:p>
        </p:txBody>
      </p:sp>
      <p:sp>
        <p:nvSpPr>
          <p:cNvPr id="626695" name="Rectangle 7"/>
          <p:cNvSpPr>
            <a:spLocks noChangeArrowheads="1"/>
          </p:cNvSpPr>
          <p:nvPr/>
        </p:nvSpPr>
        <p:spPr bwMode="auto">
          <a:xfrm>
            <a:off x="2103438" y="51800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1" lang="zh-CN" altLang="zh-CN" sz="2000" b="1">
              <a:latin typeface="Times New Roman" pitchFamily="18" charset="0"/>
              <a:ea typeface="黑体" pitchFamily="2" charset="-122"/>
            </a:endParaRPr>
          </a:p>
        </p:txBody>
      </p:sp>
      <p:sp>
        <p:nvSpPr>
          <p:cNvPr id="626696" name="Rectangle 8"/>
          <p:cNvSpPr>
            <a:spLocks noChangeArrowheads="1"/>
          </p:cNvSpPr>
          <p:nvPr/>
        </p:nvSpPr>
        <p:spPr bwMode="auto">
          <a:xfrm>
            <a:off x="2103438" y="58658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1" lang="zh-CN" altLang="zh-CN" sz="2000" b="1">
              <a:latin typeface="Times New Roman" pitchFamily="18" charset="0"/>
              <a:ea typeface="宋体" pitchFamily="2" charset="-122"/>
            </a:endParaRPr>
          </a:p>
        </p:txBody>
      </p:sp>
      <p:graphicFrame>
        <p:nvGraphicFramePr>
          <p:cNvPr id="626746" name="Object 58"/>
          <p:cNvGraphicFramePr>
            <a:graphicFrameLocks noChangeAspect="1"/>
          </p:cNvGraphicFramePr>
          <p:nvPr/>
        </p:nvGraphicFramePr>
        <p:xfrm>
          <a:off x="1295400" y="1752600"/>
          <a:ext cx="285750" cy="361950"/>
        </p:xfrm>
        <a:graphic>
          <a:graphicData uri="http://schemas.openxmlformats.org/presentationml/2006/ole">
            <mc:AlternateContent xmlns:mc="http://schemas.openxmlformats.org/markup-compatibility/2006">
              <mc:Choice xmlns:v="urn:schemas-microsoft-com:vml" Requires="v">
                <p:oleObj spid="_x0000_s205974" name="Equation" r:id="rId7" imgW="152268" imgH="203024" progId="Equation.DSMT4">
                  <p:embed/>
                </p:oleObj>
              </mc:Choice>
              <mc:Fallback>
                <p:oleObj name="Equation" r:id="rId7" imgW="152268" imgH="203024" progId="Equation.DSMT4">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752600"/>
                        <a:ext cx="285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33" name="Rectangle 70"/>
          <p:cNvSpPr>
            <a:spLocks noChangeArrowheads="1"/>
          </p:cNvSpPr>
          <p:nvPr/>
        </p:nvSpPr>
        <p:spPr bwMode="auto">
          <a:xfrm>
            <a:off x="22860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6757" name="Object 69"/>
          <p:cNvGraphicFramePr>
            <a:graphicFrameLocks noChangeAspect="1"/>
          </p:cNvGraphicFramePr>
          <p:nvPr/>
        </p:nvGraphicFramePr>
        <p:xfrm>
          <a:off x="2667000" y="2181225"/>
          <a:ext cx="4648200" cy="866775"/>
        </p:xfrm>
        <a:graphic>
          <a:graphicData uri="http://schemas.openxmlformats.org/presentationml/2006/ole">
            <mc:AlternateContent xmlns:mc="http://schemas.openxmlformats.org/markup-compatibility/2006">
              <mc:Choice xmlns:v="urn:schemas-microsoft-com:vml" Requires="v">
                <p:oleObj spid="_x0000_s205975" name="Equation" r:id="rId9" imgW="3289300" imgH="698500" progId="Equation.DSMT4">
                  <p:embed/>
                </p:oleObj>
              </mc:Choice>
              <mc:Fallback>
                <p:oleObj name="Equation" r:id="rId9" imgW="3289300" imgH="698500" progId="Equation.DSMT4">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181225"/>
                        <a:ext cx="46482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35" name="Rectangle 74"/>
          <p:cNvSpPr>
            <a:spLocks noChangeArrowheads="1"/>
          </p:cNvSpPr>
          <p:nvPr/>
        </p:nvSpPr>
        <p:spPr bwMode="auto">
          <a:xfrm>
            <a:off x="2286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6761" name="Object 73"/>
          <p:cNvGraphicFramePr>
            <a:graphicFrameLocks noChangeAspect="1"/>
          </p:cNvGraphicFramePr>
          <p:nvPr/>
        </p:nvGraphicFramePr>
        <p:xfrm>
          <a:off x="1600200" y="3276600"/>
          <a:ext cx="2133600" cy="285750"/>
        </p:xfrm>
        <a:graphic>
          <a:graphicData uri="http://schemas.openxmlformats.org/presentationml/2006/ole">
            <mc:AlternateContent xmlns:mc="http://schemas.openxmlformats.org/markup-compatibility/2006">
              <mc:Choice xmlns:v="urn:schemas-microsoft-com:vml" Requires="v">
                <p:oleObj spid="_x0000_s205976" name="Equation" r:id="rId11" imgW="1497950" imgH="203112" progId="Equation.DSMT4">
                  <p:embed/>
                </p:oleObj>
              </mc:Choice>
              <mc:Fallback>
                <p:oleObj name="Equation" r:id="rId11" imgW="1497950" imgH="203112" progId="Equation.DSMT4">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276600"/>
                        <a:ext cx="2133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6763" name="Object 75"/>
          <p:cNvGraphicFramePr>
            <a:graphicFrameLocks noChangeAspect="1"/>
          </p:cNvGraphicFramePr>
          <p:nvPr/>
        </p:nvGraphicFramePr>
        <p:xfrm>
          <a:off x="2438400" y="3657600"/>
          <a:ext cx="685800" cy="233363"/>
        </p:xfrm>
        <a:graphic>
          <a:graphicData uri="http://schemas.openxmlformats.org/presentationml/2006/ole">
            <mc:AlternateContent xmlns:mc="http://schemas.openxmlformats.org/markup-compatibility/2006">
              <mc:Choice xmlns:v="urn:schemas-microsoft-com:vml" Requires="v">
                <p:oleObj spid="_x0000_s205977" name="Equation" r:id="rId13" imgW="532937" imgH="177646" progId="Equation.DSMT4">
                  <p:embed/>
                </p:oleObj>
              </mc:Choice>
              <mc:Fallback>
                <p:oleObj name="Equation" r:id="rId13" imgW="532937" imgH="177646" progId="Equation.DSMT4">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3657600"/>
                        <a:ext cx="6858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6765" name="Object 77"/>
          <p:cNvGraphicFramePr>
            <a:graphicFrameLocks noChangeAspect="1"/>
          </p:cNvGraphicFramePr>
          <p:nvPr/>
        </p:nvGraphicFramePr>
        <p:xfrm>
          <a:off x="2895600" y="4397375"/>
          <a:ext cx="2819400" cy="1165225"/>
        </p:xfrm>
        <a:graphic>
          <a:graphicData uri="http://schemas.openxmlformats.org/presentationml/2006/ole">
            <mc:AlternateContent xmlns:mc="http://schemas.openxmlformats.org/markup-compatibility/2006">
              <mc:Choice xmlns:v="urn:schemas-microsoft-com:vml" Requires="v">
                <p:oleObj spid="_x0000_s205978" name="Equation" r:id="rId15" imgW="2146300" imgH="889000" progId="Equation.DSMT4">
                  <p:embed/>
                </p:oleObj>
              </mc:Choice>
              <mc:Fallback>
                <p:oleObj name="Equation" r:id="rId15" imgW="2146300" imgH="889000" progId="Equation.DSMT4">
                  <p:embed/>
                  <p:pic>
                    <p:nvPicPr>
                      <p:cNvPr id="0" name="Object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397375"/>
                        <a:ext cx="2819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26690"/>
                                        </p:tgtEl>
                                        <p:attrNameLst>
                                          <p:attrName>style.visibility</p:attrName>
                                        </p:attrNameLst>
                                      </p:cBhvr>
                                      <p:to>
                                        <p:strVal val="visible"/>
                                      </p:to>
                                    </p:set>
                                    <p:anim calcmode="lin" valueType="num">
                                      <p:cBhvr>
                                        <p:cTn id="7" dur="1000" fill="hold"/>
                                        <p:tgtEl>
                                          <p:spTgt spid="626690"/>
                                        </p:tgtEl>
                                        <p:attrNameLst>
                                          <p:attrName>ppt_w</p:attrName>
                                        </p:attrNameLst>
                                      </p:cBhvr>
                                      <p:tavLst>
                                        <p:tav tm="0">
                                          <p:val>
                                            <p:strVal val="#ppt_w*0.70"/>
                                          </p:val>
                                        </p:tav>
                                        <p:tav tm="100000">
                                          <p:val>
                                            <p:strVal val="#ppt_w"/>
                                          </p:val>
                                        </p:tav>
                                      </p:tavLst>
                                    </p:anim>
                                    <p:anim calcmode="lin" valueType="num">
                                      <p:cBhvr>
                                        <p:cTn id="8" dur="1000" fill="hold"/>
                                        <p:tgtEl>
                                          <p:spTgt spid="626690"/>
                                        </p:tgtEl>
                                        <p:attrNameLst>
                                          <p:attrName>ppt_h</p:attrName>
                                        </p:attrNameLst>
                                      </p:cBhvr>
                                      <p:tavLst>
                                        <p:tav tm="0">
                                          <p:val>
                                            <p:strVal val="#ppt_h"/>
                                          </p:val>
                                        </p:tav>
                                        <p:tav tm="100000">
                                          <p:val>
                                            <p:strVal val="#ppt_h"/>
                                          </p:val>
                                        </p:tav>
                                      </p:tavLst>
                                    </p:anim>
                                    <p:animEffect transition="in" filter="fade">
                                      <p:cBhvr>
                                        <p:cTn id="9" dur="1000"/>
                                        <p:tgtEl>
                                          <p:spTgt spid="626690"/>
                                        </p:tgtEl>
                                      </p:cBhvr>
                                    </p:animEffect>
                                  </p:childTnLst>
                                </p:cTn>
                              </p:par>
                              <p:par>
                                <p:cTn id="10" presetID="55" presetClass="entr" presetSubtype="0" fill="hold" nodeType="withEffect">
                                  <p:stCondLst>
                                    <p:cond delay="0"/>
                                  </p:stCondLst>
                                  <p:childTnLst>
                                    <p:set>
                                      <p:cBhvr>
                                        <p:cTn id="11" dur="1" fill="hold">
                                          <p:stCondLst>
                                            <p:cond delay="0"/>
                                          </p:stCondLst>
                                        </p:cTn>
                                        <p:tgtEl>
                                          <p:spTgt spid="626753"/>
                                        </p:tgtEl>
                                        <p:attrNameLst>
                                          <p:attrName>style.visibility</p:attrName>
                                        </p:attrNameLst>
                                      </p:cBhvr>
                                      <p:to>
                                        <p:strVal val="visible"/>
                                      </p:to>
                                    </p:set>
                                    <p:anim calcmode="lin" valueType="num">
                                      <p:cBhvr>
                                        <p:cTn id="12" dur="1000" fill="hold"/>
                                        <p:tgtEl>
                                          <p:spTgt spid="626753"/>
                                        </p:tgtEl>
                                        <p:attrNameLst>
                                          <p:attrName>ppt_w</p:attrName>
                                        </p:attrNameLst>
                                      </p:cBhvr>
                                      <p:tavLst>
                                        <p:tav tm="0">
                                          <p:val>
                                            <p:strVal val="#ppt_w*0.70"/>
                                          </p:val>
                                        </p:tav>
                                        <p:tav tm="100000">
                                          <p:val>
                                            <p:strVal val="#ppt_w"/>
                                          </p:val>
                                        </p:tav>
                                      </p:tavLst>
                                    </p:anim>
                                    <p:anim calcmode="lin" valueType="num">
                                      <p:cBhvr>
                                        <p:cTn id="13" dur="1000" fill="hold"/>
                                        <p:tgtEl>
                                          <p:spTgt spid="626753"/>
                                        </p:tgtEl>
                                        <p:attrNameLst>
                                          <p:attrName>ppt_h</p:attrName>
                                        </p:attrNameLst>
                                      </p:cBhvr>
                                      <p:tavLst>
                                        <p:tav tm="0">
                                          <p:val>
                                            <p:strVal val="#ppt_h"/>
                                          </p:val>
                                        </p:tav>
                                        <p:tav tm="100000">
                                          <p:val>
                                            <p:strVal val="#ppt_h"/>
                                          </p:val>
                                        </p:tav>
                                      </p:tavLst>
                                    </p:anim>
                                    <p:animEffect transition="in" filter="fade">
                                      <p:cBhvr>
                                        <p:cTn id="14" dur="1000"/>
                                        <p:tgtEl>
                                          <p:spTgt spid="62675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626745"/>
                                        </p:tgtEl>
                                        <p:attrNameLst>
                                          <p:attrName>style.visibility</p:attrName>
                                        </p:attrNameLst>
                                      </p:cBhvr>
                                      <p:to>
                                        <p:strVal val="visible"/>
                                      </p:to>
                                    </p:set>
                                    <p:animEffect transition="in" filter="wipe(up)">
                                      <p:cBhvr>
                                        <p:cTn id="19" dur="500"/>
                                        <p:tgtEl>
                                          <p:spTgt spid="626745"/>
                                        </p:tgtEl>
                                      </p:cBhvr>
                                    </p:animEffect>
                                  </p:childTnLst>
                                </p:cTn>
                              </p:par>
                              <p:par>
                                <p:cTn id="20" presetID="22" presetClass="entr" presetSubtype="1" fill="hold" grpId="0" nodeType="withEffect" nodePh="1">
                                  <p:stCondLst>
                                    <p:cond delay="0"/>
                                  </p:stCondLst>
                                  <p:endCondLst>
                                    <p:cond evt="begin" delay="0">
                                      <p:tn val="20"/>
                                    </p:cond>
                                  </p:endCondLst>
                                  <p:childTnLst>
                                    <p:set>
                                      <p:cBhvr>
                                        <p:cTn id="21" dur="1" fill="hold">
                                          <p:stCondLst>
                                            <p:cond delay="0"/>
                                          </p:stCondLst>
                                        </p:cTn>
                                        <p:tgtEl>
                                          <p:spTgt spid="626695"/>
                                        </p:tgtEl>
                                        <p:attrNameLst>
                                          <p:attrName>style.visibility</p:attrName>
                                        </p:attrNameLst>
                                      </p:cBhvr>
                                      <p:to>
                                        <p:strVal val="visible"/>
                                      </p:to>
                                    </p:set>
                                    <p:animEffect transition="in" filter="wipe(up)">
                                      <p:cBhvr>
                                        <p:cTn id="22" dur="500"/>
                                        <p:tgtEl>
                                          <p:spTgt spid="626695"/>
                                        </p:tgtEl>
                                      </p:cBhvr>
                                    </p:animEffect>
                                  </p:childTnLst>
                                </p:cTn>
                              </p:par>
                              <p:par>
                                <p:cTn id="23" presetID="22" presetClass="entr" presetSubtype="1" fill="hold" grpId="0" nodeType="withEffect" nodePh="1">
                                  <p:stCondLst>
                                    <p:cond delay="0"/>
                                  </p:stCondLst>
                                  <p:endCondLst>
                                    <p:cond evt="begin" delay="0">
                                      <p:tn val="23"/>
                                    </p:cond>
                                  </p:endCondLst>
                                  <p:childTnLst>
                                    <p:set>
                                      <p:cBhvr>
                                        <p:cTn id="24" dur="1" fill="hold">
                                          <p:stCondLst>
                                            <p:cond delay="0"/>
                                          </p:stCondLst>
                                        </p:cTn>
                                        <p:tgtEl>
                                          <p:spTgt spid="626696"/>
                                        </p:tgtEl>
                                        <p:attrNameLst>
                                          <p:attrName>style.visibility</p:attrName>
                                        </p:attrNameLst>
                                      </p:cBhvr>
                                      <p:to>
                                        <p:strVal val="visible"/>
                                      </p:to>
                                    </p:set>
                                    <p:animEffect transition="in" filter="wipe(up)">
                                      <p:cBhvr>
                                        <p:cTn id="25" dur="500"/>
                                        <p:tgtEl>
                                          <p:spTgt spid="626696"/>
                                        </p:tgtEl>
                                      </p:cBhvr>
                                    </p:animEffect>
                                  </p:childTnLst>
                                </p:cTn>
                              </p:par>
                              <p:par>
                                <p:cTn id="26" presetID="22" presetClass="entr" presetSubtype="1" fill="hold" nodeType="withEffect">
                                  <p:stCondLst>
                                    <p:cond delay="0"/>
                                  </p:stCondLst>
                                  <p:childTnLst>
                                    <p:set>
                                      <p:cBhvr>
                                        <p:cTn id="27" dur="1" fill="hold">
                                          <p:stCondLst>
                                            <p:cond delay="0"/>
                                          </p:stCondLst>
                                        </p:cTn>
                                        <p:tgtEl>
                                          <p:spTgt spid="626746"/>
                                        </p:tgtEl>
                                        <p:attrNameLst>
                                          <p:attrName>style.visibility</p:attrName>
                                        </p:attrNameLst>
                                      </p:cBhvr>
                                      <p:to>
                                        <p:strVal val="visible"/>
                                      </p:to>
                                    </p:set>
                                    <p:animEffect transition="in" filter="wipe(up)">
                                      <p:cBhvr>
                                        <p:cTn id="28" dur="500"/>
                                        <p:tgtEl>
                                          <p:spTgt spid="626746"/>
                                        </p:tgtEl>
                                      </p:cBhvr>
                                    </p:animEffect>
                                  </p:childTnLst>
                                </p:cTn>
                              </p:par>
                              <p:par>
                                <p:cTn id="29" presetID="22" presetClass="entr" presetSubtype="1" fill="hold" nodeType="withEffect">
                                  <p:stCondLst>
                                    <p:cond delay="0"/>
                                  </p:stCondLst>
                                  <p:childTnLst>
                                    <p:set>
                                      <p:cBhvr>
                                        <p:cTn id="30" dur="1" fill="hold">
                                          <p:stCondLst>
                                            <p:cond delay="0"/>
                                          </p:stCondLst>
                                        </p:cTn>
                                        <p:tgtEl>
                                          <p:spTgt spid="626757"/>
                                        </p:tgtEl>
                                        <p:attrNameLst>
                                          <p:attrName>style.visibility</p:attrName>
                                        </p:attrNameLst>
                                      </p:cBhvr>
                                      <p:to>
                                        <p:strVal val="visible"/>
                                      </p:to>
                                    </p:set>
                                    <p:animEffect transition="in" filter="wipe(up)">
                                      <p:cBhvr>
                                        <p:cTn id="31" dur="500"/>
                                        <p:tgtEl>
                                          <p:spTgt spid="626757"/>
                                        </p:tgtEl>
                                      </p:cBhvr>
                                    </p:animEffect>
                                  </p:childTnLst>
                                </p:cTn>
                              </p:par>
                              <p:par>
                                <p:cTn id="32" presetID="22" presetClass="entr" presetSubtype="1" fill="hold" nodeType="withEffect">
                                  <p:stCondLst>
                                    <p:cond delay="0"/>
                                  </p:stCondLst>
                                  <p:childTnLst>
                                    <p:set>
                                      <p:cBhvr>
                                        <p:cTn id="33" dur="1" fill="hold">
                                          <p:stCondLst>
                                            <p:cond delay="0"/>
                                          </p:stCondLst>
                                        </p:cTn>
                                        <p:tgtEl>
                                          <p:spTgt spid="626761"/>
                                        </p:tgtEl>
                                        <p:attrNameLst>
                                          <p:attrName>style.visibility</p:attrName>
                                        </p:attrNameLst>
                                      </p:cBhvr>
                                      <p:to>
                                        <p:strVal val="visible"/>
                                      </p:to>
                                    </p:set>
                                    <p:animEffect transition="in" filter="wipe(up)">
                                      <p:cBhvr>
                                        <p:cTn id="34" dur="500"/>
                                        <p:tgtEl>
                                          <p:spTgt spid="626761"/>
                                        </p:tgtEl>
                                      </p:cBhvr>
                                    </p:animEffect>
                                  </p:childTnLst>
                                </p:cTn>
                              </p:par>
                              <p:par>
                                <p:cTn id="35" presetID="22" presetClass="entr" presetSubtype="1" fill="hold" nodeType="withEffect">
                                  <p:stCondLst>
                                    <p:cond delay="0"/>
                                  </p:stCondLst>
                                  <p:childTnLst>
                                    <p:set>
                                      <p:cBhvr>
                                        <p:cTn id="36" dur="1" fill="hold">
                                          <p:stCondLst>
                                            <p:cond delay="0"/>
                                          </p:stCondLst>
                                        </p:cTn>
                                        <p:tgtEl>
                                          <p:spTgt spid="626763"/>
                                        </p:tgtEl>
                                        <p:attrNameLst>
                                          <p:attrName>style.visibility</p:attrName>
                                        </p:attrNameLst>
                                      </p:cBhvr>
                                      <p:to>
                                        <p:strVal val="visible"/>
                                      </p:to>
                                    </p:set>
                                    <p:animEffect transition="in" filter="wipe(up)">
                                      <p:cBhvr>
                                        <p:cTn id="37" dur="500"/>
                                        <p:tgtEl>
                                          <p:spTgt spid="626763"/>
                                        </p:tgtEl>
                                      </p:cBhvr>
                                    </p:animEffect>
                                  </p:childTnLst>
                                </p:cTn>
                              </p:par>
                              <p:par>
                                <p:cTn id="38" presetID="22" presetClass="entr" presetSubtype="1" fill="hold" nodeType="withEffect">
                                  <p:stCondLst>
                                    <p:cond delay="0"/>
                                  </p:stCondLst>
                                  <p:childTnLst>
                                    <p:set>
                                      <p:cBhvr>
                                        <p:cTn id="39" dur="1" fill="hold">
                                          <p:stCondLst>
                                            <p:cond delay="0"/>
                                          </p:stCondLst>
                                        </p:cTn>
                                        <p:tgtEl>
                                          <p:spTgt spid="626765"/>
                                        </p:tgtEl>
                                        <p:attrNameLst>
                                          <p:attrName>style.visibility</p:attrName>
                                        </p:attrNameLst>
                                      </p:cBhvr>
                                      <p:to>
                                        <p:strVal val="visible"/>
                                      </p:to>
                                    </p:set>
                                    <p:animEffect transition="in" filter="wipe(up)">
                                      <p:cBhvr>
                                        <p:cTn id="40" dur="500"/>
                                        <p:tgtEl>
                                          <p:spTgt spid="62676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26749"/>
                                        </p:tgtEl>
                                        <p:attrNameLst>
                                          <p:attrName>style.visibility</p:attrName>
                                        </p:attrNameLst>
                                      </p:cBhvr>
                                      <p:to>
                                        <p:strVal val="visible"/>
                                      </p:to>
                                    </p:set>
                                    <p:animEffect transition="in" filter="wipe(up)">
                                      <p:cBhvr>
                                        <p:cTn id="43" dur="500"/>
                                        <p:tgtEl>
                                          <p:spTgt spid="626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p:bldP spid="626749" grpId="0"/>
      <p:bldP spid="626695" grpId="0"/>
      <p:bldP spid="626696" grpId="0"/>
    </p:bld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7729" name="Rectangle 17"/>
          <p:cNvSpPr>
            <a:spLocks noChangeArrowheads="1"/>
          </p:cNvSpPr>
          <p:nvPr/>
        </p:nvSpPr>
        <p:spPr bwMode="auto">
          <a:xfrm>
            <a:off x="381000" y="3352800"/>
            <a:ext cx="8153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pPr>
            <a:r>
              <a:rPr lang="en-US" altLang="zh-CN" sz="2000" b="1">
                <a:latin typeface="仿宋_GB2312" pitchFamily="49" charset="-122"/>
              </a:rPr>
              <a:t>            </a:t>
            </a:r>
            <a:r>
              <a:rPr lang="zh-CN" altLang="en-US" sz="2000" b="1">
                <a:latin typeface="仿宋_GB2312" pitchFamily="49" charset="-122"/>
              </a:rPr>
              <a:t>存在       </a:t>
            </a:r>
            <a:r>
              <a:rPr lang="zh-CN" altLang="en-US" sz="2000" b="1">
                <a:solidFill>
                  <a:srgbClr val="000000"/>
                </a:solidFill>
                <a:latin typeface="宋体" pitchFamily="2" charset="-122"/>
                <a:ea typeface="宋体" pitchFamily="2" charset="-122"/>
                <a:cs typeface="Times New Roman" pitchFamily="18" charset="0"/>
                <a:sym typeface="Symbol" pitchFamily="18" charset="2"/>
              </a:rPr>
              <a:t></a:t>
            </a:r>
            <a:r>
              <a:rPr lang="zh-CN" altLang="en-US" sz="2000" b="1">
                <a:latin typeface="仿宋_GB2312" pitchFamily="49" charset="-122"/>
              </a:rPr>
              <a:t>    </a:t>
            </a:r>
            <a:r>
              <a:rPr lang="zh-CN" altLang="en-US" sz="2000" b="1">
                <a:latin typeface="仿宋_GB2312" pitchFamily="49" charset="-122"/>
                <a:sym typeface="Symbol" pitchFamily="18" charset="2"/>
              </a:rPr>
              <a:t>为   阶的满秩阵</a:t>
            </a:r>
          </a:p>
          <a:p>
            <a:pPr marL="342900" indent="-342900">
              <a:spcBef>
                <a:spcPct val="50000"/>
              </a:spcBef>
            </a:pPr>
            <a:endParaRPr lang="zh-CN" altLang="en-US" sz="2000" b="1">
              <a:latin typeface="仿宋_GB2312" pitchFamily="49" charset="-122"/>
              <a:sym typeface="Symbol" pitchFamily="18" charset="2"/>
            </a:endParaRPr>
          </a:p>
          <a:p>
            <a:pPr marL="342900" indent="-342900">
              <a:spcBef>
                <a:spcPct val="50000"/>
              </a:spcBef>
            </a:pPr>
            <a:endParaRPr lang="zh-CN" altLang="en-US" sz="2000" b="1">
              <a:latin typeface="仿宋_GB2312" pitchFamily="49" charset="-122"/>
              <a:sym typeface="Symbol" pitchFamily="18" charset="2"/>
            </a:endParaRPr>
          </a:p>
          <a:p>
            <a:pPr marL="342900" indent="-342900">
              <a:spcBef>
                <a:spcPct val="50000"/>
              </a:spcBef>
            </a:pPr>
            <a:r>
              <a:rPr lang="zh-CN" altLang="en-US" sz="2000" b="1">
                <a:latin typeface="仿宋_GB2312" pitchFamily="49" charset="-122"/>
                <a:sym typeface="Symbol" pitchFamily="18" charset="2"/>
              </a:rPr>
              <a:t>       因此，必须有       ，此为最小样本容量，</a:t>
            </a:r>
            <a:r>
              <a:rPr lang="zh-CN" altLang="en-US" sz="2000" b="1">
                <a:latin typeface="仿宋_GB2312" pitchFamily="49" charset="-122"/>
              </a:rPr>
              <a:t>满足基本要求的样本容量。一般经验认为：</a:t>
            </a:r>
          </a:p>
          <a:p>
            <a:pPr marL="742950" lvl="1" indent="-285750">
              <a:spcBef>
                <a:spcPct val="50000"/>
              </a:spcBef>
              <a:buClr>
                <a:schemeClr val="hlink"/>
              </a:buClr>
              <a:buSzPct val="70000"/>
              <a:buFont typeface="Wingdings" pitchFamily="2" charset="2"/>
              <a:buChar char="Ø"/>
            </a:pPr>
            <a:r>
              <a:rPr lang="en-US" altLang="zh-CN" sz="2000" b="1">
                <a:latin typeface="仿宋_GB2312" pitchFamily="49" charset="-122"/>
              </a:rPr>
              <a:t>n </a:t>
            </a:r>
            <a:r>
              <a:rPr lang="en-US" altLang="zh-CN" sz="2000" b="1">
                <a:latin typeface="仿宋_GB2312" pitchFamily="49" charset="-122"/>
                <a:sym typeface="Symbol" pitchFamily="18" charset="2"/>
              </a:rPr>
              <a:t>≥</a:t>
            </a:r>
            <a:r>
              <a:rPr lang="en-US" altLang="zh-CN" sz="2000" b="1">
                <a:latin typeface="仿宋_GB2312" pitchFamily="49" charset="-122"/>
              </a:rPr>
              <a:t> 30</a:t>
            </a:r>
            <a:r>
              <a:rPr lang="zh-CN" altLang="en-US" sz="2000" b="1">
                <a:latin typeface="仿宋_GB2312" pitchFamily="49" charset="-122"/>
              </a:rPr>
              <a:t>或者</a:t>
            </a:r>
            <a:r>
              <a:rPr lang="en-US" altLang="zh-CN" sz="2000" b="1">
                <a:latin typeface="仿宋_GB2312" pitchFamily="49" charset="-122"/>
              </a:rPr>
              <a:t>n </a:t>
            </a:r>
            <a:r>
              <a:rPr lang="en-US" altLang="zh-CN" sz="2000" b="1">
                <a:latin typeface="仿宋_GB2312" pitchFamily="49" charset="-122"/>
                <a:sym typeface="Symbol" pitchFamily="18" charset="2"/>
              </a:rPr>
              <a:t>≥</a:t>
            </a:r>
            <a:r>
              <a:rPr lang="en-US" altLang="zh-CN" sz="2000" b="1">
                <a:latin typeface="仿宋_GB2312" pitchFamily="49" charset="-122"/>
              </a:rPr>
              <a:t> 3(k+1)</a:t>
            </a:r>
            <a:r>
              <a:rPr lang="zh-CN" altLang="en-US" sz="2000" b="1">
                <a:latin typeface="仿宋_GB2312" pitchFamily="49" charset="-122"/>
              </a:rPr>
              <a:t>才能满足模型估计的基本要求。</a:t>
            </a:r>
            <a:endParaRPr lang="en-US" altLang="en-US" sz="2000" b="1">
              <a:latin typeface="仿宋_GB2312" pitchFamily="49" charset="-122"/>
            </a:endParaRPr>
          </a:p>
          <a:p>
            <a:pPr marL="742950" lvl="1" indent="-285750">
              <a:spcBef>
                <a:spcPct val="50000"/>
              </a:spcBef>
              <a:buClr>
                <a:schemeClr val="hlink"/>
              </a:buClr>
              <a:buSzPct val="70000"/>
              <a:buFont typeface="Wingdings" pitchFamily="2" charset="2"/>
              <a:buChar char="Ø"/>
            </a:pPr>
            <a:r>
              <a:rPr lang="en-US" altLang="zh-CN" sz="2000" b="1">
                <a:latin typeface="仿宋_GB2312" pitchFamily="49" charset="-122"/>
              </a:rPr>
              <a:t>n </a:t>
            </a:r>
            <a:r>
              <a:rPr lang="en-US" altLang="zh-CN" sz="2000" b="1">
                <a:latin typeface="仿宋_GB2312" pitchFamily="49" charset="-122"/>
                <a:sym typeface="Symbol" pitchFamily="18" charset="2"/>
              </a:rPr>
              <a:t>≥</a:t>
            </a:r>
            <a:r>
              <a:rPr lang="en-US" altLang="zh-CN" sz="2000" b="1">
                <a:latin typeface="仿宋_GB2312" pitchFamily="49" charset="-122"/>
              </a:rPr>
              <a:t> 3(k+1)</a:t>
            </a:r>
            <a:r>
              <a:rPr lang="zh-CN" altLang="en-US" sz="2000" b="1">
                <a:latin typeface="仿宋_GB2312" pitchFamily="49" charset="-122"/>
              </a:rPr>
              <a:t>时，</a:t>
            </a:r>
            <a:r>
              <a:rPr lang="en-US" altLang="zh-CN" sz="2000" b="1">
                <a:latin typeface="仿宋_GB2312" pitchFamily="49" charset="-122"/>
              </a:rPr>
              <a:t>t</a:t>
            </a:r>
            <a:r>
              <a:rPr lang="zh-CN" altLang="en-US" sz="2000" b="1">
                <a:latin typeface="仿宋_GB2312" pitchFamily="49" charset="-122"/>
              </a:rPr>
              <a:t>分布才稳定，检验才较为有效</a:t>
            </a:r>
          </a:p>
        </p:txBody>
      </p:sp>
      <p:sp>
        <p:nvSpPr>
          <p:cNvPr id="627714" name="Rectangle 2"/>
          <p:cNvSpPr>
            <a:spLocks noGrp="1" noChangeArrowheads="1"/>
          </p:cNvSpPr>
          <p:nvPr>
            <p:ph type="title"/>
          </p:nvPr>
        </p:nvSpPr>
        <p:spPr>
          <a:xfrm>
            <a:off x="609600" y="990600"/>
            <a:ext cx="441960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6</a:t>
            </a:r>
            <a:r>
              <a:rPr lang="zh-CN" altLang="en-US" sz="2400" b="1" smtClean="0">
                <a:solidFill>
                  <a:srgbClr val="692AA2"/>
                </a:solidFill>
                <a:latin typeface="仿宋_GB2312" pitchFamily="49" charset="-122"/>
                <a:ea typeface="仿宋_GB2312" pitchFamily="49" charset="-122"/>
              </a:rPr>
              <a:t>）样本容量问题</a:t>
            </a:r>
          </a:p>
        </p:txBody>
      </p:sp>
      <p:sp>
        <p:nvSpPr>
          <p:cNvPr id="627715" name="Rectangle 3"/>
          <p:cNvSpPr>
            <a:spLocks noGrp="1" noChangeArrowheads="1"/>
          </p:cNvSpPr>
          <p:nvPr>
            <p:ph idx="1"/>
          </p:nvPr>
        </p:nvSpPr>
        <p:spPr>
          <a:xfrm>
            <a:off x="609600" y="1752600"/>
            <a:ext cx="7739063" cy="16764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50000"/>
              </a:spcBef>
              <a:buFontTx/>
              <a:buNone/>
            </a:pPr>
            <a:r>
              <a:rPr lang="zh-CN" altLang="en-US" sz="2000" b="1" smtClean="0">
                <a:solidFill>
                  <a:srgbClr val="692AA2"/>
                </a:solidFill>
                <a:latin typeface="仿宋_GB2312" pitchFamily="49" charset="-122"/>
                <a:ea typeface="仿宋_GB2312" pitchFamily="49" charset="-122"/>
              </a:rPr>
              <a:t>样本是一个重要的实际问题，模型依赖于实际样本。</a:t>
            </a:r>
          </a:p>
          <a:p>
            <a:pPr eaLnBrk="1" hangingPunct="1">
              <a:spcBef>
                <a:spcPct val="50000"/>
              </a:spcBef>
              <a:buFontTx/>
              <a:buNone/>
            </a:pPr>
            <a:r>
              <a:rPr lang="zh-CN" altLang="en-US" sz="2000" b="1" smtClean="0">
                <a:solidFill>
                  <a:srgbClr val="692AA2"/>
                </a:solidFill>
                <a:latin typeface="仿宋_GB2312" pitchFamily="49" charset="-122"/>
                <a:ea typeface="仿宋_GB2312" pitchFamily="49" charset="-122"/>
              </a:rPr>
              <a:t>获取样本需要成本，企图通过样本容量的确定减轻收集数据的困难。</a:t>
            </a:r>
          </a:p>
          <a:p>
            <a:pPr eaLnBrk="1" hangingPunct="1">
              <a:spcBef>
                <a:spcPct val="50000"/>
              </a:spcBef>
              <a:buFontTx/>
              <a:buNone/>
            </a:pPr>
            <a:r>
              <a:rPr lang="zh-CN" altLang="en-US" sz="2000" b="1" smtClean="0">
                <a:solidFill>
                  <a:srgbClr val="692AA2"/>
                </a:solidFill>
                <a:latin typeface="仿宋_GB2312" pitchFamily="49" charset="-122"/>
                <a:ea typeface="仿宋_GB2312" pitchFamily="49" charset="-122"/>
              </a:rPr>
              <a:t>最小样本容量：满足基本要求的样本容量</a:t>
            </a:r>
          </a:p>
        </p:txBody>
      </p:sp>
      <p:grpSp>
        <p:nvGrpSpPr>
          <p:cNvPr id="627732" name="Group 20"/>
          <p:cNvGrpSpPr>
            <a:grpSpLocks/>
          </p:cNvGrpSpPr>
          <p:nvPr/>
        </p:nvGrpSpPr>
        <p:grpSpPr bwMode="auto">
          <a:xfrm>
            <a:off x="1066800" y="3429000"/>
            <a:ext cx="3810000" cy="1123950"/>
            <a:chOff x="672" y="2016"/>
            <a:chExt cx="2400" cy="708"/>
          </a:xfrm>
        </p:grpSpPr>
        <p:graphicFrame>
          <p:nvGraphicFramePr>
            <p:cNvPr id="206855" name="Object 4"/>
            <p:cNvGraphicFramePr>
              <a:graphicFrameLocks noChangeAspect="1"/>
            </p:cNvGraphicFramePr>
            <p:nvPr/>
          </p:nvGraphicFramePr>
          <p:xfrm>
            <a:off x="672" y="2018"/>
            <a:ext cx="624" cy="190"/>
          </p:xfrm>
          <a:graphic>
            <a:graphicData uri="http://schemas.openxmlformats.org/presentationml/2006/ole">
              <mc:AlternateContent xmlns:mc="http://schemas.openxmlformats.org/markup-compatibility/2006">
                <mc:Choice xmlns:v="urn:schemas-microsoft-com:vml" Requires="v">
                  <p:oleObj spid="_x0000_s206994" name="Equation" r:id="rId3" imgW="660113" imgH="203112" progId="Equation.DSMT4">
                    <p:embed/>
                  </p:oleObj>
                </mc:Choice>
                <mc:Fallback>
                  <p:oleObj name="Equation" r:id="rId3" imgW="660113"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018"/>
                          <a:ext cx="6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6" name="Object 7"/>
            <p:cNvGraphicFramePr>
              <a:graphicFrameLocks noChangeAspect="1"/>
            </p:cNvGraphicFramePr>
            <p:nvPr/>
          </p:nvGraphicFramePr>
          <p:xfrm>
            <a:off x="1641" y="2043"/>
            <a:ext cx="528" cy="161"/>
          </p:xfrm>
          <a:graphic>
            <a:graphicData uri="http://schemas.openxmlformats.org/presentationml/2006/ole">
              <mc:AlternateContent xmlns:mc="http://schemas.openxmlformats.org/markup-compatibility/2006">
                <mc:Choice xmlns:v="urn:schemas-microsoft-com:vml" Requires="v">
                  <p:oleObj spid="_x0000_s206995" name="Equation" r:id="rId5" imgW="660113" imgH="203112" progId="Equation.DSMT4">
                    <p:embed/>
                  </p:oleObj>
                </mc:Choice>
                <mc:Fallback>
                  <p:oleObj name="Equation" r:id="rId5" imgW="660113" imgH="20311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 y="2043"/>
                          <a:ext cx="52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7" name="Object 6"/>
            <p:cNvGraphicFramePr>
              <a:graphicFrameLocks noChangeAspect="1"/>
            </p:cNvGraphicFramePr>
            <p:nvPr/>
          </p:nvGraphicFramePr>
          <p:xfrm>
            <a:off x="2352" y="2016"/>
            <a:ext cx="336" cy="146"/>
          </p:xfrm>
          <a:graphic>
            <a:graphicData uri="http://schemas.openxmlformats.org/presentationml/2006/ole">
              <mc:AlternateContent xmlns:mc="http://schemas.openxmlformats.org/markup-compatibility/2006">
                <mc:Choice xmlns:v="urn:schemas-microsoft-com:vml" Requires="v">
                  <p:oleObj spid="_x0000_s206996" name="Equation" r:id="rId7" imgW="368140" imgH="165028" progId="Equation.DSMT4">
                    <p:embed/>
                  </p:oleObj>
                </mc:Choice>
                <mc:Fallback>
                  <p:oleObj name="Equation" r:id="rId7" imgW="368140" imgH="165028"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 y="2016"/>
                          <a:ext cx="3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8" name="Object 11"/>
            <p:cNvGraphicFramePr>
              <a:graphicFrameLocks noChangeAspect="1"/>
            </p:cNvGraphicFramePr>
            <p:nvPr/>
          </p:nvGraphicFramePr>
          <p:xfrm>
            <a:off x="2784" y="2016"/>
            <a:ext cx="288" cy="166"/>
          </p:xfrm>
          <a:graphic>
            <a:graphicData uri="http://schemas.openxmlformats.org/presentationml/2006/ole">
              <mc:AlternateContent xmlns:mc="http://schemas.openxmlformats.org/markup-compatibility/2006">
                <mc:Choice xmlns:v="urn:schemas-microsoft-com:vml" Requires="v">
                  <p:oleObj spid="_x0000_s206997" name="Equation" r:id="rId9" imgW="317087" imgH="177569" progId="Equation.DSMT4">
                    <p:embed/>
                  </p:oleObj>
                </mc:Choice>
                <mc:Fallback>
                  <p:oleObj name="Equation" r:id="rId9" imgW="317087" imgH="17756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2016"/>
                          <a:ext cx="28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9" name="Object 14"/>
            <p:cNvGraphicFramePr>
              <a:graphicFrameLocks noChangeAspect="1"/>
            </p:cNvGraphicFramePr>
            <p:nvPr/>
          </p:nvGraphicFramePr>
          <p:xfrm>
            <a:off x="1248" y="2256"/>
            <a:ext cx="1680" cy="206"/>
          </p:xfrm>
          <a:graphic>
            <a:graphicData uri="http://schemas.openxmlformats.org/presentationml/2006/ole">
              <mc:AlternateContent xmlns:mc="http://schemas.openxmlformats.org/markup-compatibility/2006">
                <mc:Choice xmlns:v="urn:schemas-microsoft-com:vml" Requires="v">
                  <p:oleObj spid="_x0000_s206998" name="Equation" r:id="rId11" imgW="1625600" imgH="203200" progId="Equation.DSMT4">
                    <p:embed/>
                  </p:oleObj>
                </mc:Choice>
                <mc:Fallback>
                  <p:oleObj name="Equation" r:id="rId11" imgW="1625600" imgH="2032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2256"/>
                          <a:ext cx="168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60" name="Object 13"/>
            <p:cNvGraphicFramePr>
              <a:graphicFrameLocks noChangeAspect="1"/>
            </p:cNvGraphicFramePr>
            <p:nvPr/>
          </p:nvGraphicFramePr>
          <p:xfrm>
            <a:off x="1248" y="2520"/>
            <a:ext cx="816" cy="204"/>
          </p:xfrm>
          <a:graphic>
            <a:graphicData uri="http://schemas.openxmlformats.org/presentationml/2006/ole">
              <mc:AlternateContent xmlns:mc="http://schemas.openxmlformats.org/markup-compatibility/2006">
                <mc:Choice xmlns:v="urn:schemas-microsoft-com:vml" Requires="v">
                  <p:oleObj spid="_x0000_s206999" name="Equation" r:id="rId13" imgW="799753" imgH="203112" progId="Equation.DSMT4">
                    <p:embed/>
                  </p:oleObj>
                </mc:Choice>
                <mc:Fallback>
                  <p:oleObj name="Equation" r:id="rId13" imgW="799753" imgH="203112"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2520"/>
                          <a:ext cx="8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27730" name="Object 18"/>
          <p:cNvGraphicFramePr>
            <a:graphicFrameLocks noChangeAspect="1"/>
          </p:cNvGraphicFramePr>
          <p:nvPr/>
        </p:nvGraphicFramePr>
        <p:xfrm>
          <a:off x="2971800" y="4800600"/>
          <a:ext cx="762000" cy="254000"/>
        </p:xfrm>
        <a:graphic>
          <a:graphicData uri="http://schemas.openxmlformats.org/presentationml/2006/ole">
            <mc:AlternateContent xmlns:mc="http://schemas.openxmlformats.org/markup-compatibility/2006">
              <mc:Choice xmlns:v="urn:schemas-microsoft-com:vml" Requires="v">
                <p:oleObj spid="_x0000_s207000" name="Equation" r:id="rId15" imgW="545626" imgH="177646" progId="Equation.DSMT4">
                  <p:embed/>
                </p:oleObj>
              </mc:Choice>
              <mc:Fallback>
                <p:oleObj name="Equation" r:id="rId15" imgW="545626" imgH="177646"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4800600"/>
                        <a:ext cx="76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27714"/>
                                        </p:tgtEl>
                                        <p:attrNameLst>
                                          <p:attrName>style.visibility</p:attrName>
                                        </p:attrNameLst>
                                      </p:cBhvr>
                                      <p:to>
                                        <p:strVal val="visible"/>
                                      </p:to>
                                    </p:set>
                                    <p:anim calcmode="lin" valueType="num">
                                      <p:cBhvr>
                                        <p:cTn id="7" dur="1000" fill="hold"/>
                                        <p:tgtEl>
                                          <p:spTgt spid="627714"/>
                                        </p:tgtEl>
                                        <p:attrNameLst>
                                          <p:attrName>ppt_w</p:attrName>
                                        </p:attrNameLst>
                                      </p:cBhvr>
                                      <p:tavLst>
                                        <p:tav tm="0">
                                          <p:val>
                                            <p:strVal val="#ppt_w*0.70"/>
                                          </p:val>
                                        </p:tav>
                                        <p:tav tm="100000">
                                          <p:val>
                                            <p:strVal val="#ppt_w"/>
                                          </p:val>
                                        </p:tav>
                                      </p:tavLst>
                                    </p:anim>
                                    <p:anim calcmode="lin" valueType="num">
                                      <p:cBhvr>
                                        <p:cTn id="8" dur="1000" fill="hold"/>
                                        <p:tgtEl>
                                          <p:spTgt spid="627714"/>
                                        </p:tgtEl>
                                        <p:attrNameLst>
                                          <p:attrName>ppt_h</p:attrName>
                                        </p:attrNameLst>
                                      </p:cBhvr>
                                      <p:tavLst>
                                        <p:tav tm="0">
                                          <p:val>
                                            <p:strVal val="#ppt_h"/>
                                          </p:val>
                                        </p:tav>
                                        <p:tav tm="100000">
                                          <p:val>
                                            <p:strVal val="#ppt_h"/>
                                          </p:val>
                                        </p:tav>
                                      </p:tavLst>
                                    </p:anim>
                                    <p:animEffect transition="in" filter="fade">
                                      <p:cBhvr>
                                        <p:cTn id="9" dur="1000"/>
                                        <p:tgtEl>
                                          <p:spTgt spid="6277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2771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2771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27715">
                                            <p:txEl>
                                              <p:pRg st="2" end="2"/>
                                            </p:txEl>
                                          </p:spTgt>
                                        </p:tgtEl>
                                        <p:attrNameLst>
                                          <p:attrName>style.visibility</p:attrName>
                                        </p:attrNameLst>
                                      </p:cBhvr>
                                      <p:to>
                                        <p:strVal val="visible"/>
                                      </p:to>
                                    </p:set>
                                  </p:childTnLst>
                                </p:cTn>
                              </p:par>
                              <p:par>
                                <p:cTn id="18" presetID="3" presetClass="entr" presetSubtype="10" fill="hold" nodeType="withEffect">
                                  <p:stCondLst>
                                    <p:cond delay="0"/>
                                  </p:stCondLst>
                                  <p:childTnLst>
                                    <p:set>
                                      <p:cBhvr>
                                        <p:cTn id="19" dur="1" fill="hold">
                                          <p:stCondLst>
                                            <p:cond delay="0"/>
                                          </p:stCondLst>
                                        </p:cTn>
                                        <p:tgtEl>
                                          <p:spTgt spid="627732"/>
                                        </p:tgtEl>
                                        <p:attrNameLst>
                                          <p:attrName>style.visibility</p:attrName>
                                        </p:attrNameLst>
                                      </p:cBhvr>
                                      <p:to>
                                        <p:strVal val="visible"/>
                                      </p:to>
                                    </p:set>
                                    <p:animEffect transition="in" filter="blinds(horizontal)">
                                      <p:cBhvr>
                                        <p:cTn id="20" dur="500"/>
                                        <p:tgtEl>
                                          <p:spTgt spid="627732"/>
                                        </p:tgtEl>
                                      </p:cBhvr>
                                    </p:animEffect>
                                  </p:childTnLst>
                                </p:cTn>
                              </p:par>
                              <p:par>
                                <p:cTn id="21" presetID="3" presetClass="entr" presetSubtype="10" fill="hold" nodeType="withEffect">
                                  <p:stCondLst>
                                    <p:cond delay="0"/>
                                  </p:stCondLst>
                                  <p:childTnLst>
                                    <p:set>
                                      <p:cBhvr>
                                        <p:cTn id="22" dur="1" fill="hold">
                                          <p:stCondLst>
                                            <p:cond delay="0"/>
                                          </p:stCondLst>
                                        </p:cTn>
                                        <p:tgtEl>
                                          <p:spTgt spid="627729">
                                            <p:txEl>
                                              <p:pRg st="0" end="0"/>
                                            </p:txEl>
                                          </p:spTgt>
                                        </p:tgtEl>
                                        <p:attrNameLst>
                                          <p:attrName>style.visibility</p:attrName>
                                        </p:attrNameLst>
                                      </p:cBhvr>
                                      <p:to>
                                        <p:strVal val="visible"/>
                                      </p:to>
                                    </p:set>
                                    <p:animEffect transition="in" filter="blinds(horizontal)">
                                      <p:cBhvr>
                                        <p:cTn id="23" dur="500"/>
                                        <p:tgtEl>
                                          <p:spTgt spid="62772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627729">
                                            <p:txEl>
                                              <p:pRg st="3" end="3"/>
                                            </p:txEl>
                                          </p:spTgt>
                                        </p:tgtEl>
                                        <p:attrNameLst>
                                          <p:attrName>style.visibility</p:attrName>
                                        </p:attrNameLst>
                                      </p:cBhvr>
                                      <p:to>
                                        <p:strVal val="visible"/>
                                      </p:to>
                                    </p:set>
                                    <p:animEffect transition="in" filter="wipe(down)">
                                      <p:cBhvr>
                                        <p:cTn id="28" dur="500"/>
                                        <p:tgtEl>
                                          <p:spTgt spid="627729">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27729">
                                            <p:txEl>
                                              <p:pRg st="4" end="4"/>
                                            </p:txEl>
                                          </p:spTgt>
                                        </p:tgtEl>
                                        <p:attrNameLst>
                                          <p:attrName>style.visibility</p:attrName>
                                        </p:attrNameLst>
                                      </p:cBhvr>
                                      <p:to>
                                        <p:strVal val="visible"/>
                                      </p:to>
                                    </p:set>
                                    <p:animEffect transition="in" filter="wipe(down)">
                                      <p:cBhvr>
                                        <p:cTn id="31" dur="500"/>
                                        <p:tgtEl>
                                          <p:spTgt spid="627729">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27729">
                                            <p:txEl>
                                              <p:pRg st="5" end="5"/>
                                            </p:txEl>
                                          </p:spTgt>
                                        </p:tgtEl>
                                        <p:attrNameLst>
                                          <p:attrName>style.visibility</p:attrName>
                                        </p:attrNameLst>
                                      </p:cBhvr>
                                      <p:to>
                                        <p:strVal val="visible"/>
                                      </p:to>
                                    </p:set>
                                    <p:animEffect transition="in" filter="wipe(down)">
                                      <p:cBhvr>
                                        <p:cTn id="34" dur="500"/>
                                        <p:tgtEl>
                                          <p:spTgt spid="627729">
                                            <p:txEl>
                                              <p:pRg st="5" end="5"/>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27730"/>
                                        </p:tgtEl>
                                        <p:attrNameLst>
                                          <p:attrName>style.visibility</p:attrName>
                                        </p:attrNameLst>
                                      </p:cBhvr>
                                      <p:to>
                                        <p:strVal val="visible"/>
                                      </p:to>
                                    </p:set>
                                    <p:animEffect transition="in" filter="wipe(down)">
                                      <p:cBhvr>
                                        <p:cTn id="37" dur="500"/>
                                        <p:tgtEl>
                                          <p:spTgt spid="627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p:bldP spid="62771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914400" y="404813"/>
            <a:ext cx="7391400" cy="563562"/>
          </a:xfrm>
        </p:spPr>
        <p:txBody>
          <a:bodyPr>
            <a:normAutofit/>
          </a:bodyPr>
          <a:lstStyle/>
          <a:p>
            <a:pPr eaLnBrk="1" hangingPunct="1"/>
            <a:r>
              <a:rPr lang="zh-CN" altLang="en-US" b="1" smtClean="0">
                <a:solidFill>
                  <a:srgbClr val="01016F"/>
                </a:solidFill>
              </a:rPr>
              <a:t> 统计预测方法及预测模型</a:t>
            </a:r>
          </a:p>
        </p:txBody>
      </p:sp>
      <p:grpSp>
        <p:nvGrpSpPr>
          <p:cNvPr id="515115" name="Group 43"/>
          <p:cNvGrpSpPr>
            <a:grpSpLocks/>
          </p:cNvGrpSpPr>
          <p:nvPr/>
        </p:nvGrpSpPr>
        <p:grpSpPr bwMode="auto">
          <a:xfrm>
            <a:off x="1879600" y="1427163"/>
            <a:ext cx="5816600" cy="4745037"/>
            <a:chOff x="1424" y="843"/>
            <a:chExt cx="3664" cy="2989"/>
          </a:xfrm>
        </p:grpSpPr>
        <p:sp>
          <p:nvSpPr>
            <p:cNvPr id="5124" name="Line 25"/>
            <p:cNvSpPr>
              <a:spLocks noChangeShapeType="1"/>
            </p:cNvSpPr>
            <p:nvPr/>
          </p:nvSpPr>
          <p:spPr bwMode="auto">
            <a:xfrm>
              <a:off x="1813"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AutoShape 4"/>
            <p:cNvSpPr>
              <a:spLocks noChangeArrowheads="1"/>
            </p:cNvSpPr>
            <p:nvPr/>
          </p:nvSpPr>
          <p:spPr bwMode="gray">
            <a:xfrm>
              <a:off x="1428" y="850"/>
              <a:ext cx="476" cy="412"/>
            </a:xfrm>
            <a:prstGeom prst="hexagon">
              <a:avLst>
                <a:gd name="adj" fmla="val 28883"/>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AutoShape 5"/>
            <p:cNvSpPr>
              <a:spLocks noChangeArrowheads="1"/>
            </p:cNvSpPr>
            <p:nvPr/>
          </p:nvSpPr>
          <p:spPr bwMode="gray">
            <a:xfrm>
              <a:off x="1424" y="843"/>
              <a:ext cx="476" cy="412"/>
            </a:xfrm>
            <a:prstGeom prst="hexagon">
              <a:avLst>
                <a:gd name="adj" fmla="val 28883"/>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AutoShape 8"/>
            <p:cNvSpPr>
              <a:spLocks noChangeArrowheads="1"/>
            </p:cNvSpPr>
            <p:nvPr/>
          </p:nvSpPr>
          <p:spPr bwMode="gray">
            <a:xfrm>
              <a:off x="1428" y="1426"/>
              <a:ext cx="476" cy="412"/>
            </a:xfrm>
            <a:prstGeom prst="hexagon">
              <a:avLst>
                <a:gd name="adj" fmla="val 28883"/>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AutoShape 9"/>
            <p:cNvSpPr>
              <a:spLocks noChangeArrowheads="1"/>
            </p:cNvSpPr>
            <p:nvPr/>
          </p:nvSpPr>
          <p:spPr bwMode="gray">
            <a:xfrm>
              <a:off x="1424" y="1419"/>
              <a:ext cx="476" cy="412"/>
            </a:xfrm>
            <a:prstGeom prst="hexagon">
              <a:avLst>
                <a:gd name="adj" fmla="val 28883"/>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9" name="Group 35"/>
            <p:cNvGrpSpPr>
              <a:grpSpLocks/>
            </p:cNvGrpSpPr>
            <p:nvPr/>
          </p:nvGrpSpPr>
          <p:grpSpPr bwMode="auto">
            <a:xfrm>
              <a:off x="1452" y="868"/>
              <a:ext cx="2743" cy="362"/>
              <a:chOff x="1452" y="868"/>
              <a:chExt cx="2743" cy="362"/>
            </a:xfrm>
          </p:grpSpPr>
          <p:sp>
            <p:nvSpPr>
              <p:cNvPr id="515078" name="AutoShape 6"/>
              <p:cNvSpPr>
                <a:spLocks noChangeArrowheads="1"/>
              </p:cNvSpPr>
              <p:nvPr/>
            </p:nvSpPr>
            <p:spPr bwMode="gray">
              <a:xfrm>
                <a:off x="1452" y="868"/>
                <a:ext cx="418" cy="362"/>
              </a:xfrm>
              <a:prstGeom prst="hexagon">
                <a:avLst>
                  <a:gd name="adj" fmla="val 28867"/>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52" name="Line 11"/>
              <p:cNvSpPr>
                <a:spLocks noChangeShapeType="1"/>
              </p:cNvSpPr>
              <p:nvPr/>
            </p:nvSpPr>
            <p:spPr bwMode="auto">
              <a:xfrm>
                <a:off x="1808" y="1227"/>
                <a:ext cx="2387"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Text Box 12"/>
              <p:cNvSpPr txBox="1">
                <a:spLocks noChangeArrowheads="1"/>
              </p:cNvSpPr>
              <p:nvPr/>
            </p:nvSpPr>
            <p:spPr bwMode="auto">
              <a:xfrm>
                <a:off x="1792" y="891"/>
                <a:ext cx="2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r>
                  <a:rPr lang="en-US" altLang="zh-CN" b="1">
                    <a:solidFill>
                      <a:schemeClr val="tx1"/>
                    </a:solidFill>
                    <a:ea typeface="宋体" pitchFamily="2" charset="-122"/>
                  </a:rPr>
                  <a:t>   </a:t>
                </a:r>
                <a:r>
                  <a:rPr lang="zh-CN" altLang="en-US" b="1">
                    <a:solidFill>
                      <a:srgbClr val="5C17A1"/>
                    </a:solidFill>
                    <a:latin typeface="仿宋_GB2312" pitchFamily="49" charset="-122"/>
                  </a:rPr>
                  <a:t>统计预测的基本问题</a:t>
                </a:r>
              </a:p>
            </p:txBody>
          </p:sp>
          <p:sp>
            <p:nvSpPr>
              <p:cNvPr id="5154" name="Text Box 13"/>
              <p:cNvSpPr txBox="1">
                <a:spLocks noChangeArrowheads="1"/>
              </p:cNvSpPr>
              <p:nvPr/>
            </p:nvSpPr>
            <p:spPr bwMode="gray">
              <a:xfrm>
                <a:off x="1548" y="90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1</a:t>
                </a:r>
              </a:p>
            </p:txBody>
          </p:sp>
        </p:grpSp>
        <p:sp>
          <p:nvSpPr>
            <p:cNvPr id="5130" name="AutoShape 10"/>
            <p:cNvSpPr>
              <a:spLocks noChangeArrowheads="1"/>
            </p:cNvSpPr>
            <p:nvPr/>
          </p:nvSpPr>
          <p:spPr bwMode="gray">
            <a:xfrm>
              <a:off x="1452" y="1444"/>
              <a:ext cx="418" cy="362"/>
            </a:xfrm>
            <a:prstGeom prst="hexagon">
              <a:avLst>
                <a:gd name="adj" fmla="val 28867"/>
                <a:gd name="vf" fmla="val 115470"/>
              </a:avLst>
            </a:prstGeom>
            <a:gradFill rotWithShape="1">
              <a:gsLst>
                <a:gs pos="0">
                  <a:srgbClr val="2F4776"/>
                </a:gs>
                <a:gs pos="100000">
                  <a:srgbClr val="6699FF">
                    <a:alpha val="79999"/>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Line 14"/>
            <p:cNvSpPr>
              <a:spLocks noChangeShapeType="1"/>
            </p:cNvSpPr>
            <p:nvPr/>
          </p:nvSpPr>
          <p:spPr bwMode="auto">
            <a:xfrm>
              <a:off x="1808" y="1803"/>
              <a:ext cx="1888"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Text Box 15"/>
            <p:cNvSpPr txBox="1">
              <a:spLocks noChangeArrowheads="1"/>
            </p:cNvSpPr>
            <p:nvPr/>
          </p:nvSpPr>
          <p:spPr bwMode="auto">
            <a:xfrm>
              <a:off x="1771" y="1440"/>
              <a:ext cx="16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zh-CN" altLang="en-US" b="1">
                  <a:solidFill>
                    <a:srgbClr val="5C17A1"/>
                  </a:solidFill>
                  <a:latin typeface="仿宋_GB2312" pitchFamily="49" charset="-122"/>
                </a:rPr>
                <a:t>趋势外推预测</a:t>
              </a:r>
            </a:p>
          </p:txBody>
        </p:sp>
        <p:sp>
          <p:nvSpPr>
            <p:cNvPr id="5133" name="Text Box 16"/>
            <p:cNvSpPr txBox="1">
              <a:spLocks noChangeArrowheads="1"/>
            </p:cNvSpPr>
            <p:nvPr/>
          </p:nvSpPr>
          <p:spPr bwMode="gray">
            <a:xfrm>
              <a:off x="1548" y="148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2</a:t>
              </a:r>
            </a:p>
          </p:txBody>
        </p:sp>
        <p:sp>
          <p:nvSpPr>
            <p:cNvPr id="5134" name="AutoShape 18"/>
            <p:cNvSpPr>
              <a:spLocks noChangeArrowheads="1"/>
            </p:cNvSpPr>
            <p:nvPr/>
          </p:nvSpPr>
          <p:spPr bwMode="gray">
            <a:xfrm>
              <a:off x="1433" y="1988"/>
              <a:ext cx="476" cy="412"/>
            </a:xfrm>
            <a:prstGeom prst="hexagon">
              <a:avLst>
                <a:gd name="adj" fmla="val 28883"/>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AutoShape 19"/>
            <p:cNvSpPr>
              <a:spLocks noChangeArrowheads="1"/>
            </p:cNvSpPr>
            <p:nvPr/>
          </p:nvSpPr>
          <p:spPr bwMode="gray">
            <a:xfrm>
              <a:off x="1429" y="1981"/>
              <a:ext cx="476" cy="412"/>
            </a:xfrm>
            <a:prstGeom prst="hexagon">
              <a:avLst>
                <a:gd name="adj" fmla="val 28883"/>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92" name="AutoShape 20"/>
            <p:cNvSpPr>
              <a:spLocks noChangeArrowheads="1"/>
            </p:cNvSpPr>
            <p:nvPr/>
          </p:nvSpPr>
          <p:spPr bwMode="gray">
            <a:xfrm>
              <a:off x="1457" y="2006"/>
              <a:ext cx="418" cy="362"/>
            </a:xfrm>
            <a:prstGeom prst="hexagon">
              <a:avLst>
                <a:gd name="adj" fmla="val 28867"/>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5137" name="Group 32"/>
            <p:cNvGrpSpPr>
              <a:grpSpLocks/>
            </p:cNvGrpSpPr>
            <p:nvPr/>
          </p:nvGrpSpPr>
          <p:grpSpPr bwMode="auto">
            <a:xfrm>
              <a:off x="1429" y="2557"/>
              <a:ext cx="480" cy="419"/>
              <a:chOff x="1429" y="2831"/>
              <a:chExt cx="480" cy="419"/>
            </a:xfrm>
          </p:grpSpPr>
          <p:sp>
            <p:nvSpPr>
              <p:cNvPr id="5148" name="AutoShape 22"/>
              <p:cNvSpPr>
                <a:spLocks noChangeArrowheads="1"/>
              </p:cNvSpPr>
              <p:nvPr/>
            </p:nvSpPr>
            <p:spPr bwMode="gray">
              <a:xfrm>
                <a:off x="1433" y="2838"/>
                <a:ext cx="476" cy="412"/>
              </a:xfrm>
              <a:prstGeom prst="hexagon">
                <a:avLst>
                  <a:gd name="adj" fmla="val 28883"/>
                  <a:gd name="vf" fmla="val 115470"/>
                </a:avLst>
              </a:prstGeom>
              <a:gradFill rotWithShape="1">
                <a:gsLst>
                  <a:gs pos="0">
                    <a:srgbClr val="004776"/>
                  </a:gs>
                  <a:gs pos="100000">
                    <a:srgbClr val="0099FF">
                      <a:alpha val="82999"/>
                    </a:srgbClr>
                  </a:gs>
                </a:gsLst>
                <a:lin ang="2700000" scaled="1"/>
              </a:gra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AutoShape 23"/>
              <p:cNvSpPr>
                <a:spLocks noChangeArrowheads="1"/>
              </p:cNvSpPr>
              <p:nvPr/>
            </p:nvSpPr>
            <p:spPr bwMode="gray">
              <a:xfrm>
                <a:off x="1429" y="2831"/>
                <a:ext cx="476" cy="412"/>
              </a:xfrm>
              <a:prstGeom prst="hexagon">
                <a:avLst>
                  <a:gd name="adj" fmla="val 28883"/>
                  <a:gd name="vf" fmla="val 115470"/>
                </a:avLst>
              </a:prstGeom>
              <a:gradFill rotWithShape="1">
                <a:gsLst>
                  <a:gs pos="0">
                    <a:srgbClr val="004776"/>
                  </a:gs>
                  <a:gs pos="100000">
                    <a:srgbClr val="0099FF">
                      <a:alpha val="82999"/>
                    </a:srgbClr>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AutoShape 24"/>
              <p:cNvSpPr>
                <a:spLocks noChangeArrowheads="1"/>
              </p:cNvSpPr>
              <p:nvPr/>
            </p:nvSpPr>
            <p:spPr bwMode="gray">
              <a:xfrm>
                <a:off x="1457" y="2856"/>
                <a:ext cx="418" cy="362"/>
              </a:xfrm>
              <a:prstGeom prst="hexagon">
                <a:avLst>
                  <a:gd name="adj" fmla="val 28867"/>
                  <a:gd name="vf" fmla="val 115470"/>
                </a:avLst>
              </a:prstGeom>
              <a:gradFill rotWithShape="1">
                <a:gsLst>
                  <a:gs pos="0">
                    <a:srgbClr val="004776"/>
                  </a:gs>
                  <a:gs pos="100000">
                    <a:srgbClr val="0099FF">
                      <a:alpha val="82999"/>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8" name="Text Box 26"/>
            <p:cNvSpPr txBox="1">
              <a:spLocks noChangeArrowheads="1"/>
            </p:cNvSpPr>
            <p:nvPr/>
          </p:nvSpPr>
          <p:spPr bwMode="auto">
            <a:xfrm>
              <a:off x="1751" y="2029"/>
              <a:ext cx="2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r>
                <a:rPr lang="en-US" altLang="zh-CN" b="1">
                  <a:solidFill>
                    <a:schemeClr val="tx1"/>
                  </a:solidFill>
                  <a:ea typeface="宋体" pitchFamily="2" charset="-122"/>
                </a:rPr>
                <a:t>    </a:t>
              </a:r>
              <a:r>
                <a:rPr lang="zh-CN" altLang="en-US" b="1">
                  <a:solidFill>
                    <a:srgbClr val="5C17A1"/>
                  </a:solidFill>
                  <a:latin typeface="仿宋_GB2312" pitchFamily="49" charset="-122"/>
                </a:rPr>
                <a:t>时间序列的确定性因素分析</a:t>
              </a:r>
            </a:p>
          </p:txBody>
        </p:sp>
        <p:sp>
          <p:nvSpPr>
            <p:cNvPr id="5139" name="Text Box 27"/>
            <p:cNvSpPr txBox="1">
              <a:spLocks noChangeArrowheads="1"/>
            </p:cNvSpPr>
            <p:nvPr/>
          </p:nvSpPr>
          <p:spPr bwMode="gray">
            <a:xfrm>
              <a:off x="1553" y="204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3</a:t>
              </a:r>
            </a:p>
          </p:txBody>
        </p:sp>
        <p:sp>
          <p:nvSpPr>
            <p:cNvPr id="5140" name="Line 28"/>
            <p:cNvSpPr>
              <a:spLocks noChangeShapeType="1"/>
            </p:cNvSpPr>
            <p:nvPr/>
          </p:nvSpPr>
          <p:spPr bwMode="auto">
            <a:xfrm>
              <a:off x="1813" y="2941"/>
              <a:ext cx="1798"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 name="Text Box 29"/>
            <p:cNvSpPr txBox="1">
              <a:spLocks noChangeArrowheads="1"/>
            </p:cNvSpPr>
            <p:nvPr/>
          </p:nvSpPr>
          <p:spPr bwMode="auto">
            <a:xfrm>
              <a:off x="1978" y="2590"/>
              <a:ext cx="1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r>
                <a:rPr lang="zh-CN" altLang="en-US" b="1">
                  <a:solidFill>
                    <a:srgbClr val="5C17A1"/>
                  </a:solidFill>
                  <a:latin typeface="仿宋_GB2312" pitchFamily="49" charset="-122"/>
                </a:rPr>
                <a:t>回归预测法</a:t>
              </a:r>
            </a:p>
          </p:txBody>
        </p:sp>
        <p:sp>
          <p:nvSpPr>
            <p:cNvPr id="5142" name="Text Box 30"/>
            <p:cNvSpPr txBox="1">
              <a:spLocks noChangeArrowheads="1"/>
            </p:cNvSpPr>
            <p:nvPr/>
          </p:nvSpPr>
          <p:spPr bwMode="gray">
            <a:xfrm>
              <a:off x="1553" y="261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4</a:t>
              </a:r>
            </a:p>
          </p:txBody>
        </p:sp>
        <p:sp>
          <p:nvSpPr>
            <p:cNvPr id="5143" name="Text Box 31"/>
            <p:cNvSpPr txBox="1">
              <a:spLocks noChangeArrowheads="1"/>
            </p:cNvSpPr>
            <p:nvPr/>
          </p:nvSpPr>
          <p:spPr bwMode="gray">
            <a:xfrm>
              <a:off x="1562" y="35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1</a:t>
              </a:r>
            </a:p>
          </p:txBody>
        </p:sp>
        <p:sp>
          <p:nvSpPr>
            <p:cNvPr id="515111" name="AutoShape 39"/>
            <p:cNvSpPr>
              <a:spLocks noChangeArrowheads="1"/>
            </p:cNvSpPr>
            <p:nvPr/>
          </p:nvSpPr>
          <p:spPr bwMode="gray">
            <a:xfrm>
              <a:off x="1488" y="3168"/>
              <a:ext cx="418" cy="362"/>
            </a:xfrm>
            <a:prstGeom prst="hexagon">
              <a:avLst>
                <a:gd name="adj" fmla="val 28867"/>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45" name="Line 40"/>
            <p:cNvSpPr>
              <a:spLocks noChangeShapeType="1"/>
            </p:cNvSpPr>
            <p:nvPr/>
          </p:nvSpPr>
          <p:spPr bwMode="auto">
            <a:xfrm>
              <a:off x="1844" y="3527"/>
              <a:ext cx="324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 name="Text Box 41"/>
            <p:cNvSpPr txBox="1">
              <a:spLocks noChangeArrowheads="1"/>
            </p:cNvSpPr>
            <p:nvPr/>
          </p:nvSpPr>
          <p:spPr bwMode="auto">
            <a:xfrm>
              <a:off x="1972" y="3191"/>
              <a:ext cx="3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r>
                <a:rPr lang="zh-CN" altLang="en-US" b="1">
                  <a:solidFill>
                    <a:srgbClr val="5C17A1"/>
                  </a:solidFill>
                  <a:latin typeface="仿宋_GB2312" pitchFamily="49" charset="-122"/>
                </a:rPr>
                <a:t>多元线性回归模型及其假定条件</a:t>
              </a:r>
            </a:p>
          </p:txBody>
        </p:sp>
        <p:sp>
          <p:nvSpPr>
            <p:cNvPr id="5147" name="Text Box 42"/>
            <p:cNvSpPr txBox="1">
              <a:spLocks noChangeArrowheads="1"/>
            </p:cNvSpPr>
            <p:nvPr/>
          </p:nvSpPr>
          <p:spPr bwMode="gray">
            <a:xfrm>
              <a:off x="1584" y="320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a:r>
                <a:rPr lang="en-US" altLang="zh-CN" b="1">
                  <a:solidFill>
                    <a:schemeClr val="bg1"/>
                  </a:solidFill>
                  <a:ea typeface="宋体" pitchFamily="2" charset="-122"/>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 calcmode="lin" valueType="num">
                                      <p:cBhvr>
                                        <p:cTn id="7" dur="1000" fill="hold"/>
                                        <p:tgtEl>
                                          <p:spTgt spid="515074"/>
                                        </p:tgtEl>
                                        <p:attrNameLst>
                                          <p:attrName>ppt_w</p:attrName>
                                        </p:attrNameLst>
                                      </p:cBhvr>
                                      <p:tavLst>
                                        <p:tav tm="0">
                                          <p:val>
                                            <p:strVal val="#ppt_w*0.70"/>
                                          </p:val>
                                        </p:tav>
                                        <p:tav tm="100000">
                                          <p:val>
                                            <p:strVal val="#ppt_w"/>
                                          </p:val>
                                        </p:tav>
                                      </p:tavLst>
                                    </p:anim>
                                    <p:anim calcmode="lin" valueType="num">
                                      <p:cBhvr>
                                        <p:cTn id="8" dur="1000" fill="hold"/>
                                        <p:tgtEl>
                                          <p:spTgt spid="515074"/>
                                        </p:tgtEl>
                                        <p:attrNameLst>
                                          <p:attrName>ppt_h</p:attrName>
                                        </p:attrNameLst>
                                      </p:cBhvr>
                                      <p:tavLst>
                                        <p:tav tm="0">
                                          <p:val>
                                            <p:strVal val="#ppt_h"/>
                                          </p:val>
                                        </p:tav>
                                        <p:tav tm="100000">
                                          <p:val>
                                            <p:strVal val="#ppt_h"/>
                                          </p:val>
                                        </p:tav>
                                      </p:tavLst>
                                    </p:anim>
                                    <p:animEffect transition="in" filter="fade">
                                      <p:cBhvr>
                                        <p:cTn id="9" dur="1000"/>
                                        <p:tgtEl>
                                          <p:spTgt spid="515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12" fill="hold" nodeType="clickEffect">
                                  <p:stCondLst>
                                    <p:cond delay="0"/>
                                  </p:stCondLst>
                                  <p:childTnLst>
                                    <p:set>
                                      <p:cBhvr>
                                        <p:cTn id="13" dur="1" fill="hold">
                                          <p:stCondLst>
                                            <p:cond delay="0"/>
                                          </p:stCondLst>
                                        </p:cTn>
                                        <p:tgtEl>
                                          <p:spTgt spid="515115"/>
                                        </p:tgtEl>
                                        <p:attrNameLst>
                                          <p:attrName>style.visibility</p:attrName>
                                        </p:attrNameLst>
                                      </p:cBhvr>
                                      <p:to>
                                        <p:strVal val="visible"/>
                                      </p:to>
                                    </p:set>
                                    <p:animEffect transition="in" filter="strips(downLeft)">
                                      <p:cBhvr>
                                        <p:cTn id="14" dur="500"/>
                                        <p:tgtEl>
                                          <p:spTgt spid="515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a:xfrm>
            <a:off x="457200" y="381000"/>
            <a:ext cx="8229600" cy="5416550"/>
          </a:xfrm>
        </p:spPr>
        <p:txBody>
          <a:bodyPr>
            <a:normAutofit/>
          </a:bodyPr>
          <a:lstStyle/>
          <a:p>
            <a:pPr eaLnBrk="1" hangingPunct="1">
              <a:lnSpc>
                <a:spcPct val="120000"/>
              </a:lnSpc>
              <a:buFontTx/>
              <a:buNone/>
            </a:pPr>
            <a:r>
              <a:rPr lang="en-US" altLang="zh-CN" sz="3600" b="1" dirty="0" smtClean="0">
                <a:solidFill>
                  <a:srgbClr val="692AA2"/>
                </a:solidFill>
                <a:latin typeface="仿宋_GB2312" pitchFamily="49" charset="-122"/>
                <a:ea typeface="仿宋_GB2312" pitchFamily="49" charset="-122"/>
              </a:rPr>
              <a:t> </a:t>
            </a:r>
            <a:r>
              <a:rPr lang="zh-CN" altLang="en-US" sz="3200" b="1" dirty="0" smtClean="0">
                <a:solidFill>
                  <a:srgbClr val="692AA2"/>
                </a:solidFill>
                <a:latin typeface="仿宋_GB2312" pitchFamily="49" charset="-122"/>
                <a:ea typeface="仿宋_GB2312" pitchFamily="49" charset="-122"/>
              </a:rPr>
              <a:t>二 、趋势外推法经常选用的数学模型</a:t>
            </a:r>
          </a:p>
          <a:p>
            <a:pPr eaLnBrk="1" hangingPunct="1">
              <a:lnSpc>
                <a:spcPct val="90000"/>
              </a:lnSpc>
              <a:spcBef>
                <a:spcPct val="0"/>
              </a:spcBef>
              <a:buFontTx/>
              <a:buNone/>
            </a:pPr>
            <a:r>
              <a:rPr lang="zh-CN" altLang="en-US" sz="2400" b="1" dirty="0" smtClean="0">
                <a:solidFill>
                  <a:srgbClr val="0033CC"/>
                </a:solidFill>
              </a:rPr>
              <a:t>根据预测变量变动趋势是否为线性，又分为线性趋势外推法和曲线趋势外推法。</a:t>
            </a:r>
            <a:r>
              <a:rPr lang="zh-CN" altLang="en-US" b="1" dirty="0" smtClean="0">
                <a:solidFill>
                  <a:srgbClr val="692AA2"/>
                </a:solidFill>
                <a:latin typeface="仿宋_GB2312" pitchFamily="49" charset="-122"/>
                <a:ea typeface="仿宋_GB2312" pitchFamily="49" charset="-122"/>
              </a:rPr>
              <a:t> </a:t>
            </a:r>
          </a:p>
          <a:p>
            <a:pPr eaLnBrk="1" hangingPunct="1">
              <a:lnSpc>
                <a:spcPct val="90000"/>
              </a:lnSpc>
              <a:spcBef>
                <a:spcPct val="0"/>
              </a:spcBef>
              <a:buFontTx/>
              <a:buNone/>
            </a:pPr>
            <a:r>
              <a:rPr lang="zh-CN" altLang="en-US" sz="3200" b="1" dirty="0" smtClean="0">
                <a:solidFill>
                  <a:srgbClr val="0033CC"/>
                </a:solidFill>
                <a:ea typeface="华文新魏" pitchFamily="2" charset="-122"/>
              </a:rPr>
              <a:t>（一）</a:t>
            </a:r>
            <a:r>
              <a:rPr lang="zh-CN" altLang="en-US" b="1" dirty="0" smtClean="0">
                <a:solidFill>
                  <a:srgbClr val="0033CC"/>
                </a:solidFill>
                <a:ea typeface="华文新魏" pitchFamily="2" charset="-122"/>
              </a:rPr>
              <a:t>线性模型</a:t>
            </a:r>
          </a:p>
          <a:p>
            <a:pPr eaLnBrk="1" hangingPunct="1">
              <a:lnSpc>
                <a:spcPct val="90000"/>
              </a:lnSpc>
              <a:buFontTx/>
              <a:buNone/>
            </a:pPr>
            <a:r>
              <a:rPr lang="zh-CN" altLang="en-US" b="1" dirty="0" smtClean="0">
                <a:solidFill>
                  <a:srgbClr val="0033CC"/>
                </a:solidFill>
                <a:ea typeface="华文新魏" pitchFamily="2" charset="-122"/>
              </a:rPr>
              <a:t>（二）曲线模型  </a:t>
            </a:r>
          </a:p>
          <a:p>
            <a:pPr eaLnBrk="1" hangingPunct="1">
              <a:lnSpc>
                <a:spcPct val="90000"/>
              </a:lnSpc>
              <a:buFontTx/>
              <a:buNone/>
            </a:pPr>
            <a:r>
              <a:rPr lang="zh-CN" altLang="en-US" b="1" dirty="0" smtClean="0">
                <a:solidFill>
                  <a:srgbClr val="0033CC"/>
                </a:solidFill>
                <a:ea typeface="华文新魏" pitchFamily="2" charset="-122"/>
              </a:rPr>
              <a:t>                 </a:t>
            </a:r>
            <a:r>
              <a:rPr lang="en-US" altLang="zh-CN" b="1" dirty="0" smtClean="0">
                <a:solidFill>
                  <a:srgbClr val="0033CC"/>
                </a:solidFill>
                <a:ea typeface="华文新魏" pitchFamily="2" charset="-122"/>
              </a:rPr>
              <a:t>1.</a:t>
            </a:r>
            <a:r>
              <a:rPr lang="zh-CN" altLang="en-US" b="1" dirty="0" smtClean="0">
                <a:solidFill>
                  <a:srgbClr val="0033CC"/>
                </a:solidFill>
                <a:ea typeface="华文新魏" pitchFamily="2" charset="-122"/>
              </a:rPr>
              <a:t>多项式曲线模型 </a:t>
            </a:r>
          </a:p>
          <a:p>
            <a:pPr eaLnBrk="1" hangingPunct="1">
              <a:lnSpc>
                <a:spcPct val="90000"/>
              </a:lnSpc>
              <a:buFontTx/>
              <a:buNone/>
            </a:pPr>
            <a:r>
              <a:rPr lang="zh-CN" altLang="en-US" b="1" dirty="0" smtClean="0">
                <a:solidFill>
                  <a:srgbClr val="0033CC"/>
                </a:solidFill>
                <a:ea typeface="华文新魏" pitchFamily="2" charset="-122"/>
              </a:rPr>
              <a:t>                  </a:t>
            </a:r>
            <a:r>
              <a:rPr lang="en-US" altLang="zh-CN" b="1" dirty="0" smtClean="0">
                <a:solidFill>
                  <a:srgbClr val="0033CC"/>
                </a:solidFill>
                <a:ea typeface="华文新魏" pitchFamily="2" charset="-122"/>
              </a:rPr>
              <a:t>2.</a:t>
            </a:r>
            <a:r>
              <a:rPr lang="zh-CN" altLang="en-US" b="1" dirty="0" smtClean="0">
                <a:solidFill>
                  <a:srgbClr val="0033CC"/>
                </a:solidFill>
                <a:ea typeface="华文新魏" pitchFamily="2" charset="-122"/>
              </a:rPr>
              <a:t>简单指数曲线模型 </a:t>
            </a:r>
          </a:p>
          <a:p>
            <a:pPr eaLnBrk="1" hangingPunct="1">
              <a:lnSpc>
                <a:spcPct val="90000"/>
              </a:lnSpc>
              <a:buFontTx/>
              <a:buNone/>
            </a:pPr>
            <a:r>
              <a:rPr lang="zh-CN" altLang="en-US" b="1" dirty="0" smtClean="0">
                <a:solidFill>
                  <a:srgbClr val="0033CC"/>
                </a:solidFill>
                <a:ea typeface="华文新魏" pitchFamily="2" charset="-122"/>
              </a:rPr>
              <a:t>                  </a:t>
            </a:r>
            <a:r>
              <a:rPr lang="en-US" altLang="zh-CN" b="1" dirty="0" smtClean="0">
                <a:solidFill>
                  <a:srgbClr val="0033CC"/>
                </a:solidFill>
                <a:ea typeface="华文新魏" pitchFamily="2" charset="-122"/>
              </a:rPr>
              <a:t>3.</a:t>
            </a:r>
            <a:r>
              <a:rPr lang="zh-CN" altLang="en-US" b="1" dirty="0" smtClean="0">
                <a:solidFill>
                  <a:srgbClr val="0033CC"/>
                </a:solidFill>
                <a:ea typeface="华文新魏" pitchFamily="2" charset="-122"/>
              </a:rPr>
              <a:t>修正指数曲线模型 </a:t>
            </a:r>
          </a:p>
          <a:p>
            <a:pPr eaLnBrk="1" hangingPunct="1">
              <a:lnSpc>
                <a:spcPct val="90000"/>
              </a:lnSpc>
              <a:buFontTx/>
              <a:buNone/>
            </a:pPr>
            <a:r>
              <a:rPr lang="zh-CN" altLang="en-US" b="1" dirty="0" smtClean="0">
                <a:solidFill>
                  <a:srgbClr val="0033CC"/>
                </a:solidFill>
                <a:ea typeface="华文新魏" pitchFamily="2" charset="-122"/>
              </a:rPr>
              <a:t>                  </a:t>
            </a:r>
            <a:r>
              <a:rPr lang="en-US" altLang="zh-CN" b="1" dirty="0" smtClean="0">
                <a:solidFill>
                  <a:srgbClr val="0033CC"/>
                </a:solidFill>
                <a:ea typeface="华文新魏" pitchFamily="2" charset="-122"/>
              </a:rPr>
              <a:t>4.</a:t>
            </a:r>
            <a:r>
              <a:rPr lang="zh-CN" altLang="en-US" b="1" dirty="0" smtClean="0">
                <a:solidFill>
                  <a:srgbClr val="0033CC"/>
                </a:solidFill>
                <a:ea typeface="华文新魏" pitchFamily="2" charset="-122"/>
              </a:rPr>
              <a:t>生长曲线模型</a:t>
            </a:r>
          </a:p>
          <a:p>
            <a:pPr eaLnBrk="1" hangingPunct="1">
              <a:lnSpc>
                <a:spcPct val="90000"/>
              </a:lnSpc>
              <a:buFontTx/>
              <a:buNone/>
            </a:pPr>
            <a:r>
              <a:rPr lang="zh-CN" altLang="en-US" b="1" dirty="0" smtClean="0">
                <a:solidFill>
                  <a:srgbClr val="0033CC"/>
                </a:solidFill>
                <a:ea typeface="华文新魏" pitchFamily="2" charset="-122"/>
              </a:rPr>
              <a:t>                   （</a:t>
            </a:r>
            <a:r>
              <a:rPr lang="zh-CN" altLang="en-US" b="1" u="sng" dirty="0" smtClean="0">
                <a:solidFill>
                  <a:srgbClr val="FF0000"/>
                </a:solidFill>
                <a:ea typeface="华文新魏" pitchFamily="2" charset="-122"/>
              </a:rPr>
              <a:t>龚珀资</a:t>
            </a:r>
            <a:r>
              <a:rPr lang="zh-CN" altLang="en-US" b="1" dirty="0" smtClean="0">
                <a:solidFill>
                  <a:srgbClr val="0033CC"/>
                </a:solidFill>
                <a:ea typeface="华文新魏" pitchFamily="2" charset="-122"/>
              </a:rPr>
              <a:t>曲线模型） </a:t>
            </a:r>
            <a:endParaRPr lang="zh-CN" altLang="en-US" b="1" dirty="0"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b="1" dirty="0" smtClean="0">
                <a:solidFill>
                  <a:srgbClr val="692AA2"/>
                </a:solidFill>
                <a:latin typeface="仿宋_GB2312" pitchFamily="49" charset="-122"/>
                <a:ea typeface="仿宋_GB2312" pitchFamily="49" charset="-122"/>
              </a:rPr>
              <a:t>    一般形式：</a:t>
            </a:r>
          </a:p>
        </p:txBody>
      </p:sp>
      <p:sp>
        <p:nvSpPr>
          <p:cNvPr id="23555" name="Rectangle 3"/>
          <p:cNvSpPr>
            <a:spLocks noChangeArrowheads="1"/>
          </p:cNvSpPr>
          <p:nvPr/>
        </p:nvSpPr>
        <p:spPr bwMode="auto">
          <a:xfrm>
            <a:off x="304800" y="57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76" name="Object 4"/>
          <p:cNvGraphicFramePr>
            <a:graphicFrameLocks noChangeAspect="1"/>
          </p:cNvGraphicFramePr>
          <p:nvPr/>
        </p:nvGraphicFramePr>
        <p:xfrm>
          <a:off x="3276600" y="1828800"/>
          <a:ext cx="2514600" cy="514350"/>
        </p:xfrm>
        <a:graphic>
          <a:graphicData uri="http://schemas.openxmlformats.org/presentationml/2006/ole">
            <mc:AlternateContent xmlns:mc="http://schemas.openxmlformats.org/markup-compatibility/2006">
              <mc:Choice xmlns:v="urn:schemas-microsoft-com:vml" Requires="v">
                <p:oleObj spid="_x0000_s23598" name="Equation" r:id="rId3" imgW="736600" imgH="228600" progId="Equation.DSMT4">
                  <p:embed/>
                </p:oleObj>
              </mc:Choice>
              <mc:Fallback>
                <p:oleObj name="Equation" r:id="rId3" imgW="7366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28800"/>
                        <a:ext cx="2514600" cy="5143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Rectangle 5"/>
          <p:cNvSpPr>
            <a:spLocks noChangeArrowheads="1"/>
          </p:cNvSpPr>
          <p:nvPr/>
        </p:nvSpPr>
        <p:spPr bwMode="auto">
          <a:xfrm>
            <a:off x="304800" y="57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8" name="Rectangle 7"/>
          <p:cNvSpPr>
            <a:spLocks noChangeArrowheads="1"/>
          </p:cNvSpPr>
          <p:nvPr/>
        </p:nvSpPr>
        <p:spPr bwMode="auto">
          <a:xfrm>
            <a:off x="304800" y="57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82" name="Object 10"/>
          <p:cNvGraphicFramePr>
            <a:graphicFrameLocks noChangeAspect="1"/>
          </p:cNvGraphicFramePr>
          <p:nvPr/>
        </p:nvGraphicFramePr>
        <p:xfrm>
          <a:off x="2971800" y="5334000"/>
          <a:ext cx="4535488" cy="550863"/>
        </p:xfrm>
        <a:graphic>
          <a:graphicData uri="http://schemas.openxmlformats.org/presentationml/2006/ole">
            <mc:AlternateContent xmlns:mc="http://schemas.openxmlformats.org/markup-compatibility/2006">
              <mc:Choice xmlns:v="urn:schemas-microsoft-com:vml" Requires="v">
                <p:oleObj spid="_x0000_s23599" name="Equation" r:id="rId5" imgW="1714500" imgH="241300" progId="Equation.DSMT4">
                  <p:embed/>
                </p:oleObj>
              </mc:Choice>
              <mc:Fallback>
                <p:oleObj name="Equation" r:id="rId5" imgW="17145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334000"/>
                        <a:ext cx="4535488" cy="550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strips(downLeft)">
                                      <p:cBhvr>
                                        <p:cTn id="7" dur="500"/>
                                        <p:tgtEl>
                                          <p:spTgt spid="207874">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07874">
                                            <p:txEl>
                                              <p:pRg st="1" end="1"/>
                                            </p:txEl>
                                          </p:spTgt>
                                        </p:tgtEl>
                                        <p:attrNameLst>
                                          <p:attrName>style.visibility</p:attrName>
                                        </p:attrNameLst>
                                      </p:cBhvr>
                                      <p:to>
                                        <p:strVal val="visible"/>
                                      </p:to>
                                    </p:set>
                                    <p:animEffect transition="in" filter="strips(downLeft)">
                                      <p:cBhvr>
                                        <p:cTn id="10" dur="500"/>
                                        <p:tgtEl>
                                          <p:spTgt spid="207874">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7874">
                                            <p:txEl>
                                              <p:pRg st="2" end="2"/>
                                            </p:txEl>
                                          </p:spTgt>
                                        </p:tgtEl>
                                        <p:attrNameLst>
                                          <p:attrName>style.visibility</p:attrName>
                                        </p:attrNameLst>
                                      </p:cBhvr>
                                      <p:to>
                                        <p:strVal val="visible"/>
                                      </p:to>
                                    </p:set>
                                    <p:animEffect transition="in" filter="strips(downLeft)">
                                      <p:cBhvr>
                                        <p:cTn id="13" dur="500"/>
                                        <p:tgtEl>
                                          <p:spTgt spid="207874">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07874">
                                            <p:txEl>
                                              <p:pRg st="3" end="3"/>
                                            </p:txEl>
                                          </p:spTgt>
                                        </p:tgtEl>
                                        <p:attrNameLst>
                                          <p:attrName>style.visibility</p:attrName>
                                        </p:attrNameLst>
                                      </p:cBhvr>
                                      <p:to>
                                        <p:strVal val="visible"/>
                                      </p:to>
                                    </p:set>
                                    <p:animEffect transition="in" filter="strips(downLeft)">
                                      <p:cBhvr>
                                        <p:cTn id="16" dur="500"/>
                                        <p:tgtEl>
                                          <p:spTgt spid="207874">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07874">
                                            <p:txEl>
                                              <p:pRg st="4" end="4"/>
                                            </p:txEl>
                                          </p:spTgt>
                                        </p:tgtEl>
                                        <p:attrNameLst>
                                          <p:attrName>style.visibility</p:attrName>
                                        </p:attrNameLst>
                                      </p:cBhvr>
                                      <p:to>
                                        <p:strVal val="visible"/>
                                      </p:to>
                                    </p:set>
                                    <p:animEffect transition="in" filter="strips(downLeft)">
                                      <p:cBhvr>
                                        <p:cTn id="19" dur="500"/>
                                        <p:tgtEl>
                                          <p:spTgt spid="207874">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07874">
                                            <p:txEl>
                                              <p:pRg st="5" end="5"/>
                                            </p:txEl>
                                          </p:spTgt>
                                        </p:tgtEl>
                                        <p:attrNameLst>
                                          <p:attrName>style.visibility</p:attrName>
                                        </p:attrNameLst>
                                      </p:cBhvr>
                                      <p:to>
                                        <p:strVal val="visible"/>
                                      </p:to>
                                    </p:set>
                                    <p:animEffect transition="in" filter="strips(downLeft)">
                                      <p:cBhvr>
                                        <p:cTn id="22" dur="500"/>
                                        <p:tgtEl>
                                          <p:spTgt spid="207874">
                                            <p:txEl>
                                              <p:pRg st="5" end="5"/>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07874">
                                            <p:txEl>
                                              <p:pRg st="6" end="6"/>
                                            </p:txEl>
                                          </p:spTgt>
                                        </p:tgtEl>
                                        <p:attrNameLst>
                                          <p:attrName>style.visibility</p:attrName>
                                        </p:attrNameLst>
                                      </p:cBhvr>
                                      <p:to>
                                        <p:strVal val="visible"/>
                                      </p:to>
                                    </p:set>
                                    <p:animEffect transition="in" filter="strips(downLeft)">
                                      <p:cBhvr>
                                        <p:cTn id="25" dur="500"/>
                                        <p:tgtEl>
                                          <p:spTgt spid="207874">
                                            <p:txEl>
                                              <p:pRg st="6" end="6"/>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07874">
                                            <p:txEl>
                                              <p:pRg st="7" end="7"/>
                                            </p:txEl>
                                          </p:spTgt>
                                        </p:tgtEl>
                                        <p:attrNameLst>
                                          <p:attrName>style.visibility</p:attrName>
                                        </p:attrNameLst>
                                      </p:cBhvr>
                                      <p:to>
                                        <p:strVal val="visible"/>
                                      </p:to>
                                    </p:set>
                                    <p:animEffect transition="in" filter="strips(downLeft)">
                                      <p:cBhvr>
                                        <p:cTn id="28" dur="500"/>
                                        <p:tgtEl>
                                          <p:spTgt spid="207874">
                                            <p:txEl>
                                              <p:pRg st="7" end="7"/>
                                            </p:txEl>
                                          </p:spTgt>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07874">
                                            <p:txEl>
                                              <p:pRg st="8" end="8"/>
                                            </p:txEl>
                                          </p:spTgt>
                                        </p:tgtEl>
                                        <p:attrNameLst>
                                          <p:attrName>style.visibility</p:attrName>
                                        </p:attrNameLst>
                                      </p:cBhvr>
                                      <p:to>
                                        <p:strVal val="visible"/>
                                      </p:to>
                                    </p:set>
                                    <p:animEffect transition="in" filter="strips(downLeft)">
                                      <p:cBhvr>
                                        <p:cTn id="31" dur="500"/>
                                        <p:tgtEl>
                                          <p:spTgt spid="207874">
                                            <p:txEl>
                                              <p:pRg st="8" end="8"/>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207876"/>
                                        </p:tgtEl>
                                        <p:attrNameLst>
                                          <p:attrName>style.visibility</p:attrName>
                                        </p:attrNameLst>
                                      </p:cBhvr>
                                      <p:to>
                                        <p:strVal val="visible"/>
                                      </p:to>
                                    </p:set>
                                    <p:animEffect transition="in" filter="strips(downLeft)">
                                      <p:cBhvr>
                                        <p:cTn id="34" dur="500"/>
                                        <p:tgtEl>
                                          <p:spTgt spid="20787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207874">
                                            <p:txEl>
                                              <p:pRg st="9" end="9"/>
                                            </p:txEl>
                                          </p:spTgt>
                                        </p:tgtEl>
                                        <p:attrNameLst>
                                          <p:attrName>style.visibility</p:attrName>
                                        </p:attrNameLst>
                                      </p:cBhvr>
                                      <p:to>
                                        <p:strVal val="visible"/>
                                      </p:to>
                                    </p:set>
                                    <p:animEffect transition="in" filter="strips(downLeft)">
                                      <p:cBhvr>
                                        <p:cTn id="39" dur="500"/>
                                        <p:tgtEl>
                                          <p:spTgt spid="207874">
                                            <p:txEl>
                                              <p:pRg st="9" end="9"/>
                                            </p:txEl>
                                          </p:spTgt>
                                        </p:tgtEl>
                                      </p:cBhvr>
                                    </p:animEffect>
                                  </p:childTnLst>
                                </p:cTn>
                              </p:par>
                              <p:par>
                                <p:cTn id="40" presetID="18" presetClass="entr" presetSubtype="12" fill="hold" nodeType="withEffect">
                                  <p:stCondLst>
                                    <p:cond delay="0"/>
                                  </p:stCondLst>
                                  <p:childTnLst>
                                    <p:set>
                                      <p:cBhvr>
                                        <p:cTn id="41" dur="1" fill="hold">
                                          <p:stCondLst>
                                            <p:cond delay="0"/>
                                          </p:stCondLst>
                                        </p:cTn>
                                        <p:tgtEl>
                                          <p:spTgt spid="207882"/>
                                        </p:tgtEl>
                                        <p:attrNameLst>
                                          <p:attrName>style.visibility</p:attrName>
                                        </p:attrNameLst>
                                      </p:cBhvr>
                                      <p:to>
                                        <p:strVal val="visible"/>
                                      </p:to>
                                    </p:set>
                                    <p:animEffect transition="in" filter="strips(downLeft)">
                                      <p:cBhvr>
                                        <p:cTn id="42" dur="5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1" name="Rectangle 3"/>
          <p:cNvSpPr>
            <a:spLocks noGrp="1" noChangeArrowheads="1"/>
          </p:cNvSpPr>
          <p:nvPr>
            <p:ph type="title"/>
          </p:nvPr>
        </p:nvSpPr>
        <p:spPr>
          <a:xfrm>
            <a:off x="304800" y="762000"/>
            <a:ext cx="6248400" cy="762000"/>
          </a:xfrm>
          <a:noFill/>
        </p:spPr>
        <p:txBody>
          <a:bodyPr>
            <a:normAutofit/>
          </a:bodyPr>
          <a:lstStyle/>
          <a:p>
            <a:pPr eaLnBrk="1" hangingPunct="1"/>
            <a:r>
              <a:rPr lang="en-US" altLang="zh-CN" b="1" smtClean="0">
                <a:solidFill>
                  <a:srgbClr val="692AA2"/>
                </a:solidFill>
                <a:ea typeface="仿宋_GB2312" pitchFamily="49" charset="-122"/>
              </a:rPr>
              <a:t> </a:t>
            </a:r>
            <a:r>
              <a:rPr lang="zh-CN" altLang="en-US" b="1" smtClean="0">
                <a:solidFill>
                  <a:srgbClr val="692AA2"/>
                </a:solidFill>
                <a:latin typeface="仿宋_GB2312" pitchFamily="49" charset="-122"/>
                <a:ea typeface="仿宋_GB2312" pitchFamily="49" charset="-122"/>
              </a:rPr>
              <a:t>多元线性回归模型的统计检验</a:t>
            </a:r>
          </a:p>
        </p:txBody>
      </p:sp>
      <p:sp>
        <p:nvSpPr>
          <p:cNvPr id="631810" name="Rectangle 2"/>
          <p:cNvSpPr>
            <a:spLocks noGrp="1" noChangeArrowheads="1"/>
          </p:cNvSpPr>
          <p:nvPr>
            <p:ph idx="1"/>
          </p:nvPr>
        </p:nvSpPr>
        <p:spPr>
          <a:xfrm>
            <a:off x="222250" y="1524000"/>
            <a:ext cx="8540750" cy="42672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50000"/>
              </a:spcBef>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回归分析是要通过样本所估计的参数来代替总体的真实参数，或者说是用样本回归线代替总体回归。</a:t>
            </a:r>
          </a:p>
          <a:p>
            <a:pPr eaLnBrk="1" hangingPunct="1">
              <a:spcBef>
                <a:spcPct val="50000"/>
              </a:spcBef>
              <a:buFontTx/>
              <a:buNone/>
            </a:pPr>
            <a:r>
              <a:rPr lang="zh-CN" altLang="en-US" sz="2400" b="1" smtClean="0">
                <a:solidFill>
                  <a:srgbClr val="692AA2"/>
                </a:solidFill>
                <a:latin typeface="仿宋_GB2312" pitchFamily="49" charset="-122"/>
                <a:ea typeface="仿宋_GB2312" pitchFamily="49" charset="-122"/>
              </a:rPr>
              <a:t>      尽管从统计性质上已知，如果有足够多的</a:t>
            </a:r>
            <a:r>
              <a:rPr lang="zh-CN" altLang="en-US" sz="2400" b="1" u="sng" smtClean="0">
                <a:solidFill>
                  <a:srgbClr val="692AA2"/>
                </a:solidFill>
                <a:latin typeface="仿宋_GB2312" pitchFamily="49" charset="-122"/>
                <a:ea typeface="仿宋_GB2312" pitchFamily="49" charset="-122"/>
              </a:rPr>
              <a:t>重复抽样，</a:t>
            </a:r>
            <a:r>
              <a:rPr lang="zh-CN" altLang="en-US" sz="2400" b="1" smtClean="0">
                <a:solidFill>
                  <a:srgbClr val="692AA2"/>
                </a:solidFill>
                <a:latin typeface="仿宋_GB2312" pitchFamily="49" charset="-122"/>
                <a:ea typeface="仿宋_GB2312" pitchFamily="49" charset="-122"/>
              </a:rPr>
              <a:t>参数的估计值的期望（均值）就等于其总体的参数真值，但在一次抽样中，估计值不一定就等于该真值。</a:t>
            </a:r>
          </a:p>
          <a:p>
            <a:pPr eaLnBrk="1" hangingPunct="1">
              <a:spcBef>
                <a:spcPct val="50000"/>
              </a:spcBef>
              <a:buFontTx/>
              <a:buNone/>
            </a:pPr>
            <a:r>
              <a:rPr lang="zh-CN" altLang="en-US" sz="2400" b="1" smtClean="0">
                <a:solidFill>
                  <a:srgbClr val="692AA2"/>
                </a:solidFill>
                <a:latin typeface="仿宋_GB2312" pitchFamily="49" charset="-122"/>
                <a:ea typeface="仿宋_GB2312" pitchFamily="49" charset="-122"/>
              </a:rPr>
              <a:t>      那么，在一次抽样中，参数的估计值与真值的差异有多大，是否显著，这就需要进一步进行统计检验。</a:t>
            </a:r>
          </a:p>
          <a:p>
            <a:pPr eaLnBrk="1" hangingPunct="1">
              <a:spcBef>
                <a:spcPct val="50000"/>
              </a:spcBef>
              <a:buFontTx/>
              <a:buNone/>
            </a:pPr>
            <a:r>
              <a:rPr lang="zh-CN" altLang="en-US" sz="2400" b="1" smtClean="0">
                <a:solidFill>
                  <a:srgbClr val="692AA2"/>
                </a:solidFill>
                <a:latin typeface="仿宋_GB2312" pitchFamily="49" charset="-122"/>
                <a:ea typeface="仿宋_GB2312" pitchFamily="49" charset="-122"/>
              </a:rPr>
              <a:t>      主要包括</a:t>
            </a:r>
            <a:r>
              <a:rPr lang="zh-CN" altLang="en-US" sz="2400" b="1" i="1" u="sng" smtClean="0">
                <a:solidFill>
                  <a:srgbClr val="692AA2"/>
                </a:solidFill>
                <a:latin typeface="仿宋_GB2312" pitchFamily="49" charset="-122"/>
                <a:ea typeface="仿宋_GB2312" pitchFamily="49" charset="-122"/>
              </a:rPr>
              <a:t>拟合优度检验、变量的显著性检验及模型整体的显著性检验。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31811"/>
                                        </p:tgtEl>
                                        <p:attrNameLst>
                                          <p:attrName>style.visibility</p:attrName>
                                        </p:attrNameLst>
                                      </p:cBhvr>
                                      <p:to>
                                        <p:strVal val="visible"/>
                                      </p:to>
                                    </p:set>
                                    <p:anim calcmode="lin" valueType="num">
                                      <p:cBhvr>
                                        <p:cTn id="7" dur="1000" fill="hold"/>
                                        <p:tgtEl>
                                          <p:spTgt spid="631811"/>
                                        </p:tgtEl>
                                        <p:attrNameLst>
                                          <p:attrName>ppt_w</p:attrName>
                                        </p:attrNameLst>
                                      </p:cBhvr>
                                      <p:tavLst>
                                        <p:tav tm="0">
                                          <p:val>
                                            <p:strVal val="#ppt_w*0.70"/>
                                          </p:val>
                                        </p:tav>
                                        <p:tav tm="100000">
                                          <p:val>
                                            <p:strVal val="#ppt_w"/>
                                          </p:val>
                                        </p:tav>
                                      </p:tavLst>
                                    </p:anim>
                                    <p:anim calcmode="lin" valueType="num">
                                      <p:cBhvr>
                                        <p:cTn id="8" dur="1000" fill="hold"/>
                                        <p:tgtEl>
                                          <p:spTgt spid="631811"/>
                                        </p:tgtEl>
                                        <p:attrNameLst>
                                          <p:attrName>ppt_h</p:attrName>
                                        </p:attrNameLst>
                                      </p:cBhvr>
                                      <p:tavLst>
                                        <p:tav tm="0">
                                          <p:val>
                                            <p:strVal val="#ppt_h"/>
                                          </p:val>
                                        </p:tav>
                                        <p:tav tm="100000">
                                          <p:val>
                                            <p:strVal val="#ppt_h"/>
                                          </p:val>
                                        </p:tav>
                                      </p:tavLst>
                                    </p:anim>
                                    <p:animEffect transition="in" filter="fade">
                                      <p:cBhvr>
                                        <p:cTn id="9" dur="1000"/>
                                        <p:tgtEl>
                                          <p:spTgt spid="6318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31810">
                                            <p:txEl>
                                              <p:pRg st="0" end="0"/>
                                            </p:txEl>
                                          </p:spTgt>
                                        </p:tgtEl>
                                        <p:attrNameLst>
                                          <p:attrName>style.visibility</p:attrName>
                                        </p:attrNameLst>
                                      </p:cBhvr>
                                      <p:to>
                                        <p:strVal val="visible"/>
                                      </p:to>
                                    </p:set>
                                    <p:animEffect transition="in" filter="wipe(up)">
                                      <p:cBhvr>
                                        <p:cTn id="14" dur="500"/>
                                        <p:tgtEl>
                                          <p:spTgt spid="631810">
                                            <p:txEl>
                                              <p:pRg st="0" end="0"/>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31810">
                                            <p:txEl>
                                              <p:pRg st="1" end="1"/>
                                            </p:txEl>
                                          </p:spTgt>
                                        </p:tgtEl>
                                        <p:attrNameLst>
                                          <p:attrName>style.visibility</p:attrName>
                                        </p:attrNameLst>
                                      </p:cBhvr>
                                      <p:to>
                                        <p:strVal val="visible"/>
                                      </p:to>
                                    </p:set>
                                    <p:animEffect transition="in" filter="wipe(up)">
                                      <p:cBhvr>
                                        <p:cTn id="17" dur="500"/>
                                        <p:tgtEl>
                                          <p:spTgt spid="631810">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31810">
                                            <p:txEl>
                                              <p:pRg st="2" end="2"/>
                                            </p:txEl>
                                          </p:spTgt>
                                        </p:tgtEl>
                                        <p:attrNameLst>
                                          <p:attrName>style.visibility</p:attrName>
                                        </p:attrNameLst>
                                      </p:cBhvr>
                                      <p:to>
                                        <p:strVal val="visible"/>
                                      </p:to>
                                    </p:set>
                                    <p:animEffect transition="in" filter="wipe(up)">
                                      <p:cBhvr>
                                        <p:cTn id="20" dur="500"/>
                                        <p:tgtEl>
                                          <p:spTgt spid="631810">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31810">
                                            <p:txEl>
                                              <p:pRg st="3" end="3"/>
                                            </p:txEl>
                                          </p:spTgt>
                                        </p:tgtEl>
                                        <p:attrNameLst>
                                          <p:attrName>style.visibility</p:attrName>
                                        </p:attrNameLst>
                                      </p:cBhvr>
                                      <p:to>
                                        <p:strVal val="visible"/>
                                      </p:to>
                                    </p:set>
                                    <p:animEffect transition="in" filter="wipe(up)">
                                      <p:cBhvr>
                                        <p:cTn id="23" dur="500"/>
                                        <p:tgtEl>
                                          <p:spTgt spid="6318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p:bldP spid="631810" grpId="0" build="p"/>
    </p:bld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990600" y="762000"/>
            <a:ext cx="6858000" cy="1143000"/>
          </a:xfrm>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1</a:t>
            </a:r>
            <a:r>
              <a:rPr lang="zh-CN" altLang="en-US" sz="2400" b="1" smtClean="0">
                <a:solidFill>
                  <a:srgbClr val="692AA2"/>
                </a:solidFill>
                <a:latin typeface="仿宋_GB2312" pitchFamily="49" charset="-122"/>
                <a:ea typeface="仿宋_GB2312" pitchFamily="49" charset="-122"/>
              </a:rPr>
              <a:t>）拟合优度检验</a:t>
            </a:r>
          </a:p>
        </p:txBody>
      </p:sp>
      <p:sp>
        <p:nvSpPr>
          <p:cNvPr id="632835" name="Rectangle 3"/>
          <p:cNvSpPr>
            <a:spLocks noGrp="1" noChangeArrowheads="1"/>
          </p:cNvSpPr>
          <p:nvPr>
            <p:ph idx="1"/>
          </p:nvPr>
        </p:nvSpPr>
        <p:spPr>
          <a:xfrm>
            <a:off x="1066800" y="1752600"/>
            <a:ext cx="3429000" cy="533400"/>
          </a:xfrm>
        </p:spPr>
        <p:txBody>
          <a:bodyPr/>
          <a:lstStyle/>
          <a:p>
            <a:pPr eaLnBrk="1" hangingPunct="1">
              <a:spcBef>
                <a:spcPct val="50000"/>
              </a:spcBef>
              <a:buFontTx/>
              <a:buNone/>
            </a:pPr>
            <a:r>
              <a:rPr lang="zh-CN" altLang="en-US" sz="2000" b="1" smtClean="0">
                <a:solidFill>
                  <a:srgbClr val="692AA2"/>
                </a:solidFill>
                <a:latin typeface="仿宋_GB2312" pitchFamily="49" charset="-122"/>
                <a:ea typeface="仿宋_GB2312" pitchFamily="49" charset="-122"/>
              </a:rPr>
              <a:t>总离差平方和的分解</a:t>
            </a:r>
          </a:p>
        </p:txBody>
      </p:sp>
      <p:grpSp>
        <p:nvGrpSpPr>
          <p:cNvPr id="632836" name="Group 4"/>
          <p:cNvGrpSpPr>
            <a:grpSpLocks/>
          </p:cNvGrpSpPr>
          <p:nvPr/>
        </p:nvGrpSpPr>
        <p:grpSpPr bwMode="auto">
          <a:xfrm>
            <a:off x="2133600" y="2130425"/>
            <a:ext cx="4267200" cy="3813175"/>
            <a:chOff x="528" y="864"/>
            <a:chExt cx="3556" cy="2508"/>
          </a:xfrm>
        </p:grpSpPr>
        <p:sp>
          <p:nvSpPr>
            <p:cNvPr id="208901" name="Line 5"/>
            <p:cNvSpPr>
              <a:spLocks noChangeShapeType="1"/>
            </p:cNvSpPr>
            <p:nvPr/>
          </p:nvSpPr>
          <p:spPr bwMode="auto">
            <a:xfrm>
              <a:off x="779" y="1106"/>
              <a:ext cx="0" cy="201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02" name="Line 6"/>
            <p:cNvSpPr>
              <a:spLocks noChangeShapeType="1"/>
            </p:cNvSpPr>
            <p:nvPr/>
          </p:nvSpPr>
          <p:spPr bwMode="auto">
            <a:xfrm>
              <a:off x="779" y="3121"/>
              <a:ext cx="2961"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03" name="Text Box 7"/>
            <p:cNvSpPr txBox="1">
              <a:spLocks noChangeArrowheads="1"/>
            </p:cNvSpPr>
            <p:nvPr/>
          </p:nvSpPr>
          <p:spPr bwMode="auto">
            <a:xfrm>
              <a:off x="528" y="1056"/>
              <a:ext cx="25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b="1">
                  <a:latin typeface="Arial Narrow" pitchFamily="34" charset="0"/>
                  <a:ea typeface="楷体_GB2312" pitchFamily="49" charset="-122"/>
                </a:rPr>
                <a:t>Y</a:t>
              </a:r>
            </a:p>
          </p:txBody>
        </p:sp>
        <p:sp>
          <p:nvSpPr>
            <p:cNvPr id="208904" name="Text Box 8"/>
            <p:cNvSpPr txBox="1">
              <a:spLocks noChangeArrowheads="1"/>
            </p:cNvSpPr>
            <p:nvPr/>
          </p:nvSpPr>
          <p:spPr bwMode="auto">
            <a:xfrm>
              <a:off x="3489" y="3122"/>
              <a:ext cx="35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b="1">
                  <a:latin typeface="Arial Narrow" pitchFamily="34" charset="0"/>
                  <a:ea typeface="宋体" pitchFamily="2" charset="-122"/>
                </a:rPr>
                <a:t>X</a:t>
              </a:r>
            </a:p>
          </p:txBody>
        </p:sp>
        <p:sp>
          <p:nvSpPr>
            <p:cNvPr id="208905" name="Text Box 9"/>
            <p:cNvSpPr txBox="1">
              <a:spLocks noChangeArrowheads="1"/>
            </p:cNvSpPr>
            <p:nvPr/>
          </p:nvSpPr>
          <p:spPr bwMode="auto">
            <a:xfrm>
              <a:off x="578" y="3071"/>
              <a:ext cx="302"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a:latin typeface="Times New Roman" pitchFamily="18" charset="0"/>
                  <a:ea typeface="宋体" pitchFamily="2" charset="-122"/>
                </a:rPr>
                <a:t>0</a:t>
              </a:r>
            </a:p>
          </p:txBody>
        </p:sp>
        <p:sp>
          <p:nvSpPr>
            <p:cNvPr id="208906" name="Text Box 10"/>
            <p:cNvSpPr txBox="1">
              <a:spLocks noChangeArrowheads="1"/>
            </p:cNvSpPr>
            <p:nvPr/>
          </p:nvSpPr>
          <p:spPr bwMode="auto">
            <a:xfrm>
              <a:off x="961" y="2410"/>
              <a:ext cx="1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07" name="Text Box 11"/>
            <p:cNvSpPr txBox="1">
              <a:spLocks noChangeArrowheads="1"/>
            </p:cNvSpPr>
            <p:nvPr/>
          </p:nvSpPr>
          <p:spPr bwMode="auto">
            <a:xfrm>
              <a:off x="1432" y="1711"/>
              <a:ext cx="20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08" name="Text Box 12"/>
            <p:cNvSpPr txBox="1">
              <a:spLocks noChangeArrowheads="1"/>
            </p:cNvSpPr>
            <p:nvPr/>
          </p:nvSpPr>
          <p:spPr bwMode="auto">
            <a:xfrm>
              <a:off x="2786" y="1106"/>
              <a:ext cx="20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09" name="Text Box 13"/>
            <p:cNvSpPr txBox="1">
              <a:spLocks noChangeArrowheads="1"/>
            </p:cNvSpPr>
            <p:nvPr/>
          </p:nvSpPr>
          <p:spPr bwMode="auto">
            <a:xfrm>
              <a:off x="1129" y="2879"/>
              <a:ext cx="20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10" name="Text Box 14"/>
            <p:cNvSpPr txBox="1">
              <a:spLocks noChangeArrowheads="1"/>
            </p:cNvSpPr>
            <p:nvPr/>
          </p:nvSpPr>
          <p:spPr bwMode="auto">
            <a:xfrm>
              <a:off x="1180" y="2022"/>
              <a:ext cx="20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11" name="Text Box 15"/>
            <p:cNvSpPr txBox="1">
              <a:spLocks noChangeArrowheads="1"/>
            </p:cNvSpPr>
            <p:nvPr/>
          </p:nvSpPr>
          <p:spPr bwMode="auto">
            <a:xfrm>
              <a:off x="2352" y="979"/>
              <a:ext cx="24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3200" b="1">
                  <a:latin typeface="Times New Roman" pitchFamily="18" charset="0"/>
                  <a:ea typeface="宋体" pitchFamily="2" charset="-122"/>
                  <a:cs typeface="Times New Roman" pitchFamily="18" charset="0"/>
                </a:rPr>
                <a:t>*</a:t>
              </a:r>
            </a:p>
          </p:txBody>
        </p:sp>
        <p:sp>
          <p:nvSpPr>
            <p:cNvPr id="208912" name="Text Box 16"/>
            <p:cNvSpPr txBox="1">
              <a:spLocks noChangeArrowheads="1"/>
            </p:cNvSpPr>
            <p:nvPr/>
          </p:nvSpPr>
          <p:spPr bwMode="auto">
            <a:xfrm>
              <a:off x="2735" y="1560"/>
              <a:ext cx="20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13" name="Line 17"/>
            <p:cNvSpPr>
              <a:spLocks noChangeShapeType="1"/>
            </p:cNvSpPr>
            <p:nvPr/>
          </p:nvSpPr>
          <p:spPr bwMode="auto">
            <a:xfrm flipV="1">
              <a:off x="864" y="1104"/>
              <a:ext cx="2256" cy="18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4" name="Text Box 18"/>
            <p:cNvSpPr txBox="1">
              <a:spLocks noChangeArrowheads="1"/>
            </p:cNvSpPr>
            <p:nvPr/>
          </p:nvSpPr>
          <p:spPr bwMode="auto">
            <a:xfrm>
              <a:off x="2352" y="1536"/>
              <a:ext cx="336" cy="2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400" b="1">
                  <a:latin typeface="Times New Roman" pitchFamily="18" charset="0"/>
                  <a:ea typeface="宋体" pitchFamily="2" charset="-122"/>
                  <a:cs typeface="Times New Roman" pitchFamily="18" charset="0"/>
                </a:rPr>
                <a:t>△</a:t>
              </a:r>
            </a:p>
          </p:txBody>
        </p:sp>
        <p:sp>
          <p:nvSpPr>
            <p:cNvPr id="208915" name="AutoShape 19"/>
            <p:cNvSpPr>
              <a:spLocks/>
            </p:cNvSpPr>
            <p:nvPr/>
          </p:nvSpPr>
          <p:spPr bwMode="auto">
            <a:xfrm>
              <a:off x="2496" y="1152"/>
              <a:ext cx="48" cy="432"/>
            </a:xfrm>
            <a:prstGeom prst="righ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8916" name="Object 20"/>
            <p:cNvGraphicFramePr>
              <a:graphicFrameLocks noChangeAspect="1"/>
            </p:cNvGraphicFramePr>
            <p:nvPr/>
          </p:nvGraphicFramePr>
          <p:xfrm>
            <a:off x="2169" y="1468"/>
            <a:ext cx="253" cy="356"/>
          </p:xfrm>
          <a:graphic>
            <a:graphicData uri="http://schemas.openxmlformats.org/presentationml/2006/ole">
              <mc:AlternateContent xmlns:mc="http://schemas.openxmlformats.org/markup-compatibility/2006">
                <mc:Choice xmlns:v="urn:schemas-microsoft-com:vml" Requires="v">
                  <p:oleObj spid="_x0000_s208963" name="公式" r:id="rId3" imgW="177569" imgH="317087" progId="Equation.3">
                    <p:embed/>
                  </p:oleObj>
                </mc:Choice>
                <mc:Fallback>
                  <p:oleObj name="公式" r:id="rId3" imgW="177569" imgH="317087"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 y="1468"/>
                          <a:ext cx="253"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17" name="Text Box 21"/>
            <p:cNvSpPr txBox="1">
              <a:spLocks noChangeArrowheads="1"/>
            </p:cNvSpPr>
            <p:nvPr/>
          </p:nvSpPr>
          <p:spPr bwMode="auto">
            <a:xfrm>
              <a:off x="1008" y="2118"/>
              <a:ext cx="20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18" name="Text Box 22"/>
            <p:cNvSpPr txBox="1">
              <a:spLocks noChangeArrowheads="1"/>
            </p:cNvSpPr>
            <p:nvPr/>
          </p:nvSpPr>
          <p:spPr bwMode="auto">
            <a:xfrm>
              <a:off x="1372" y="2544"/>
              <a:ext cx="20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19" name="Text Box 23"/>
            <p:cNvSpPr txBox="1">
              <a:spLocks noChangeArrowheads="1"/>
            </p:cNvSpPr>
            <p:nvPr/>
          </p:nvSpPr>
          <p:spPr bwMode="auto">
            <a:xfrm>
              <a:off x="1469" y="2310"/>
              <a:ext cx="1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20" name="Text Box 24"/>
            <p:cNvSpPr txBox="1">
              <a:spLocks noChangeArrowheads="1"/>
            </p:cNvSpPr>
            <p:nvPr/>
          </p:nvSpPr>
          <p:spPr bwMode="auto">
            <a:xfrm>
              <a:off x="2153" y="1880"/>
              <a:ext cx="1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a:latin typeface="Times New Roman" pitchFamily="18" charset="0"/>
                  <a:ea typeface="宋体" pitchFamily="2" charset="-122"/>
                  <a:cs typeface="Times New Roman" pitchFamily="18" charset="0"/>
                </a:rPr>
                <a:t>*</a:t>
              </a:r>
            </a:p>
          </p:txBody>
        </p:sp>
        <p:sp>
          <p:nvSpPr>
            <p:cNvPr id="208921" name="Text Box 25"/>
            <p:cNvSpPr txBox="1">
              <a:spLocks noChangeArrowheads="1"/>
            </p:cNvSpPr>
            <p:nvPr/>
          </p:nvSpPr>
          <p:spPr bwMode="auto">
            <a:xfrm>
              <a:off x="2497" y="864"/>
              <a:ext cx="37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i="1">
                  <a:latin typeface="Times New Roman" pitchFamily="18" charset="0"/>
                  <a:ea typeface="宋体" pitchFamily="2" charset="-122"/>
                </a:rPr>
                <a:t>Y</a:t>
              </a:r>
              <a:r>
                <a:rPr kumimoji="1" lang="en-US" altLang="zh-CN" i="1" baseline="-25000">
                  <a:latin typeface="Times New Roman" pitchFamily="18" charset="0"/>
                  <a:ea typeface="宋体" pitchFamily="2" charset="-122"/>
                </a:rPr>
                <a:t>9</a:t>
              </a:r>
              <a:endParaRPr kumimoji="1" lang="en-US" altLang="zh-CN" i="1">
                <a:latin typeface="Times New Roman" pitchFamily="18" charset="0"/>
                <a:ea typeface="宋体" pitchFamily="2" charset="-122"/>
              </a:endParaRPr>
            </a:p>
          </p:txBody>
        </p:sp>
        <p:sp>
          <p:nvSpPr>
            <p:cNvPr id="208922" name="Line 26"/>
            <p:cNvSpPr>
              <a:spLocks noChangeShapeType="1"/>
            </p:cNvSpPr>
            <p:nvPr/>
          </p:nvSpPr>
          <p:spPr bwMode="auto">
            <a:xfrm>
              <a:off x="768" y="1968"/>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23" name="AutoShape 27"/>
            <p:cNvSpPr>
              <a:spLocks/>
            </p:cNvSpPr>
            <p:nvPr/>
          </p:nvSpPr>
          <p:spPr bwMode="auto">
            <a:xfrm>
              <a:off x="2496" y="1632"/>
              <a:ext cx="48" cy="336"/>
            </a:xfrm>
            <a:prstGeom prst="rightBrace">
              <a:avLst>
                <a:gd name="adj1" fmla="val 58333"/>
                <a:gd name="adj2" fmla="val 50000"/>
              </a:avLst>
            </a:prstGeom>
            <a:noFill/>
            <a:ln w="254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8924" name="Object 28"/>
            <p:cNvGraphicFramePr>
              <a:graphicFrameLocks noChangeAspect="1"/>
            </p:cNvGraphicFramePr>
            <p:nvPr/>
          </p:nvGraphicFramePr>
          <p:xfrm>
            <a:off x="3764" y="1842"/>
            <a:ext cx="320" cy="366"/>
          </p:xfrm>
          <a:graphic>
            <a:graphicData uri="http://schemas.openxmlformats.org/presentationml/2006/ole">
              <mc:AlternateContent xmlns:mc="http://schemas.openxmlformats.org/markup-compatibility/2006">
                <mc:Choice xmlns:v="urn:schemas-microsoft-com:vml" Requires="v">
                  <p:oleObj spid="_x0000_s208964" name="Equation" r:id="rId5" imgW="139579" imgH="266469" progId="Equation.3">
                    <p:embed/>
                  </p:oleObj>
                </mc:Choice>
                <mc:Fallback>
                  <p:oleObj name="Equation" r:id="rId5" imgW="139579" imgH="266469"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4" y="1842"/>
                          <a:ext cx="32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32834"/>
                                        </p:tgtEl>
                                        <p:attrNameLst>
                                          <p:attrName>style.visibility</p:attrName>
                                        </p:attrNameLst>
                                      </p:cBhvr>
                                      <p:to>
                                        <p:strVal val="visible"/>
                                      </p:to>
                                    </p:set>
                                    <p:anim calcmode="lin" valueType="num">
                                      <p:cBhvr>
                                        <p:cTn id="7" dur="1000" fill="hold"/>
                                        <p:tgtEl>
                                          <p:spTgt spid="632834"/>
                                        </p:tgtEl>
                                        <p:attrNameLst>
                                          <p:attrName>ppt_w</p:attrName>
                                        </p:attrNameLst>
                                      </p:cBhvr>
                                      <p:tavLst>
                                        <p:tav tm="0">
                                          <p:val>
                                            <p:strVal val="#ppt_w*0.70"/>
                                          </p:val>
                                        </p:tav>
                                        <p:tav tm="100000">
                                          <p:val>
                                            <p:strVal val="#ppt_w"/>
                                          </p:val>
                                        </p:tav>
                                      </p:tavLst>
                                    </p:anim>
                                    <p:anim calcmode="lin" valueType="num">
                                      <p:cBhvr>
                                        <p:cTn id="8" dur="1000" fill="hold"/>
                                        <p:tgtEl>
                                          <p:spTgt spid="632834"/>
                                        </p:tgtEl>
                                        <p:attrNameLst>
                                          <p:attrName>ppt_h</p:attrName>
                                        </p:attrNameLst>
                                      </p:cBhvr>
                                      <p:tavLst>
                                        <p:tav tm="0">
                                          <p:val>
                                            <p:strVal val="#ppt_h"/>
                                          </p:val>
                                        </p:tav>
                                        <p:tav tm="100000">
                                          <p:val>
                                            <p:strVal val="#ppt_h"/>
                                          </p:val>
                                        </p:tav>
                                      </p:tavLst>
                                    </p:anim>
                                    <p:animEffect transition="in" filter="fade">
                                      <p:cBhvr>
                                        <p:cTn id="9" dur="1000"/>
                                        <p:tgtEl>
                                          <p:spTgt spid="6328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32835">
                                            <p:txEl>
                                              <p:pRg st="0" end="0"/>
                                            </p:txEl>
                                          </p:spTgt>
                                        </p:tgtEl>
                                        <p:attrNameLst>
                                          <p:attrName>style.visibility</p:attrName>
                                        </p:attrNameLst>
                                      </p:cBhvr>
                                      <p:to>
                                        <p:strVal val="visible"/>
                                      </p:to>
                                    </p:set>
                                    <p:animEffect transition="in" filter="wipe(down)">
                                      <p:cBhvr>
                                        <p:cTn id="14" dur="500"/>
                                        <p:tgtEl>
                                          <p:spTgt spid="6328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32836"/>
                                        </p:tgtEl>
                                        <p:attrNameLst>
                                          <p:attrName>style.visibility</p:attrName>
                                        </p:attrNameLst>
                                      </p:cBhvr>
                                      <p:to>
                                        <p:strVal val="visible"/>
                                      </p:to>
                                    </p:set>
                                    <p:animEffect transition="in" filter="blinds(horizontal)">
                                      <p:cBhvr>
                                        <p:cTn id="19"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p:bldP spid="632835" grpId="0" build="p"/>
    </p:bld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3858" name="Group 2"/>
          <p:cNvGrpSpPr>
            <a:grpSpLocks/>
          </p:cNvGrpSpPr>
          <p:nvPr/>
        </p:nvGrpSpPr>
        <p:grpSpPr bwMode="auto">
          <a:xfrm>
            <a:off x="762000" y="1371600"/>
            <a:ext cx="7391400" cy="2286000"/>
            <a:chOff x="576" y="1082"/>
            <a:chExt cx="4656" cy="1440"/>
          </a:xfrm>
        </p:grpSpPr>
        <p:grpSp>
          <p:nvGrpSpPr>
            <p:cNvPr id="209935" name="Group 3"/>
            <p:cNvGrpSpPr>
              <a:grpSpLocks/>
            </p:cNvGrpSpPr>
            <p:nvPr/>
          </p:nvGrpSpPr>
          <p:grpSpPr bwMode="auto">
            <a:xfrm>
              <a:off x="576" y="1082"/>
              <a:ext cx="2214" cy="1351"/>
              <a:chOff x="816" y="1082"/>
              <a:chExt cx="2214" cy="1351"/>
            </a:xfrm>
          </p:grpSpPr>
          <p:graphicFrame>
            <p:nvGraphicFramePr>
              <p:cNvPr id="209938" name="Object 4"/>
              <p:cNvGraphicFramePr>
                <a:graphicFrameLocks noChangeAspect="1"/>
              </p:cNvGraphicFramePr>
              <p:nvPr/>
            </p:nvGraphicFramePr>
            <p:xfrm>
              <a:off x="816" y="1584"/>
              <a:ext cx="980" cy="388"/>
            </p:xfrm>
            <a:graphic>
              <a:graphicData uri="http://schemas.openxmlformats.org/presentationml/2006/ole">
                <mc:AlternateContent xmlns:mc="http://schemas.openxmlformats.org/markup-compatibility/2006">
                  <mc:Choice xmlns:v="urn:schemas-microsoft-com:vml" Requires="v">
                    <p:oleObj spid="_x0000_s210056" name="Equation" r:id="rId3" imgW="672808" imgH="317362" progId="Equation.3">
                      <p:embed/>
                    </p:oleObj>
                  </mc:Choice>
                  <mc:Fallback>
                    <p:oleObj name="Equation" r:id="rId3" imgW="672808" imgH="31736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584"/>
                            <a:ext cx="980" cy="388"/>
                          </a:xfrm>
                          <a:prstGeom prst="rect">
                            <a:avLst/>
                          </a:prstGeom>
                          <a:noFill/>
                          <a:ln w="9525">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9" name="Object 5"/>
              <p:cNvGraphicFramePr>
                <a:graphicFrameLocks noChangeAspect="1"/>
              </p:cNvGraphicFramePr>
              <p:nvPr/>
            </p:nvGraphicFramePr>
            <p:xfrm>
              <a:off x="2160" y="1082"/>
              <a:ext cx="870" cy="406"/>
            </p:xfrm>
            <a:graphic>
              <a:graphicData uri="http://schemas.openxmlformats.org/presentationml/2006/ole">
                <mc:AlternateContent xmlns:mc="http://schemas.openxmlformats.org/markup-compatibility/2006">
                  <mc:Choice xmlns:v="urn:schemas-microsoft-com:vml" Requires="v">
                    <p:oleObj spid="_x0000_s210057" name="Equation" r:id="rId5" imgW="685502" imgH="406224" progId="Equation.3">
                      <p:embed/>
                    </p:oleObj>
                  </mc:Choice>
                  <mc:Fallback>
                    <p:oleObj name="Equation" r:id="rId5" imgW="685502" imgH="4062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082"/>
                            <a:ext cx="870" cy="406"/>
                          </a:xfrm>
                          <a:prstGeom prst="rect">
                            <a:avLst/>
                          </a:prstGeom>
                          <a:noFill/>
                          <a:ln w="9525">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0" name="Object 6"/>
              <p:cNvGraphicFramePr>
                <a:graphicFrameLocks noChangeAspect="1"/>
              </p:cNvGraphicFramePr>
              <p:nvPr/>
            </p:nvGraphicFramePr>
            <p:xfrm>
              <a:off x="2160" y="2064"/>
              <a:ext cx="768" cy="369"/>
            </p:xfrm>
            <a:graphic>
              <a:graphicData uri="http://schemas.openxmlformats.org/presentationml/2006/ole">
                <mc:AlternateContent xmlns:mc="http://schemas.openxmlformats.org/markup-compatibility/2006">
                  <mc:Choice xmlns:v="urn:schemas-microsoft-com:vml" Requires="v">
                    <p:oleObj spid="_x0000_s210058" name="Equation" r:id="rId7" imgW="660113" imgH="317362" progId="Equation.3">
                      <p:embed/>
                    </p:oleObj>
                  </mc:Choice>
                  <mc:Fallback>
                    <p:oleObj name="Equation" r:id="rId7" imgW="660113" imgH="31736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2064"/>
                            <a:ext cx="768" cy="369"/>
                          </a:xfrm>
                          <a:prstGeom prst="rect">
                            <a:avLst/>
                          </a:prstGeom>
                          <a:noFill/>
                          <a:ln w="9525">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41" name="AutoShape 7"/>
              <p:cNvSpPr>
                <a:spLocks/>
              </p:cNvSpPr>
              <p:nvPr/>
            </p:nvSpPr>
            <p:spPr bwMode="auto">
              <a:xfrm>
                <a:off x="1872" y="1440"/>
                <a:ext cx="240" cy="816"/>
              </a:xfrm>
              <a:prstGeom prst="leftBrace">
                <a:avLst>
                  <a:gd name="adj1" fmla="val 28333"/>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9936" name="Text Box 8"/>
            <p:cNvSpPr txBox="1">
              <a:spLocks noChangeArrowheads="1"/>
            </p:cNvSpPr>
            <p:nvPr/>
          </p:nvSpPr>
          <p:spPr bwMode="auto">
            <a:xfrm>
              <a:off x="2976" y="1249"/>
              <a:ext cx="2208" cy="448"/>
            </a:xfrm>
            <a:prstGeom prst="rect">
              <a:avLst/>
            </a:prstGeom>
            <a:noFill/>
            <a:ln w="952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sz="2000" b="1">
                  <a:latin typeface="仿宋_GB2312" pitchFamily="49" charset="-122"/>
                </a:rPr>
                <a:t> </a:t>
              </a:r>
              <a:r>
                <a:rPr kumimoji="1" lang="zh-CN" altLang="en-US" sz="2000" b="1">
                  <a:latin typeface="仿宋_GB2312" pitchFamily="49" charset="-122"/>
                </a:rPr>
                <a:t>由回归方程解释的部分，表示解释变量</a:t>
              </a:r>
              <a:r>
                <a:rPr kumimoji="1" lang="en-US" altLang="zh-CN" sz="2000" b="1">
                  <a:latin typeface="仿宋_GB2312" pitchFamily="49" charset="-122"/>
                </a:rPr>
                <a:t>X</a:t>
              </a:r>
              <a:r>
                <a:rPr kumimoji="1" lang="zh-CN" altLang="en-US" sz="2000" b="1">
                  <a:latin typeface="仿宋_GB2312" pitchFamily="49" charset="-122"/>
                </a:rPr>
                <a:t>对</a:t>
              </a:r>
              <a:r>
                <a:rPr kumimoji="1" lang="en-US" altLang="zh-CN" sz="2000" b="1">
                  <a:latin typeface="仿宋_GB2312" pitchFamily="49" charset="-122"/>
                </a:rPr>
                <a:t>Y</a:t>
              </a:r>
              <a:r>
                <a:rPr kumimoji="1" lang="zh-CN" altLang="en-US" sz="2000" b="1">
                  <a:latin typeface="仿宋_GB2312" pitchFamily="49" charset="-122"/>
                </a:rPr>
                <a:t>的线性影响</a:t>
              </a:r>
            </a:p>
          </p:txBody>
        </p:sp>
        <p:sp>
          <p:nvSpPr>
            <p:cNvPr id="209937" name="Text Box 9"/>
            <p:cNvSpPr txBox="1">
              <a:spLocks noChangeArrowheads="1"/>
            </p:cNvSpPr>
            <p:nvPr/>
          </p:nvSpPr>
          <p:spPr bwMode="auto">
            <a:xfrm>
              <a:off x="3024" y="2112"/>
              <a:ext cx="2208" cy="410"/>
            </a:xfrm>
            <a:prstGeom prst="rect">
              <a:avLst/>
            </a:prstGeom>
            <a:noFill/>
            <a:ln w="952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1800" b="1">
                  <a:latin typeface="Times New Roman" pitchFamily="18" charset="0"/>
                </a:rPr>
                <a:t>       </a:t>
              </a:r>
              <a:r>
                <a:rPr kumimoji="1" lang="zh-CN" altLang="en-US" sz="1800" b="1">
                  <a:latin typeface="Times New Roman" pitchFamily="18" charset="0"/>
                </a:rPr>
                <a:t>残差项，表示回归方程不能解释的部分</a:t>
              </a:r>
            </a:p>
          </p:txBody>
        </p:sp>
      </p:grpSp>
      <p:grpSp>
        <p:nvGrpSpPr>
          <p:cNvPr id="633882" name="Group 26"/>
          <p:cNvGrpSpPr>
            <a:grpSpLocks/>
          </p:cNvGrpSpPr>
          <p:nvPr/>
        </p:nvGrpSpPr>
        <p:grpSpPr bwMode="auto">
          <a:xfrm>
            <a:off x="1752600" y="4267200"/>
            <a:ext cx="3352800" cy="1585913"/>
            <a:chOff x="1152" y="2736"/>
            <a:chExt cx="2112" cy="999"/>
          </a:xfrm>
        </p:grpSpPr>
        <p:graphicFrame>
          <p:nvGraphicFramePr>
            <p:cNvPr id="209928" name="Object 10"/>
            <p:cNvGraphicFramePr>
              <a:graphicFrameLocks noChangeAspect="1"/>
            </p:cNvGraphicFramePr>
            <p:nvPr/>
          </p:nvGraphicFramePr>
          <p:xfrm>
            <a:off x="2784" y="3072"/>
            <a:ext cx="480" cy="333"/>
          </p:xfrm>
          <a:graphic>
            <a:graphicData uri="http://schemas.openxmlformats.org/presentationml/2006/ole">
              <mc:AlternateContent xmlns:mc="http://schemas.openxmlformats.org/markup-compatibility/2006">
                <mc:Choice xmlns:v="urn:schemas-microsoft-com:vml" Requires="v">
                  <p:oleObj spid="_x0000_s210059" name="Equation" r:id="rId9" imgW="368300" imgH="368300" progId="Equation.3">
                    <p:embed/>
                  </p:oleObj>
                </mc:Choice>
                <mc:Fallback>
                  <p:oleObj name="Equation" r:id="rId9" imgW="368300" imgH="3683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3072"/>
                          <a:ext cx="480"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9" name="Object 11"/>
            <p:cNvGraphicFramePr>
              <a:graphicFrameLocks noChangeAspect="1"/>
            </p:cNvGraphicFramePr>
            <p:nvPr/>
          </p:nvGraphicFramePr>
          <p:xfrm>
            <a:off x="2832" y="2736"/>
            <a:ext cx="432" cy="240"/>
          </p:xfrm>
          <a:graphic>
            <a:graphicData uri="http://schemas.openxmlformats.org/presentationml/2006/ole">
              <mc:AlternateContent xmlns:mc="http://schemas.openxmlformats.org/markup-compatibility/2006">
                <mc:Choice xmlns:v="urn:schemas-microsoft-com:vml" Requires="v">
                  <p:oleObj spid="_x0000_s210060" name="Equation" r:id="rId11" imgW="380835" imgH="253890" progId="Equation.3">
                    <p:embed/>
                  </p:oleObj>
                </mc:Choice>
                <mc:Fallback>
                  <p:oleObj name="Equation" r:id="rId11" imgW="380835" imgH="25389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2" y="2736"/>
                          <a:ext cx="43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0" name="Object 12"/>
            <p:cNvGraphicFramePr>
              <a:graphicFrameLocks noChangeAspect="1"/>
            </p:cNvGraphicFramePr>
            <p:nvPr/>
          </p:nvGraphicFramePr>
          <p:xfrm>
            <a:off x="2880" y="3504"/>
            <a:ext cx="384" cy="221"/>
          </p:xfrm>
          <a:graphic>
            <a:graphicData uri="http://schemas.openxmlformats.org/presentationml/2006/ole">
              <mc:AlternateContent xmlns:mc="http://schemas.openxmlformats.org/markup-compatibility/2006">
                <mc:Choice xmlns:v="urn:schemas-microsoft-com:vml" Requires="v">
                  <p:oleObj spid="_x0000_s210061" name="Equation" r:id="rId13" imgW="368140" imgH="253890" progId="Equation.3">
                    <p:embed/>
                  </p:oleObj>
                </mc:Choice>
                <mc:Fallback>
                  <p:oleObj name="Equation" r:id="rId13" imgW="368140" imgH="25389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3504"/>
                          <a:ext cx="38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31" name="Text Box 13"/>
            <p:cNvSpPr txBox="1">
              <a:spLocks noChangeArrowheads="1"/>
            </p:cNvSpPr>
            <p:nvPr/>
          </p:nvSpPr>
          <p:spPr bwMode="auto">
            <a:xfrm>
              <a:off x="1152" y="2832"/>
              <a:ext cx="1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endParaRPr kumimoji="1" lang="zh-CN" altLang="zh-CN" sz="1800" b="1">
                <a:latin typeface="Times New Roman" pitchFamily="18" charset="0"/>
                <a:ea typeface="宋体" pitchFamily="2" charset="-122"/>
              </a:endParaRPr>
            </a:p>
          </p:txBody>
        </p:sp>
        <p:sp>
          <p:nvSpPr>
            <p:cNvPr id="209932" name="Text Box 14"/>
            <p:cNvSpPr txBox="1">
              <a:spLocks noChangeArrowheads="1"/>
            </p:cNvSpPr>
            <p:nvPr/>
          </p:nvSpPr>
          <p:spPr bwMode="auto">
            <a:xfrm>
              <a:off x="1200" y="2736"/>
              <a:ext cx="18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sz="2000" b="1">
                  <a:latin typeface="仿宋_GB2312" pitchFamily="49" charset="-122"/>
                </a:rPr>
                <a:t>总离差平方和（</a:t>
              </a:r>
              <a:r>
                <a:rPr kumimoji="1" lang="en-US" altLang="zh-CN" sz="2000" b="1">
                  <a:latin typeface="仿宋_GB2312" pitchFamily="49" charset="-122"/>
                </a:rPr>
                <a:t>TSS</a:t>
              </a:r>
              <a:r>
                <a:rPr kumimoji="1" lang="zh-CN" altLang="en-US" sz="2000" b="1">
                  <a:latin typeface="仿宋_GB2312" pitchFamily="49" charset="-122"/>
                </a:rPr>
                <a:t>）</a:t>
              </a:r>
            </a:p>
          </p:txBody>
        </p:sp>
        <p:sp>
          <p:nvSpPr>
            <p:cNvPr id="209933" name="Text Box 15"/>
            <p:cNvSpPr txBox="1">
              <a:spLocks noChangeArrowheads="1"/>
            </p:cNvSpPr>
            <p:nvPr/>
          </p:nvSpPr>
          <p:spPr bwMode="auto">
            <a:xfrm>
              <a:off x="1200" y="3120"/>
              <a:ext cx="1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sz="1800" b="1">
                  <a:latin typeface="仿宋_GB2312" pitchFamily="49" charset="-122"/>
                </a:rPr>
                <a:t>回归平方和（</a:t>
              </a:r>
              <a:r>
                <a:rPr kumimoji="1" lang="en-US" altLang="zh-CN" sz="1800" b="1">
                  <a:latin typeface="仿宋_GB2312" pitchFamily="49" charset="-122"/>
                </a:rPr>
                <a:t>ESS</a:t>
              </a:r>
              <a:r>
                <a:rPr kumimoji="1" lang="zh-CN" altLang="en-US" sz="1800" b="1">
                  <a:latin typeface="仿宋_GB2312" pitchFamily="49" charset="-122"/>
                </a:rPr>
                <a:t>）</a:t>
              </a:r>
            </a:p>
          </p:txBody>
        </p:sp>
        <p:sp>
          <p:nvSpPr>
            <p:cNvPr id="209934" name="Text Box 16"/>
            <p:cNvSpPr txBox="1">
              <a:spLocks noChangeArrowheads="1"/>
            </p:cNvSpPr>
            <p:nvPr/>
          </p:nvSpPr>
          <p:spPr bwMode="auto">
            <a:xfrm>
              <a:off x="1200" y="3504"/>
              <a:ext cx="1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sz="1800" b="1">
                  <a:latin typeface="仿宋_GB2312" pitchFamily="49" charset="-122"/>
                </a:rPr>
                <a:t>残差平方和（</a:t>
              </a:r>
              <a:r>
                <a:rPr kumimoji="1" lang="en-US" altLang="zh-CN" sz="1800" b="1">
                  <a:latin typeface="仿宋_GB2312" pitchFamily="49" charset="-122"/>
                </a:rPr>
                <a:t>RSS</a:t>
              </a:r>
              <a:r>
                <a:rPr kumimoji="1" lang="zh-CN" altLang="en-US" sz="1800" b="1">
                  <a:latin typeface="仿宋_GB2312" pitchFamily="49" charset="-122"/>
                </a:rPr>
                <a:t>）</a:t>
              </a:r>
            </a:p>
          </p:txBody>
        </p:sp>
      </p:grpSp>
      <p:sp>
        <p:nvSpPr>
          <p:cNvPr id="209924" name="Rectangle 22"/>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9925" name="Rectangle 23"/>
          <p:cNvSpPr>
            <a:spLocks noChangeArrowheads="1"/>
          </p:cNvSpPr>
          <p:nvPr/>
        </p:nvSpPr>
        <p:spPr bwMode="auto">
          <a:xfrm>
            <a:off x="0" y="2871788"/>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200">
                <a:solidFill>
                  <a:schemeClr val="tx1"/>
                </a:solidFill>
                <a:latin typeface="宋体" pitchFamily="2" charset="-122"/>
                <a:ea typeface="宋体" pitchFamily="2" charset="-122"/>
                <a:cs typeface="Times New Roman" pitchFamily="18" charset="0"/>
              </a:rPr>
              <a:t>，</a:t>
            </a:r>
            <a:endParaRPr lang="zh-CN" altLang="en-US" sz="1800">
              <a:solidFill>
                <a:schemeClr val="tx1"/>
              </a:solidFill>
              <a:ea typeface="宋体" pitchFamily="2" charset="-122"/>
              <a:cs typeface="Times New Roman" pitchFamily="18" charset="0"/>
            </a:endParaRPr>
          </a:p>
        </p:txBody>
      </p:sp>
      <p:sp>
        <p:nvSpPr>
          <p:cNvPr id="209926" name="Rectangle 24"/>
          <p:cNvSpPr>
            <a:spLocks noChangeArrowheads="1"/>
          </p:cNvSpPr>
          <p:nvPr/>
        </p:nvSpPr>
        <p:spPr bwMode="auto">
          <a:xfrm>
            <a:off x="0" y="3413125"/>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200">
                <a:solidFill>
                  <a:schemeClr val="tx1"/>
                </a:solidFill>
                <a:latin typeface="宋体" pitchFamily="2" charset="-122"/>
                <a:ea typeface="宋体" pitchFamily="2" charset="-122"/>
                <a:cs typeface="Times New Roman" pitchFamily="18" charset="0"/>
              </a:rPr>
              <a:t>，</a:t>
            </a:r>
            <a:endParaRPr lang="zh-CN" altLang="en-US" sz="1800">
              <a:solidFill>
                <a:schemeClr val="tx1"/>
              </a:solidFill>
              <a:ea typeface="宋体" pitchFamily="2" charset="-122"/>
              <a:cs typeface="Times New Roman" pitchFamily="18" charset="0"/>
            </a:endParaRPr>
          </a:p>
        </p:txBody>
      </p:sp>
      <p:sp>
        <p:nvSpPr>
          <p:cNvPr id="209927" name="Rectangle 25"/>
          <p:cNvSpPr>
            <a:spLocks noChangeArrowheads="1"/>
          </p:cNvSpPr>
          <p:nvPr/>
        </p:nvSpPr>
        <p:spPr bwMode="auto">
          <a:xfrm>
            <a:off x="0" y="395446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a:solidFill>
                  <a:schemeClr val="tx1"/>
                </a:solidFill>
              </a:rPr>
              <a:t> </a:t>
            </a:r>
            <a:endParaRPr lang="en-US" altLang="zh-CN" sz="1800">
              <a:solidFill>
                <a:schemeClr val="tx1"/>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3858"/>
                                        </p:tgtEl>
                                        <p:attrNameLst>
                                          <p:attrName>style.visibility</p:attrName>
                                        </p:attrNameLst>
                                      </p:cBhvr>
                                      <p:to>
                                        <p:strVal val="visible"/>
                                      </p:to>
                                    </p:set>
                                    <p:animEffect transition="in" filter="blinds(horizontal)">
                                      <p:cBhvr>
                                        <p:cTn id="7" dur="500"/>
                                        <p:tgtEl>
                                          <p:spTgt spid="633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3882"/>
                                        </p:tgtEl>
                                        <p:attrNameLst>
                                          <p:attrName>style.visibility</p:attrName>
                                        </p:attrNameLst>
                                      </p:cBhvr>
                                      <p:to>
                                        <p:strVal val="visible"/>
                                      </p:to>
                                    </p:set>
                                    <p:animEffect transition="in" filter="blinds(horizontal)">
                                      <p:cBhvr>
                                        <p:cTn id="12" dur="500"/>
                                        <p:tgtEl>
                                          <p:spTgt spid="633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83" name="Rectangle 3"/>
          <p:cNvSpPr>
            <a:spLocks noGrp="1" noChangeArrowheads="1"/>
          </p:cNvSpPr>
          <p:nvPr>
            <p:ph idx="1"/>
          </p:nvPr>
        </p:nvSpPr>
        <p:spPr>
          <a:xfrm>
            <a:off x="457200" y="1066800"/>
            <a:ext cx="8229600" cy="5638800"/>
          </a:xfrm>
        </p:spPr>
        <p:txBody>
          <a:bodyPr>
            <a:normAutofit/>
          </a:bodyPr>
          <a:lstStyle/>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注意英文缩小的含义</a:t>
            </a:r>
          </a:p>
          <a:p>
            <a:pPr eaLnBrk="1" hangingPunct="1">
              <a:lnSpc>
                <a:spcPct val="120000"/>
              </a:lnSpc>
              <a:buFont typeface="Wingdings" pitchFamily="2" charset="2"/>
              <a:buChar char="v"/>
            </a:pPr>
            <a:r>
              <a:rPr lang="en-US" altLang="zh-CN" sz="2000" b="1" smtClean="0">
                <a:solidFill>
                  <a:srgbClr val="692AA2"/>
                </a:solidFill>
                <a:latin typeface="仿宋_GB2312" pitchFamily="49" charset="-122"/>
                <a:ea typeface="仿宋_GB2312" pitchFamily="49" charset="-122"/>
              </a:rPr>
              <a:t>TSS</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Total Square Sum / </a:t>
            </a:r>
            <a:r>
              <a:rPr lang="zh-CN" altLang="en-US" sz="2000" b="1" smtClean="0">
                <a:solidFill>
                  <a:srgbClr val="692AA2"/>
                </a:solidFill>
                <a:latin typeface="仿宋_GB2312" pitchFamily="49" charset="-122"/>
                <a:ea typeface="仿宋_GB2312" pitchFamily="49" charset="-122"/>
              </a:rPr>
              <a:t>总离差平方和</a:t>
            </a:r>
          </a:p>
          <a:p>
            <a:pPr eaLnBrk="1" hangingPunct="1">
              <a:lnSpc>
                <a:spcPct val="120000"/>
              </a:lnSpc>
              <a:buFont typeface="Wingdings" pitchFamily="2" charset="2"/>
              <a:buChar char="v"/>
            </a:pPr>
            <a:r>
              <a:rPr lang="en-US" altLang="zh-CN" sz="2000" b="1" smtClean="0">
                <a:solidFill>
                  <a:srgbClr val="692AA2"/>
                </a:solidFill>
                <a:latin typeface="仿宋_GB2312" pitchFamily="49" charset="-122"/>
                <a:ea typeface="仿宋_GB2312" pitchFamily="49" charset="-122"/>
              </a:rPr>
              <a:t>RSS</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Regression Square Sum / </a:t>
            </a:r>
            <a:r>
              <a:rPr lang="zh-CN" altLang="en-US" sz="2000" b="1" smtClean="0">
                <a:solidFill>
                  <a:srgbClr val="692AA2"/>
                </a:solidFill>
                <a:latin typeface="仿宋_GB2312" pitchFamily="49" charset="-122"/>
                <a:ea typeface="仿宋_GB2312" pitchFamily="49" charset="-122"/>
              </a:rPr>
              <a:t>回归平方和</a:t>
            </a:r>
          </a:p>
          <a:p>
            <a:pPr eaLnBrk="1" hangingPunct="1">
              <a:lnSpc>
                <a:spcPct val="120000"/>
              </a:lnSpc>
              <a:buFont typeface="Wingdings" pitchFamily="2" charset="2"/>
              <a:buNone/>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latin typeface="仿宋_GB2312" pitchFamily="49" charset="-122"/>
                <a:ea typeface="仿宋_GB2312" pitchFamily="49" charset="-122"/>
              </a:rPr>
              <a:t>Residual Square Sum  /  </a:t>
            </a:r>
            <a:r>
              <a:rPr lang="zh-CN" altLang="en-US" sz="2000" b="1" smtClean="0">
                <a:solidFill>
                  <a:srgbClr val="692AA2"/>
                </a:solidFill>
                <a:latin typeface="仿宋_GB2312" pitchFamily="49" charset="-122"/>
                <a:ea typeface="仿宋_GB2312" pitchFamily="49" charset="-122"/>
              </a:rPr>
              <a:t>残差平方和</a:t>
            </a:r>
          </a:p>
          <a:p>
            <a:pPr eaLnBrk="1" hangingPunct="1">
              <a:lnSpc>
                <a:spcPct val="120000"/>
              </a:lnSpc>
              <a:buFont typeface="Wingdings" pitchFamily="2" charset="2"/>
              <a:buChar char="v"/>
            </a:pPr>
            <a:r>
              <a:rPr lang="en-US" altLang="zh-CN" sz="2000" b="1" smtClean="0">
                <a:solidFill>
                  <a:srgbClr val="692AA2"/>
                </a:solidFill>
                <a:latin typeface="仿宋_GB2312" pitchFamily="49" charset="-122"/>
                <a:ea typeface="仿宋_GB2312" pitchFamily="49" charset="-122"/>
              </a:rPr>
              <a:t>ESS</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Error Square Sum   /   </a:t>
            </a:r>
            <a:r>
              <a:rPr lang="zh-CN" altLang="en-US" sz="2000" b="1" smtClean="0">
                <a:solidFill>
                  <a:srgbClr val="692AA2"/>
                </a:solidFill>
                <a:latin typeface="仿宋_GB2312" pitchFamily="49" charset="-122"/>
                <a:ea typeface="仿宋_GB2312" pitchFamily="49" charset="-122"/>
              </a:rPr>
              <a:t>误差平方和（残差平方和）</a:t>
            </a:r>
          </a:p>
          <a:p>
            <a:pPr lvl="1" eaLnBrk="1" hangingPunct="1">
              <a:lnSpc>
                <a:spcPct val="120000"/>
              </a:lnSpc>
              <a:buFont typeface="Wingdings" pitchFamily="2" charset="2"/>
              <a:buNone/>
            </a:pPr>
            <a:r>
              <a:rPr lang="zh-CN" altLang="en-US" sz="2000" b="1" smtClean="0">
                <a:solidFill>
                  <a:srgbClr val="692AA2"/>
                </a:solidFill>
                <a:latin typeface="仿宋_GB2312" pitchFamily="49" charset="-122"/>
                <a:ea typeface="仿宋_GB2312" pitchFamily="49" charset="-122"/>
              </a:rPr>
              <a:t>    </a:t>
            </a:r>
            <a:r>
              <a:rPr lang="en-US" altLang="zh-CN" sz="2000" b="1" smtClean="0">
                <a:solidFill>
                  <a:srgbClr val="692AA2"/>
                </a:solidFill>
                <a:latin typeface="仿宋_GB2312" pitchFamily="49" charset="-122"/>
                <a:ea typeface="仿宋_GB2312" pitchFamily="49" charset="-122"/>
              </a:rPr>
              <a:t>Explain Square Sum  /  </a:t>
            </a:r>
            <a:r>
              <a:rPr lang="zh-CN" altLang="en-US" sz="2000" b="1" smtClean="0">
                <a:solidFill>
                  <a:srgbClr val="692AA2"/>
                </a:solidFill>
                <a:latin typeface="仿宋_GB2312" pitchFamily="49" charset="-122"/>
                <a:ea typeface="仿宋_GB2312" pitchFamily="49" charset="-122"/>
              </a:rPr>
              <a:t>解释平方和（回归平方和）</a:t>
            </a:r>
          </a:p>
          <a:p>
            <a:pPr eaLnBrk="1" hangingPunct="1">
              <a:buFont typeface="Wingdings" pitchFamily="2" charset="2"/>
              <a:buNone/>
            </a:pPr>
            <a:r>
              <a:rPr lang="zh-CN" altLang="en-US" sz="2400" b="1" smtClean="0">
                <a:solidFill>
                  <a:srgbClr val="692AA2"/>
                </a:solidFill>
                <a:latin typeface="仿宋_GB2312" pitchFamily="49" charset="-122"/>
                <a:ea typeface="仿宋_GB2312" pitchFamily="49" charset="-122"/>
              </a:rPr>
              <a:t>平方和分解的意义</a:t>
            </a:r>
          </a:p>
          <a:p>
            <a:pPr eaLnBrk="1" hangingPunct="1">
              <a:lnSpc>
                <a:spcPct val="120000"/>
              </a:lnSpc>
              <a:buFont typeface="Wingdings" pitchFamily="2" charset="2"/>
              <a:buChar char="v"/>
            </a:pPr>
            <a:r>
              <a:rPr lang="en-US" altLang="zh-CN" sz="2000" b="1" smtClean="0">
                <a:solidFill>
                  <a:srgbClr val="692AA2"/>
                </a:solidFill>
                <a:latin typeface="仿宋_GB2312" pitchFamily="49" charset="-122"/>
                <a:ea typeface="仿宋_GB2312" pitchFamily="49" charset="-122"/>
              </a:rPr>
              <a:t>TSS=RSS+ESS</a:t>
            </a:r>
          </a:p>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被解释变量</a:t>
            </a:r>
            <a:r>
              <a:rPr lang="en-US" altLang="zh-CN" sz="2000" b="1" smtClean="0">
                <a:solidFill>
                  <a:srgbClr val="692AA2"/>
                </a:solidFill>
                <a:latin typeface="仿宋_GB2312" pitchFamily="49" charset="-122"/>
                <a:ea typeface="仿宋_GB2312" pitchFamily="49" charset="-122"/>
              </a:rPr>
              <a:t>Y</a:t>
            </a:r>
            <a:r>
              <a:rPr lang="zh-CN" altLang="en-US" sz="2000" b="1" smtClean="0">
                <a:solidFill>
                  <a:srgbClr val="692AA2"/>
                </a:solidFill>
                <a:latin typeface="仿宋_GB2312" pitchFamily="49" charset="-122"/>
                <a:ea typeface="仿宋_GB2312" pitchFamily="49" charset="-122"/>
              </a:rPr>
              <a:t>总的变动（差异）</a:t>
            </a: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解释变量</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引起的变动（差异）</a:t>
            </a: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除</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以外的因素引起的变动（差异）</a:t>
            </a:r>
          </a:p>
          <a:p>
            <a:pPr eaLnBrk="1" hangingPunct="1">
              <a:lnSpc>
                <a:spcPct val="120000"/>
              </a:lnSpc>
              <a:buFont typeface="Wingdings" pitchFamily="2" charset="2"/>
              <a:buChar char="v"/>
            </a:pPr>
            <a:r>
              <a:rPr lang="zh-CN" altLang="en-US" sz="2000" b="1" smtClean="0">
                <a:solidFill>
                  <a:srgbClr val="692AA2"/>
                </a:solidFill>
                <a:latin typeface="仿宋_GB2312" pitchFamily="49" charset="-122"/>
                <a:ea typeface="仿宋_GB2312" pitchFamily="49" charset="-122"/>
              </a:rPr>
              <a:t>如果</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引起的变动在</a:t>
            </a:r>
            <a:r>
              <a:rPr lang="en-US" altLang="zh-CN" sz="2000" b="1" smtClean="0">
                <a:solidFill>
                  <a:srgbClr val="692AA2"/>
                </a:solidFill>
                <a:latin typeface="仿宋_GB2312" pitchFamily="49" charset="-122"/>
                <a:ea typeface="仿宋_GB2312" pitchFamily="49" charset="-122"/>
              </a:rPr>
              <a:t>Y</a:t>
            </a:r>
            <a:r>
              <a:rPr lang="zh-CN" altLang="en-US" sz="2000" b="1" smtClean="0">
                <a:solidFill>
                  <a:srgbClr val="692AA2"/>
                </a:solidFill>
                <a:latin typeface="仿宋_GB2312" pitchFamily="49" charset="-122"/>
                <a:ea typeface="仿宋_GB2312" pitchFamily="49" charset="-122"/>
              </a:rPr>
              <a:t>的总变动中占很大比例，那么</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很好地解释了</a:t>
            </a:r>
            <a:r>
              <a:rPr lang="en-US" altLang="zh-CN" sz="2000" b="1" smtClean="0">
                <a:solidFill>
                  <a:srgbClr val="692AA2"/>
                </a:solidFill>
                <a:latin typeface="仿宋_GB2312" pitchFamily="49" charset="-122"/>
                <a:ea typeface="仿宋_GB2312" pitchFamily="49" charset="-122"/>
              </a:rPr>
              <a:t>Y</a:t>
            </a:r>
            <a:r>
              <a:rPr lang="zh-CN" altLang="en-US" sz="2000" b="1" smtClean="0">
                <a:solidFill>
                  <a:srgbClr val="692AA2"/>
                </a:solidFill>
                <a:latin typeface="仿宋_GB2312" pitchFamily="49" charset="-122"/>
                <a:ea typeface="仿宋_GB2312" pitchFamily="49" charset="-122"/>
              </a:rPr>
              <a:t>；否则，</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不能很好地解释</a:t>
            </a:r>
            <a:r>
              <a:rPr lang="en-US" altLang="zh-CN" sz="2000" b="1" smtClean="0">
                <a:solidFill>
                  <a:srgbClr val="692AA2"/>
                </a:solidFill>
                <a:latin typeface="仿宋_GB2312" pitchFamily="49" charset="-122"/>
                <a:ea typeface="仿宋_GB2312" pitchFamily="49" charset="-122"/>
              </a:rPr>
              <a:t>Y</a:t>
            </a:r>
            <a:r>
              <a:rPr lang="zh-CN" altLang="en-US" sz="2000" b="1" smtClean="0">
                <a:solidFill>
                  <a:srgbClr val="692AA2"/>
                </a:solidFill>
                <a:latin typeface="仿宋_GB2312" pitchFamily="49" charset="-122"/>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 calcmode="lin" valueType="num">
                                      <p:cBhvr>
                                        <p:cTn id="7" dur="1000" fill="hold"/>
                                        <p:tgtEl>
                                          <p:spTgt spid="63488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48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48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nodeType="clickEffect">
                                  <p:stCondLst>
                                    <p:cond delay="0"/>
                                  </p:stCondLst>
                                  <p:childTnLst>
                                    <p:set>
                                      <p:cBhvr>
                                        <p:cTn id="13" dur="1" fill="hold">
                                          <p:stCondLst>
                                            <p:cond delay="0"/>
                                          </p:stCondLst>
                                        </p:cTn>
                                        <p:tgtEl>
                                          <p:spTgt spid="634883">
                                            <p:txEl>
                                              <p:pRg st="1" end="1"/>
                                            </p:txEl>
                                          </p:spTgt>
                                        </p:tgtEl>
                                        <p:attrNameLst>
                                          <p:attrName>style.visibility</p:attrName>
                                        </p:attrNameLst>
                                      </p:cBhvr>
                                      <p:to>
                                        <p:strVal val="visible"/>
                                      </p:to>
                                    </p:set>
                                    <p:animEffect transition="in" filter="barn(inHorizontal)">
                                      <p:cBhvr>
                                        <p:cTn id="14" dur="500"/>
                                        <p:tgtEl>
                                          <p:spTgt spid="634883">
                                            <p:txEl>
                                              <p:pRg st="1" end="1"/>
                                            </p:txEl>
                                          </p:spTgt>
                                        </p:tgtEl>
                                      </p:cBhvr>
                                    </p:animEffect>
                                  </p:childTnLst>
                                </p:cTn>
                              </p:par>
                              <p:par>
                                <p:cTn id="15" presetID="16" presetClass="entr" presetSubtype="26" fill="hold" nodeType="withEffect">
                                  <p:stCondLst>
                                    <p:cond delay="0"/>
                                  </p:stCondLst>
                                  <p:childTnLst>
                                    <p:set>
                                      <p:cBhvr>
                                        <p:cTn id="16" dur="1" fill="hold">
                                          <p:stCondLst>
                                            <p:cond delay="0"/>
                                          </p:stCondLst>
                                        </p:cTn>
                                        <p:tgtEl>
                                          <p:spTgt spid="634883">
                                            <p:txEl>
                                              <p:pRg st="2" end="2"/>
                                            </p:txEl>
                                          </p:spTgt>
                                        </p:tgtEl>
                                        <p:attrNameLst>
                                          <p:attrName>style.visibility</p:attrName>
                                        </p:attrNameLst>
                                      </p:cBhvr>
                                      <p:to>
                                        <p:strVal val="visible"/>
                                      </p:to>
                                    </p:set>
                                    <p:animEffect transition="in" filter="barn(inHorizontal)">
                                      <p:cBhvr>
                                        <p:cTn id="17" dur="500"/>
                                        <p:tgtEl>
                                          <p:spTgt spid="634883">
                                            <p:txEl>
                                              <p:pRg st="2" end="2"/>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634883">
                                            <p:txEl>
                                              <p:pRg st="3" end="3"/>
                                            </p:txEl>
                                          </p:spTgt>
                                        </p:tgtEl>
                                        <p:attrNameLst>
                                          <p:attrName>style.visibility</p:attrName>
                                        </p:attrNameLst>
                                      </p:cBhvr>
                                      <p:to>
                                        <p:strVal val="visible"/>
                                      </p:to>
                                    </p:set>
                                    <p:animEffect transition="in" filter="barn(inHorizontal)">
                                      <p:cBhvr>
                                        <p:cTn id="20" dur="500"/>
                                        <p:tgtEl>
                                          <p:spTgt spid="634883">
                                            <p:txEl>
                                              <p:pRg st="3" end="3"/>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634883">
                                            <p:txEl>
                                              <p:pRg st="4" end="4"/>
                                            </p:txEl>
                                          </p:spTgt>
                                        </p:tgtEl>
                                        <p:attrNameLst>
                                          <p:attrName>style.visibility</p:attrName>
                                        </p:attrNameLst>
                                      </p:cBhvr>
                                      <p:to>
                                        <p:strVal val="visible"/>
                                      </p:to>
                                    </p:set>
                                    <p:animEffect transition="in" filter="barn(inHorizontal)">
                                      <p:cBhvr>
                                        <p:cTn id="23" dur="500"/>
                                        <p:tgtEl>
                                          <p:spTgt spid="634883">
                                            <p:txEl>
                                              <p:pRg st="4" end="4"/>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634883">
                                            <p:txEl>
                                              <p:pRg st="5" end="5"/>
                                            </p:txEl>
                                          </p:spTgt>
                                        </p:tgtEl>
                                        <p:attrNameLst>
                                          <p:attrName>style.visibility</p:attrName>
                                        </p:attrNameLst>
                                      </p:cBhvr>
                                      <p:to>
                                        <p:strVal val="visible"/>
                                      </p:to>
                                    </p:set>
                                    <p:animEffect transition="in" filter="barn(inHorizontal)">
                                      <p:cBhvr>
                                        <p:cTn id="26" dur="500"/>
                                        <p:tgtEl>
                                          <p:spTgt spid="63488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634883">
                                            <p:txEl>
                                              <p:pRg st="6" end="6"/>
                                            </p:txEl>
                                          </p:spTgt>
                                        </p:tgtEl>
                                        <p:attrNameLst>
                                          <p:attrName>style.visibility</p:attrName>
                                        </p:attrNameLst>
                                      </p:cBhvr>
                                      <p:to>
                                        <p:strVal val="visible"/>
                                      </p:to>
                                    </p:set>
                                    <p:anim calcmode="lin" valueType="num">
                                      <p:cBhvr>
                                        <p:cTn id="31" dur="1000" fill="hold"/>
                                        <p:tgtEl>
                                          <p:spTgt spid="634883">
                                            <p:txEl>
                                              <p:pRg st="6" end="6"/>
                                            </p:txEl>
                                          </p:spTgt>
                                        </p:tgtEl>
                                        <p:attrNameLst>
                                          <p:attrName>ppt_w</p:attrName>
                                        </p:attrNameLst>
                                      </p:cBhvr>
                                      <p:tavLst>
                                        <p:tav tm="0">
                                          <p:val>
                                            <p:strVal val="#ppt_w*0.70"/>
                                          </p:val>
                                        </p:tav>
                                        <p:tav tm="100000">
                                          <p:val>
                                            <p:strVal val="#ppt_w"/>
                                          </p:val>
                                        </p:tav>
                                      </p:tavLst>
                                    </p:anim>
                                    <p:anim calcmode="lin" valueType="num">
                                      <p:cBhvr>
                                        <p:cTn id="32" dur="1000" fill="hold"/>
                                        <p:tgtEl>
                                          <p:spTgt spid="634883">
                                            <p:txEl>
                                              <p:pRg st="6" end="6"/>
                                            </p:txEl>
                                          </p:spTgt>
                                        </p:tgtEl>
                                        <p:attrNameLst>
                                          <p:attrName>ppt_h</p:attrName>
                                        </p:attrNameLst>
                                      </p:cBhvr>
                                      <p:tavLst>
                                        <p:tav tm="0">
                                          <p:val>
                                            <p:strVal val="#ppt_h"/>
                                          </p:val>
                                        </p:tav>
                                        <p:tav tm="100000">
                                          <p:val>
                                            <p:strVal val="#ppt_h"/>
                                          </p:val>
                                        </p:tav>
                                      </p:tavLst>
                                    </p:anim>
                                    <p:animEffect transition="in" filter="fade">
                                      <p:cBhvr>
                                        <p:cTn id="33" dur="1000"/>
                                        <p:tgtEl>
                                          <p:spTgt spid="63488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6" fill="hold" nodeType="clickEffect">
                                  <p:stCondLst>
                                    <p:cond delay="0"/>
                                  </p:stCondLst>
                                  <p:childTnLst>
                                    <p:set>
                                      <p:cBhvr>
                                        <p:cTn id="37" dur="1" fill="hold">
                                          <p:stCondLst>
                                            <p:cond delay="0"/>
                                          </p:stCondLst>
                                        </p:cTn>
                                        <p:tgtEl>
                                          <p:spTgt spid="634883">
                                            <p:txEl>
                                              <p:pRg st="7" end="7"/>
                                            </p:txEl>
                                          </p:spTgt>
                                        </p:tgtEl>
                                        <p:attrNameLst>
                                          <p:attrName>style.visibility</p:attrName>
                                        </p:attrNameLst>
                                      </p:cBhvr>
                                      <p:to>
                                        <p:strVal val="visible"/>
                                      </p:to>
                                    </p:set>
                                    <p:animEffect transition="in" filter="barn(inHorizontal)">
                                      <p:cBhvr>
                                        <p:cTn id="38" dur="500"/>
                                        <p:tgtEl>
                                          <p:spTgt spid="634883">
                                            <p:txEl>
                                              <p:pRg st="7" end="7"/>
                                            </p:txEl>
                                          </p:spTgt>
                                        </p:tgtEl>
                                      </p:cBhvr>
                                    </p:animEffect>
                                  </p:childTnLst>
                                </p:cTn>
                              </p:par>
                              <p:par>
                                <p:cTn id="39" presetID="16" presetClass="entr" presetSubtype="26" fill="hold" nodeType="withEffect">
                                  <p:stCondLst>
                                    <p:cond delay="0"/>
                                  </p:stCondLst>
                                  <p:childTnLst>
                                    <p:set>
                                      <p:cBhvr>
                                        <p:cTn id="40" dur="1" fill="hold">
                                          <p:stCondLst>
                                            <p:cond delay="0"/>
                                          </p:stCondLst>
                                        </p:cTn>
                                        <p:tgtEl>
                                          <p:spTgt spid="634883">
                                            <p:txEl>
                                              <p:pRg st="8" end="8"/>
                                            </p:txEl>
                                          </p:spTgt>
                                        </p:tgtEl>
                                        <p:attrNameLst>
                                          <p:attrName>style.visibility</p:attrName>
                                        </p:attrNameLst>
                                      </p:cBhvr>
                                      <p:to>
                                        <p:strVal val="visible"/>
                                      </p:to>
                                    </p:set>
                                    <p:animEffect transition="in" filter="barn(inHorizontal)">
                                      <p:cBhvr>
                                        <p:cTn id="41" dur="500"/>
                                        <p:tgtEl>
                                          <p:spTgt spid="634883">
                                            <p:txEl>
                                              <p:pRg st="8" end="8"/>
                                            </p:txEl>
                                          </p:spTgt>
                                        </p:tgtEl>
                                      </p:cBhvr>
                                    </p:animEffect>
                                  </p:childTnLst>
                                </p:cTn>
                              </p:par>
                              <p:par>
                                <p:cTn id="42" presetID="16" presetClass="entr" presetSubtype="26" fill="hold" nodeType="withEffect">
                                  <p:stCondLst>
                                    <p:cond delay="0"/>
                                  </p:stCondLst>
                                  <p:childTnLst>
                                    <p:set>
                                      <p:cBhvr>
                                        <p:cTn id="43" dur="1" fill="hold">
                                          <p:stCondLst>
                                            <p:cond delay="0"/>
                                          </p:stCondLst>
                                        </p:cTn>
                                        <p:tgtEl>
                                          <p:spTgt spid="634883">
                                            <p:txEl>
                                              <p:pRg st="9" end="9"/>
                                            </p:txEl>
                                          </p:spTgt>
                                        </p:tgtEl>
                                        <p:attrNameLst>
                                          <p:attrName>style.visibility</p:attrName>
                                        </p:attrNameLst>
                                      </p:cBhvr>
                                      <p:to>
                                        <p:strVal val="visible"/>
                                      </p:to>
                                    </p:set>
                                    <p:animEffect transition="in" filter="barn(inHorizontal)">
                                      <p:cBhvr>
                                        <p:cTn id="44" dur="500"/>
                                        <p:tgtEl>
                                          <p:spTgt spid="634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6930" name="Object 2"/>
          <p:cNvGraphicFramePr>
            <a:graphicFrameLocks noChangeAspect="1"/>
          </p:cNvGraphicFramePr>
          <p:nvPr/>
        </p:nvGraphicFramePr>
        <p:xfrm>
          <a:off x="3733800" y="4572000"/>
          <a:ext cx="1524000" cy="782638"/>
        </p:xfrm>
        <a:graphic>
          <a:graphicData uri="http://schemas.openxmlformats.org/presentationml/2006/ole">
            <mc:AlternateContent xmlns:mc="http://schemas.openxmlformats.org/markup-compatibility/2006">
              <mc:Choice xmlns:v="urn:schemas-microsoft-com:vml" Requires="v">
                <p:oleObj spid="_x0000_s212012" name="公式" r:id="rId3" imgW="914400" imgH="431640" progId="Equation.3">
                  <p:embed/>
                </p:oleObj>
              </mc:Choice>
              <mc:Fallback>
                <p:oleObj name="公式" r:id="rId3" imgW="91440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572000"/>
                        <a:ext cx="152400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6931" name="Rectangle 3"/>
          <p:cNvSpPr>
            <a:spLocks noChangeArrowheads="1"/>
          </p:cNvSpPr>
          <p:nvPr/>
        </p:nvSpPr>
        <p:spPr bwMode="auto">
          <a:xfrm>
            <a:off x="838200" y="1066800"/>
            <a:ext cx="525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latin typeface="仿宋_GB2312" pitchFamily="49" charset="-122"/>
              </a:rPr>
              <a:t>(2)</a:t>
            </a:r>
            <a:r>
              <a:rPr lang="zh-CN" altLang="en-US" b="1">
                <a:latin typeface="仿宋_GB2312" pitchFamily="49" charset="-122"/>
              </a:rPr>
              <a:t>样本可决系数</a:t>
            </a:r>
          </a:p>
        </p:txBody>
      </p:sp>
      <p:sp>
        <p:nvSpPr>
          <p:cNvPr id="636932" name="Text Box 4"/>
          <p:cNvSpPr txBox="1">
            <a:spLocks noChangeArrowheads="1"/>
          </p:cNvSpPr>
          <p:nvPr/>
        </p:nvSpPr>
        <p:spPr bwMode="auto">
          <a:xfrm>
            <a:off x="304800" y="18288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Char char="v"/>
            </a:pPr>
            <a:r>
              <a:rPr lang="en-US" altLang="zh-CN" sz="2000" b="1">
                <a:latin typeface="仿宋_GB2312" pitchFamily="49" charset="-122"/>
              </a:rPr>
              <a:t>    </a:t>
            </a:r>
            <a:r>
              <a:rPr lang="zh-CN" altLang="en-US" sz="2000" b="1">
                <a:latin typeface="仿宋_GB2312" pitchFamily="49" charset="-122"/>
              </a:rPr>
              <a:t>样本可决系数是拟合优度评价的最重要指标，残差的标准差也能作为拟合优度评价的参考指标</a:t>
            </a:r>
          </a:p>
          <a:p>
            <a:pPr eaLnBrk="1" hangingPunct="1">
              <a:spcBef>
                <a:spcPct val="50000"/>
              </a:spcBef>
              <a:buClr>
                <a:schemeClr val="hlink"/>
              </a:buClr>
              <a:buSzPct val="70000"/>
              <a:buFont typeface="Wingdings" pitchFamily="2" charset="2"/>
              <a:buChar char="v"/>
            </a:pPr>
            <a:r>
              <a:rPr kumimoji="1" lang="zh-CN" altLang="en-US" sz="2000" b="1">
                <a:latin typeface="仿宋_GB2312" pitchFamily="49" charset="-122"/>
              </a:rPr>
              <a:t>    样本可决系数（</a:t>
            </a:r>
            <a:r>
              <a:rPr kumimoji="1" lang="en-US" altLang="zh-CN" sz="2000" b="1">
                <a:latin typeface="仿宋_GB2312" pitchFamily="49" charset="-122"/>
              </a:rPr>
              <a:t>The </a:t>
            </a:r>
            <a:r>
              <a:rPr kumimoji="1" lang="en-US" altLang="zh-CN" sz="2000" b="1" i="1">
                <a:latin typeface="仿宋_GB2312" pitchFamily="49" charset="-122"/>
              </a:rPr>
              <a:t>coefficient</a:t>
            </a:r>
            <a:r>
              <a:rPr kumimoji="1" lang="en-US" altLang="zh-CN" sz="2000" b="1">
                <a:latin typeface="仿宋_GB2312" pitchFamily="49" charset="-122"/>
              </a:rPr>
              <a:t> of </a:t>
            </a:r>
            <a:r>
              <a:rPr kumimoji="1" lang="en-US" altLang="zh-CN" sz="2000" b="1" i="1">
                <a:latin typeface="仿宋_GB2312" pitchFamily="49" charset="-122"/>
              </a:rPr>
              <a:t>Determination</a:t>
            </a:r>
            <a:r>
              <a:rPr kumimoji="1" lang="zh-CN" altLang="en-US" sz="2000" b="1">
                <a:latin typeface="仿宋_GB2312" pitchFamily="49" charset="-122"/>
              </a:rPr>
              <a:t>）</a:t>
            </a:r>
            <a:r>
              <a:rPr kumimoji="1" lang="en-US" altLang="zh-CN" sz="2000" b="1" i="1">
                <a:latin typeface="仿宋_GB2312" pitchFamily="49" charset="-122"/>
              </a:rPr>
              <a:t>R</a:t>
            </a:r>
            <a:r>
              <a:rPr kumimoji="1" lang="en-US" altLang="zh-CN" sz="2000" b="1" baseline="30000">
                <a:latin typeface="仿宋_GB2312" pitchFamily="49" charset="-122"/>
              </a:rPr>
              <a:t>2</a:t>
            </a:r>
          </a:p>
          <a:p>
            <a:pPr eaLnBrk="1" hangingPunct="1">
              <a:spcBef>
                <a:spcPct val="50000"/>
              </a:spcBef>
              <a:buClr>
                <a:schemeClr val="hlink"/>
              </a:buClr>
              <a:buSzPct val="70000"/>
              <a:buFont typeface="Wingdings" pitchFamily="2" charset="2"/>
              <a:buChar char="v"/>
            </a:pPr>
            <a:endParaRPr kumimoji="1" lang="en-US" altLang="zh-CN" sz="2000" b="1" baseline="30000">
              <a:latin typeface="仿宋_GB2312" pitchFamily="49" charset="-122"/>
            </a:endParaRPr>
          </a:p>
          <a:p>
            <a:pPr eaLnBrk="1" hangingPunct="1">
              <a:spcBef>
                <a:spcPct val="50000"/>
              </a:spcBef>
              <a:buClr>
                <a:schemeClr val="hlink"/>
              </a:buClr>
              <a:buSzPct val="70000"/>
              <a:buFont typeface="Wingdings" pitchFamily="2" charset="2"/>
              <a:buChar char="v"/>
            </a:pPr>
            <a:endParaRPr kumimoji="1" lang="en-US" altLang="zh-CN" sz="2000" b="1" baseline="30000">
              <a:latin typeface="仿宋_GB2312" pitchFamily="49" charset="-122"/>
            </a:endParaRPr>
          </a:p>
          <a:p>
            <a:pPr eaLnBrk="1" hangingPunct="1">
              <a:spcBef>
                <a:spcPct val="50000"/>
              </a:spcBef>
              <a:buClr>
                <a:schemeClr val="hlink"/>
              </a:buClr>
              <a:buSzPct val="70000"/>
              <a:buFont typeface="Wingdings" pitchFamily="2" charset="2"/>
              <a:buChar char="v"/>
            </a:pPr>
            <a:endParaRPr kumimoji="1" lang="en-US" altLang="zh-CN" sz="2000" b="1" baseline="30000">
              <a:latin typeface="仿宋_GB2312" pitchFamily="49" charset="-122"/>
            </a:endParaRPr>
          </a:p>
          <a:p>
            <a:pPr eaLnBrk="1" hangingPunct="1">
              <a:spcBef>
                <a:spcPct val="50000"/>
              </a:spcBef>
              <a:buClr>
                <a:schemeClr val="hlink"/>
              </a:buClr>
              <a:buSzPct val="70000"/>
              <a:buFont typeface="Wingdings" pitchFamily="2" charset="2"/>
              <a:buChar char="v"/>
            </a:pPr>
            <a:r>
              <a:rPr kumimoji="1" lang="en-US" altLang="zh-CN" sz="2000" b="1">
                <a:latin typeface="仿宋_GB2312" pitchFamily="49" charset="-122"/>
              </a:rPr>
              <a:t>    </a:t>
            </a:r>
            <a:r>
              <a:rPr kumimoji="1" lang="zh-CN" altLang="en-US" sz="2000" b="1">
                <a:latin typeface="仿宋_GB2312" pitchFamily="49" charset="-122"/>
              </a:rPr>
              <a:t>随机项</a:t>
            </a:r>
            <a:r>
              <a:rPr kumimoji="1" lang="en-US" altLang="zh-CN" sz="2000" b="1">
                <a:latin typeface="仿宋_GB2312" pitchFamily="49" charset="-122"/>
              </a:rPr>
              <a:t>μ</a:t>
            </a:r>
            <a:r>
              <a:rPr kumimoji="1" lang="zh-CN" altLang="en-US" sz="2000" b="1">
                <a:latin typeface="仿宋_GB2312" pitchFamily="49" charset="-122"/>
              </a:rPr>
              <a:t>的方差</a:t>
            </a:r>
            <a:r>
              <a:rPr kumimoji="1" lang="en-US" altLang="zh-CN" sz="2000" b="1">
                <a:latin typeface="仿宋_GB2312" pitchFamily="49" charset="-122"/>
              </a:rPr>
              <a:t>σ</a:t>
            </a:r>
            <a:r>
              <a:rPr kumimoji="1" lang="en-US" altLang="zh-CN" sz="2000" b="1" baseline="30000">
                <a:latin typeface="仿宋_GB2312" pitchFamily="49" charset="-122"/>
              </a:rPr>
              <a:t>2</a:t>
            </a:r>
            <a:r>
              <a:rPr kumimoji="1" lang="zh-CN" altLang="en-US" sz="2000" b="1">
                <a:latin typeface="仿宋_GB2312" pitchFamily="49" charset="-122"/>
              </a:rPr>
              <a:t>的最小二乘估计量</a:t>
            </a:r>
          </a:p>
          <a:p>
            <a:pPr eaLnBrk="1" hangingPunct="1">
              <a:spcBef>
                <a:spcPct val="50000"/>
              </a:spcBef>
              <a:buClr>
                <a:schemeClr val="hlink"/>
              </a:buClr>
              <a:buSzPct val="70000"/>
              <a:buFont typeface="Wingdings" pitchFamily="2" charset="2"/>
              <a:buChar char="v"/>
            </a:pPr>
            <a:endParaRPr kumimoji="1" lang="en-US" altLang="zh-CN" sz="2000" b="1" baseline="30000">
              <a:latin typeface="仿宋_GB2312" pitchFamily="49" charset="-122"/>
            </a:endParaRPr>
          </a:p>
        </p:txBody>
      </p:sp>
      <p:graphicFrame>
        <p:nvGraphicFramePr>
          <p:cNvPr id="636933" name="Object 5"/>
          <p:cNvGraphicFramePr>
            <a:graphicFrameLocks noChangeAspect="1"/>
          </p:cNvGraphicFramePr>
          <p:nvPr/>
        </p:nvGraphicFramePr>
        <p:xfrm>
          <a:off x="2133600" y="3048000"/>
          <a:ext cx="3962400" cy="744538"/>
        </p:xfrm>
        <a:graphic>
          <a:graphicData uri="http://schemas.openxmlformats.org/presentationml/2006/ole">
            <mc:AlternateContent xmlns:mc="http://schemas.openxmlformats.org/markup-compatibility/2006">
              <mc:Choice xmlns:v="urn:schemas-microsoft-com:vml" Requires="v">
                <p:oleObj spid="_x0000_s212013" name="公式" r:id="rId5" imgW="2349500" imgH="495300" progId="Equation.3">
                  <p:embed/>
                </p:oleObj>
              </mc:Choice>
              <mc:Fallback>
                <p:oleObj name="公式" r:id="rId5" imgW="2349500" imgH="495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048000"/>
                        <a:ext cx="396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p:cTn id="7" dur="1000" fill="hold"/>
                                        <p:tgtEl>
                                          <p:spTgt spid="636931"/>
                                        </p:tgtEl>
                                        <p:attrNameLst>
                                          <p:attrName>ppt_w</p:attrName>
                                        </p:attrNameLst>
                                      </p:cBhvr>
                                      <p:tavLst>
                                        <p:tav tm="0">
                                          <p:val>
                                            <p:strVal val="#ppt_w*0.70"/>
                                          </p:val>
                                        </p:tav>
                                        <p:tav tm="100000">
                                          <p:val>
                                            <p:strVal val="#ppt_w"/>
                                          </p:val>
                                        </p:tav>
                                      </p:tavLst>
                                    </p:anim>
                                    <p:anim calcmode="lin" valueType="num">
                                      <p:cBhvr>
                                        <p:cTn id="8" dur="1000" fill="hold"/>
                                        <p:tgtEl>
                                          <p:spTgt spid="636931"/>
                                        </p:tgtEl>
                                        <p:attrNameLst>
                                          <p:attrName>ppt_h</p:attrName>
                                        </p:attrNameLst>
                                      </p:cBhvr>
                                      <p:tavLst>
                                        <p:tav tm="0">
                                          <p:val>
                                            <p:strVal val="#ppt_h"/>
                                          </p:val>
                                        </p:tav>
                                        <p:tav tm="100000">
                                          <p:val>
                                            <p:strVal val="#ppt_h"/>
                                          </p:val>
                                        </p:tav>
                                      </p:tavLst>
                                    </p:anim>
                                    <p:animEffect transition="in" filter="fade">
                                      <p:cBhvr>
                                        <p:cTn id="9" dur="1000"/>
                                        <p:tgtEl>
                                          <p:spTgt spid="63693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636930"/>
                                        </p:tgtEl>
                                        <p:attrNameLst>
                                          <p:attrName>style.visibility</p:attrName>
                                        </p:attrNameLst>
                                      </p:cBhvr>
                                      <p:to>
                                        <p:strVal val="visible"/>
                                      </p:to>
                                    </p:set>
                                    <p:animEffect transition="in" filter="wipe(down)">
                                      <p:cBhvr>
                                        <p:cTn id="14" dur="500"/>
                                        <p:tgtEl>
                                          <p:spTgt spid="63693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36932"/>
                                        </p:tgtEl>
                                        <p:attrNameLst>
                                          <p:attrName>style.visibility</p:attrName>
                                        </p:attrNameLst>
                                      </p:cBhvr>
                                      <p:to>
                                        <p:strVal val="visible"/>
                                      </p:to>
                                    </p:set>
                                    <p:animEffect transition="in" filter="wipe(down)">
                                      <p:cBhvr>
                                        <p:cTn id="17" dur="500"/>
                                        <p:tgtEl>
                                          <p:spTgt spid="636932"/>
                                        </p:tgtEl>
                                      </p:cBhvr>
                                    </p:animEffect>
                                  </p:childTnLst>
                                </p:cTn>
                              </p:par>
                              <p:par>
                                <p:cTn id="18" presetID="22" presetClass="entr" presetSubtype="4" fill="hold" nodeType="withEffect">
                                  <p:stCondLst>
                                    <p:cond delay="0"/>
                                  </p:stCondLst>
                                  <p:childTnLst>
                                    <p:set>
                                      <p:cBhvr>
                                        <p:cTn id="19" dur="1" fill="hold">
                                          <p:stCondLst>
                                            <p:cond delay="0"/>
                                          </p:stCondLst>
                                        </p:cTn>
                                        <p:tgtEl>
                                          <p:spTgt spid="636933"/>
                                        </p:tgtEl>
                                        <p:attrNameLst>
                                          <p:attrName>style.visibility</p:attrName>
                                        </p:attrNameLst>
                                      </p:cBhvr>
                                      <p:to>
                                        <p:strVal val="visible"/>
                                      </p:to>
                                    </p:set>
                                    <p:animEffect transition="in" filter="wipe(down)">
                                      <p:cBhvr>
                                        <p:cTn id="20" dur="500"/>
                                        <p:tgtEl>
                                          <p:spTgt spid="636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p:bldP spid="636932" grpId="0"/>
    </p:bld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7955" name="Rectangle 3"/>
          <p:cNvSpPr>
            <a:spLocks noGrp="1" noChangeArrowheads="1"/>
          </p:cNvSpPr>
          <p:nvPr>
            <p:ph type="body" sz="half" idx="1"/>
          </p:nvPr>
        </p:nvSpPr>
        <p:spPr>
          <a:xfrm>
            <a:off x="228600" y="914400"/>
            <a:ext cx="8534400" cy="5715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eaLnBrk="1" hangingPunct="1">
              <a:lnSpc>
                <a:spcPct val="110000"/>
              </a:lnSpc>
              <a:buFontTx/>
              <a:buNone/>
            </a:pPr>
            <a:r>
              <a:rPr lang="en-US" altLang="zh-CN" sz="20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相关系数计算方法与样本决定系数一样含义有所不同：</a:t>
            </a:r>
          </a:p>
          <a:p>
            <a:pPr lvl="1" eaLnBrk="1" hangingPunct="1">
              <a:lnSpc>
                <a:spcPct val="110000"/>
              </a:lnSpc>
              <a:buClr>
                <a:schemeClr val="hlink"/>
              </a:buClr>
              <a:buSzPct val="70000"/>
              <a:buFont typeface="Wingdings" pitchFamily="2" charset="2"/>
              <a:buChar char="Ø"/>
            </a:pPr>
            <a:r>
              <a:rPr lang="zh-CN" altLang="en-US" sz="2000" b="1" smtClean="0">
                <a:solidFill>
                  <a:srgbClr val="692AA2"/>
                </a:solidFill>
                <a:latin typeface="仿宋_GB2312" pitchFamily="49" charset="-122"/>
                <a:ea typeface="仿宋_GB2312" pitchFamily="49" charset="-122"/>
              </a:rPr>
              <a:t>    样本可决系数是判断回归方程与样本观测值拟合优度的一个数量指标，隐含的前提条件是</a:t>
            </a:r>
            <a:r>
              <a:rPr lang="en-US" altLang="zh-CN" sz="2000" b="1" smtClean="0">
                <a:solidFill>
                  <a:srgbClr val="692AA2"/>
                </a:solidFill>
                <a:latin typeface="仿宋_GB2312" pitchFamily="49" charset="-122"/>
                <a:ea typeface="仿宋_GB2312" pitchFamily="49" charset="-122"/>
              </a:rPr>
              <a:t>X</a:t>
            </a:r>
            <a:r>
              <a:rPr lang="zh-CN" altLang="en-US" sz="2000" b="1" smtClean="0">
                <a:solidFill>
                  <a:srgbClr val="692AA2"/>
                </a:solidFill>
                <a:latin typeface="仿宋_GB2312" pitchFamily="49" charset="-122"/>
                <a:ea typeface="仿宋_GB2312" pitchFamily="49" charset="-122"/>
              </a:rPr>
              <a:t>和</a:t>
            </a:r>
            <a:r>
              <a:rPr lang="en-US" altLang="zh-CN" sz="2000" b="1" smtClean="0">
                <a:solidFill>
                  <a:srgbClr val="692AA2"/>
                </a:solidFill>
                <a:latin typeface="仿宋_GB2312" pitchFamily="49" charset="-122"/>
                <a:ea typeface="仿宋_GB2312" pitchFamily="49" charset="-122"/>
              </a:rPr>
              <a:t>Y</a:t>
            </a:r>
            <a:r>
              <a:rPr lang="zh-CN" altLang="en-US" sz="2000" b="1" smtClean="0">
                <a:solidFill>
                  <a:srgbClr val="692AA2"/>
                </a:solidFill>
                <a:latin typeface="仿宋_GB2312" pitchFamily="49" charset="-122"/>
                <a:ea typeface="仿宋_GB2312" pitchFamily="49" charset="-122"/>
              </a:rPr>
              <a:t>具有因果关系</a:t>
            </a:r>
          </a:p>
          <a:p>
            <a:pPr lvl="1" eaLnBrk="1" hangingPunct="1">
              <a:lnSpc>
                <a:spcPct val="110000"/>
              </a:lnSpc>
              <a:buClr>
                <a:schemeClr val="hlink"/>
              </a:buClr>
              <a:buSzPct val="70000"/>
              <a:buFont typeface="Wingdings" pitchFamily="2" charset="2"/>
              <a:buChar char="Ø"/>
            </a:pPr>
            <a:r>
              <a:rPr lang="zh-CN" altLang="en-US" sz="2000" b="1" smtClean="0">
                <a:solidFill>
                  <a:srgbClr val="692AA2"/>
                </a:solidFill>
                <a:latin typeface="仿宋_GB2312" pitchFamily="49" charset="-122"/>
                <a:ea typeface="仿宋_GB2312" pitchFamily="49" charset="-122"/>
              </a:rPr>
              <a:t>    相关系数是判断两个随机变量线性相关的密切程度，不考虑因果关系。</a:t>
            </a:r>
          </a:p>
          <a:p>
            <a:pPr lvl="1" eaLnBrk="1" hangingPunct="1">
              <a:lnSpc>
                <a:spcPct val="110000"/>
              </a:lnSpc>
              <a:buClr>
                <a:schemeClr val="hlink"/>
              </a:buClr>
              <a:buSzPct val="70000"/>
              <a:buFont typeface="Wingdings" pitchFamily="2" charset="2"/>
              <a:buChar char="Ø"/>
            </a:pPr>
            <a:r>
              <a:rPr lang="zh-CN" altLang="en-US" sz="2000" b="1" smtClean="0">
                <a:solidFill>
                  <a:srgbClr val="692AA2"/>
                </a:solidFill>
                <a:latin typeface="仿宋_GB2312" pitchFamily="49" charset="-122"/>
                <a:ea typeface="仿宋_GB2312" pitchFamily="49" charset="-122"/>
              </a:rPr>
              <a:t>    调整的可决系数</a:t>
            </a:r>
            <a:r>
              <a:rPr lang="en-US" altLang="zh-CN" sz="2000" b="1" smtClean="0">
                <a:solidFill>
                  <a:srgbClr val="692AA2"/>
                </a:solidFill>
                <a:latin typeface="仿宋_GB2312" pitchFamily="49" charset="-122"/>
                <a:ea typeface="仿宋_GB2312" pitchFamily="49" charset="-122"/>
              </a:rPr>
              <a:t>(adjusted coefficient of detemination)</a:t>
            </a:r>
            <a:r>
              <a:rPr lang="zh-CN" altLang="en-US" sz="2000" b="1" smtClean="0">
                <a:solidFill>
                  <a:srgbClr val="692AA2"/>
                </a:solidFill>
                <a:latin typeface="仿宋_GB2312" pitchFamily="49" charset="-122"/>
                <a:ea typeface="仿宋_GB2312" pitchFamily="49" charset="-122"/>
              </a:rPr>
              <a:t>，增加解释变量时，很可能增加</a:t>
            </a:r>
            <a:r>
              <a:rPr lang="en-US" altLang="zh-CN" sz="2000" b="1" smtClean="0">
                <a:solidFill>
                  <a:srgbClr val="692AA2"/>
                </a:solidFill>
                <a:latin typeface="仿宋_GB2312" pitchFamily="49" charset="-122"/>
                <a:ea typeface="仿宋_GB2312" pitchFamily="49" charset="-122"/>
              </a:rPr>
              <a:t>R</a:t>
            </a:r>
            <a:r>
              <a:rPr lang="en-US" altLang="zh-CN" sz="2000" b="1" baseline="30000" smtClean="0">
                <a:solidFill>
                  <a:srgbClr val="692AA2"/>
                </a:solidFill>
                <a:latin typeface="仿宋_GB2312" pitchFamily="49" charset="-122"/>
                <a:ea typeface="仿宋_GB2312" pitchFamily="49" charset="-122"/>
              </a:rPr>
              <a:t>2</a:t>
            </a:r>
            <a:r>
              <a:rPr lang="zh-CN" altLang="en-US" sz="2000" b="1" smtClean="0">
                <a:solidFill>
                  <a:srgbClr val="692AA2"/>
                </a:solidFill>
                <a:latin typeface="仿宋_GB2312" pitchFamily="49" charset="-122"/>
                <a:ea typeface="仿宋_GB2312" pitchFamily="49" charset="-122"/>
              </a:rPr>
              <a:t>，容易引起错觉，认为只要在回归模型中增加解释变量就可以了，因此考虑对</a:t>
            </a:r>
            <a:r>
              <a:rPr lang="en-US" altLang="zh-CN" sz="2000" b="1" smtClean="0">
                <a:solidFill>
                  <a:srgbClr val="692AA2"/>
                </a:solidFill>
                <a:latin typeface="仿宋_GB2312" pitchFamily="49" charset="-122"/>
                <a:ea typeface="仿宋_GB2312" pitchFamily="49" charset="-122"/>
              </a:rPr>
              <a:t>R2</a:t>
            </a:r>
            <a:r>
              <a:rPr lang="zh-CN" altLang="en-US" sz="2000" b="1" smtClean="0">
                <a:solidFill>
                  <a:srgbClr val="692AA2"/>
                </a:solidFill>
                <a:latin typeface="仿宋_GB2312" pitchFamily="49" charset="-122"/>
                <a:ea typeface="仿宋_GB2312" pitchFamily="49" charset="-122"/>
              </a:rPr>
              <a:t>进行修正</a:t>
            </a:r>
          </a:p>
          <a:p>
            <a:pPr lvl="1" eaLnBrk="1" hangingPunct="1">
              <a:lnSpc>
                <a:spcPct val="110000"/>
              </a:lnSpc>
              <a:buClr>
                <a:schemeClr val="hlink"/>
              </a:buClr>
              <a:buSzPct val="70000"/>
              <a:buFont typeface="Wingdings" pitchFamily="2" charset="2"/>
              <a:buChar char="Ø"/>
            </a:pPr>
            <a:endParaRPr lang="zh-CN" altLang="en-US" sz="2000" b="1" smtClean="0">
              <a:solidFill>
                <a:srgbClr val="692AA2"/>
              </a:solidFill>
              <a:latin typeface="仿宋_GB2312" pitchFamily="49" charset="-122"/>
              <a:ea typeface="仿宋_GB2312" pitchFamily="49" charset="-122"/>
            </a:endParaRPr>
          </a:p>
          <a:p>
            <a:pPr lvl="1" eaLnBrk="1" hangingPunct="1">
              <a:lnSpc>
                <a:spcPct val="110000"/>
              </a:lnSpc>
              <a:buClr>
                <a:schemeClr val="hlink"/>
              </a:buClr>
              <a:buSzPct val="70000"/>
              <a:buFont typeface="Wingdings" pitchFamily="2" charset="2"/>
              <a:buChar char="Ø"/>
            </a:pPr>
            <a:endParaRPr lang="zh-CN" altLang="en-US" sz="2000" b="1" smtClean="0">
              <a:solidFill>
                <a:srgbClr val="692AA2"/>
              </a:solidFill>
              <a:latin typeface="仿宋_GB2312" pitchFamily="49" charset="-122"/>
              <a:ea typeface="仿宋_GB2312" pitchFamily="49" charset="-122"/>
            </a:endParaRPr>
          </a:p>
          <a:p>
            <a:pPr lvl="1" eaLnBrk="1" hangingPunct="1">
              <a:lnSpc>
                <a:spcPct val="110000"/>
              </a:lnSpc>
              <a:buClr>
                <a:schemeClr val="hlink"/>
              </a:buClr>
              <a:buSzPct val="70000"/>
              <a:buFont typeface="Wingdings" pitchFamily="2" charset="2"/>
              <a:buChar char="Ø"/>
            </a:pPr>
            <a:r>
              <a:rPr lang="zh-CN" altLang="en-US" sz="2000" b="1" smtClean="0">
                <a:solidFill>
                  <a:srgbClr val="692AA2"/>
                </a:solidFill>
                <a:latin typeface="仿宋_GB2312" pitchFamily="49" charset="-122"/>
                <a:ea typeface="仿宋_GB2312" pitchFamily="49" charset="-122"/>
              </a:rPr>
              <a:t>思考：调整的可决系数能否为负？如果为负，说明什么问题？</a:t>
            </a:r>
          </a:p>
          <a:p>
            <a:pPr lvl="1" eaLnBrk="1" hangingPunct="1">
              <a:lnSpc>
                <a:spcPct val="110000"/>
              </a:lnSpc>
              <a:buClr>
                <a:schemeClr val="hlink"/>
              </a:buClr>
              <a:buSzPct val="70000"/>
              <a:buFont typeface="Wingdings" pitchFamily="2" charset="2"/>
              <a:buChar char="Ø"/>
            </a:pPr>
            <a:endParaRPr lang="zh-CN" altLang="en-US" sz="2000" b="1" smtClean="0">
              <a:solidFill>
                <a:srgbClr val="692AA2"/>
              </a:solidFill>
              <a:latin typeface="仿宋_GB2312" pitchFamily="49" charset="-122"/>
              <a:ea typeface="仿宋_GB2312" pitchFamily="49" charset="-122"/>
            </a:endParaRPr>
          </a:p>
          <a:p>
            <a:pPr lvl="1" eaLnBrk="1" hangingPunct="1">
              <a:lnSpc>
                <a:spcPct val="110000"/>
              </a:lnSpc>
              <a:buClr>
                <a:schemeClr val="hlink"/>
              </a:buClr>
              <a:buSzPct val="70000"/>
              <a:buFont typeface="Wingdings" pitchFamily="2" charset="2"/>
              <a:buChar char="Ø"/>
            </a:pPr>
            <a:r>
              <a:rPr lang="zh-CN" altLang="en-US" sz="2000" b="1" smtClean="0">
                <a:solidFill>
                  <a:srgbClr val="692AA2"/>
                </a:solidFill>
                <a:latin typeface="仿宋_GB2312" pitchFamily="49" charset="-122"/>
                <a:ea typeface="仿宋_GB2312" pitchFamily="49" charset="-122"/>
              </a:rPr>
              <a:t>注意</a:t>
            </a:r>
            <a:r>
              <a:rPr lang="en-US" altLang="zh-CN" sz="2000" b="1" smtClean="0">
                <a:solidFill>
                  <a:srgbClr val="692AA2"/>
                </a:solidFill>
                <a:latin typeface="仿宋_GB2312" pitchFamily="49" charset="-122"/>
                <a:ea typeface="仿宋_GB2312" pitchFamily="49" charset="-122"/>
              </a:rPr>
              <a:t>TSS</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ESS</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RSS</a:t>
            </a:r>
            <a:r>
              <a:rPr lang="zh-CN" altLang="en-US" sz="2000" b="1" smtClean="0">
                <a:solidFill>
                  <a:srgbClr val="692AA2"/>
                </a:solidFill>
                <a:latin typeface="仿宋_GB2312" pitchFamily="49" charset="-122"/>
                <a:ea typeface="仿宋_GB2312" pitchFamily="49" charset="-122"/>
              </a:rPr>
              <a:t>的自由度：</a:t>
            </a:r>
            <a:r>
              <a:rPr lang="en-US" altLang="zh-CN" sz="2000" b="1" smtClean="0">
                <a:solidFill>
                  <a:srgbClr val="692AA2"/>
                </a:solidFill>
                <a:latin typeface="仿宋_GB2312" pitchFamily="49" charset="-122"/>
                <a:ea typeface="仿宋_GB2312" pitchFamily="49" charset="-122"/>
              </a:rPr>
              <a:t>TSS(</a:t>
            </a:r>
            <a:r>
              <a:rPr lang="zh-CN" altLang="en-US" sz="2000" b="1" smtClean="0">
                <a:solidFill>
                  <a:srgbClr val="692AA2"/>
                </a:solidFill>
                <a:latin typeface="仿宋_GB2312" pitchFamily="49" charset="-122"/>
                <a:ea typeface="仿宋_GB2312" pitchFamily="49" charset="-122"/>
              </a:rPr>
              <a:t>离差平方和</a:t>
            </a:r>
            <a:r>
              <a:rPr lang="en-US" altLang="zh-CN" sz="2000" b="1" smtClean="0">
                <a:solidFill>
                  <a:srgbClr val="692AA2"/>
                </a:solidFill>
                <a:latin typeface="仿宋_GB2312" pitchFamily="49" charset="-122"/>
                <a:ea typeface="仿宋_GB2312" pitchFamily="49" charset="-122"/>
              </a:rPr>
              <a:t>): n-1</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RSS(</a:t>
            </a:r>
            <a:r>
              <a:rPr lang="zh-CN" altLang="en-US" sz="2000" b="1" smtClean="0">
                <a:solidFill>
                  <a:srgbClr val="692AA2"/>
                </a:solidFill>
                <a:latin typeface="仿宋_GB2312" pitchFamily="49" charset="-122"/>
                <a:ea typeface="仿宋_GB2312" pitchFamily="49" charset="-122"/>
              </a:rPr>
              <a:t>残差平方和</a:t>
            </a:r>
            <a:r>
              <a:rPr lang="en-US" altLang="zh-CN" sz="2000" b="1" smtClean="0">
                <a:solidFill>
                  <a:srgbClr val="692AA2"/>
                </a:solidFill>
                <a:latin typeface="仿宋_GB2312" pitchFamily="49" charset="-122"/>
                <a:ea typeface="仿宋_GB2312" pitchFamily="49" charset="-122"/>
              </a:rPr>
              <a:t>):n-k-1</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ESS(</a:t>
            </a:r>
            <a:r>
              <a:rPr lang="zh-CN" altLang="en-US" sz="2000" b="1" smtClean="0">
                <a:solidFill>
                  <a:srgbClr val="692AA2"/>
                </a:solidFill>
                <a:latin typeface="仿宋_GB2312" pitchFamily="49" charset="-122"/>
                <a:ea typeface="仿宋_GB2312" pitchFamily="49" charset="-122"/>
              </a:rPr>
              <a:t>回归平方和</a:t>
            </a:r>
            <a:r>
              <a:rPr lang="en-US" altLang="zh-CN" sz="2000" b="1" smtClean="0">
                <a:solidFill>
                  <a:srgbClr val="692AA2"/>
                </a:solidFill>
                <a:latin typeface="仿宋_GB2312" pitchFamily="49" charset="-122"/>
                <a:ea typeface="仿宋_GB2312" pitchFamily="49" charset="-122"/>
              </a:rPr>
              <a:t>):k</a:t>
            </a:r>
            <a:r>
              <a:rPr lang="zh-CN" altLang="en-US" sz="2000" b="1" smtClean="0">
                <a:solidFill>
                  <a:srgbClr val="692AA2"/>
                </a:solidFill>
                <a:latin typeface="仿宋_GB2312" pitchFamily="49" charset="-122"/>
                <a:ea typeface="仿宋_GB2312" pitchFamily="49" charset="-122"/>
              </a:rPr>
              <a:t>。</a:t>
            </a:r>
          </a:p>
        </p:txBody>
      </p:sp>
      <p:graphicFrame>
        <p:nvGraphicFramePr>
          <p:cNvPr id="637957" name="Object 5"/>
          <p:cNvGraphicFramePr>
            <a:graphicFrameLocks noGrp="1" noChangeAspect="1"/>
          </p:cNvGraphicFramePr>
          <p:nvPr>
            <p:ph sz="half" idx="2"/>
          </p:nvPr>
        </p:nvGraphicFramePr>
        <p:xfrm>
          <a:off x="3579813" y="3886200"/>
          <a:ext cx="1373187" cy="935038"/>
        </p:xfrm>
        <a:graphic>
          <a:graphicData uri="http://schemas.openxmlformats.org/presentationml/2006/ole">
            <mc:AlternateContent xmlns:mc="http://schemas.openxmlformats.org/markup-compatibility/2006">
              <mc:Choice xmlns:v="urn:schemas-microsoft-com:vml" Requires="v">
                <p:oleObj spid="_x0000_s213035" name="公式" r:id="rId3" imgW="1155700" imgH="787400" progId="Equation.3">
                  <p:embed/>
                </p:oleObj>
              </mc:Choice>
              <mc:Fallback>
                <p:oleObj name="公式" r:id="rId3" imgW="1155700" imgH="787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3" y="3886200"/>
                        <a:ext cx="1373187" cy="935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7961" name="Object 9"/>
          <p:cNvGraphicFramePr>
            <a:graphicFrameLocks noChangeAspect="1"/>
          </p:cNvGraphicFramePr>
          <p:nvPr/>
        </p:nvGraphicFramePr>
        <p:xfrm>
          <a:off x="3505200" y="5105400"/>
          <a:ext cx="1447800" cy="490538"/>
        </p:xfrm>
        <a:graphic>
          <a:graphicData uri="http://schemas.openxmlformats.org/presentationml/2006/ole">
            <mc:AlternateContent xmlns:mc="http://schemas.openxmlformats.org/markup-compatibility/2006">
              <mc:Choice xmlns:v="urn:schemas-microsoft-com:vml" Requires="v">
                <p:oleObj spid="_x0000_s213036" name="公式" r:id="rId5" imgW="1307532" imgH="393529" progId="Equation.3">
                  <p:embed/>
                </p:oleObj>
              </mc:Choice>
              <mc:Fallback>
                <p:oleObj name="公式" r:id="rId5" imgW="1307532"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105400"/>
                        <a:ext cx="14478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 calcmode="lin" valueType="num">
                                      <p:cBhvr>
                                        <p:cTn id="7" dur="1000" fill="hold"/>
                                        <p:tgtEl>
                                          <p:spTgt spid="63795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795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795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637955">
                                            <p:txEl>
                                              <p:pRg st="1" end="1"/>
                                            </p:txEl>
                                          </p:spTgt>
                                        </p:tgtEl>
                                        <p:attrNameLst>
                                          <p:attrName>style.visibility</p:attrName>
                                        </p:attrNameLst>
                                      </p:cBhvr>
                                      <p:to>
                                        <p:strVal val="visible"/>
                                      </p:to>
                                    </p:set>
                                    <p:animEffect transition="in" filter="wipe(down)">
                                      <p:cBhvr>
                                        <p:cTn id="14" dur="500"/>
                                        <p:tgtEl>
                                          <p:spTgt spid="637955">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37955">
                                            <p:txEl>
                                              <p:pRg st="2" end="2"/>
                                            </p:txEl>
                                          </p:spTgt>
                                        </p:tgtEl>
                                        <p:attrNameLst>
                                          <p:attrName>style.visibility</p:attrName>
                                        </p:attrNameLst>
                                      </p:cBhvr>
                                      <p:to>
                                        <p:strVal val="visible"/>
                                      </p:to>
                                    </p:set>
                                    <p:animEffect transition="in" filter="wipe(down)">
                                      <p:cBhvr>
                                        <p:cTn id="17" dur="500"/>
                                        <p:tgtEl>
                                          <p:spTgt spid="63795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37955">
                                            <p:txEl>
                                              <p:pRg st="3" end="3"/>
                                            </p:txEl>
                                          </p:spTgt>
                                        </p:tgtEl>
                                        <p:attrNameLst>
                                          <p:attrName>style.visibility</p:attrName>
                                        </p:attrNameLst>
                                      </p:cBhvr>
                                      <p:to>
                                        <p:strVal val="visible"/>
                                      </p:to>
                                    </p:set>
                                    <p:animEffect transition="in" filter="wipe(down)">
                                      <p:cBhvr>
                                        <p:cTn id="20" dur="500"/>
                                        <p:tgtEl>
                                          <p:spTgt spid="63795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37957"/>
                                        </p:tgtEl>
                                        <p:attrNameLst>
                                          <p:attrName>style.visibility</p:attrName>
                                        </p:attrNameLst>
                                      </p:cBhvr>
                                      <p:to>
                                        <p:strVal val="visible"/>
                                      </p:to>
                                    </p:set>
                                    <p:animEffect transition="in" filter="blinds(horizontal)">
                                      <p:cBhvr>
                                        <p:cTn id="23" dur="500"/>
                                        <p:tgtEl>
                                          <p:spTgt spid="6379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637955">
                                            <p:txEl>
                                              <p:pRg st="6" end="6"/>
                                            </p:txEl>
                                          </p:spTgt>
                                        </p:tgtEl>
                                        <p:attrNameLst>
                                          <p:attrName>style.visibility</p:attrName>
                                        </p:attrNameLst>
                                      </p:cBhvr>
                                      <p:to>
                                        <p:strVal val="visible"/>
                                      </p:to>
                                    </p:set>
                                    <p:animEffect transition="in" filter="wipe(down)">
                                      <p:cBhvr>
                                        <p:cTn id="28" dur="500"/>
                                        <p:tgtEl>
                                          <p:spTgt spid="637955">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37955">
                                            <p:txEl>
                                              <p:pRg st="8" end="8"/>
                                            </p:txEl>
                                          </p:spTgt>
                                        </p:tgtEl>
                                        <p:attrNameLst>
                                          <p:attrName>style.visibility</p:attrName>
                                        </p:attrNameLst>
                                      </p:cBhvr>
                                      <p:to>
                                        <p:strVal val="visible"/>
                                      </p:to>
                                    </p:set>
                                    <p:animEffect transition="in" filter="wipe(down)">
                                      <p:cBhvr>
                                        <p:cTn id="31" dur="500"/>
                                        <p:tgtEl>
                                          <p:spTgt spid="63795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37961"/>
                                        </p:tgtEl>
                                        <p:attrNameLst>
                                          <p:attrName>style.visibility</p:attrName>
                                        </p:attrNameLst>
                                      </p:cBhvr>
                                      <p:to>
                                        <p:strVal val="visible"/>
                                      </p:to>
                                    </p:set>
                                    <p:animEffect transition="in" filter="blinds(horizontal)">
                                      <p:cBhvr>
                                        <p:cTn id="34" dur="500"/>
                                        <p:tgtEl>
                                          <p:spTgt spid="637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685800" y="914400"/>
            <a:ext cx="54864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3</a:t>
            </a:r>
            <a:r>
              <a:rPr lang="zh-CN" altLang="en-US" sz="2400" b="1" smtClean="0">
                <a:solidFill>
                  <a:srgbClr val="692AA2"/>
                </a:solidFill>
                <a:latin typeface="仿宋_GB2312" pitchFamily="49" charset="-122"/>
                <a:ea typeface="仿宋_GB2312" pitchFamily="49" charset="-122"/>
              </a:rPr>
              <a:t>）赤池信息准则和施瓦茨准则</a:t>
            </a:r>
          </a:p>
        </p:txBody>
      </p:sp>
      <p:sp>
        <p:nvSpPr>
          <p:cNvPr id="641027" name="Rectangle 3"/>
          <p:cNvSpPr>
            <a:spLocks noGrp="1" noChangeArrowheads="1"/>
          </p:cNvSpPr>
          <p:nvPr>
            <p:ph type="body" sz="half" idx="1"/>
          </p:nvPr>
        </p:nvSpPr>
        <p:spPr>
          <a:xfrm>
            <a:off x="457200" y="1828800"/>
            <a:ext cx="7773988" cy="2895600"/>
          </a:xfrm>
          <a:solidFill>
            <a:schemeClr val="bg1"/>
          </a:solidFill>
        </p:spPr>
        <p:txBody>
          <a:bodyPr/>
          <a:lstStyle/>
          <a:p>
            <a:pPr eaLnBrk="1" hangingPunct="1">
              <a:spcBef>
                <a:spcPct val="50000"/>
              </a:spcBef>
              <a:buFontTx/>
              <a:buNone/>
            </a:pPr>
            <a:r>
              <a:rPr lang="en-US" altLang="zh-CN" sz="24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为了比较所含解释变量个数不同的多元回归模型的拟合优度</a:t>
            </a:r>
            <a:r>
              <a:rPr lang="en-US" altLang="zh-CN" sz="2000" b="1" smtClean="0">
                <a:solidFill>
                  <a:srgbClr val="692AA2"/>
                </a:solidFill>
                <a:latin typeface="仿宋_GB2312" pitchFamily="49" charset="-122"/>
                <a:ea typeface="仿宋_GB2312" pitchFamily="49" charset="-122"/>
              </a:rPr>
              <a:t>,</a:t>
            </a:r>
            <a:r>
              <a:rPr lang="zh-CN" altLang="en-US" sz="2000" b="1" smtClean="0">
                <a:solidFill>
                  <a:srgbClr val="692AA2"/>
                </a:solidFill>
                <a:latin typeface="仿宋_GB2312" pitchFamily="49" charset="-122"/>
                <a:ea typeface="仿宋_GB2312" pitchFamily="49" charset="-122"/>
              </a:rPr>
              <a:t>常用的标准还有赤池信息准则和施瓦茨准则</a:t>
            </a:r>
          </a:p>
          <a:p>
            <a:pPr eaLnBrk="1" hangingPunct="1">
              <a:spcBef>
                <a:spcPct val="50000"/>
              </a:spcBef>
              <a:buFontTx/>
              <a:buNone/>
            </a:pPr>
            <a:r>
              <a:rPr lang="zh-CN" altLang="en-US" sz="2000" b="1" smtClean="0">
                <a:solidFill>
                  <a:srgbClr val="692AA2"/>
                </a:solidFill>
                <a:latin typeface="仿宋_GB2312" pitchFamily="49" charset="-122"/>
                <a:ea typeface="仿宋_GB2312" pitchFamily="49" charset="-122"/>
              </a:rPr>
              <a:t>      赤池信息准则的定义为</a:t>
            </a:r>
            <a:r>
              <a:rPr lang="en-US" altLang="zh-CN" sz="2000" b="1" smtClean="0">
                <a:solidFill>
                  <a:srgbClr val="692AA2"/>
                </a:solidFill>
                <a:latin typeface="仿宋_GB2312" pitchFamily="49" charset="-122"/>
                <a:ea typeface="仿宋_GB2312" pitchFamily="49" charset="-122"/>
              </a:rPr>
              <a:t>:</a:t>
            </a:r>
          </a:p>
          <a:p>
            <a:pPr eaLnBrk="1" hangingPunct="1">
              <a:spcBef>
                <a:spcPct val="50000"/>
              </a:spcBef>
            </a:pPr>
            <a:endParaRPr lang="en-US" altLang="zh-CN" sz="1800" b="1" smtClean="0">
              <a:solidFill>
                <a:srgbClr val="692AA2"/>
              </a:solidFill>
              <a:latin typeface="仿宋_GB2312" pitchFamily="49" charset="-122"/>
              <a:ea typeface="仿宋_GB2312" pitchFamily="49" charset="-122"/>
            </a:endParaRPr>
          </a:p>
        </p:txBody>
      </p:sp>
      <p:sp>
        <p:nvSpPr>
          <p:cNvPr id="641029" name="Rectangle 5"/>
          <p:cNvSpPr>
            <a:spLocks noChangeArrowheads="1"/>
          </p:cNvSpPr>
          <p:nvPr/>
        </p:nvSpPr>
        <p:spPr bwMode="auto">
          <a:xfrm>
            <a:off x="1219200" y="3717925"/>
            <a:ext cx="316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000" b="1">
                <a:latin typeface="仿宋_GB2312" pitchFamily="49" charset="-122"/>
              </a:rPr>
              <a:t>施瓦茨准则的定义为</a:t>
            </a:r>
            <a:r>
              <a:rPr kumimoji="1" lang="en-US" altLang="zh-CN" sz="2000" b="1">
                <a:latin typeface="仿宋_GB2312" pitchFamily="49" charset="-122"/>
              </a:rPr>
              <a:t>:</a:t>
            </a:r>
          </a:p>
        </p:txBody>
      </p:sp>
      <p:sp>
        <p:nvSpPr>
          <p:cNvPr id="641031" name="Rectangle 7"/>
          <p:cNvSpPr>
            <a:spLocks noChangeArrowheads="1"/>
          </p:cNvSpPr>
          <p:nvPr/>
        </p:nvSpPr>
        <p:spPr bwMode="auto">
          <a:xfrm>
            <a:off x="838200" y="4876800"/>
            <a:ext cx="7446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kumimoji="1" lang="en-US" altLang="zh-CN" sz="2000" b="1">
                <a:latin typeface="仿宋_GB2312" pitchFamily="49" charset="-122"/>
              </a:rPr>
              <a:t>   </a:t>
            </a:r>
            <a:r>
              <a:rPr kumimoji="1" lang="zh-CN" altLang="en-US" sz="2000" b="1">
                <a:latin typeface="仿宋_GB2312" pitchFamily="49" charset="-122"/>
              </a:rPr>
              <a:t>上面的两个准则均要求仅当所增加的解释变量能够减少</a:t>
            </a:r>
            <a:r>
              <a:rPr kumimoji="1" lang="en-US" altLang="zh-CN" sz="2000" b="1">
                <a:latin typeface="仿宋_GB2312" pitchFamily="49" charset="-122"/>
              </a:rPr>
              <a:t>AIC</a:t>
            </a:r>
            <a:r>
              <a:rPr kumimoji="1" lang="zh-CN" altLang="en-US" sz="2000" b="1">
                <a:latin typeface="仿宋_GB2312" pitchFamily="49" charset="-122"/>
              </a:rPr>
              <a:t>和</a:t>
            </a:r>
            <a:r>
              <a:rPr kumimoji="1" lang="en-US" altLang="zh-CN" sz="2000" b="1">
                <a:latin typeface="仿宋_GB2312" pitchFamily="49" charset="-122"/>
              </a:rPr>
              <a:t>SC</a:t>
            </a:r>
            <a:r>
              <a:rPr kumimoji="1" lang="zh-CN" altLang="en-US" sz="2000" b="1">
                <a:latin typeface="仿宋_GB2312" pitchFamily="49" charset="-122"/>
              </a:rPr>
              <a:t>的值时</a:t>
            </a:r>
            <a:r>
              <a:rPr kumimoji="1" lang="en-US" altLang="zh-CN" sz="2000" b="1">
                <a:latin typeface="仿宋_GB2312" pitchFamily="49" charset="-122"/>
              </a:rPr>
              <a:t>,</a:t>
            </a:r>
            <a:r>
              <a:rPr kumimoji="1" lang="zh-CN" altLang="en-US" sz="2000" b="1">
                <a:latin typeface="仿宋_GB2312" pitchFamily="49" charset="-122"/>
              </a:rPr>
              <a:t>才允许在模型中增加该解释变量</a:t>
            </a:r>
          </a:p>
        </p:txBody>
      </p:sp>
      <p:sp>
        <p:nvSpPr>
          <p:cNvPr id="214022"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1032" name="Object 8"/>
          <p:cNvGraphicFramePr>
            <a:graphicFrameLocks noChangeAspect="1"/>
          </p:cNvGraphicFramePr>
          <p:nvPr/>
        </p:nvGraphicFramePr>
        <p:xfrm>
          <a:off x="2438400" y="3132138"/>
          <a:ext cx="4114800" cy="441325"/>
        </p:xfrm>
        <a:graphic>
          <a:graphicData uri="http://schemas.openxmlformats.org/presentationml/2006/ole">
            <mc:AlternateContent xmlns:mc="http://schemas.openxmlformats.org/markup-compatibility/2006">
              <mc:Choice xmlns:v="urn:schemas-microsoft-com:vml" Requires="v">
                <p:oleObj spid="_x0000_s214063" name="Equation" r:id="rId3" imgW="1866090" imgH="203112" progId="Equation.DSMT4">
                  <p:embed/>
                </p:oleObj>
              </mc:Choice>
              <mc:Fallback>
                <p:oleObj name="Equation" r:id="rId3" imgW="1866090" imgH="203112"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32138"/>
                        <a:ext cx="4114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1034" name="Object 10"/>
          <p:cNvGraphicFramePr>
            <a:graphicFrameLocks noChangeAspect="1"/>
          </p:cNvGraphicFramePr>
          <p:nvPr/>
        </p:nvGraphicFramePr>
        <p:xfrm>
          <a:off x="2590800" y="4278313"/>
          <a:ext cx="3733800" cy="446087"/>
        </p:xfrm>
        <a:graphic>
          <a:graphicData uri="http://schemas.openxmlformats.org/presentationml/2006/ole">
            <mc:AlternateContent xmlns:mc="http://schemas.openxmlformats.org/markup-compatibility/2006">
              <mc:Choice xmlns:v="urn:schemas-microsoft-com:vml" Requires="v">
                <p:oleObj spid="_x0000_s214064" name="Equation" r:id="rId5" imgW="1676400" imgH="203200" progId="Equation.DSMT4">
                  <p:embed/>
                </p:oleObj>
              </mc:Choice>
              <mc:Fallback>
                <p:oleObj name="Equation" r:id="rId5" imgW="1676400" imgH="203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278313"/>
                        <a:ext cx="3733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1026"/>
                                        </p:tgtEl>
                                        <p:attrNameLst>
                                          <p:attrName>style.visibility</p:attrName>
                                        </p:attrNameLst>
                                      </p:cBhvr>
                                      <p:to>
                                        <p:strVal val="visible"/>
                                      </p:to>
                                    </p:set>
                                    <p:anim calcmode="lin" valueType="num">
                                      <p:cBhvr>
                                        <p:cTn id="7" dur="1000" fill="hold"/>
                                        <p:tgtEl>
                                          <p:spTgt spid="641026"/>
                                        </p:tgtEl>
                                        <p:attrNameLst>
                                          <p:attrName>ppt_w</p:attrName>
                                        </p:attrNameLst>
                                      </p:cBhvr>
                                      <p:tavLst>
                                        <p:tav tm="0">
                                          <p:val>
                                            <p:strVal val="#ppt_w*0.70"/>
                                          </p:val>
                                        </p:tav>
                                        <p:tav tm="100000">
                                          <p:val>
                                            <p:strVal val="#ppt_w"/>
                                          </p:val>
                                        </p:tav>
                                      </p:tavLst>
                                    </p:anim>
                                    <p:anim calcmode="lin" valueType="num">
                                      <p:cBhvr>
                                        <p:cTn id="8" dur="1000" fill="hold"/>
                                        <p:tgtEl>
                                          <p:spTgt spid="641026"/>
                                        </p:tgtEl>
                                        <p:attrNameLst>
                                          <p:attrName>ppt_h</p:attrName>
                                        </p:attrNameLst>
                                      </p:cBhvr>
                                      <p:tavLst>
                                        <p:tav tm="0">
                                          <p:val>
                                            <p:strVal val="#ppt_h"/>
                                          </p:val>
                                        </p:tav>
                                        <p:tav tm="100000">
                                          <p:val>
                                            <p:strVal val="#ppt_h"/>
                                          </p:val>
                                        </p:tav>
                                      </p:tavLst>
                                    </p:anim>
                                    <p:animEffect transition="in" filter="fade">
                                      <p:cBhvr>
                                        <p:cTn id="9" dur="1000"/>
                                        <p:tgtEl>
                                          <p:spTgt spid="64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41027">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641027">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41029"/>
                                        </p:tgtEl>
                                        <p:attrNameLst>
                                          <p:attrName>style.visibility</p:attrName>
                                        </p:attrNameLst>
                                      </p:cBhvr>
                                      <p:to>
                                        <p:strVal val="visible"/>
                                      </p:to>
                                    </p:set>
                                  </p:childTnLst>
                                </p:cTn>
                              </p:par>
                              <p:par>
                                <p:cTn id="20" presetID="3" presetClass="entr" presetSubtype="10" fill="hold" nodeType="withEffect">
                                  <p:stCondLst>
                                    <p:cond delay="0"/>
                                  </p:stCondLst>
                                  <p:childTnLst>
                                    <p:set>
                                      <p:cBhvr>
                                        <p:cTn id="21" dur="1" fill="hold">
                                          <p:stCondLst>
                                            <p:cond delay="0"/>
                                          </p:stCondLst>
                                        </p:cTn>
                                        <p:tgtEl>
                                          <p:spTgt spid="641032"/>
                                        </p:tgtEl>
                                        <p:attrNameLst>
                                          <p:attrName>style.visibility</p:attrName>
                                        </p:attrNameLst>
                                      </p:cBhvr>
                                      <p:to>
                                        <p:strVal val="visible"/>
                                      </p:to>
                                    </p:set>
                                    <p:animEffect transition="in" filter="blinds(horizontal)">
                                      <p:cBhvr>
                                        <p:cTn id="22" dur="500"/>
                                        <p:tgtEl>
                                          <p:spTgt spid="641032"/>
                                        </p:tgtEl>
                                      </p:cBhvr>
                                    </p:animEffect>
                                  </p:childTnLst>
                                </p:cTn>
                              </p:par>
                              <p:par>
                                <p:cTn id="23" presetID="3" presetClass="entr" presetSubtype="10" fill="hold" nodeType="withEffect">
                                  <p:stCondLst>
                                    <p:cond delay="0"/>
                                  </p:stCondLst>
                                  <p:childTnLst>
                                    <p:set>
                                      <p:cBhvr>
                                        <p:cTn id="24" dur="1" fill="hold">
                                          <p:stCondLst>
                                            <p:cond delay="0"/>
                                          </p:stCondLst>
                                        </p:cTn>
                                        <p:tgtEl>
                                          <p:spTgt spid="641034"/>
                                        </p:tgtEl>
                                        <p:attrNameLst>
                                          <p:attrName>style.visibility</p:attrName>
                                        </p:attrNameLst>
                                      </p:cBhvr>
                                      <p:to>
                                        <p:strVal val="visible"/>
                                      </p:to>
                                    </p:set>
                                    <p:animEffect transition="in" filter="blinds(horizontal)">
                                      <p:cBhvr>
                                        <p:cTn id="25" dur="500"/>
                                        <p:tgtEl>
                                          <p:spTgt spid="6410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4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p:bldP spid="641029" grpId="0"/>
      <p:bldP spid="641031" grpId="0"/>
    </p:bld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p:cNvSpPr>
            <a:spLocks noGrp="1" noChangeArrowheads="1"/>
          </p:cNvSpPr>
          <p:nvPr>
            <p:ph type="title" sz="quarter"/>
          </p:nvPr>
        </p:nvSpPr>
        <p:spPr>
          <a:xfrm>
            <a:off x="762000" y="8382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4</a:t>
            </a:r>
            <a:r>
              <a:rPr lang="zh-CN" altLang="en-US" sz="2400" b="1" smtClean="0">
                <a:solidFill>
                  <a:srgbClr val="692AA2"/>
                </a:solidFill>
                <a:latin typeface="仿宋_GB2312" pitchFamily="49" charset="-122"/>
                <a:ea typeface="仿宋_GB2312" pitchFamily="49" charset="-122"/>
              </a:rPr>
              <a:t>）方程整体线性的显著性检验</a:t>
            </a:r>
            <a:r>
              <a:rPr lang="en-US" altLang="zh-CN" sz="2400" b="1" smtClean="0">
                <a:solidFill>
                  <a:srgbClr val="692AA2"/>
                </a:solidFill>
                <a:latin typeface="仿宋_GB2312" pitchFamily="49" charset="-122"/>
                <a:ea typeface="仿宋_GB2312" pitchFamily="49" charset="-122"/>
              </a:rPr>
              <a:t>(F</a:t>
            </a:r>
            <a:r>
              <a:rPr lang="zh-CN" altLang="en-US" sz="2400" b="1" smtClean="0">
                <a:solidFill>
                  <a:srgbClr val="692AA2"/>
                </a:solidFill>
                <a:latin typeface="仿宋_GB2312" pitchFamily="49" charset="-122"/>
                <a:ea typeface="仿宋_GB2312" pitchFamily="49" charset="-122"/>
              </a:rPr>
              <a:t>检验</a:t>
            </a:r>
            <a:r>
              <a:rPr lang="en-US" altLang="zh-CN" sz="2400" b="1" smtClean="0">
                <a:solidFill>
                  <a:srgbClr val="692AA2"/>
                </a:solidFill>
                <a:latin typeface="仿宋_GB2312" pitchFamily="49" charset="-122"/>
                <a:ea typeface="仿宋_GB2312" pitchFamily="49" charset="-122"/>
              </a:rPr>
              <a:t>)</a:t>
            </a:r>
          </a:p>
        </p:txBody>
      </p:sp>
      <p:sp>
        <p:nvSpPr>
          <p:cNvPr id="642054" name="Rectangle 6"/>
          <p:cNvSpPr>
            <a:spLocks noChangeArrowheads="1"/>
          </p:cNvSpPr>
          <p:nvPr/>
        </p:nvSpPr>
        <p:spPr bwMode="auto">
          <a:xfrm>
            <a:off x="685800" y="1600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buClr>
                <a:srgbClr val="692AA2"/>
              </a:buClr>
              <a:buFont typeface="Wingdings" pitchFamily="2" charset="2"/>
              <a:buChar char="v"/>
            </a:pPr>
            <a:r>
              <a:rPr lang="zh-CN" altLang="en-US" sz="2000" b="1"/>
              <a:t>检验估计的回归方程作为一个整体的统计显著性</a:t>
            </a:r>
          </a:p>
        </p:txBody>
      </p:sp>
      <p:grpSp>
        <p:nvGrpSpPr>
          <p:cNvPr id="642073" name="Group 25"/>
          <p:cNvGrpSpPr>
            <a:grpSpLocks/>
          </p:cNvGrpSpPr>
          <p:nvPr/>
        </p:nvGrpSpPr>
        <p:grpSpPr bwMode="auto">
          <a:xfrm>
            <a:off x="1066800" y="2057400"/>
            <a:ext cx="7239000" cy="3749675"/>
            <a:chOff x="672" y="1296"/>
            <a:chExt cx="4560" cy="2362"/>
          </a:xfrm>
        </p:grpSpPr>
        <p:sp>
          <p:nvSpPr>
            <p:cNvPr id="215045" name="Text Box 19"/>
            <p:cNvSpPr txBox="1">
              <a:spLocks noChangeArrowheads="1"/>
            </p:cNvSpPr>
            <p:nvPr/>
          </p:nvSpPr>
          <p:spPr bwMode="auto">
            <a:xfrm>
              <a:off x="672" y="1872"/>
              <a:ext cx="4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000" b="1">
                  <a:latin typeface="仿宋_GB2312" pitchFamily="49" charset="-122"/>
                </a:rPr>
                <a:t>由于  服从正态分布，  一组样本的平方和服从  分布，有</a:t>
              </a:r>
            </a:p>
          </p:txBody>
        </p:sp>
        <p:graphicFrame>
          <p:nvGraphicFramePr>
            <p:cNvPr id="215046" name="Object 7"/>
            <p:cNvGraphicFramePr>
              <a:graphicFrameLocks noChangeAspect="1"/>
            </p:cNvGraphicFramePr>
            <p:nvPr/>
          </p:nvGraphicFramePr>
          <p:xfrm>
            <a:off x="768" y="1296"/>
            <a:ext cx="2444" cy="225"/>
          </p:xfrm>
          <a:graphic>
            <a:graphicData uri="http://schemas.openxmlformats.org/presentationml/2006/ole">
              <mc:AlternateContent xmlns:mc="http://schemas.openxmlformats.org/markup-compatibility/2006">
                <mc:Choice xmlns:v="urn:schemas-microsoft-com:vml" Requires="v">
                  <p:oleObj spid="_x0000_s215248" name="Equation" r:id="rId3" imgW="2349500" imgH="215900" progId="Equation.DSMT4">
                    <p:embed/>
                  </p:oleObj>
                </mc:Choice>
                <mc:Fallback>
                  <p:oleObj name="Equation" r:id="rId3" imgW="2349500" imgH="2159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1296"/>
                          <a:ext cx="2444"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7" name="Object 9"/>
            <p:cNvGraphicFramePr>
              <a:graphicFrameLocks noChangeAspect="1"/>
            </p:cNvGraphicFramePr>
            <p:nvPr/>
          </p:nvGraphicFramePr>
          <p:xfrm>
            <a:off x="768" y="1565"/>
            <a:ext cx="1680" cy="211"/>
          </p:xfrm>
          <a:graphic>
            <a:graphicData uri="http://schemas.openxmlformats.org/presentationml/2006/ole">
              <mc:AlternateContent xmlns:mc="http://schemas.openxmlformats.org/markup-compatibility/2006">
                <mc:Choice xmlns:v="urn:schemas-microsoft-com:vml" Requires="v">
                  <p:oleObj spid="_x0000_s215249" name="Equation" r:id="rId5" imgW="1816100" imgH="228600" progId="Equation.DSMT4">
                    <p:embed/>
                  </p:oleObj>
                </mc:Choice>
                <mc:Fallback>
                  <p:oleObj name="Equation" r:id="rId5" imgW="18161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565"/>
                          <a:ext cx="16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8" name="Object 11"/>
            <p:cNvGraphicFramePr>
              <a:graphicFrameLocks noChangeAspect="1"/>
            </p:cNvGraphicFramePr>
            <p:nvPr/>
          </p:nvGraphicFramePr>
          <p:xfrm>
            <a:off x="2592" y="1584"/>
            <a:ext cx="171" cy="192"/>
          </p:xfrm>
          <a:graphic>
            <a:graphicData uri="http://schemas.openxmlformats.org/presentationml/2006/ole">
              <mc:AlternateContent xmlns:mc="http://schemas.openxmlformats.org/markup-compatibility/2006">
                <mc:Choice xmlns:v="urn:schemas-microsoft-com:vml" Requires="v">
                  <p:oleObj spid="_x0000_s215250" name="Equation" r:id="rId7" imgW="203112" imgH="228501" progId="Equation.DSMT4">
                    <p:embed/>
                  </p:oleObj>
                </mc:Choice>
                <mc:Fallback>
                  <p:oleObj name="Equation" r:id="rId7" imgW="203112"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1584"/>
                          <a:ext cx="1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9" name="Object 13"/>
            <p:cNvGraphicFramePr>
              <a:graphicFrameLocks noChangeAspect="1"/>
            </p:cNvGraphicFramePr>
            <p:nvPr/>
          </p:nvGraphicFramePr>
          <p:xfrm>
            <a:off x="1344" y="2160"/>
            <a:ext cx="3168" cy="1167"/>
          </p:xfrm>
          <a:graphic>
            <a:graphicData uri="http://schemas.openxmlformats.org/presentationml/2006/ole">
              <mc:AlternateContent xmlns:mc="http://schemas.openxmlformats.org/markup-compatibility/2006">
                <mc:Choice xmlns:v="urn:schemas-microsoft-com:vml" Requires="v">
                  <p:oleObj spid="_x0000_s215251" name="Equation" r:id="rId9" imgW="3962400" imgH="1460500" progId="Equation.DSMT4">
                    <p:embed/>
                  </p:oleObj>
                </mc:Choice>
                <mc:Fallback>
                  <p:oleObj name="Equation" r:id="rId9" imgW="3962400" imgH="14605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2160"/>
                          <a:ext cx="3168" cy="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0" name="Object 16"/>
            <p:cNvGraphicFramePr>
              <a:graphicFrameLocks noChangeAspect="1"/>
            </p:cNvGraphicFramePr>
            <p:nvPr/>
          </p:nvGraphicFramePr>
          <p:xfrm>
            <a:off x="1056" y="1872"/>
            <a:ext cx="176" cy="264"/>
          </p:xfrm>
          <a:graphic>
            <a:graphicData uri="http://schemas.openxmlformats.org/presentationml/2006/ole">
              <mc:AlternateContent xmlns:mc="http://schemas.openxmlformats.org/markup-compatibility/2006">
                <mc:Choice xmlns:v="urn:schemas-microsoft-com:vml" Requires="v">
                  <p:oleObj spid="_x0000_s215252" name="Equation" r:id="rId11" imgW="152334" imgH="228501" progId="Equation.DSMT4">
                    <p:embed/>
                  </p:oleObj>
                </mc:Choice>
                <mc:Fallback>
                  <p:oleObj name="Equation" r:id="rId11" imgW="152334" imgH="228501"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1872"/>
                          <a:ext cx="1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1" name="Object 17"/>
            <p:cNvGraphicFramePr>
              <a:graphicFrameLocks noChangeAspect="1"/>
            </p:cNvGraphicFramePr>
            <p:nvPr/>
          </p:nvGraphicFramePr>
          <p:xfrm>
            <a:off x="4125" y="1854"/>
            <a:ext cx="213" cy="240"/>
          </p:xfrm>
          <a:graphic>
            <a:graphicData uri="http://schemas.openxmlformats.org/presentationml/2006/ole">
              <mc:AlternateContent xmlns:mc="http://schemas.openxmlformats.org/markup-compatibility/2006">
                <mc:Choice xmlns:v="urn:schemas-microsoft-com:vml" Requires="v">
                  <p:oleObj spid="_x0000_s215253" name="Equation" r:id="rId13" imgW="203112" imgH="228501" progId="Equation.DSMT4">
                    <p:embed/>
                  </p:oleObj>
                </mc:Choice>
                <mc:Fallback>
                  <p:oleObj name="Equation" r:id="rId13" imgW="203112" imgH="228501"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5" y="1854"/>
                          <a:ext cx="21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52" name="Text Box 18"/>
            <p:cNvSpPr txBox="1">
              <a:spLocks noChangeArrowheads="1"/>
            </p:cNvSpPr>
            <p:nvPr/>
          </p:nvSpPr>
          <p:spPr bwMode="auto">
            <a:xfrm>
              <a:off x="2736" y="1526"/>
              <a:ext cx="2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000" b="1">
                  <a:latin typeface="仿宋_GB2312" pitchFamily="49" charset="-122"/>
                </a:rPr>
                <a:t>：至少其中一个不为</a:t>
              </a:r>
              <a:r>
                <a:rPr lang="en-US" altLang="zh-CN" sz="2000" b="1">
                  <a:latin typeface="仿宋_GB2312" pitchFamily="49" charset="-122"/>
                </a:rPr>
                <a:t>0</a:t>
              </a:r>
            </a:p>
          </p:txBody>
        </p:sp>
        <p:graphicFrame>
          <p:nvGraphicFramePr>
            <p:cNvPr id="215053" name="Object 20"/>
            <p:cNvGraphicFramePr>
              <a:graphicFrameLocks noChangeAspect="1"/>
            </p:cNvGraphicFramePr>
            <p:nvPr/>
          </p:nvGraphicFramePr>
          <p:xfrm>
            <a:off x="2304" y="1872"/>
            <a:ext cx="176" cy="264"/>
          </p:xfrm>
          <a:graphic>
            <a:graphicData uri="http://schemas.openxmlformats.org/presentationml/2006/ole">
              <mc:AlternateContent xmlns:mc="http://schemas.openxmlformats.org/markup-compatibility/2006">
                <mc:Choice xmlns:v="urn:schemas-microsoft-com:vml" Requires="v">
                  <p:oleObj spid="_x0000_s215254" name="Equation" r:id="rId15" imgW="152334" imgH="228501" progId="Equation.DSMT4">
                    <p:embed/>
                  </p:oleObj>
                </mc:Choice>
                <mc:Fallback>
                  <p:oleObj name="Equation" r:id="rId15" imgW="152334" imgH="228501"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4" y="1872"/>
                          <a:ext cx="17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54" name="Text Box 21"/>
            <p:cNvSpPr txBox="1">
              <a:spLocks noChangeArrowheads="1"/>
            </p:cNvSpPr>
            <p:nvPr/>
          </p:nvSpPr>
          <p:spPr bwMode="auto">
            <a:xfrm>
              <a:off x="768" y="3398"/>
              <a:ext cx="38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000" b="1">
                  <a:latin typeface="仿宋_GB2312" pitchFamily="49" charset="-122"/>
                </a:rPr>
                <a:t>若                 拒绝   ，否则不拒绝</a:t>
              </a:r>
            </a:p>
          </p:txBody>
        </p:sp>
        <p:graphicFrame>
          <p:nvGraphicFramePr>
            <p:cNvPr id="215055" name="Object 22"/>
            <p:cNvGraphicFramePr>
              <a:graphicFrameLocks noChangeAspect="1"/>
            </p:cNvGraphicFramePr>
            <p:nvPr/>
          </p:nvGraphicFramePr>
          <p:xfrm>
            <a:off x="1008" y="3408"/>
            <a:ext cx="1348" cy="250"/>
          </p:xfrm>
          <a:graphic>
            <a:graphicData uri="http://schemas.openxmlformats.org/presentationml/2006/ole">
              <mc:AlternateContent xmlns:mc="http://schemas.openxmlformats.org/markup-compatibility/2006">
                <mc:Choice xmlns:v="urn:schemas-microsoft-com:vml" Requires="v">
                  <p:oleObj spid="_x0000_s215255" name="Equation" r:id="rId16" imgW="1231366" imgH="228501" progId="Equation.DSMT4">
                    <p:embed/>
                  </p:oleObj>
                </mc:Choice>
                <mc:Fallback>
                  <p:oleObj name="Equation" r:id="rId16" imgW="1231366" imgH="228501"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8" y="3408"/>
                          <a:ext cx="1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6" name="Object 23"/>
            <p:cNvGraphicFramePr>
              <a:graphicFrameLocks noChangeAspect="1"/>
            </p:cNvGraphicFramePr>
            <p:nvPr/>
          </p:nvGraphicFramePr>
          <p:xfrm>
            <a:off x="2680" y="3418"/>
            <a:ext cx="248" cy="196"/>
          </p:xfrm>
          <a:graphic>
            <a:graphicData uri="http://schemas.openxmlformats.org/presentationml/2006/ole">
              <mc:AlternateContent xmlns:mc="http://schemas.openxmlformats.org/markup-compatibility/2006">
                <mc:Choice xmlns:v="urn:schemas-microsoft-com:vml" Requires="v">
                  <p:oleObj spid="_x0000_s215256" name="Equation" r:id="rId18" imgW="241195" imgH="190417" progId="Equation.DSMT4">
                    <p:embed/>
                  </p:oleObj>
                </mc:Choice>
                <mc:Fallback>
                  <p:oleObj name="Equation" r:id="rId18" imgW="241195" imgH="190417"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80" y="3418"/>
                          <a:ext cx="24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7" name="Object 24"/>
            <p:cNvGraphicFramePr>
              <a:graphicFrameLocks noChangeAspect="1"/>
            </p:cNvGraphicFramePr>
            <p:nvPr/>
          </p:nvGraphicFramePr>
          <p:xfrm>
            <a:off x="3936" y="3424"/>
            <a:ext cx="240" cy="190"/>
          </p:xfrm>
          <a:graphic>
            <a:graphicData uri="http://schemas.openxmlformats.org/presentationml/2006/ole">
              <mc:AlternateContent xmlns:mc="http://schemas.openxmlformats.org/markup-compatibility/2006">
                <mc:Choice xmlns:v="urn:schemas-microsoft-com:vml" Requires="v">
                  <p:oleObj spid="_x0000_s215257" name="Equation" r:id="rId20" imgW="241195" imgH="190417" progId="Equation.DSMT4">
                    <p:embed/>
                  </p:oleObj>
                </mc:Choice>
                <mc:Fallback>
                  <p:oleObj name="Equation" r:id="rId20" imgW="241195" imgH="190417"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36" y="3424"/>
                          <a:ext cx="24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strVal val="#ppt_w*0.70"/>
                                          </p:val>
                                        </p:tav>
                                        <p:tav tm="100000">
                                          <p:val>
                                            <p:strVal val="#ppt_w"/>
                                          </p:val>
                                        </p:tav>
                                      </p:tavLst>
                                    </p:anim>
                                    <p:anim calcmode="lin" valueType="num">
                                      <p:cBhvr>
                                        <p:cTn id="8" dur="1000" fill="hold"/>
                                        <p:tgtEl>
                                          <p:spTgt spid="642050"/>
                                        </p:tgtEl>
                                        <p:attrNameLst>
                                          <p:attrName>ppt_h</p:attrName>
                                        </p:attrNameLst>
                                      </p:cBhvr>
                                      <p:tavLst>
                                        <p:tav tm="0">
                                          <p:val>
                                            <p:strVal val="#ppt_h"/>
                                          </p:val>
                                        </p:tav>
                                        <p:tav tm="100000">
                                          <p:val>
                                            <p:strVal val="#ppt_h"/>
                                          </p:val>
                                        </p:tav>
                                      </p:tavLst>
                                    </p:anim>
                                    <p:animEffect transition="in" filter="fade">
                                      <p:cBhvr>
                                        <p:cTn id="9" dur="1000"/>
                                        <p:tgtEl>
                                          <p:spTgt spid="6420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642054">
                                            <p:txEl>
                                              <p:pRg st="0" end="0"/>
                                            </p:txEl>
                                          </p:spTgt>
                                        </p:tgtEl>
                                        <p:attrNameLst>
                                          <p:attrName>style.visibility</p:attrName>
                                        </p:attrNameLst>
                                      </p:cBhvr>
                                      <p:to>
                                        <p:strVal val="visible"/>
                                      </p:to>
                                    </p:set>
                                    <p:anim calcmode="lin" valueType="num">
                                      <p:cBhvr>
                                        <p:cTn id="14" dur="1000" fill="hold"/>
                                        <p:tgtEl>
                                          <p:spTgt spid="642054">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642054">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4205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42073"/>
                                        </p:tgtEl>
                                        <p:attrNameLst>
                                          <p:attrName>style.visibility</p:attrName>
                                        </p:attrNameLst>
                                      </p:cBhvr>
                                      <p:to>
                                        <p:strVal val="visible"/>
                                      </p:to>
                                    </p:set>
                                    <p:animEffect transition="in" filter="blinds(horizontal)">
                                      <p:cBhvr>
                                        <p:cTn id="21" dur="500"/>
                                        <p:tgtEl>
                                          <p:spTgt spid="64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p:bld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609600" y="6858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5</a:t>
            </a:r>
            <a:r>
              <a:rPr lang="zh-CN" altLang="en-US" sz="2400" b="1" smtClean="0">
                <a:solidFill>
                  <a:srgbClr val="692AA2"/>
                </a:solidFill>
                <a:latin typeface="仿宋_GB2312" pitchFamily="49" charset="-122"/>
                <a:ea typeface="仿宋_GB2312" pitchFamily="49" charset="-122"/>
              </a:rPr>
              <a:t>）参数估计量的</a:t>
            </a:r>
            <a:r>
              <a:rPr lang="en-US" altLang="zh-CN" sz="2400" b="1" smtClean="0">
                <a:solidFill>
                  <a:srgbClr val="692AA2"/>
                </a:solidFill>
                <a:latin typeface="仿宋_GB2312" pitchFamily="49" charset="-122"/>
                <a:ea typeface="仿宋_GB2312" pitchFamily="49" charset="-122"/>
              </a:rPr>
              <a:t>t</a:t>
            </a:r>
            <a:r>
              <a:rPr lang="zh-CN" altLang="en-US" sz="2400" b="1" smtClean="0">
                <a:solidFill>
                  <a:srgbClr val="692AA2"/>
                </a:solidFill>
                <a:latin typeface="仿宋_GB2312" pitchFamily="49" charset="-122"/>
                <a:ea typeface="仿宋_GB2312" pitchFamily="49" charset="-122"/>
              </a:rPr>
              <a:t>检验</a:t>
            </a:r>
          </a:p>
        </p:txBody>
      </p:sp>
      <p:sp>
        <p:nvSpPr>
          <p:cNvPr id="643077" name="Rectangle 5"/>
          <p:cNvSpPr>
            <a:spLocks noChangeArrowheads="1"/>
          </p:cNvSpPr>
          <p:nvPr/>
        </p:nvSpPr>
        <p:spPr bwMode="auto">
          <a:xfrm>
            <a:off x="771525" y="1676400"/>
            <a:ext cx="684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buClr>
                <a:srgbClr val="692AA2"/>
              </a:buClr>
              <a:buFont typeface="Wingdings" pitchFamily="2" charset="2"/>
              <a:buChar char="v"/>
            </a:pPr>
            <a:r>
              <a:rPr lang="zh-CN" altLang="en-US" sz="2000" b="1"/>
              <a:t>检验回归方程中每个解释变量的统计显著性</a:t>
            </a:r>
          </a:p>
        </p:txBody>
      </p:sp>
      <p:sp>
        <p:nvSpPr>
          <p:cNvPr id="216068" name="Rectangle 7"/>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69" name="Rectangle 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70" name="Rectangle 19"/>
          <p:cNvSpPr>
            <a:spLocks noChangeArrowheads="1"/>
          </p:cNvSpPr>
          <p:nvPr/>
        </p:nvSpPr>
        <p:spPr bwMode="auto">
          <a:xfrm>
            <a:off x="0" y="138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43110" name="Group 38"/>
          <p:cNvGrpSpPr>
            <a:grpSpLocks/>
          </p:cNvGrpSpPr>
          <p:nvPr/>
        </p:nvGrpSpPr>
        <p:grpSpPr bwMode="auto">
          <a:xfrm>
            <a:off x="981075" y="2133600"/>
            <a:ext cx="7705725" cy="3635375"/>
            <a:chOff x="618" y="1344"/>
            <a:chExt cx="4854" cy="2290"/>
          </a:xfrm>
        </p:grpSpPr>
        <p:sp>
          <p:nvSpPr>
            <p:cNvPr id="216074" name="Text Box 33"/>
            <p:cNvSpPr txBox="1">
              <a:spLocks noChangeArrowheads="1"/>
            </p:cNvSpPr>
            <p:nvPr/>
          </p:nvSpPr>
          <p:spPr bwMode="auto">
            <a:xfrm>
              <a:off x="912" y="2180"/>
              <a:ext cx="4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000" b="1">
                  <a:latin typeface="仿宋_GB2312" pitchFamily="49" charset="-122"/>
                </a:rPr>
                <a:t>主对角线上的元素称为高斯乘数，乘上  就是对应系数的方差</a:t>
              </a:r>
            </a:p>
          </p:txBody>
        </p:sp>
        <p:graphicFrame>
          <p:nvGraphicFramePr>
            <p:cNvPr id="216075" name="Object 29"/>
            <p:cNvGraphicFramePr>
              <a:graphicFrameLocks noChangeAspect="1"/>
            </p:cNvGraphicFramePr>
            <p:nvPr/>
          </p:nvGraphicFramePr>
          <p:xfrm>
            <a:off x="624" y="2213"/>
            <a:ext cx="384" cy="187"/>
          </p:xfrm>
          <a:graphic>
            <a:graphicData uri="http://schemas.openxmlformats.org/presentationml/2006/ole">
              <mc:AlternateContent xmlns:mc="http://schemas.openxmlformats.org/markup-compatibility/2006">
                <mc:Choice xmlns:v="urn:schemas-microsoft-com:vml" Requires="v">
                  <p:oleObj spid="_x0000_s216219" name="Equation" r:id="rId3" imgW="545626" imgH="266469" progId="Equation.DSMT4">
                    <p:embed/>
                  </p:oleObj>
                </mc:Choice>
                <mc:Fallback>
                  <p:oleObj name="Equation" r:id="rId3" imgW="545626" imgH="266469"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213"/>
                          <a:ext cx="38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076" name="Object 6"/>
            <p:cNvGraphicFramePr>
              <a:graphicFrameLocks noChangeAspect="1"/>
            </p:cNvGraphicFramePr>
            <p:nvPr/>
          </p:nvGraphicFramePr>
          <p:xfrm>
            <a:off x="624" y="1344"/>
            <a:ext cx="1104" cy="244"/>
          </p:xfrm>
          <a:graphic>
            <a:graphicData uri="http://schemas.openxmlformats.org/presentationml/2006/ole">
              <mc:AlternateContent xmlns:mc="http://schemas.openxmlformats.org/markup-compatibility/2006">
                <mc:Choice xmlns:v="urn:schemas-microsoft-com:vml" Requires="v">
                  <p:oleObj spid="_x0000_s216220" name="公式" r:id="rId5" imgW="1384300" imgH="304800" progId="Equation.3">
                    <p:embed/>
                  </p:oleObj>
                </mc:Choice>
                <mc:Fallback>
                  <p:oleObj name="公式" r:id="rId5" imgW="1384300" imgH="304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344"/>
                          <a:ext cx="110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7" name="Object 8"/>
            <p:cNvGraphicFramePr>
              <a:graphicFrameLocks noChangeAspect="1"/>
            </p:cNvGraphicFramePr>
            <p:nvPr/>
          </p:nvGraphicFramePr>
          <p:xfrm>
            <a:off x="618" y="1536"/>
            <a:ext cx="3126" cy="624"/>
          </p:xfrm>
          <a:graphic>
            <a:graphicData uri="http://schemas.openxmlformats.org/presentationml/2006/ole">
              <mc:AlternateContent xmlns:mc="http://schemas.openxmlformats.org/markup-compatibility/2006">
                <mc:Choice xmlns:v="urn:schemas-microsoft-com:vml" Requires="v">
                  <p:oleObj spid="_x0000_s216221" name="公式" r:id="rId7" imgW="4584700" imgH="914400" progId="Equation.3">
                    <p:embed/>
                  </p:oleObj>
                </mc:Choice>
                <mc:Fallback>
                  <p:oleObj name="公式" r:id="rId7" imgW="4584700" imgH="914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 y="1536"/>
                          <a:ext cx="31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8" name="Object 18"/>
            <p:cNvGraphicFramePr>
              <a:graphicFrameLocks noChangeAspect="1"/>
            </p:cNvGraphicFramePr>
            <p:nvPr/>
          </p:nvGraphicFramePr>
          <p:xfrm>
            <a:off x="3726" y="2208"/>
            <a:ext cx="162" cy="192"/>
          </p:xfrm>
          <a:graphic>
            <a:graphicData uri="http://schemas.openxmlformats.org/presentationml/2006/ole">
              <mc:AlternateContent xmlns:mc="http://schemas.openxmlformats.org/markup-compatibility/2006">
                <mc:Choice xmlns:v="urn:schemas-microsoft-com:vml" Requires="v">
                  <p:oleObj spid="_x0000_s216222" name="公式" r:id="rId9" imgW="253780" imgH="304536" progId="Equation.3">
                    <p:embed/>
                  </p:oleObj>
                </mc:Choice>
                <mc:Fallback>
                  <p:oleObj name="公式" r:id="rId9" imgW="253780" imgH="304536"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6" y="2208"/>
                          <a:ext cx="1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9" name="Object 17"/>
            <p:cNvGraphicFramePr>
              <a:graphicFrameLocks noChangeAspect="1"/>
            </p:cNvGraphicFramePr>
            <p:nvPr/>
          </p:nvGraphicFramePr>
          <p:xfrm>
            <a:off x="912" y="2448"/>
            <a:ext cx="792" cy="216"/>
          </p:xfrm>
          <a:graphic>
            <a:graphicData uri="http://schemas.openxmlformats.org/presentationml/2006/ole">
              <mc:AlternateContent xmlns:mc="http://schemas.openxmlformats.org/markup-compatibility/2006">
                <mc:Choice xmlns:v="urn:schemas-microsoft-com:vml" Requires="v">
                  <p:oleObj spid="_x0000_s216223" name="公式" r:id="rId11" imgW="1256755" imgH="342751" progId="Equation.3">
                    <p:embed/>
                  </p:oleObj>
                </mc:Choice>
                <mc:Fallback>
                  <p:oleObj name="公式" r:id="rId11" imgW="1256755" imgH="342751"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448"/>
                          <a:ext cx="79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80" name="Object 16"/>
            <p:cNvGraphicFramePr>
              <a:graphicFrameLocks noChangeAspect="1"/>
            </p:cNvGraphicFramePr>
            <p:nvPr/>
          </p:nvGraphicFramePr>
          <p:xfrm>
            <a:off x="912" y="2680"/>
            <a:ext cx="2112" cy="320"/>
          </p:xfrm>
          <a:graphic>
            <a:graphicData uri="http://schemas.openxmlformats.org/presentationml/2006/ole">
              <mc:AlternateContent xmlns:mc="http://schemas.openxmlformats.org/markup-compatibility/2006">
                <mc:Choice xmlns:v="urn:schemas-microsoft-com:vml" Requires="v">
                  <p:oleObj spid="_x0000_s216224" name="公式" r:id="rId13" imgW="3263900" imgH="495300" progId="Equation.3">
                    <p:embed/>
                  </p:oleObj>
                </mc:Choice>
                <mc:Fallback>
                  <p:oleObj name="公式" r:id="rId13" imgW="3263900" imgH="4953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2680"/>
                          <a:ext cx="21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81" name="Object 15"/>
            <p:cNvGraphicFramePr>
              <a:graphicFrameLocks noChangeAspect="1"/>
            </p:cNvGraphicFramePr>
            <p:nvPr/>
          </p:nvGraphicFramePr>
          <p:xfrm>
            <a:off x="912" y="3100"/>
            <a:ext cx="3456" cy="494"/>
          </p:xfrm>
          <a:graphic>
            <a:graphicData uri="http://schemas.openxmlformats.org/presentationml/2006/ole">
              <mc:AlternateContent xmlns:mc="http://schemas.openxmlformats.org/markup-compatibility/2006">
                <mc:Choice xmlns:v="urn:schemas-microsoft-com:vml" Requires="v">
                  <p:oleObj spid="_x0000_s216225" name="公式" r:id="rId15" imgW="5308600" imgH="762000" progId="Equation.3">
                    <p:embed/>
                  </p:oleObj>
                </mc:Choice>
                <mc:Fallback>
                  <p:oleObj name="公式" r:id="rId15" imgW="5308600" imgH="7620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3100"/>
                          <a:ext cx="345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82" name="Rectangle 20"/>
            <p:cNvSpPr>
              <a:spLocks noChangeArrowheads="1"/>
            </p:cNvSpPr>
            <p:nvPr/>
          </p:nvSpPr>
          <p:spPr bwMode="auto">
            <a:xfrm>
              <a:off x="3696" y="2016"/>
              <a:ext cx="32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Calibri" pitchFamily="34" charset="0"/>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sp>
          <p:nvSpPr>
            <p:cNvPr id="216083" name="Rectangle 21"/>
            <p:cNvSpPr>
              <a:spLocks noChangeArrowheads="1"/>
            </p:cNvSpPr>
            <p:nvPr/>
          </p:nvSpPr>
          <p:spPr bwMode="auto">
            <a:xfrm>
              <a:off x="3696" y="2386"/>
              <a:ext cx="33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Calibri" pitchFamily="34" charset="0"/>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sp>
          <p:nvSpPr>
            <p:cNvPr id="216084" name="Rectangle 22"/>
            <p:cNvSpPr>
              <a:spLocks noChangeArrowheads="1"/>
            </p:cNvSpPr>
            <p:nvPr/>
          </p:nvSpPr>
          <p:spPr bwMode="auto">
            <a:xfrm>
              <a:off x="3696" y="2852"/>
              <a:ext cx="32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Calibri" pitchFamily="34" charset="0"/>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sp>
          <p:nvSpPr>
            <p:cNvPr id="216085" name="Rectangle 23"/>
            <p:cNvSpPr>
              <a:spLocks noChangeArrowheads="1"/>
            </p:cNvSpPr>
            <p:nvPr/>
          </p:nvSpPr>
          <p:spPr bwMode="auto">
            <a:xfrm>
              <a:off x="3696" y="3480"/>
              <a:ext cx="32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Calibri" pitchFamily="34" charset="0"/>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grpSp>
      <p:sp>
        <p:nvSpPr>
          <p:cNvPr id="216072" name="Rectangle 24"/>
          <p:cNvSpPr>
            <a:spLocks noChangeArrowheads="1"/>
          </p:cNvSpPr>
          <p:nvPr/>
        </p:nvSpPr>
        <p:spPr bwMode="auto">
          <a:xfrm>
            <a:off x="0" y="451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73" name="Rectangle 28"/>
          <p:cNvSpPr>
            <a:spLocks noChangeArrowheads="1"/>
          </p:cNvSpPr>
          <p:nvPr/>
        </p:nvSpPr>
        <p:spPr bwMode="auto">
          <a:xfrm>
            <a:off x="0" y="5470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1800">
              <a:solidFill>
                <a:schemeClr val="tx1"/>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3074"/>
                                        </p:tgtEl>
                                        <p:attrNameLst>
                                          <p:attrName>style.visibility</p:attrName>
                                        </p:attrNameLst>
                                      </p:cBhvr>
                                      <p:to>
                                        <p:strVal val="visible"/>
                                      </p:to>
                                    </p:set>
                                    <p:anim calcmode="lin" valueType="num">
                                      <p:cBhvr>
                                        <p:cTn id="7" dur="1000" fill="hold"/>
                                        <p:tgtEl>
                                          <p:spTgt spid="643074"/>
                                        </p:tgtEl>
                                        <p:attrNameLst>
                                          <p:attrName>ppt_w</p:attrName>
                                        </p:attrNameLst>
                                      </p:cBhvr>
                                      <p:tavLst>
                                        <p:tav tm="0">
                                          <p:val>
                                            <p:strVal val="#ppt_w*0.70"/>
                                          </p:val>
                                        </p:tav>
                                        <p:tav tm="100000">
                                          <p:val>
                                            <p:strVal val="#ppt_w"/>
                                          </p:val>
                                        </p:tav>
                                      </p:tavLst>
                                    </p:anim>
                                    <p:anim calcmode="lin" valueType="num">
                                      <p:cBhvr>
                                        <p:cTn id="8" dur="1000" fill="hold"/>
                                        <p:tgtEl>
                                          <p:spTgt spid="643074"/>
                                        </p:tgtEl>
                                        <p:attrNameLst>
                                          <p:attrName>ppt_h</p:attrName>
                                        </p:attrNameLst>
                                      </p:cBhvr>
                                      <p:tavLst>
                                        <p:tav tm="0">
                                          <p:val>
                                            <p:strVal val="#ppt_h"/>
                                          </p:val>
                                        </p:tav>
                                        <p:tav tm="100000">
                                          <p:val>
                                            <p:strVal val="#ppt_h"/>
                                          </p:val>
                                        </p:tav>
                                      </p:tavLst>
                                    </p:anim>
                                    <p:animEffect transition="in" filter="fade">
                                      <p:cBhvr>
                                        <p:cTn id="9" dur="1000"/>
                                        <p:tgtEl>
                                          <p:spTgt spid="64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43077"/>
                                        </p:tgtEl>
                                        <p:attrNameLst>
                                          <p:attrName>style.visibility</p:attrName>
                                        </p:attrNameLst>
                                      </p:cBhvr>
                                      <p:to>
                                        <p:strVal val="visible"/>
                                      </p:to>
                                    </p:set>
                                    <p:anim calcmode="lin" valueType="num">
                                      <p:cBhvr>
                                        <p:cTn id="14" dur="1000" fill="hold"/>
                                        <p:tgtEl>
                                          <p:spTgt spid="643077"/>
                                        </p:tgtEl>
                                        <p:attrNameLst>
                                          <p:attrName>ppt_w</p:attrName>
                                        </p:attrNameLst>
                                      </p:cBhvr>
                                      <p:tavLst>
                                        <p:tav tm="0">
                                          <p:val>
                                            <p:strVal val="#ppt_w*0.70"/>
                                          </p:val>
                                        </p:tav>
                                        <p:tav tm="100000">
                                          <p:val>
                                            <p:strVal val="#ppt_w"/>
                                          </p:val>
                                        </p:tav>
                                      </p:tavLst>
                                    </p:anim>
                                    <p:anim calcmode="lin" valueType="num">
                                      <p:cBhvr>
                                        <p:cTn id="15" dur="1000" fill="hold"/>
                                        <p:tgtEl>
                                          <p:spTgt spid="643077"/>
                                        </p:tgtEl>
                                        <p:attrNameLst>
                                          <p:attrName>ppt_h</p:attrName>
                                        </p:attrNameLst>
                                      </p:cBhvr>
                                      <p:tavLst>
                                        <p:tav tm="0">
                                          <p:val>
                                            <p:strVal val="#ppt_h"/>
                                          </p:val>
                                        </p:tav>
                                        <p:tav tm="100000">
                                          <p:val>
                                            <p:strVal val="#ppt_h"/>
                                          </p:val>
                                        </p:tav>
                                      </p:tavLst>
                                    </p:anim>
                                    <p:animEffect transition="in" filter="fade">
                                      <p:cBhvr>
                                        <p:cTn id="16" dur="1000"/>
                                        <p:tgtEl>
                                          <p:spTgt spid="6430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43110"/>
                                        </p:tgtEl>
                                        <p:attrNameLst>
                                          <p:attrName>style.visibility</p:attrName>
                                        </p:attrNameLst>
                                      </p:cBhvr>
                                      <p:to>
                                        <p:strVal val="visible"/>
                                      </p:to>
                                    </p:set>
                                    <p:animEffect transition="in" filter="blinds(horizontal)">
                                      <p:cBhvr>
                                        <p:cTn id="21" dur="500"/>
                                        <p:tgtEl>
                                          <p:spTgt spid="64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p:bldP spid="643077" grpId="0"/>
    </p:bld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838200" y="2209800"/>
            <a:ext cx="2667000" cy="5334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000" b="1" smtClean="0">
                <a:solidFill>
                  <a:srgbClr val="692AA2"/>
                </a:solidFill>
                <a:latin typeface="仿宋_GB2312" pitchFamily="49" charset="-122"/>
                <a:ea typeface="仿宋_GB2312" pitchFamily="49" charset="-122"/>
              </a:rPr>
              <a:t>参数的置信区间为</a:t>
            </a:r>
          </a:p>
        </p:txBody>
      </p:sp>
      <p:pic>
        <p:nvPicPr>
          <p:cNvPr id="64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43200"/>
            <a:ext cx="3657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00" name="Text Box 4"/>
          <p:cNvSpPr txBox="1">
            <a:spLocks noChangeArrowheads="1"/>
          </p:cNvSpPr>
          <p:nvPr/>
        </p:nvSpPr>
        <p:spPr bwMode="auto">
          <a:xfrm>
            <a:off x="914400" y="3810000"/>
            <a:ext cx="571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None/>
            </a:pPr>
            <a:r>
              <a:rPr lang="zh-CN" altLang="en-US" sz="2000" b="1">
                <a:latin typeface="仿宋_GB2312" pitchFamily="49" charset="-122"/>
              </a:rPr>
              <a:t>容易推出：在</a:t>
            </a:r>
            <a:r>
              <a:rPr lang="en-US" altLang="zh-CN" sz="2000" b="1">
                <a:latin typeface="仿宋_GB2312" pitchFamily="49" charset="-122"/>
              </a:rPr>
              <a:t>(1-</a:t>
            </a:r>
            <a:r>
              <a:rPr lang="en-US" altLang="zh-CN" sz="2000" b="1">
                <a:latin typeface="仿宋_GB2312" pitchFamily="49" charset="-122"/>
                <a:sym typeface="Symbol" pitchFamily="18" charset="2"/>
              </a:rPr>
              <a:t>)</a:t>
            </a:r>
            <a:r>
              <a:rPr lang="zh-CN" altLang="en-US" sz="2000" b="1">
                <a:latin typeface="仿宋_GB2312" pitchFamily="49" charset="-122"/>
              </a:rPr>
              <a:t>的置信水平下</a:t>
            </a:r>
            <a:r>
              <a:rPr lang="zh-CN" altLang="en-US" sz="2000" b="1" i="1">
                <a:latin typeface="仿宋_GB2312" pitchFamily="49" charset="-122"/>
                <a:sym typeface="Symbol" pitchFamily="18" charset="2"/>
              </a:rPr>
              <a:t></a:t>
            </a:r>
            <a:r>
              <a:rPr lang="en-US" altLang="zh-CN" sz="2000" b="1" i="1" baseline="-25000">
                <a:latin typeface="仿宋_GB2312" pitchFamily="49" charset="-122"/>
                <a:sym typeface="Symbol" pitchFamily="18" charset="2"/>
              </a:rPr>
              <a:t>i</a:t>
            </a:r>
            <a:r>
              <a:rPr lang="zh-CN" altLang="en-US" sz="2000" b="1">
                <a:latin typeface="仿宋_GB2312" pitchFamily="49" charset="-122"/>
              </a:rPr>
              <a:t>的置信区间是 </a:t>
            </a:r>
          </a:p>
        </p:txBody>
      </p:sp>
      <p:pic>
        <p:nvPicPr>
          <p:cNvPr id="64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434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02" name="Text Box 6"/>
          <p:cNvSpPr txBox="1">
            <a:spLocks noChangeArrowheads="1"/>
          </p:cNvSpPr>
          <p:nvPr/>
        </p:nvSpPr>
        <p:spPr bwMode="auto">
          <a:xfrm>
            <a:off x="860425" y="5084763"/>
            <a:ext cx="752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sz="2000" b="1">
                <a:latin typeface="仿宋_GB2312" pitchFamily="49" charset="-122"/>
              </a:rPr>
              <a:t>其中，</a:t>
            </a:r>
            <a:r>
              <a:rPr kumimoji="1" lang="en-US" altLang="zh-CN" sz="2000" b="1">
                <a:latin typeface="仿宋_GB2312" pitchFamily="49" charset="-122"/>
              </a:rPr>
              <a:t>t</a:t>
            </a:r>
            <a:r>
              <a:rPr kumimoji="1" lang="en-US" altLang="zh-CN" sz="2000" b="1" baseline="-25000">
                <a:latin typeface="仿宋_GB2312" pitchFamily="49" charset="-122"/>
                <a:sym typeface="Symbol" pitchFamily="18" charset="2"/>
              </a:rPr>
              <a:t>/2</a:t>
            </a:r>
            <a:r>
              <a:rPr kumimoji="1" lang="zh-CN" altLang="en-US" sz="2000" b="1">
                <a:latin typeface="仿宋_GB2312" pitchFamily="49" charset="-122"/>
              </a:rPr>
              <a:t>为显著性水平为</a:t>
            </a:r>
            <a:r>
              <a:rPr kumimoji="1" lang="zh-CN" altLang="en-US" sz="2000" b="1">
                <a:latin typeface="仿宋_GB2312" pitchFamily="49" charset="-122"/>
                <a:sym typeface="Symbol" pitchFamily="18" charset="2"/>
              </a:rPr>
              <a:t></a:t>
            </a:r>
            <a:r>
              <a:rPr kumimoji="1" lang="zh-CN" altLang="en-US" sz="2000" b="1">
                <a:latin typeface="仿宋_GB2312" pitchFamily="49" charset="-122"/>
              </a:rPr>
              <a:t> 、自由度为</a:t>
            </a:r>
            <a:r>
              <a:rPr kumimoji="1" lang="en-US" altLang="zh-CN" sz="2000" b="1" i="1">
                <a:latin typeface="仿宋_GB2312" pitchFamily="49" charset="-122"/>
              </a:rPr>
              <a:t>n</a:t>
            </a:r>
            <a:r>
              <a:rPr kumimoji="1" lang="en-US" altLang="zh-CN" sz="2000" b="1">
                <a:latin typeface="仿宋_GB2312" pitchFamily="49" charset="-122"/>
              </a:rPr>
              <a:t>-</a:t>
            </a:r>
            <a:r>
              <a:rPr kumimoji="1" lang="en-US" altLang="zh-CN" sz="2000" b="1" i="1">
                <a:latin typeface="仿宋_GB2312" pitchFamily="49" charset="-122"/>
              </a:rPr>
              <a:t>k</a:t>
            </a:r>
            <a:r>
              <a:rPr kumimoji="1" lang="en-US" altLang="zh-CN" sz="2000" b="1">
                <a:latin typeface="仿宋_GB2312" pitchFamily="49" charset="-122"/>
              </a:rPr>
              <a:t>-1</a:t>
            </a:r>
            <a:r>
              <a:rPr kumimoji="1" lang="zh-CN" altLang="en-US" sz="2000" b="1">
                <a:latin typeface="仿宋_GB2312" pitchFamily="49" charset="-122"/>
              </a:rPr>
              <a:t>的</a:t>
            </a:r>
            <a:r>
              <a:rPr kumimoji="1" lang="en-US" altLang="zh-CN" sz="2000" b="1">
                <a:latin typeface="仿宋_GB2312" pitchFamily="49" charset="-122"/>
              </a:rPr>
              <a:t>t</a:t>
            </a:r>
            <a:r>
              <a:rPr kumimoji="1" lang="zh-CN" altLang="en-US" sz="2000" b="1">
                <a:latin typeface="仿宋_GB2312" pitchFamily="49" charset="-122"/>
              </a:rPr>
              <a:t>分布的临界值。</a:t>
            </a:r>
            <a:r>
              <a:rPr kumimoji="1" lang="zh-CN" altLang="en-US">
                <a:latin typeface="Times New Roman" pitchFamily="18" charset="0"/>
                <a:ea typeface="黑体" pitchFamily="2" charset="-122"/>
              </a:rPr>
              <a:t> </a:t>
            </a:r>
          </a:p>
        </p:txBody>
      </p:sp>
      <p:grpSp>
        <p:nvGrpSpPr>
          <p:cNvPr id="644103" name="Group 7"/>
          <p:cNvGrpSpPr>
            <a:grpSpLocks/>
          </p:cNvGrpSpPr>
          <p:nvPr/>
        </p:nvGrpSpPr>
        <p:grpSpPr bwMode="auto">
          <a:xfrm>
            <a:off x="838200" y="1295400"/>
            <a:ext cx="6400800" cy="866775"/>
            <a:chOff x="672" y="3552"/>
            <a:chExt cx="4032" cy="546"/>
          </a:xfrm>
        </p:grpSpPr>
        <p:sp>
          <p:nvSpPr>
            <p:cNvPr id="217096" name="Text Box 8"/>
            <p:cNvSpPr txBox="1">
              <a:spLocks noChangeArrowheads="1"/>
            </p:cNvSpPr>
            <p:nvPr/>
          </p:nvSpPr>
          <p:spPr bwMode="auto">
            <a:xfrm>
              <a:off x="672" y="3552"/>
              <a:ext cx="4032"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sz="2000" b="1">
                  <a:latin typeface="仿宋_GB2312" pitchFamily="49" charset="-122"/>
                </a:rPr>
                <a:t>若       拒绝  认为  与</a:t>
              </a:r>
              <a:r>
                <a:rPr lang="en-US" altLang="zh-CN" sz="2000" b="1">
                  <a:latin typeface="仿宋_GB2312" pitchFamily="49" charset="-122"/>
                </a:rPr>
                <a:t>0</a:t>
              </a:r>
              <a:r>
                <a:rPr lang="zh-CN" altLang="en-US" sz="2000" b="1">
                  <a:latin typeface="仿宋_GB2312" pitchFamily="49" charset="-122"/>
                </a:rPr>
                <a:t>有显著的差异</a:t>
              </a:r>
            </a:p>
            <a:p>
              <a:pPr eaLnBrk="1" hangingPunct="1">
                <a:spcBef>
                  <a:spcPct val="50000"/>
                </a:spcBef>
              </a:pPr>
              <a:r>
                <a:rPr lang="zh-CN" altLang="en-US" sz="2000" b="1">
                  <a:latin typeface="仿宋_GB2312" pitchFamily="49" charset="-122"/>
                </a:rPr>
                <a:t>或者根据  查</a:t>
              </a:r>
              <a:r>
                <a:rPr lang="en-US" altLang="zh-CN" sz="2000" b="1">
                  <a:latin typeface="仿宋_GB2312" pitchFamily="49" charset="-122"/>
                </a:rPr>
                <a:t>t</a:t>
              </a:r>
              <a:r>
                <a:rPr lang="zh-CN" altLang="en-US" sz="2000" b="1">
                  <a:latin typeface="仿宋_GB2312" pitchFamily="49" charset="-122"/>
                </a:rPr>
                <a:t>分布表的概率</a:t>
              </a:r>
              <a:r>
                <a:rPr lang="en-US" altLang="zh-CN" sz="2000" b="1">
                  <a:latin typeface="仿宋_GB2312" pitchFamily="49" charset="-122"/>
                </a:rPr>
                <a:t>p</a:t>
              </a:r>
              <a:r>
                <a:rPr lang="zh-CN" altLang="en-US" sz="2000" b="1">
                  <a:latin typeface="仿宋_GB2312" pitchFamily="49" charset="-122"/>
                </a:rPr>
                <a:t>，若     拒绝</a:t>
              </a:r>
            </a:p>
          </p:txBody>
        </p:sp>
        <p:graphicFrame>
          <p:nvGraphicFramePr>
            <p:cNvPr id="217097" name="Object 9"/>
            <p:cNvGraphicFramePr>
              <a:graphicFrameLocks noChangeAspect="1"/>
            </p:cNvGraphicFramePr>
            <p:nvPr/>
          </p:nvGraphicFramePr>
          <p:xfrm>
            <a:off x="912" y="3581"/>
            <a:ext cx="576" cy="208"/>
          </p:xfrm>
          <a:graphic>
            <a:graphicData uri="http://schemas.openxmlformats.org/presentationml/2006/ole">
              <mc:AlternateContent xmlns:mc="http://schemas.openxmlformats.org/markup-compatibility/2006">
                <mc:Choice xmlns:v="urn:schemas-microsoft-com:vml" Requires="v">
                  <p:oleObj spid="_x0000_s217217" name="公式" r:id="rId5" imgW="533169" imgH="253890" progId="Equation.3">
                    <p:embed/>
                  </p:oleObj>
                </mc:Choice>
                <mc:Fallback>
                  <p:oleObj name="公式" r:id="rId5" imgW="533169" imgH="25389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581"/>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8" name="Object 10"/>
            <p:cNvGraphicFramePr>
              <a:graphicFrameLocks noChangeAspect="1"/>
            </p:cNvGraphicFramePr>
            <p:nvPr/>
          </p:nvGraphicFramePr>
          <p:xfrm>
            <a:off x="1776" y="3600"/>
            <a:ext cx="186" cy="150"/>
          </p:xfrm>
          <a:graphic>
            <a:graphicData uri="http://schemas.openxmlformats.org/presentationml/2006/ole">
              <mc:AlternateContent xmlns:mc="http://schemas.openxmlformats.org/markup-compatibility/2006">
                <mc:Choice xmlns:v="urn:schemas-microsoft-com:vml" Requires="v">
                  <p:oleObj spid="_x0000_s217218" name="公式" r:id="rId7" imgW="291973" imgH="241195" progId="Equation.3">
                    <p:embed/>
                  </p:oleObj>
                </mc:Choice>
                <mc:Fallback>
                  <p:oleObj name="公式" r:id="rId7" imgW="291973" imgH="24119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3600"/>
                          <a:ext cx="18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9" name="Object 11"/>
            <p:cNvGraphicFramePr>
              <a:graphicFrameLocks noChangeAspect="1"/>
            </p:cNvGraphicFramePr>
            <p:nvPr/>
          </p:nvGraphicFramePr>
          <p:xfrm>
            <a:off x="2256" y="3600"/>
            <a:ext cx="144" cy="186"/>
          </p:xfrm>
          <a:graphic>
            <a:graphicData uri="http://schemas.openxmlformats.org/presentationml/2006/ole">
              <mc:AlternateContent xmlns:mc="http://schemas.openxmlformats.org/markup-compatibility/2006">
                <mc:Choice xmlns:v="urn:schemas-microsoft-com:vml" Requires="v">
                  <p:oleObj spid="_x0000_s217219" name="公式" r:id="rId9" imgW="228501" imgH="291973" progId="Equation.3">
                    <p:embed/>
                  </p:oleObj>
                </mc:Choice>
                <mc:Fallback>
                  <p:oleObj name="公式" r:id="rId9" imgW="228501" imgH="29197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600"/>
                          <a:ext cx="14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0" name="Object 12"/>
            <p:cNvGraphicFramePr>
              <a:graphicFrameLocks noChangeAspect="1"/>
            </p:cNvGraphicFramePr>
            <p:nvPr/>
          </p:nvGraphicFramePr>
          <p:xfrm>
            <a:off x="1392" y="3888"/>
            <a:ext cx="192" cy="210"/>
          </p:xfrm>
          <a:graphic>
            <a:graphicData uri="http://schemas.openxmlformats.org/presentationml/2006/ole">
              <mc:AlternateContent xmlns:mc="http://schemas.openxmlformats.org/markup-compatibility/2006">
                <mc:Choice xmlns:v="urn:schemas-microsoft-com:vml" Requires="v">
                  <p:oleObj spid="_x0000_s217220" name="公式" r:id="rId11" imgW="139639" imgH="253890" progId="Equation.3">
                    <p:embed/>
                  </p:oleObj>
                </mc:Choice>
                <mc:Fallback>
                  <p:oleObj name="公式" r:id="rId11" imgW="139639" imgH="25389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3888"/>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1" name="Object 13"/>
            <p:cNvGraphicFramePr>
              <a:graphicFrameLocks noChangeAspect="1"/>
            </p:cNvGraphicFramePr>
            <p:nvPr/>
          </p:nvGraphicFramePr>
          <p:xfrm>
            <a:off x="3174" y="3928"/>
            <a:ext cx="384" cy="152"/>
          </p:xfrm>
          <a:graphic>
            <a:graphicData uri="http://schemas.openxmlformats.org/presentationml/2006/ole">
              <mc:AlternateContent xmlns:mc="http://schemas.openxmlformats.org/markup-compatibility/2006">
                <mc:Choice xmlns:v="urn:schemas-microsoft-com:vml" Requires="v">
                  <p:oleObj spid="_x0000_s217221" name="公式" r:id="rId13" imgW="406048" imgH="164957" progId="Equation.3">
                    <p:embed/>
                  </p:oleObj>
                </mc:Choice>
                <mc:Fallback>
                  <p:oleObj name="公式" r:id="rId13" imgW="406048" imgH="164957"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4" y="3928"/>
                          <a:ext cx="38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02" name="Object 14"/>
            <p:cNvGraphicFramePr>
              <a:graphicFrameLocks noChangeAspect="1"/>
            </p:cNvGraphicFramePr>
            <p:nvPr/>
          </p:nvGraphicFramePr>
          <p:xfrm>
            <a:off x="3894" y="3888"/>
            <a:ext cx="186" cy="150"/>
          </p:xfrm>
          <a:graphic>
            <a:graphicData uri="http://schemas.openxmlformats.org/presentationml/2006/ole">
              <mc:AlternateContent xmlns:mc="http://schemas.openxmlformats.org/markup-compatibility/2006">
                <mc:Choice xmlns:v="urn:schemas-microsoft-com:vml" Requires="v">
                  <p:oleObj spid="_x0000_s217222" name="公式" r:id="rId15" imgW="291973" imgH="241195" progId="Equation.3">
                    <p:embed/>
                  </p:oleObj>
                </mc:Choice>
                <mc:Fallback>
                  <p:oleObj name="公式" r:id="rId15" imgW="291973" imgH="241195"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4" y="3888"/>
                          <a:ext cx="18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4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098"/>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644099"/>
                                        </p:tgtEl>
                                        <p:attrNameLst>
                                          <p:attrName>style.visibility</p:attrName>
                                        </p:attrNameLst>
                                      </p:cBhvr>
                                      <p:to>
                                        <p:strVal val="visible"/>
                                      </p:to>
                                    </p:set>
                                    <p:animEffect transition="in" filter="blinds(horizontal)">
                                      <p:cBhvr>
                                        <p:cTn id="13" dur="500"/>
                                        <p:tgtEl>
                                          <p:spTgt spid="644099"/>
                                        </p:tgtEl>
                                      </p:cBhvr>
                                    </p:animEffect>
                                  </p:childTnLst>
                                </p:cTn>
                              </p:par>
                              <p:par>
                                <p:cTn id="14" presetID="1" presetClass="entr" presetSubtype="0" fill="hold" grpId="0" nodeType="withEffect">
                                  <p:stCondLst>
                                    <p:cond delay="0"/>
                                  </p:stCondLst>
                                  <p:childTnLst>
                                    <p:set>
                                      <p:cBhvr>
                                        <p:cTn id="15" dur="1" fill="hold">
                                          <p:stCondLst>
                                            <p:cond delay="499"/>
                                          </p:stCondLst>
                                        </p:cTn>
                                        <p:tgtEl>
                                          <p:spTgt spid="644100"/>
                                        </p:tgtEl>
                                        <p:attrNameLst>
                                          <p:attrName>style.visibility</p:attrName>
                                        </p:attrNameLst>
                                      </p:cBhvr>
                                      <p:to>
                                        <p:strVal val="visible"/>
                                      </p:to>
                                    </p:set>
                                  </p:childTnLst>
                                </p:cTn>
                              </p:par>
                              <p:par>
                                <p:cTn id="16" presetID="3" presetClass="entr" presetSubtype="10" fill="hold" nodeType="withEffect">
                                  <p:stCondLst>
                                    <p:cond delay="0"/>
                                  </p:stCondLst>
                                  <p:childTnLst>
                                    <p:set>
                                      <p:cBhvr>
                                        <p:cTn id="17" dur="1" fill="hold">
                                          <p:stCondLst>
                                            <p:cond delay="0"/>
                                          </p:stCondLst>
                                        </p:cTn>
                                        <p:tgtEl>
                                          <p:spTgt spid="644101"/>
                                        </p:tgtEl>
                                        <p:attrNameLst>
                                          <p:attrName>style.visibility</p:attrName>
                                        </p:attrNameLst>
                                      </p:cBhvr>
                                      <p:to>
                                        <p:strVal val="visible"/>
                                      </p:to>
                                    </p:set>
                                    <p:animEffect transition="in" filter="blinds(horizontal)">
                                      <p:cBhvr>
                                        <p:cTn id="18" dur="500"/>
                                        <p:tgtEl>
                                          <p:spTgt spid="644101"/>
                                        </p:tgtEl>
                                      </p:cBhvr>
                                    </p:animEffect>
                                  </p:childTnLst>
                                </p:cTn>
                              </p:par>
                              <p:par>
                                <p:cTn id="19" presetID="1" presetClass="entr" presetSubtype="0" fill="hold" grpId="0" nodeType="withEffect">
                                  <p:stCondLst>
                                    <p:cond delay="0"/>
                                  </p:stCondLst>
                                  <p:childTnLst>
                                    <p:set>
                                      <p:cBhvr>
                                        <p:cTn id="20" dur="1" fill="hold">
                                          <p:stCondLst>
                                            <p:cond delay="499"/>
                                          </p:stCondLst>
                                        </p:cTn>
                                        <p:tgtEl>
                                          <p:spTgt spid="64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p:bldP spid="644100" grpId="0" autoUpdateAnimBg="0"/>
      <p:bldP spid="64410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838200"/>
            <a:ext cx="8229600" cy="714375"/>
          </a:xfrm>
        </p:spPr>
        <p:txBody>
          <a:bodyPr>
            <a:normAutofit/>
          </a:bodyPr>
          <a:lstStyle/>
          <a:p>
            <a:pPr eaLnBrk="1" hangingPunct="1"/>
            <a:r>
              <a:rPr lang="en-US" altLang="zh-CN" b="1" smtClean="0">
                <a:solidFill>
                  <a:srgbClr val="000066"/>
                </a:solidFill>
              </a:rPr>
              <a:t>(</a:t>
            </a:r>
            <a:r>
              <a:rPr lang="zh-CN" altLang="en-US" b="1" smtClean="0">
                <a:solidFill>
                  <a:srgbClr val="000066"/>
                </a:solidFill>
              </a:rPr>
              <a:t>一</a:t>
            </a:r>
            <a:r>
              <a:rPr lang="en-US" altLang="zh-CN" b="1" smtClean="0">
                <a:solidFill>
                  <a:srgbClr val="000066"/>
                </a:solidFill>
              </a:rPr>
              <a:t>)  </a:t>
            </a:r>
            <a:r>
              <a:rPr lang="zh-CN" altLang="en-US" b="1" smtClean="0">
                <a:solidFill>
                  <a:srgbClr val="000066"/>
                </a:solidFill>
              </a:rPr>
              <a:t>直线趋势外推法</a:t>
            </a:r>
          </a:p>
        </p:txBody>
      </p:sp>
      <p:sp>
        <p:nvSpPr>
          <p:cNvPr id="24579" name="Rectangle 3"/>
          <p:cNvSpPr>
            <a:spLocks noGrp="1" noChangeArrowheads="1"/>
          </p:cNvSpPr>
          <p:nvPr>
            <p:ph idx="1"/>
          </p:nvPr>
        </p:nvSpPr>
        <p:spPr>
          <a:xfrm>
            <a:off x="250825" y="1628775"/>
            <a:ext cx="8642350" cy="4968875"/>
          </a:xfrm>
        </p:spPr>
        <p:txBody>
          <a:bodyPr/>
          <a:lstStyle/>
          <a:p>
            <a:pPr eaLnBrk="1" hangingPunct="1">
              <a:lnSpc>
                <a:spcPct val="120000"/>
              </a:lnSpc>
              <a:spcBef>
                <a:spcPct val="35000"/>
              </a:spcBef>
              <a:spcAft>
                <a:spcPct val="35000"/>
              </a:spcAft>
            </a:pPr>
            <a:r>
              <a:rPr lang="zh-CN" altLang="en-US" b="1" dirty="0" smtClean="0">
                <a:solidFill>
                  <a:srgbClr val="000066"/>
                </a:solidFill>
              </a:rPr>
              <a:t>适用条件：时间序列数据（观察值）呈直线上升或下降的情形。</a:t>
            </a:r>
          </a:p>
          <a:p>
            <a:pPr eaLnBrk="1" hangingPunct="1">
              <a:lnSpc>
                <a:spcPct val="120000"/>
              </a:lnSpc>
              <a:spcBef>
                <a:spcPct val="35000"/>
              </a:spcBef>
              <a:spcAft>
                <a:spcPct val="35000"/>
              </a:spcAft>
              <a:buFontTx/>
              <a:buNone/>
            </a:pPr>
            <a:r>
              <a:rPr lang="zh-CN" altLang="en-US" b="1" dirty="0" smtClean="0">
                <a:solidFill>
                  <a:srgbClr val="0000FF"/>
                </a:solidFill>
              </a:rPr>
              <a:t>　　　该预测变量的长期趋势可以用关于时间的直线描述，通过该直线趋势的向外延伸（外推），估计其预测值。</a:t>
            </a:r>
          </a:p>
          <a:p>
            <a:pPr eaLnBrk="1" hangingPunct="1">
              <a:lnSpc>
                <a:spcPct val="120000"/>
              </a:lnSpc>
              <a:spcBef>
                <a:spcPct val="35000"/>
              </a:spcBef>
              <a:spcAft>
                <a:spcPct val="35000"/>
              </a:spcAft>
              <a:buFontTx/>
              <a:buNone/>
            </a:pPr>
            <a:r>
              <a:rPr lang="zh-CN" altLang="en-US" b="1" dirty="0" smtClean="0">
                <a:solidFill>
                  <a:srgbClr val="000066"/>
                </a:solidFill>
              </a:rPr>
              <a:t>两种处理方式</a:t>
            </a:r>
            <a:r>
              <a:rPr lang="zh-CN" altLang="en-US" dirty="0" smtClean="0">
                <a:solidFill>
                  <a:srgbClr val="000066"/>
                </a:solidFill>
              </a:rPr>
              <a:t>：</a:t>
            </a:r>
          </a:p>
          <a:p>
            <a:pPr eaLnBrk="1" hangingPunct="1">
              <a:lnSpc>
                <a:spcPct val="120000"/>
              </a:lnSpc>
              <a:spcBef>
                <a:spcPct val="35000"/>
              </a:spcBef>
              <a:spcAft>
                <a:spcPct val="35000"/>
              </a:spcAft>
              <a:buFontTx/>
              <a:buNone/>
            </a:pPr>
            <a:r>
              <a:rPr lang="zh-CN" altLang="en-US" dirty="0" smtClean="0">
                <a:solidFill>
                  <a:srgbClr val="0000FF"/>
                </a:solidFill>
              </a:rPr>
              <a:t>    拟合直线方程与加权拟合直线方程</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09600" y="8382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6</a:t>
            </a:r>
            <a:r>
              <a:rPr lang="zh-CN" altLang="en-US" sz="2400" b="1" smtClean="0">
                <a:solidFill>
                  <a:srgbClr val="692AA2"/>
                </a:solidFill>
                <a:latin typeface="仿宋_GB2312" pitchFamily="49" charset="-122"/>
                <a:ea typeface="仿宋_GB2312" pitchFamily="49" charset="-122"/>
              </a:rPr>
              <a:t>）回归模型统计检验的步骤</a:t>
            </a:r>
          </a:p>
        </p:txBody>
      </p:sp>
      <p:sp>
        <p:nvSpPr>
          <p:cNvPr id="645123" name="Rectangle 3"/>
          <p:cNvSpPr>
            <a:spLocks noGrp="1" noChangeArrowheads="1"/>
          </p:cNvSpPr>
          <p:nvPr>
            <p:ph idx="1"/>
          </p:nvPr>
        </p:nvSpPr>
        <p:spPr>
          <a:xfrm>
            <a:off x="533400" y="1752600"/>
            <a:ext cx="8001000" cy="452596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marL="457200" indent="-457200" eaLnBrk="1" hangingPunct="1">
              <a:lnSpc>
                <a:spcPct val="120000"/>
              </a:lnSpc>
              <a:spcBef>
                <a:spcPct val="50000"/>
              </a:spcBef>
              <a:buFont typeface="Wingdings" pitchFamily="2" charset="2"/>
              <a:buChar char="v"/>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查看拟合优度，进行</a:t>
            </a:r>
            <a:r>
              <a:rPr lang="en-US" altLang="zh-CN" sz="2000" b="1" smtClean="0">
                <a:solidFill>
                  <a:srgbClr val="692AA2"/>
                </a:solidFill>
                <a:latin typeface="仿宋_GB2312" pitchFamily="49" charset="-122"/>
                <a:ea typeface="仿宋_GB2312" pitchFamily="49" charset="-122"/>
              </a:rPr>
              <a:t>F</a:t>
            </a:r>
            <a:r>
              <a:rPr lang="zh-CN" altLang="en-US" sz="2000" b="1" smtClean="0">
                <a:solidFill>
                  <a:srgbClr val="692AA2"/>
                </a:solidFill>
                <a:latin typeface="仿宋_GB2312" pitchFamily="49" charset="-122"/>
                <a:ea typeface="仿宋_GB2312" pitchFamily="49" charset="-122"/>
              </a:rPr>
              <a:t>检验，从整体上判断回归方程是否成立，如果</a:t>
            </a:r>
            <a:r>
              <a:rPr lang="en-US" altLang="zh-CN" sz="2000" b="1" smtClean="0">
                <a:solidFill>
                  <a:srgbClr val="692AA2"/>
                </a:solidFill>
                <a:latin typeface="仿宋_GB2312" pitchFamily="49" charset="-122"/>
                <a:ea typeface="仿宋_GB2312" pitchFamily="49" charset="-122"/>
              </a:rPr>
              <a:t>F</a:t>
            </a:r>
            <a:r>
              <a:rPr lang="zh-CN" altLang="en-US" sz="2000" b="1" smtClean="0">
                <a:solidFill>
                  <a:srgbClr val="692AA2"/>
                </a:solidFill>
                <a:latin typeface="仿宋_GB2312" pitchFamily="49" charset="-122"/>
                <a:ea typeface="仿宋_GB2312" pitchFamily="49" charset="-122"/>
              </a:rPr>
              <a:t>检验通不过，无须进行下一步；否则进行下一步</a:t>
            </a:r>
          </a:p>
          <a:p>
            <a:pPr marL="457200" indent="-457200" eaLnBrk="1" hangingPunct="1">
              <a:lnSpc>
                <a:spcPct val="120000"/>
              </a:lnSpc>
              <a:spcBef>
                <a:spcPct val="50000"/>
              </a:spcBef>
              <a:buFont typeface="Wingdings" pitchFamily="2" charset="2"/>
              <a:buChar char="v"/>
            </a:pPr>
            <a:r>
              <a:rPr lang="zh-CN" altLang="en-US" sz="2000" b="1" smtClean="0">
                <a:solidFill>
                  <a:srgbClr val="692AA2"/>
                </a:solidFill>
                <a:latin typeface="仿宋_GB2312" pitchFamily="49" charset="-122"/>
                <a:ea typeface="仿宋_GB2312" pitchFamily="49" charset="-122"/>
              </a:rPr>
              <a:t>    查看各个变量的</a:t>
            </a:r>
            <a:r>
              <a:rPr lang="en-US" altLang="zh-CN" sz="2000" b="1" smtClean="0">
                <a:solidFill>
                  <a:srgbClr val="692AA2"/>
                </a:solidFill>
                <a:latin typeface="仿宋_GB2312" pitchFamily="49" charset="-122"/>
                <a:ea typeface="仿宋_GB2312" pitchFamily="49" charset="-122"/>
              </a:rPr>
              <a:t>t</a:t>
            </a:r>
            <a:r>
              <a:rPr lang="zh-CN" altLang="en-US" sz="2000" b="1" smtClean="0">
                <a:solidFill>
                  <a:srgbClr val="692AA2"/>
                </a:solidFill>
                <a:latin typeface="仿宋_GB2312" pitchFamily="49" charset="-122"/>
                <a:ea typeface="仿宋_GB2312" pitchFamily="49" charset="-122"/>
              </a:rPr>
              <a:t>值及其相应的概率，进行</a:t>
            </a:r>
            <a:r>
              <a:rPr lang="en-US" altLang="zh-CN" sz="2000" b="1" smtClean="0">
                <a:solidFill>
                  <a:srgbClr val="692AA2"/>
                </a:solidFill>
                <a:latin typeface="仿宋_GB2312" pitchFamily="49" charset="-122"/>
                <a:ea typeface="仿宋_GB2312" pitchFamily="49" charset="-122"/>
              </a:rPr>
              <a:t>t</a:t>
            </a:r>
            <a:r>
              <a:rPr lang="zh-CN" altLang="en-US" sz="2000" b="1" smtClean="0">
                <a:solidFill>
                  <a:srgbClr val="692AA2"/>
                </a:solidFill>
                <a:latin typeface="仿宋_GB2312" pitchFamily="49" charset="-122"/>
                <a:ea typeface="仿宋_GB2312" pitchFamily="49" charset="-122"/>
              </a:rPr>
              <a:t>检验，如果相应的概率小于给定的显著水平，该自变量的系数显著地不为</a:t>
            </a:r>
            <a:r>
              <a:rPr lang="en-US" altLang="zh-CN" sz="2000" b="1" smtClean="0">
                <a:solidFill>
                  <a:srgbClr val="692AA2"/>
                </a:solidFill>
                <a:latin typeface="仿宋_GB2312" pitchFamily="49" charset="-122"/>
                <a:ea typeface="仿宋_GB2312" pitchFamily="49" charset="-122"/>
              </a:rPr>
              <a:t>0</a:t>
            </a:r>
            <a:r>
              <a:rPr lang="zh-CN" altLang="en-US" sz="2000" b="1" smtClean="0">
                <a:solidFill>
                  <a:srgbClr val="692AA2"/>
                </a:solidFill>
                <a:latin typeface="仿宋_GB2312" pitchFamily="49" charset="-122"/>
                <a:ea typeface="仿宋_GB2312" pitchFamily="49" charset="-122"/>
              </a:rPr>
              <a:t>，该自变量对因变量作用显著；否则系数与</a:t>
            </a:r>
            <a:r>
              <a:rPr lang="en-US" altLang="zh-CN" sz="2000" b="1" smtClean="0">
                <a:solidFill>
                  <a:srgbClr val="692AA2"/>
                </a:solidFill>
                <a:latin typeface="仿宋_GB2312" pitchFamily="49" charset="-122"/>
                <a:ea typeface="仿宋_GB2312" pitchFamily="49" charset="-122"/>
              </a:rPr>
              <a:t>0</a:t>
            </a:r>
            <a:r>
              <a:rPr lang="zh-CN" altLang="en-US" sz="2000" b="1" smtClean="0">
                <a:solidFill>
                  <a:srgbClr val="692AA2"/>
                </a:solidFill>
                <a:latin typeface="仿宋_GB2312" pitchFamily="49" charset="-122"/>
                <a:ea typeface="仿宋_GB2312" pitchFamily="49" charset="-122"/>
              </a:rPr>
              <a:t>无显著差异（本质上</a:t>
            </a:r>
            <a:r>
              <a:rPr lang="en-US" altLang="zh-CN" sz="2000" b="1" smtClean="0">
                <a:solidFill>
                  <a:srgbClr val="692AA2"/>
                </a:solidFill>
                <a:latin typeface="仿宋_GB2312" pitchFamily="49" charset="-122"/>
                <a:ea typeface="仿宋_GB2312" pitchFamily="49" charset="-122"/>
              </a:rPr>
              <a:t>=0</a:t>
            </a:r>
            <a:r>
              <a:rPr lang="zh-CN" altLang="en-US" sz="2000" b="1" smtClean="0">
                <a:solidFill>
                  <a:srgbClr val="692AA2"/>
                </a:solidFill>
                <a:latin typeface="仿宋_GB2312" pitchFamily="49" charset="-122"/>
                <a:ea typeface="仿宋_GB2312" pitchFamily="49" charset="-122"/>
              </a:rPr>
              <a:t>），该自变量对因变量无显著的作用，应从方程中删去，重新估计方程。</a:t>
            </a:r>
          </a:p>
          <a:p>
            <a:pPr marL="457200" indent="-457200" eaLnBrk="1" hangingPunct="1">
              <a:lnSpc>
                <a:spcPct val="120000"/>
              </a:lnSpc>
              <a:spcBef>
                <a:spcPct val="50000"/>
              </a:spcBef>
              <a:buFontTx/>
              <a:buNone/>
            </a:pPr>
            <a:r>
              <a:rPr lang="zh-CN" altLang="en-US" sz="2000" b="1" smtClean="0">
                <a:solidFill>
                  <a:srgbClr val="692AA2"/>
                </a:solidFill>
                <a:latin typeface="仿宋_GB2312" pitchFamily="49" charset="-122"/>
                <a:ea typeface="仿宋_GB2312" pitchFamily="49" charset="-122"/>
              </a:rPr>
              <a:t>        但是，一次只能将最不显著（相应概率最大）的删除。每次删除一个，直至全部显著。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5122"/>
                                        </p:tgtEl>
                                        <p:attrNameLst>
                                          <p:attrName>style.visibility</p:attrName>
                                        </p:attrNameLst>
                                      </p:cBhvr>
                                      <p:to>
                                        <p:strVal val="visible"/>
                                      </p:to>
                                    </p:set>
                                    <p:anim calcmode="lin" valueType="num">
                                      <p:cBhvr>
                                        <p:cTn id="7" dur="1000" fill="hold"/>
                                        <p:tgtEl>
                                          <p:spTgt spid="645122"/>
                                        </p:tgtEl>
                                        <p:attrNameLst>
                                          <p:attrName>ppt_w</p:attrName>
                                        </p:attrNameLst>
                                      </p:cBhvr>
                                      <p:tavLst>
                                        <p:tav tm="0">
                                          <p:val>
                                            <p:strVal val="#ppt_w*0.70"/>
                                          </p:val>
                                        </p:tav>
                                        <p:tav tm="100000">
                                          <p:val>
                                            <p:strVal val="#ppt_w"/>
                                          </p:val>
                                        </p:tav>
                                      </p:tavLst>
                                    </p:anim>
                                    <p:anim calcmode="lin" valueType="num">
                                      <p:cBhvr>
                                        <p:cTn id="8" dur="1000" fill="hold"/>
                                        <p:tgtEl>
                                          <p:spTgt spid="645122"/>
                                        </p:tgtEl>
                                        <p:attrNameLst>
                                          <p:attrName>ppt_h</p:attrName>
                                        </p:attrNameLst>
                                      </p:cBhvr>
                                      <p:tavLst>
                                        <p:tav tm="0">
                                          <p:val>
                                            <p:strVal val="#ppt_h"/>
                                          </p:val>
                                        </p:tav>
                                        <p:tav tm="100000">
                                          <p:val>
                                            <p:strVal val="#ppt_h"/>
                                          </p:val>
                                        </p:tav>
                                      </p:tavLst>
                                    </p:anim>
                                    <p:animEffect transition="in" filter="fade">
                                      <p:cBhvr>
                                        <p:cTn id="9" dur="1000"/>
                                        <p:tgtEl>
                                          <p:spTgt spid="6451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45123">
                                            <p:txEl>
                                              <p:pRg st="0" end="0"/>
                                            </p:txEl>
                                          </p:spTgt>
                                        </p:tgtEl>
                                        <p:attrNameLst>
                                          <p:attrName>style.visibility</p:attrName>
                                        </p:attrNameLst>
                                      </p:cBhvr>
                                      <p:to>
                                        <p:strVal val="visible"/>
                                      </p:to>
                                    </p:set>
                                    <p:animEffect transition="in" filter="wipe(left)">
                                      <p:cBhvr>
                                        <p:cTn id="14" dur="500"/>
                                        <p:tgtEl>
                                          <p:spTgt spid="645123">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45123">
                                            <p:txEl>
                                              <p:pRg st="1" end="1"/>
                                            </p:txEl>
                                          </p:spTgt>
                                        </p:tgtEl>
                                        <p:attrNameLst>
                                          <p:attrName>style.visibility</p:attrName>
                                        </p:attrNameLst>
                                      </p:cBhvr>
                                      <p:to>
                                        <p:strVal val="visible"/>
                                      </p:to>
                                    </p:set>
                                    <p:animEffect transition="in" filter="wipe(left)">
                                      <p:cBhvr>
                                        <p:cTn id="17" dur="500"/>
                                        <p:tgtEl>
                                          <p:spTgt spid="6451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23">
                                            <p:txEl>
                                              <p:pRg st="2" end="2"/>
                                            </p:txEl>
                                          </p:spTgt>
                                        </p:tgtEl>
                                        <p:attrNameLst>
                                          <p:attrName>style.visibility</p:attrName>
                                        </p:attrNameLst>
                                      </p:cBhvr>
                                      <p:to>
                                        <p:strVal val="visible"/>
                                      </p:to>
                                    </p:set>
                                    <p:animEffect transition="in" filter="wipe(left)">
                                      <p:cBhvr>
                                        <p:cTn id="22" dur="500"/>
                                        <p:tgtEl>
                                          <p:spTgt spid="64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2" grpId="0"/>
      <p:bldP spid="645123" grpId="0" build="p"/>
    </p:bld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457200" y="838200"/>
            <a:ext cx="5924550" cy="609600"/>
          </a:xfrm>
        </p:spPr>
        <p:txBody>
          <a:bodyPr>
            <a:normAutofit fontScale="90000"/>
          </a:bodyPr>
          <a:lstStyle/>
          <a:p>
            <a:pPr algn="l" eaLnBrk="1" hangingPunct="1">
              <a:defRPr/>
            </a:pPr>
            <a:r>
              <a:rPr lang="en-US" altLang="zh-CN" b="1" smtClean="0">
                <a:solidFill>
                  <a:srgbClr val="692AA2"/>
                </a:solidFill>
                <a:effectLst>
                  <a:outerShdw blurRad="38100" dist="38100" dir="2700000" algn="tl">
                    <a:srgbClr val="C0C0C0"/>
                  </a:outerShdw>
                </a:effectLst>
                <a:ea typeface="仿宋_GB2312" pitchFamily="49" charset="-122"/>
              </a:rPr>
              <a:t>  </a:t>
            </a:r>
            <a:r>
              <a:rPr lang="zh-CN" altLang="en-US" sz="2400" b="1" smtClean="0">
                <a:solidFill>
                  <a:srgbClr val="692AA2"/>
                </a:solidFill>
                <a:latin typeface="仿宋_GB2312" pitchFamily="49" charset="-122"/>
                <a:ea typeface="仿宋_GB2312" pitchFamily="49" charset="-122"/>
              </a:rPr>
              <a:t>多元线性回归模型的预测</a:t>
            </a:r>
            <a:br>
              <a:rPr lang="zh-CN" altLang="en-US" sz="2400" b="1" smtClean="0">
                <a:solidFill>
                  <a:srgbClr val="692AA2"/>
                </a:solidFill>
                <a:latin typeface="仿宋_GB2312" pitchFamily="49" charset="-122"/>
                <a:ea typeface="仿宋_GB2312" pitchFamily="49" charset="-122"/>
              </a:rPr>
            </a:br>
            <a:endParaRPr lang="zh-CN" altLang="en-US" sz="2400" b="1" smtClean="0">
              <a:solidFill>
                <a:srgbClr val="692AA2"/>
              </a:solidFill>
              <a:latin typeface="仿宋_GB2312" pitchFamily="49" charset="-122"/>
              <a:ea typeface="仿宋_GB2312" pitchFamily="49" charset="-122"/>
            </a:endParaRPr>
          </a:p>
        </p:txBody>
      </p:sp>
      <p:graphicFrame>
        <p:nvGraphicFramePr>
          <p:cNvPr id="646148" name="Object 4"/>
          <p:cNvGraphicFramePr>
            <a:graphicFrameLocks noGrp="1" noChangeAspect="1"/>
          </p:cNvGraphicFramePr>
          <p:nvPr>
            <p:ph sz="half" idx="1"/>
          </p:nvPr>
        </p:nvGraphicFramePr>
        <p:xfrm>
          <a:off x="3276600" y="3173413"/>
          <a:ext cx="1522413" cy="428625"/>
        </p:xfrm>
        <a:graphic>
          <a:graphicData uri="http://schemas.openxmlformats.org/presentationml/2006/ole">
            <mc:AlternateContent xmlns:mc="http://schemas.openxmlformats.org/markup-compatibility/2006">
              <mc:Choice xmlns:v="urn:schemas-microsoft-com:vml" Requires="v">
                <p:oleObj spid="_x0000_s219182" name="公式" r:id="rId3" imgW="901309" imgH="253890" progId="Equation.3">
                  <p:embed/>
                </p:oleObj>
              </mc:Choice>
              <mc:Fallback>
                <p:oleObj name="公式" r:id="rId3" imgW="901309"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173413"/>
                        <a:ext cx="1522413" cy="428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6151" name="Object 7"/>
          <p:cNvGraphicFramePr>
            <a:graphicFrameLocks noGrp="1" noChangeAspect="1"/>
          </p:cNvGraphicFramePr>
          <p:nvPr>
            <p:ph sz="half" idx="2"/>
          </p:nvPr>
        </p:nvGraphicFramePr>
        <p:xfrm>
          <a:off x="3317875" y="1636713"/>
          <a:ext cx="1668463" cy="503237"/>
        </p:xfrm>
        <a:graphic>
          <a:graphicData uri="http://schemas.openxmlformats.org/presentationml/2006/ole">
            <mc:AlternateContent xmlns:mc="http://schemas.openxmlformats.org/markup-compatibility/2006">
              <mc:Choice xmlns:v="urn:schemas-microsoft-com:vml" Requires="v">
                <p:oleObj spid="_x0000_s219183" name="公式" r:id="rId5" imgW="799753" imgH="241195" progId="Equation.3">
                  <p:embed/>
                </p:oleObj>
              </mc:Choice>
              <mc:Fallback>
                <p:oleObj name="公式" r:id="rId5" imgW="799753"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7875" y="1636713"/>
                        <a:ext cx="1668463" cy="503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6147" name="Text Box 3"/>
          <p:cNvSpPr txBox="1">
            <a:spLocks noChangeArrowheads="1"/>
          </p:cNvSpPr>
          <p:nvPr/>
        </p:nvSpPr>
        <p:spPr bwMode="auto">
          <a:xfrm>
            <a:off x="685800" y="12954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None/>
            </a:pPr>
            <a:r>
              <a:rPr lang="en-US" altLang="zh-CN" b="1">
                <a:latin typeface="仿宋_GB2312" pitchFamily="49" charset="-122"/>
              </a:rPr>
              <a:t>    </a:t>
            </a:r>
            <a:r>
              <a:rPr lang="zh-CN" altLang="en-US" b="1">
                <a:latin typeface="仿宋_GB2312" pitchFamily="49" charset="-122"/>
              </a:rPr>
              <a:t>对于模型 </a:t>
            </a:r>
          </a:p>
        </p:txBody>
      </p:sp>
      <p:sp>
        <p:nvSpPr>
          <p:cNvPr id="646149" name="Text Box 5"/>
          <p:cNvSpPr txBox="1">
            <a:spLocks noChangeArrowheads="1"/>
          </p:cNvSpPr>
          <p:nvPr/>
        </p:nvSpPr>
        <p:spPr bwMode="auto">
          <a:xfrm>
            <a:off x="685800" y="2209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spcBef>
                <a:spcPct val="50000"/>
              </a:spcBef>
              <a:buClr>
                <a:schemeClr val="hlink"/>
              </a:buClr>
              <a:buSzPct val="80000"/>
              <a:buFont typeface="Wingdings" pitchFamily="2" charset="2"/>
              <a:buNone/>
            </a:pPr>
            <a:r>
              <a:rPr kumimoji="1" lang="zh-CN" altLang="en-US" b="1">
                <a:latin typeface="仿宋_GB2312" pitchFamily="49" charset="-122"/>
              </a:rPr>
              <a:t>给定样本以外的解释变量的观测值</a:t>
            </a:r>
            <a:r>
              <a:rPr kumimoji="1" lang="en-US" altLang="zh-CN" b="1">
                <a:latin typeface="仿宋_GB2312" pitchFamily="49" charset="-122"/>
              </a:rPr>
              <a:t>X</a:t>
            </a:r>
            <a:r>
              <a:rPr kumimoji="1" lang="en-US" altLang="zh-CN" b="1" baseline="-25000">
                <a:latin typeface="仿宋_GB2312" pitchFamily="49" charset="-122"/>
              </a:rPr>
              <a:t>0</a:t>
            </a:r>
            <a:r>
              <a:rPr kumimoji="1" lang="en-US" altLang="zh-CN" b="1">
                <a:latin typeface="仿宋_GB2312" pitchFamily="49" charset="-122"/>
              </a:rPr>
              <a:t>=(1,</a:t>
            </a:r>
            <a:r>
              <a:rPr kumimoji="1" lang="en-US" altLang="zh-CN" b="1" i="1">
                <a:latin typeface="仿宋_GB2312" pitchFamily="49" charset="-122"/>
              </a:rPr>
              <a:t>X</a:t>
            </a:r>
            <a:r>
              <a:rPr kumimoji="1" lang="en-US" altLang="zh-CN" b="1" baseline="-25000">
                <a:latin typeface="仿宋_GB2312" pitchFamily="49" charset="-122"/>
              </a:rPr>
              <a:t>01</a:t>
            </a:r>
            <a:r>
              <a:rPr kumimoji="1" lang="en-US" altLang="zh-CN" b="1">
                <a:latin typeface="仿宋_GB2312" pitchFamily="49" charset="-122"/>
              </a:rPr>
              <a:t>,</a:t>
            </a:r>
            <a:r>
              <a:rPr kumimoji="1" lang="en-US" altLang="zh-CN" b="1" i="1">
                <a:latin typeface="仿宋_GB2312" pitchFamily="49" charset="-122"/>
              </a:rPr>
              <a:t>X</a:t>
            </a:r>
            <a:r>
              <a:rPr kumimoji="1" lang="en-US" altLang="zh-CN" b="1" baseline="-25000">
                <a:latin typeface="仿宋_GB2312" pitchFamily="49" charset="-122"/>
              </a:rPr>
              <a:t>02</a:t>
            </a:r>
            <a:r>
              <a:rPr kumimoji="1" lang="en-US" altLang="zh-CN" b="1">
                <a:latin typeface="仿宋_GB2312" pitchFamily="49" charset="-122"/>
              </a:rPr>
              <a:t>,</a:t>
            </a:r>
            <a:r>
              <a:rPr kumimoji="1" lang="en-US" altLang="zh-CN" b="1">
                <a:latin typeface="Times New Roman" pitchFamily="18" charset="0"/>
              </a:rPr>
              <a:t>…</a:t>
            </a:r>
            <a:r>
              <a:rPr kumimoji="1" lang="en-US" altLang="zh-CN" b="1">
                <a:latin typeface="仿宋_GB2312" pitchFamily="49" charset="-122"/>
              </a:rPr>
              <a:t>,</a:t>
            </a:r>
            <a:r>
              <a:rPr kumimoji="1" lang="en-US" altLang="zh-CN" b="1" i="1">
                <a:latin typeface="仿宋_GB2312" pitchFamily="49" charset="-122"/>
              </a:rPr>
              <a:t>X</a:t>
            </a:r>
            <a:r>
              <a:rPr kumimoji="1" lang="en-US" altLang="zh-CN" b="1" baseline="-25000">
                <a:latin typeface="仿宋_GB2312" pitchFamily="49" charset="-122"/>
              </a:rPr>
              <a:t>0k</a:t>
            </a:r>
            <a:r>
              <a:rPr kumimoji="1" lang="en-US" altLang="zh-CN" b="1">
                <a:latin typeface="仿宋_GB2312" pitchFamily="49" charset="-122"/>
              </a:rPr>
              <a:t>)</a:t>
            </a:r>
            <a:r>
              <a:rPr kumimoji="1" lang="zh-CN" altLang="en-US" b="1">
                <a:latin typeface="仿宋_GB2312" pitchFamily="49" charset="-122"/>
              </a:rPr>
              <a:t>，可以得到被解释变量的预测值：</a:t>
            </a:r>
          </a:p>
        </p:txBody>
      </p:sp>
      <p:sp>
        <p:nvSpPr>
          <p:cNvPr id="646150" name="Text Box 6"/>
          <p:cNvSpPr txBox="1">
            <a:spLocks noChangeArrowheads="1"/>
          </p:cNvSpPr>
          <p:nvPr/>
        </p:nvSpPr>
        <p:spPr bwMode="auto">
          <a:xfrm>
            <a:off x="762000" y="3733800"/>
            <a:ext cx="7772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zh-CN" altLang="en-US" b="1">
                <a:latin typeface="仿宋_GB2312" pitchFamily="49" charset="-122"/>
              </a:rPr>
              <a:t>它可以是总体均值</a:t>
            </a:r>
            <a:r>
              <a:rPr kumimoji="1" lang="en-US" altLang="zh-CN" b="1">
                <a:latin typeface="仿宋_GB2312" pitchFamily="49" charset="-122"/>
              </a:rPr>
              <a:t>E(Y</a:t>
            </a:r>
            <a:r>
              <a:rPr kumimoji="1" lang="en-US" altLang="zh-CN" b="1" baseline="-25000">
                <a:latin typeface="仿宋_GB2312" pitchFamily="49" charset="-122"/>
              </a:rPr>
              <a:t>0</a:t>
            </a:r>
            <a:r>
              <a:rPr kumimoji="1" lang="en-US" altLang="zh-CN" b="1">
                <a:latin typeface="仿宋_GB2312" pitchFamily="49" charset="-122"/>
              </a:rPr>
              <a:t>)</a:t>
            </a:r>
            <a:r>
              <a:rPr kumimoji="1" lang="zh-CN" altLang="en-US" b="1">
                <a:latin typeface="仿宋_GB2312" pitchFamily="49" charset="-122"/>
              </a:rPr>
              <a:t>或个值</a:t>
            </a:r>
            <a:r>
              <a:rPr kumimoji="1" lang="en-US" altLang="zh-CN" b="1">
                <a:latin typeface="仿宋_GB2312" pitchFamily="49" charset="-122"/>
              </a:rPr>
              <a:t>Y</a:t>
            </a:r>
            <a:r>
              <a:rPr kumimoji="1" lang="en-US" altLang="zh-CN" b="1" baseline="-25000">
                <a:latin typeface="仿宋_GB2312" pitchFamily="49" charset="-122"/>
              </a:rPr>
              <a:t>0</a:t>
            </a:r>
            <a:r>
              <a:rPr kumimoji="1" lang="zh-CN" altLang="en-US" b="1">
                <a:latin typeface="仿宋_GB2312" pitchFamily="49" charset="-122"/>
              </a:rPr>
              <a:t>的预测。</a:t>
            </a:r>
          </a:p>
          <a:p>
            <a:pPr eaLnBrk="1" hangingPunct="1">
              <a:spcBef>
                <a:spcPct val="50000"/>
              </a:spcBef>
            </a:pPr>
            <a:r>
              <a:rPr kumimoji="1" lang="zh-CN" altLang="en-US" b="1">
                <a:latin typeface="仿宋_GB2312" pitchFamily="49" charset="-122"/>
              </a:rPr>
              <a:t>    但严格地说，这只是被解释变量的预测值的估计值，而不是预测值。为了进行科学预测，还需求出预测值的置信区间，包括</a:t>
            </a:r>
            <a:r>
              <a:rPr kumimoji="1" lang="en-US" altLang="zh-CN" b="1">
                <a:latin typeface="仿宋_GB2312" pitchFamily="49" charset="-122"/>
              </a:rPr>
              <a:t>E(Y</a:t>
            </a:r>
            <a:r>
              <a:rPr kumimoji="1" lang="en-US" altLang="zh-CN" b="1" baseline="-25000">
                <a:latin typeface="仿宋_GB2312" pitchFamily="49" charset="-122"/>
              </a:rPr>
              <a:t>0</a:t>
            </a:r>
            <a:r>
              <a:rPr kumimoji="1" lang="en-US" altLang="zh-CN" b="1">
                <a:latin typeface="仿宋_GB2312" pitchFamily="49" charset="-122"/>
              </a:rPr>
              <a:t>)</a:t>
            </a:r>
            <a:r>
              <a:rPr kumimoji="1" lang="zh-CN" altLang="en-US" b="1">
                <a:latin typeface="仿宋_GB2312" pitchFamily="49" charset="-122"/>
              </a:rPr>
              <a:t>和</a:t>
            </a:r>
            <a:r>
              <a:rPr kumimoji="1" lang="en-US" altLang="zh-CN" b="1">
                <a:latin typeface="仿宋_GB2312" pitchFamily="49" charset="-122"/>
              </a:rPr>
              <a:t>Y</a:t>
            </a:r>
            <a:r>
              <a:rPr kumimoji="1" lang="en-US" altLang="zh-CN" b="1" baseline="-25000">
                <a:latin typeface="仿宋_GB2312" pitchFamily="49" charset="-122"/>
              </a:rPr>
              <a:t>0</a:t>
            </a:r>
            <a:r>
              <a:rPr kumimoji="1" lang="zh-CN" altLang="en-US" b="1">
                <a:latin typeface="仿宋_GB2312" pitchFamily="49" charset="-122"/>
              </a:rPr>
              <a:t>的置信区间。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6146"/>
                                        </p:tgtEl>
                                        <p:attrNameLst>
                                          <p:attrName>style.visibility</p:attrName>
                                        </p:attrNameLst>
                                      </p:cBhvr>
                                      <p:to>
                                        <p:strVal val="visible"/>
                                      </p:to>
                                    </p:set>
                                    <p:anim calcmode="lin" valueType="num">
                                      <p:cBhvr>
                                        <p:cTn id="7" dur="1000" fill="hold"/>
                                        <p:tgtEl>
                                          <p:spTgt spid="646146"/>
                                        </p:tgtEl>
                                        <p:attrNameLst>
                                          <p:attrName>ppt_w</p:attrName>
                                        </p:attrNameLst>
                                      </p:cBhvr>
                                      <p:tavLst>
                                        <p:tav tm="0">
                                          <p:val>
                                            <p:strVal val="#ppt_w*0.70"/>
                                          </p:val>
                                        </p:tav>
                                        <p:tav tm="100000">
                                          <p:val>
                                            <p:strVal val="#ppt_w"/>
                                          </p:val>
                                        </p:tav>
                                      </p:tavLst>
                                    </p:anim>
                                    <p:anim calcmode="lin" valueType="num">
                                      <p:cBhvr>
                                        <p:cTn id="8" dur="1000" fill="hold"/>
                                        <p:tgtEl>
                                          <p:spTgt spid="646146"/>
                                        </p:tgtEl>
                                        <p:attrNameLst>
                                          <p:attrName>ppt_h</p:attrName>
                                        </p:attrNameLst>
                                      </p:cBhvr>
                                      <p:tavLst>
                                        <p:tav tm="0">
                                          <p:val>
                                            <p:strVal val="#ppt_h"/>
                                          </p:val>
                                        </p:tav>
                                        <p:tav tm="100000">
                                          <p:val>
                                            <p:strVal val="#ppt_h"/>
                                          </p:val>
                                        </p:tav>
                                      </p:tavLst>
                                    </p:anim>
                                    <p:animEffect transition="in" filter="fade">
                                      <p:cBhvr>
                                        <p:cTn id="9" dur="1000"/>
                                        <p:tgtEl>
                                          <p:spTgt spid="646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46147"/>
                                        </p:tgtEl>
                                        <p:attrNameLst>
                                          <p:attrName>style.visibility</p:attrName>
                                        </p:attrNameLst>
                                      </p:cBhvr>
                                      <p:to>
                                        <p:strVal val="visible"/>
                                      </p:to>
                                    </p:set>
                                  </p:childTnLst>
                                </p:cTn>
                              </p:par>
                              <p:par>
                                <p:cTn id="14" presetID="3" presetClass="entr" presetSubtype="10" fill="hold" nodeType="withEffect">
                                  <p:stCondLst>
                                    <p:cond delay="0"/>
                                  </p:stCondLst>
                                  <p:childTnLst>
                                    <p:set>
                                      <p:cBhvr>
                                        <p:cTn id="15" dur="1" fill="hold">
                                          <p:stCondLst>
                                            <p:cond delay="0"/>
                                          </p:stCondLst>
                                        </p:cTn>
                                        <p:tgtEl>
                                          <p:spTgt spid="646151"/>
                                        </p:tgtEl>
                                        <p:attrNameLst>
                                          <p:attrName>style.visibility</p:attrName>
                                        </p:attrNameLst>
                                      </p:cBhvr>
                                      <p:to>
                                        <p:strVal val="visible"/>
                                      </p:to>
                                    </p:set>
                                    <p:animEffect transition="in" filter="blinds(horizontal)">
                                      <p:cBhvr>
                                        <p:cTn id="16" dur="500"/>
                                        <p:tgtEl>
                                          <p:spTgt spid="646151"/>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646149"/>
                                        </p:tgtEl>
                                        <p:attrNameLst>
                                          <p:attrName>style.visibility</p:attrName>
                                        </p:attrNameLst>
                                      </p:cBhvr>
                                      <p:to>
                                        <p:strVal val="visible"/>
                                      </p:to>
                                    </p:set>
                                  </p:childTnLst>
                                </p:cTn>
                              </p:par>
                              <p:par>
                                <p:cTn id="19" presetID="3" presetClass="entr" presetSubtype="10" fill="hold" nodeType="withEffect">
                                  <p:stCondLst>
                                    <p:cond delay="0"/>
                                  </p:stCondLst>
                                  <p:childTnLst>
                                    <p:set>
                                      <p:cBhvr>
                                        <p:cTn id="20" dur="1" fill="hold">
                                          <p:stCondLst>
                                            <p:cond delay="0"/>
                                          </p:stCondLst>
                                        </p:cTn>
                                        <p:tgtEl>
                                          <p:spTgt spid="646148"/>
                                        </p:tgtEl>
                                        <p:attrNameLst>
                                          <p:attrName>style.visibility</p:attrName>
                                        </p:attrNameLst>
                                      </p:cBhvr>
                                      <p:to>
                                        <p:strVal val="visible"/>
                                      </p:to>
                                    </p:set>
                                    <p:animEffect transition="in" filter="blinds(horizontal)">
                                      <p:cBhvr>
                                        <p:cTn id="21" dur="500"/>
                                        <p:tgtEl>
                                          <p:spTgt spid="646148"/>
                                        </p:tgtEl>
                                      </p:cBhvr>
                                    </p:animEffect>
                                  </p:childTnLst>
                                </p:cTn>
                              </p:par>
                              <p:par>
                                <p:cTn id="22" presetID="1" presetClass="entr" presetSubtype="0" fill="hold" grpId="0" nodeType="withEffect">
                                  <p:stCondLst>
                                    <p:cond delay="0"/>
                                  </p:stCondLst>
                                  <p:childTnLst>
                                    <p:set>
                                      <p:cBhvr>
                                        <p:cTn id="23" dur="1" fill="hold">
                                          <p:stCondLst>
                                            <p:cond delay="499"/>
                                          </p:stCondLst>
                                        </p:cTn>
                                        <p:tgtEl>
                                          <p:spTgt spid="646150">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461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p:bldP spid="646147" grpId="0"/>
      <p:bldP spid="646149" grpId="0"/>
      <p:bldP spid="646150" grpId="0" build="p"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609600" y="762000"/>
            <a:ext cx="82296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en-US" altLang="zh-CN" sz="2400" b="1" smtClean="0">
                <a:solidFill>
                  <a:srgbClr val="692AA2"/>
                </a:solidFill>
                <a:latin typeface="仿宋_GB2312" pitchFamily="49" charset="-122"/>
                <a:ea typeface="仿宋_GB2312" pitchFamily="49" charset="-122"/>
              </a:rPr>
              <a:t>1. E(</a:t>
            </a:r>
            <a:r>
              <a:rPr lang="en-US" altLang="zh-CN" sz="2400" b="1" i="1" smtClean="0">
                <a:solidFill>
                  <a:srgbClr val="692AA2"/>
                </a:solidFill>
                <a:latin typeface="仿宋_GB2312" pitchFamily="49" charset="-122"/>
                <a:ea typeface="仿宋_GB2312" pitchFamily="49" charset="-122"/>
              </a:rPr>
              <a:t>Y</a:t>
            </a:r>
            <a:r>
              <a:rPr lang="en-US" altLang="zh-CN" sz="2400" b="1" baseline="-25000" smtClean="0">
                <a:solidFill>
                  <a:srgbClr val="692AA2"/>
                </a:solidFill>
                <a:latin typeface="仿宋_GB2312" pitchFamily="49" charset="-122"/>
                <a:ea typeface="仿宋_GB2312" pitchFamily="49" charset="-122"/>
              </a:rPr>
              <a:t>0</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的置信区间</a:t>
            </a:r>
          </a:p>
        </p:txBody>
      </p:sp>
      <p:graphicFrame>
        <p:nvGraphicFramePr>
          <p:cNvPr id="647206" name="Object 38"/>
          <p:cNvGraphicFramePr>
            <a:graphicFrameLocks noGrp="1" noChangeAspect="1"/>
          </p:cNvGraphicFramePr>
          <p:nvPr>
            <p:ph idx="1"/>
          </p:nvPr>
        </p:nvGraphicFramePr>
        <p:xfrm>
          <a:off x="3778250" y="2560638"/>
          <a:ext cx="4330700" cy="2298700"/>
        </p:xfrm>
        <a:graphic>
          <a:graphicData uri="http://schemas.openxmlformats.org/presentationml/2006/ole">
            <mc:AlternateContent xmlns:mc="http://schemas.openxmlformats.org/markup-compatibility/2006">
              <mc:Choice xmlns:v="urn:schemas-microsoft-com:vml" Requires="v">
                <p:oleObj spid="_x0000_s220218" name="Equation" r:id="rId3" imgW="4330700" imgH="2298700" progId="Equation.DSMT4">
                  <p:embed/>
                </p:oleObj>
              </mc:Choice>
              <mc:Fallback>
                <p:oleObj name="Equation" r:id="rId3" imgW="4330700" imgH="22987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2560638"/>
                        <a:ext cx="4330700" cy="2298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7171" name="Text Box 3"/>
          <p:cNvSpPr txBox="1">
            <a:spLocks noChangeArrowheads="1"/>
          </p:cNvSpPr>
          <p:nvPr/>
        </p:nvSpPr>
        <p:spPr bwMode="auto">
          <a:xfrm>
            <a:off x="990600" y="2147888"/>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None/>
            </a:pPr>
            <a:r>
              <a:rPr lang="zh-CN" altLang="en-US" b="1"/>
              <a:t>易知</a:t>
            </a:r>
            <a:r>
              <a:rPr lang="zh-CN" altLang="en-US">
                <a:ea typeface="黑体" pitchFamily="2" charset="-122"/>
              </a:rPr>
              <a:t> </a:t>
            </a:r>
          </a:p>
        </p:txBody>
      </p:sp>
      <p:grpSp>
        <p:nvGrpSpPr>
          <p:cNvPr id="647172" name="Group 4"/>
          <p:cNvGrpSpPr>
            <a:grpSpLocks noChangeAspect="1"/>
          </p:cNvGrpSpPr>
          <p:nvPr/>
        </p:nvGrpSpPr>
        <p:grpSpPr bwMode="auto">
          <a:xfrm>
            <a:off x="1752600" y="1676400"/>
            <a:ext cx="5334000" cy="511175"/>
            <a:chOff x="1152" y="1442"/>
            <a:chExt cx="3360" cy="322"/>
          </a:xfrm>
        </p:grpSpPr>
        <p:sp>
          <p:nvSpPr>
            <p:cNvPr id="220166" name="AutoShape 5"/>
            <p:cNvSpPr>
              <a:spLocks noChangeAspect="1" noChangeArrowheads="1" noTextEdit="1"/>
            </p:cNvSpPr>
            <p:nvPr/>
          </p:nvSpPr>
          <p:spPr bwMode="auto">
            <a:xfrm>
              <a:off x="1152" y="1442"/>
              <a:ext cx="336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167" name="Rectangle 6"/>
            <p:cNvSpPr>
              <a:spLocks noChangeArrowheads="1"/>
            </p:cNvSpPr>
            <p:nvPr/>
          </p:nvSpPr>
          <p:spPr bwMode="auto">
            <a:xfrm>
              <a:off x="4428"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68" name="Rectangle 7"/>
            <p:cNvSpPr>
              <a:spLocks noChangeArrowheads="1"/>
            </p:cNvSpPr>
            <p:nvPr/>
          </p:nvSpPr>
          <p:spPr bwMode="auto">
            <a:xfrm>
              <a:off x="4183"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69" name="Rectangle 8"/>
            <p:cNvSpPr>
              <a:spLocks noChangeArrowheads="1"/>
            </p:cNvSpPr>
            <p:nvPr/>
          </p:nvSpPr>
          <p:spPr bwMode="auto">
            <a:xfrm>
              <a:off x="3233"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0" name="Rectangle 9"/>
            <p:cNvSpPr>
              <a:spLocks noChangeArrowheads="1"/>
            </p:cNvSpPr>
            <p:nvPr/>
          </p:nvSpPr>
          <p:spPr bwMode="auto">
            <a:xfrm>
              <a:off x="3123" y="1450"/>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ˆ</a:t>
              </a:r>
            </a:p>
          </p:txBody>
        </p:sp>
        <p:sp>
          <p:nvSpPr>
            <p:cNvPr id="220171" name="Rectangle 10"/>
            <p:cNvSpPr>
              <a:spLocks noChangeArrowheads="1"/>
            </p:cNvSpPr>
            <p:nvPr/>
          </p:nvSpPr>
          <p:spPr bwMode="auto">
            <a:xfrm>
              <a:off x="3034"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2" name="Rectangle 11"/>
            <p:cNvSpPr>
              <a:spLocks noChangeArrowheads="1"/>
            </p:cNvSpPr>
            <p:nvPr/>
          </p:nvSpPr>
          <p:spPr bwMode="auto">
            <a:xfrm>
              <a:off x="2398"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3" name="Rectangle 12"/>
            <p:cNvSpPr>
              <a:spLocks noChangeArrowheads="1"/>
            </p:cNvSpPr>
            <p:nvPr/>
          </p:nvSpPr>
          <p:spPr bwMode="auto">
            <a:xfrm>
              <a:off x="2287" y="1450"/>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ˆ</a:t>
              </a:r>
            </a:p>
          </p:txBody>
        </p:sp>
        <p:sp>
          <p:nvSpPr>
            <p:cNvPr id="220174" name="Rectangle 13"/>
            <p:cNvSpPr>
              <a:spLocks noChangeArrowheads="1"/>
            </p:cNvSpPr>
            <p:nvPr/>
          </p:nvSpPr>
          <p:spPr bwMode="auto">
            <a:xfrm>
              <a:off x="1970"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5" name="Rectangle 14"/>
            <p:cNvSpPr>
              <a:spLocks noChangeArrowheads="1"/>
            </p:cNvSpPr>
            <p:nvPr/>
          </p:nvSpPr>
          <p:spPr bwMode="auto">
            <a:xfrm>
              <a:off x="1562"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6" name="Rectangle 15"/>
            <p:cNvSpPr>
              <a:spLocks noChangeArrowheads="1"/>
            </p:cNvSpPr>
            <p:nvPr/>
          </p:nvSpPr>
          <p:spPr bwMode="auto">
            <a:xfrm>
              <a:off x="1429" y="1444"/>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ˆ</a:t>
              </a:r>
            </a:p>
          </p:txBody>
        </p:sp>
        <p:sp>
          <p:nvSpPr>
            <p:cNvPr id="220177" name="Rectangle 16"/>
            <p:cNvSpPr>
              <a:spLocks noChangeArrowheads="1"/>
            </p:cNvSpPr>
            <p:nvPr/>
          </p:nvSpPr>
          <p:spPr bwMode="auto">
            <a:xfrm>
              <a:off x="1317" y="149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Times New Roman" pitchFamily="18" charset="0"/>
                  <a:ea typeface="宋体" pitchFamily="2" charset="-122"/>
                </a:rPr>
                <a:t>(</a:t>
              </a:r>
            </a:p>
          </p:txBody>
        </p:sp>
        <p:sp>
          <p:nvSpPr>
            <p:cNvPr id="220178" name="Rectangle 17"/>
            <p:cNvSpPr>
              <a:spLocks noChangeArrowheads="1"/>
            </p:cNvSpPr>
            <p:nvPr/>
          </p:nvSpPr>
          <p:spPr bwMode="auto">
            <a:xfrm>
              <a:off x="4344" y="161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latin typeface="Times New Roman" pitchFamily="18" charset="0"/>
                  <a:ea typeface="宋体" pitchFamily="2" charset="-122"/>
                </a:rPr>
                <a:t>0</a:t>
              </a:r>
              <a:endParaRPr kumimoji="1" lang="en-US" altLang="zh-CN">
                <a:latin typeface="Times New Roman" pitchFamily="18" charset="0"/>
                <a:ea typeface="宋体" pitchFamily="2" charset="-122"/>
              </a:endParaRPr>
            </a:p>
          </p:txBody>
        </p:sp>
        <p:sp>
          <p:nvSpPr>
            <p:cNvPr id="220179" name="Rectangle 18"/>
            <p:cNvSpPr>
              <a:spLocks noChangeArrowheads="1"/>
            </p:cNvSpPr>
            <p:nvPr/>
          </p:nvSpPr>
          <p:spPr bwMode="auto">
            <a:xfrm>
              <a:off x="1478" y="161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latin typeface="Times New Roman" pitchFamily="18" charset="0"/>
                  <a:ea typeface="宋体" pitchFamily="2" charset="-122"/>
                </a:rPr>
                <a:t>0</a:t>
              </a:r>
              <a:endParaRPr kumimoji="1" lang="en-US" altLang="zh-CN">
                <a:latin typeface="Times New Roman" pitchFamily="18" charset="0"/>
                <a:ea typeface="宋体" pitchFamily="2" charset="-122"/>
              </a:endParaRPr>
            </a:p>
          </p:txBody>
        </p:sp>
        <p:sp>
          <p:nvSpPr>
            <p:cNvPr id="220180" name="Rectangle 19"/>
            <p:cNvSpPr>
              <a:spLocks noChangeArrowheads="1"/>
            </p:cNvSpPr>
            <p:nvPr/>
          </p:nvSpPr>
          <p:spPr bwMode="auto">
            <a:xfrm>
              <a:off x="4241" y="149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Y</a:t>
              </a:r>
              <a:endParaRPr kumimoji="1" lang="en-US" altLang="zh-CN">
                <a:latin typeface="Times New Roman" pitchFamily="18" charset="0"/>
                <a:ea typeface="宋体" pitchFamily="2" charset="-122"/>
              </a:endParaRPr>
            </a:p>
          </p:txBody>
        </p:sp>
        <p:sp>
          <p:nvSpPr>
            <p:cNvPr id="220181" name="Rectangle 20"/>
            <p:cNvSpPr>
              <a:spLocks noChangeArrowheads="1"/>
            </p:cNvSpPr>
            <p:nvPr/>
          </p:nvSpPr>
          <p:spPr bwMode="auto">
            <a:xfrm>
              <a:off x="4053" y="149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E</a:t>
              </a:r>
              <a:endParaRPr kumimoji="1" lang="en-US" altLang="zh-CN">
                <a:latin typeface="Times New Roman" pitchFamily="18" charset="0"/>
                <a:ea typeface="宋体" pitchFamily="2" charset="-122"/>
              </a:endParaRPr>
            </a:p>
          </p:txBody>
        </p:sp>
        <p:sp>
          <p:nvSpPr>
            <p:cNvPr id="220182" name="Rectangle 21"/>
            <p:cNvSpPr>
              <a:spLocks noChangeArrowheads="1"/>
            </p:cNvSpPr>
            <p:nvPr/>
          </p:nvSpPr>
          <p:spPr bwMode="auto">
            <a:xfrm>
              <a:off x="2904" y="149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E</a:t>
              </a:r>
              <a:endParaRPr kumimoji="1" lang="en-US" altLang="zh-CN">
                <a:latin typeface="Times New Roman" pitchFamily="18" charset="0"/>
                <a:ea typeface="宋体" pitchFamily="2" charset="-122"/>
              </a:endParaRPr>
            </a:p>
          </p:txBody>
        </p:sp>
        <p:sp>
          <p:nvSpPr>
            <p:cNvPr id="220183" name="Rectangle 22"/>
            <p:cNvSpPr>
              <a:spLocks noChangeArrowheads="1"/>
            </p:cNvSpPr>
            <p:nvPr/>
          </p:nvSpPr>
          <p:spPr bwMode="auto">
            <a:xfrm>
              <a:off x="1840" y="149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E</a:t>
              </a:r>
              <a:endParaRPr kumimoji="1" lang="en-US" altLang="zh-CN">
                <a:latin typeface="Times New Roman" pitchFamily="18" charset="0"/>
                <a:ea typeface="宋体" pitchFamily="2" charset="-122"/>
              </a:endParaRPr>
            </a:p>
          </p:txBody>
        </p:sp>
        <p:sp>
          <p:nvSpPr>
            <p:cNvPr id="220184" name="Rectangle 23"/>
            <p:cNvSpPr>
              <a:spLocks noChangeArrowheads="1"/>
            </p:cNvSpPr>
            <p:nvPr/>
          </p:nvSpPr>
          <p:spPr bwMode="auto">
            <a:xfrm>
              <a:off x="1374" y="149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Y</a:t>
              </a:r>
              <a:endParaRPr kumimoji="1" lang="en-US" altLang="zh-CN">
                <a:latin typeface="Times New Roman" pitchFamily="18" charset="0"/>
                <a:ea typeface="宋体" pitchFamily="2" charset="-122"/>
              </a:endParaRPr>
            </a:p>
          </p:txBody>
        </p:sp>
        <p:sp>
          <p:nvSpPr>
            <p:cNvPr id="220185" name="Rectangle 24"/>
            <p:cNvSpPr>
              <a:spLocks noChangeArrowheads="1"/>
            </p:cNvSpPr>
            <p:nvPr/>
          </p:nvSpPr>
          <p:spPr bwMode="auto">
            <a:xfrm>
              <a:off x="1187" y="149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latin typeface="Times New Roman" pitchFamily="18" charset="0"/>
                  <a:ea typeface="宋体" pitchFamily="2" charset="-122"/>
                </a:rPr>
                <a:t>E</a:t>
              </a:r>
              <a:endParaRPr kumimoji="1" lang="en-US" altLang="zh-CN">
                <a:latin typeface="Times New Roman" pitchFamily="18" charset="0"/>
                <a:ea typeface="宋体" pitchFamily="2" charset="-122"/>
              </a:endParaRPr>
            </a:p>
          </p:txBody>
        </p:sp>
        <p:sp>
          <p:nvSpPr>
            <p:cNvPr id="220186" name="Rectangle 25"/>
            <p:cNvSpPr>
              <a:spLocks noChangeArrowheads="1"/>
            </p:cNvSpPr>
            <p:nvPr/>
          </p:nvSpPr>
          <p:spPr bwMode="auto">
            <a:xfrm>
              <a:off x="3890" y="147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Symbol" pitchFamily="18" charset="2"/>
                  <a:ea typeface="宋体" pitchFamily="2" charset="-122"/>
                </a:rPr>
                <a:t>=</a:t>
              </a:r>
              <a:endParaRPr kumimoji="1" lang="en-US" altLang="zh-CN">
                <a:latin typeface="Times New Roman" pitchFamily="18" charset="0"/>
                <a:ea typeface="宋体" pitchFamily="2" charset="-122"/>
              </a:endParaRPr>
            </a:p>
          </p:txBody>
        </p:sp>
        <p:sp>
          <p:nvSpPr>
            <p:cNvPr id="220187" name="Rectangle 26"/>
            <p:cNvSpPr>
              <a:spLocks noChangeArrowheads="1"/>
            </p:cNvSpPr>
            <p:nvPr/>
          </p:nvSpPr>
          <p:spPr bwMode="auto">
            <a:xfrm>
              <a:off x="3348" y="147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Symbol" pitchFamily="18" charset="2"/>
                  <a:ea typeface="宋体" pitchFamily="2" charset="-122"/>
                </a:rPr>
                <a:t>=</a:t>
              </a:r>
              <a:endParaRPr kumimoji="1" lang="en-US" altLang="zh-CN">
                <a:latin typeface="Times New Roman" pitchFamily="18" charset="0"/>
                <a:ea typeface="宋体" pitchFamily="2" charset="-122"/>
              </a:endParaRPr>
            </a:p>
          </p:txBody>
        </p:sp>
        <p:sp>
          <p:nvSpPr>
            <p:cNvPr id="220188" name="Rectangle 27"/>
            <p:cNvSpPr>
              <a:spLocks noChangeArrowheads="1"/>
            </p:cNvSpPr>
            <p:nvPr/>
          </p:nvSpPr>
          <p:spPr bwMode="auto">
            <a:xfrm>
              <a:off x="2512" y="147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Symbol" pitchFamily="18" charset="2"/>
                  <a:ea typeface="宋体" pitchFamily="2" charset="-122"/>
                </a:rPr>
                <a:t>=</a:t>
              </a:r>
              <a:endParaRPr kumimoji="1" lang="en-US" altLang="zh-CN">
                <a:latin typeface="Times New Roman" pitchFamily="18" charset="0"/>
                <a:ea typeface="宋体" pitchFamily="2" charset="-122"/>
              </a:endParaRPr>
            </a:p>
          </p:txBody>
        </p:sp>
        <p:sp>
          <p:nvSpPr>
            <p:cNvPr id="220189" name="Rectangle 28"/>
            <p:cNvSpPr>
              <a:spLocks noChangeArrowheads="1"/>
            </p:cNvSpPr>
            <p:nvPr/>
          </p:nvSpPr>
          <p:spPr bwMode="auto">
            <a:xfrm>
              <a:off x="1677" y="147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latin typeface="Symbol" pitchFamily="18" charset="2"/>
                  <a:ea typeface="宋体" pitchFamily="2" charset="-122"/>
                </a:rPr>
                <a:t>=</a:t>
              </a:r>
              <a:endParaRPr kumimoji="1" lang="en-US" altLang="zh-CN">
                <a:latin typeface="Times New Roman" pitchFamily="18" charset="0"/>
                <a:ea typeface="宋体" pitchFamily="2" charset="-122"/>
              </a:endParaRPr>
            </a:p>
          </p:txBody>
        </p:sp>
        <p:sp>
          <p:nvSpPr>
            <p:cNvPr id="220190" name="Rectangle 29"/>
            <p:cNvSpPr>
              <a:spLocks noChangeArrowheads="1"/>
            </p:cNvSpPr>
            <p:nvPr/>
          </p:nvSpPr>
          <p:spPr bwMode="auto">
            <a:xfrm>
              <a:off x="3709" y="1501"/>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B</a:t>
              </a:r>
              <a:endParaRPr kumimoji="1" lang="en-US" altLang="zh-CN">
                <a:latin typeface="Times New Roman" pitchFamily="18" charset="0"/>
                <a:ea typeface="宋体" pitchFamily="2" charset="-122"/>
              </a:endParaRPr>
            </a:p>
          </p:txBody>
        </p:sp>
        <p:sp>
          <p:nvSpPr>
            <p:cNvPr id="220191" name="Rectangle 30"/>
            <p:cNvSpPr>
              <a:spLocks noChangeArrowheads="1"/>
            </p:cNvSpPr>
            <p:nvPr/>
          </p:nvSpPr>
          <p:spPr bwMode="auto">
            <a:xfrm>
              <a:off x="3508" y="1495"/>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X</a:t>
              </a:r>
              <a:endParaRPr kumimoji="1" lang="en-US" altLang="zh-CN">
                <a:latin typeface="Times New Roman" pitchFamily="18" charset="0"/>
                <a:ea typeface="宋体" pitchFamily="2" charset="-122"/>
              </a:endParaRPr>
            </a:p>
          </p:txBody>
        </p:sp>
        <p:sp>
          <p:nvSpPr>
            <p:cNvPr id="220192" name="Rectangle 31"/>
            <p:cNvSpPr>
              <a:spLocks noChangeArrowheads="1"/>
            </p:cNvSpPr>
            <p:nvPr/>
          </p:nvSpPr>
          <p:spPr bwMode="auto">
            <a:xfrm>
              <a:off x="3079" y="1501"/>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B</a:t>
              </a:r>
              <a:endParaRPr kumimoji="1" lang="en-US" altLang="zh-CN">
                <a:latin typeface="Times New Roman" pitchFamily="18" charset="0"/>
                <a:ea typeface="宋体" pitchFamily="2" charset="-122"/>
              </a:endParaRPr>
            </a:p>
          </p:txBody>
        </p:sp>
        <p:sp>
          <p:nvSpPr>
            <p:cNvPr id="220193" name="Rectangle 32"/>
            <p:cNvSpPr>
              <a:spLocks noChangeArrowheads="1"/>
            </p:cNvSpPr>
            <p:nvPr/>
          </p:nvSpPr>
          <p:spPr bwMode="auto">
            <a:xfrm>
              <a:off x="2672" y="1495"/>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X</a:t>
              </a:r>
              <a:endParaRPr kumimoji="1" lang="en-US" altLang="zh-CN">
                <a:latin typeface="Times New Roman" pitchFamily="18" charset="0"/>
                <a:ea typeface="宋体" pitchFamily="2" charset="-122"/>
              </a:endParaRPr>
            </a:p>
          </p:txBody>
        </p:sp>
        <p:sp>
          <p:nvSpPr>
            <p:cNvPr id="220194" name="Rectangle 33"/>
            <p:cNvSpPr>
              <a:spLocks noChangeArrowheads="1"/>
            </p:cNvSpPr>
            <p:nvPr/>
          </p:nvSpPr>
          <p:spPr bwMode="auto">
            <a:xfrm>
              <a:off x="2244" y="1501"/>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B</a:t>
              </a:r>
              <a:endParaRPr kumimoji="1" lang="en-US" altLang="zh-CN">
                <a:latin typeface="Times New Roman" pitchFamily="18" charset="0"/>
                <a:ea typeface="宋体" pitchFamily="2" charset="-122"/>
              </a:endParaRPr>
            </a:p>
          </p:txBody>
        </p:sp>
        <p:sp>
          <p:nvSpPr>
            <p:cNvPr id="220195" name="Rectangle 34"/>
            <p:cNvSpPr>
              <a:spLocks noChangeArrowheads="1"/>
            </p:cNvSpPr>
            <p:nvPr/>
          </p:nvSpPr>
          <p:spPr bwMode="auto">
            <a:xfrm>
              <a:off x="2042" y="1495"/>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latin typeface="Times New Roman" pitchFamily="18" charset="0"/>
                  <a:ea typeface="宋体" pitchFamily="2" charset="-122"/>
                </a:rPr>
                <a:t>X</a:t>
              </a:r>
              <a:endParaRPr kumimoji="1" lang="en-US" altLang="zh-CN">
                <a:latin typeface="Times New Roman" pitchFamily="18" charset="0"/>
                <a:ea typeface="宋体" pitchFamily="2" charset="-122"/>
              </a:endParaRPr>
            </a:p>
          </p:txBody>
        </p:sp>
        <p:sp>
          <p:nvSpPr>
            <p:cNvPr id="220196" name="Rectangle 35"/>
            <p:cNvSpPr>
              <a:spLocks noChangeArrowheads="1"/>
            </p:cNvSpPr>
            <p:nvPr/>
          </p:nvSpPr>
          <p:spPr bwMode="auto">
            <a:xfrm>
              <a:off x="3661" y="161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latin typeface="Times New Roman" pitchFamily="18" charset="0"/>
                  <a:ea typeface="宋体" pitchFamily="2" charset="-122"/>
                </a:rPr>
                <a:t>0</a:t>
              </a:r>
              <a:endParaRPr kumimoji="1" lang="en-US" altLang="zh-CN">
                <a:latin typeface="Times New Roman" pitchFamily="18" charset="0"/>
                <a:ea typeface="宋体" pitchFamily="2" charset="-122"/>
              </a:endParaRPr>
            </a:p>
          </p:txBody>
        </p:sp>
        <p:sp>
          <p:nvSpPr>
            <p:cNvPr id="220197" name="Rectangle 36"/>
            <p:cNvSpPr>
              <a:spLocks noChangeArrowheads="1"/>
            </p:cNvSpPr>
            <p:nvPr/>
          </p:nvSpPr>
          <p:spPr bwMode="auto">
            <a:xfrm>
              <a:off x="2826" y="161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latin typeface="Times New Roman" pitchFamily="18" charset="0"/>
                  <a:ea typeface="宋体" pitchFamily="2" charset="-122"/>
                </a:rPr>
                <a:t>0</a:t>
              </a:r>
              <a:endParaRPr kumimoji="1" lang="en-US" altLang="zh-CN">
                <a:latin typeface="Times New Roman" pitchFamily="18" charset="0"/>
                <a:ea typeface="宋体" pitchFamily="2" charset="-122"/>
              </a:endParaRPr>
            </a:p>
          </p:txBody>
        </p:sp>
        <p:sp>
          <p:nvSpPr>
            <p:cNvPr id="220198" name="Rectangle 37"/>
            <p:cNvSpPr>
              <a:spLocks noChangeArrowheads="1"/>
            </p:cNvSpPr>
            <p:nvPr/>
          </p:nvSpPr>
          <p:spPr bwMode="auto">
            <a:xfrm>
              <a:off x="2196" y="161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latin typeface="Times New Roman" pitchFamily="18" charset="0"/>
                  <a:ea typeface="宋体" pitchFamily="2" charset="-122"/>
                </a:rPr>
                <a:t>0</a:t>
              </a:r>
              <a:endParaRPr kumimoji="1" lang="en-US" altLang="zh-CN">
                <a:latin typeface="Times New Roman"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7170"/>
                                        </p:tgtEl>
                                        <p:attrNameLst>
                                          <p:attrName>style.visibility</p:attrName>
                                        </p:attrNameLst>
                                      </p:cBhvr>
                                      <p:to>
                                        <p:strVal val="visible"/>
                                      </p:to>
                                    </p:set>
                                    <p:anim calcmode="lin" valueType="num">
                                      <p:cBhvr>
                                        <p:cTn id="7" dur="1000" fill="hold"/>
                                        <p:tgtEl>
                                          <p:spTgt spid="647170"/>
                                        </p:tgtEl>
                                        <p:attrNameLst>
                                          <p:attrName>ppt_w</p:attrName>
                                        </p:attrNameLst>
                                      </p:cBhvr>
                                      <p:tavLst>
                                        <p:tav tm="0">
                                          <p:val>
                                            <p:strVal val="#ppt_w*0.70"/>
                                          </p:val>
                                        </p:tav>
                                        <p:tav tm="100000">
                                          <p:val>
                                            <p:strVal val="#ppt_w"/>
                                          </p:val>
                                        </p:tav>
                                      </p:tavLst>
                                    </p:anim>
                                    <p:anim calcmode="lin" valueType="num">
                                      <p:cBhvr>
                                        <p:cTn id="8" dur="1000" fill="hold"/>
                                        <p:tgtEl>
                                          <p:spTgt spid="647170"/>
                                        </p:tgtEl>
                                        <p:attrNameLst>
                                          <p:attrName>ppt_h</p:attrName>
                                        </p:attrNameLst>
                                      </p:cBhvr>
                                      <p:tavLst>
                                        <p:tav tm="0">
                                          <p:val>
                                            <p:strVal val="#ppt_h"/>
                                          </p:val>
                                        </p:tav>
                                        <p:tav tm="100000">
                                          <p:val>
                                            <p:strVal val="#ppt_h"/>
                                          </p:val>
                                        </p:tav>
                                      </p:tavLst>
                                    </p:anim>
                                    <p:animEffect transition="in" filter="fade">
                                      <p:cBhvr>
                                        <p:cTn id="9" dur="1000"/>
                                        <p:tgtEl>
                                          <p:spTgt spid="647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647172"/>
                                        </p:tgtEl>
                                        <p:attrNameLst>
                                          <p:attrName>style.visibility</p:attrName>
                                        </p:attrNameLst>
                                      </p:cBhvr>
                                      <p:to>
                                        <p:strVal val="visible"/>
                                      </p:to>
                                    </p:set>
                                    <p:animEffect transition="in" filter="blinds(horizontal)">
                                      <p:cBhvr>
                                        <p:cTn id="14" dur="500"/>
                                        <p:tgtEl>
                                          <p:spTgt spid="6471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7171"/>
                                        </p:tgtEl>
                                        <p:attrNameLst>
                                          <p:attrName>style.visibility</p:attrName>
                                        </p:attrNameLst>
                                      </p:cBhvr>
                                      <p:to>
                                        <p:strVal val="visible"/>
                                      </p:to>
                                    </p:set>
                                    <p:anim calcmode="lin" valueType="num">
                                      <p:cBhvr additive="base">
                                        <p:cTn id="19" dur="500" fill="hold"/>
                                        <p:tgtEl>
                                          <p:spTgt spid="647171"/>
                                        </p:tgtEl>
                                        <p:attrNameLst>
                                          <p:attrName>ppt_x</p:attrName>
                                        </p:attrNameLst>
                                      </p:cBhvr>
                                      <p:tavLst>
                                        <p:tav tm="0">
                                          <p:val>
                                            <p:strVal val="#ppt_x"/>
                                          </p:val>
                                        </p:tav>
                                        <p:tav tm="100000">
                                          <p:val>
                                            <p:strVal val="#ppt_x"/>
                                          </p:val>
                                        </p:tav>
                                      </p:tavLst>
                                    </p:anim>
                                    <p:anim calcmode="lin" valueType="num">
                                      <p:cBhvr additive="base">
                                        <p:cTn id="20" dur="500" fill="hold"/>
                                        <p:tgtEl>
                                          <p:spTgt spid="64717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7206"/>
                                        </p:tgtEl>
                                        <p:attrNameLst>
                                          <p:attrName>style.visibility</p:attrName>
                                        </p:attrNameLst>
                                      </p:cBhvr>
                                      <p:to>
                                        <p:strVal val="visible"/>
                                      </p:to>
                                    </p:set>
                                    <p:anim calcmode="lin" valueType="num">
                                      <p:cBhvr additive="base">
                                        <p:cTn id="23" dur="500" fill="hold"/>
                                        <p:tgtEl>
                                          <p:spTgt spid="647206"/>
                                        </p:tgtEl>
                                        <p:attrNameLst>
                                          <p:attrName>ppt_x</p:attrName>
                                        </p:attrNameLst>
                                      </p:cBhvr>
                                      <p:tavLst>
                                        <p:tav tm="0">
                                          <p:val>
                                            <p:strVal val="#ppt_x"/>
                                          </p:val>
                                        </p:tav>
                                        <p:tav tm="100000">
                                          <p:val>
                                            <p:strVal val="#ppt_x"/>
                                          </p:val>
                                        </p:tav>
                                      </p:tavLst>
                                    </p:anim>
                                    <p:anim calcmode="lin" valueType="num">
                                      <p:cBhvr additive="base">
                                        <p:cTn id="24" dur="500" fill="hold"/>
                                        <p:tgtEl>
                                          <p:spTgt spid="647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p:bldP spid="647171" grpId="0"/>
    </p:bldLst>
  </p:timing>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762000" y="13858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None/>
            </a:pPr>
            <a:r>
              <a:rPr lang="zh-CN" altLang="en-US" b="1">
                <a:latin typeface="仿宋_GB2312" pitchFamily="49" charset="-122"/>
              </a:rPr>
              <a:t>容易证明</a:t>
            </a:r>
            <a:r>
              <a:rPr lang="zh-CN" altLang="en-US">
                <a:solidFill>
                  <a:srgbClr val="663300"/>
                </a:solidFill>
                <a:ea typeface="黑体" pitchFamily="2" charset="-122"/>
              </a:rPr>
              <a:t> </a:t>
            </a:r>
          </a:p>
        </p:txBody>
      </p:sp>
      <p:pic>
        <p:nvPicPr>
          <p:cNvPr id="64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40386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7" name="Text Box 5"/>
          <p:cNvSpPr txBox="1">
            <a:spLocks noChangeArrowheads="1"/>
          </p:cNvSpPr>
          <p:nvPr/>
        </p:nvSpPr>
        <p:spPr bwMode="auto">
          <a:xfrm>
            <a:off x="838200" y="3962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latin typeface="仿宋_GB2312" pitchFamily="49" charset="-122"/>
              </a:rPr>
              <a:t>于是，得到</a:t>
            </a:r>
            <a:r>
              <a:rPr lang="en-US" altLang="zh-CN" b="1">
                <a:latin typeface="仿宋_GB2312" pitchFamily="49" charset="-122"/>
              </a:rPr>
              <a:t>(1-</a:t>
            </a:r>
            <a:r>
              <a:rPr lang="en-US" altLang="zh-CN" b="1">
                <a:latin typeface="仿宋_GB2312" pitchFamily="49" charset="-122"/>
                <a:sym typeface="Symbol" pitchFamily="18" charset="2"/>
              </a:rPr>
              <a:t>)</a:t>
            </a:r>
            <a:r>
              <a:rPr lang="zh-CN" altLang="en-US" b="1">
                <a:latin typeface="仿宋_GB2312" pitchFamily="49" charset="-122"/>
              </a:rPr>
              <a:t>的置信水平下</a:t>
            </a:r>
            <a:r>
              <a:rPr lang="en-US" altLang="zh-CN" b="1">
                <a:latin typeface="仿宋_GB2312" pitchFamily="49" charset="-122"/>
              </a:rPr>
              <a:t>E(Y0)</a:t>
            </a:r>
            <a:r>
              <a:rPr lang="zh-CN" altLang="en-US" b="1">
                <a:latin typeface="仿宋_GB2312" pitchFamily="49" charset="-122"/>
              </a:rPr>
              <a:t>的置信区间</a:t>
            </a:r>
            <a:r>
              <a:rPr kumimoji="1" lang="zh-CN" altLang="en-US">
                <a:solidFill>
                  <a:srgbClr val="663300"/>
                </a:solidFill>
                <a:latin typeface="Times New Roman" pitchFamily="18" charset="0"/>
                <a:ea typeface="黑体" pitchFamily="2" charset="-122"/>
              </a:rPr>
              <a:t>： </a:t>
            </a:r>
          </a:p>
        </p:txBody>
      </p:sp>
      <p:pic>
        <p:nvPicPr>
          <p:cNvPr id="64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48200"/>
            <a:ext cx="76200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9" name="Text Box 7"/>
          <p:cNvSpPr txBox="1">
            <a:spLocks noChangeArrowheads="1"/>
          </p:cNvSpPr>
          <p:nvPr/>
        </p:nvSpPr>
        <p:spPr bwMode="auto">
          <a:xfrm>
            <a:off x="838200" y="54102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latin typeface="仿宋_GB2312" pitchFamily="49" charset="-122"/>
              </a:rPr>
              <a:t>其中，</a:t>
            </a:r>
            <a:r>
              <a:rPr lang="en-US" altLang="zh-CN" b="1">
                <a:latin typeface="仿宋_GB2312" pitchFamily="49" charset="-122"/>
              </a:rPr>
              <a:t>t</a:t>
            </a:r>
            <a:r>
              <a:rPr lang="en-US" altLang="zh-CN" b="1">
                <a:latin typeface="仿宋_GB2312" pitchFamily="49" charset="-122"/>
                <a:sym typeface="Symbol" pitchFamily="18" charset="2"/>
              </a:rPr>
              <a:t>/2</a:t>
            </a:r>
            <a:r>
              <a:rPr lang="zh-CN" altLang="en-US" b="1">
                <a:latin typeface="仿宋_GB2312" pitchFamily="49" charset="-122"/>
                <a:sym typeface="Symbol" pitchFamily="18" charset="2"/>
              </a:rPr>
              <a:t>为</a:t>
            </a:r>
            <a:r>
              <a:rPr lang="en-US" altLang="zh-CN" b="1">
                <a:latin typeface="仿宋_GB2312" pitchFamily="49" charset="-122"/>
              </a:rPr>
              <a:t>(1-</a:t>
            </a:r>
            <a:r>
              <a:rPr lang="en-US" altLang="zh-CN" b="1">
                <a:latin typeface="仿宋_GB2312" pitchFamily="49" charset="-122"/>
                <a:sym typeface="Symbol" pitchFamily="18" charset="2"/>
              </a:rPr>
              <a:t>)</a:t>
            </a:r>
            <a:r>
              <a:rPr lang="zh-CN" altLang="en-US" b="1">
                <a:latin typeface="仿宋_GB2312" pitchFamily="49" charset="-122"/>
              </a:rPr>
              <a:t>的置信水平下的临界值</a:t>
            </a:r>
            <a:r>
              <a:rPr kumimoji="1" lang="zh-CN" altLang="en-US">
                <a:solidFill>
                  <a:srgbClr val="663300"/>
                </a:solidFill>
                <a:latin typeface="Times New Roman" pitchFamily="18" charset="0"/>
                <a:ea typeface="黑体" pitchFamily="2" charset="-122"/>
              </a:rPr>
              <a:t>。</a:t>
            </a:r>
          </a:p>
        </p:txBody>
      </p:sp>
      <p:grpSp>
        <p:nvGrpSpPr>
          <p:cNvPr id="648200" name="Group 8"/>
          <p:cNvGrpSpPr>
            <a:grpSpLocks noChangeAspect="1"/>
          </p:cNvGrpSpPr>
          <p:nvPr/>
        </p:nvGrpSpPr>
        <p:grpSpPr bwMode="auto">
          <a:xfrm>
            <a:off x="2438400" y="1371600"/>
            <a:ext cx="3886200" cy="508000"/>
            <a:chOff x="1440" y="960"/>
            <a:chExt cx="2448" cy="320"/>
          </a:xfrm>
        </p:grpSpPr>
        <p:sp>
          <p:nvSpPr>
            <p:cNvPr id="221195" name="AutoShape 9"/>
            <p:cNvSpPr>
              <a:spLocks noChangeAspect="1" noChangeArrowheads="1" noTextEdit="1"/>
            </p:cNvSpPr>
            <p:nvPr/>
          </p:nvSpPr>
          <p:spPr bwMode="auto">
            <a:xfrm>
              <a:off x="1440" y="960"/>
              <a:ext cx="244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1196" name="Rectangle 10"/>
            <p:cNvSpPr>
              <a:spLocks noChangeArrowheads="1"/>
            </p:cNvSpPr>
            <p:nvPr/>
          </p:nvSpPr>
          <p:spPr bwMode="auto">
            <a:xfrm>
              <a:off x="3795" y="1013"/>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Times New Roman" pitchFamily="18" charset="0"/>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197" name="Rectangle 11"/>
            <p:cNvSpPr>
              <a:spLocks noChangeArrowheads="1"/>
            </p:cNvSpPr>
            <p:nvPr/>
          </p:nvSpPr>
          <p:spPr bwMode="auto">
            <a:xfrm>
              <a:off x="2409"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Times New Roman" pitchFamily="18" charset="0"/>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198" name="Rectangle 12"/>
            <p:cNvSpPr>
              <a:spLocks noChangeArrowheads="1"/>
            </p:cNvSpPr>
            <p:nvPr/>
          </p:nvSpPr>
          <p:spPr bwMode="auto">
            <a:xfrm>
              <a:off x="2008" y="1013"/>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Times New Roman" pitchFamily="18" charset="0"/>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199" name="Rectangle 13"/>
            <p:cNvSpPr>
              <a:spLocks noChangeArrowheads="1"/>
            </p:cNvSpPr>
            <p:nvPr/>
          </p:nvSpPr>
          <p:spPr bwMode="auto">
            <a:xfrm>
              <a:off x="1691" y="1013"/>
              <a:ext cx="1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Times New Roman" pitchFamily="18" charset="0"/>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200" name="Rectangle 14"/>
            <p:cNvSpPr>
              <a:spLocks noChangeArrowheads="1"/>
            </p:cNvSpPr>
            <p:nvPr/>
          </p:nvSpPr>
          <p:spPr bwMode="auto">
            <a:xfrm>
              <a:off x="1511" y="962"/>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Times New Roman" pitchFamily="18" charset="0"/>
                  <a:ea typeface="宋体" pitchFamily="2" charset="-122"/>
                </a:rPr>
                <a:t>ˆ</a:t>
              </a:r>
              <a:endParaRPr kumimoji="1" lang="en-US" altLang="zh-CN">
                <a:solidFill>
                  <a:schemeClr val="tx1"/>
                </a:solidFill>
                <a:latin typeface="Times New Roman" pitchFamily="18" charset="0"/>
                <a:ea typeface="宋体" pitchFamily="2" charset="-122"/>
              </a:endParaRPr>
            </a:p>
          </p:txBody>
        </p:sp>
        <p:sp>
          <p:nvSpPr>
            <p:cNvPr id="221201" name="Rectangle 15"/>
            <p:cNvSpPr>
              <a:spLocks noChangeArrowheads="1"/>
            </p:cNvSpPr>
            <p:nvPr/>
          </p:nvSpPr>
          <p:spPr bwMode="auto">
            <a:xfrm>
              <a:off x="3712" y="113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solidFill>
                    <a:srgbClr val="000000"/>
                  </a:solidFill>
                  <a:latin typeface="Times New Roman" pitchFamily="18" charset="0"/>
                  <a:ea typeface="宋体" pitchFamily="2" charset="-122"/>
                </a:rPr>
                <a:t>0</a:t>
              </a:r>
              <a:endParaRPr kumimoji="1" lang="en-US" altLang="zh-CN">
                <a:solidFill>
                  <a:schemeClr val="tx1"/>
                </a:solidFill>
                <a:latin typeface="Times New Roman" pitchFamily="18" charset="0"/>
                <a:ea typeface="宋体" pitchFamily="2" charset="-122"/>
              </a:endParaRPr>
            </a:p>
          </p:txBody>
        </p:sp>
        <p:sp>
          <p:nvSpPr>
            <p:cNvPr id="221202" name="Rectangle 16"/>
            <p:cNvSpPr>
              <a:spLocks noChangeArrowheads="1"/>
            </p:cNvSpPr>
            <p:nvPr/>
          </p:nvSpPr>
          <p:spPr bwMode="auto">
            <a:xfrm>
              <a:off x="2650" y="99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solidFill>
                    <a:srgbClr val="000000"/>
                  </a:solidFill>
                  <a:latin typeface="Times New Roman" pitchFamily="18" charset="0"/>
                  <a:ea typeface="宋体" pitchFamily="2" charset="-122"/>
                </a:rPr>
                <a:t>2</a:t>
              </a:r>
              <a:endParaRPr kumimoji="1" lang="en-US" altLang="zh-CN">
                <a:solidFill>
                  <a:schemeClr val="tx1"/>
                </a:solidFill>
                <a:latin typeface="Times New Roman" pitchFamily="18" charset="0"/>
                <a:ea typeface="宋体" pitchFamily="2" charset="-122"/>
              </a:endParaRPr>
            </a:p>
          </p:txBody>
        </p:sp>
        <p:sp>
          <p:nvSpPr>
            <p:cNvPr id="221203" name="Rectangle 17"/>
            <p:cNvSpPr>
              <a:spLocks noChangeArrowheads="1"/>
            </p:cNvSpPr>
            <p:nvPr/>
          </p:nvSpPr>
          <p:spPr bwMode="auto">
            <a:xfrm>
              <a:off x="1560" y="113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solidFill>
                    <a:srgbClr val="000000"/>
                  </a:solidFill>
                  <a:latin typeface="Times New Roman" pitchFamily="18" charset="0"/>
                  <a:ea typeface="宋体" pitchFamily="2" charset="-122"/>
                </a:rPr>
                <a:t>0</a:t>
              </a:r>
              <a:endParaRPr kumimoji="1" lang="en-US" altLang="zh-CN">
                <a:solidFill>
                  <a:schemeClr val="tx1"/>
                </a:solidFill>
                <a:latin typeface="Times New Roman" pitchFamily="18" charset="0"/>
                <a:ea typeface="宋体" pitchFamily="2" charset="-122"/>
              </a:endParaRPr>
            </a:p>
          </p:txBody>
        </p:sp>
        <p:sp>
          <p:nvSpPr>
            <p:cNvPr id="221204" name="Rectangle 18"/>
            <p:cNvSpPr>
              <a:spLocks noChangeArrowheads="1"/>
            </p:cNvSpPr>
            <p:nvPr/>
          </p:nvSpPr>
          <p:spPr bwMode="auto">
            <a:xfrm>
              <a:off x="3560" y="101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X</a:t>
              </a:r>
              <a:endParaRPr kumimoji="1" lang="en-US" altLang="zh-CN">
                <a:solidFill>
                  <a:schemeClr val="tx1"/>
                </a:solidFill>
                <a:latin typeface="Times New Roman" pitchFamily="18" charset="0"/>
                <a:ea typeface="宋体" pitchFamily="2" charset="-122"/>
              </a:endParaRPr>
            </a:p>
          </p:txBody>
        </p:sp>
        <p:sp>
          <p:nvSpPr>
            <p:cNvPr id="221205" name="Rectangle 19"/>
            <p:cNvSpPr>
              <a:spLocks noChangeArrowheads="1"/>
            </p:cNvSpPr>
            <p:nvPr/>
          </p:nvSpPr>
          <p:spPr bwMode="auto">
            <a:xfrm>
              <a:off x="3202" y="1013"/>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X)</a:t>
              </a:r>
              <a:endParaRPr kumimoji="1" lang="en-US" altLang="zh-CN">
                <a:solidFill>
                  <a:schemeClr val="tx1"/>
                </a:solidFill>
                <a:latin typeface="Times New Roman" pitchFamily="18" charset="0"/>
                <a:ea typeface="宋体" pitchFamily="2" charset="-122"/>
              </a:endParaRPr>
            </a:p>
          </p:txBody>
        </p:sp>
        <p:sp>
          <p:nvSpPr>
            <p:cNvPr id="221206" name="Rectangle 20"/>
            <p:cNvSpPr>
              <a:spLocks noChangeArrowheads="1"/>
            </p:cNvSpPr>
            <p:nvPr/>
          </p:nvSpPr>
          <p:spPr bwMode="auto">
            <a:xfrm>
              <a:off x="3019" y="101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X</a:t>
              </a:r>
              <a:endParaRPr kumimoji="1" lang="en-US" altLang="zh-CN">
                <a:solidFill>
                  <a:schemeClr val="tx1"/>
                </a:solidFill>
                <a:latin typeface="Times New Roman" pitchFamily="18" charset="0"/>
                <a:ea typeface="宋体" pitchFamily="2" charset="-122"/>
              </a:endParaRPr>
            </a:p>
          </p:txBody>
        </p:sp>
        <p:sp>
          <p:nvSpPr>
            <p:cNvPr id="221207" name="Rectangle 21"/>
            <p:cNvSpPr>
              <a:spLocks noChangeArrowheads="1"/>
            </p:cNvSpPr>
            <p:nvPr/>
          </p:nvSpPr>
          <p:spPr bwMode="auto">
            <a:xfrm>
              <a:off x="2956" y="1013"/>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208" name="Rectangle 22"/>
            <p:cNvSpPr>
              <a:spLocks noChangeArrowheads="1"/>
            </p:cNvSpPr>
            <p:nvPr/>
          </p:nvSpPr>
          <p:spPr bwMode="auto">
            <a:xfrm>
              <a:off x="2724" y="101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X</a:t>
              </a:r>
              <a:endParaRPr kumimoji="1" lang="en-US" altLang="zh-CN">
                <a:solidFill>
                  <a:schemeClr val="tx1"/>
                </a:solidFill>
                <a:latin typeface="Times New Roman" pitchFamily="18" charset="0"/>
                <a:ea typeface="宋体" pitchFamily="2" charset="-122"/>
              </a:endParaRPr>
            </a:p>
          </p:txBody>
        </p:sp>
        <p:sp>
          <p:nvSpPr>
            <p:cNvPr id="221209" name="Rectangle 23"/>
            <p:cNvSpPr>
              <a:spLocks noChangeArrowheads="1"/>
            </p:cNvSpPr>
            <p:nvPr/>
          </p:nvSpPr>
          <p:spPr bwMode="auto">
            <a:xfrm>
              <a:off x="2280" y="101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B</a:t>
              </a:r>
              <a:endParaRPr kumimoji="1" lang="en-US" altLang="zh-CN">
                <a:solidFill>
                  <a:schemeClr val="tx1"/>
                </a:solidFill>
                <a:latin typeface="Times New Roman" pitchFamily="18" charset="0"/>
                <a:ea typeface="宋体" pitchFamily="2" charset="-122"/>
              </a:endParaRPr>
            </a:p>
          </p:txBody>
        </p:sp>
        <p:sp>
          <p:nvSpPr>
            <p:cNvPr id="221210" name="Rectangle 24"/>
            <p:cNvSpPr>
              <a:spLocks noChangeArrowheads="1"/>
            </p:cNvSpPr>
            <p:nvPr/>
          </p:nvSpPr>
          <p:spPr bwMode="auto">
            <a:xfrm>
              <a:off x="2080" y="101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b="1">
                  <a:solidFill>
                    <a:srgbClr val="000000"/>
                  </a:solidFill>
                  <a:latin typeface="Times New Roman" pitchFamily="18" charset="0"/>
                  <a:ea typeface="宋体" pitchFamily="2" charset="-122"/>
                </a:rPr>
                <a:t>X</a:t>
              </a:r>
              <a:endParaRPr kumimoji="1" lang="en-US" altLang="zh-CN">
                <a:solidFill>
                  <a:schemeClr val="tx1"/>
                </a:solidFill>
                <a:latin typeface="Times New Roman" pitchFamily="18" charset="0"/>
                <a:ea typeface="宋体" pitchFamily="2" charset="-122"/>
              </a:endParaRPr>
            </a:p>
          </p:txBody>
        </p:sp>
        <p:sp>
          <p:nvSpPr>
            <p:cNvPr id="221211" name="Rectangle 25"/>
            <p:cNvSpPr>
              <a:spLocks noChangeArrowheads="1"/>
            </p:cNvSpPr>
            <p:nvPr/>
          </p:nvSpPr>
          <p:spPr bwMode="auto">
            <a:xfrm>
              <a:off x="3474" y="99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solidFill>
                    <a:srgbClr val="000000"/>
                  </a:solidFill>
                  <a:latin typeface="Times New Roman" pitchFamily="18" charset="0"/>
                  <a:ea typeface="宋体" pitchFamily="2" charset="-122"/>
                </a:rPr>
                <a:t>1</a:t>
              </a:r>
              <a:endParaRPr kumimoji="1" lang="en-US" altLang="zh-CN">
                <a:solidFill>
                  <a:schemeClr val="tx1"/>
                </a:solidFill>
                <a:latin typeface="Times New Roman" pitchFamily="18" charset="0"/>
                <a:ea typeface="宋体" pitchFamily="2" charset="-122"/>
              </a:endParaRPr>
            </a:p>
          </p:txBody>
        </p:sp>
        <p:sp>
          <p:nvSpPr>
            <p:cNvPr id="221212" name="Rectangle 26"/>
            <p:cNvSpPr>
              <a:spLocks noChangeArrowheads="1"/>
            </p:cNvSpPr>
            <p:nvPr/>
          </p:nvSpPr>
          <p:spPr bwMode="auto">
            <a:xfrm>
              <a:off x="2876" y="11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solidFill>
                    <a:srgbClr val="000000"/>
                  </a:solidFill>
                  <a:latin typeface="Times New Roman" pitchFamily="18" charset="0"/>
                  <a:ea typeface="宋体" pitchFamily="2" charset="-122"/>
                </a:rPr>
                <a:t>0</a:t>
              </a:r>
              <a:endParaRPr kumimoji="1" lang="en-US" altLang="zh-CN">
                <a:solidFill>
                  <a:schemeClr val="tx1"/>
                </a:solidFill>
                <a:latin typeface="Times New Roman" pitchFamily="18" charset="0"/>
                <a:ea typeface="宋体" pitchFamily="2" charset="-122"/>
              </a:endParaRPr>
            </a:p>
          </p:txBody>
        </p:sp>
        <p:sp>
          <p:nvSpPr>
            <p:cNvPr id="221213" name="Rectangle 27"/>
            <p:cNvSpPr>
              <a:spLocks noChangeArrowheads="1"/>
            </p:cNvSpPr>
            <p:nvPr/>
          </p:nvSpPr>
          <p:spPr bwMode="auto">
            <a:xfrm>
              <a:off x="2232" y="11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b="1">
                  <a:solidFill>
                    <a:srgbClr val="000000"/>
                  </a:solidFill>
                  <a:latin typeface="Times New Roman" pitchFamily="18" charset="0"/>
                  <a:ea typeface="宋体" pitchFamily="2" charset="-122"/>
                </a:rPr>
                <a:t>0</a:t>
              </a:r>
              <a:endParaRPr kumimoji="1" lang="en-US" altLang="zh-CN">
                <a:solidFill>
                  <a:schemeClr val="tx1"/>
                </a:solidFill>
                <a:latin typeface="Times New Roman" pitchFamily="18" charset="0"/>
                <a:ea typeface="宋体" pitchFamily="2" charset="-122"/>
              </a:endParaRPr>
            </a:p>
          </p:txBody>
        </p:sp>
        <p:sp>
          <p:nvSpPr>
            <p:cNvPr id="221214" name="Rectangle 28"/>
            <p:cNvSpPr>
              <a:spLocks noChangeArrowheads="1"/>
            </p:cNvSpPr>
            <p:nvPr/>
          </p:nvSpPr>
          <p:spPr bwMode="auto">
            <a:xfrm>
              <a:off x="3703" y="980"/>
              <a:ext cx="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Symbol" pitchFamily="18" charset="2"/>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215" name="Rectangle 29"/>
            <p:cNvSpPr>
              <a:spLocks noChangeArrowheads="1"/>
            </p:cNvSpPr>
            <p:nvPr/>
          </p:nvSpPr>
          <p:spPr bwMode="auto">
            <a:xfrm>
              <a:off x="3163" y="980"/>
              <a:ext cx="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a:solidFill>
                    <a:srgbClr val="000000"/>
                  </a:solidFill>
                  <a:latin typeface="Symbol" pitchFamily="18" charset="2"/>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216" name="Rectangle 30"/>
            <p:cNvSpPr>
              <a:spLocks noChangeArrowheads="1"/>
            </p:cNvSpPr>
            <p:nvPr/>
          </p:nvSpPr>
          <p:spPr bwMode="auto">
            <a:xfrm>
              <a:off x="3413" y="985"/>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400">
                  <a:solidFill>
                    <a:srgbClr val="000000"/>
                  </a:solidFill>
                  <a:latin typeface="Symbol" pitchFamily="18" charset="2"/>
                  <a:ea typeface="宋体" pitchFamily="2" charset="-122"/>
                </a:rPr>
                <a:t>-</a:t>
              </a:r>
              <a:endParaRPr kumimoji="1" lang="en-US" altLang="zh-CN">
                <a:solidFill>
                  <a:schemeClr val="tx1"/>
                </a:solidFill>
                <a:latin typeface="Times New Roman" pitchFamily="18" charset="0"/>
                <a:ea typeface="宋体" pitchFamily="2" charset="-122"/>
              </a:endParaRPr>
            </a:p>
          </p:txBody>
        </p:sp>
        <p:sp>
          <p:nvSpPr>
            <p:cNvPr id="221217" name="Rectangle 31"/>
            <p:cNvSpPr>
              <a:spLocks noChangeArrowheads="1"/>
            </p:cNvSpPr>
            <p:nvPr/>
          </p:nvSpPr>
          <p:spPr bwMode="auto">
            <a:xfrm>
              <a:off x="2489" y="991"/>
              <a:ext cx="1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solidFill>
                    <a:srgbClr val="000000"/>
                  </a:solidFill>
                  <a:latin typeface="Symbol" pitchFamily="18" charset="2"/>
                  <a:ea typeface="宋体" pitchFamily="2" charset="-122"/>
                </a:rPr>
                <a:t>s</a:t>
              </a:r>
              <a:endParaRPr kumimoji="1" lang="en-US" altLang="zh-CN">
                <a:solidFill>
                  <a:schemeClr val="tx1"/>
                </a:solidFill>
                <a:latin typeface="Times New Roman" pitchFamily="18" charset="0"/>
                <a:ea typeface="宋体" pitchFamily="2" charset="-122"/>
              </a:endParaRPr>
            </a:p>
          </p:txBody>
        </p:sp>
        <p:sp>
          <p:nvSpPr>
            <p:cNvPr id="221218" name="Rectangle 32"/>
            <p:cNvSpPr>
              <a:spLocks noChangeArrowheads="1"/>
            </p:cNvSpPr>
            <p:nvPr/>
          </p:nvSpPr>
          <p:spPr bwMode="auto">
            <a:xfrm>
              <a:off x="1859" y="1013"/>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solidFill>
                    <a:srgbClr val="000000"/>
                  </a:solidFill>
                  <a:latin typeface="Times New Roman" pitchFamily="18" charset="0"/>
                  <a:ea typeface="宋体" pitchFamily="2" charset="-122"/>
                </a:rPr>
                <a:t>N</a:t>
              </a:r>
              <a:endParaRPr kumimoji="1" lang="en-US" altLang="zh-CN">
                <a:solidFill>
                  <a:schemeClr val="tx1"/>
                </a:solidFill>
                <a:latin typeface="Times New Roman" pitchFamily="18" charset="0"/>
                <a:ea typeface="宋体" pitchFamily="2" charset="-122"/>
              </a:endParaRPr>
            </a:p>
          </p:txBody>
        </p:sp>
        <p:sp>
          <p:nvSpPr>
            <p:cNvPr id="221219" name="Rectangle 33"/>
            <p:cNvSpPr>
              <a:spLocks noChangeArrowheads="1"/>
            </p:cNvSpPr>
            <p:nvPr/>
          </p:nvSpPr>
          <p:spPr bwMode="auto">
            <a:xfrm>
              <a:off x="1457" y="101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i="1">
                  <a:solidFill>
                    <a:srgbClr val="000000"/>
                  </a:solidFill>
                  <a:latin typeface="Times New Roman" pitchFamily="18" charset="0"/>
                  <a:ea typeface="宋体" pitchFamily="2" charset="-122"/>
                </a:rPr>
                <a:t>Y</a:t>
              </a:r>
              <a:endParaRPr kumimoji="1" lang="en-US" altLang="zh-CN">
                <a:solidFill>
                  <a:schemeClr val="tx1"/>
                </a:solidFill>
                <a:latin typeface="Times New Roman" pitchFamily="18" charset="0"/>
                <a:ea typeface="宋体" pitchFamily="2" charset="-122"/>
              </a:endParaRPr>
            </a:p>
          </p:txBody>
        </p:sp>
      </p:grpSp>
      <p:sp>
        <p:nvSpPr>
          <p:cNvPr id="648226" name="Text Box 34"/>
          <p:cNvSpPr txBox="1">
            <a:spLocks noChangeArrowheads="1"/>
          </p:cNvSpPr>
          <p:nvPr/>
        </p:nvSpPr>
        <p:spPr bwMode="auto">
          <a:xfrm>
            <a:off x="762000" y="2057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t>取随机扰动项的样本估计量   ，可得</a:t>
            </a:r>
            <a:r>
              <a:rPr lang="en-US" altLang="zh-CN" b="1">
                <a:latin typeface="仿宋_GB2312" pitchFamily="49" charset="-122"/>
              </a:rPr>
              <a:t>t</a:t>
            </a:r>
            <a:r>
              <a:rPr lang="zh-CN" altLang="en-US" b="1"/>
              <a:t>的方差的估计量</a:t>
            </a:r>
          </a:p>
        </p:txBody>
      </p:sp>
      <p:sp>
        <p:nvSpPr>
          <p:cNvPr id="221193" name="Rectangle 36"/>
          <p:cNvSpPr>
            <a:spLocks noChangeArrowheads="1"/>
          </p:cNvSpPr>
          <p:nvPr/>
        </p:nvSpPr>
        <p:spPr bwMode="auto">
          <a:xfrm>
            <a:off x="15240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8227" name="Object 35"/>
          <p:cNvGraphicFramePr>
            <a:graphicFrameLocks noChangeAspect="1"/>
          </p:cNvGraphicFramePr>
          <p:nvPr/>
        </p:nvGraphicFramePr>
        <p:xfrm>
          <a:off x="4495800" y="2133600"/>
          <a:ext cx="304800" cy="304800"/>
        </p:xfrm>
        <a:graphic>
          <a:graphicData uri="http://schemas.openxmlformats.org/presentationml/2006/ole">
            <mc:AlternateContent xmlns:mc="http://schemas.openxmlformats.org/markup-compatibility/2006">
              <mc:Choice xmlns:v="urn:schemas-microsoft-com:vml" Requires="v">
                <p:oleObj spid="_x0000_s221239" name="Equation" r:id="rId5" imgW="203024" imgH="203024" progId="Equation.DSMT4">
                  <p:embed/>
                </p:oleObj>
              </mc:Choice>
              <mc:Fallback>
                <p:oleObj name="Equation" r:id="rId5" imgW="203024" imgH="203024"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819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648200"/>
                                        </p:tgtEl>
                                        <p:attrNameLst>
                                          <p:attrName>style.visibility</p:attrName>
                                        </p:attrNameLst>
                                      </p:cBhvr>
                                      <p:to>
                                        <p:strVal val="visible"/>
                                      </p:to>
                                    </p:set>
                                    <p:animEffect transition="in" filter="blinds(horizontal)">
                                      <p:cBhvr>
                                        <p:cTn id="9" dur="500"/>
                                        <p:tgtEl>
                                          <p:spTgt spid="648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8197"/>
                                        </p:tgtEl>
                                        <p:attrNameLst>
                                          <p:attrName>style.visibility</p:attrName>
                                        </p:attrNameLst>
                                      </p:cBhvr>
                                      <p:to>
                                        <p:strVal val="visible"/>
                                      </p:to>
                                    </p:set>
                                  </p:childTnLst>
                                </p:cTn>
                              </p:par>
                              <p:par>
                                <p:cTn id="14" presetID="3" presetClass="entr" presetSubtype="10" fill="hold" nodeType="withEffect">
                                  <p:stCondLst>
                                    <p:cond delay="0"/>
                                  </p:stCondLst>
                                  <p:childTnLst>
                                    <p:set>
                                      <p:cBhvr>
                                        <p:cTn id="15" dur="1" fill="hold">
                                          <p:stCondLst>
                                            <p:cond delay="0"/>
                                          </p:stCondLst>
                                        </p:cTn>
                                        <p:tgtEl>
                                          <p:spTgt spid="648198"/>
                                        </p:tgtEl>
                                        <p:attrNameLst>
                                          <p:attrName>style.visibility</p:attrName>
                                        </p:attrNameLst>
                                      </p:cBhvr>
                                      <p:to>
                                        <p:strVal val="visible"/>
                                      </p:to>
                                    </p:set>
                                    <p:animEffect transition="in" filter="blinds(horizontal)">
                                      <p:cBhvr>
                                        <p:cTn id="16" dur="500"/>
                                        <p:tgtEl>
                                          <p:spTgt spid="648198"/>
                                        </p:tgtEl>
                                      </p:cBhvr>
                                    </p:animEffect>
                                  </p:childTnLst>
                                </p:cTn>
                              </p:par>
                              <p:par>
                                <p:cTn id="17" presetID="1" presetClass="entr" presetSubtype="0" fill="hold" grpId="0" nodeType="withEffect">
                                  <p:stCondLst>
                                    <p:cond delay="0"/>
                                  </p:stCondLst>
                                  <p:childTnLst>
                                    <p:set>
                                      <p:cBhvr>
                                        <p:cTn id="18" dur="1" fill="hold">
                                          <p:stCondLst>
                                            <p:cond delay="499"/>
                                          </p:stCondLst>
                                        </p:cTn>
                                        <p:tgtEl>
                                          <p:spTgt spid="648199"/>
                                        </p:tgtEl>
                                        <p:attrNameLst>
                                          <p:attrName>style.visibility</p:attrName>
                                        </p:attrNameLst>
                                      </p:cBhvr>
                                      <p:to>
                                        <p:strVal val="visible"/>
                                      </p:to>
                                    </p:set>
                                  </p:childTnLst>
                                </p:cTn>
                              </p:par>
                              <p:par>
                                <p:cTn id="19" presetID="3" presetClass="entr" presetSubtype="10" fill="hold" grpId="0" nodeType="withEffect">
                                  <p:stCondLst>
                                    <p:cond delay="0"/>
                                  </p:stCondLst>
                                  <p:childTnLst>
                                    <p:set>
                                      <p:cBhvr>
                                        <p:cTn id="20" dur="1" fill="hold">
                                          <p:stCondLst>
                                            <p:cond delay="0"/>
                                          </p:stCondLst>
                                        </p:cTn>
                                        <p:tgtEl>
                                          <p:spTgt spid="648226"/>
                                        </p:tgtEl>
                                        <p:attrNameLst>
                                          <p:attrName>style.visibility</p:attrName>
                                        </p:attrNameLst>
                                      </p:cBhvr>
                                      <p:to>
                                        <p:strVal val="visible"/>
                                      </p:to>
                                    </p:set>
                                    <p:animEffect transition="in" filter="blinds(horizontal)">
                                      <p:cBhvr>
                                        <p:cTn id="21" dur="500"/>
                                        <p:tgtEl>
                                          <p:spTgt spid="648226"/>
                                        </p:tgtEl>
                                      </p:cBhvr>
                                    </p:animEffect>
                                  </p:childTnLst>
                                </p:cTn>
                              </p:par>
                              <p:par>
                                <p:cTn id="22" presetID="3" presetClass="entr" presetSubtype="10" fill="hold" nodeType="withEffect">
                                  <p:stCondLst>
                                    <p:cond delay="0"/>
                                  </p:stCondLst>
                                  <p:childTnLst>
                                    <p:set>
                                      <p:cBhvr>
                                        <p:cTn id="23" dur="1" fill="hold">
                                          <p:stCondLst>
                                            <p:cond delay="0"/>
                                          </p:stCondLst>
                                        </p:cTn>
                                        <p:tgtEl>
                                          <p:spTgt spid="648227"/>
                                        </p:tgtEl>
                                        <p:attrNameLst>
                                          <p:attrName>style.visibility</p:attrName>
                                        </p:attrNameLst>
                                      </p:cBhvr>
                                      <p:to>
                                        <p:strVal val="visible"/>
                                      </p:to>
                                    </p:set>
                                    <p:animEffect transition="in" filter="blinds(horizontal)">
                                      <p:cBhvr>
                                        <p:cTn id="24" dur="500"/>
                                        <p:tgtEl>
                                          <p:spTgt spid="648227"/>
                                        </p:tgtEl>
                                      </p:cBhvr>
                                    </p:animEffect>
                                  </p:childTnLst>
                                </p:cTn>
                              </p:par>
                              <p:par>
                                <p:cTn id="25" presetID="3" presetClass="entr" presetSubtype="10" fill="hold" nodeType="withEffect">
                                  <p:stCondLst>
                                    <p:cond delay="0"/>
                                  </p:stCondLst>
                                  <p:childTnLst>
                                    <p:set>
                                      <p:cBhvr>
                                        <p:cTn id="26" dur="1" fill="hold">
                                          <p:stCondLst>
                                            <p:cond delay="0"/>
                                          </p:stCondLst>
                                        </p:cTn>
                                        <p:tgtEl>
                                          <p:spTgt spid="648196"/>
                                        </p:tgtEl>
                                        <p:attrNameLst>
                                          <p:attrName>style.visibility</p:attrName>
                                        </p:attrNameLst>
                                      </p:cBhvr>
                                      <p:to>
                                        <p:strVal val="visible"/>
                                      </p:to>
                                    </p:set>
                                    <p:animEffect transition="in" filter="blinds(horizontal)">
                                      <p:cBhvr>
                                        <p:cTn id="27" dur="500"/>
                                        <p:tgtEl>
                                          <p:spTgt spid="64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4" grpId="0"/>
      <p:bldP spid="648197" grpId="0" autoUpdateAnimBg="0"/>
      <p:bldP spid="648199" grpId="0" autoUpdateAnimBg="0"/>
      <p:bldP spid="648226" grpId="0"/>
    </p:bldLst>
  </p:timing>
</p:sld>
</file>

<file path=ppt/slides/slide2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741363" y="838200"/>
            <a:ext cx="7488237" cy="9144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en-US" altLang="zh-CN" sz="2400" b="1" smtClean="0">
                <a:solidFill>
                  <a:srgbClr val="692AA2"/>
                </a:solidFill>
                <a:latin typeface="仿宋_GB2312" pitchFamily="49" charset="-122"/>
                <a:ea typeface="仿宋_GB2312" pitchFamily="49" charset="-122"/>
              </a:rPr>
              <a:t>2. </a:t>
            </a:r>
            <a:r>
              <a:rPr lang="en-US" altLang="zh-CN" sz="2400" b="1" i="1" smtClean="0">
                <a:solidFill>
                  <a:srgbClr val="692AA2"/>
                </a:solidFill>
                <a:latin typeface="仿宋_GB2312" pitchFamily="49" charset="-122"/>
                <a:ea typeface="仿宋_GB2312" pitchFamily="49" charset="-122"/>
              </a:rPr>
              <a:t>Y</a:t>
            </a:r>
            <a:r>
              <a:rPr lang="en-US" altLang="zh-CN" sz="2400" b="1" baseline="-25000" smtClean="0">
                <a:solidFill>
                  <a:srgbClr val="692AA2"/>
                </a:solidFill>
                <a:latin typeface="仿宋_GB2312" pitchFamily="49" charset="-122"/>
                <a:ea typeface="仿宋_GB2312" pitchFamily="49" charset="-122"/>
              </a:rPr>
              <a:t>0</a:t>
            </a:r>
            <a:r>
              <a:rPr lang="zh-CN" altLang="en-US" sz="2400" b="1" smtClean="0">
                <a:solidFill>
                  <a:srgbClr val="692AA2"/>
                </a:solidFill>
                <a:latin typeface="仿宋_GB2312" pitchFamily="49" charset="-122"/>
                <a:ea typeface="仿宋_GB2312" pitchFamily="49" charset="-122"/>
              </a:rPr>
              <a:t>的置信区间</a:t>
            </a:r>
          </a:p>
        </p:txBody>
      </p:sp>
      <p:sp>
        <p:nvSpPr>
          <p:cNvPr id="649219" name="Rectangle 3"/>
          <p:cNvSpPr>
            <a:spLocks noGrp="1" noChangeArrowheads="1"/>
          </p:cNvSpPr>
          <p:nvPr>
            <p:ph idx="1"/>
          </p:nvPr>
        </p:nvSpPr>
        <p:spPr>
          <a:xfrm>
            <a:off x="663575" y="2232025"/>
            <a:ext cx="8382000" cy="5334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spcBef>
                <a:spcPct val="50000"/>
              </a:spcBef>
              <a:buFontTx/>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如果已经知道实际的预测值</a:t>
            </a:r>
            <a:r>
              <a:rPr lang="en-US" altLang="zh-CN" sz="2000" b="1" i="1" smtClean="0">
                <a:solidFill>
                  <a:srgbClr val="692AA2"/>
                </a:solidFill>
                <a:latin typeface="仿宋_GB2312" pitchFamily="49" charset="-122"/>
                <a:ea typeface="仿宋_GB2312" pitchFamily="49" charset="-122"/>
              </a:rPr>
              <a:t>Y</a:t>
            </a:r>
            <a:r>
              <a:rPr lang="en-US" altLang="zh-CN" sz="2000" b="1" baseline="-25000" smtClean="0">
                <a:solidFill>
                  <a:srgbClr val="692AA2"/>
                </a:solidFill>
                <a:latin typeface="仿宋_GB2312" pitchFamily="49" charset="-122"/>
                <a:ea typeface="仿宋_GB2312" pitchFamily="49" charset="-122"/>
              </a:rPr>
              <a:t>0</a:t>
            </a:r>
            <a:r>
              <a:rPr lang="zh-CN" altLang="en-US" sz="2000" b="1" smtClean="0">
                <a:solidFill>
                  <a:srgbClr val="692AA2"/>
                </a:solidFill>
                <a:latin typeface="仿宋_GB2312" pitchFamily="49" charset="-122"/>
                <a:ea typeface="仿宋_GB2312" pitchFamily="49" charset="-122"/>
              </a:rPr>
              <a:t>，那么预测误差为：</a:t>
            </a:r>
          </a:p>
        </p:txBody>
      </p:sp>
      <p:pic>
        <p:nvPicPr>
          <p:cNvPr id="64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575" y="1698625"/>
            <a:ext cx="1524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21" name="Text Box 5"/>
          <p:cNvSpPr txBox="1">
            <a:spLocks noChangeArrowheads="1"/>
          </p:cNvSpPr>
          <p:nvPr/>
        </p:nvSpPr>
        <p:spPr bwMode="auto">
          <a:xfrm>
            <a:off x="1143000" y="4343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buClr>
                <a:schemeClr val="hlink"/>
              </a:buClr>
              <a:buSzPct val="70000"/>
              <a:buFont typeface="Wingdings" pitchFamily="2" charset="2"/>
              <a:buNone/>
            </a:pPr>
            <a:r>
              <a:rPr lang="zh-CN" altLang="en-US" sz="2000" b="1">
                <a:latin typeface="Times New Roman" pitchFamily="18" charset="0"/>
              </a:rPr>
              <a:t>容易证明</a:t>
            </a:r>
            <a:r>
              <a:rPr lang="zh-CN" altLang="en-US" b="1">
                <a:latin typeface="Times New Roman" pitchFamily="18" charset="0"/>
                <a:ea typeface="黑体" pitchFamily="2" charset="-122"/>
              </a:rPr>
              <a:t> </a:t>
            </a:r>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48200"/>
            <a:ext cx="4191000"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9223" name="Group 7"/>
          <p:cNvGrpSpPr>
            <a:grpSpLocks noChangeAspect="1"/>
          </p:cNvGrpSpPr>
          <p:nvPr/>
        </p:nvGrpSpPr>
        <p:grpSpPr bwMode="auto">
          <a:xfrm>
            <a:off x="2209800" y="2667000"/>
            <a:ext cx="3429000" cy="1749425"/>
            <a:chOff x="1392" y="1982"/>
            <a:chExt cx="2160" cy="1102"/>
          </a:xfrm>
        </p:grpSpPr>
        <p:sp>
          <p:nvSpPr>
            <p:cNvPr id="222216" name="AutoShape 8"/>
            <p:cNvSpPr>
              <a:spLocks noChangeAspect="1" noChangeArrowheads="1" noTextEdit="1"/>
            </p:cNvSpPr>
            <p:nvPr/>
          </p:nvSpPr>
          <p:spPr bwMode="auto">
            <a:xfrm>
              <a:off x="1392" y="1982"/>
              <a:ext cx="2160"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217" name="Rectangle 9"/>
            <p:cNvSpPr>
              <a:spLocks noChangeArrowheads="1"/>
            </p:cNvSpPr>
            <p:nvPr/>
          </p:nvSpPr>
          <p:spPr bwMode="auto">
            <a:xfrm>
              <a:off x="1904" y="285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18" name="Rectangle 10"/>
            <p:cNvSpPr>
              <a:spLocks noChangeArrowheads="1"/>
            </p:cNvSpPr>
            <p:nvPr/>
          </p:nvSpPr>
          <p:spPr bwMode="auto">
            <a:xfrm>
              <a:off x="3476" y="259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19" name="Rectangle 11"/>
            <p:cNvSpPr>
              <a:spLocks noChangeArrowheads="1"/>
            </p:cNvSpPr>
            <p:nvPr/>
          </p:nvSpPr>
          <p:spPr bwMode="auto">
            <a:xfrm>
              <a:off x="2990" y="259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0" name="Rectangle 12"/>
            <p:cNvSpPr>
              <a:spLocks noChangeArrowheads="1"/>
            </p:cNvSpPr>
            <p:nvPr/>
          </p:nvSpPr>
          <p:spPr bwMode="auto">
            <a:xfrm>
              <a:off x="2641" y="259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1" name="Rectangle 13"/>
            <p:cNvSpPr>
              <a:spLocks noChangeArrowheads="1"/>
            </p:cNvSpPr>
            <p:nvPr/>
          </p:nvSpPr>
          <p:spPr bwMode="auto">
            <a:xfrm>
              <a:off x="2025" y="259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2" name="Rectangle 14"/>
            <p:cNvSpPr>
              <a:spLocks noChangeArrowheads="1"/>
            </p:cNvSpPr>
            <p:nvPr/>
          </p:nvSpPr>
          <p:spPr bwMode="auto">
            <a:xfrm>
              <a:off x="3090" y="2316"/>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3" name="Rectangle 15"/>
            <p:cNvSpPr>
              <a:spLocks noChangeArrowheads="1"/>
            </p:cNvSpPr>
            <p:nvPr/>
          </p:nvSpPr>
          <p:spPr bwMode="auto">
            <a:xfrm>
              <a:off x="2719" y="227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ˆ</a:t>
              </a:r>
              <a:endParaRPr kumimoji="1" lang="en-US" altLang="zh-CN" b="1">
                <a:latin typeface="Times New Roman" pitchFamily="18" charset="0"/>
                <a:ea typeface="宋体" pitchFamily="2" charset="-122"/>
              </a:endParaRPr>
            </a:p>
          </p:txBody>
        </p:sp>
        <p:sp>
          <p:nvSpPr>
            <p:cNvPr id="222224" name="Rectangle 16"/>
            <p:cNvSpPr>
              <a:spLocks noChangeArrowheads="1"/>
            </p:cNvSpPr>
            <p:nvPr/>
          </p:nvSpPr>
          <p:spPr bwMode="auto">
            <a:xfrm>
              <a:off x="2641" y="231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5" name="Rectangle 17"/>
            <p:cNvSpPr>
              <a:spLocks noChangeArrowheads="1"/>
            </p:cNvSpPr>
            <p:nvPr/>
          </p:nvSpPr>
          <p:spPr bwMode="auto">
            <a:xfrm>
              <a:off x="2025" y="2316"/>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6" name="Rectangle 18"/>
            <p:cNvSpPr>
              <a:spLocks noChangeArrowheads="1"/>
            </p:cNvSpPr>
            <p:nvPr/>
          </p:nvSpPr>
          <p:spPr bwMode="auto">
            <a:xfrm>
              <a:off x="3277" y="2029"/>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7" name="Rectangle 19"/>
            <p:cNvSpPr>
              <a:spLocks noChangeArrowheads="1"/>
            </p:cNvSpPr>
            <p:nvPr/>
          </p:nvSpPr>
          <p:spPr bwMode="auto">
            <a:xfrm>
              <a:off x="3180" y="1989"/>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ˆ</a:t>
              </a:r>
              <a:endParaRPr kumimoji="1" lang="en-US" altLang="zh-CN" b="1">
                <a:latin typeface="Times New Roman" pitchFamily="18" charset="0"/>
                <a:ea typeface="宋体" pitchFamily="2" charset="-122"/>
              </a:endParaRPr>
            </a:p>
          </p:txBody>
        </p:sp>
        <p:sp>
          <p:nvSpPr>
            <p:cNvPr id="222228" name="Rectangle 20"/>
            <p:cNvSpPr>
              <a:spLocks noChangeArrowheads="1"/>
            </p:cNvSpPr>
            <p:nvPr/>
          </p:nvSpPr>
          <p:spPr bwMode="auto">
            <a:xfrm>
              <a:off x="2102" y="2029"/>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29" name="Rectangle 21"/>
            <p:cNvSpPr>
              <a:spLocks noChangeArrowheads="1"/>
            </p:cNvSpPr>
            <p:nvPr/>
          </p:nvSpPr>
          <p:spPr bwMode="auto">
            <a:xfrm>
              <a:off x="1745" y="2029"/>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30" name="Rectangle 22"/>
            <p:cNvSpPr>
              <a:spLocks noChangeArrowheads="1"/>
            </p:cNvSpPr>
            <p:nvPr/>
          </p:nvSpPr>
          <p:spPr bwMode="auto">
            <a:xfrm>
              <a:off x="1536" y="2029"/>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a:t>
              </a:r>
              <a:endParaRPr kumimoji="1" lang="en-US" altLang="zh-CN" b="1">
                <a:latin typeface="Times New Roman" pitchFamily="18" charset="0"/>
                <a:ea typeface="宋体" pitchFamily="2" charset="-122"/>
              </a:endParaRPr>
            </a:p>
          </p:txBody>
        </p:sp>
        <p:sp>
          <p:nvSpPr>
            <p:cNvPr id="222231" name="Rectangle 23"/>
            <p:cNvSpPr>
              <a:spLocks noChangeArrowheads="1"/>
            </p:cNvSpPr>
            <p:nvPr/>
          </p:nvSpPr>
          <p:spPr bwMode="auto">
            <a:xfrm>
              <a:off x="3108" y="258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1</a:t>
              </a:r>
              <a:endParaRPr kumimoji="1" lang="en-US" altLang="zh-CN" b="1">
                <a:latin typeface="Times New Roman" pitchFamily="18" charset="0"/>
                <a:ea typeface="宋体" pitchFamily="2" charset="-122"/>
              </a:endParaRPr>
            </a:p>
          </p:txBody>
        </p:sp>
        <p:sp>
          <p:nvSpPr>
            <p:cNvPr id="222232" name="Rectangle 24"/>
            <p:cNvSpPr>
              <a:spLocks noChangeArrowheads="1"/>
            </p:cNvSpPr>
            <p:nvPr/>
          </p:nvSpPr>
          <p:spPr bwMode="auto">
            <a:xfrm>
              <a:off x="2567" y="270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3" name="Rectangle 25"/>
            <p:cNvSpPr>
              <a:spLocks noChangeArrowheads="1"/>
            </p:cNvSpPr>
            <p:nvPr/>
          </p:nvSpPr>
          <p:spPr bwMode="auto">
            <a:xfrm>
              <a:off x="2198" y="270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4" name="Rectangle 26"/>
            <p:cNvSpPr>
              <a:spLocks noChangeArrowheads="1"/>
            </p:cNvSpPr>
            <p:nvPr/>
          </p:nvSpPr>
          <p:spPr bwMode="auto">
            <a:xfrm>
              <a:off x="2567" y="242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5" name="Rectangle 27"/>
            <p:cNvSpPr>
              <a:spLocks noChangeArrowheads="1"/>
            </p:cNvSpPr>
            <p:nvPr/>
          </p:nvSpPr>
          <p:spPr bwMode="auto">
            <a:xfrm>
              <a:off x="2198" y="242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6" name="Rectangle 28"/>
            <p:cNvSpPr>
              <a:spLocks noChangeArrowheads="1"/>
            </p:cNvSpPr>
            <p:nvPr/>
          </p:nvSpPr>
          <p:spPr bwMode="auto">
            <a:xfrm>
              <a:off x="3100" y="21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7" name="Rectangle 29"/>
            <p:cNvSpPr>
              <a:spLocks noChangeArrowheads="1"/>
            </p:cNvSpPr>
            <p:nvPr/>
          </p:nvSpPr>
          <p:spPr bwMode="auto">
            <a:xfrm>
              <a:off x="2731" y="21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8" name="Rectangle 30"/>
            <p:cNvSpPr>
              <a:spLocks noChangeArrowheads="1"/>
            </p:cNvSpPr>
            <p:nvPr/>
          </p:nvSpPr>
          <p:spPr bwMode="auto">
            <a:xfrm>
              <a:off x="2300" y="21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39" name="Rectangle 31"/>
            <p:cNvSpPr>
              <a:spLocks noChangeArrowheads="1"/>
            </p:cNvSpPr>
            <p:nvPr/>
          </p:nvSpPr>
          <p:spPr bwMode="auto">
            <a:xfrm>
              <a:off x="1672" y="21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Times New Roman" pitchFamily="18" charset="0"/>
                  <a:ea typeface="宋体" pitchFamily="2" charset="-122"/>
                </a:rPr>
                <a:t>0</a:t>
              </a:r>
              <a:endParaRPr kumimoji="1" lang="en-US" altLang="zh-CN" b="1">
                <a:latin typeface="Times New Roman" pitchFamily="18" charset="0"/>
                <a:ea typeface="宋体" pitchFamily="2" charset="-122"/>
              </a:endParaRPr>
            </a:p>
          </p:txBody>
        </p:sp>
        <p:sp>
          <p:nvSpPr>
            <p:cNvPr id="222240" name="Rectangle 32"/>
            <p:cNvSpPr>
              <a:spLocks noChangeArrowheads="1"/>
            </p:cNvSpPr>
            <p:nvPr/>
          </p:nvSpPr>
          <p:spPr bwMode="auto">
            <a:xfrm>
              <a:off x="1769" y="2835"/>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1" name="Rectangle 33"/>
            <p:cNvSpPr>
              <a:spLocks noChangeArrowheads="1"/>
            </p:cNvSpPr>
            <p:nvPr/>
          </p:nvSpPr>
          <p:spPr bwMode="auto">
            <a:xfrm>
              <a:off x="3307" y="2567"/>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2" name="Rectangle 34"/>
            <p:cNvSpPr>
              <a:spLocks noChangeArrowheads="1"/>
            </p:cNvSpPr>
            <p:nvPr/>
          </p:nvSpPr>
          <p:spPr bwMode="auto">
            <a:xfrm>
              <a:off x="2831" y="2567"/>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3" name="Rectangle 35"/>
            <p:cNvSpPr>
              <a:spLocks noChangeArrowheads="1"/>
            </p:cNvSpPr>
            <p:nvPr/>
          </p:nvSpPr>
          <p:spPr bwMode="auto">
            <a:xfrm>
              <a:off x="2304" y="257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4" name="Rectangle 36"/>
            <p:cNvSpPr>
              <a:spLocks noChangeArrowheads="1"/>
            </p:cNvSpPr>
            <p:nvPr/>
          </p:nvSpPr>
          <p:spPr bwMode="auto">
            <a:xfrm>
              <a:off x="1769" y="257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5" name="Rectangle 37"/>
            <p:cNvSpPr>
              <a:spLocks noChangeArrowheads="1"/>
            </p:cNvSpPr>
            <p:nvPr/>
          </p:nvSpPr>
          <p:spPr bwMode="auto">
            <a:xfrm>
              <a:off x="2828" y="229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6" name="Rectangle 38"/>
            <p:cNvSpPr>
              <a:spLocks noChangeArrowheads="1"/>
            </p:cNvSpPr>
            <p:nvPr/>
          </p:nvSpPr>
          <p:spPr bwMode="auto">
            <a:xfrm>
              <a:off x="2304" y="229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7" name="Rectangle 39"/>
            <p:cNvSpPr>
              <a:spLocks noChangeArrowheads="1"/>
            </p:cNvSpPr>
            <p:nvPr/>
          </p:nvSpPr>
          <p:spPr bwMode="auto">
            <a:xfrm>
              <a:off x="1769" y="2297"/>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8" name="Rectangle 40"/>
            <p:cNvSpPr>
              <a:spLocks noChangeArrowheads="1"/>
            </p:cNvSpPr>
            <p:nvPr/>
          </p:nvSpPr>
          <p:spPr bwMode="auto">
            <a:xfrm>
              <a:off x="2836" y="2010"/>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49" name="Rectangle 41"/>
            <p:cNvSpPr>
              <a:spLocks noChangeArrowheads="1"/>
            </p:cNvSpPr>
            <p:nvPr/>
          </p:nvSpPr>
          <p:spPr bwMode="auto">
            <a:xfrm>
              <a:off x="2489" y="2010"/>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50" name="Rectangle 42"/>
            <p:cNvSpPr>
              <a:spLocks noChangeArrowheads="1"/>
            </p:cNvSpPr>
            <p:nvPr/>
          </p:nvSpPr>
          <p:spPr bwMode="auto">
            <a:xfrm>
              <a:off x="1846" y="2010"/>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51" name="Rectangle 43"/>
            <p:cNvSpPr>
              <a:spLocks noChangeArrowheads="1"/>
            </p:cNvSpPr>
            <p:nvPr/>
          </p:nvSpPr>
          <p:spPr bwMode="auto">
            <a:xfrm>
              <a:off x="3060" y="257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1200" b="1">
                  <a:latin typeface="Symbol" pitchFamily="18" charset="2"/>
                  <a:ea typeface="宋体" pitchFamily="2" charset="-122"/>
                </a:rPr>
                <a:t>-</a:t>
              </a:r>
              <a:endParaRPr kumimoji="1" lang="en-US" altLang="zh-CN" b="1">
                <a:latin typeface="Times New Roman" pitchFamily="18" charset="0"/>
                <a:ea typeface="宋体" pitchFamily="2" charset="-122"/>
              </a:endParaRPr>
            </a:p>
          </p:txBody>
        </p:sp>
        <p:sp>
          <p:nvSpPr>
            <p:cNvPr id="222252" name="Rectangle 44"/>
            <p:cNvSpPr>
              <a:spLocks noChangeArrowheads="1"/>
            </p:cNvSpPr>
            <p:nvPr/>
          </p:nvSpPr>
          <p:spPr bwMode="auto">
            <a:xfrm>
              <a:off x="3341" y="2601"/>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μ</a:t>
              </a:r>
              <a:endParaRPr kumimoji="1" lang="en-US" altLang="zh-CN" b="1">
                <a:latin typeface="Times New Roman" pitchFamily="18" charset="0"/>
                <a:ea typeface="宋体" pitchFamily="2" charset="-122"/>
              </a:endParaRPr>
            </a:p>
          </p:txBody>
        </p:sp>
        <p:sp>
          <p:nvSpPr>
            <p:cNvPr id="222253" name="Rectangle 45"/>
            <p:cNvSpPr>
              <a:spLocks noChangeArrowheads="1"/>
            </p:cNvSpPr>
            <p:nvPr/>
          </p:nvSpPr>
          <p:spPr bwMode="auto">
            <a:xfrm>
              <a:off x="3180" y="259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54" name="Rectangle 46"/>
            <p:cNvSpPr>
              <a:spLocks noChangeArrowheads="1"/>
            </p:cNvSpPr>
            <p:nvPr/>
          </p:nvSpPr>
          <p:spPr bwMode="auto">
            <a:xfrm>
              <a:off x="2865" y="259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55" name="Rectangle 47"/>
            <p:cNvSpPr>
              <a:spLocks noChangeArrowheads="1"/>
            </p:cNvSpPr>
            <p:nvPr/>
          </p:nvSpPr>
          <p:spPr bwMode="auto">
            <a:xfrm>
              <a:off x="2704" y="259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56" name="Rectangle 48"/>
            <p:cNvSpPr>
              <a:spLocks noChangeArrowheads="1"/>
            </p:cNvSpPr>
            <p:nvPr/>
          </p:nvSpPr>
          <p:spPr bwMode="auto">
            <a:xfrm>
              <a:off x="2433" y="259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57" name="Rectangle 49"/>
            <p:cNvSpPr>
              <a:spLocks noChangeArrowheads="1"/>
            </p:cNvSpPr>
            <p:nvPr/>
          </p:nvSpPr>
          <p:spPr bwMode="auto">
            <a:xfrm>
              <a:off x="2934" y="2321"/>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B</a:t>
              </a:r>
              <a:endParaRPr kumimoji="1" lang="en-US" altLang="zh-CN" b="1">
                <a:latin typeface="Times New Roman" pitchFamily="18" charset="0"/>
                <a:ea typeface="宋体" pitchFamily="2" charset="-122"/>
              </a:endParaRPr>
            </a:p>
          </p:txBody>
        </p:sp>
        <p:sp>
          <p:nvSpPr>
            <p:cNvPr id="222258" name="Rectangle 50"/>
            <p:cNvSpPr>
              <a:spLocks noChangeArrowheads="1"/>
            </p:cNvSpPr>
            <p:nvPr/>
          </p:nvSpPr>
          <p:spPr bwMode="auto">
            <a:xfrm>
              <a:off x="2680" y="2321"/>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B</a:t>
              </a:r>
              <a:endParaRPr kumimoji="1" lang="en-US" altLang="zh-CN" b="1">
                <a:latin typeface="Times New Roman" pitchFamily="18" charset="0"/>
                <a:ea typeface="宋体" pitchFamily="2" charset="-122"/>
              </a:endParaRPr>
            </a:p>
          </p:txBody>
        </p:sp>
        <p:sp>
          <p:nvSpPr>
            <p:cNvPr id="222259" name="Rectangle 51"/>
            <p:cNvSpPr>
              <a:spLocks noChangeArrowheads="1"/>
            </p:cNvSpPr>
            <p:nvPr/>
          </p:nvSpPr>
          <p:spPr bwMode="auto">
            <a:xfrm>
              <a:off x="2433" y="231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60" name="Rectangle 52"/>
            <p:cNvSpPr>
              <a:spLocks noChangeArrowheads="1"/>
            </p:cNvSpPr>
            <p:nvPr/>
          </p:nvSpPr>
          <p:spPr bwMode="auto">
            <a:xfrm>
              <a:off x="3142" y="2034"/>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B</a:t>
              </a:r>
              <a:endParaRPr kumimoji="1" lang="en-US" altLang="zh-CN" b="1">
                <a:latin typeface="Times New Roman" pitchFamily="18" charset="0"/>
                <a:ea typeface="宋体" pitchFamily="2" charset="-122"/>
              </a:endParaRPr>
            </a:p>
          </p:txBody>
        </p:sp>
        <p:sp>
          <p:nvSpPr>
            <p:cNvPr id="222261" name="Rectangle 53"/>
            <p:cNvSpPr>
              <a:spLocks noChangeArrowheads="1"/>
            </p:cNvSpPr>
            <p:nvPr/>
          </p:nvSpPr>
          <p:spPr bwMode="auto">
            <a:xfrm>
              <a:off x="2966" y="202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62" name="Rectangle 54"/>
            <p:cNvSpPr>
              <a:spLocks noChangeArrowheads="1"/>
            </p:cNvSpPr>
            <p:nvPr/>
          </p:nvSpPr>
          <p:spPr bwMode="auto">
            <a:xfrm>
              <a:off x="2341" y="2034"/>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B</a:t>
              </a:r>
              <a:endParaRPr kumimoji="1" lang="en-US" altLang="zh-CN" b="1">
                <a:latin typeface="Times New Roman" pitchFamily="18" charset="0"/>
                <a:ea typeface="宋体" pitchFamily="2" charset="-122"/>
              </a:endParaRPr>
            </a:p>
          </p:txBody>
        </p:sp>
        <p:sp>
          <p:nvSpPr>
            <p:cNvPr id="222263" name="Rectangle 55"/>
            <p:cNvSpPr>
              <a:spLocks noChangeArrowheads="1"/>
            </p:cNvSpPr>
            <p:nvPr/>
          </p:nvSpPr>
          <p:spPr bwMode="auto">
            <a:xfrm>
              <a:off x="2165" y="202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a:latin typeface="Times New Roman" pitchFamily="18" charset="0"/>
                  <a:ea typeface="宋体" pitchFamily="2" charset="-122"/>
                </a:rPr>
                <a:t>X</a:t>
              </a:r>
              <a:endParaRPr kumimoji="1" lang="en-US" altLang="zh-CN" b="1">
                <a:latin typeface="Times New Roman" pitchFamily="18" charset="0"/>
                <a:ea typeface="宋体" pitchFamily="2" charset="-122"/>
              </a:endParaRPr>
            </a:p>
          </p:txBody>
        </p:sp>
        <p:sp>
          <p:nvSpPr>
            <p:cNvPr id="222264" name="Rectangle 56"/>
            <p:cNvSpPr>
              <a:spLocks noChangeArrowheads="1"/>
            </p:cNvSpPr>
            <p:nvPr/>
          </p:nvSpPr>
          <p:spPr bwMode="auto">
            <a:xfrm>
              <a:off x="2089" y="2577"/>
              <a:ext cx="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Symbol" pitchFamily="18" charset="2"/>
                  <a:ea typeface="宋体" pitchFamily="2" charset="-122"/>
                </a:rPr>
                <a:t>m</a:t>
              </a:r>
              <a:endParaRPr kumimoji="1" lang="en-US" altLang="zh-CN" b="1">
                <a:latin typeface="Times New Roman" pitchFamily="18" charset="0"/>
                <a:ea typeface="宋体" pitchFamily="2" charset="-122"/>
              </a:endParaRPr>
            </a:p>
          </p:txBody>
        </p:sp>
        <p:sp>
          <p:nvSpPr>
            <p:cNvPr id="222265" name="Rectangle 57"/>
            <p:cNvSpPr>
              <a:spLocks noChangeArrowheads="1"/>
            </p:cNvSpPr>
            <p:nvPr/>
          </p:nvSpPr>
          <p:spPr bwMode="auto">
            <a:xfrm>
              <a:off x="2089" y="2297"/>
              <a:ext cx="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Symbol" pitchFamily="18" charset="2"/>
                  <a:ea typeface="宋体" pitchFamily="2" charset="-122"/>
                </a:rPr>
                <a:t>m</a:t>
              </a:r>
              <a:endParaRPr kumimoji="1" lang="en-US" altLang="zh-CN" b="1">
                <a:latin typeface="Times New Roman" pitchFamily="18" charset="0"/>
                <a:ea typeface="宋体" pitchFamily="2" charset="-122"/>
              </a:endParaRPr>
            </a:p>
          </p:txBody>
        </p:sp>
        <p:sp>
          <p:nvSpPr>
            <p:cNvPr id="222266" name="Rectangle 58"/>
            <p:cNvSpPr>
              <a:spLocks noChangeArrowheads="1"/>
            </p:cNvSpPr>
            <p:nvPr/>
          </p:nvSpPr>
          <p:spPr bwMode="auto">
            <a:xfrm>
              <a:off x="2621" y="2010"/>
              <a:ext cx="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Symbol" pitchFamily="18" charset="2"/>
                  <a:ea typeface="宋体" pitchFamily="2" charset="-122"/>
                </a:rPr>
                <a:t>m</a:t>
              </a:r>
              <a:endParaRPr kumimoji="1" lang="en-US" altLang="zh-CN" b="1">
                <a:latin typeface="Times New Roman" pitchFamily="18" charset="0"/>
                <a:ea typeface="宋体" pitchFamily="2" charset="-122"/>
              </a:endParaRPr>
            </a:p>
          </p:txBody>
        </p:sp>
        <p:sp>
          <p:nvSpPr>
            <p:cNvPr id="222267" name="Rectangle 59"/>
            <p:cNvSpPr>
              <a:spLocks noChangeArrowheads="1"/>
            </p:cNvSpPr>
            <p:nvPr/>
          </p:nvSpPr>
          <p:spPr bwMode="auto">
            <a:xfrm>
              <a:off x="1912" y="2596"/>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Times New Roman" pitchFamily="18" charset="0"/>
                  <a:ea typeface="宋体" pitchFamily="2" charset="-122"/>
                </a:rPr>
                <a:t>E</a:t>
              </a:r>
              <a:endParaRPr kumimoji="1" lang="en-US" altLang="zh-CN" b="1">
                <a:latin typeface="Times New Roman" pitchFamily="18" charset="0"/>
                <a:ea typeface="宋体" pitchFamily="2" charset="-122"/>
              </a:endParaRPr>
            </a:p>
          </p:txBody>
        </p:sp>
        <p:sp>
          <p:nvSpPr>
            <p:cNvPr id="222268" name="Rectangle 60"/>
            <p:cNvSpPr>
              <a:spLocks noChangeArrowheads="1"/>
            </p:cNvSpPr>
            <p:nvPr/>
          </p:nvSpPr>
          <p:spPr bwMode="auto">
            <a:xfrm>
              <a:off x="1912" y="2316"/>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Times New Roman" pitchFamily="18" charset="0"/>
                  <a:ea typeface="宋体" pitchFamily="2" charset="-122"/>
                </a:rPr>
                <a:t>E</a:t>
              </a:r>
              <a:endParaRPr kumimoji="1" lang="en-US" altLang="zh-CN" b="1">
                <a:latin typeface="Times New Roman" pitchFamily="18" charset="0"/>
                <a:ea typeface="宋体" pitchFamily="2" charset="-122"/>
              </a:endParaRPr>
            </a:p>
          </p:txBody>
        </p:sp>
        <p:sp>
          <p:nvSpPr>
            <p:cNvPr id="222269" name="Rectangle 61"/>
            <p:cNvSpPr>
              <a:spLocks noChangeArrowheads="1"/>
            </p:cNvSpPr>
            <p:nvPr/>
          </p:nvSpPr>
          <p:spPr bwMode="auto">
            <a:xfrm>
              <a:off x="1988" y="2029"/>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Times New Roman" pitchFamily="18" charset="0"/>
                  <a:ea typeface="宋体" pitchFamily="2" charset="-122"/>
                </a:rPr>
                <a:t>E</a:t>
              </a:r>
              <a:endParaRPr kumimoji="1" lang="en-US" altLang="zh-CN" b="1">
                <a:latin typeface="Times New Roman" pitchFamily="18" charset="0"/>
                <a:ea typeface="宋体" pitchFamily="2" charset="-122"/>
              </a:endParaRPr>
            </a:p>
          </p:txBody>
        </p:sp>
        <p:sp>
          <p:nvSpPr>
            <p:cNvPr id="222270" name="Rectangle 62"/>
            <p:cNvSpPr>
              <a:spLocks noChangeArrowheads="1"/>
            </p:cNvSpPr>
            <p:nvPr/>
          </p:nvSpPr>
          <p:spPr bwMode="auto">
            <a:xfrm>
              <a:off x="1595" y="2029"/>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Times New Roman" pitchFamily="18" charset="0"/>
                  <a:ea typeface="宋体" pitchFamily="2" charset="-122"/>
                </a:rPr>
                <a:t>e</a:t>
              </a:r>
              <a:endParaRPr kumimoji="1" lang="en-US" altLang="zh-CN" b="1">
                <a:latin typeface="Times New Roman" pitchFamily="18" charset="0"/>
                <a:ea typeface="宋体" pitchFamily="2" charset="-122"/>
              </a:endParaRPr>
            </a:p>
          </p:txBody>
        </p:sp>
        <p:sp>
          <p:nvSpPr>
            <p:cNvPr id="222271" name="Rectangle 63"/>
            <p:cNvSpPr>
              <a:spLocks noChangeArrowheads="1"/>
            </p:cNvSpPr>
            <p:nvPr/>
          </p:nvSpPr>
          <p:spPr bwMode="auto">
            <a:xfrm>
              <a:off x="1423" y="2029"/>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1" lang="en-US" altLang="zh-CN" sz="2100" b="1" i="1">
                  <a:latin typeface="Times New Roman" pitchFamily="18" charset="0"/>
                  <a:ea typeface="宋体" pitchFamily="2" charset="-122"/>
                </a:rPr>
                <a:t>E</a:t>
              </a:r>
              <a:endParaRPr kumimoji="1" lang="en-US" altLang="zh-CN" b="1">
                <a:latin typeface="Times New Roman"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49218"/>
                                        </p:tgtEl>
                                        <p:attrNameLst>
                                          <p:attrName>style.visibility</p:attrName>
                                        </p:attrNameLst>
                                      </p:cBhvr>
                                      <p:to>
                                        <p:strVal val="visible"/>
                                      </p:to>
                                    </p:set>
                                    <p:anim calcmode="lin" valueType="num">
                                      <p:cBhvr>
                                        <p:cTn id="7" dur="1000" fill="hold"/>
                                        <p:tgtEl>
                                          <p:spTgt spid="649218"/>
                                        </p:tgtEl>
                                        <p:attrNameLst>
                                          <p:attrName>ppt_w</p:attrName>
                                        </p:attrNameLst>
                                      </p:cBhvr>
                                      <p:tavLst>
                                        <p:tav tm="0">
                                          <p:val>
                                            <p:strVal val="#ppt_w*0.70"/>
                                          </p:val>
                                        </p:tav>
                                        <p:tav tm="100000">
                                          <p:val>
                                            <p:strVal val="#ppt_w"/>
                                          </p:val>
                                        </p:tav>
                                      </p:tavLst>
                                    </p:anim>
                                    <p:anim calcmode="lin" valueType="num">
                                      <p:cBhvr>
                                        <p:cTn id="8" dur="1000" fill="hold"/>
                                        <p:tgtEl>
                                          <p:spTgt spid="649218"/>
                                        </p:tgtEl>
                                        <p:attrNameLst>
                                          <p:attrName>ppt_h</p:attrName>
                                        </p:attrNameLst>
                                      </p:cBhvr>
                                      <p:tavLst>
                                        <p:tav tm="0">
                                          <p:val>
                                            <p:strVal val="#ppt_h"/>
                                          </p:val>
                                        </p:tav>
                                        <p:tav tm="100000">
                                          <p:val>
                                            <p:strVal val="#ppt_h"/>
                                          </p:val>
                                        </p:tav>
                                      </p:tavLst>
                                    </p:anim>
                                    <p:animEffect transition="in" filter="fade">
                                      <p:cBhvr>
                                        <p:cTn id="9" dur="1000"/>
                                        <p:tgtEl>
                                          <p:spTgt spid="64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9219">
                                            <p:txEl>
                                              <p:pRg st="0" end="0"/>
                                            </p:txEl>
                                          </p:spTgt>
                                        </p:tgtEl>
                                        <p:attrNameLst>
                                          <p:attrName>style.visibility</p:attrName>
                                        </p:attrNameLst>
                                      </p:cBhvr>
                                      <p:to>
                                        <p:strVal val="visible"/>
                                      </p:to>
                                    </p:se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649220"/>
                                        </p:tgtEl>
                                        <p:attrNameLst>
                                          <p:attrName>style.visibility</p:attrName>
                                        </p:attrNameLst>
                                      </p:cBhvr>
                                      <p:to>
                                        <p:strVal val="visible"/>
                                      </p:to>
                                    </p:set>
                                    <p:animEffect transition="in" filter="blinds(horizontal)">
                                      <p:cBhvr>
                                        <p:cTn id="17" dur="500"/>
                                        <p:tgtEl>
                                          <p:spTgt spid="649220"/>
                                        </p:tgtEl>
                                      </p:cBhvr>
                                    </p:animEffect>
                                  </p:childTnLst>
                                </p:cTn>
                              </p:par>
                              <p:par>
                                <p:cTn id="18" presetID="3" presetClass="entr" presetSubtype="10" fill="hold" nodeType="withEffect">
                                  <p:stCondLst>
                                    <p:cond delay="0"/>
                                  </p:stCondLst>
                                  <p:childTnLst>
                                    <p:set>
                                      <p:cBhvr>
                                        <p:cTn id="19" dur="1" fill="hold">
                                          <p:stCondLst>
                                            <p:cond delay="0"/>
                                          </p:stCondLst>
                                        </p:cTn>
                                        <p:tgtEl>
                                          <p:spTgt spid="649223"/>
                                        </p:tgtEl>
                                        <p:attrNameLst>
                                          <p:attrName>style.visibility</p:attrName>
                                        </p:attrNameLst>
                                      </p:cBhvr>
                                      <p:to>
                                        <p:strVal val="visible"/>
                                      </p:to>
                                    </p:set>
                                    <p:animEffect transition="in" filter="blinds(horizontal)">
                                      <p:cBhvr>
                                        <p:cTn id="20" dur="500"/>
                                        <p:tgtEl>
                                          <p:spTgt spid="6492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49221"/>
                                        </p:tgtEl>
                                        <p:attrNameLst>
                                          <p:attrName>style.visibility</p:attrName>
                                        </p:attrNameLst>
                                      </p:cBhvr>
                                      <p:to>
                                        <p:strVal val="visible"/>
                                      </p:to>
                                    </p:set>
                                  </p:childTnLst>
                                </p:cTn>
                              </p:par>
                              <p:par>
                                <p:cTn id="25" presetID="3" presetClass="entr" presetSubtype="10" fill="hold" nodeType="withEffect">
                                  <p:stCondLst>
                                    <p:cond delay="0"/>
                                  </p:stCondLst>
                                  <p:childTnLst>
                                    <p:set>
                                      <p:cBhvr>
                                        <p:cTn id="26" dur="1" fill="hold">
                                          <p:stCondLst>
                                            <p:cond delay="0"/>
                                          </p:stCondLst>
                                        </p:cTn>
                                        <p:tgtEl>
                                          <p:spTgt spid="649222"/>
                                        </p:tgtEl>
                                        <p:attrNameLst>
                                          <p:attrName>style.visibility</p:attrName>
                                        </p:attrNameLst>
                                      </p:cBhvr>
                                      <p:to>
                                        <p:strVal val="visible"/>
                                      </p:to>
                                    </p:set>
                                    <p:animEffect transition="in" filter="blinds(horizontal)">
                                      <p:cBhvr>
                                        <p:cTn id="27" dur="500"/>
                                        <p:tgtEl>
                                          <p:spTgt spid="64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p:bldP spid="649219" grpId="0" build="p" autoUpdateAnimBg="0"/>
      <p:bldP spid="649221" grpId="0" autoUpdateAnimBg="0"/>
    </p:bld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685800" y="11430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i="1">
                <a:latin typeface="Times New Roman" pitchFamily="18" charset="0"/>
                <a:ea typeface="黑体" pitchFamily="2" charset="-122"/>
              </a:rPr>
              <a:t>e</a:t>
            </a:r>
            <a:r>
              <a:rPr kumimoji="1" lang="en-US" altLang="zh-CN" baseline="-25000">
                <a:latin typeface="Times New Roman" pitchFamily="18" charset="0"/>
                <a:ea typeface="黑体" pitchFamily="2" charset="-122"/>
              </a:rPr>
              <a:t>0</a:t>
            </a:r>
            <a:r>
              <a:rPr lang="zh-CN" altLang="en-US" b="1">
                <a:latin typeface="仿宋_GB2312" pitchFamily="49" charset="-122"/>
              </a:rPr>
              <a:t>服从正态分布，即</a:t>
            </a:r>
            <a:r>
              <a:rPr kumimoji="1" lang="zh-CN" altLang="en-US">
                <a:latin typeface="Times New Roman" pitchFamily="18" charset="0"/>
                <a:ea typeface="黑体" pitchFamily="2" charset="-122"/>
              </a:rPr>
              <a:t> </a:t>
            </a:r>
          </a:p>
        </p:txBody>
      </p:sp>
      <p:pic>
        <p:nvPicPr>
          <p:cNvPr id="65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38862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43200"/>
            <a:ext cx="3962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0246" name="Text Box 6"/>
          <p:cNvSpPr txBox="1">
            <a:spLocks noChangeArrowheads="1"/>
          </p:cNvSpPr>
          <p:nvPr/>
        </p:nvSpPr>
        <p:spPr bwMode="auto">
          <a:xfrm>
            <a:off x="685800" y="32766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latin typeface="仿宋_GB2312" pitchFamily="49" charset="-122"/>
              </a:rPr>
              <a:t>构造</a:t>
            </a:r>
            <a:r>
              <a:rPr lang="en-US" altLang="zh-CN" b="1">
                <a:latin typeface="仿宋_GB2312" pitchFamily="49" charset="-122"/>
              </a:rPr>
              <a:t>t</a:t>
            </a:r>
            <a:r>
              <a:rPr lang="zh-CN" altLang="en-US" b="1">
                <a:latin typeface="仿宋_GB2312" pitchFamily="49" charset="-122"/>
              </a:rPr>
              <a:t>统计量</a:t>
            </a:r>
            <a:r>
              <a:rPr kumimoji="1" lang="zh-CN" altLang="en-US">
                <a:latin typeface="Times New Roman" pitchFamily="18" charset="0"/>
                <a:ea typeface="黑体" pitchFamily="2" charset="-122"/>
              </a:rPr>
              <a:t> </a:t>
            </a:r>
          </a:p>
        </p:txBody>
      </p:sp>
      <p:pic>
        <p:nvPicPr>
          <p:cNvPr id="6502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505200"/>
            <a:ext cx="30480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0248" name="Text Box 8"/>
          <p:cNvSpPr txBox="1">
            <a:spLocks noChangeArrowheads="1"/>
          </p:cNvSpPr>
          <p:nvPr/>
        </p:nvSpPr>
        <p:spPr bwMode="auto">
          <a:xfrm>
            <a:off x="762000" y="46482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latin typeface="仿宋_GB2312" pitchFamily="49" charset="-122"/>
              </a:rPr>
              <a:t>可得给定</a:t>
            </a:r>
            <a:r>
              <a:rPr lang="en-US" altLang="zh-CN" b="1">
                <a:latin typeface="仿宋_GB2312" pitchFamily="49" charset="-122"/>
              </a:rPr>
              <a:t>(1-</a:t>
            </a:r>
            <a:r>
              <a:rPr lang="en-US" altLang="zh-CN" b="1">
                <a:latin typeface="仿宋_GB2312" pitchFamily="49" charset="-122"/>
                <a:sym typeface="Symbol" pitchFamily="18" charset="2"/>
              </a:rPr>
              <a:t>)</a:t>
            </a:r>
            <a:r>
              <a:rPr lang="zh-CN" altLang="en-US" b="1">
                <a:latin typeface="仿宋_GB2312" pitchFamily="49" charset="-122"/>
              </a:rPr>
              <a:t>的置信水平下</a:t>
            </a:r>
            <a:r>
              <a:rPr lang="en-US" altLang="zh-CN" b="1">
                <a:latin typeface="仿宋_GB2312" pitchFamily="49" charset="-122"/>
              </a:rPr>
              <a:t>Y0</a:t>
            </a:r>
            <a:r>
              <a:rPr lang="zh-CN" altLang="en-US" b="1">
                <a:latin typeface="仿宋_GB2312" pitchFamily="49" charset="-122"/>
              </a:rPr>
              <a:t>的置信区间：</a:t>
            </a:r>
            <a:r>
              <a:rPr kumimoji="1" lang="zh-CN" altLang="en-US">
                <a:solidFill>
                  <a:srgbClr val="663300"/>
                </a:solidFill>
                <a:latin typeface="Times New Roman" pitchFamily="18" charset="0"/>
                <a:ea typeface="黑体" pitchFamily="2" charset="-122"/>
              </a:rPr>
              <a:t> </a:t>
            </a:r>
          </a:p>
        </p:txBody>
      </p:sp>
      <p:pic>
        <p:nvPicPr>
          <p:cNvPr id="65024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181600"/>
            <a:ext cx="7772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0250" name="Text Box 10"/>
          <p:cNvSpPr txBox="1">
            <a:spLocks noChangeArrowheads="1"/>
          </p:cNvSpPr>
          <p:nvPr/>
        </p:nvSpPr>
        <p:spPr bwMode="auto">
          <a:xfrm>
            <a:off x="685800" y="2209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zh-CN" altLang="en-US" b="1"/>
              <a:t>取随机扰动项的样本估计量   ，可得    的方差的估计量</a:t>
            </a:r>
          </a:p>
        </p:txBody>
      </p:sp>
      <p:sp>
        <p:nvSpPr>
          <p:cNvPr id="223242" name="Rectangle 1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50251" name="Object 11"/>
          <p:cNvGraphicFramePr>
            <a:graphicFrameLocks noChangeAspect="1"/>
          </p:cNvGraphicFramePr>
          <p:nvPr/>
        </p:nvGraphicFramePr>
        <p:xfrm>
          <a:off x="4419600" y="2286000"/>
          <a:ext cx="304800" cy="304800"/>
        </p:xfrm>
        <a:graphic>
          <a:graphicData uri="http://schemas.openxmlformats.org/presentationml/2006/ole">
            <mc:AlternateContent xmlns:mc="http://schemas.openxmlformats.org/markup-compatibility/2006">
              <mc:Choice xmlns:v="urn:schemas-microsoft-com:vml" Requires="v">
                <p:oleObj spid="_x0000_s223284" name="Equation" r:id="rId7" imgW="203024" imgH="203024" progId="Equation.DSMT4">
                  <p:embed/>
                </p:oleObj>
              </mc:Choice>
              <mc:Fallback>
                <p:oleObj name="Equation" r:id="rId7" imgW="203024" imgH="203024"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286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324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50253" name="Object 13"/>
          <p:cNvGraphicFramePr>
            <a:graphicFrameLocks noChangeAspect="1"/>
          </p:cNvGraphicFramePr>
          <p:nvPr/>
        </p:nvGraphicFramePr>
        <p:xfrm>
          <a:off x="5638800" y="2209800"/>
          <a:ext cx="304800" cy="457200"/>
        </p:xfrm>
        <a:graphic>
          <a:graphicData uri="http://schemas.openxmlformats.org/presentationml/2006/ole">
            <mc:AlternateContent xmlns:mc="http://schemas.openxmlformats.org/markup-compatibility/2006">
              <mc:Choice xmlns:v="urn:schemas-microsoft-com:vml" Requires="v">
                <p:oleObj spid="_x0000_s223285" name="Equation" r:id="rId9" imgW="152334" imgH="228501" progId="Equation.DSMT4">
                  <p:embed/>
                </p:oleObj>
              </mc:Choice>
              <mc:Fallback>
                <p:oleObj name="Equation" r:id="rId9" imgW="152334" imgH="22850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2209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0242"/>
                                        </p:tgtEl>
                                        <p:attrNameLst>
                                          <p:attrName>style.visibility</p:attrName>
                                        </p:attrNameLst>
                                      </p:cBhvr>
                                      <p:to>
                                        <p:strVal val="visible"/>
                                      </p:to>
                                    </p:set>
                                    <p:animEffect transition="in" filter="blinds(horizontal)">
                                      <p:cBhvr>
                                        <p:cTn id="7" dur="500"/>
                                        <p:tgtEl>
                                          <p:spTgt spid="650242"/>
                                        </p:tgtEl>
                                      </p:cBhvr>
                                    </p:animEffect>
                                  </p:childTnLst>
                                </p:cTn>
                              </p:par>
                              <p:par>
                                <p:cTn id="8" presetID="3" presetClass="entr" presetSubtype="10" fill="hold" nodeType="withEffect">
                                  <p:stCondLst>
                                    <p:cond delay="0"/>
                                  </p:stCondLst>
                                  <p:childTnLst>
                                    <p:set>
                                      <p:cBhvr>
                                        <p:cTn id="9" dur="1" fill="hold">
                                          <p:stCondLst>
                                            <p:cond delay="0"/>
                                          </p:stCondLst>
                                        </p:cTn>
                                        <p:tgtEl>
                                          <p:spTgt spid="650243"/>
                                        </p:tgtEl>
                                        <p:attrNameLst>
                                          <p:attrName>style.visibility</p:attrName>
                                        </p:attrNameLst>
                                      </p:cBhvr>
                                      <p:to>
                                        <p:strVal val="visible"/>
                                      </p:to>
                                    </p:set>
                                    <p:animEffect transition="in" filter="blinds(horizontal)">
                                      <p:cBhvr>
                                        <p:cTn id="10" dur="500"/>
                                        <p:tgtEl>
                                          <p:spTgt spid="650243"/>
                                        </p:tgtEl>
                                      </p:cBhvr>
                                    </p:animEffect>
                                  </p:childTnLst>
                                </p:cTn>
                              </p:par>
                              <p:par>
                                <p:cTn id="11" presetID="3" presetClass="entr" presetSubtype="10" fill="hold" nodeType="withEffect">
                                  <p:stCondLst>
                                    <p:cond delay="0"/>
                                  </p:stCondLst>
                                  <p:childTnLst>
                                    <p:set>
                                      <p:cBhvr>
                                        <p:cTn id="12" dur="1" fill="hold">
                                          <p:stCondLst>
                                            <p:cond delay="0"/>
                                          </p:stCondLst>
                                        </p:cTn>
                                        <p:tgtEl>
                                          <p:spTgt spid="650245"/>
                                        </p:tgtEl>
                                        <p:attrNameLst>
                                          <p:attrName>style.visibility</p:attrName>
                                        </p:attrNameLst>
                                      </p:cBhvr>
                                      <p:to>
                                        <p:strVal val="visible"/>
                                      </p:to>
                                    </p:set>
                                    <p:animEffect transition="in" filter="blinds(horizontal)">
                                      <p:cBhvr>
                                        <p:cTn id="13" dur="500"/>
                                        <p:tgtEl>
                                          <p:spTgt spid="6502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50246"/>
                                        </p:tgtEl>
                                        <p:attrNameLst>
                                          <p:attrName>style.visibility</p:attrName>
                                        </p:attrNameLst>
                                      </p:cBhvr>
                                      <p:to>
                                        <p:strVal val="visible"/>
                                      </p:to>
                                    </p:set>
                                    <p:animEffect transition="in" filter="blinds(horizontal)">
                                      <p:cBhvr>
                                        <p:cTn id="16" dur="500"/>
                                        <p:tgtEl>
                                          <p:spTgt spid="6502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50250"/>
                                        </p:tgtEl>
                                        <p:attrNameLst>
                                          <p:attrName>style.visibility</p:attrName>
                                        </p:attrNameLst>
                                      </p:cBhvr>
                                      <p:to>
                                        <p:strVal val="visible"/>
                                      </p:to>
                                    </p:set>
                                    <p:animEffect transition="in" filter="blinds(horizontal)">
                                      <p:cBhvr>
                                        <p:cTn id="19" dur="500"/>
                                        <p:tgtEl>
                                          <p:spTgt spid="650250"/>
                                        </p:tgtEl>
                                      </p:cBhvr>
                                    </p:animEffect>
                                  </p:childTnLst>
                                </p:cTn>
                              </p:par>
                              <p:par>
                                <p:cTn id="20" presetID="3" presetClass="entr" presetSubtype="10" fill="hold" nodeType="withEffect">
                                  <p:stCondLst>
                                    <p:cond delay="0"/>
                                  </p:stCondLst>
                                  <p:childTnLst>
                                    <p:set>
                                      <p:cBhvr>
                                        <p:cTn id="21" dur="1" fill="hold">
                                          <p:stCondLst>
                                            <p:cond delay="0"/>
                                          </p:stCondLst>
                                        </p:cTn>
                                        <p:tgtEl>
                                          <p:spTgt spid="650251"/>
                                        </p:tgtEl>
                                        <p:attrNameLst>
                                          <p:attrName>style.visibility</p:attrName>
                                        </p:attrNameLst>
                                      </p:cBhvr>
                                      <p:to>
                                        <p:strVal val="visible"/>
                                      </p:to>
                                    </p:set>
                                    <p:animEffect transition="in" filter="blinds(horizontal)">
                                      <p:cBhvr>
                                        <p:cTn id="22" dur="500"/>
                                        <p:tgtEl>
                                          <p:spTgt spid="650251"/>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650253"/>
                                        </p:tgtEl>
                                        <p:attrNameLst>
                                          <p:attrName>style.visibility</p:attrName>
                                        </p:attrNameLst>
                                      </p:cBhvr>
                                      <p:to>
                                        <p:strVal val="visible"/>
                                      </p:to>
                                    </p:set>
                                    <p:animEffect transition="in" filter="blinds(horizontal)">
                                      <p:cBhvr>
                                        <p:cTn id="26" dur="500"/>
                                        <p:tgtEl>
                                          <p:spTgt spid="650253"/>
                                        </p:tgtEl>
                                      </p:cBhvr>
                                    </p:animEffect>
                                  </p:childTnLst>
                                </p:cTn>
                              </p:par>
                              <p:par>
                                <p:cTn id="27" presetID="3" presetClass="entr" presetSubtype="10" fill="hold" nodeType="withEffect">
                                  <p:stCondLst>
                                    <p:cond delay="0"/>
                                  </p:stCondLst>
                                  <p:childTnLst>
                                    <p:set>
                                      <p:cBhvr>
                                        <p:cTn id="28" dur="1" fill="hold">
                                          <p:stCondLst>
                                            <p:cond delay="0"/>
                                          </p:stCondLst>
                                        </p:cTn>
                                        <p:tgtEl>
                                          <p:spTgt spid="650247"/>
                                        </p:tgtEl>
                                        <p:attrNameLst>
                                          <p:attrName>style.visibility</p:attrName>
                                        </p:attrNameLst>
                                      </p:cBhvr>
                                      <p:to>
                                        <p:strVal val="visible"/>
                                      </p:to>
                                    </p:set>
                                    <p:animEffect transition="in" filter="blinds(horizontal)">
                                      <p:cBhvr>
                                        <p:cTn id="29" dur="500"/>
                                        <p:tgtEl>
                                          <p:spTgt spid="65024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50248"/>
                                        </p:tgtEl>
                                        <p:attrNameLst>
                                          <p:attrName>style.visibility</p:attrName>
                                        </p:attrNameLst>
                                      </p:cBhvr>
                                      <p:to>
                                        <p:strVal val="visible"/>
                                      </p:to>
                                    </p:set>
                                    <p:animEffect transition="in" filter="blinds(horizontal)">
                                      <p:cBhvr>
                                        <p:cTn id="32" dur="500"/>
                                        <p:tgtEl>
                                          <p:spTgt spid="650248"/>
                                        </p:tgtEl>
                                      </p:cBhvr>
                                    </p:animEffect>
                                  </p:childTnLst>
                                </p:cTn>
                              </p:par>
                              <p:par>
                                <p:cTn id="33" presetID="3" presetClass="entr" presetSubtype="10" fill="hold" nodeType="withEffect">
                                  <p:stCondLst>
                                    <p:cond delay="0"/>
                                  </p:stCondLst>
                                  <p:childTnLst>
                                    <p:set>
                                      <p:cBhvr>
                                        <p:cTn id="34" dur="1" fill="hold">
                                          <p:stCondLst>
                                            <p:cond delay="0"/>
                                          </p:stCondLst>
                                        </p:cTn>
                                        <p:tgtEl>
                                          <p:spTgt spid="650249"/>
                                        </p:tgtEl>
                                        <p:attrNameLst>
                                          <p:attrName>style.visibility</p:attrName>
                                        </p:attrNameLst>
                                      </p:cBhvr>
                                      <p:to>
                                        <p:strVal val="visible"/>
                                      </p:to>
                                    </p:set>
                                    <p:animEffect transition="in" filter="blinds(horizontal)">
                                      <p:cBhvr>
                                        <p:cTn id="35" dur="500"/>
                                        <p:tgtEl>
                                          <p:spTgt spid="65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2" grpId="0"/>
      <p:bldP spid="650246" grpId="0" autoUpdateAnimBg="0"/>
      <p:bldP spid="650248" grpId="0" autoUpdateAnimBg="0"/>
      <p:bldP spid="650250" grpId="0"/>
    </p:bld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5438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259" name="Rectangle 3"/>
          <p:cNvSpPr>
            <a:spLocks noChangeArrowheads="1"/>
          </p:cNvSpPr>
          <p:nvPr/>
        </p:nvSpPr>
        <p:spPr bwMode="auto">
          <a:xfrm>
            <a:off x="6553200" y="1905000"/>
            <a:ext cx="16764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1266"/>
                                        </p:tgtEl>
                                        <p:attrNameLst>
                                          <p:attrName>style.visibility</p:attrName>
                                        </p:attrNameLst>
                                      </p:cBhvr>
                                      <p:to>
                                        <p:strVal val="visible"/>
                                      </p:to>
                                    </p:set>
                                    <p:animEffect transition="in" filter="blinds(horizontal)">
                                      <p:cBhvr>
                                        <p:cTn id="7" dur="500"/>
                                        <p:tgtEl>
                                          <p:spTgt spid="65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3"/>
          <p:cNvSpPr>
            <a:spLocks noChangeArrowheads="1"/>
          </p:cNvSpPr>
          <p:nvPr/>
        </p:nvSpPr>
        <p:spPr bwMode="auto">
          <a:xfrm>
            <a:off x="757238" y="1557338"/>
            <a:ext cx="799147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a:solidFill>
                  <a:srgbClr val="000000"/>
                </a:solidFill>
                <a:ea typeface="华文新魏" pitchFamily="2" charset="-122"/>
              </a:rPr>
              <a:t>案例：</a:t>
            </a:r>
            <a:r>
              <a:rPr lang="zh-CN" altLang="en-US" sz="3200" b="1">
                <a:solidFill>
                  <a:srgbClr val="000000"/>
                </a:solidFill>
                <a:ea typeface="华文新魏" pitchFamily="2" charset="-122"/>
              </a:rPr>
              <a:t>中国税收增长的分析</a:t>
            </a:r>
            <a:endParaRPr lang="zh-CN" altLang="en-US" sz="2800" b="1">
              <a:solidFill>
                <a:srgbClr val="000000"/>
              </a:solidFill>
              <a:latin typeface="宋体" pitchFamily="2" charset="-122"/>
              <a:ea typeface="宋体" pitchFamily="2" charset="-122"/>
            </a:endParaRPr>
          </a:p>
          <a:p>
            <a:pPr>
              <a:spcBef>
                <a:spcPct val="20000"/>
              </a:spcBef>
            </a:pPr>
            <a:r>
              <a:rPr lang="zh-CN" altLang="en-US" b="1">
                <a:solidFill>
                  <a:srgbClr val="000000"/>
                </a:solidFill>
                <a:latin typeface="宋体" pitchFamily="2" charset="-122"/>
                <a:ea typeface="宋体" pitchFamily="2" charset="-122"/>
              </a:rPr>
              <a:t>提出问题</a:t>
            </a:r>
          </a:p>
          <a:p>
            <a:pPr>
              <a:spcBef>
                <a:spcPct val="20000"/>
              </a:spcBef>
            </a:pPr>
            <a:r>
              <a:rPr lang="zh-CN" altLang="en-US" b="1">
                <a:solidFill>
                  <a:srgbClr val="000000"/>
                </a:solidFill>
                <a:latin typeface="宋体" pitchFamily="2" charset="-122"/>
                <a:ea typeface="宋体" pitchFamily="2" charset="-122"/>
              </a:rPr>
              <a:t>改革开放以来，随着经济体制改革的深化和经济的快速增长，中国的财政收支状况发生很大变化，为了研究影响中国税收收入增长的主要原因，分析中央和地方税收收入的增长规律，预测中国税收未来的增长趋势，需要建立计量经济模型。</a:t>
            </a:r>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idx="1"/>
          </p:nvPr>
        </p:nvSpPr>
        <p:spPr>
          <a:xfrm>
            <a:off x="755650" y="1600200"/>
            <a:ext cx="8159750" cy="4781550"/>
          </a:xfrm>
        </p:spPr>
        <p:txBody>
          <a:bodyPr/>
          <a:lstStyle/>
          <a:p>
            <a:pPr eaLnBrk="1" hangingPunct="1">
              <a:lnSpc>
                <a:spcPct val="90000"/>
              </a:lnSpc>
              <a:buFontTx/>
              <a:buNone/>
            </a:pPr>
            <a:r>
              <a:rPr lang="zh-CN" altLang="en-US" sz="2400" b="1" smtClean="0">
                <a:solidFill>
                  <a:srgbClr val="0000CC"/>
                </a:solidFill>
                <a:latin typeface="Times New Roman" pitchFamily="18" charset="0"/>
              </a:rPr>
              <a:t>理论分析</a:t>
            </a:r>
          </a:p>
          <a:p>
            <a:pPr eaLnBrk="1" hangingPunct="1">
              <a:lnSpc>
                <a:spcPct val="90000"/>
              </a:lnSpc>
              <a:buFontTx/>
              <a:buNone/>
            </a:pPr>
            <a:r>
              <a:rPr lang="zh-CN" altLang="en-US" sz="2400" b="1" smtClean="0">
                <a:solidFill>
                  <a:srgbClr val="000000"/>
                </a:solidFill>
                <a:latin typeface="Times New Roman" pitchFamily="18" charset="0"/>
              </a:rPr>
              <a:t>影响中国税收收入增长的主要因素可能有：</a:t>
            </a:r>
          </a:p>
          <a:p>
            <a:pPr eaLnBrk="1" hangingPunct="1">
              <a:lnSpc>
                <a:spcPct val="90000"/>
              </a:lnSpc>
              <a:buFontTx/>
              <a:buNone/>
            </a:pPr>
            <a:r>
              <a:rPr lang="zh-CN" altLang="en-US" sz="2400" b="1" smtClean="0">
                <a:solidFill>
                  <a:srgbClr val="000000"/>
                </a:solidFill>
                <a:latin typeface="Times New Roman" pitchFamily="18" charset="0"/>
              </a:rPr>
              <a:t>（</a:t>
            </a:r>
            <a:r>
              <a:rPr lang="en-US" altLang="zh-CN" sz="2400" b="1" smtClean="0">
                <a:solidFill>
                  <a:srgbClr val="000000"/>
                </a:solidFill>
                <a:latin typeface="Times New Roman" pitchFamily="18" charset="0"/>
              </a:rPr>
              <a:t>1</a:t>
            </a:r>
            <a:r>
              <a:rPr lang="zh-CN" altLang="en-US" sz="2400" b="1" smtClean="0">
                <a:solidFill>
                  <a:srgbClr val="000000"/>
                </a:solidFill>
                <a:latin typeface="Times New Roman" pitchFamily="18" charset="0"/>
              </a:rPr>
              <a:t>）从宏观经济看，经济整体增长是税收增长的基本源泉。</a:t>
            </a:r>
          </a:p>
          <a:p>
            <a:pPr eaLnBrk="1" hangingPunct="1">
              <a:lnSpc>
                <a:spcPct val="90000"/>
              </a:lnSpc>
              <a:buFontTx/>
              <a:buNone/>
            </a:pPr>
            <a:r>
              <a:rPr lang="zh-CN" altLang="en-US" sz="2400" b="1" smtClean="0">
                <a:solidFill>
                  <a:srgbClr val="000000"/>
                </a:solidFill>
                <a:latin typeface="Times New Roman" pitchFamily="18" charset="0"/>
              </a:rPr>
              <a:t>（</a:t>
            </a:r>
            <a:r>
              <a:rPr lang="en-US" altLang="zh-CN" sz="2400" b="1" smtClean="0">
                <a:solidFill>
                  <a:srgbClr val="000000"/>
                </a:solidFill>
                <a:latin typeface="Times New Roman" pitchFamily="18" charset="0"/>
              </a:rPr>
              <a:t>2</a:t>
            </a:r>
            <a:r>
              <a:rPr lang="zh-CN" altLang="en-US" sz="2400" b="1" smtClean="0">
                <a:solidFill>
                  <a:srgbClr val="000000"/>
                </a:solidFill>
                <a:latin typeface="Times New Roman" pitchFamily="18" charset="0"/>
              </a:rPr>
              <a:t>）社会经济的发展和社会保障等都对公共财政提出要求，公共财政的需求对当年的税收收入可能会有一定的影响。</a:t>
            </a:r>
          </a:p>
          <a:p>
            <a:pPr eaLnBrk="1" hangingPunct="1">
              <a:lnSpc>
                <a:spcPct val="90000"/>
              </a:lnSpc>
              <a:buFontTx/>
              <a:buNone/>
            </a:pPr>
            <a:r>
              <a:rPr lang="zh-CN" altLang="en-US" sz="2400" b="1" smtClean="0">
                <a:solidFill>
                  <a:srgbClr val="000000"/>
                </a:solidFill>
                <a:latin typeface="Times New Roman" pitchFamily="18" charset="0"/>
              </a:rPr>
              <a:t>（</a:t>
            </a:r>
            <a:r>
              <a:rPr lang="en-US" altLang="zh-CN" sz="2400" b="1" smtClean="0">
                <a:solidFill>
                  <a:srgbClr val="000000"/>
                </a:solidFill>
                <a:latin typeface="Times New Roman" pitchFamily="18" charset="0"/>
              </a:rPr>
              <a:t>3</a:t>
            </a:r>
            <a:r>
              <a:rPr lang="zh-CN" altLang="en-US" sz="2400" b="1" smtClean="0">
                <a:solidFill>
                  <a:srgbClr val="000000"/>
                </a:solidFill>
                <a:latin typeface="Times New Roman" pitchFamily="18" charset="0"/>
              </a:rPr>
              <a:t>）物价水平。中国的税制结构以流转税为主，以现行价格计算的</a:t>
            </a:r>
            <a:r>
              <a:rPr lang="en-US" altLang="zh-CN" sz="2400" b="1" smtClean="0">
                <a:solidFill>
                  <a:srgbClr val="000000"/>
                </a:solidFill>
                <a:latin typeface="Times New Roman" pitchFamily="18" charset="0"/>
              </a:rPr>
              <a:t>GDP</a:t>
            </a:r>
            <a:r>
              <a:rPr lang="zh-CN" altLang="en-US" sz="2400" b="1" smtClean="0">
                <a:solidFill>
                  <a:srgbClr val="000000"/>
                </a:solidFill>
                <a:latin typeface="Times New Roman" pitchFamily="18" charset="0"/>
              </a:rPr>
              <a:t>和经营者的收入水平都与物价水平有关。</a:t>
            </a:r>
          </a:p>
          <a:p>
            <a:pPr eaLnBrk="1" hangingPunct="1">
              <a:lnSpc>
                <a:spcPct val="90000"/>
              </a:lnSpc>
              <a:buFontTx/>
              <a:buNone/>
            </a:pPr>
            <a:r>
              <a:rPr lang="zh-CN" altLang="en-US" sz="2400" b="1" smtClean="0">
                <a:solidFill>
                  <a:srgbClr val="000000"/>
                </a:solidFill>
                <a:latin typeface="Times New Roman" pitchFamily="18" charset="0"/>
              </a:rPr>
              <a:t>（</a:t>
            </a:r>
            <a:r>
              <a:rPr lang="en-US" altLang="zh-CN" sz="2400" b="1" smtClean="0">
                <a:solidFill>
                  <a:srgbClr val="000000"/>
                </a:solidFill>
                <a:latin typeface="Times New Roman" pitchFamily="18" charset="0"/>
              </a:rPr>
              <a:t>4</a:t>
            </a:r>
            <a:r>
              <a:rPr lang="zh-CN" altLang="en-US" sz="2400" b="1" smtClean="0">
                <a:solidFill>
                  <a:srgbClr val="000000"/>
                </a:solidFill>
                <a:latin typeface="Times New Roman" pitchFamily="18" charset="0"/>
              </a:rPr>
              <a:t>）税收政策因素。</a:t>
            </a: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739775" y="1628775"/>
            <a:ext cx="8153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CC"/>
                </a:solidFill>
                <a:latin typeface="Times New Roman" pitchFamily="18" charset="0"/>
                <a:ea typeface="宋体" pitchFamily="2" charset="-122"/>
              </a:rPr>
              <a:t>       </a:t>
            </a:r>
            <a:r>
              <a:rPr lang="en-US" altLang="zh-CN" sz="2800" b="1">
                <a:solidFill>
                  <a:schemeClr val="bg2"/>
                </a:solidFill>
                <a:latin typeface="Times New Roman" pitchFamily="18" charset="0"/>
                <a:ea typeface="宋体" pitchFamily="2" charset="-122"/>
              </a:rPr>
              <a:t> </a:t>
            </a:r>
            <a:r>
              <a:rPr lang="zh-CN" altLang="en-US" sz="2800" b="1">
                <a:solidFill>
                  <a:srgbClr val="000000"/>
                </a:solidFill>
                <a:latin typeface="Times New Roman" pitchFamily="18" charset="0"/>
                <a:ea typeface="宋体" pitchFamily="2" charset="-122"/>
              </a:rPr>
              <a:t>以</a:t>
            </a:r>
            <a:r>
              <a:rPr kumimoji="1" lang="zh-CN" altLang="en-US" sz="2800" b="1">
                <a:solidFill>
                  <a:srgbClr val="000000"/>
                </a:solidFill>
                <a:latin typeface="Times New Roman" pitchFamily="18" charset="0"/>
                <a:ea typeface="宋体" pitchFamily="2" charset="-122"/>
              </a:rPr>
              <a:t>各项税收收入</a:t>
            </a:r>
            <a:r>
              <a:rPr kumimoji="1" lang="en-US" altLang="zh-CN" sz="2800" b="1" i="1">
                <a:solidFill>
                  <a:srgbClr val="000000"/>
                </a:solidFill>
                <a:latin typeface="Times New Roman" pitchFamily="18" charset="0"/>
                <a:ea typeface="宋体" pitchFamily="2" charset="-122"/>
              </a:rPr>
              <a:t>Y </a:t>
            </a:r>
            <a:r>
              <a:rPr kumimoji="1" lang="zh-CN" altLang="en-US" sz="2800" b="1">
                <a:solidFill>
                  <a:srgbClr val="000000"/>
                </a:solidFill>
                <a:latin typeface="Times New Roman" pitchFamily="18" charset="0"/>
                <a:ea typeface="宋体" pitchFamily="2" charset="-122"/>
              </a:rPr>
              <a:t>作为被解释变量</a:t>
            </a:r>
            <a:endParaRPr lang="zh-CN" altLang="en-US" sz="2800" b="1">
              <a:solidFill>
                <a:srgbClr val="000000"/>
              </a:solidFill>
              <a:latin typeface="Times New Roman" pitchFamily="18" charset="0"/>
              <a:ea typeface="宋体" pitchFamily="2" charset="-122"/>
            </a:endParaRPr>
          </a:p>
          <a:p>
            <a:pPr>
              <a:spcBef>
                <a:spcPct val="50000"/>
              </a:spcBef>
            </a:pPr>
            <a:r>
              <a:rPr lang="zh-CN" altLang="en-US" sz="2800" b="1">
                <a:solidFill>
                  <a:srgbClr val="000000"/>
                </a:solidFill>
                <a:latin typeface="Times New Roman" pitchFamily="18" charset="0"/>
                <a:ea typeface="宋体" pitchFamily="2" charset="-122"/>
              </a:rPr>
              <a:t>        以</a:t>
            </a:r>
            <a:r>
              <a:rPr lang="en-US" altLang="zh-CN" sz="2800" b="1">
                <a:solidFill>
                  <a:srgbClr val="000000"/>
                </a:solidFill>
                <a:latin typeface="Times New Roman" pitchFamily="18" charset="0"/>
                <a:ea typeface="宋体" pitchFamily="2" charset="-122"/>
              </a:rPr>
              <a:t>GDP</a:t>
            </a:r>
            <a:r>
              <a:rPr lang="zh-CN" altLang="en-US" sz="2800" b="1">
                <a:solidFill>
                  <a:srgbClr val="000000"/>
                </a:solidFill>
                <a:latin typeface="Times New Roman" pitchFamily="18" charset="0"/>
                <a:ea typeface="宋体" pitchFamily="2" charset="-122"/>
              </a:rPr>
              <a:t>表示经济整体增长水平</a:t>
            </a:r>
          </a:p>
          <a:p>
            <a:pPr>
              <a:spcBef>
                <a:spcPct val="50000"/>
              </a:spcBef>
            </a:pPr>
            <a:r>
              <a:rPr lang="zh-CN" altLang="en-US" sz="2800" b="1">
                <a:solidFill>
                  <a:srgbClr val="000000"/>
                </a:solidFill>
                <a:latin typeface="Times New Roman" pitchFamily="18" charset="0"/>
                <a:ea typeface="宋体" pitchFamily="2" charset="-122"/>
              </a:rPr>
              <a:t>        以财政支出表示公共财政的需求</a:t>
            </a:r>
          </a:p>
          <a:p>
            <a:pPr>
              <a:spcBef>
                <a:spcPct val="50000"/>
              </a:spcBef>
            </a:pPr>
            <a:r>
              <a:rPr lang="zh-CN" altLang="en-US" sz="2800" b="1">
                <a:solidFill>
                  <a:srgbClr val="000000"/>
                </a:solidFill>
                <a:latin typeface="Times New Roman" pitchFamily="18" charset="0"/>
                <a:ea typeface="宋体" pitchFamily="2" charset="-122"/>
              </a:rPr>
              <a:t>        以</a:t>
            </a:r>
            <a:r>
              <a:rPr kumimoji="1" lang="zh-CN" altLang="en-US" sz="2800" b="1">
                <a:solidFill>
                  <a:srgbClr val="000000"/>
                </a:solidFill>
                <a:latin typeface="Times New Roman" pitchFamily="18" charset="0"/>
                <a:ea typeface="宋体" pitchFamily="2" charset="-122"/>
              </a:rPr>
              <a:t>商品零售价格指数</a:t>
            </a:r>
            <a:r>
              <a:rPr lang="zh-CN" altLang="en-US" sz="2800" b="1">
                <a:solidFill>
                  <a:srgbClr val="000000"/>
                </a:solidFill>
                <a:latin typeface="Times New Roman" pitchFamily="18" charset="0"/>
                <a:ea typeface="宋体" pitchFamily="2" charset="-122"/>
              </a:rPr>
              <a:t>表示物价水平</a:t>
            </a:r>
          </a:p>
          <a:p>
            <a:pPr>
              <a:spcBef>
                <a:spcPct val="50000"/>
              </a:spcBef>
            </a:pPr>
            <a:r>
              <a:rPr lang="zh-CN" altLang="en-US" sz="2800" b="1">
                <a:solidFill>
                  <a:srgbClr val="000000"/>
                </a:solidFill>
                <a:latin typeface="Times New Roman" pitchFamily="18" charset="0"/>
                <a:ea typeface="宋体" pitchFamily="2" charset="-122"/>
              </a:rPr>
              <a:t>        税收政策因素较难用数量表示</a:t>
            </a:r>
            <a:r>
              <a:rPr lang="en-US" altLang="zh-CN" sz="2800" b="1">
                <a:solidFill>
                  <a:srgbClr val="000000"/>
                </a:solidFill>
                <a:latin typeface="Times New Roman" pitchFamily="18" charset="0"/>
                <a:ea typeface="宋体" pitchFamily="2" charset="-122"/>
              </a:rPr>
              <a:t>,</a:t>
            </a:r>
            <a:r>
              <a:rPr lang="zh-CN" altLang="en-US" sz="2800" b="1">
                <a:solidFill>
                  <a:srgbClr val="000000"/>
                </a:solidFill>
                <a:latin typeface="Times New Roman" pitchFamily="18" charset="0"/>
                <a:ea typeface="宋体" pitchFamily="2" charset="-122"/>
              </a:rPr>
              <a:t>暂时不予考虑</a:t>
            </a:r>
          </a:p>
        </p:txBody>
      </p:sp>
      <p:sp>
        <p:nvSpPr>
          <p:cNvPr id="227331" name="Rectangle 3"/>
          <p:cNvSpPr>
            <a:spLocks noChangeArrowheads="1"/>
          </p:cNvSpPr>
          <p:nvPr/>
        </p:nvSpPr>
        <p:spPr bwMode="auto">
          <a:xfrm>
            <a:off x="-2286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7332" name="Rectangle 4"/>
          <p:cNvSpPr>
            <a:spLocks noGrp="1" noChangeArrowheads="1"/>
          </p:cNvSpPr>
          <p:nvPr>
            <p:ph type="title"/>
          </p:nvPr>
        </p:nvSpPr>
        <p:spPr>
          <a:xfrm>
            <a:off x="533400" y="457200"/>
            <a:ext cx="2270125" cy="1143000"/>
          </a:xfrm>
        </p:spPr>
        <p:txBody>
          <a:bodyPr>
            <a:normAutofit/>
          </a:bodyPr>
          <a:lstStyle/>
          <a:p>
            <a:pPr eaLnBrk="1" hangingPunct="1"/>
            <a:r>
              <a:rPr lang="zh-CN" altLang="en-US" smtClean="0">
                <a:solidFill>
                  <a:srgbClr val="0000CC"/>
                </a:solidFill>
                <a:ea typeface="华文新魏" pitchFamily="2" charset="-122"/>
              </a:rPr>
              <a:t>建立模型</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3" name="Object 3"/>
          <p:cNvGraphicFramePr>
            <a:graphicFrameLocks noGrp="1" noChangeAspect="1"/>
          </p:cNvGraphicFramePr>
          <p:nvPr>
            <p:ph sz="half" idx="1"/>
            <p:extLst>
              <p:ext uri="{D42A27DB-BD31-4B8C-83A1-F6EECF244321}">
                <p14:modId xmlns:p14="http://schemas.microsoft.com/office/powerpoint/2010/main" val="3597494287"/>
              </p:ext>
            </p:extLst>
          </p:nvPr>
        </p:nvGraphicFramePr>
        <p:xfrm>
          <a:off x="1828800" y="2449513"/>
          <a:ext cx="4038600" cy="2524125"/>
        </p:xfrm>
        <a:graphic>
          <a:graphicData uri="http://schemas.openxmlformats.org/presentationml/2006/ole">
            <mc:AlternateContent xmlns:mc="http://schemas.openxmlformats.org/markup-compatibility/2006">
              <mc:Choice xmlns:v="urn:schemas-microsoft-com:vml" Requires="v">
                <p:oleObj spid="_x0000_s25687" name="图表" r:id="rId3" imgW="4495800" imgH="2809875" progId="Excel.Chart.8">
                  <p:embed/>
                </p:oleObj>
              </mc:Choice>
              <mc:Fallback>
                <p:oleObj name="图表" r:id="rId3" imgW="4495800" imgH="280987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49513"/>
                        <a:ext cx="40386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2" name="Object 2"/>
          <p:cNvGraphicFramePr>
            <a:graphicFrameLocks noGrp="1" noChangeAspect="1"/>
          </p:cNvGraphicFramePr>
          <p:nvPr>
            <p:ph sz="half" idx="2"/>
            <p:extLst>
              <p:ext uri="{D42A27DB-BD31-4B8C-83A1-F6EECF244321}">
                <p14:modId xmlns:p14="http://schemas.microsoft.com/office/powerpoint/2010/main" val="281556820"/>
              </p:ext>
            </p:extLst>
          </p:nvPr>
        </p:nvGraphicFramePr>
        <p:xfrm>
          <a:off x="6019800" y="2446338"/>
          <a:ext cx="4038600" cy="2527300"/>
        </p:xfrm>
        <a:graphic>
          <a:graphicData uri="http://schemas.openxmlformats.org/presentationml/2006/ole">
            <mc:AlternateContent xmlns:mc="http://schemas.openxmlformats.org/markup-compatibility/2006">
              <mc:Choice xmlns:v="urn:schemas-microsoft-com:vml" Requires="v">
                <p:oleObj spid="_x0000_s25688" name="图表" r:id="rId5" imgW="4505325" imgH="2819400" progId="Excel.Chart.8">
                  <p:embed/>
                </p:oleObj>
              </mc:Choice>
              <mc:Fallback>
                <p:oleObj name="图表" r:id="rId5" imgW="4505325" imgH="2819400" progId="Excel.Char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446338"/>
                        <a:ext cx="403860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3476" name="Group 4"/>
          <p:cNvGraphicFramePr>
            <a:graphicFrameLocks noGrp="1"/>
          </p:cNvGraphicFramePr>
          <p:nvPr>
            <p:ph sz="quarter" idx="4294967295"/>
          </p:nvPr>
        </p:nvGraphicFramePr>
        <p:xfrm>
          <a:off x="0" y="457200"/>
          <a:ext cx="8458200" cy="990600"/>
        </p:xfrm>
        <a:graphic>
          <a:graphicData uri="http://schemas.openxmlformats.org/drawingml/2006/table">
            <a:tbl>
              <a:tblPr/>
              <a:tblGrid>
                <a:gridCol w="8458200"/>
              </a:tblGrid>
              <a:tr h="990600">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hlink"/>
                          </a:solidFill>
                          <a:effectLst/>
                          <a:latin typeface="黑体" pitchFamily="2" charset="-122"/>
                          <a:ea typeface="黑体" pitchFamily="2" charset="-122"/>
                        </a:rPr>
                        <a:t>例</a:t>
                      </a:r>
                      <a:r>
                        <a:rPr kumimoji="0" lang="en-US" altLang="zh-CN" sz="2000" b="1" i="0" u="none" strike="noStrike" cap="none" normalizeH="0" baseline="0" smtClean="0">
                          <a:ln>
                            <a:noFill/>
                          </a:ln>
                          <a:solidFill>
                            <a:schemeClr val="hlink"/>
                          </a:solidFill>
                          <a:effectLst/>
                          <a:latin typeface="黑体" pitchFamily="2" charset="-122"/>
                          <a:ea typeface="黑体" pitchFamily="2" charset="-122"/>
                        </a:rPr>
                        <a:t>3.1</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 </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某家用电器厂</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1993</a:t>
                      </a:r>
                      <a:r>
                        <a:rPr kumimoji="0" lang="en-US" altLang="en-US" sz="2000" b="1" i="0" u="none" strike="noStrike" cap="none" normalizeH="0" baseline="0" smtClean="0">
                          <a:ln>
                            <a:noFill/>
                          </a:ln>
                          <a:solidFill>
                            <a:srgbClr val="0000FF"/>
                          </a:solidFill>
                          <a:effectLst/>
                          <a:latin typeface="黑体" pitchFamily="2" charset="-122"/>
                          <a:ea typeface="黑体" pitchFamily="2" charset="-122"/>
                        </a:rPr>
                        <a:t>～</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2003</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年利润额数据资料如表</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3.1</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所示。试预测</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2004</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2005</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年该企业的利润。</a:t>
                      </a:r>
                    </a:p>
                  </a:txBody>
                  <a:tcPr anchor="b"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73482" name="Group 10"/>
          <p:cNvGraphicFramePr>
            <a:graphicFrameLocks noGrp="1"/>
          </p:cNvGraphicFramePr>
          <p:nvPr>
            <p:ph sz="quarter" idx="4294967295"/>
          </p:nvPr>
        </p:nvGraphicFramePr>
        <p:xfrm>
          <a:off x="838200" y="1676400"/>
          <a:ext cx="8305800" cy="917598"/>
        </p:xfrm>
        <a:graphic>
          <a:graphicData uri="http://schemas.openxmlformats.org/drawingml/2006/table">
            <a:tbl>
              <a:tblPr/>
              <a:tblGrid>
                <a:gridCol w="965200"/>
                <a:gridCol w="665163"/>
                <a:gridCol w="657225"/>
                <a:gridCol w="698500"/>
                <a:gridCol w="657225"/>
                <a:gridCol w="703262"/>
                <a:gridCol w="661988"/>
                <a:gridCol w="657225"/>
                <a:gridCol w="660400"/>
                <a:gridCol w="661987"/>
                <a:gridCol w="657225"/>
                <a:gridCol w="660400"/>
              </a:tblGrid>
              <a:tr h="33521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宋体" pitchFamily="2" charset="-122"/>
                          <a:ea typeface="宋体" pitchFamily="2" charset="-122"/>
                        </a:rPr>
                        <a:t>年份</a:t>
                      </a:r>
                      <a:endParaRPr kumimoji="0" lang="zh-CN" altLang="en-US"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1994</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1995</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1996</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1997</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1998</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1999</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2001</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2002</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58235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宋体" pitchFamily="2" charset="-122"/>
                          <a:ea typeface="宋体" pitchFamily="2" charset="-122"/>
                        </a:rPr>
                        <a:t>利润额</a:t>
                      </a:r>
                      <a:r>
                        <a:rPr kumimoji="0" lang="en-US" altLang="zh-CN" sz="1600" b="1" i="0" u="none" strike="noStrike" cap="none" normalizeH="0" baseline="0" smtClean="0">
                          <a:ln>
                            <a:noFill/>
                          </a:ln>
                          <a:solidFill>
                            <a:schemeClr val="bg1"/>
                          </a:solidFill>
                          <a:effectLst/>
                          <a:latin typeface="宋体" pitchFamily="2" charset="-122"/>
                          <a:ea typeface="宋体" pitchFamily="2" charset="-122"/>
                        </a:rPr>
                        <a:t>y</a:t>
                      </a:r>
                      <a:r>
                        <a:rPr kumimoji="0" lang="en-US" altLang="zh-CN" sz="1600" b="1" i="0" u="none" strike="noStrike" cap="none" normalizeH="0" baseline="-25000" smtClean="0">
                          <a:ln>
                            <a:noFill/>
                          </a:ln>
                          <a:solidFill>
                            <a:schemeClr val="bg1"/>
                          </a:solidFill>
                          <a:effectLst/>
                          <a:latin typeface="宋体" pitchFamily="2" charset="-122"/>
                          <a:ea typeface="宋体" pitchFamily="2" charset="-122"/>
                        </a:rPr>
                        <a:t>t</a:t>
                      </a:r>
                      <a:endParaRPr kumimoji="0" lang="en-US" altLang="zh-CN" sz="1600" b="0" i="0" u="none" strike="noStrike" cap="none" normalizeH="0" baseline="-2500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400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500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630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850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950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1020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marT="45700" marB="457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
        <p:nvSpPr>
          <p:cNvPr id="25647" name="Oval 51"/>
          <p:cNvSpPr>
            <a:spLocks noChangeArrowheads="1"/>
          </p:cNvSpPr>
          <p:nvPr/>
        </p:nvSpPr>
        <p:spPr bwMode="auto">
          <a:xfrm>
            <a:off x="8382000" y="3352800"/>
            <a:ext cx="228600" cy="2286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chemeClr val="tx1"/>
                </a:solidFill>
                <a:latin typeface="Tahoma" pitchFamily="34" charset="0"/>
                <a:ea typeface="宋体" pitchFamily="2" charset="-122"/>
              </a:rPr>
              <a:t> </a:t>
            </a:r>
            <a:r>
              <a:rPr lang="zh-CN" altLang="en-US" sz="1800">
                <a:solidFill>
                  <a:schemeClr val="tx1"/>
                </a:solidFill>
                <a:latin typeface="Tahoma" pitchFamily="34" charset="0"/>
                <a:ea typeface="宋体" pitchFamily="2" charset="-122"/>
              </a:rPr>
              <a:t>？</a:t>
            </a:r>
          </a:p>
        </p:txBody>
      </p:sp>
      <p:sp>
        <p:nvSpPr>
          <p:cNvPr id="25648" name="Oval 52"/>
          <p:cNvSpPr>
            <a:spLocks noChangeArrowheads="1"/>
          </p:cNvSpPr>
          <p:nvPr/>
        </p:nvSpPr>
        <p:spPr bwMode="auto">
          <a:xfrm>
            <a:off x="8686800" y="3200400"/>
            <a:ext cx="228600" cy="2286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solidFill>
                  <a:schemeClr val="tx1"/>
                </a:solidFill>
                <a:latin typeface="Tahoma" pitchFamily="34" charset="0"/>
                <a:ea typeface="宋体" pitchFamily="2" charset="-122"/>
              </a:rPr>
              <a:t> </a:t>
            </a:r>
            <a:r>
              <a:rPr lang="zh-CN" altLang="en-US" sz="1800">
                <a:solidFill>
                  <a:schemeClr val="tx1"/>
                </a:solidFill>
                <a:latin typeface="Tahoma" pitchFamily="34" charset="0"/>
                <a:ea typeface="宋体" pitchFamily="2" charset="-122"/>
              </a:rPr>
              <a:t>？</a:t>
            </a:r>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idx="1"/>
          </p:nvPr>
        </p:nvSpPr>
        <p:spPr>
          <a:xfrm>
            <a:off x="755650" y="1600200"/>
            <a:ext cx="8159750" cy="4495800"/>
          </a:xfrm>
        </p:spPr>
        <p:txBody>
          <a:bodyPr/>
          <a:lstStyle/>
          <a:p>
            <a:pPr eaLnBrk="1" hangingPunct="1">
              <a:buFontTx/>
              <a:buNone/>
            </a:pPr>
            <a:r>
              <a:rPr lang="zh-CN" altLang="en-US" sz="2400" b="1" smtClean="0">
                <a:solidFill>
                  <a:srgbClr val="000000"/>
                </a:solidFill>
              </a:rPr>
              <a:t>模型设定为</a:t>
            </a:r>
            <a:r>
              <a:rPr lang="en-US" altLang="zh-CN" sz="2400" b="1" smtClean="0">
                <a:solidFill>
                  <a:srgbClr val="000000"/>
                </a:solidFill>
              </a:rPr>
              <a:t>:</a:t>
            </a:r>
          </a:p>
          <a:p>
            <a:pPr eaLnBrk="1" hangingPunct="1">
              <a:buFontTx/>
              <a:buNone/>
            </a:pPr>
            <a:endParaRPr lang="en-US" altLang="zh-CN" sz="2400" b="1" smtClean="0">
              <a:solidFill>
                <a:srgbClr val="000000"/>
              </a:solidFill>
            </a:endParaRPr>
          </a:p>
          <a:p>
            <a:pPr eaLnBrk="1" hangingPunct="1">
              <a:buFontTx/>
              <a:buNone/>
            </a:pPr>
            <a:endParaRPr lang="en-US" altLang="zh-CN" sz="2400" b="1" smtClean="0">
              <a:solidFill>
                <a:srgbClr val="000000"/>
              </a:solidFill>
            </a:endParaRPr>
          </a:p>
          <a:p>
            <a:pPr eaLnBrk="1" hangingPunct="1">
              <a:buFontTx/>
              <a:buNone/>
            </a:pPr>
            <a:r>
              <a:rPr lang="zh-CN" altLang="en-US" sz="2400" b="1" smtClean="0">
                <a:solidFill>
                  <a:srgbClr val="000000"/>
                </a:solidFill>
              </a:rPr>
              <a:t>其中：  </a:t>
            </a:r>
          </a:p>
          <a:p>
            <a:pPr eaLnBrk="1" hangingPunct="1">
              <a:buFontTx/>
              <a:buNone/>
            </a:pPr>
            <a:r>
              <a:rPr lang="zh-CN" altLang="en-US" sz="2400" b="1" smtClean="0">
                <a:solidFill>
                  <a:srgbClr val="000000"/>
                </a:solidFill>
              </a:rPr>
              <a:t>              </a:t>
            </a:r>
            <a:r>
              <a:rPr lang="en-US" altLang="zh-CN" sz="2400" b="1" smtClean="0">
                <a:solidFill>
                  <a:srgbClr val="000000"/>
                </a:solidFill>
              </a:rPr>
              <a:t>— </a:t>
            </a:r>
            <a:r>
              <a:rPr lang="zh-CN" altLang="en-US" sz="2400" b="1" smtClean="0">
                <a:solidFill>
                  <a:srgbClr val="000000"/>
                </a:solidFill>
              </a:rPr>
              <a:t>各项税收收入（亿元）</a:t>
            </a:r>
          </a:p>
          <a:p>
            <a:pPr eaLnBrk="1" hangingPunct="1">
              <a:buFontTx/>
              <a:buNone/>
            </a:pPr>
            <a:r>
              <a:rPr lang="zh-CN" altLang="en-US" sz="2400" b="1" smtClean="0">
                <a:solidFill>
                  <a:srgbClr val="000000"/>
                </a:solidFill>
              </a:rPr>
              <a:t>              </a:t>
            </a:r>
            <a:r>
              <a:rPr lang="en-US" altLang="zh-CN" sz="2400" b="1" smtClean="0">
                <a:solidFill>
                  <a:srgbClr val="000000"/>
                </a:solidFill>
              </a:rPr>
              <a:t>— </a:t>
            </a:r>
            <a:r>
              <a:rPr lang="zh-CN" altLang="en-US" sz="2400" b="1" smtClean="0">
                <a:solidFill>
                  <a:srgbClr val="000000"/>
                </a:solidFill>
              </a:rPr>
              <a:t>国内生产总值（亿元）   </a:t>
            </a:r>
          </a:p>
          <a:p>
            <a:pPr eaLnBrk="1" hangingPunct="1">
              <a:buFontTx/>
              <a:buNone/>
            </a:pPr>
            <a:r>
              <a:rPr lang="zh-CN" altLang="en-US" sz="2400" b="1" smtClean="0">
                <a:solidFill>
                  <a:srgbClr val="000000"/>
                </a:solidFill>
              </a:rPr>
              <a:t>              </a:t>
            </a:r>
            <a:r>
              <a:rPr lang="en-US" altLang="zh-CN" sz="2400" b="1" smtClean="0">
                <a:solidFill>
                  <a:srgbClr val="000000"/>
                </a:solidFill>
              </a:rPr>
              <a:t>— </a:t>
            </a:r>
            <a:r>
              <a:rPr lang="zh-CN" altLang="en-US" sz="2400" b="1" smtClean="0">
                <a:solidFill>
                  <a:srgbClr val="000000"/>
                </a:solidFill>
              </a:rPr>
              <a:t>财政支出（亿元）</a:t>
            </a:r>
          </a:p>
          <a:p>
            <a:pPr eaLnBrk="1" hangingPunct="1">
              <a:buFontTx/>
              <a:buNone/>
            </a:pPr>
            <a:r>
              <a:rPr lang="zh-CN" altLang="en-US" sz="2400" b="1" smtClean="0">
                <a:solidFill>
                  <a:srgbClr val="000000"/>
                </a:solidFill>
              </a:rPr>
              <a:t>              </a:t>
            </a:r>
            <a:r>
              <a:rPr lang="en-US" altLang="zh-CN" sz="2400" b="1" smtClean="0">
                <a:solidFill>
                  <a:srgbClr val="000000"/>
                </a:solidFill>
              </a:rPr>
              <a:t>— </a:t>
            </a:r>
            <a:r>
              <a:rPr lang="zh-CN" altLang="en-US" sz="2400" b="1" smtClean="0">
                <a:solidFill>
                  <a:srgbClr val="000000"/>
                </a:solidFill>
              </a:rPr>
              <a:t>商品零售价格指数（</a:t>
            </a:r>
            <a:r>
              <a:rPr lang="en-US" altLang="zh-CN" sz="2400" b="1" smtClean="0">
                <a:solidFill>
                  <a:srgbClr val="000000"/>
                </a:solidFill>
              </a:rPr>
              <a:t>%</a:t>
            </a:r>
            <a:r>
              <a:rPr lang="zh-CN" altLang="en-US" sz="2400" b="1" smtClean="0">
                <a:solidFill>
                  <a:srgbClr val="000000"/>
                </a:solidFill>
              </a:rPr>
              <a:t>）</a:t>
            </a:r>
            <a:endParaRPr lang="zh-CN" altLang="en-US" sz="2400" smtClean="0">
              <a:solidFill>
                <a:srgbClr val="000000"/>
              </a:solidFill>
            </a:endParaRPr>
          </a:p>
        </p:txBody>
      </p:sp>
      <p:grpSp>
        <p:nvGrpSpPr>
          <p:cNvPr id="228355" name="Group 3"/>
          <p:cNvGrpSpPr>
            <a:grpSpLocks/>
          </p:cNvGrpSpPr>
          <p:nvPr/>
        </p:nvGrpSpPr>
        <p:grpSpPr bwMode="auto">
          <a:xfrm>
            <a:off x="1619250" y="2276475"/>
            <a:ext cx="5194300" cy="3492500"/>
            <a:chOff x="1020" y="1434"/>
            <a:chExt cx="3272" cy="2200"/>
          </a:xfrm>
        </p:grpSpPr>
        <p:graphicFrame>
          <p:nvGraphicFramePr>
            <p:cNvPr id="228356" name="Object 4"/>
            <p:cNvGraphicFramePr>
              <a:graphicFrameLocks noChangeAspect="1"/>
            </p:cNvGraphicFramePr>
            <p:nvPr/>
          </p:nvGraphicFramePr>
          <p:xfrm>
            <a:off x="1020" y="1434"/>
            <a:ext cx="3272" cy="393"/>
          </p:xfrm>
          <a:graphic>
            <a:graphicData uri="http://schemas.openxmlformats.org/presentationml/2006/ole">
              <mc:AlternateContent xmlns:mc="http://schemas.openxmlformats.org/markup-compatibility/2006">
                <mc:Choice xmlns:v="urn:schemas-microsoft-com:vml" Requires="v">
                  <p:oleObj spid="_x0000_s228456" name="Equation" r:id="rId3" imgW="2146300" imgH="228600" progId="Equation.DSMT4">
                    <p:embed/>
                  </p:oleObj>
                </mc:Choice>
                <mc:Fallback>
                  <p:oleObj name="Equation" r:id="rId3" imgW="21463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434"/>
                          <a:ext cx="327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8357" name="Object 5"/>
            <p:cNvGraphicFramePr>
              <a:graphicFrameLocks noChangeAspect="1"/>
            </p:cNvGraphicFramePr>
            <p:nvPr/>
          </p:nvGraphicFramePr>
          <p:xfrm>
            <a:off x="1135" y="2341"/>
            <a:ext cx="269" cy="265"/>
          </p:xfrm>
          <a:graphic>
            <a:graphicData uri="http://schemas.openxmlformats.org/presentationml/2006/ole">
              <mc:AlternateContent xmlns:mc="http://schemas.openxmlformats.org/markup-compatibility/2006">
                <mc:Choice xmlns:v="urn:schemas-microsoft-com:vml" Requires="v">
                  <p:oleObj spid="_x0000_s228457" name="Equation" r:id="rId5" imgW="123909" imgH="142895" progId="Equation.DSMT4">
                    <p:embed/>
                  </p:oleObj>
                </mc:Choice>
                <mc:Fallback>
                  <p:oleObj name="Equation" r:id="rId5" imgW="123909" imgH="14289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 y="2341"/>
                          <a:ext cx="26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1066" y="2590"/>
            <a:ext cx="345" cy="386"/>
          </p:xfrm>
          <a:graphic>
            <a:graphicData uri="http://schemas.openxmlformats.org/presentationml/2006/ole">
              <mc:AlternateContent xmlns:mc="http://schemas.openxmlformats.org/markup-compatibility/2006">
                <mc:Choice xmlns:v="urn:schemas-microsoft-com:vml" Requires="v">
                  <p:oleObj spid="_x0000_s228458" name="Equation" r:id="rId7" imgW="200080" imgH="219082" progId="Equation.DSMT4">
                    <p:embed/>
                  </p:oleObj>
                </mc:Choice>
                <mc:Fallback>
                  <p:oleObj name="Equation" r:id="rId7" imgW="200080" imgH="21908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590"/>
                          <a:ext cx="34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1066" y="2896"/>
            <a:ext cx="348" cy="389"/>
          </p:xfrm>
          <a:graphic>
            <a:graphicData uri="http://schemas.openxmlformats.org/presentationml/2006/ole">
              <mc:AlternateContent xmlns:mc="http://schemas.openxmlformats.org/markup-compatibility/2006">
                <mc:Choice xmlns:v="urn:schemas-microsoft-com:vml" Requires="v">
                  <p:oleObj spid="_x0000_s228459" name="Equation" r:id="rId9" imgW="200080" imgH="219082" progId="Equation.DSMT4">
                    <p:embed/>
                  </p:oleObj>
                </mc:Choice>
                <mc:Fallback>
                  <p:oleObj name="Equation" r:id="rId9" imgW="200080" imgH="21908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2896"/>
                          <a:ext cx="348"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60" name="Object 8"/>
            <p:cNvGraphicFramePr>
              <a:graphicFrameLocks noChangeAspect="1"/>
            </p:cNvGraphicFramePr>
            <p:nvPr/>
          </p:nvGraphicFramePr>
          <p:xfrm>
            <a:off x="1052" y="3249"/>
            <a:ext cx="386" cy="385"/>
          </p:xfrm>
          <a:graphic>
            <a:graphicData uri="http://schemas.openxmlformats.org/presentationml/2006/ole">
              <mc:AlternateContent xmlns:mc="http://schemas.openxmlformats.org/markup-compatibility/2006">
                <mc:Choice xmlns:v="urn:schemas-microsoft-com:vml" Requires="v">
                  <p:oleObj spid="_x0000_s228460" name="Equation" r:id="rId11" imgW="200080" imgH="219082" progId="Equation.DSMT4">
                    <p:embed/>
                  </p:oleObj>
                </mc:Choice>
                <mc:Fallback>
                  <p:oleObj name="Equation" r:id="rId11" imgW="200080" imgH="219082"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 y="3249"/>
                          <a:ext cx="38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5292725" y="2452688"/>
            <a:ext cx="372268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kumimoji="1" lang="zh-CN" altLang="en-US" sz="1800">
                <a:solidFill>
                  <a:srgbClr val="000000"/>
                </a:solidFill>
                <a:latin typeface="Tahoma" pitchFamily="34" charset="0"/>
                <a:ea typeface="宋体" pitchFamily="2" charset="-122"/>
              </a:rPr>
              <a:t>数据来源：</a:t>
            </a:r>
          </a:p>
          <a:p>
            <a:pPr>
              <a:lnSpc>
                <a:spcPct val="135000"/>
              </a:lnSpc>
            </a:pPr>
            <a:r>
              <a:rPr kumimoji="1" lang="en-US" altLang="zh-CN" sz="1800">
                <a:solidFill>
                  <a:srgbClr val="000000"/>
                </a:solidFill>
                <a:latin typeface="Tahoma" pitchFamily="34" charset="0"/>
                <a:ea typeface="宋体" pitchFamily="2" charset="-122"/>
              </a:rPr>
              <a:t>《</a:t>
            </a:r>
            <a:r>
              <a:rPr kumimoji="1" lang="zh-CN" altLang="en-US" sz="1800">
                <a:solidFill>
                  <a:srgbClr val="000000"/>
                </a:solidFill>
                <a:latin typeface="Tahoma" pitchFamily="34" charset="0"/>
                <a:ea typeface="宋体" pitchFamily="2" charset="-122"/>
              </a:rPr>
              <a:t>中国统计年鉴</a:t>
            </a:r>
            <a:r>
              <a:rPr kumimoji="1" lang="en-US" altLang="zh-CN" sz="1800">
                <a:solidFill>
                  <a:srgbClr val="000000"/>
                </a:solidFill>
                <a:latin typeface="Tahoma" pitchFamily="34" charset="0"/>
                <a:ea typeface="宋体" pitchFamily="2" charset="-122"/>
              </a:rPr>
              <a:t>》</a:t>
            </a:r>
          </a:p>
          <a:p>
            <a:pPr>
              <a:lnSpc>
                <a:spcPct val="135000"/>
              </a:lnSpc>
            </a:pPr>
            <a:endParaRPr kumimoji="1" lang="en-US" altLang="zh-CN" sz="1800">
              <a:solidFill>
                <a:srgbClr val="000000"/>
              </a:solidFill>
              <a:latin typeface="Tahoma" pitchFamily="34" charset="0"/>
              <a:ea typeface="宋体" pitchFamily="2" charset="-122"/>
            </a:endParaRPr>
          </a:p>
          <a:p>
            <a:pPr>
              <a:lnSpc>
                <a:spcPct val="135000"/>
              </a:lnSpc>
            </a:pPr>
            <a:r>
              <a:rPr kumimoji="1" lang="zh-CN" altLang="en-US" sz="1800">
                <a:solidFill>
                  <a:srgbClr val="000000"/>
                </a:solidFill>
                <a:latin typeface="Tahoma" pitchFamily="34" charset="0"/>
                <a:ea typeface="宋体" pitchFamily="2" charset="-122"/>
              </a:rPr>
              <a:t>其中</a:t>
            </a:r>
            <a:r>
              <a:rPr kumimoji="1" lang="en-US" altLang="zh-CN" sz="1800">
                <a:solidFill>
                  <a:srgbClr val="000000"/>
                </a:solidFill>
                <a:latin typeface="Tahoma" pitchFamily="34" charset="0"/>
                <a:ea typeface="宋体" pitchFamily="2" charset="-122"/>
              </a:rPr>
              <a:t>:</a:t>
            </a:r>
          </a:p>
          <a:p>
            <a:pPr>
              <a:lnSpc>
                <a:spcPct val="135000"/>
              </a:lnSpc>
            </a:pPr>
            <a:r>
              <a:rPr kumimoji="1" lang="en-US" altLang="zh-CN" sz="1800">
                <a:solidFill>
                  <a:srgbClr val="000000"/>
                </a:solidFill>
                <a:latin typeface="Tahoma" pitchFamily="34" charset="0"/>
                <a:ea typeface="宋体" pitchFamily="2" charset="-122"/>
              </a:rPr>
              <a:t>        </a:t>
            </a:r>
            <a:r>
              <a:rPr kumimoji="1" lang="en-US" altLang="zh-CN" sz="1800">
                <a:solidFill>
                  <a:srgbClr val="000000"/>
                </a:solidFill>
                <a:ea typeface="宋体" pitchFamily="2" charset="-122"/>
              </a:rPr>
              <a:t>——</a:t>
            </a:r>
            <a:r>
              <a:rPr kumimoji="1" lang="zh-CN" altLang="en-US" sz="1800">
                <a:solidFill>
                  <a:srgbClr val="000000"/>
                </a:solidFill>
                <a:latin typeface="Tahoma" pitchFamily="34" charset="0"/>
                <a:ea typeface="宋体" pitchFamily="2" charset="-122"/>
              </a:rPr>
              <a:t>各项税收收入（亿元）</a:t>
            </a:r>
          </a:p>
          <a:p>
            <a:pPr>
              <a:lnSpc>
                <a:spcPct val="135000"/>
              </a:lnSpc>
            </a:pPr>
            <a:r>
              <a:rPr kumimoji="1" lang="zh-CN" altLang="en-US" sz="1800">
                <a:solidFill>
                  <a:srgbClr val="000000"/>
                </a:solidFill>
                <a:latin typeface="Tahoma" pitchFamily="34" charset="0"/>
                <a:ea typeface="宋体" pitchFamily="2" charset="-122"/>
              </a:rPr>
              <a:t>        </a:t>
            </a:r>
            <a:r>
              <a:rPr kumimoji="1" lang="en-US" altLang="zh-CN" sz="1800">
                <a:solidFill>
                  <a:srgbClr val="000000"/>
                </a:solidFill>
                <a:ea typeface="宋体" pitchFamily="2" charset="-122"/>
              </a:rPr>
              <a:t>——</a:t>
            </a:r>
            <a:r>
              <a:rPr kumimoji="1" lang="zh-CN" altLang="en-US" sz="1800">
                <a:solidFill>
                  <a:srgbClr val="000000"/>
                </a:solidFill>
                <a:latin typeface="Tahoma" pitchFamily="34" charset="0"/>
                <a:ea typeface="宋体" pitchFamily="2" charset="-122"/>
              </a:rPr>
              <a:t>国内生产总值（亿元）</a:t>
            </a:r>
          </a:p>
          <a:p>
            <a:pPr>
              <a:lnSpc>
                <a:spcPct val="135000"/>
              </a:lnSpc>
            </a:pPr>
            <a:r>
              <a:rPr kumimoji="1" lang="zh-CN" altLang="en-US" sz="1800">
                <a:solidFill>
                  <a:srgbClr val="000000"/>
                </a:solidFill>
                <a:latin typeface="Tahoma" pitchFamily="34" charset="0"/>
                <a:ea typeface="宋体" pitchFamily="2" charset="-122"/>
              </a:rPr>
              <a:t>        </a:t>
            </a:r>
            <a:r>
              <a:rPr kumimoji="1" lang="en-US" altLang="zh-CN" sz="1800">
                <a:solidFill>
                  <a:srgbClr val="000000"/>
                </a:solidFill>
                <a:ea typeface="宋体" pitchFamily="2" charset="-122"/>
              </a:rPr>
              <a:t>——</a:t>
            </a:r>
            <a:r>
              <a:rPr kumimoji="1" lang="zh-CN" altLang="en-US" sz="1800">
                <a:solidFill>
                  <a:srgbClr val="000000"/>
                </a:solidFill>
                <a:latin typeface="Tahoma" pitchFamily="34" charset="0"/>
                <a:ea typeface="宋体" pitchFamily="2" charset="-122"/>
              </a:rPr>
              <a:t>财政支出（亿元）</a:t>
            </a:r>
          </a:p>
          <a:p>
            <a:pPr>
              <a:lnSpc>
                <a:spcPct val="135000"/>
              </a:lnSpc>
            </a:pPr>
            <a:r>
              <a:rPr kumimoji="1" lang="zh-CN" altLang="en-US" sz="1800">
                <a:solidFill>
                  <a:srgbClr val="000000"/>
                </a:solidFill>
                <a:latin typeface="Tahoma" pitchFamily="34" charset="0"/>
                <a:ea typeface="宋体" pitchFamily="2" charset="-122"/>
              </a:rPr>
              <a:t>        </a:t>
            </a:r>
            <a:r>
              <a:rPr kumimoji="1" lang="en-US" altLang="zh-CN" sz="1800">
                <a:solidFill>
                  <a:srgbClr val="000000"/>
                </a:solidFill>
                <a:ea typeface="宋体" pitchFamily="2" charset="-122"/>
              </a:rPr>
              <a:t>——</a:t>
            </a:r>
            <a:r>
              <a:rPr kumimoji="1" lang="zh-CN" altLang="en-US" sz="1800">
                <a:solidFill>
                  <a:srgbClr val="000000"/>
                </a:solidFill>
                <a:latin typeface="Tahoma" pitchFamily="34" charset="0"/>
                <a:ea typeface="宋体" pitchFamily="2" charset="-122"/>
              </a:rPr>
              <a:t>商品零售价格指数（</a:t>
            </a:r>
            <a:r>
              <a:rPr kumimoji="1" lang="en-US" altLang="zh-CN" sz="1800">
                <a:solidFill>
                  <a:srgbClr val="000000"/>
                </a:solidFill>
                <a:latin typeface="Tahoma" pitchFamily="34" charset="0"/>
                <a:ea typeface="宋体" pitchFamily="2" charset="-122"/>
              </a:rPr>
              <a:t>%</a:t>
            </a:r>
            <a:r>
              <a:rPr kumimoji="1" lang="zh-CN" altLang="en-US" sz="1800">
                <a:solidFill>
                  <a:srgbClr val="000000"/>
                </a:solidFill>
                <a:latin typeface="Tahoma" pitchFamily="34" charset="0"/>
                <a:ea typeface="宋体" pitchFamily="2" charset="-122"/>
              </a:rPr>
              <a:t>）</a:t>
            </a:r>
          </a:p>
        </p:txBody>
      </p:sp>
      <p:pic>
        <p:nvPicPr>
          <p:cNvPr id="229379" name="Picture 3"/>
          <p:cNvPicPr>
            <a:picLocks noChangeAspect="1" noChangeArrowheads="1"/>
          </p:cNvPicPr>
          <p:nvPr/>
        </p:nvPicPr>
        <p:blipFill>
          <a:blip r:embed="rId3">
            <a:extLst>
              <a:ext uri="{28A0092B-C50C-407E-A947-70E740481C1C}">
                <a14:useLocalDpi xmlns:a14="http://schemas.microsoft.com/office/drawing/2010/main" val="0"/>
              </a:ext>
            </a:extLst>
          </a:blip>
          <a:srcRect t="13289" r="62753" b="28546"/>
          <a:stretch>
            <a:fillRect/>
          </a:stretch>
        </p:blipFill>
        <p:spPr bwMode="auto">
          <a:xfrm>
            <a:off x="900113" y="1484313"/>
            <a:ext cx="424021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29380" name="Object 4"/>
          <p:cNvGraphicFramePr>
            <a:graphicFrameLocks noChangeAspect="1"/>
          </p:cNvGraphicFramePr>
          <p:nvPr/>
        </p:nvGraphicFramePr>
        <p:xfrm>
          <a:off x="5508625" y="4724400"/>
          <a:ext cx="474663" cy="530225"/>
        </p:xfrm>
        <a:graphic>
          <a:graphicData uri="http://schemas.openxmlformats.org/presentationml/2006/ole">
            <mc:AlternateContent xmlns:mc="http://schemas.openxmlformats.org/markup-compatibility/2006">
              <mc:Choice xmlns:v="urn:schemas-microsoft-com:vml" Requires="v">
                <p:oleObj spid="_x0000_s229462" name="Equation" r:id="rId4" imgW="200080" imgH="219082" progId="Equation.DSMT4">
                  <p:embed/>
                </p:oleObj>
              </mc:Choice>
              <mc:Fallback>
                <p:oleObj name="Equation" r:id="rId4" imgW="200080" imgH="21908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724400"/>
                        <a:ext cx="474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9381" name="Group 5"/>
          <p:cNvGrpSpPr>
            <a:grpSpLocks/>
          </p:cNvGrpSpPr>
          <p:nvPr/>
        </p:nvGrpSpPr>
        <p:grpSpPr bwMode="auto">
          <a:xfrm>
            <a:off x="5508625" y="3979863"/>
            <a:ext cx="474663" cy="1681162"/>
            <a:chOff x="3470" y="2507"/>
            <a:chExt cx="299" cy="1059"/>
          </a:xfrm>
        </p:grpSpPr>
        <p:graphicFrame>
          <p:nvGraphicFramePr>
            <p:cNvPr id="229383" name="Object 6"/>
            <p:cNvGraphicFramePr>
              <a:graphicFrameLocks noChangeAspect="1"/>
            </p:cNvGraphicFramePr>
            <p:nvPr/>
          </p:nvGraphicFramePr>
          <p:xfrm>
            <a:off x="3515" y="2507"/>
            <a:ext cx="204" cy="241"/>
          </p:xfrm>
          <a:graphic>
            <a:graphicData uri="http://schemas.openxmlformats.org/presentationml/2006/ole">
              <mc:AlternateContent xmlns:mc="http://schemas.openxmlformats.org/markup-compatibility/2006">
                <mc:Choice xmlns:v="urn:schemas-microsoft-com:vml" Requires="v">
                  <p:oleObj spid="_x0000_s229463" name="Equation" r:id="rId6" imgW="123909" imgH="142895" progId="Equation.DSMT4">
                    <p:embed/>
                  </p:oleObj>
                </mc:Choice>
                <mc:Fallback>
                  <p:oleObj name="Equation" r:id="rId6" imgW="123909" imgH="142895"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507"/>
                          <a:ext cx="204"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4" name="Object 7"/>
            <p:cNvGraphicFramePr>
              <a:graphicFrameLocks noChangeAspect="1"/>
            </p:cNvGraphicFramePr>
            <p:nvPr/>
          </p:nvGraphicFramePr>
          <p:xfrm>
            <a:off x="3470" y="2689"/>
            <a:ext cx="297" cy="333"/>
          </p:xfrm>
          <a:graphic>
            <a:graphicData uri="http://schemas.openxmlformats.org/presentationml/2006/ole">
              <mc:AlternateContent xmlns:mc="http://schemas.openxmlformats.org/markup-compatibility/2006">
                <mc:Choice xmlns:v="urn:schemas-microsoft-com:vml" Requires="v">
                  <p:oleObj spid="_x0000_s229464" name="Equation" r:id="rId8" imgW="200080" imgH="219082" progId="Equation.DSMT4">
                    <p:embed/>
                  </p:oleObj>
                </mc:Choice>
                <mc:Fallback>
                  <p:oleObj name="Equation" r:id="rId8" imgW="200080" imgH="21908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0" y="2689"/>
                          <a:ext cx="297"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5" name="Object 8"/>
            <p:cNvGraphicFramePr>
              <a:graphicFrameLocks noChangeAspect="1"/>
            </p:cNvGraphicFramePr>
            <p:nvPr/>
          </p:nvGraphicFramePr>
          <p:xfrm>
            <a:off x="3470" y="3233"/>
            <a:ext cx="299" cy="333"/>
          </p:xfrm>
          <a:graphic>
            <a:graphicData uri="http://schemas.openxmlformats.org/presentationml/2006/ole">
              <mc:AlternateContent xmlns:mc="http://schemas.openxmlformats.org/markup-compatibility/2006">
                <mc:Choice xmlns:v="urn:schemas-microsoft-com:vml" Requires="v">
                  <p:oleObj spid="_x0000_s229465" name="Equation" r:id="rId10" imgW="200080" imgH="219082" progId="Equation.DSMT4">
                    <p:embed/>
                  </p:oleObj>
                </mc:Choice>
                <mc:Fallback>
                  <p:oleObj name="Equation" r:id="rId10" imgW="200080" imgH="219082"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0" y="3233"/>
                          <a:ext cx="29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9382" name="Rectangle 9"/>
          <p:cNvSpPr>
            <a:spLocks noGrp="1" noChangeArrowheads="1"/>
          </p:cNvSpPr>
          <p:nvPr>
            <p:ph type="title"/>
          </p:nvPr>
        </p:nvSpPr>
        <p:spPr>
          <a:xfrm>
            <a:off x="609600" y="381000"/>
            <a:ext cx="3560763" cy="1143000"/>
          </a:xfrm>
        </p:spPr>
        <p:txBody>
          <a:bodyPr/>
          <a:lstStyle/>
          <a:p>
            <a:pPr eaLnBrk="1" hangingPunct="1"/>
            <a:r>
              <a:rPr lang="zh-CN" altLang="en-US" smtClean="0">
                <a:solidFill>
                  <a:srgbClr val="0000CC"/>
                </a:solidFill>
                <a:ea typeface="华文新魏" pitchFamily="2" charset="-122"/>
              </a:rPr>
              <a:t>数据收集</a:t>
            </a:r>
          </a:p>
        </p:txBody>
      </p:sp>
    </p:spTree>
  </p:cSld>
  <p:clrMapOvr>
    <a:masterClrMapping/>
  </p:clrMapOvr>
  <p:transition advClick="0"/>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827088" y="1557338"/>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0000"/>
                </a:solidFill>
                <a:latin typeface="华文楷体" pitchFamily="2" charset="-122"/>
                <a:ea typeface="华文楷体" pitchFamily="2" charset="-122"/>
              </a:rPr>
              <a:t>假定模型中随机项满足基本假定，可用</a:t>
            </a:r>
            <a:r>
              <a:rPr kumimoji="1" lang="en-US" altLang="zh-CN" sz="2800" b="1">
                <a:solidFill>
                  <a:srgbClr val="000000"/>
                </a:solidFill>
                <a:latin typeface="Times New Roman" pitchFamily="18" charset="0"/>
                <a:ea typeface="华文楷体" pitchFamily="2" charset="-122"/>
              </a:rPr>
              <a:t>OLS</a:t>
            </a:r>
            <a:r>
              <a:rPr kumimoji="1" lang="zh-CN" altLang="en-US" sz="2800" b="1">
                <a:solidFill>
                  <a:srgbClr val="000000"/>
                </a:solidFill>
                <a:latin typeface="华文楷体" pitchFamily="2" charset="-122"/>
                <a:ea typeface="华文楷体" pitchFamily="2" charset="-122"/>
              </a:rPr>
              <a:t>法估计其参数。</a:t>
            </a:r>
            <a:r>
              <a:rPr kumimoji="1" lang="zh-CN" altLang="en-US" sz="2800" b="1">
                <a:solidFill>
                  <a:srgbClr val="000000"/>
                </a:solidFill>
                <a:latin typeface="Times New Roman" pitchFamily="18" charset="0"/>
                <a:ea typeface="宋体" pitchFamily="2" charset="-122"/>
              </a:rPr>
              <a:t>具体操作：</a:t>
            </a:r>
            <a:r>
              <a:rPr kumimoji="1" lang="zh-CN" altLang="en-US" sz="2800" b="1">
                <a:solidFill>
                  <a:srgbClr val="000000"/>
                </a:solidFill>
                <a:latin typeface="华文楷体" pitchFamily="2" charset="-122"/>
                <a:ea typeface="华文楷体" pitchFamily="2" charset="-122"/>
              </a:rPr>
              <a:t>用</a:t>
            </a:r>
            <a:r>
              <a:rPr kumimoji="1" lang="en-US" altLang="zh-CN" sz="2800" b="1">
                <a:solidFill>
                  <a:srgbClr val="000000"/>
                </a:solidFill>
                <a:latin typeface="Times New Roman" pitchFamily="18" charset="0"/>
                <a:ea typeface="华文楷体" pitchFamily="2" charset="-122"/>
              </a:rPr>
              <a:t>EViews</a:t>
            </a:r>
            <a:r>
              <a:rPr kumimoji="1" lang="zh-CN" altLang="en-US" sz="2800" b="1">
                <a:solidFill>
                  <a:srgbClr val="000000"/>
                </a:solidFill>
                <a:latin typeface="华文楷体" pitchFamily="2" charset="-122"/>
                <a:ea typeface="华文楷体" pitchFamily="2" charset="-122"/>
              </a:rPr>
              <a:t>软件，估计结果为：</a:t>
            </a:r>
            <a:endParaRPr kumimoji="1" lang="zh-CN" altLang="en-US" sz="2800" b="1">
              <a:solidFill>
                <a:srgbClr val="000000"/>
              </a:solidFill>
              <a:latin typeface="Times New Roman" pitchFamily="18" charset="0"/>
              <a:ea typeface="宋体" pitchFamily="2" charset="-122"/>
            </a:endParaRPr>
          </a:p>
          <a:p>
            <a:pPr>
              <a:spcBef>
                <a:spcPct val="50000"/>
              </a:spcBef>
            </a:pPr>
            <a:endParaRPr kumimoji="1" lang="en-US" altLang="zh-CN" sz="2800" b="1">
              <a:solidFill>
                <a:srgbClr val="000000"/>
              </a:solidFill>
              <a:latin typeface="Times New Roman" pitchFamily="18" charset="0"/>
              <a:ea typeface="宋体" pitchFamily="2" charset="-122"/>
            </a:endParaRPr>
          </a:p>
        </p:txBody>
      </p:sp>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t="8858" r="57210" b="49213"/>
          <a:stretch>
            <a:fillRect/>
          </a:stretch>
        </p:blipFill>
        <p:spPr bwMode="auto">
          <a:xfrm>
            <a:off x="1258888" y="2492375"/>
            <a:ext cx="67691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4" name="Rectangle 4"/>
          <p:cNvSpPr>
            <a:spLocks noGrp="1" noChangeArrowheads="1"/>
          </p:cNvSpPr>
          <p:nvPr>
            <p:ph type="title"/>
          </p:nvPr>
        </p:nvSpPr>
        <p:spPr>
          <a:xfrm>
            <a:off x="762000" y="533400"/>
            <a:ext cx="2798763" cy="1143000"/>
          </a:xfrm>
        </p:spPr>
        <p:txBody>
          <a:bodyPr>
            <a:normAutofit/>
          </a:bodyPr>
          <a:lstStyle/>
          <a:p>
            <a:pPr eaLnBrk="1" hangingPunct="1"/>
            <a:r>
              <a:rPr lang="zh-CN" altLang="en-US" smtClean="0">
                <a:solidFill>
                  <a:srgbClr val="0000CC"/>
                </a:solidFill>
                <a:ea typeface="华文新魏" pitchFamily="2" charset="-122"/>
              </a:rPr>
              <a:t>参数估计</a:t>
            </a:r>
          </a:p>
        </p:txBody>
      </p:sp>
    </p:spTree>
  </p:cSld>
  <p:clrMapOvr>
    <a:masterClrMapping/>
  </p:clrMapOvr>
  <p:transition advClick="0"/>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04800" y="381000"/>
            <a:ext cx="4703763" cy="1143000"/>
          </a:xfrm>
        </p:spPr>
        <p:txBody>
          <a:bodyPr/>
          <a:lstStyle/>
          <a:p>
            <a:pPr eaLnBrk="1" hangingPunct="1"/>
            <a:r>
              <a:rPr lang="zh-CN" altLang="en-US" sz="2400" b="1" smtClean="0">
                <a:solidFill>
                  <a:srgbClr val="990000"/>
                </a:solidFill>
              </a:rPr>
              <a:t>模型估计的结果可表示为</a:t>
            </a:r>
          </a:p>
        </p:txBody>
      </p:sp>
      <p:grpSp>
        <p:nvGrpSpPr>
          <p:cNvPr id="231427" name="Group 3"/>
          <p:cNvGrpSpPr>
            <a:grpSpLocks/>
          </p:cNvGrpSpPr>
          <p:nvPr/>
        </p:nvGrpSpPr>
        <p:grpSpPr bwMode="auto">
          <a:xfrm>
            <a:off x="684213" y="1412875"/>
            <a:ext cx="8066088" cy="4325938"/>
            <a:chOff x="431" y="890"/>
            <a:chExt cx="5081" cy="2725"/>
          </a:xfrm>
        </p:grpSpPr>
        <p:graphicFrame>
          <p:nvGraphicFramePr>
            <p:cNvPr id="231428" name="Object 4"/>
            <p:cNvGraphicFramePr>
              <a:graphicFrameLocks noChangeAspect="1"/>
            </p:cNvGraphicFramePr>
            <p:nvPr/>
          </p:nvGraphicFramePr>
          <p:xfrm>
            <a:off x="686" y="890"/>
            <a:ext cx="4709" cy="499"/>
          </p:xfrm>
          <a:graphic>
            <a:graphicData uri="http://schemas.openxmlformats.org/presentationml/2006/ole">
              <mc:AlternateContent xmlns:mc="http://schemas.openxmlformats.org/markup-compatibility/2006">
                <mc:Choice xmlns:v="urn:schemas-microsoft-com:vml" Requires="v">
                  <p:oleObj spid="_x0000_s231552" name="Equation" r:id="rId3" imgW="3556000" imgH="342900" progId="Equation.DSMT4">
                    <p:embed/>
                  </p:oleObj>
                </mc:Choice>
                <mc:Fallback>
                  <p:oleObj name="Equation" r:id="rId3" imgW="35560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 y="890"/>
                          <a:ext cx="47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1429" name="Rectangle 5"/>
            <p:cNvSpPr>
              <a:spLocks noChangeArrowheads="1"/>
            </p:cNvSpPr>
            <p:nvPr/>
          </p:nvSpPr>
          <p:spPr bwMode="auto">
            <a:xfrm>
              <a:off x="657" y="1344"/>
              <a:ext cx="456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Times New Roman" pitchFamily="18" charset="0"/>
                  <a:ea typeface="宋体" pitchFamily="2" charset="-122"/>
                  <a:cs typeface="Times New Roman" pitchFamily="18" charset="0"/>
                </a:rPr>
                <a:t>                   </a:t>
              </a:r>
              <a:r>
                <a:rPr lang="en-US" altLang="zh-CN">
                  <a:solidFill>
                    <a:srgbClr val="000000"/>
                  </a:solidFill>
                  <a:latin typeface="Times New Roman" pitchFamily="18" charset="0"/>
                  <a:ea typeface="宋体" pitchFamily="2" charset="-122"/>
                  <a:cs typeface="Times New Roman" pitchFamily="18" charset="0"/>
                </a:rPr>
                <a:t>(940.6128)   (0.0056)            (0.0332)           (8.7363)</a:t>
              </a:r>
              <a:endParaRPr lang="en-US" altLang="zh-CN" sz="2500">
                <a:solidFill>
                  <a:srgbClr val="000000"/>
                </a:solidFill>
                <a:latin typeface="Tahoma" pitchFamily="34" charset="0"/>
                <a:ea typeface="宋体" pitchFamily="2" charset="-122"/>
                <a:cs typeface="Times New Roman" pitchFamily="18" charset="0"/>
              </a:endParaRPr>
            </a:p>
            <a:p>
              <a:pPr eaLnBrk="0" hangingPunct="0"/>
              <a:r>
                <a:rPr lang="en-US" altLang="zh-CN">
                  <a:solidFill>
                    <a:srgbClr val="000000"/>
                  </a:solidFill>
                  <a:latin typeface="Times New Roman" pitchFamily="18" charset="0"/>
                  <a:ea typeface="宋体" pitchFamily="2" charset="-122"/>
                  <a:cs typeface="Times New Roman" pitchFamily="18" charset="0"/>
                </a:rPr>
                <a:t>    t= (-2.7459)     (3.9566)           (21.1247)          (2.7449)</a:t>
              </a:r>
              <a:endParaRPr lang="en-US" altLang="zh-CN" sz="2500">
                <a:solidFill>
                  <a:srgbClr val="000000"/>
                </a:solidFill>
                <a:latin typeface="Tahoma" pitchFamily="34" charset="0"/>
                <a:ea typeface="宋体" pitchFamily="2" charset="-122"/>
                <a:cs typeface="Times New Roman" pitchFamily="18" charset="0"/>
              </a:endParaRPr>
            </a:p>
            <a:p>
              <a:pPr eaLnBrk="0" hangingPunct="0"/>
              <a:r>
                <a:rPr lang="en-US" altLang="zh-CN" sz="1000" i="1">
                  <a:solidFill>
                    <a:schemeClr val="bg2"/>
                  </a:solidFill>
                  <a:latin typeface="Times New Roman" pitchFamily="18" charset="0"/>
                  <a:ea typeface="宋体" pitchFamily="2" charset="-122"/>
                  <a:cs typeface="Times New Roman" pitchFamily="18" charset="0"/>
                </a:rPr>
                <a:t>              </a:t>
              </a:r>
              <a:endParaRPr lang="en-US" altLang="zh-CN" sz="1800" i="1">
                <a:solidFill>
                  <a:schemeClr val="bg2"/>
                </a:solidFill>
                <a:ea typeface="宋体" pitchFamily="2" charset="-122"/>
                <a:cs typeface="Times New Roman" pitchFamily="18" charset="0"/>
              </a:endParaRPr>
            </a:p>
          </p:txBody>
        </p:sp>
        <p:graphicFrame>
          <p:nvGraphicFramePr>
            <p:cNvPr id="231430" name="Object 6"/>
            <p:cNvGraphicFramePr>
              <a:graphicFrameLocks noChangeAspect="1"/>
            </p:cNvGraphicFramePr>
            <p:nvPr/>
          </p:nvGraphicFramePr>
          <p:xfrm>
            <a:off x="841" y="1904"/>
            <a:ext cx="1046" cy="265"/>
          </p:xfrm>
          <a:graphic>
            <a:graphicData uri="http://schemas.openxmlformats.org/presentationml/2006/ole">
              <mc:AlternateContent xmlns:mc="http://schemas.openxmlformats.org/markup-compatibility/2006">
                <mc:Choice xmlns:v="urn:schemas-microsoft-com:vml" Requires="v">
                  <p:oleObj spid="_x0000_s231553" name="Equation" r:id="rId5" imgW="787058" imgH="203112" progId="Equation.DSMT4">
                    <p:embed/>
                  </p:oleObj>
                </mc:Choice>
                <mc:Fallback>
                  <p:oleObj name="Equation" r:id="rId5" imgW="787058"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 y="1904"/>
                          <a:ext cx="10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1431" name="Rectangle 7"/>
            <p:cNvSpPr>
              <a:spLocks noChangeArrowheads="1"/>
            </p:cNvSpPr>
            <p:nvPr/>
          </p:nvSpPr>
          <p:spPr bwMode="auto">
            <a:xfrm>
              <a:off x="1749" y="2118"/>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latin typeface="Times New Roman" pitchFamily="18" charset="0"/>
                  <a:ea typeface="宋体" pitchFamily="2" charset="-122"/>
                  <a:cs typeface="Times New Roman" pitchFamily="18" charset="0"/>
                </a:rPr>
                <a:t>  </a:t>
              </a:r>
              <a:endParaRPr lang="en-US" altLang="zh-CN" sz="1800">
                <a:solidFill>
                  <a:schemeClr val="tx1"/>
                </a:solidFill>
                <a:ea typeface="宋体" pitchFamily="2" charset="-122"/>
                <a:cs typeface="Times New Roman" pitchFamily="18" charset="0"/>
              </a:endParaRPr>
            </a:p>
          </p:txBody>
        </p:sp>
        <p:graphicFrame>
          <p:nvGraphicFramePr>
            <p:cNvPr id="231432" name="Object 8"/>
            <p:cNvGraphicFramePr>
              <a:graphicFrameLocks noChangeAspect="1"/>
            </p:cNvGraphicFramePr>
            <p:nvPr/>
          </p:nvGraphicFramePr>
          <p:xfrm>
            <a:off x="2064" y="1905"/>
            <a:ext cx="1042" cy="271"/>
          </p:xfrm>
          <a:graphic>
            <a:graphicData uri="http://schemas.openxmlformats.org/presentationml/2006/ole">
              <mc:AlternateContent xmlns:mc="http://schemas.openxmlformats.org/markup-compatibility/2006">
                <mc:Choice xmlns:v="urn:schemas-microsoft-com:vml" Requires="v">
                  <p:oleObj spid="_x0000_s231554" name="Equation" r:id="rId7" imgW="774364" imgH="203112" progId="Equation.DSMT4">
                    <p:embed/>
                  </p:oleObj>
                </mc:Choice>
                <mc:Fallback>
                  <p:oleObj name="Equation" r:id="rId7" imgW="774364"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905"/>
                          <a:ext cx="104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1433" name="Rectangle 9"/>
            <p:cNvSpPr>
              <a:spLocks noChangeArrowheads="1"/>
            </p:cNvSpPr>
            <p:nvPr/>
          </p:nvSpPr>
          <p:spPr bwMode="auto">
            <a:xfrm>
              <a:off x="431" y="2750"/>
              <a:ext cx="5081"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chemeClr val="tx1"/>
                  </a:solidFill>
                  <a:latin typeface="Tahoma" pitchFamily="34" charset="0"/>
                  <a:ea typeface="宋体" pitchFamily="2" charset="-122"/>
                </a:rPr>
                <a:t>   </a:t>
              </a:r>
              <a:r>
                <a:rPr kumimoji="1" lang="zh-CN" altLang="en-US" sz="2800" b="1" dirty="0">
                  <a:solidFill>
                    <a:schemeClr val="folHlink"/>
                  </a:solidFill>
                  <a:latin typeface="Times New Roman" pitchFamily="18" charset="0"/>
                  <a:ea typeface="华文新魏" pitchFamily="2" charset="-122"/>
                </a:rPr>
                <a:t>拟合优度：</a:t>
              </a:r>
              <a:r>
                <a:rPr kumimoji="1" lang="zh-CN" altLang="en-US" sz="2800" b="1" dirty="0">
                  <a:solidFill>
                    <a:schemeClr val="bg2"/>
                  </a:solidFill>
                  <a:latin typeface="Tahoma" pitchFamily="34" charset="0"/>
                  <a:ea typeface="宋体" pitchFamily="2" charset="-122"/>
                </a:rPr>
                <a:t>可决系数                  较高，</a:t>
              </a:r>
            </a:p>
            <a:p>
              <a:r>
                <a:rPr kumimoji="1" lang="zh-CN" altLang="en-US" sz="2800" b="1" dirty="0">
                  <a:solidFill>
                    <a:schemeClr val="bg2"/>
                  </a:solidFill>
                  <a:latin typeface="Tahoma" pitchFamily="34" charset="0"/>
                  <a:ea typeface="宋体" pitchFamily="2" charset="-122"/>
                </a:rPr>
                <a:t>                    修正的可决系数                也较高，</a:t>
              </a:r>
            </a:p>
            <a:p>
              <a:r>
                <a:rPr kumimoji="1" lang="zh-CN" altLang="en-US" sz="2800" b="1" dirty="0">
                  <a:solidFill>
                    <a:schemeClr val="bg2"/>
                  </a:solidFill>
                  <a:latin typeface="Tahoma" pitchFamily="34" charset="0"/>
                  <a:ea typeface="宋体" pitchFamily="2" charset="-122"/>
                </a:rPr>
                <a:t>                    表明模型拟合较好。</a:t>
              </a:r>
            </a:p>
          </p:txBody>
        </p:sp>
        <p:sp>
          <p:nvSpPr>
            <p:cNvPr id="231434" name="Rectangle 10"/>
            <p:cNvSpPr>
              <a:spLocks noChangeArrowheads="1"/>
            </p:cNvSpPr>
            <p:nvPr/>
          </p:nvSpPr>
          <p:spPr bwMode="auto">
            <a:xfrm>
              <a:off x="612" y="230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solidFill>
                    <a:schemeClr val="folHlink"/>
                  </a:solidFill>
                  <a:latin typeface="Times New Roman" pitchFamily="18" charset="0"/>
                  <a:ea typeface="华文新魏" pitchFamily="2" charset="-122"/>
                </a:rPr>
                <a:t>模型检验：</a:t>
              </a:r>
            </a:p>
          </p:txBody>
        </p:sp>
        <p:graphicFrame>
          <p:nvGraphicFramePr>
            <p:cNvPr id="231435" name="Object 11"/>
            <p:cNvGraphicFramePr>
              <a:graphicFrameLocks noChangeAspect="1"/>
            </p:cNvGraphicFramePr>
            <p:nvPr>
              <p:extLst>
                <p:ext uri="{D42A27DB-BD31-4B8C-83A1-F6EECF244321}">
                  <p14:modId xmlns:p14="http://schemas.microsoft.com/office/powerpoint/2010/main" val="3506588806"/>
                </p:ext>
              </p:extLst>
            </p:nvPr>
          </p:nvGraphicFramePr>
          <p:xfrm>
            <a:off x="1859" y="2318"/>
            <a:ext cx="1046" cy="265"/>
          </p:xfrm>
          <a:graphic>
            <a:graphicData uri="http://schemas.openxmlformats.org/presentationml/2006/ole">
              <mc:AlternateContent xmlns:mc="http://schemas.openxmlformats.org/markup-compatibility/2006">
                <mc:Choice xmlns:v="urn:schemas-microsoft-com:vml" Requires="v">
                  <p:oleObj spid="_x0000_s231555" name="Equation" r:id="rId9" imgW="787058" imgH="203112" progId="Equation.DSMT4">
                    <p:embed/>
                  </p:oleObj>
                </mc:Choice>
                <mc:Fallback>
                  <p:oleObj name="Equation" r:id="rId9" imgW="787058" imgH="203112"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9" y="2318"/>
                          <a:ext cx="10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1436" name="Object 12"/>
            <p:cNvGraphicFramePr>
              <a:graphicFrameLocks noChangeAspect="1"/>
            </p:cNvGraphicFramePr>
            <p:nvPr>
              <p:extLst>
                <p:ext uri="{D42A27DB-BD31-4B8C-83A1-F6EECF244321}">
                  <p14:modId xmlns:p14="http://schemas.microsoft.com/office/powerpoint/2010/main" val="4290803569"/>
                </p:ext>
              </p:extLst>
            </p:nvPr>
          </p:nvGraphicFramePr>
          <p:xfrm>
            <a:off x="1846" y="2783"/>
            <a:ext cx="1042" cy="271"/>
          </p:xfrm>
          <a:graphic>
            <a:graphicData uri="http://schemas.openxmlformats.org/presentationml/2006/ole">
              <mc:AlternateContent xmlns:mc="http://schemas.openxmlformats.org/markup-compatibility/2006">
                <mc:Choice xmlns:v="urn:schemas-microsoft-com:vml" Requires="v">
                  <p:oleObj spid="_x0000_s231556" name="Equation" r:id="rId11" imgW="774364" imgH="203112" progId="Equation.DSMT4">
                    <p:embed/>
                  </p:oleObj>
                </mc:Choice>
                <mc:Fallback>
                  <p:oleObj name="Equation" r:id="rId11" imgW="774364" imgH="203112"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6" y="2783"/>
                          <a:ext cx="104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1437" name="Object 13"/>
            <p:cNvGraphicFramePr>
              <a:graphicFrameLocks noChangeAspect="1"/>
            </p:cNvGraphicFramePr>
            <p:nvPr>
              <p:extLst>
                <p:ext uri="{D42A27DB-BD31-4B8C-83A1-F6EECF244321}">
                  <p14:modId xmlns:p14="http://schemas.microsoft.com/office/powerpoint/2010/main" val="533450707"/>
                </p:ext>
              </p:extLst>
            </p:nvPr>
          </p:nvGraphicFramePr>
          <p:xfrm>
            <a:off x="3335" y="1926"/>
            <a:ext cx="2066" cy="248"/>
          </p:xfrm>
          <a:graphic>
            <a:graphicData uri="http://schemas.openxmlformats.org/presentationml/2006/ole">
              <mc:AlternateContent xmlns:mc="http://schemas.openxmlformats.org/markup-compatibility/2006">
                <mc:Choice xmlns:v="urn:schemas-microsoft-com:vml" Requires="v">
                  <p:oleObj spid="_x0000_s231557" name="Equation" r:id="rId13" imgW="1743152" imgH="161853" progId="Equation.DSMT4">
                    <p:embed/>
                  </p:oleObj>
                </mc:Choice>
                <mc:Fallback>
                  <p:oleObj name="Equation" r:id="rId13" imgW="1743152" imgH="161853"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 y="1926"/>
                          <a:ext cx="20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advClick="0"/>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323850" y="871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2451" name="Rectangle 3"/>
          <p:cNvSpPr>
            <a:spLocks noChangeArrowheads="1"/>
          </p:cNvSpPr>
          <p:nvPr/>
        </p:nvSpPr>
        <p:spPr bwMode="auto">
          <a:xfrm>
            <a:off x="323850" y="871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2452" name="Rectangle 4"/>
          <p:cNvSpPr>
            <a:spLocks noGrp="1" noChangeArrowheads="1"/>
          </p:cNvSpPr>
          <p:nvPr>
            <p:ph type="title"/>
          </p:nvPr>
        </p:nvSpPr>
        <p:spPr>
          <a:xfrm>
            <a:off x="0" y="533400"/>
            <a:ext cx="3276600" cy="1143000"/>
          </a:xfrm>
        </p:spPr>
        <p:txBody>
          <a:bodyPr>
            <a:normAutofit/>
          </a:bodyPr>
          <a:lstStyle/>
          <a:p>
            <a:pPr eaLnBrk="1" hangingPunct="1"/>
            <a:r>
              <a:rPr lang="zh-CN" altLang="en-US" smtClean="0">
                <a:solidFill>
                  <a:srgbClr val="0000CC"/>
                </a:solidFill>
                <a:ea typeface="华文新魏" pitchFamily="2" charset="-122"/>
              </a:rPr>
              <a:t>显著性检验</a:t>
            </a:r>
          </a:p>
        </p:txBody>
      </p:sp>
      <p:graphicFrame>
        <p:nvGraphicFramePr>
          <p:cNvPr id="232460" name="Object 13"/>
          <p:cNvGraphicFramePr>
            <a:graphicFrameLocks noGrp="1" noChangeAspect="1"/>
          </p:cNvGraphicFramePr>
          <p:nvPr>
            <p:ph idx="1"/>
          </p:nvPr>
        </p:nvGraphicFramePr>
        <p:xfrm>
          <a:off x="5835650" y="3595688"/>
          <a:ext cx="215900" cy="228600"/>
        </p:xfrm>
        <a:graphic>
          <a:graphicData uri="http://schemas.openxmlformats.org/presentationml/2006/ole">
            <mc:AlternateContent xmlns:mc="http://schemas.openxmlformats.org/markup-compatibility/2006">
              <mc:Choice xmlns:v="urn:schemas-microsoft-com:vml" Requires="v">
                <p:oleObj spid="_x0000_s232594" name="Equation" r:id="rId3" imgW="215806" imgH="228501" progId="Equation.DSMT4">
                  <p:embed/>
                </p:oleObj>
              </mc:Choice>
              <mc:Fallback>
                <p:oleObj name="Equation" r:id="rId3" imgW="215806" imgH="228501"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650" y="3595688"/>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7" name="Object 10"/>
          <p:cNvGraphicFramePr>
            <a:graphicFrameLocks noGrp="1" noChangeAspect="1"/>
          </p:cNvGraphicFramePr>
          <p:nvPr>
            <p:ph sz="half" idx="4294967295"/>
            <p:extLst>
              <p:ext uri="{D42A27DB-BD31-4B8C-83A1-F6EECF244321}">
                <p14:modId xmlns:p14="http://schemas.microsoft.com/office/powerpoint/2010/main" val="1903258847"/>
              </p:ext>
            </p:extLst>
          </p:nvPr>
        </p:nvGraphicFramePr>
        <p:xfrm>
          <a:off x="914400" y="2994070"/>
          <a:ext cx="5362575" cy="473075"/>
        </p:xfrm>
        <a:graphic>
          <a:graphicData uri="http://schemas.openxmlformats.org/presentationml/2006/ole">
            <mc:AlternateContent xmlns:mc="http://schemas.openxmlformats.org/markup-compatibility/2006">
              <mc:Choice xmlns:v="urn:schemas-microsoft-com:vml" Requires="v">
                <p:oleObj spid="_x0000_s232595" name="Equation" r:id="rId5" imgW="2457472" imgH="219082" progId="Equation.DSMT4">
                  <p:embed/>
                </p:oleObj>
              </mc:Choice>
              <mc:Fallback>
                <p:oleObj name="Equation" r:id="rId5" imgW="2457472" imgH="219082"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994070"/>
                        <a:ext cx="5362575" cy="473075"/>
                      </a:xfrm>
                      <a:prstGeom prst="rect">
                        <a:avLst/>
                      </a:pr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3" name="Rectangle 6"/>
          <p:cNvSpPr>
            <a:spLocks noChangeArrowheads="1"/>
          </p:cNvSpPr>
          <p:nvPr/>
        </p:nvSpPr>
        <p:spPr bwMode="auto">
          <a:xfrm>
            <a:off x="228600" y="1513681"/>
            <a:ext cx="8991600"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en-US" altLang="zh-CN" sz="2800" b="1" dirty="0">
                <a:solidFill>
                  <a:srgbClr val="990000"/>
                </a:solidFill>
                <a:latin typeface="Times New Roman" pitchFamily="18" charset="0"/>
                <a:ea typeface="华文新魏" pitchFamily="2" charset="-122"/>
              </a:rPr>
              <a:t>F</a:t>
            </a:r>
            <a:r>
              <a:rPr kumimoji="1" lang="zh-CN" altLang="en-US" sz="2800" b="1" dirty="0">
                <a:solidFill>
                  <a:srgbClr val="990000"/>
                </a:solidFill>
                <a:latin typeface="Times New Roman" pitchFamily="18" charset="0"/>
                <a:ea typeface="华文新魏" pitchFamily="2" charset="-122"/>
              </a:rPr>
              <a:t>检验：</a:t>
            </a:r>
            <a:r>
              <a:rPr kumimoji="1" lang="zh-CN" altLang="en-US" sz="2800" b="1" dirty="0">
                <a:solidFill>
                  <a:srgbClr val="00FF00"/>
                </a:solidFill>
                <a:latin typeface="华文楷体" pitchFamily="2" charset="-122"/>
                <a:ea typeface="华文楷体" pitchFamily="2" charset="-122"/>
              </a:rPr>
              <a:t> </a:t>
            </a:r>
            <a:r>
              <a:rPr kumimoji="1" lang="zh-CN" altLang="en-US" sz="2800" b="1" dirty="0">
                <a:solidFill>
                  <a:srgbClr val="000000"/>
                </a:solidFill>
                <a:latin typeface="华文楷体" pitchFamily="2" charset="-122"/>
                <a:ea typeface="华文楷体" pitchFamily="2" charset="-122"/>
              </a:rPr>
              <a:t>针对               ，                   取</a:t>
            </a:r>
          </a:p>
          <a:p>
            <a:pPr>
              <a:lnSpc>
                <a:spcPct val="110000"/>
              </a:lnSpc>
              <a:spcBef>
                <a:spcPct val="50000"/>
              </a:spcBef>
            </a:pPr>
            <a:r>
              <a:rPr kumimoji="1" lang="zh-CN" altLang="en-US" sz="2800" b="1" dirty="0">
                <a:solidFill>
                  <a:srgbClr val="000000"/>
                </a:solidFill>
                <a:latin typeface="华文楷体" pitchFamily="2" charset="-122"/>
                <a:ea typeface="华文楷体" pitchFamily="2" charset="-122"/>
              </a:rPr>
              <a:t>查自由度为              和                 的临界值                。</a:t>
            </a:r>
          </a:p>
          <a:p>
            <a:pPr>
              <a:lnSpc>
                <a:spcPct val="145000"/>
              </a:lnSpc>
              <a:spcBef>
                <a:spcPct val="50000"/>
              </a:spcBef>
            </a:pPr>
            <a:r>
              <a:rPr kumimoji="1" lang="zh-CN" altLang="en-US" sz="2800" b="1" dirty="0">
                <a:solidFill>
                  <a:srgbClr val="000000"/>
                </a:solidFill>
                <a:latin typeface="华文楷体" pitchFamily="2" charset="-122"/>
                <a:ea typeface="华文楷体" pitchFamily="2" charset="-122"/>
              </a:rPr>
              <a:t>由于                     </a:t>
            </a:r>
            <a:r>
              <a:rPr kumimoji="1" lang="zh-CN" altLang="en-US" sz="2800" b="1" dirty="0" smtClean="0">
                <a:solidFill>
                  <a:srgbClr val="000000"/>
                </a:solidFill>
                <a:latin typeface="华文楷体" pitchFamily="2" charset="-122"/>
                <a:ea typeface="华文楷体" pitchFamily="2" charset="-122"/>
              </a:rPr>
              <a:t>                                        </a:t>
            </a:r>
            <a:r>
              <a:rPr kumimoji="1" lang="zh-CN" altLang="en-US" sz="2800" b="1" dirty="0">
                <a:solidFill>
                  <a:srgbClr val="000000"/>
                </a:solidFill>
                <a:latin typeface="华文楷体" pitchFamily="2" charset="-122"/>
                <a:ea typeface="华文楷体" pitchFamily="2" charset="-122"/>
              </a:rPr>
              <a:t>应拒绝     ，说</a:t>
            </a:r>
            <a:br>
              <a:rPr kumimoji="1" lang="zh-CN" altLang="en-US" sz="2800" b="1" dirty="0">
                <a:solidFill>
                  <a:srgbClr val="000000"/>
                </a:solidFill>
                <a:latin typeface="华文楷体" pitchFamily="2" charset="-122"/>
                <a:ea typeface="华文楷体" pitchFamily="2" charset="-122"/>
              </a:rPr>
            </a:br>
            <a:r>
              <a:rPr kumimoji="1" lang="zh-CN" altLang="en-US" sz="2800" b="1" dirty="0">
                <a:solidFill>
                  <a:srgbClr val="000000"/>
                </a:solidFill>
                <a:latin typeface="华文楷体" pitchFamily="2" charset="-122"/>
                <a:ea typeface="华文楷体" pitchFamily="2" charset="-122"/>
              </a:rPr>
              <a:t>明回归方程显著，即“国内生产总值”、“财政支出”、“商品零售物价指数”等变量联合起来确实对“税收收入”有显著影响。</a:t>
            </a:r>
          </a:p>
          <a:p>
            <a:pPr>
              <a:lnSpc>
                <a:spcPct val="110000"/>
              </a:lnSpc>
              <a:spcBef>
                <a:spcPct val="50000"/>
              </a:spcBef>
            </a:pPr>
            <a:r>
              <a:rPr kumimoji="1" lang="zh-CN" altLang="en-US" sz="2800" b="1" dirty="0">
                <a:solidFill>
                  <a:srgbClr val="000000"/>
                </a:solidFill>
                <a:latin typeface="Times New Roman" pitchFamily="18" charset="0"/>
                <a:ea typeface="华文新魏" pitchFamily="2" charset="-122"/>
              </a:rPr>
              <a:t> </a:t>
            </a:r>
          </a:p>
        </p:txBody>
      </p:sp>
      <p:graphicFrame>
        <p:nvGraphicFramePr>
          <p:cNvPr id="232454" name="Object 7"/>
          <p:cNvGraphicFramePr>
            <a:graphicFrameLocks noChangeAspect="1"/>
          </p:cNvGraphicFramePr>
          <p:nvPr/>
        </p:nvGraphicFramePr>
        <p:xfrm>
          <a:off x="2647950" y="1520825"/>
          <a:ext cx="2868613" cy="531813"/>
        </p:xfrm>
        <a:graphic>
          <a:graphicData uri="http://schemas.openxmlformats.org/presentationml/2006/ole">
            <mc:AlternateContent xmlns:mc="http://schemas.openxmlformats.org/markup-compatibility/2006">
              <mc:Choice xmlns:v="urn:schemas-microsoft-com:vml" Requires="v">
                <p:oleObj spid="_x0000_s232596" name="Equation" r:id="rId7" imgW="1295400" imgH="228600" progId="Equation.DSMT4">
                  <p:embed/>
                </p:oleObj>
              </mc:Choice>
              <mc:Fallback>
                <p:oleObj name="Equation" r:id="rId7" imgW="12954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7950" y="1520825"/>
                        <a:ext cx="28686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2455" name="Object 8"/>
          <p:cNvGraphicFramePr>
            <a:graphicFrameLocks noChangeAspect="1"/>
          </p:cNvGraphicFramePr>
          <p:nvPr/>
        </p:nvGraphicFramePr>
        <p:xfrm>
          <a:off x="6673850" y="2232025"/>
          <a:ext cx="1233488" cy="512763"/>
        </p:xfrm>
        <a:graphic>
          <a:graphicData uri="http://schemas.openxmlformats.org/presentationml/2006/ole">
            <mc:AlternateContent xmlns:mc="http://schemas.openxmlformats.org/markup-compatibility/2006">
              <mc:Choice xmlns:v="urn:schemas-microsoft-com:vml" Requires="v">
                <p:oleObj spid="_x0000_s232597" name="Equation" r:id="rId9" imgW="583947" imgH="228501" progId="Equation.DSMT4">
                  <p:embed/>
                </p:oleObj>
              </mc:Choice>
              <mc:Fallback>
                <p:oleObj name="Equation" r:id="rId9" imgW="583947" imgH="228501"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3850" y="2232025"/>
                        <a:ext cx="12334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2456" name="Object 9"/>
          <p:cNvGraphicFramePr>
            <a:graphicFrameLocks noChangeAspect="1"/>
          </p:cNvGraphicFramePr>
          <p:nvPr/>
        </p:nvGraphicFramePr>
        <p:xfrm>
          <a:off x="6445250" y="1539875"/>
          <a:ext cx="1235075" cy="431800"/>
        </p:xfrm>
        <a:graphic>
          <a:graphicData uri="http://schemas.openxmlformats.org/presentationml/2006/ole">
            <mc:AlternateContent xmlns:mc="http://schemas.openxmlformats.org/markup-compatibility/2006">
              <mc:Choice xmlns:v="urn:schemas-microsoft-com:vml" Requires="v">
                <p:oleObj spid="_x0000_s232598" name="Equation" r:id="rId11" imgW="558558" imgH="177723" progId="Equation.DSMT4">
                  <p:embed/>
                </p:oleObj>
              </mc:Choice>
              <mc:Fallback>
                <p:oleObj name="Equation" r:id="rId11" imgW="558558" imgH="177723"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5250" y="1539875"/>
                        <a:ext cx="1235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2458" name="Object 11"/>
          <p:cNvGraphicFramePr>
            <a:graphicFrameLocks noChangeAspect="1"/>
          </p:cNvGraphicFramePr>
          <p:nvPr/>
        </p:nvGraphicFramePr>
        <p:xfrm>
          <a:off x="2073275" y="2252663"/>
          <a:ext cx="1206500" cy="439737"/>
        </p:xfrm>
        <a:graphic>
          <a:graphicData uri="http://schemas.openxmlformats.org/presentationml/2006/ole">
            <mc:AlternateContent xmlns:mc="http://schemas.openxmlformats.org/markup-compatibility/2006">
              <mc:Choice xmlns:v="urn:schemas-microsoft-com:vml" Requires="v">
                <p:oleObj spid="_x0000_s232599" name="Equation" r:id="rId13" imgW="405872" imgH="177569" progId="Equation.DSMT4">
                  <p:embed/>
                </p:oleObj>
              </mc:Choice>
              <mc:Fallback>
                <p:oleObj name="Equation" r:id="rId13" imgW="405872" imgH="177569"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3275" y="2252663"/>
                        <a:ext cx="120650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9" name="Object 12"/>
          <p:cNvGraphicFramePr>
            <a:graphicFrameLocks noChangeAspect="1"/>
          </p:cNvGraphicFramePr>
          <p:nvPr/>
        </p:nvGraphicFramePr>
        <p:xfrm>
          <a:off x="3681413" y="2252663"/>
          <a:ext cx="1319212" cy="390525"/>
        </p:xfrm>
        <a:graphic>
          <a:graphicData uri="http://schemas.openxmlformats.org/presentationml/2006/ole">
            <mc:AlternateContent xmlns:mc="http://schemas.openxmlformats.org/markup-compatibility/2006">
              <mc:Choice xmlns:v="urn:schemas-microsoft-com:vml" Requires="v">
                <p:oleObj spid="_x0000_s232600" name="Equation" r:id="rId15" imgW="545626" imgH="177646" progId="Equation.DSMT4">
                  <p:embed/>
                </p:oleObj>
              </mc:Choice>
              <mc:Fallback>
                <p:oleObj name="Equation" r:id="rId15" imgW="545626" imgH="177646"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1413" y="2252663"/>
                        <a:ext cx="131921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3474" name="Group 2"/>
          <p:cNvGrpSpPr>
            <a:grpSpLocks/>
          </p:cNvGrpSpPr>
          <p:nvPr/>
        </p:nvGrpSpPr>
        <p:grpSpPr bwMode="auto">
          <a:xfrm>
            <a:off x="468313" y="-2187575"/>
            <a:ext cx="9144000" cy="7953375"/>
            <a:chOff x="295" y="-1378"/>
            <a:chExt cx="5760" cy="5010"/>
          </a:xfrm>
        </p:grpSpPr>
        <p:sp>
          <p:nvSpPr>
            <p:cNvPr id="233476" name="Rectangle 3"/>
            <p:cNvSpPr>
              <a:spLocks noChangeArrowheads="1"/>
            </p:cNvSpPr>
            <p:nvPr/>
          </p:nvSpPr>
          <p:spPr bwMode="auto">
            <a:xfrm>
              <a:off x="295" y="-1378"/>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77" name="Rectangle 4"/>
            <p:cNvSpPr>
              <a:spLocks noChangeArrowheads="1"/>
            </p:cNvSpPr>
            <p:nvPr/>
          </p:nvSpPr>
          <p:spPr bwMode="auto">
            <a:xfrm>
              <a:off x="295" y="-1378"/>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78" name="Rectangle 5"/>
            <p:cNvSpPr>
              <a:spLocks noChangeArrowheads="1"/>
            </p:cNvSpPr>
            <p:nvPr/>
          </p:nvSpPr>
          <p:spPr bwMode="auto">
            <a:xfrm>
              <a:off x="544" y="1042"/>
              <a:ext cx="4876" cy="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800" b="1">
                  <a:solidFill>
                    <a:srgbClr val="000000"/>
                  </a:solidFill>
                  <a:latin typeface="Times New Roman" pitchFamily="18" charset="0"/>
                  <a:ea typeface="宋体" pitchFamily="2" charset="-122"/>
                </a:rPr>
                <a:t>t</a:t>
              </a:r>
              <a:r>
                <a:rPr kumimoji="1" lang="zh-CN" altLang="en-US" sz="2800" b="1">
                  <a:solidFill>
                    <a:srgbClr val="000000"/>
                  </a:solidFill>
                  <a:latin typeface="Times New Roman" pitchFamily="18" charset="0"/>
                  <a:ea typeface="宋体" pitchFamily="2" charset="-122"/>
                </a:rPr>
                <a:t>检验：给定             ，查</a:t>
              </a:r>
              <a:r>
                <a:rPr kumimoji="1" lang="en-US" altLang="zh-CN" sz="2800" b="1">
                  <a:solidFill>
                    <a:srgbClr val="000000"/>
                  </a:solidFill>
                  <a:latin typeface="Times New Roman" pitchFamily="18" charset="0"/>
                  <a:ea typeface="宋体" pitchFamily="2" charset="-122"/>
                </a:rPr>
                <a:t>t</a:t>
              </a:r>
              <a:r>
                <a:rPr kumimoji="1" lang="zh-CN" altLang="en-US" sz="2800" b="1">
                  <a:solidFill>
                    <a:srgbClr val="000000"/>
                  </a:solidFill>
                  <a:latin typeface="Times New Roman" pitchFamily="18" charset="0"/>
                  <a:ea typeface="宋体" pitchFamily="2" charset="-122"/>
                </a:rPr>
                <a:t>分布表，在自由度为</a:t>
              </a:r>
            </a:p>
            <a:p>
              <a:pPr>
                <a:lnSpc>
                  <a:spcPct val="140000"/>
                </a:lnSpc>
                <a:spcBef>
                  <a:spcPct val="50000"/>
                </a:spcBef>
              </a:pPr>
              <a:r>
                <a:rPr kumimoji="1" lang="zh-CN" altLang="en-US" sz="2800" b="1">
                  <a:solidFill>
                    <a:srgbClr val="000000"/>
                  </a:solidFill>
                  <a:latin typeface="Times New Roman" pitchFamily="18" charset="0"/>
                  <a:ea typeface="宋体" pitchFamily="2" charset="-122"/>
                </a:rPr>
                <a:t>                        时临界值为                            ，因为 </a:t>
              </a:r>
            </a:p>
            <a:p>
              <a:pPr>
                <a:lnSpc>
                  <a:spcPct val="140000"/>
                </a:lnSpc>
                <a:spcBef>
                  <a:spcPct val="50000"/>
                </a:spcBef>
              </a:pPr>
              <a:r>
                <a:rPr kumimoji="1" lang="zh-CN" altLang="en-US" sz="2800" b="1">
                  <a:solidFill>
                    <a:srgbClr val="000000"/>
                  </a:solidFill>
                  <a:latin typeface="Times New Roman" pitchFamily="18" charset="0"/>
                  <a:ea typeface="宋体" pitchFamily="2" charset="-122"/>
                </a:rPr>
                <a:t>                  的参数对应的</a:t>
              </a:r>
              <a:r>
                <a:rPr kumimoji="1" lang="en-US" altLang="zh-CN" sz="2800" b="1">
                  <a:solidFill>
                    <a:srgbClr val="000000"/>
                  </a:solidFill>
                  <a:latin typeface="Times New Roman" pitchFamily="18" charset="0"/>
                  <a:ea typeface="宋体" pitchFamily="2" charset="-122"/>
                </a:rPr>
                <a:t>t</a:t>
              </a:r>
              <a:r>
                <a:rPr kumimoji="1" lang="zh-CN" altLang="en-US" sz="2800" b="1">
                  <a:solidFill>
                    <a:srgbClr val="000000"/>
                  </a:solidFill>
                  <a:latin typeface="Times New Roman" pitchFamily="18" charset="0"/>
                  <a:ea typeface="宋体" pitchFamily="2" charset="-122"/>
                </a:rPr>
                <a:t>统计量均大于</a:t>
              </a:r>
              <a:r>
                <a:rPr kumimoji="1" lang="en-US" altLang="zh-CN" sz="2800" b="1">
                  <a:solidFill>
                    <a:srgbClr val="000000"/>
                  </a:solidFill>
                  <a:latin typeface="Times New Roman" pitchFamily="18" charset="0"/>
                  <a:ea typeface="宋体" pitchFamily="2" charset="-122"/>
                </a:rPr>
                <a:t>2.080, </a:t>
              </a:r>
              <a:r>
                <a:rPr kumimoji="1" lang="zh-CN" altLang="en-US" sz="2800" b="1">
                  <a:solidFill>
                    <a:srgbClr val="000000"/>
                  </a:solidFill>
                  <a:latin typeface="Times New Roman" pitchFamily="18" charset="0"/>
                  <a:ea typeface="宋体" pitchFamily="2" charset="-122"/>
                </a:rPr>
                <a:t>这说明在</a:t>
              </a:r>
              <a:r>
                <a:rPr kumimoji="1" lang="en-US" altLang="zh-CN" sz="2800" b="1">
                  <a:solidFill>
                    <a:srgbClr val="000000"/>
                  </a:solidFill>
                  <a:latin typeface="Times New Roman" pitchFamily="18" charset="0"/>
                  <a:ea typeface="宋体" pitchFamily="2" charset="-122"/>
                </a:rPr>
                <a:t>5%</a:t>
              </a:r>
              <a:r>
                <a:rPr kumimoji="1" lang="zh-CN" altLang="en-US" sz="2800" b="1">
                  <a:solidFill>
                    <a:srgbClr val="000000"/>
                  </a:solidFill>
                  <a:latin typeface="Times New Roman" pitchFamily="18" charset="0"/>
                  <a:ea typeface="宋体" pitchFamily="2" charset="-122"/>
                </a:rPr>
                <a:t>的显著性水平下，斜率系数均显著不为零，表明国内生产总值、财政支出、商品零售价格指数对税收收入分别都有显著影响。</a:t>
              </a:r>
              <a:r>
                <a:rPr kumimoji="1" lang="zh-CN" altLang="en-US" sz="2800" b="1">
                  <a:solidFill>
                    <a:schemeClr val="tx1"/>
                  </a:solidFill>
                  <a:latin typeface="Times New Roman" pitchFamily="18" charset="0"/>
                  <a:ea typeface="宋体" pitchFamily="2" charset="-122"/>
                </a:rPr>
                <a:t> </a:t>
              </a:r>
            </a:p>
          </p:txBody>
        </p:sp>
        <p:graphicFrame>
          <p:nvGraphicFramePr>
            <p:cNvPr id="233479" name="Object 6"/>
            <p:cNvGraphicFramePr>
              <a:graphicFrameLocks noChangeAspect="1"/>
            </p:cNvGraphicFramePr>
            <p:nvPr/>
          </p:nvGraphicFramePr>
          <p:xfrm>
            <a:off x="3152" y="1661"/>
            <a:ext cx="1299" cy="330"/>
          </p:xfrm>
          <a:graphic>
            <a:graphicData uri="http://schemas.openxmlformats.org/presentationml/2006/ole">
              <mc:AlternateContent xmlns:mc="http://schemas.openxmlformats.org/markup-compatibility/2006">
                <mc:Choice xmlns:v="urn:schemas-microsoft-com:vml" Requires="v">
                  <p:oleObj spid="_x0000_s233558" name="Equation" r:id="rId3" imgW="1040948" imgH="228501" progId="Equation.DSMT4">
                    <p:embed/>
                  </p:oleObj>
                </mc:Choice>
                <mc:Fallback>
                  <p:oleObj name="Equation" r:id="rId3" imgW="1040948" imgH="22850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661"/>
                          <a:ext cx="12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3480" name="Object 7"/>
            <p:cNvGraphicFramePr>
              <a:graphicFrameLocks noChangeAspect="1"/>
            </p:cNvGraphicFramePr>
            <p:nvPr/>
          </p:nvGraphicFramePr>
          <p:xfrm>
            <a:off x="1837" y="1207"/>
            <a:ext cx="725" cy="231"/>
          </p:xfrm>
          <a:graphic>
            <a:graphicData uri="http://schemas.openxmlformats.org/presentationml/2006/ole">
              <mc:AlternateContent xmlns:mc="http://schemas.openxmlformats.org/markup-compatibility/2006">
                <mc:Choice xmlns:v="urn:schemas-microsoft-com:vml" Requires="v">
                  <p:oleObj spid="_x0000_s233559" name="Equation" r:id="rId5" imgW="558558" imgH="177723" progId="Equation.DSMT4">
                    <p:embed/>
                  </p:oleObj>
                </mc:Choice>
                <mc:Fallback>
                  <p:oleObj name="Equation" r:id="rId5" imgW="558558" imgH="17772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1207"/>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3481" name="Object 8"/>
            <p:cNvGraphicFramePr>
              <a:graphicFrameLocks noChangeAspect="1"/>
            </p:cNvGraphicFramePr>
            <p:nvPr/>
          </p:nvGraphicFramePr>
          <p:xfrm>
            <a:off x="657" y="2112"/>
            <a:ext cx="839" cy="366"/>
          </p:xfrm>
          <a:graphic>
            <a:graphicData uri="http://schemas.openxmlformats.org/presentationml/2006/ole">
              <mc:AlternateContent xmlns:mc="http://schemas.openxmlformats.org/markup-compatibility/2006">
                <mc:Choice xmlns:v="urn:schemas-microsoft-com:vml" Requires="v">
                  <p:oleObj spid="_x0000_s233560" name="Equation" r:id="rId7" imgW="714320" imgH="219082" progId="Equation.DSMT4">
                    <p:embed/>
                  </p:oleObj>
                </mc:Choice>
                <mc:Fallback>
                  <p:oleObj name="Equation" r:id="rId7" imgW="714320" imgH="21908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112"/>
                          <a:ext cx="839" cy="366"/>
                        </a:xfrm>
                        <a:prstGeom prst="rect">
                          <a:avLst/>
                        </a:prstGeom>
                        <a:solidFill>
                          <a:srgbClr val="00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33475" name="Object 9"/>
          <p:cNvGraphicFramePr>
            <a:graphicFrameLocks noChangeAspect="1"/>
          </p:cNvGraphicFramePr>
          <p:nvPr/>
        </p:nvGraphicFramePr>
        <p:xfrm>
          <a:off x="1042988" y="2636838"/>
          <a:ext cx="1944687" cy="414337"/>
        </p:xfrm>
        <a:graphic>
          <a:graphicData uri="http://schemas.openxmlformats.org/presentationml/2006/ole">
            <mc:AlternateContent xmlns:mc="http://schemas.openxmlformats.org/markup-compatibility/2006">
              <mc:Choice xmlns:v="urn:schemas-microsoft-com:vml" Requires="v">
                <p:oleObj spid="_x0000_s233561" name="Equation" r:id="rId9" imgW="1015559" imgH="177723" progId="Equation.DSMT4">
                  <p:embed/>
                </p:oleObj>
              </mc:Choice>
              <mc:Fallback>
                <p:oleObj name="Equation" r:id="rId9" imgW="1015559" imgH="17772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636838"/>
                        <a:ext cx="194468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827088" y="750888"/>
            <a:ext cx="7848600" cy="541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endParaRPr lang="en-US" altLang="zh-CN" sz="4000" b="1" dirty="0">
              <a:solidFill>
                <a:schemeClr val="tx2"/>
              </a:solidFill>
              <a:latin typeface="Tahoma" pitchFamily="34" charset="0"/>
              <a:ea typeface="宋体" pitchFamily="2" charset="-122"/>
            </a:endParaRPr>
          </a:p>
          <a:p>
            <a:pPr>
              <a:lnSpc>
                <a:spcPct val="130000"/>
              </a:lnSpc>
            </a:pPr>
            <a:r>
              <a:rPr kumimoji="1" lang="zh-CN" altLang="en-US" sz="2800" b="1" dirty="0">
                <a:solidFill>
                  <a:srgbClr val="000000"/>
                </a:solidFill>
                <a:latin typeface="华文楷体" pitchFamily="2" charset="-122"/>
                <a:ea typeface="华文楷体" pitchFamily="2" charset="-122"/>
              </a:rPr>
              <a:t>本模型中</a:t>
            </a:r>
          </a:p>
          <a:p>
            <a:pPr>
              <a:lnSpc>
                <a:spcPct val="130000"/>
              </a:lnSpc>
            </a:pPr>
            <a:r>
              <a:rPr kumimoji="1" lang="zh-CN" altLang="en-US" sz="2800" b="1" dirty="0">
                <a:solidFill>
                  <a:srgbClr val="000000"/>
                </a:solidFill>
                <a:latin typeface="华文楷体" pitchFamily="2" charset="-122"/>
                <a:ea typeface="华文楷体" pitchFamily="2" charset="-122"/>
              </a:rPr>
              <a:t>所估计的参数的符号与经济理论分析一致，说明在其他因素不变的情况下，国内生产总值每增加</a:t>
            </a:r>
            <a:r>
              <a:rPr kumimoji="1" lang="en-US" altLang="zh-CN" sz="2800" b="1" dirty="0">
                <a:solidFill>
                  <a:srgbClr val="000000"/>
                </a:solidFill>
                <a:latin typeface="华文楷体" pitchFamily="2" charset="-122"/>
                <a:ea typeface="华文楷体" pitchFamily="2" charset="-122"/>
              </a:rPr>
              <a:t>1</a:t>
            </a:r>
            <a:r>
              <a:rPr kumimoji="1" lang="zh-CN" altLang="en-US" sz="2800" b="1" dirty="0">
                <a:solidFill>
                  <a:srgbClr val="000000"/>
                </a:solidFill>
                <a:latin typeface="华文楷体" pitchFamily="2" charset="-122"/>
                <a:ea typeface="华文楷体" pitchFamily="2" charset="-122"/>
              </a:rPr>
              <a:t>亿元，平均说来税收收入将增加</a:t>
            </a:r>
            <a:r>
              <a:rPr kumimoji="1" lang="en-US" altLang="zh-CN" sz="2800" b="1" dirty="0">
                <a:solidFill>
                  <a:srgbClr val="000000"/>
                </a:solidFill>
                <a:latin typeface="华文楷体" pitchFamily="2" charset="-122"/>
                <a:ea typeface="华文楷体" pitchFamily="2" charset="-122"/>
              </a:rPr>
              <a:t>220.67</a:t>
            </a:r>
            <a:r>
              <a:rPr kumimoji="1" lang="zh-CN" altLang="en-US" sz="2800" b="1" dirty="0">
                <a:solidFill>
                  <a:srgbClr val="000000"/>
                </a:solidFill>
                <a:latin typeface="华文楷体" pitchFamily="2" charset="-122"/>
                <a:ea typeface="华文楷体" pitchFamily="2" charset="-122"/>
              </a:rPr>
              <a:t>万元；财政支出每增加</a:t>
            </a:r>
            <a:r>
              <a:rPr kumimoji="1" lang="en-US" altLang="zh-CN" sz="2800" b="1" dirty="0">
                <a:solidFill>
                  <a:srgbClr val="000000"/>
                </a:solidFill>
                <a:latin typeface="华文楷体" pitchFamily="2" charset="-122"/>
                <a:ea typeface="华文楷体" pitchFamily="2" charset="-122"/>
              </a:rPr>
              <a:t>1</a:t>
            </a:r>
            <a:r>
              <a:rPr kumimoji="1" lang="zh-CN" altLang="en-US" sz="2800" b="1" dirty="0">
                <a:solidFill>
                  <a:srgbClr val="000000"/>
                </a:solidFill>
                <a:latin typeface="华文楷体" pitchFamily="2" charset="-122"/>
                <a:ea typeface="华文楷体" pitchFamily="2" charset="-122"/>
              </a:rPr>
              <a:t>亿元，平均说来税收收入将增加</a:t>
            </a:r>
            <a:r>
              <a:rPr kumimoji="1" lang="en-US" altLang="zh-CN" sz="2800" b="1" dirty="0">
                <a:solidFill>
                  <a:srgbClr val="000000"/>
                </a:solidFill>
                <a:latin typeface="华文楷体" pitchFamily="2" charset="-122"/>
                <a:ea typeface="华文楷体" pitchFamily="2" charset="-122"/>
              </a:rPr>
              <a:t>7021.04</a:t>
            </a:r>
            <a:r>
              <a:rPr kumimoji="1" lang="zh-CN" altLang="en-US" sz="2800" b="1" dirty="0">
                <a:solidFill>
                  <a:srgbClr val="000000"/>
                </a:solidFill>
                <a:latin typeface="华文楷体" pitchFamily="2" charset="-122"/>
                <a:ea typeface="华文楷体" pitchFamily="2" charset="-122"/>
              </a:rPr>
              <a:t>万元</a:t>
            </a:r>
            <a:r>
              <a:rPr kumimoji="1" lang="en-US" altLang="zh-CN" sz="2800" b="1" dirty="0">
                <a:solidFill>
                  <a:srgbClr val="000000"/>
                </a:solidFill>
                <a:latin typeface="华文楷体" pitchFamily="2" charset="-122"/>
                <a:ea typeface="华文楷体" pitchFamily="2" charset="-122"/>
              </a:rPr>
              <a:t>;</a:t>
            </a:r>
            <a:r>
              <a:rPr kumimoji="1" lang="zh-CN" altLang="en-US" sz="2800" b="1" dirty="0">
                <a:solidFill>
                  <a:srgbClr val="000000"/>
                </a:solidFill>
                <a:latin typeface="Tahoma" pitchFamily="34" charset="0"/>
                <a:ea typeface="华文楷体" pitchFamily="2" charset="-122"/>
              </a:rPr>
              <a:t>商品零售物价指数每增加</a:t>
            </a:r>
            <a:r>
              <a:rPr kumimoji="1" lang="en-US" altLang="zh-CN" sz="2800" b="1" dirty="0">
                <a:solidFill>
                  <a:srgbClr val="000000"/>
                </a:solidFill>
                <a:latin typeface="Tahoma" pitchFamily="34" charset="0"/>
                <a:ea typeface="华文楷体" pitchFamily="2" charset="-122"/>
              </a:rPr>
              <a:t>1%,</a:t>
            </a:r>
            <a:r>
              <a:rPr kumimoji="1" lang="zh-CN" altLang="en-US" sz="2800" b="1" dirty="0">
                <a:solidFill>
                  <a:srgbClr val="000000"/>
                </a:solidFill>
                <a:latin typeface="Tahoma" pitchFamily="34" charset="0"/>
                <a:ea typeface="华文楷体" pitchFamily="2" charset="-122"/>
              </a:rPr>
              <a:t>平均说来税收收入将增加</a:t>
            </a:r>
            <a:r>
              <a:rPr kumimoji="1" lang="en-US" altLang="zh-CN" sz="2800" b="1" dirty="0">
                <a:solidFill>
                  <a:srgbClr val="000000"/>
                </a:solidFill>
                <a:latin typeface="Tahoma" pitchFamily="34" charset="0"/>
                <a:ea typeface="华文楷体" pitchFamily="2" charset="-122"/>
              </a:rPr>
              <a:t>23.98541</a:t>
            </a:r>
            <a:r>
              <a:rPr kumimoji="1" lang="zh-CN" altLang="en-US" sz="2800" b="1" dirty="0">
                <a:solidFill>
                  <a:srgbClr val="000000"/>
                </a:solidFill>
                <a:latin typeface="Tahoma" pitchFamily="34" charset="0"/>
                <a:ea typeface="华文楷体" pitchFamily="2" charset="-122"/>
              </a:rPr>
              <a:t>亿元</a:t>
            </a:r>
            <a:r>
              <a:rPr kumimoji="1" lang="zh-CN" altLang="en-US" sz="2800" b="1" dirty="0">
                <a:solidFill>
                  <a:srgbClr val="000000"/>
                </a:solidFill>
                <a:latin typeface="华文楷体" pitchFamily="2" charset="-122"/>
                <a:ea typeface="华文楷体" pitchFamily="2" charset="-122"/>
              </a:rPr>
              <a:t>。</a:t>
            </a:r>
            <a:endParaRPr kumimoji="1" lang="zh-CN" altLang="en-US" sz="2800" b="1" dirty="0">
              <a:solidFill>
                <a:srgbClr val="000000"/>
              </a:solidFill>
              <a:latin typeface="华文仿宋" pitchFamily="2" charset="-122"/>
              <a:ea typeface="华文仿宋" pitchFamily="2" charset="-122"/>
            </a:endParaRPr>
          </a:p>
          <a:p>
            <a:pPr>
              <a:spcBef>
                <a:spcPct val="50000"/>
              </a:spcBef>
            </a:pPr>
            <a:endParaRPr kumimoji="1" lang="en-US" altLang="zh-CN" sz="2800" dirty="0">
              <a:solidFill>
                <a:schemeClr val="tx1"/>
              </a:solidFill>
              <a:latin typeface="Times New Roman" pitchFamily="18" charset="0"/>
              <a:ea typeface="黑体" pitchFamily="2" charset="-122"/>
            </a:endParaRPr>
          </a:p>
        </p:txBody>
      </p:sp>
      <p:graphicFrame>
        <p:nvGraphicFramePr>
          <p:cNvPr id="234499" name="Object 3"/>
          <p:cNvGraphicFramePr>
            <a:graphicFrameLocks noChangeAspect="1"/>
          </p:cNvGraphicFramePr>
          <p:nvPr/>
        </p:nvGraphicFramePr>
        <p:xfrm>
          <a:off x="2481263" y="1450975"/>
          <a:ext cx="5480050" cy="782638"/>
        </p:xfrm>
        <a:graphic>
          <a:graphicData uri="http://schemas.openxmlformats.org/presentationml/2006/ole">
            <mc:AlternateContent xmlns:mc="http://schemas.openxmlformats.org/markup-compatibility/2006">
              <mc:Choice xmlns:v="urn:schemas-microsoft-com:vml" Requires="v">
                <p:oleObj spid="_x0000_s234520" name="Equation" r:id="rId3" imgW="2768600" imgH="342900" progId="Equation.DSMT4">
                  <p:embed/>
                </p:oleObj>
              </mc:Choice>
              <mc:Fallback>
                <p:oleObj name="Equation" r:id="rId3" imgW="27686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1450975"/>
                        <a:ext cx="54800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4500" name="Rectangle 4"/>
          <p:cNvSpPr>
            <a:spLocks noGrp="1" noChangeArrowheads="1"/>
          </p:cNvSpPr>
          <p:nvPr>
            <p:ph type="title"/>
          </p:nvPr>
        </p:nvSpPr>
        <p:spPr>
          <a:xfrm>
            <a:off x="304800" y="838200"/>
            <a:ext cx="2819400" cy="1143000"/>
          </a:xfrm>
        </p:spPr>
        <p:txBody>
          <a:bodyPr>
            <a:normAutofit/>
          </a:bodyPr>
          <a:lstStyle/>
          <a:p>
            <a:pPr eaLnBrk="1" hangingPunct="1"/>
            <a:r>
              <a:rPr kumimoji="1" lang="en-US" altLang="zh-CN" smtClean="0">
                <a:latin typeface="华文新魏" pitchFamily="2" charset="-122"/>
                <a:ea typeface="华文新魏" pitchFamily="2" charset="-122"/>
              </a:rPr>
              <a:t> </a:t>
            </a:r>
            <a:r>
              <a:rPr lang="zh-CN" altLang="en-US" smtClean="0">
                <a:solidFill>
                  <a:srgbClr val="990000"/>
                </a:solidFill>
                <a:latin typeface="华文新魏" pitchFamily="2" charset="-122"/>
                <a:ea typeface="华文新魏" pitchFamily="2" charset="-122"/>
              </a:rPr>
              <a:t>经济意义检验</a:t>
            </a:r>
            <a:r>
              <a:rPr lang="zh-CN" altLang="en-US" smtClean="0"/>
              <a:t> </a:t>
            </a:r>
          </a:p>
        </p:txBody>
      </p:sp>
    </p:spTree>
  </p:cSld>
  <p:clrMapOvr>
    <a:masterClrMapping/>
  </p:clrMapOvr>
  <p:transition advClick="0"/>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Line 2"/>
          <p:cNvSpPr>
            <a:spLocks noChangeShapeType="1"/>
          </p:cNvSpPr>
          <p:nvPr/>
        </p:nvSpPr>
        <p:spPr bwMode="auto">
          <a:xfrm flipV="1">
            <a:off x="1758950" y="1719263"/>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23" name="Line 3"/>
          <p:cNvSpPr>
            <a:spLocks noChangeShapeType="1"/>
          </p:cNvSpPr>
          <p:nvPr/>
        </p:nvSpPr>
        <p:spPr bwMode="auto">
          <a:xfrm flipV="1">
            <a:off x="6940550" y="5376863"/>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24" name="Line 4"/>
          <p:cNvSpPr>
            <a:spLocks noChangeShapeType="1"/>
          </p:cNvSpPr>
          <p:nvPr/>
        </p:nvSpPr>
        <p:spPr bwMode="auto">
          <a:xfrm>
            <a:off x="2749550" y="545306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765" name="Text Box 5"/>
          <p:cNvSpPr txBox="1">
            <a:spLocks noChangeArrowheads="1"/>
          </p:cNvSpPr>
          <p:nvPr/>
        </p:nvSpPr>
        <p:spPr bwMode="auto">
          <a:xfrm>
            <a:off x="381000" y="1828800"/>
            <a:ext cx="80645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2</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）三段和值法</a:t>
            </a:r>
          </a:p>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                                  </a:t>
            </a:r>
          </a:p>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                                             ，求参数</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K</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 </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a</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 </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b</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a:t>
            </a:r>
          </a:p>
          <a:p>
            <a:pPr>
              <a:lnSpc>
                <a:spcPct val="115000"/>
              </a:lnSpc>
              <a:defRPr/>
            </a:pPr>
            <a:endPar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endParaRPr>
          </a:p>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把</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n</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个样本点等分为</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3</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组，每组</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r</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个数据，</a:t>
            </a:r>
            <a:endParaRPr kumimoji="1" lang="zh-CN" altLang="en-US" sz="1800" b="1" i="1">
              <a:solidFill>
                <a:srgbClr val="000066"/>
              </a:solidFill>
              <a:effectLst>
                <a:outerShdw blurRad="38100" dist="38100" dir="2700000" algn="tl">
                  <a:srgbClr val="C0C0C0"/>
                </a:outerShdw>
              </a:effectLst>
              <a:latin typeface="Times New Roman" pitchFamily="18" charset="0"/>
              <a:ea typeface="黑体" pitchFamily="2" charset="-122"/>
            </a:endParaRPr>
          </a:p>
        </p:txBody>
      </p:sp>
      <p:graphicFrame>
        <p:nvGraphicFramePr>
          <p:cNvPr id="235526" name="Object 6"/>
          <p:cNvGraphicFramePr>
            <a:graphicFrameLocks noGrp="1" noChangeAspect="1"/>
          </p:cNvGraphicFramePr>
          <p:nvPr>
            <p:ph/>
          </p:nvPr>
        </p:nvGraphicFramePr>
        <p:xfrm>
          <a:off x="1600200" y="2386013"/>
          <a:ext cx="2165350" cy="960437"/>
        </p:xfrm>
        <a:graphic>
          <a:graphicData uri="http://schemas.openxmlformats.org/presentationml/2006/ole">
            <mc:AlternateContent xmlns:mc="http://schemas.openxmlformats.org/markup-compatibility/2006">
              <mc:Choice xmlns:v="urn:schemas-microsoft-com:vml" Requires="v">
                <p:oleObj spid="_x0000_s235587" name="Equation" r:id="rId3" imgW="1009526" imgH="447642" progId="Equation.DSMT4">
                  <p:embed/>
                </p:oleObj>
              </mc:Choice>
              <mc:Fallback>
                <p:oleObj name="Equation" r:id="rId3" imgW="1009526" imgH="44764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386013"/>
                        <a:ext cx="216535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27" name="Object 7"/>
          <p:cNvGraphicFramePr>
            <a:graphicFrameLocks noChangeAspect="1"/>
          </p:cNvGraphicFramePr>
          <p:nvPr/>
        </p:nvGraphicFramePr>
        <p:xfrm>
          <a:off x="6102350" y="3171825"/>
          <a:ext cx="788988" cy="833438"/>
        </p:xfrm>
        <a:graphic>
          <a:graphicData uri="http://schemas.openxmlformats.org/presentationml/2006/ole">
            <mc:AlternateContent xmlns:mc="http://schemas.openxmlformats.org/markup-compatibility/2006">
              <mc:Choice xmlns:v="urn:schemas-microsoft-com:vml" Requires="v">
                <p:oleObj spid="_x0000_s235588" name="Equation" r:id="rId5" imgW="428592" imgH="447642" progId="Equation.DSMT4">
                  <p:embed/>
                </p:oleObj>
              </mc:Choice>
              <mc:Fallback>
                <p:oleObj name="Equation" r:id="rId5" imgW="428592" imgH="44764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2350" y="3171825"/>
                        <a:ext cx="788988"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28" name="Object 8"/>
          <p:cNvGraphicFramePr>
            <a:graphicFrameLocks noChangeAspect="1"/>
          </p:cNvGraphicFramePr>
          <p:nvPr/>
        </p:nvGraphicFramePr>
        <p:xfrm>
          <a:off x="1981200" y="4876800"/>
          <a:ext cx="4167188" cy="927100"/>
        </p:xfrm>
        <a:graphic>
          <a:graphicData uri="http://schemas.openxmlformats.org/presentationml/2006/ole">
            <mc:AlternateContent xmlns:mc="http://schemas.openxmlformats.org/markup-compatibility/2006">
              <mc:Choice xmlns:v="urn:schemas-microsoft-com:vml" Requires="v">
                <p:oleObj spid="_x0000_s235589" name="Equation" r:id="rId7" imgW="1923926" imgH="438163" progId="Equation.DSMT4">
                  <p:embed/>
                </p:oleObj>
              </mc:Choice>
              <mc:Fallback>
                <p:oleObj name="Equation" r:id="rId7" imgW="1923926" imgH="43816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876800"/>
                        <a:ext cx="416718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770" name="Rectangle 10"/>
          <p:cNvSpPr>
            <a:spLocks noChangeArrowheads="1"/>
          </p:cNvSpPr>
          <p:nvPr/>
        </p:nvSpPr>
        <p:spPr bwMode="auto">
          <a:xfrm>
            <a:off x="533400" y="914400"/>
            <a:ext cx="457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b="1">
                <a:solidFill>
                  <a:srgbClr val="000066"/>
                </a:solidFill>
                <a:effectLst>
                  <a:outerShdw blurRad="38100" dist="38100" dir="2700000" algn="tl">
                    <a:srgbClr val="C0C0C0"/>
                  </a:outerShdw>
                </a:effectLst>
              </a:rPr>
              <a:t>模型参数的识别</a:t>
            </a:r>
          </a:p>
          <a:p>
            <a:pPr>
              <a:defRPr/>
            </a:pPr>
            <a:r>
              <a:rPr kumimoji="1" lang="zh-CN" altLang="en-US" b="1">
                <a:solidFill>
                  <a:srgbClr val="000066"/>
                </a:solidFill>
                <a:effectLst>
                  <a:outerShdw blurRad="38100" dist="38100" dir="2700000" algn="tl">
                    <a:srgbClr val="C0C0C0"/>
                  </a:outerShdw>
                </a:effectLst>
              </a:rPr>
              <a:t>（</a:t>
            </a:r>
            <a:r>
              <a:rPr kumimoji="1" lang="en-US" altLang="zh-CN" b="1">
                <a:solidFill>
                  <a:srgbClr val="000066"/>
                </a:solidFill>
                <a:effectLst>
                  <a:outerShdw blurRad="38100" dist="38100" dir="2700000" algn="tl">
                    <a:srgbClr val="C0C0C0"/>
                  </a:outerShdw>
                </a:effectLst>
              </a:rPr>
              <a:t>1</a:t>
            </a:r>
            <a:r>
              <a:rPr kumimoji="1" lang="zh-CN" altLang="en-US" b="1">
                <a:solidFill>
                  <a:srgbClr val="000066"/>
                </a:solidFill>
                <a:effectLst>
                  <a:outerShdw blurRad="38100" dist="38100" dir="2700000" algn="tl">
                    <a:srgbClr val="C0C0C0"/>
                  </a:outerShdw>
                </a:effectLst>
              </a:rPr>
              <a:t>）最小二乘法</a:t>
            </a:r>
            <a:r>
              <a:rPr kumimoji="1" lang="en-US" altLang="zh-CN" b="1">
                <a:solidFill>
                  <a:srgbClr val="000066"/>
                </a:solidFill>
                <a:effectLst>
                  <a:outerShdw blurRad="38100" dist="38100" dir="2700000" algn="tl">
                    <a:srgbClr val="C0C0C0"/>
                  </a:outerShdw>
                </a:effectLst>
              </a:rPr>
              <a:t>(</a:t>
            </a:r>
            <a:r>
              <a:rPr kumimoji="1" lang="zh-CN" altLang="en-US" b="1">
                <a:solidFill>
                  <a:srgbClr val="000066"/>
                </a:solidFill>
                <a:effectLst>
                  <a:outerShdw blurRad="38100" dist="38100" dir="2700000" algn="tl">
                    <a:srgbClr val="C0C0C0"/>
                  </a:outerShdw>
                </a:effectLst>
              </a:rPr>
              <a:t>已讲</a:t>
            </a:r>
            <a:r>
              <a:rPr kumimoji="1" lang="en-US" altLang="zh-CN" b="1">
                <a:solidFill>
                  <a:srgbClr val="000066"/>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Line 2"/>
          <p:cNvSpPr>
            <a:spLocks noChangeShapeType="1"/>
          </p:cNvSpPr>
          <p:nvPr/>
        </p:nvSpPr>
        <p:spPr bwMode="auto">
          <a:xfrm flipV="1">
            <a:off x="1524000" y="2057400"/>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6547" name="Line 3"/>
          <p:cNvSpPr>
            <a:spLocks noChangeShapeType="1"/>
          </p:cNvSpPr>
          <p:nvPr/>
        </p:nvSpPr>
        <p:spPr bwMode="auto">
          <a:xfrm flipV="1">
            <a:off x="6783388" y="4897438"/>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6548" name="Line 4"/>
          <p:cNvSpPr>
            <a:spLocks noChangeShapeType="1"/>
          </p:cNvSpPr>
          <p:nvPr/>
        </p:nvSpPr>
        <p:spPr bwMode="auto">
          <a:xfrm>
            <a:off x="2592388" y="4973638"/>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4789" name="Text Box 5"/>
          <p:cNvSpPr txBox="1">
            <a:spLocks noChangeArrowheads="1"/>
          </p:cNvSpPr>
          <p:nvPr/>
        </p:nvSpPr>
        <p:spPr bwMode="auto">
          <a:xfrm>
            <a:off x="539750" y="1633538"/>
            <a:ext cx="8064500"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令</a:t>
            </a:r>
          </a:p>
          <a:p>
            <a:pPr>
              <a:lnSpc>
                <a:spcPct val="115000"/>
              </a:lnSpc>
              <a:defRPr/>
            </a:pPr>
            <a:endPar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endParaRPr>
          </a:p>
          <a:p>
            <a:pPr>
              <a:lnSpc>
                <a:spcPct val="115000"/>
              </a:lnSpc>
              <a:defRPr/>
            </a:pPr>
            <a:endParaRPr kumimoji="1" lang="en-US" altLang="zh-CN" sz="1800" b="1" i="1">
              <a:solidFill>
                <a:srgbClr val="000066"/>
              </a:solidFill>
              <a:effectLst>
                <a:outerShdw blurRad="38100" dist="38100" dir="2700000" algn="tl">
                  <a:srgbClr val="C0C0C0"/>
                </a:outerShdw>
              </a:effectLst>
              <a:latin typeface="Times New Roman" pitchFamily="18" charset="0"/>
              <a:ea typeface="黑体" pitchFamily="2" charset="-122"/>
            </a:endParaRPr>
          </a:p>
        </p:txBody>
      </p:sp>
      <p:graphicFrame>
        <p:nvGraphicFramePr>
          <p:cNvPr id="236550" name="Object 6"/>
          <p:cNvGraphicFramePr>
            <a:graphicFrameLocks noGrp="1" noChangeAspect="1"/>
          </p:cNvGraphicFramePr>
          <p:nvPr>
            <p:ph/>
          </p:nvPr>
        </p:nvGraphicFramePr>
        <p:xfrm>
          <a:off x="1325563" y="1219200"/>
          <a:ext cx="6742112" cy="1554163"/>
        </p:xfrm>
        <a:graphic>
          <a:graphicData uri="http://schemas.openxmlformats.org/presentationml/2006/ole">
            <mc:AlternateContent xmlns:mc="http://schemas.openxmlformats.org/markup-compatibility/2006">
              <mc:Choice xmlns:v="urn:schemas-microsoft-com:vml" Requires="v">
                <p:oleObj spid="_x0000_s236591" name="Equation" r:id="rId3" imgW="3057360" imgH="704993" progId="Equation.DSMT4">
                  <p:embed/>
                </p:oleObj>
              </mc:Choice>
              <mc:Fallback>
                <p:oleObj name="Equation" r:id="rId3" imgW="3057360" imgH="70499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1219200"/>
                        <a:ext cx="674211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1" name="Object 7"/>
          <p:cNvGraphicFramePr>
            <a:graphicFrameLocks noChangeAspect="1"/>
          </p:cNvGraphicFramePr>
          <p:nvPr/>
        </p:nvGraphicFramePr>
        <p:xfrm>
          <a:off x="1219200" y="3276600"/>
          <a:ext cx="7056438" cy="2089150"/>
        </p:xfrm>
        <a:graphic>
          <a:graphicData uri="http://schemas.openxmlformats.org/presentationml/2006/ole">
            <mc:AlternateContent xmlns:mc="http://schemas.openxmlformats.org/markup-compatibility/2006">
              <mc:Choice xmlns:v="urn:schemas-microsoft-com:vml" Requires="v">
                <p:oleObj spid="_x0000_s236592" name="Equation" r:id="rId5" imgW="3991066" imgH="1238302" progId="Equation.DSMT4">
                  <p:embed/>
                </p:oleObj>
              </mc:Choice>
              <mc:Fallback>
                <p:oleObj name="Equation" r:id="rId5" imgW="3991066" imgH="123830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276600"/>
                        <a:ext cx="7056438"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4792" name="Text Box 8"/>
          <p:cNvSpPr txBox="1">
            <a:spLocks noChangeArrowheads="1"/>
          </p:cNvSpPr>
          <p:nvPr/>
        </p:nvSpPr>
        <p:spPr bwMode="auto">
          <a:xfrm>
            <a:off x="838200" y="5486400"/>
            <a:ext cx="7777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tx1"/>
                </a:solidFill>
                <a:effectLst>
                  <a:outerShdw blurRad="38100" dist="38100" dir="2700000" algn="tl">
                    <a:srgbClr val="C0C0C0"/>
                  </a:outerShdw>
                </a:effectLst>
                <a:latin typeface="Times New Roman" pitchFamily="18" charset="0"/>
                <a:ea typeface="黑体" pitchFamily="2" charset="-122"/>
              </a:rPr>
              <a:t>        </a:t>
            </a:r>
            <a:r>
              <a:rPr lang="zh-CN" altLang="en-US" b="1">
                <a:solidFill>
                  <a:srgbClr val="000066"/>
                </a:solidFill>
                <a:effectLst>
                  <a:outerShdw blurRad="38100" dist="38100" dir="2700000" algn="tl">
                    <a:srgbClr val="C0C0C0"/>
                  </a:outerShdw>
                </a:effectLst>
                <a:latin typeface="Times New Roman" pitchFamily="18" charset="0"/>
                <a:ea typeface="黑体" pitchFamily="2" charset="-122"/>
              </a:rPr>
              <a:t>三段和值法还适于修正指数曲线和</a:t>
            </a:r>
            <a:r>
              <a:rPr lang="en-US" altLang="zh-CN" b="1">
                <a:solidFill>
                  <a:srgbClr val="000066"/>
                </a:solidFill>
                <a:effectLst>
                  <a:outerShdw blurRad="38100" dist="38100" dir="2700000" algn="tl">
                    <a:srgbClr val="C0C0C0"/>
                  </a:outerShdw>
                </a:effectLst>
                <a:latin typeface="Times New Roman" pitchFamily="18" charset="0"/>
                <a:ea typeface="黑体" pitchFamily="2" charset="-122"/>
              </a:rPr>
              <a:t>Gompartz</a:t>
            </a:r>
            <a:r>
              <a:rPr lang="zh-CN" altLang="en-US" b="1">
                <a:solidFill>
                  <a:srgbClr val="000066"/>
                </a:solidFill>
                <a:effectLst>
                  <a:outerShdw blurRad="38100" dist="38100" dir="2700000" algn="tl">
                    <a:srgbClr val="C0C0C0"/>
                  </a:outerShdw>
                </a:effectLst>
                <a:latin typeface="Times New Roman" pitchFamily="18" charset="0"/>
                <a:ea typeface="黑体" pitchFamily="2" charset="-122"/>
              </a:rPr>
              <a:t>曲线的参数估计。</a:t>
            </a:r>
          </a:p>
        </p:txBody>
      </p:sp>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Line 2"/>
          <p:cNvSpPr>
            <a:spLocks noChangeShapeType="1"/>
          </p:cNvSpPr>
          <p:nvPr/>
        </p:nvSpPr>
        <p:spPr bwMode="auto">
          <a:xfrm flipV="1">
            <a:off x="1606550" y="1719263"/>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7571" name="Line 3"/>
          <p:cNvSpPr>
            <a:spLocks noChangeShapeType="1"/>
          </p:cNvSpPr>
          <p:nvPr/>
        </p:nvSpPr>
        <p:spPr bwMode="auto">
          <a:xfrm flipV="1">
            <a:off x="6788150" y="5376863"/>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7572" name="Line 4"/>
          <p:cNvSpPr>
            <a:spLocks noChangeShapeType="1"/>
          </p:cNvSpPr>
          <p:nvPr/>
        </p:nvSpPr>
        <p:spPr bwMode="auto">
          <a:xfrm>
            <a:off x="2597150" y="545306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5813" name="Text Box 5"/>
          <p:cNvSpPr txBox="1">
            <a:spLocks noChangeArrowheads="1"/>
          </p:cNvSpPr>
          <p:nvPr/>
        </p:nvSpPr>
        <p:spPr bwMode="auto">
          <a:xfrm>
            <a:off x="228600" y="1143000"/>
            <a:ext cx="806450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p>
            <a:pPr>
              <a:lnSpc>
                <a:spcPct val="115000"/>
              </a:lnSpc>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3</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）三点法</a:t>
            </a:r>
          </a:p>
          <a:p>
            <a:pPr>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      同样考虑对</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Logistic</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曲线的拟合，在时间序列中等间距任取三点</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0</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1</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2</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，且</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T =</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1</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0</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 =</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2</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1</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。假设这三点</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0</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,y</a:t>
            </a:r>
            <a:r>
              <a:rPr kumimoji="1" lang="en-US" altLang="zh-CN" b="1" i="1" baseline="-25000">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0</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1</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,y</a:t>
            </a:r>
            <a:r>
              <a:rPr kumimoji="1" lang="en-US" altLang="zh-CN" b="1" i="1" baseline="-25000">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1</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 (</a:t>
            </a:r>
            <a:r>
              <a:rPr kumimoji="1" lang="en-US" altLang="zh-CN" b="1" i="1">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2</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,y</a:t>
            </a:r>
            <a:r>
              <a:rPr kumimoji="1" lang="en-US" altLang="zh-CN" b="1" i="1" baseline="-25000">
                <a:solidFill>
                  <a:srgbClr val="000066"/>
                </a:solidFill>
                <a:effectLst>
                  <a:outerShdw blurRad="38100" dist="38100" dir="2700000" algn="tl">
                    <a:srgbClr val="C0C0C0"/>
                  </a:outerShdw>
                </a:effectLst>
                <a:latin typeface="Times New Roman" pitchFamily="18" charset="0"/>
                <a:ea typeface="黑体" pitchFamily="2" charset="-122"/>
              </a:rPr>
              <a:t>τ</a:t>
            </a:r>
            <a:r>
              <a:rPr kumimoji="1" lang="en-US" altLang="zh-CN" b="1" baseline="-25000">
                <a:solidFill>
                  <a:srgbClr val="000066"/>
                </a:solidFill>
                <a:effectLst>
                  <a:outerShdw blurRad="38100" dist="38100" dir="2700000" algn="tl">
                    <a:srgbClr val="C0C0C0"/>
                  </a:outerShdw>
                </a:effectLst>
                <a:latin typeface="Times New Roman" pitchFamily="18" charset="0"/>
                <a:ea typeface="黑体" pitchFamily="2" charset="-122"/>
              </a:rPr>
              <a:t>2</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恰在</a:t>
            </a:r>
            <a:r>
              <a:rPr kumimoji="1" lang="en-US" altLang="zh-CN" b="1">
                <a:solidFill>
                  <a:srgbClr val="000066"/>
                </a:solidFill>
                <a:effectLst>
                  <a:outerShdw blurRad="38100" dist="38100" dir="2700000" algn="tl">
                    <a:srgbClr val="C0C0C0"/>
                  </a:outerShdw>
                </a:effectLst>
                <a:latin typeface="Times New Roman" pitchFamily="18" charset="0"/>
                <a:ea typeface="黑体" pitchFamily="2" charset="-122"/>
              </a:rPr>
              <a:t>Logistic</a:t>
            </a: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曲线上，则：</a:t>
            </a:r>
            <a:r>
              <a:rPr kumimoji="1" lang="zh-CN" altLang="en-US" sz="1800" b="1">
                <a:solidFill>
                  <a:srgbClr val="000066"/>
                </a:solidFill>
                <a:effectLst>
                  <a:outerShdw blurRad="38100" dist="38100" dir="2700000" algn="tl">
                    <a:srgbClr val="C0C0C0"/>
                  </a:outerShdw>
                </a:effectLst>
                <a:latin typeface="Times New Roman" pitchFamily="18" charset="0"/>
                <a:ea typeface="黑体" pitchFamily="2" charset="-122"/>
              </a:rPr>
              <a:t> </a:t>
            </a:r>
          </a:p>
        </p:txBody>
      </p:sp>
      <p:graphicFrame>
        <p:nvGraphicFramePr>
          <p:cNvPr id="237574" name="Object 6"/>
          <p:cNvGraphicFramePr>
            <a:graphicFrameLocks noGrp="1" noChangeAspect="1"/>
          </p:cNvGraphicFramePr>
          <p:nvPr>
            <p:ph/>
          </p:nvPr>
        </p:nvGraphicFramePr>
        <p:xfrm>
          <a:off x="2574925" y="3048000"/>
          <a:ext cx="2492375" cy="2827338"/>
        </p:xfrm>
        <a:graphic>
          <a:graphicData uri="http://schemas.openxmlformats.org/presentationml/2006/ole">
            <mc:AlternateContent xmlns:mc="http://schemas.openxmlformats.org/markup-compatibility/2006">
              <mc:Choice xmlns:v="urn:schemas-microsoft-com:vml" Requires="v">
                <p:oleObj spid="_x0000_s237594" name="Equation" r:id="rId3" imgW="1133435" imgH="1286051" progId="Equation.DSMT4">
                  <p:embed/>
                </p:oleObj>
              </mc:Choice>
              <mc:Fallback>
                <p:oleObj name="Equation" r:id="rId3" imgW="1133435" imgH="128605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3048000"/>
                        <a:ext cx="2492375"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19275"/>
            <a:ext cx="7162800"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Line 3"/>
          <p:cNvSpPr>
            <a:spLocks noChangeShapeType="1"/>
          </p:cNvSpPr>
          <p:nvPr/>
        </p:nvSpPr>
        <p:spPr bwMode="auto">
          <a:xfrm flipV="1">
            <a:off x="2286000" y="2438400"/>
            <a:ext cx="4724400" cy="2362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Line 4"/>
          <p:cNvSpPr>
            <a:spLocks noChangeShapeType="1"/>
          </p:cNvSpPr>
          <p:nvPr/>
        </p:nvSpPr>
        <p:spPr bwMode="auto">
          <a:xfrm flipV="1">
            <a:off x="2514600" y="2667000"/>
            <a:ext cx="4648200" cy="2362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Oval 5"/>
          <p:cNvSpPr>
            <a:spLocks noChangeArrowheads="1"/>
          </p:cNvSpPr>
          <p:nvPr/>
        </p:nvSpPr>
        <p:spPr bwMode="auto">
          <a:xfrm>
            <a:off x="6540500" y="6122988"/>
            <a:ext cx="990600" cy="533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chemeClr val="tx1"/>
                </a:solidFill>
                <a:latin typeface="黑体" pitchFamily="2" charset="-122"/>
                <a:ea typeface="黑体" pitchFamily="2" charset="-122"/>
              </a:rPr>
              <a:t>?</a:t>
            </a:r>
          </a:p>
        </p:txBody>
      </p:sp>
      <p:sp>
        <p:nvSpPr>
          <p:cNvPr id="26630" name="Rectangle 6"/>
          <p:cNvSpPr>
            <a:spLocks noChangeArrowheads="1"/>
          </p:cNvSpPr>
          <p:nvPr/>
        </p:nvSpPr>
        <p:spPr bwMode="auto">
          <a:xfrm>
            <a:off x="404813" y="361950"/>
            <a:ext cx="452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a:solidFill>
                  <a:srgbClr val="0000FF"/>
                </a:solidFill>
                <a:latin typeface="Times New Roman" pitchFamily="18" charset="0"/>
                <a:ea typeface="黑体" pitchFamily="2" charset="-122"/>
              </a:rPr>
              <a:t>A  </a:t>
            </a:r>
            <a:r>
              <a:rPr lang="zh-CN" altLang="en-US" sz="3600" b="1">
                <a:solidFill>
                  <a:srgbClr val="0000FF"/>
                </a:solidFill>
                <a:latin typeface="Times New Roman" pitchFamily="18" charset="0"/>
                <a:ea typeface="黑体" pitchFamily="2" charset="-122"/>
              </a:rPr>
              <a:t>拟合直线方程法</a:t>
            </a:r>
          </a:p>
        </p:txBody>
      </p:sp>
      <p:graphicFrame>
        <p:nvGraphicFramePr>
          <p:cNvPr id="26631" name="Object 7"/>
          <p:cNvGraphicFramePr>
            <a:graphicFrameLocks noChangeAspect="1"/>
          </p:cNvGraphicFramePr>
          <p:nvPr/>
        </p:nvGraphicFramePr>
        <p:xfrm>
          <a:off x="5016500" y="2098675"/>
          <a:ext cx="1679575" cy="465138"/>
        </p:xfrm>
        <a:graphic>
          <a:graphicData uri="http://schemas.openxmlformats.org/presentationml/2006/ole">
            <mc:AlternateContent xmlns:mc="http://schemas.openxmlformats.org/markup-compatibility/2006">
              <mc:Choice xmlns:v="urn:schemas-microsoft-com:vml" Requires="v">
                <p:oleObj spid="_x0000_s26712" name="Equation" r:id="rId4" imgW="825500" imgH="228600" progId="Equation.DSMT4">
                  <p:embed/>
                </p:oleObj>
              </mc:Choice>
              <mc:Fallback>
                <p:oleObj name="Equation" r:id="rId4" imgW="8255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0" y="2098675"/>
                        <a:ext cx="16795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7116763" y="2181225"/>
          <a:ext cx="1525587" cy="463550"/>
        </p:xfrm>
        <a:graphic>
          <a:graphicData uri="http://schemas.openxmlformats.org/presentationml/2006/ole">
            <mc:AlternateContent xmlns:mc="http://schemas.openxmlformats.org/markup-compatibility/2006">
              <mc:Choice xmlns:v="urn:schemas-microsoft-com:vml" Requires="v">
                <p:oleObj spid="_x0000_s26713" name="Equation" r:id="rId6" imgW="749300" imgH="228600" progId="Equation.DSMT4">
                  <p:embed/>
                </p:oleObj>
              </mc:Choice>
              <mc:Fallback>
                <p:oleObj name="Equation" r:id="rId6" imgW="7493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6763" y="2181225"/>
                        <a:ext cx="15255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6465888" y="2830513"/>
          <a:ext cx="1706562" cy="463550"/>
        </p:xfrm>
        <a:graphic>
          <a:graphicData uri="http://schemas.openxmlformats.org/presentationml/2006/ole">
            <mc:AlternateContent xmlns:mc="http://schemas.openxmlformats.org/markup-compatibility/2006">
              <mc:Choice xmlns:v="urn:schemas-microsoft-com:vml" Requires="v">
                <p:oleObj spid="_x0000_s26714" name="Equation" r:id="rId8" imgW="838200" imgH="228600" progId="Equation.DSMT4">
                  <p:embed/>
                </p:oleObj>
              </mc:Choice>
              <mc:Fallback>
                <p:oleObj name="Equation" r:id="rId8" imgW="838200" imgH="2286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5888" y="2830513"/>
                        <a:ext cx="17065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0"/>
          <p:cNvGraphicFramePr>
            <a:graphicFrameLocks noGrp="1" noChangeAspect="1"/>
          </p:cNvGraphicFramePr>
          <p:nvPr>
            <p:ph/>
            <p:extLst>
              <p:ext uri="{D42A27DB-BD31-4B8C-83A1-F6EECF244321}">
                <p14:modId xmlns:p14="http://schemas.microsoft.com/office/powerpoint/2010/main" val="3763124639"/>
              </p:ext>
            </p:extLst>
          </p:nvPr>
        </p:nvGraphicFramePr>
        <p:xfrm>
          <a:off x="3733800" y="6092825"/>
          <a:ext cx="1603375" cy="488950"/>
        </p:xfrm>
        <a:graphic>
          <a:graphicData uri="http://schemas.openxmlformats.org/presentationml/2006/ole">
            <mc:AlternateContent xmlns:mc="http://schemas.openxmlformats.org/markup-compatibility/2006">
              <mc:Choice xmlns:v="urn:schemas-microsoft-com:vml" Requires="v">
                <p:oleObj spid="_x0000_s26715" name="Equation" r:id="rId10" imgW="749300" imgH="228600" progId="Equation.DSMT4">
                  <p:embed/>
                </p:oleObj>
              </mc:Choice>
              <mc:Fallback>
                <p:oleObj name="Equation" r:id="rId10" imgW="749300" imgH="22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6092825"/>
                        <a:ext cx="1603375" cy="488950"/>
                      </a:xfrm>
                      <a:prstGeom prst="rect">
                        <a:avLst/>
                      </a:prstGeom>
                      <a:noFill/>
                      <a:ln>
                        <a:noFill/>
                      </a:ln>
                      <a:effectLst/>
                      <a:extLst/>
                    </p:spPr>
                  </p:pic>
                </p:oleObj>
              </mc:Fallback>
            </mc:AlternateContent>
          </a:graphicData>
        </a:graphic>
      </p:graphicFrame>
      <p:sp>
        <p:nvSpPr>
          <p:cNvPr id="26635" name="Rectangle 11"/>
          <p:cNvSpPr>
            <a:spLocks noChangeArrowheads="1"/>
          </p:cNvSpPr>
          <p:nvPr/>
        </p:nvSpPr>
        <p:spPr bwMode="auto">
          <a:xfrm>
            <a:off x="539750" y="6092825"/>
            <a:ext cx="3816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400">
                <a:solidFill>
                  <a:srgbClr val="0000FF"/>
                </a:solidFill>
                <a:ea typeface="黑体" pitchFamily="2" charset="-122"/>
              </a:rPr>
              <a:t>使用最小二乘法拟合直线　</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Line 2"/>
          <p:cNvSpPr>
            <a:spLocks noChangeShapeType="1"/>
          </p:cNvSpPr>
          <p:nvPr/>
        </p:nvSpPr>
        <p:spPr bwMode="auto">
          <a:xfrm flipV="1">
            <a:off x="1606550" y="1719263"/>
            <a:ext cx="0" cy="3733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8595" name="Line 3"/>
          <p:cNvSpPr>
            <a:spLocks noChangeShapeType="1"/>
          </p:cNvSpPr>
          <p:nvPr/>
        </p:nvSpPr>
        <p:spPr bwMode="auto">
          <a:xfrm flipV="1">
            <a:off x="6788150" y="5376863"/>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8596" name="Line 4"/>
          <p:cNvSpPr>
            <a:spLocks noChangeShapeType="1"/>
          </p:cNvSpPr>
          <p:nvPr/>
        </p:nvSpPr>
        <p:spPr bwMode="auto">
          <a:xfrm>
            <a:off x="2597150" y="545306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6837" name="Text Box 5"/>
          <p:cNvSpPr txBox="1">
            <a:spLocks noChangeArrowheads="1"/>
          </p:cNvSpPr>
          <p:nvPr/>
        </p:nvSpPr>
        <p:spPr bwMode="auto">
          <a:xfrm>
            <a:off x="622300" y="12954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p>
            <a:pPr>
              <a:defRPr/>
            </a:pPr>
            <a:r>
              <a:rPr kumimoji="1" lang="zh-CN" altLang="en-US" b="1">
                <a:solidFill>
                  <a:srgbClr val="000066"/>
                </a:solidFill>
                <a:effectLst>
                  <a:outerShdw blurRad="38100" dist="38100" dir="2700000" algn="tl">
                    <a:srgbClr val="C0C0C0"/>
                  </a:outerShdw>
                </a:effectLst>
                <a:latin typeface="Times New Roman" pitchFamily="18" charset="0"/>
                <a:ea typeface="黑体" pitchFamily="2" charset="-122"/>
              </a:rPr>
              <a:t>解得：</a:t>
            </a:r>
            <a:r>
              <a:rPr kumimoji="1" lang="zh-CN" altLang="en-US" sz="1800" b="1">
                <a:solidFill>
                  <a:schemeClr val="tx1"/>
                </a:solidFill>
                <a:effectLst>
                  <a:outerShdw blurRad="38100" dist="38100" dir="2700000" algn="tl">
                    <a:srgbClr val="C0C0C0"/>
                  </a:outerShdw>
                </a:effectLst>
                <a:latin typeface="Times New Roman" pitchFamily="18" charset="0"/>
                <a:ea typeface="黑体" pitchFamily="2" charset="-122"/>
              </a:rPr>
              <a:t> </a:t>
            </a:r>
          </a:p>
        </p:txBody>
      </p:sp>
      <p:graphicFrame>
        <p:nvGraphicFramePr>
          <p:cNvPr id="238598" name="Object 6"/>
          <p:cNvGraphicFramePr>
            <a:graphicFrameLocks noGrp="1" noChangeAspect="1"/>
          </p:cNvGraphicFramePr>
          <p:nvPr>
            <p:ph/>
          </p:nvPr>
        </p:nvGraphicFramePr>
        <p:xfrm>
          <a:off x="1600200" y="1708150"/>
          <a:ext cx="5913438" cy="2757488"/>
        </p:xfrm>
        <a:graphic>
          <a:graphicData uri="http://schemas.openxmlformats.org/presentationml/2006/ole">
            <mc:AlternateContent xmlns:mc="http://schemas.openxmlformats.org/markup-compatibility/2006">
              <mc:Choice xmlns:v="urn:schemas-microsoft-com:vml" Requires="v">
                <p:oleObj spid="_x0000_s238619" name="Equation" r:id="rId3" imgW="2962235" imgH="1381197" progId="Equation.DSMT4">
                  <p:embed/>
                </p:oleObj>
              </mc:Choice>
              <mc:Fallback>
                <p:oleObj name="Equation" r:id="rId3" imgW="2962235" imgH="138119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08150"/>
                        <a:ext cx="5913438"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6839" name="Rectangle 7"/>
          <p:cNvSpPr>
            <a:spLocks noChangeArrowheads="1"/>
          </p:cNvSpPr>
          <p:nvPr/>
        </p:nvSpPr>
        <p:spPr bwMode="auto">
          <a:xfrm>
            <a:off x="925513" y="228600"/>
            <a:ext cx="8218487"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defRPr/>
            </a:pPr>
            <a:r>
              <a:rPr kumimoji="1" lang="en-US" altLang="zh-CN" sz="1600" b="1">
                <a:solidFill>
                  <a:srgbClr val="000099"/>
                </a:solidFill>
                <a:effectLst>
                  <a:outerShdw blurRad="38100" dist="38100" dir="2700000" algn="tl">
                    <a:srgbClr val="C0C0C0"/>
                  </a:outerShdw>
                </a:effectLst>
                <a:ea typeface="宋体" pitchFamily="2" charset="-122"/>
              </a:rPr>
              <a:t>7.3.3  </a:t>
            </a:r>
            <a:r>
              <a:rPr kumimoji="1" lang="zh-CN" altLang="en-US" sz="1600" b="1">
                <a:solidFill>
                  <a:srgbClr val="000099"/>
                </a:solidFill>
                <a:effectLst>
                  <a:outerShdw blurRad="38100" dist="38100" dir="2700000" algn="tl">
                    <a:srgbClr val="C0C0C0"/>
                  </a:outerShdw>
                </a:effectLst>
                <a:ea typeface="宋体" pitchFamily="2" charset="-122"/>
              </a:rPr>
              <a:t>趋势外推预测法</a:t>
            </a:r>
            <a:r>
              <a:rPr kumimoji="1" lang="en-US" altLang="zh-CN" sz="1200" b="1">
                <a:solidFill>
                  <a:srgbClr val="000099"/>
                </a:solidFill>
                <a:effectLst>
                  <a:outerShdw blurRad="38100" dist="38100" dir="2700000" algn="tl">
                    <a:srgbClr val="C0C0C0"/>
                  </a:outerShdw>
                </a:effectLst>
                <a:latin typeface="Tahoma"/>
                <a:ea typeface="宋体" pitchFamily="2" charset="-122"/>
              </a:rPr>
              <a:t>——</a:t>
            </a:r>
            <a:r>
              <a:rPr kumimoji="1" lang="zh-CN" altLang="en-US" sz="1200" b="1">
                <a:solidFill>
                  <a:schemeClr val="hlink"/>
                </a:solidFill>
                <a:effectLst>
                  <a:outerShdw blurRad="38100" dist="38100" dir="2700000" algn="tl">
                    <a:srgbClr val="C0C0C0"/>
                  </a:outerShdw>
                </a:effectLst>
                <a:ea typeface="宋体" pitchFamily="2" charset="-122"/>
              </a:rPr>
              <a:t>参数识别的三点法</a:t>
            </a:r>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81000" y="533400"/>
            <a:ext cx="8229600" cy="1143000"/>
          </a:xfrm>
        </p:spPr>
        <p:txBody>
          <a:bodyPr/>
          <a:lstStyle/>
          <a:p>
            <a:pPr eaLnBrk="1" hangingPunct="1"/>
            <a:r>
              <a:rPr lang="zh-CN" altLang="en-US" smtClean="0">
                <a:solidFill>
                  <a:srgbClr val="A50021"/>
                </a:solidFill>
              </a:rPr>
              <a:t>参考文献</a:t>
            </a:r>
          </a:p>
        </p:txBody>
      </p:sp>
      <p:sp>
        <p:nvSpPr>
          <p:cNvPr id="239619" name="Rectangle 3"/>
          <p:cNvSpPr>
            <a:spLocks noGrp="1" noChangeArrowheads="1"/>
          </p:cNvSpPr>
          <p:nvPr>
            <p:ph idx="1"/>
          </p:nvPr>
        </p:nvSpPr>
        <p:spPr>
          <a:xfrm>
            <a:off x="457200" y="1905000"/>
            <a:ext cx="8229600" cy="4525963"/>
          </a:xfrm>
        </p:spPr>
        <p:txBody>
          <a:bodyPr/>
          <a:lstStyle/>
          <a:p>
            <a:pPr eaLnBrk="1" hangingPunct="1"/>
            <a:r>
              <a:rPr kumimoji="1" lang="zh-CN" altLang="en-US" smtClean="0">
                <a:solidFill>
                  <a:srgbClr val="000066"/>
                </a:solidFill>
              </a:rPr>
              <a:t>徐国强著：</a:t>
            </a:r>
            <a:r>
              <a:rPr kumimoji="1" lang="en-US" altLang="zh-CN" smtClean="0">
                <a:solidFill>
                  <a:srgbClr val="000066"/>
                </a:solidFill>
              </a:rPr>
              <a:t>《</a:t>
            </a:r>
            <a:r>
              <a:rPr kumimoji="1" lang="zh-CN" altLang="en-US" smtClean="0">
                <a:solidFill>
                  <a:srgbClr val="000066"/>
                </a:solidFill>
              </a:rPr>
              <a:t>管理统计学</a:t>
            </a:r>
            <a:r>
              <a:rPr kumimoji="1" lang="en-US" altLang="zh-CN" smtClean="0">
                <a:solidFill>
                  <a:srgbClr val="000066"/>
                </a:solidFill>
              </a:rPr>
              <a:t>》</a:t>
            </a:r>
            <a:r>
              <a:rPr kumimoji="1" lang="zh-CN" altLang="en-US" smtClean="0">
                <a:solidFill>
                  <a:srgbClr val="000066"/>
                </a:solidFill>
              </a:rPr>
              <a:t>，上海财经大学出版社 </a:t>
            </a:r>
            <a:r>
              <a:rPr kumimoji="1" lang="en-US" altLang="zh-CN" smtClean="0">
                <a:solidFill>
                  <a:srgbClr val="000066"/>
                </a:solidFill>
              </a:rPr>
              <a:t>1998</a:t>
            </a:r>
          </a:p>
          <a:p>
            <a:pPr eaLnBrk="1" hangingPunct="1"/>
            <a:r>
              <a:rPr kumimoji="1" lang="zh-CN" altLang="en-US" smtClean="0">
                <a:solidFill>
                  <a:srgbClr val="000066"/>
                </a:solidFill>
              </a:rPr>
              <a:t>原毅军、任曙明、梁艳、张国峰等编，</a:t>
            </a:r>
            <a:r>
              <a:rPr kumimoji="1" lang="en-US" altLang="zh-CN" smtClean="0">
                <a:solidFill>
                  <a:srgbClr val="000066"/>
                </a:solidFill>
              </a:rPr>
              <a:t>《</a:t>
            </a:r>
            <a:r>
              <a:rPr kumimoji="1" lang="zh-CN" altLang="en-US" smtClean="0">
                <a:solidFill>
                  <a:srgbClr val="000066"/>
                </a:solidFill>
              </a:rPr>
              <a:t>国际经济学</a:t>
            </a:r>
            <a:r>
              <a:rPr kumimoji="1" lang="en-US" altLang="zh-CN" smtClean="0">
                <a:solidFill>
                  <a:srgbClr val="000066"/>
                </a:solidFill>
              </a:rPr>
              <a:t>》</a:t>
            </a:r>
            <a:r>
              <a:rPr kumimoji="1" lang="zh-CN" altLang="en-US" smtClean="0">
                <a:solidFill>
                  <a:srgbClr val="000066"/>
                </a:solidFill>
              </a:rPr>
              <a:t>，机械工业出版社，</a:t>
            </a:r>
            <a:r>
              <a:rPr kumimoji="1" lang="en-US" altLang="zh-CN" smtClean="0">
                <a:solidFill>
                  <a:srgbClr val="000066"/>
                </a:solidFill>
              </a:rPr>
              <a:t>2005</a:t>
            </a:r>
            <a:r>
              <a:rPr kumimoji="1" lang="zh-CN" altLang="en-US" smtClean="0">
                <a:solidFill>
                  <a:srgbClr val="000066"/>
                </a:solidFill>
              </a:rPr>
              <a:t>年；</a:t>
            </a:r>
            <a:r>
              <a:rPr kumimoji="1" lang="zh-CN" altLang="en-US" smtClean="0"/>
              <a:t> </a:t>
            </a:r>
          </a:p>
        </p:txBody>
      </p:sp>
    </p:spTree>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2293" name="WordArt 5"/>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altLang="zh-CN" sz="5400" b="1" kern="10">
                <a:ln w="28575">
                  <a:solidFill>
                    <a:schemeClr val="bg1"/>
                  </a:solidFill>
                  <a:round/>
                  <a:headEnd/>
                  <a:tailEnd/>
                </a:ln>
                <a:gradFill rotWithShape="1">
                  <a:gsLst>
                    <a:gs pos="0">
                      <a:schemeClr val="bg1">
                        <a:alpha val="0"/>
                      </a:schemeClr>
                    </a:gs>
                    <a:gs pos="100000">
                      <a:srgbClr val="3366CC"/>
                    </a:gs>
                  </a:gsLst>
                  <a:lin ang="5400000" scaled="1"/>
                </a:gradFill>
                <a:effectLst>
                  <a:outerShdw dist="107763" dir="2700000" algn="ctr" rotWithShape="0">
                    <a:srgbClr val="000000">
                      <a:alpha val="50000"/>
                    </a:srgbClr>
                  </a:outerShdw>
                </a:effectLst>
                <a:latin typeface="Verdana"/>
                <a:ea typeface="Verdana"/>
              </a:rPr>
              <a:t>Thank You !</a:t>
            </a:r>
            <a:endParaRPr lang="zh-CN" altLang="en-US" sz="5400" b="1" kern="10">
              <a:ln w="28575">
                <a:solidFill>
                  <a:schemeClr val="bg1"/>
                </a:solidFill>
                <a:round/>
                <a:headEnd/>
                <a:tailEnd/>
              </a:ln>
              <a:gradFill rotWithShape="1">
                <a:gsLst>
                  <a:gs pos="0">
                    <a:schemeClr val="bg1">
                      <a:alpha val="0"/>
                    </a:schemeClr>
                  </a:gs>
                  <a:gs pos="100000">
                    <a:srgbClr val="3366CC"/>
                  </a:gs>
                </a:gsLst>
                <a:lin ang="5400000" scaled="1"/>
              </a:gradFill>
              <a:effectLst>
                <a:outerShdw dist="107763" dir="2700000" algn="ctr" rotWithShape="0">
                  <a:srgbClr val="000000">
                    <a:alpha val="50000"/>
                  </a:srgbClr>
                </a:outerShdw>
              </a:effectLst>
              <a:latin typeface="Verdan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652293"/>
                                        </p:tgtEl>
                                        <p:attrNameLst>
                                          <p:attrName>style.visibility</p:attrName>
                                        </p:attrNameLst>
                                      </p:cBhvr>
                                      <p:to>
                                        <p:strVal val="visible"/>
                                      </p:to>
                                    </p:set>
                                    <p:animEffect transition="in" filter="fade">
                                      <p:cBhvr>
                                        <p:cTn id="7" dur="1000"/>
                                        <p:tgtEl>
                                          <p:spTgt spid="652293"/>
                                        </p:tgtEl>
                                      </p:cBhvr>
                                    </p:animEffect>
                                    <p:anim calcmode="lin" valueType="num">
                                      <p:cBhvr>
                                        <p:cTn id="8" dur="1000" fill="hold"/>
                                        <p:tgtEl>
                                          <p:spTgt spid="652293"/>
                                        </p:tgtEl>
                                        <p:attrNameLst>
                                          <p:attrName>style.rotation</p:attrName>
                                        </p:attrNameLst>
                                      </p:cBhvr>
                                      <p:tavLst>
                                        <p:tav tm="0">
                                          <p:val>
                                            <p:fltVal val="720"/>
                                          </p:val>
                                        </p:tav>
                                        <p:tav tm="100000">
                                          <p:val>
                                            <p:fltVal val="0"/>
                                          </p:val>
                                        </p:tav>
                                      </p:tavLst>
                                    </p:anim>
                                    <p:anim calcmode="lin" valueType="num">
                                      <p:cBhvr>
                                        <p:cTn id="9" dur="1000" fill="hold"/>
                                        <p:tgtEl>
                                          <p:spTgt spid="652293"/>
                                        </p:tgtEl>
                                        <p:attrNameLst>
                                          <p:attrName>ppt_h</p:attrName>
                                        </p:attrNameLst>
                                      </p:cBhvr>
                                      <p:tavLst>
                                        <p:tav tm="0">
                                          <p:val>
                                            <p:fltVal val="0"/>
                                          </p:val>
                                        </p:tav>
                                        <p:tav tm="100000">
                                          <p:val>
                                            <p:strVal val="#ppt_h"/>
                                          </p:val>
                                        </p:tav>
                                      </p:tavLst>
                                    </p:anim>
                                    <p:anim calcmode="lin" valueType="num">
                                      <p:cBhvr>
                                        <p:cTn id="10" dur="1000" fill="hold"/>
                                        <p:tgtEl>
                                          <p:spTgt spid="652293"/>
                                        </p:tgtEl>
                                        <p:attrNameLst>
                                          <p:attrName>ppt_w</p:attrName>
                                        </p:attrNameLst>
                                      </p:cBhvr>
                                      <p:tavLst>
                                        <p:tav tm="0">
                                          <p:val>
                                            <p:fltVal val="0"/>
                                          </p:val>
                                        </p:tav>
                                        <p:tav tm="100000">
                                          <p:val>
                                            <p:strVal val="#ppt_w"/>
                                          </p:val>
                                        </p:tav>
                                      </p:tavLst>
                                    </p:anim>
                                  </p:childTnLst>
                                </p:cTn>
                              </p:par>
                            </p:childTnLst>
                          </p:cTn>
                        </p:par>
                        <p:par>
                          <p:cTn id="11" fill="hold" nodeType="afterGroup">
                            <p:stCondLst>
                              <p:cond delay="1000"/>
                            </p:stCondLst>
                            <p:childTnLst>
                              <p:par>
                                <p:cTn id="12" presetID="32" presetClass="emph" presetSubtype="0" fill="hold" grpId="1" nodeType="afterEffect">
                                  <p:stCondLst>
                                    <p:cond delay="0"/>
                                  </p:stCondLst>
                                  <p:childTnLst>
                                    <p:animClr clrSpc="rgb" dir="cw">
                                      <p:cBhvr override="childStyle">
                                        <p:cTn id="13" dur="100" fill="hold"/>
                                        <p:tgtEl>
                                          <p:spTgt spid="652293"/>
                                        </p:tgtEl>
                                        <p:attrNameLst>
                                          <p:attrName>style.color</p:attrName>
                                        </p:attrNameLst>
                                      </p:cBhvr>
                                      <p:to>
                                        <a:schemeClr val="accent2"/>
                                      </p:to>
                                    </p:animClr>
                                    <p:animClr clrSpc="rgb" dir="cw">
                                      <p:cBhvr>
                                        <p:cTn id="14" dur="100" fill="hold"/>
                                        <p:tgtEl>
                                          <p:spTgt spid="652293"/>
                                        </p:tgtEl>
                                        <p:attrNameLst>
                                          <p:attrName>fillcolor</p:attrName>
                                        </p:attrNameLst>
                                      </p:cBhvr>
                                      <p:to>
                                        <a:schemeClr val="accent2"/>
                                      </p:to>
                                    </p:animClr>
                                    <p:set>
                                      <p:cBhvr>
                                        <p:cTn id="15" dur="100" fill="hold"/>
                                        <p:tgtEl>
                                          <p:spTgt spid="652293"/>
                                        </p:tgtEl>
                                        <p:attrNameLst>
                                          <p:attrName>fill.type</p:attrName>
                                        </p:attrNameLst>
                                      </p:cBhvr>
                                      <p:to>
                                        <p:strVal val="solid"/>
                                      </p:to>
                                    </p:set>
                                    <p:set>
                                      <p:cBhvr>
                                        <p:cTn id="16" dur="100" fill="hold"/>
                                        <p:tgtEl>
                                          <p:spTgt spid="652293"/>
                                        </p:tgtEl>
                                        <p:attrNameLst>
                                          <p:attrName>fill.on</p:attrName>
                                        </p:attrNameLst>
                                      </p:cBhvr>
                                      <p:to>
                                        <p:strVal val="true"/>
                                      </p:to>
                                    </p:set>
                                    <p:animRot by="120000">
                                      <p:cBhvr>
                                        <p:cTn id="17" dur="100" fill="hold">
                                          <p:stCondLst>
                                            <p:cond delay="0"/>
                                          </p:stCondLst>
                                        </p:cTn>
                                        <p:tgtEl>
                                          <p:spTgt spid="652293"/>
                                        </p:tgtEl>
                                        <p:attrNameLst>
                                          <p:attrName>r</p:attrName>
                                        </p:attrNameLst>
                                      </p:cBhvr>
                                    </p:animRot>
                                    <p:animRot by="-240000">
                                      <p:cBhvr>
                                        <p:cTn id="18" dur="200" fill="hold">
                                          <p:stCondLst>
                                            <p:cond delay="200"/>
                                          </p:stCondLst>
                                        </p:cTn>
                                        <p:tgtEl>
                                          <p:spTgt spid="652293"/>
                                        </p:tgtEl>
                                        <p:attrNameLst>
                                          <p:attrName>r</p:attrName>
                                        </p:attrNameLst>
                                      </p:cBhvr>
                                    </p:animRot>
                                    <p:animRot by="240000">
                                      <p:cBhvr>
                                        <p:cTn id="19" dur="200" fill="hold">
                                          <p:stCondLst>
                                            <p:cond delay="400"/>
                                          </p:stCondLst>
                                        </p:cTn>
                                        <p:tgtEl>
                                          <p:spTgt spid="652293"/>
                                        </p:tgtEl>
                                        <p:attrNameLst>
                                          <p:attrName>r</p:attrName>
                                        </p:attrNameLst>
                                      </p:cBhvr>
                                    </p:animRot>
                                    <p:animRot by="-240000">
                                      <p:cBhvr>
                                        <p:cTn id="20" dur="200" fill="hold">
                                          <p:stCondLst>
                                            <p:cond delay="600"/>
                                          </p:stCondLst>
                                        </p:cTn>
                                        <p:tgtEl>
                                          <p:spTgt spid="652293"/>
                                        </p:tgtEl>
                                        <p:attrNameLst>
                                          <p:attrName>r</p:attrName>
                                        </p:attrNameLst>
                                      </p:cBhvr>
                                    </p:animRot>
                                    <p:animRot by="120000">
                                      <p:cBhvr>
                                        <p:cTn id="21" dur="200" fill="hold">
                                          <p:stCondLst>
                                            <p:cond delay="800"/>
                                          </p:stCondLst>
                                        </p:cTn>
                                        <p:tgtEl>
                                          <p:spTgt spid="65229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3" grpId="0" animBg="1"/>
      <p:bldP spid="652293"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body" sz="half" idx="1"/>
          </p:nvPr>
        </p:nvSpPr>
        <p:spPr>
          <a:xfrm>
            <a:off x="685800" y="1447800"/>
            <a:ext cx="4462463" cy="496888"/>
          </a:xfrm>
        </p:spPr>
        <p:txBody>
          <a:bodyPr/>
          <a:lstStyle/>
          <a:p>
            <a:pPr eaLnBrk="1" hangingPunct="1">
              <a:lnSpc>
                <a:spcPct val="90000"/>
              </a:lnSpc>
            </a:pPr>
            <a:r>
              <a:rPr lang="zh-CN" altLang="en-US" sz="2400" smtClean="0">
                <a:solidFill>
                  <a:srgbClr val="0000FF"/>
                </a:solidFill>
                <a:ea typeface="黑体" pitchFamily="2" charset="-122"/>
              </a:rPr>
              <a:t>概念：离差与离差平方</a:t>
            </a:r>
          </a:p>
        </p:txBody>
      </p:sp>
      <p:graphicFrame>
        <p:nvGraphicFramePr>
          <p:cNvPr id="27651" name="Object 3"/>
          <p:cNvGraphicFramePr>
            <a:graphicFrameLocks noGrp="1" noChangeAspect="1"/>
          </p:cNvGraphicFramePr>
          <p:nvPr>
            <p:ph sz="quarter" idx="2"/>
          </p:nvPr>
        </p:nvGraphicFramePr>
        <p:xfrm>
          <a:off x="268288" y="2433638"/>
          <a:ext cx="4876800" cy="3178175"/>
        </p:xfrm>
        <a:graphic>
          <a:graphicData uri="http://schemas.openxmlformats.org/presentationml/2006/ole">
            <mc:AlternateContent xmlns:mc="http://schemas.openxmlformats.org/markup-compatibility/2006">
              <mc:Choice xmlns:v="urn:schemas-microsoft-com:vml" Requires="v">
                <p:oleObj spid="_x0000_s27791" name="图表" r:id="rId3" imgW="5686425" imgH="3705225" progId="Excel.Chart.8">
                  <p:embed/>
                </p:oleObj>
              </mc:Choice>
              <mc:Fallback>
                <p:oleObj name="图表" r:id="rId3" imgW="5686425" imgH="370522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2433638"/>
                        <a:ext cx="4876800"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p:cNvGraphicFramePr>
            <a:graphicFrameLocks noGrp="1" noChangeAspect="1"/>
          </p:cNvGraphicFramePr>
          <p:nvPr>
            <p:ph sz="quarter" idx="3"/>
          </p:nvPr>
        </p:nvGraphicFramePr>
        <p:xfrm>
          <a:off x="5786438" y="1092200"/>
          <a:ext cx="2284412" cy="461963"/>
        </p:xfrm>
        <a:graphic>
          <a:graphicData uri="http://schemas.openxmlformats.org/presentationml/2006/ole">
            <mc:AlternateContent xmlns:mc="http://schemas.openxmlformats.org/markup-compatibility/2006">
              <mc:Choice xmlns:v="urn:schemas-microsoft-com:vml" Requires="v">
                <p:oleObj spid="_x0000_s27792" name="Equation" r:id="rId5" imgW="1130300" imgH="228600" progId="Equation.DSMT4">
                  <p:embed/>
                </p:oleObj>
              </mc:Choice>
              <mc:Fallback>
                <p:oleObj name="Equation" r:id="rId5" imgW="11303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8" y="1092200"/>
                        <a:ext cx="22844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Line 4"/>
          <p:cNvSpPr>
            <a:spLocks noChangeShapeType="1"/>
          </p:cNvSpPr>
          <p:nvPr/>
        </p:nvSpPr>
        <p:spPr bwMode="auto">
          <a:xfrm>
            <a:off x="4230688" y="2846388"/>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 name="Line 5"/>
          <p:cNvSpPr>
            <a:spLocks noChangeShapeType="1"/>
          </p:cNvSpPr>
          <p:nvPr/>
        </p:nvSpPr>
        <p:spPr bwMode="auto">
          <a:xfrm>
            <a:off x="3544888" y="3760788"/>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Text Box 6"/>
          <p:cNvSpPr txBox="1">
            <a:spLocks noChangeArrowheads="1"/>
          </p:cNvSpPr>
          <p:nvPr/>
        </p:nvSpPr>
        <p:spPr bwMode="auto">
          <a:xfrm>
            <a:off x="3240088" y="37607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en-US" altLang="zh-CN">
                <a:solidFill>
                  <a:schemeClr val="tx1"/>
                </a:solidFill>
                <a:latin typeface="Monotype Corsiva" pitchFamily="66" charset="0"/>
                <a:ea typeface="宋体" pitchFamily="2" charset="-122"/>
              </a:rPr>
              <a:t>e</a:t>
            </a:r>
          </a:p>
        </p:txBody>
      </p:sp>
      <p:sp>
        <p:nvSpPr>
          <p:cNvPr id="27655" name="Text Box 7"/>
          <p:cNvSpPr txBox="1">
            <a:spLocks noChangeArrowheads="1"/>
          </p:cNvSpPr>
          <p:nvPr/>
        </p:nvSpPr>
        <p:spPr bwMode="auto">
          <a:xfrm>
            <a:off x="4154488" y="29987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en-US" altLang="zh-CN">
                <a:solidFill>
                  <a:schemeClr val="tx1"/>
                </a:solidFill>
                <a:latin typeface="Monotype Corsiva" pitchFamily="66" charset="0"/>
                <a:ea typeface="宋体" pitchFamily="2" charset="-122"/>
              </a:rPr>
              <a:t>e</a:t>
            </a:r>
          </a:p>
        </p:txBody>
      </p:sp>
      <p:graphicFrame>
        <p:nvGraphicFramePr>
          <p:cNvPr id="27657" name="Object 9"/>
          <p:cNvGraphicFramePr>
            <a:graphicFrameLocks noChangeAspect="1"/>
          </p:cNvGraphicFramePr>
          <p:nvPr/>
        </p:nvGraphicFramePr>
        <p:xfrm>
          <a:off x="5648325" y="1697038"/>
          <a:ext cx="3021013" cy="782637"/>
        </p:xfrm>
        <a:graphic>
          <a:graphicData uri="http://schemas.openxmlformats.org/presentationml/2006/ole">
            <mc:AlternateContent xmlns:mc="http://schemas.openxmlformats.org/markup-compatibility/2006">
              <mc:Choice xmlns:v="urn:schemas-microsoft-com:vml" Requires="v">
                <p:oleObj spid="_x0000_s27793" name="Equation" r:id="rId7" imgW="1663700" imgH="431800" progId="Equation.DSMT4">
                  <p:embed/>
                </p:oleObj>
              </mc:Choice>
              <mc:Fallback>
                <p:oleObj name="Equation" r:id="rId7" imgW="16637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8325" y="1697038"/>
                        <a:ext cx="3021013"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5292725" y="2611438"/>
          <a:ext cx="3806825" cy="914400"/>
        </p:xfrm>
        <a:graphic>
          <a:graphicData uri="http://schemas.openxmlformats.org/presentationml/2006/ole">
            <mc:AlternateContent xmlns:mc="http://schemas.openxmlformats.org/markup-compatibility/2006">
              <mc:Choice xmlns:v="urn:schemas-microsoft-com:vml" Requires="v">
                <p:oleObj spid="_x0000_s27794" name="Equation" r:id="rId9" imgW="2006600" imgH="431800" progId="Equation.DSMT4">
                  <p:embed/>
                </p:oleObj>
              </mc:Choice>
              <mc:Fallback>
                <p:oleObj name="Equation" r:id="rId9" imgW="2006600" imgH="431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2611438"/>
                        <a:ext cx="3806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Line 11"/>
          <p:cNvSpPr>
            <a:spLocks noChangeShapeType="1"/>
          </p:cNvSpPr>
          <p:nvPr/>
        </p:nvSpPr>
        <p:spPr bwMode="auto">
          <a:xfrm>
            <a:off x="7391400" y="3608388"/>
            <a:ext cx="12954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Text Box 12"/>
          <p:cNvSpPr txBox="1">
            <a:spLocks noChangeArrowheads="1"/>
          </p:cNvSpPr>
          <p:nvPr/>
        </p:nvSpPr>
        <p:spPr bwMode="auto">
          <a:xfrm>
            <a:off x="7543800" y="39131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1800">
                <a:solidFill>
                  <a:schemeClr val="tx1"/>
                </a:solidFill>
                <a:latin typeface="Monotype Corsiva" pitchFamily="66" charset="0"/>
                <a:ea typeface="宋体" pitchFamily="2" charset="-122"/>
              </a:rPr>
              <a:t>最小</a:t>
            </a:r>
          </a:p>
        </p:txBody>
      </p:sp>
      <p:sp>
        <p:nvSpPr>
          <p:cNvPr id="27661" name="Line 13"/>
          <p:cNvSpPr>
            <a:spLocks noChangeShapeType="1"/>
          </p:cNvSpPr>
          <p:nvPr/>
        </p:nvSpPr>
        <p:spPr bwMode="auto">
          <a:xfrm>
            <a:off x="8001000" y="3608388"/>
            <a:ext cx="0" cy="3048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4"/>
          <p:cNvSpPr>
            <a:spLocks noChangeShapeType="1"/>
          </p:cNvSpPr>
          <p:nvPr/>
        </p:nvSpPr>
        <p:spPr bwMode="auto">
          <a:xfrm>
            <a:off x="7620000" y="4294188"/>
            <a:ext cx="762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5"/>
          <p:cNvSpPr>
            <a:spLocks noChangeShapeType="1"/>
          </p:cNvSpPr>
          <p:nvPr/>
        </p:nvSpPr>
        <p:spPr bwMode="auto">
          <a:xfrm>
            <a:off x="8001000" y="4294188"/>
            <a:ext cx="0" cy="3048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Text Box 16"/>
          <p:cNvSpPr txBox="1">
            <a:spLocks noChangeArrowheads="1"/>
          </p:cNvSpPr>
          <p:nvPr/>
        </p:nvSpPr>
        <p:spPr bwMode="auto">
          <a:xfrm>
            <a:off x="7086600" y="45989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1800">
                <a:solidFill>
                  <a:schemeClr val="tx1"/>
                </a:solidFill>
                <a:latin typeface="Monotype Corsiva" pitchFamily="66" charset="0"/>
                <a:ea typeface="宋体" pitchFamily="2" charset="-122"/>
              </a:rPr>
              <a:t>拟合程度最好</a:t>
            </a:r>
          </a:p>
        </p:txBody>
      </p:sp>
      <p:sp>
        <p:nvSpPr>
          <p:cNvPr id="27665" name="Line 17"/>
          <p:cNvSpPr>
            <a:spLocks noChangeShapeType="1"/>
          </p:cNvSpPr>
          <p:nvPr/>
        </p:nvSpPr>
        <p:spPr bwMode="auto">
          <a:xfrm>
            <a:off x="7239000" y="4979988"/>
            <a:ext cx="14478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Rectangle 18"/>
          <p:cNvSpPr>
            <a:spLocks noChangeArrowheads="1"/>
          </p:cNvSpPr>
          <p:nvPr/>
        </p:nvSpPr>
        <p:spPr bwMode="auto">
          <a:xfrm>
            <a:off x="5105400" y="2971800"/>
            <a:ext cx="3733800" cy="914400"/>
          </a:xfrm>
          <a:prstGeom prst="rect">
            <a:avLst/>
          </a:prstGeom>
          <a:noFill/>
          <a:ln>
            <a:noFill/>
          </a:ln>
          <a:effectLst/>
          <a:extLst>
            <a:ext uri="{909E8E84-426E-40DD-AFC4-6F175D3DCCD1}">
              <a14:hiddenFill xmlns:a14="http://schemas.microsoft.com/office/drawing/2010/main">
                <a:solidFill>
                  <a:srgbClr val="FF00FF">
                    <a:alpha val="25098"/>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Line 19"/>
          <p:cNvSpPr>
            <a:spLocks noChangeShapeType="1"/>
          </p:cNvSpPr>
          <p:nvPr/>
        </p:nvSpPr>
        <p:spPr bwMode="auto">
          <a:xfrm>
            <a:off x="649288" y="2760663"/>
            <a:ext cx="35814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20"/>
          <p:cNvSpPr>
            <a:spLocks noChangeShapeType="1"/>
          </p:cNvSpPr>
          <p:nvPr/>
        </p:nvSpPr>
        <p:spPr bwMode="auto">
          <a:xfrm>
            <a:off x="649288" y="3522663"/>
            <a:ext cx="35814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Oval 21"/>
          <p:cNvSpPr>
            <a:spLocks noChangeArrowheads="1"/>
          </p:cNvSpPr>
          <p:nvPr/>
        </p:nvSpPr>
        <p:spPr bwMode="auto">
          <a:xfrm>
            <a:off x="4192588" y="3498850"/>
            <a:ext cx="76200" cy="76200"/>
          </a:xfrm>
          <a:prstGeom prst="ellipse">
            <a:avLst/>
          </a:prstGeom>
          <a:solidFill>
            <a:schemeClr val="hlink"/>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27670" name="Group 22"/>
          <p:cNvGrpSpPr>
            <a:grpSpLocks/>
          </p:cNvGrpSpPr>
          <p:nvPr/>
        </p:nvGrpSpPr>
        <p:grpSpPr bwMode="auto">
          <a:xfrm>
            <a:off x="115888" y="2733675"/>
            <a:ext cx="476250" cy="290513"/>
            <a:chOff x="73" y="1722"/>
            <a:chExt cx="300" cy="183"/>
          </a:xfrm>
        </p:grpSpPr>
        <p:sp>
          <p:nvSpPr>
            <p:cNvPr id="27675" name="AutoShape 23"/>
            <p:cNvSpPr>
              <a:spLocks noChangeArrowheads="1"/>
            </p:cNvSpPr>
            <p:nvPr/>
          </p:nvSpPr>
          <p:spPr bwMode="auto">
            <a:xfrm>
              <a:off x="73" y="1722"/>
              <a:ext cx="300" cy="183"/>
            </a:xfrm>
            <a:prstGeom prst="wedgeEllipseCallout">
              <a:avLst>
                <a:gd name="adj1" fmla="val 62333"/>
                <a:gd name="adj2" fmla="val -36884"/>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spcBef>
                  <a:spcPct val="50000"/>
                </a:spcBef>
              </a:pPr>
              <a:endParaRPr lang="zh-CN" altLang="zh-CN" sz="2800">
                <a:solidFill>
                  <a:srgbClr val="0000FF"/>
                </a:solidFill>
                <a:latin typeface="Times New Roman" pitchFamily="18" charset="0"/>
                <a:ea typeface="黑体" pitchFamily="2" charset="-122"/>
              </a:endParaRPr>
            </a:p>
          </p:txBody>
        </p:sp>
        <p:graphicFrame>
          <p:nvGraphicFramePr>
            <p:cNvPr id="27676" name="Object 24"/>
            <p:cNvGraphicFramePr>
              <a:graphicFrameLocks noChangeAspect="1"/>
            </p:cNvGraphicFramePr>
            <p:nvPr/>
          </p:nvGraphicFramePr>
          <p:xfrm>
            <a:off x="162" y="1735"/>
            <a:ext cx="110" cy="142"/>
          </p:xfrm>
          <a:graphic>
            <a:graphicData uri="http://schemas.openxmlformats.org/presentationml/2006/ole">
              <mc:AlternateContent xmlns:mc="http://schemas.openxmlformats.org/markup-compatibility/2006">
                <mc:Choice xmlns:v="urn:schemas-microsoft-com:vml" Requires="v">
                  <p:oleObj spid="_x0000_s27795" name="Equation" r:id="rId11" imgW="177646" imgH="228402" progId="Equation.DSMT4">
                    <p:embed/>
                  </p:oleObj>
                </mc:Choice>
                <mc:Fallback>
                  <p:oleObj name="Equation" r:id="rId11" imgW="177646" imgH="228402"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 y="1735"/>
                          <a:ext cx="110"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671" name="Group 25"/>
          <p:cNvGrpSpPr>
            <a:grpSpLocks/>
          </p:cNvGrpSpPr>
          <p:nvPr/>
        </p:nvGrpSpPr>
        <p:grpSpPr bwMode="auto">
          <a:xfrm>
            <a:off x="90488" y="3563938"/>
            <a:ext cx="476250" cy="314325"/>
            <a:chOff x="57" y="2245"/>
            <a:chExt cx="300" cy="198"/>
          </a:xfrm>
        </p:grpSpPr>
        <p:sp>
          <p:nvSpPr>
            <p:cNvPr id="27673" name="AutoShape 26"/>
            <p:cNvSpPr>
              <a:spLocks noChangeArrowheads="1"/>
            </p:cNvSpPr>
            <p:nvPr/>
          </p:nvSpPr>
          <p:spPr bwMode="auto">
            <a:xfrm>
              <a:off x="57" y="2245"/>
              <a:ext cx="300" cy="198"/>
            </a:xfrm>
            <a:prstGeom prst="wedgeEllipseCallout">
              <a:avLst>
                <a:gd name="adj1" fmla="val 69000"/>
                <a:gd name="adj2" fmla="val -64648"/>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spcBef>
                  <a:spcPct val="50000"/>
                </a:spcBef>
              </a:pPr>
              <a:endParaRPr lang="zh-CN" altLang="zh-CN" sz="2800">
                <a:solidFill>
                  <a:srgbClr val="0000FF"/>
                </a:solidFill>
                <a:latin typeface="Times New Roman" pitchFamily="18" charset="0"/>
                <a:ea typeface="黑体" pitchFamily="2" charset="-122"/>
              </a:endParaRPr>
            </a:p>
          </p:txBody>
        </p:sp>
        <p:graphicFrame>
          <p:nvGraphicFramePr>
            <p:cNvPr id="27674" name="Object 27"/>
            <p:cNvGraphicFramePr>
              <a:graphicFrameLocks noChangeAspect="1"/>
            </p:cNvGraphicFramePr>
            <p:nvPr/>
          </p:nvGraphicFramePr>
          <p:xfrm>
            <a:off x="158" y="2273"/>
            <a:ext cx="110" cy="142"/>
          </p:xfrm>
          <a:graphic>
            <a:graphicData uri="http://schemas.openxmlformats.org/presentationml/2006/ole">
              <mc:AlternateContent xmlns:mc="http://schemas.openxmlformats.org/markup-compatibility/2006">
                <mc:Choice xmlns:v="urn:schemas-microsoft-com:vml" Requires="v">
                  <p:oleObj spid="_x0000_s27796" name="Equation" r:id="rId13" imgW="177646" imgH="228402" progId="Equation.DSMT4">
                    <p:embed/>
                  </p:oleObj>
                </mc:Choice>
                <mc:Fallback>
                  <p:oleObj name="Equation" r:id="rId13" imgW="177646" imgH="228402"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 y="2273"/>
                          <a:ext cx="110"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7672" name="Rectangle 28"/>
          <p:cNvSpPr>
            <a:spLocks noChangeArrowheads="1"/>
          </p:cNvSpPr>
          <p:nvPr/>
        </p:nvSpPr>
        <p:spPr bwMode="auto">
          <a:xfrm>
            <a:off x="395288" y="333375"/>
            <a:ext cx="5326062"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solidFill>
                  <a:srgbClr val="0000FF"/>
                </a:solidFill>
                <a:ea typeface="黑体" pitchFamily="2" charset="-122"/>
              </a:rPr>
              <a:t>★</a:t>
            </a:r>
            <a:r>
              <a:rPr lang="zh-CN" altLang="en-US" sz="1800">
                <a:solidFill>
                  <a:srgbClr val="0000FF"/>
                </a:solidFill>
                <a:ea typeface="黑体" pitchFamily="2" charset="-122"/>
              </a:rPr>
              <a:t>　最小二乘法原理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600"/>
            <a:ext cx="5326062" cy="898525"/>
          </a:xfrm>
        </p:spPr>
        <p:txBody>
          <a:bodyPr>
            <a:normAutofit/>
          </a:bodyPr>
          <a:lstStyle/>
          <a:p>
            <a:pPr eaLnBrk="1" hangingPunct="1"/>
            <a:r>
              <a:rPr lang="en-US" altLang="zh-CN" sz="3200" dirty="0" smtClean="0">
                <a:solidFill>
                  <a:srgbClr val="0000FF"/>
                </a:solidFill>
                <a:ea typeface="黑体" pitchFamily="2" charset="-122"/>
              </a:rPr>
              <a:t>★</a:t>
            </a:r>
            <a:r>
              <a:rPr lang="zh-CN" altLang="en-US" sz="3200" dirty="0" smtClean="0">
                <a:solidFill>
                  <a:srgbClr val="0000FF"/>
                </a:solidFill>
                <a:ea typeface="黑体" pitchFamily="2" charset="-122"/>
              </a:rPr>
              <a:t>　最小二乘法原理　★</a:t>
            </a:r>
          </a:p>
        </p:txBody>
      </p:sp>
      <p:sp>
        <p:nvSpPr>
          <p:cNvPr id="28675" name="Rectangle 3"/>
          <p:cNvSpPr>
            <a:spLocks noGrp="1" noChangeArrowheads="1"/>
          </p:cNvSpPr>
          <p:nvPr>
            <p:ph idx="1"/>
          </p:nvPr>
        </p:nvSpPr>
        <p:spPr>
          <a:xfrm>
            <a:off x="304800" y="2017713"/>
            <a:ext cx="8650288" cy="4075112"/>
          </a:xfrm>
        </p:spPr>
        <p:txBody>
          <a:bodyPr/>
          <a:lstStyle/>
          <a:p>
            <a:pPr eaLnBrk="1" hangingPunct="1">
              <a:lnSpc>
                <a:spcPct val="120000"/>
              </a:lnSpc>
            </a:pPr>
            <a:r>
              <a:rPr lang="zh-CN" altLang="en-US" sz="2000" smtClean="0">
                <a:solidFill>
                  <a:srgbClr val="0000FF"/>
                </a:solidFill>
                <a:latin typeface="黑体" pitchFamily="2" charset="-122"/>
                <a:ea typeface="黑体" pitchFamily="2" charset="-122"/>
              </a:rPr>
              <a:t>本 质</a:t>
            </a:r>
            <a:r>
              <a:rPr lang="en-US" altLang="zh-CN" sz="2000" smtClean="0">
                <a:solidFill>
                  <a:srgbClr val="0000FF"/>
                </a:solidFill>
                <a:latin typeface="黑体" pitchFamily="2" charset="-122"/>
                <a:ea typeface="黑体" pitchFamily="2" charset="-122"/>
              </a:rPr>
              <a:t>:</a:t>
            </a:r>
            <a:r>
              <a:rPr lang="zh-CN" altLang="en-US" sz="2000" smtClean="0">
                <a:solidFill>
                  <a:srgbClr val="0000FF"/>
                </a:solidFill>
                <a:latin typeface="黑体" pitchFamily="2" charset="-122"/>
                <a:ea typeface="黑体" pitchFamily="2" charset="-122"/>
              </a:rPr>
              <a:t>使历史数据到拟合直线上的离差平方和最小，从而求得模型参数的方法。</a:t>
            </a:r>
          </a:p>
          <a:p>
            <a:pPr eaLnBrk="1" hangingPunct="1">
              <a:lnSpc>
                <a:spcPct val="120000"/>
              </a:lnSpc>
            </a:pPr>
            <a:r>
              <a:rPr lang="zh-CN" altLang="en-US" sz="2000" smtClean="0">
                <a:solidFill>
                  <a:srgbClr val="0000FF"/>
                </a:solidFill>
                <a:latin typeface="黑体" pitchFamily="2" charset="-122"/>
                <a:ea typeface="黑体" pitchFamily="2" charset="-122"/>
              </a:rPr>
              <a:t>演 进：法国数学家勒让德于</a:t>
            </a:r>
            <a:r>
              <a:rPr lang="en-US" altLang="zh-CN" sz="2000" smtClean="0">
                <a:solidFill>
                  <a:srgbClr val="0000FF"/>
                </a:solidFill>
                <a:latin typeface="黑体" pitchFamily="2" charset="-122"/>
                <a:ea typeface="黑体" pitchFamily="2" charset="-122"/>
              </a:rPr>
              <a:t>1806</a:t>
            </a:r>
            <a:r>
              <a:rPr lang="zh-CN" altLang="en-US" sz="2000" smtClean="0">
                <a:solidFill>
                  <a:srgbClr val="0000FF"/>
                </a:solidFill>
                <a:latin typeface="黑体" pitchFamily="2" charset="-122"/>
                <a:ea typeface="黑体" pitchFamily="2" charset="-122"/>
              </a:rPr>
              <a:t>年首次发表最小二乘理论。事实上，德国的高斯于</a:t>
            </a:r>
            <a:r>
              <a:rPr lang="en-US" altLang="zh-CN" sz="2000" smtClean="0">
                <a:solidFill>
                  <a:srgbClr val="0000FF"/>
                </a:solidFill>
                <a:latin typeface="黑体" pitchFamily="2" charset="-122"/>
                <a:ea typeface="黑体" pitchFamily="2" charset="-122"/>
              </a:rPr>
              <a:t>1794</a:t>
            </a:r>
            <a:r>
              <a:rPr lang="zh-CN" altLang="en-US" sz="2000" smtClean="0">
                <a:solidFill>
                  <a:srgbClr val="0000FF"/>
                </a:solidFill>
                <a:latin typeface="黑体" pitchFamily="2" charset="-122"/>
                <a:ea typeface="黑体" pitchFamily="2" charset="-122"/>
              </a:rPr>
              <a:t>年已经应用这一理论推算了谷神星的轨道，但直至</a:t>
            </a:r>
            <a:r>
              <a:rPr lang="en-US" altLang="zh-CN" sz="2000" smtClean="0">
                <a:solidFill>
                  <a:srgbClr val="0000FF"/>
                </a:solidFill>
                <a:latin typeface="黑体" pitchFamily="2" charset="-122"/>
                <a:ea typeface="黑体" pitchFamily="2" charset="-122"/>
              </a:rPr>
              <a:t>1809</a:t>
            </a:r>
            <a:r>
              <a:rPr lang="zh-CN" altLang="en-US" sz="2000" smtClean="0">
                <a:solidFill>
                  <a:srgbClr val="0000FF"/>
                </a:solidFill>
                <a:latin typeface="黑体" pitchFamily="2" charset="-122"/>
                <a:ea typeface="黑体" pitchFamily="2" charset="-122"/>
              </a:rPr>
              <a:t>年才正式发表。</a:t>
            </a:r>
          </a:p>
          <a:p>
            <a:pPr eaLnBrk="1" hangingPunct="1">
              <a:lnSpc>
                <a:spcPct val="120000"/>
              </a:lnSpc>
            </a:pPr>
            <a:r>
              <a:rPr lang="zh-CN" altLang="en-US" sz="2000" smtClean="0">
                <a:solidFill>
                  <a:srgbClr val="0000FF"/>
                </a:solidFill>
                <a:latin typeface="黑体" pitchFamily="2" charset="-122"/>
                <a:ea typeface="黑体" pitchFamily="2" charset="-122"/>
              </a:rPr>
              <a:t>应 用：最小二乘法也是数理统计中一种常用的方法，在工业技术和其他科学研究中有广泛应用。</a:t>
            </a:r>
          </a:p>
          <a:p>
            <a:pPr eaLnBrk="1" hangingPunct="1">
              <a:lnSpc>
                <a:spcPct val="120000"/>
              </a:lnSpc>
            </a:pPr>
            <a:r>
              <a:rPr lang="zh-CN" altLang="en-US" sz="2000" smtClean="0">
                <a:solidFill>
                  <a:srgbClr val="0000FF"/>
                </a:solidFill>
                <a:latin typeface="黑体" pitchFamily="2" charset="-122"/>
                <a:ea typeface="黑体" pitchFamily="2" charset="-122"/>
              </a:rPr>
              <a:t>运算过程：</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698" name="Object 2"/>
          <p:cNvGraphicFramePr>
            <a:graphicFrameLocks noGrp="1" noChangeAspect="1"/>
          </p:cNvGraphicFramePr>
          <p:nvPr>
            <p:ph sz="quarter" idx="4294967295"/>
          </p:nvPr>
        </p:nvGraphicFramePr>
        <p:xfrm>
          <a:off x="0" y="1152525"/>
          <a:ext cx="3810000" cy="814388"/>
        </p:xfrm>
        <a:graphic>
          <a:graphicData uri="http://schemas.openxmlformats.org/presentationml/2006/ole">
            <mc:AlternateContent xmlns:mc="http://schemas.openxmlformats.org/markup-compatibility/2006">
              <mc:Choice xmlns:v="urn:schemas-microsoft-com:vml" Requires="v">
                <p:oleObj spid="_x0000_s29799" name="Equation" r:id="rId3" imgW="2019300" imgH="431800" progId="Equation.DSMT4">
                  <p:embed/>
                </p:oleObj>
              </mc:Choice>
              <mc:Fallback>
                <p:oleObj name="Equation" r:id="rId3" imgW="20193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2525"/>
                        <a:ext cx="38100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3"/>
          <p:cNvGraphicFramePr>
            <a:graphicFrameLocks noGrp="1" noChangeAspect="1"/>
          </p:cNvGraphicFramePr>
          <p:nvPr>
            <p:ph sz="quarter" idx="4294967295"/>
          </p:nvPr>
        </p:nvGraphicFramePr>
        <p:xfrm>
          <a:off x="0" y="1912938"/>
          <a:ext cx="4876800" cy="833437"/>
        </p:xfrm>
        <a:graphic>
          <a:graphicData uri="http://schemas.openxmlformats.org/presentationml/2006/ole">
            <mc:AlternateContent xmlns:mc="http://schemas.openxmlformats.org/markup-compatibility/2006">
              <mc:Choice xmlns:v="urn:schemas-microsoft-com:vml" Requires="v">
                <p:oleObj spid="_x0000_s29800" name="Equation" r:id="rId5" imgW="2527300" imgH="431800" progId="Equation.DSMT4">
                  <p:embed/>
                </p:oleObj>
              </mc:Choice>
              <mc:Fallback>
                <p:oleObj name="Equation" r:id="rId5" imgW="25273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12938"/>
                        <a:ext cx="48768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4"/>
          <p:cNvGraphicFramePr>
            <a:graphicFrameLocks noGrp="1" noChangeAspect="1"/>
          </p:cNvGraphicFramePr>
          <p:nvPr>
            <p:ph sz="quarter" idx="4294967295"/>
          </p:nvPr>
        </p:nvGraphicFramePr>
        <p:xfrm>
          <a:off x="4419600" y="4038600"/>
          <a:ext cx="4724400" cy="2001838"/>
        </p:xfrm>
        <a:graphic>
          <a:graphicData uri="http://schemas.openxmlformats.org/presentationml/2006/ole">
            <mc:AlternateContent xmlns:mc="http://schemas.openxmlformats.org/markup-compatibility/2006">
              <mc:Choice xmlns:v="urn:schemas-microsoft-com:vml" Requires="v">
                <p:oleObj spid="_x0000_s29801" name="Equation" r:id="rId7" imgW="2997200" imgH="1270000" progId="Equation.DSMT4">
                  <p:embed/>
                </p:oleObj>
              </mc:Choice>
              <mc:Fallback>
                <p:oleObj name="Equation" r:id="rId7" imgW="2997200" imgH="1270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4038600"/>
                        <a:ext cx="4724400"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6"/>
          <p:cNvGraphicFramePr>
            <a:graphicFrameLocks noGrp="1" noChangeAspect="1"/>
          </p:cNvGraphicFramePr>
          <p:nvPr>
            <p:ph sz="quarter" idx="4294967295"/>
          </p:nvPr>
        </p:nvGraphicFramePr>
        <p:xfrm>
          <a:off x="0" y="4114800"/>
          <a:ext cx="3352800" cy="1550988"/>
        </p:xfrm>
        <a:graphic>
          <a:graphicData uri="http://schemas.openxmlformats.org/presentationml/2006/ole">
            <mc:AlternateContent xmlns:mc="http://schemas.openxmlformats.org/markup-compatibility/2006">
              <mc:Choice xmlns:v="urn:schemas-microsoft-com:vml" Requires="v">
                <p:oleObj spid="_x0000_s29802" name="Equation" r:id="rId9" imgW="1866090" imgH="863225" progId="Equation.DSMT4">
                  <p:embed/>
                </p:oleObj>
              </mc:Choice>
              <mc:Fallback>
                <p:oleObj name="Equation" r:id="rId9" imgW="1866090" imgH="863225"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114800"/>
                        <a:ext cx="3352800" cy="15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762000" y="3124200"/>
          <a:ext cx="1981200" cy="915988"/>
        </p:xfrm>
        <a:graphic>
          <a:graphicData uri="http://schemas.openxmlformats.org/presentationml/2006/ole">
            <mc:AlternateContent xmlns:mc="http://schemas.openxmlformats.org/markup-compatibility/2006">
              <mc:Choice xmlns:v="urn:schemas-microsoft-com:vml" Requires="v">
                <p:oleObj spid="_x0000_s29803" name="Equation" r:id="rId11" imgW="850531" imgH="393529" progId="Equation.DSMT4">
                  <p:embed/>
                </p:oleObj>
              </mc:Choice>
              <mc:Fallback>
                <p:oleObj name="Equation" r:id="rId11" imgW="850531" imgH="393529"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3124200"/>
                        <a:ext cx="1981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7"/>
          <p:cNvSpPr>
            <a:spLocks noChangeArrowheads="1"/>
          </p:cNvSpPr>
          <p:nvPr/>
        </p:nvSpPr>
        <p:spPr bwMode="auto">
          <a:xfrm>
            <a:off x="4343400" y="3810000"/>
            <a:ext cx="4800600" cy="2362200"/>
          </a:xfrm>
          <a:prstGeom prst="rect">
            <a:avLst/>
          </a:prstGeom>
          <a:noFill/>
          <a:ln>
            <a:noFill/>
          </a:ln>
          <a:effectLst/>
          <a:extLst>
            <a:ext uri="{909E8E84-426E-40DD-AFC4-6F175D3DCCD1}">
              <a14:hiddenFill xmlns:a14="http://schemas.microsoft.com/office/drawing/2010/main">
                <a:solidFill>
                  <a:schemeClr val="bg1">
                    <a:alpha val="30196"/>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143000" y="4419600"/>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a:solidFill>
                  <a:schemeClr val="tx1"/>
                </a:solidFill>
                <a:latin typeface="Times New Roman" pitchFamily="18" charset="0"/>
                <a:ea typeface="宋体" pitchFamily="2" charset="-122"/>
              </a:rPr>
              <a:t> x= 1        2        3      4        5        6       7       8      9        10     11    12      13</a:t>
            </a:r>
          </a:p>
        </p:txBody>
      </p:sp>
      <p:graphicFrame>
        <p:nvGraphicFramePr>
          <p:cNvPr id="30723" name="Object 3"/>
          <p:cNvGraphicFramePr>
            <a:graphicFrameLocks noGrp="1" noChangeAspect="1"/>
          </p:cNvGraphicFramePr>
          <p:nvPr>
            <p:ph idx="1"/>
          </p:nvPr>
        </p:nvGraphicFramePr>
        <p:xfrm>
          <a:off x="3148013" y="2420938"/>
          <a:ext cx="5591175" cy="2581275"/>
        </p:xfrm>
        <a:graphic>
          <a:graphicData uri="http://schemas.openxmlformats.org/presentationml/2006/ole">
            <mc:AlternateContent xmlns:mc="http://schemas.openxmlformats.org/markup-compatibility/2006">
              <mc:Choice xmlns:v="urn:schemas-microsoft-com:vml" Requires="v">
                <p:oleObj spid="_x0000_s30770" name="图表" r:id="rId3" imgW="5591175" imgH="2581275" progId="Excel.Chart.8">
                  <p:embed/>
                </p:oleObj>
              </mc:Choice>
              <mc:Fallback>
                <p:oleObj name="图表" r:id="rId3" imgW="5591175" imgH="258127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13" y="2420938"/>
                        <a:ext cx="55911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Line 4"/>
          <p:cNvSpPr>
            <a:spLocks noChangeShapeType="1"/>
          </p:cNvSpPr>
          <p:nvPr/>
        </p:nvSpPr>
        <p:spPr bwMode="auto">
          <a:xfrm flipV="1">
            <a:off x="1676400"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Line 5"/>
          <p:cNvSpPr>
            <a:spLocks noChangeShapeType="1"/>
          </p:cNvSpPr>
          <p:nvPr/>
        </p:nvSpPr>
        <p:spPr bwMode="auto">
          <a:xfrm flipV="1">
            <a:off x="2209800"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6"/>
          <p:cNvSpPr>
            <a:spLocks noChangeShapeType="1"/>
          </p:cNvSpPr>
          <p:nvPr/>
        </p:nvSpPr>
        <p:spPr bwMode="auto">
          <a:xfrm flipV="1">
            <a:off x="7543800"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Line 7"/>
          <p:cNvSpPr>
            <a:spLocks noChangeShapeType="1"/>
          </p:cNvSpPr>
          <p:nvPr/>
        </p:nvSpPr>
        <p:spPr bwMode="auto">
          <a:xfrm flipV="1">
            <a:off x="8077200"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Text Box 8"/>
          <p:cNvSpPr txBox="1">
            <a:spLocks noChangeArrowheads="1"/>
          </p:cNvSpPr>
          <p:nvPr/>
        </p:nvSpPr>
        <p:spPr bwMode="auto">
          <a:xfrm>
            <a:off x="4114800" y="41148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en-US" altLang="zh-CN" sz="1800">
                <a:solidFill>
                  <a:schemeClr val="tx1"/>
                </a:solidFill>
                <a:latin typeface="Monotype Corsiva" pitchFamily="66" charset="0"/>
                <a:ea typeface="宋体" pitchFamily="2" charset="-122"/>
              </a:rPr>
              <a:t>………………</a:t>
            </a:r>
          </a:p>
        </p:txBody>
      </p:sp>
      <p:sp>
        <p:nvSpPr>
          <p:cNvPr id="30729" name="Text Box 9"/>
          <p:cNvSpPr txBox="1">
            <a:spLocks noChangeArrowheads="1"/>
          </p:cNvSpPr>
          <p:nvPr/>
        </p:nvSpPr>
        <p:spPr bwMode="auto">
          <a:xfrm>
            <a:off x="2133600" y="53340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a:solidFill>
                  <a:srgbClr val="007A5A"/>
                </a:solidFill>
                <a:latin typeface="黑体" pitchFamily="2" charset="-122"/>
                <a:ea typeface="黑体" pitchFamily="2" charset="-122"/>
              </a:rPr>
              <a:t>代入相应的</a:t>
            </a:r>
            <a:r>
              <a:rPr lang="en-US" altLang="zh-CN">
                <a:solidFill>
                  <a:srgbClr val="007A5A"/>
                </a:solidFill>
                <a:latin typeface="黑体" pitchFamily="2" charset="-122"/>
                <a:ea typeface="黑体" pitchFamily="2" charset="-122"/>
              </a:rPr>
              <a:t>x</a:t>
            </a:r>
            <a:r>
              <a:rPr lang="zh-CN" altLang="en-US">
                <a:solidFill>
                  <a:srgbClr val="007A5A"/>
                </a:solidFill>
                <a:latin typeface="黑体" pitchFamily="2" charset="-122"/>
                <a:ea typeface="黑体" pitchFamily="2" charset="-122"/>
              </a:rPr>
              <a:t>，得出预测值</a:t>
            </a:r>
            <a:r>
              <a:rPr lang="en-US" altLang="zh-CN">
                <a:solidFill>
                  <a:srgbClr val="007A5A"/>
                </a:solidFill>
                <a:latin typeface="黑体" pitchFamily="2" charset="-122"/>
                <a:ea typeface="黑体" pitchFamily="2" charset="-122"/>
              </a:rPr>
              <a:t>y</a:t>
            </a:r>
          </a:p>
        </p:txBody>
      </p:sp>
      <p:sp>
        <p:nvSpPr>
          <p:cNvPr id="30730" name="Text Box 10"/>
          <p:cNvSpPr txBox="1">
            <a:spLocks noChangeArrowheads="1"/>
          </p:cNvSpPr>
          <p:nvPr/>
        </p:nvSpPr>
        <p:spPr bwMode="auto">
          <a:xfrm>
            <a:off x="4114800" y="41148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en-US" altLang="zh-CN" sz="1800">
                <a:solidFill>
                  <a:schemeClr val="tx1"/>
                </a:solidFill>
                <a:latin typeface="Monotype Corsiva" pitchFamily="66" charset="0"/>
                <a:ea typeface="宋体" pitchFamily="2" charset="-122"/>
              </a:rPr>
              <a:t>………………</a:t>
            </a:r>
          </a:p>
        </p:txBody>
      </p:sp>
      <p:graphicFrame>
        <p:nvGraphicFramePr>
          <p:cNvPr id="30731" name="Object 11"/>
          <p:cNvGraphicFramePr>
            <a:graphicFrameLocks noChangeAspect="1"/>
          </p:cNvGraphicFramePr>
          <p:nvPr/>
        </p:nvGraphicFramePr>
        <p:xfrm>
          <a:off x="6732588" y="1943100"/>
          <a:ext cx="1230312" cy="385763"/>
        </p:xfrm>
        <a:graphic>
          <a:graphicData uri="http://schemas.openxmlformats.org/presentationml/2006/ole">
            <mc:AlternateContent xmlns:mc="http://schemas.openxmlformats.org/markup-compatibility/2006">
              <mc:Choice xmlns:v="urn:schemas-microsoft-com:vml" Requires="v">
                <p:oleObj spid="_x0000_s30771" name="Equation" r:id="rId5" imgW="647419" imgH="203112" progId="Equation.DSMT4">
                  <p:embed/>
                </p:oleObj>
              </mc:Choice>
              <mc:Fallback>
                <p:oleObj name="Equation" r:id="rId5" imgW="647419" imgH="20311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1943100"/>
                        <a:ext cx="1230312"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79666" name="Group 50"/>
          <p:cNvGraphicFramePr>
            <a:graphicFrameLocks noGrp="1"/>
          </p:cNvGraphicFramePr>
          <p:nvPr>
            <p:ph sz="quarter" idx="1"/>
          </p:nvPr>
        </p:nvGraphicFramePr>
        <p:xfrm>
          <a:off x="304800" y="762000"/>
          <a:ext cx="8305800" cy="762000"/>
        </p:xfrm>
        <a:graphic>
          <a:graphicData uri="http://schemas.openxmlformats.org/drawingml/2006/table">
            <a:tbl>
              <a:tblPr/>
              <a:tblGrid>
                <a:gridCol w="8305800"/>
              </a:tblGrid>
              <a:tr h="762000">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hlink"/>
                          </a:solidFill>
                          <a:effectLst/>
                          <a:latin typeface="黑体" pitchFamily="2" charset="-122"/>
                          <a:ea typeface="黑体" pitchFamily="2" charset="-122"/>
                        </a:rPr>
                        <a:t>解例</a:t>
                      </a:r>
                      <a:r>
                        <a:rPr kumimoji="0" lang="en-US" altLang="zh-CN" sz="2000" b="1" i="0" u="none" strike="noStrike" cap="none" normalizeH="0" baseline="0" smtClean="0">
                          <a:ln>
                            <a:noFill/>
                          </a:ln>
                          <a:solidFill>
                            <a:schemeClr val="hlink"/>
                          </a:solidFill>
                          <a:effectLst/>
                          <a:latin typeface="黑体" pitchFamily="2" charset="-122"/>
                          <a:ea typeface="黑体" pitchFamily="2" charset="-122"/>
                        </a:rPr>
                        <a:t>3.1</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 </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某家用电器厂</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1993~2003</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年利润额数据资料如表</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3.1</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所示。试预测</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2004</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2005</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年该企业的利润。</a:t>
                      </a:r>
                      <a:endParaRPr kumimoji="0" lang="zh-CN" altLang="en-US" sz="2000" b="0" i="0" u="none" strike="noStrike" cap="none" normalizeH="0" baseline="0" smtClean="0">
                        <a:ln>
                          <a:noFill/>
                        </a:ln>
                        <a:solidFill>
                          <a:srgbClr val="0000FF"/>
                        </a:solidFill>
                        <a:effectLst/>
                        <a:latin typeface="黑体" pitchFamily="2" charset="-122"/>
                        <a:ea typeface="黑体" pitchFamily="2" charset="-122"/>
                      </a:endParaRPr>
                    </a:p>
                  </a:txBody>
                  <a:tcPr anchor="b"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79624" name="Group 8"/>
          <p:cNvGraphicFramePr>
            <a:graphicFrameLocks noGrp="1"/>
          </p:cNvGraphicFramePr>
          <p:nvPr>
            <p:ph sz="quarter" idx="2"/>
          </p:nvPr>
        </p:nvGraphicFramePr>
        <p:xfrm>
          <a:off x="381000" y="1752600"/>
          <a:ext cx="8305800" cy="914400"/>
        </p:xfrm>
        <a:graphic>
          <a:graphicData uri="http://schemas.openxmlformats.org/drawingml/2006/table">
            <a:tbl>
              <a:tblPr/>
              <a:tblGrid>
                <a:gridCol w="882650"/>
                <a:gridCol w="650875"/>
                <a:gridCol w="654050"/>
                <a:gridCol w="712788"/>
                <a:gridCol w="671512"/>
                <a:gridCol w="715963"/>
                <a:gridCol w="674687"/>
                <a:gridCol w="671513"/>
                <a:gridCol w="674687"/>
                <a:gridCol w="674688"/>
                <a:gridCol w="671512"/>
                <a:gridCol w="650875"/>
              </a:tblGrid>
              <a:tr h="4572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宋体" pitchFamily="2" charset="-122"/>
                          <a:ea typeface="宋体" pitchFamily="2" charset="-122"/>
                        </a:rPr>
                        <a:t>年份</a:t>
                      </a:r>
                      <a:endParaRPr kumimoji="0" lang="zh-CN" altLang="en-US" sz="1600" b="0" i="0" u="none" strike="noStrike" cap="none" normalizeH="0" baseline="0" dirty="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宋体" pitchFamily="2" charset="-122"/>
                          <a:ea typeface="宋体" pitchFamily="2" charset="-122"/>
                        </a:rPr>
                        <a:t>1994</a:t>
                      </a:r>
                      <a:endParaRPr kumimoji="0" lang="en-US" altLang="zh-CN" sz="1600" b="0" i="0" u="none" strike="noStrike" cap="none" normalizeH="0" baseline="0" dirty="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1995</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1996</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1997</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1998</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1999</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2001</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2002</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4572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宋体" pitchFamily="2" charset="-122"/>
                          <a:ea typeface="宋体" pitchFamily="2" charset="-122"/>
                        </a:rPr>
                        <a:t>利润额</a:t>
                      </a:r>
                      <a:endParaRPr kumimoji="0" lang="zh-CN" altLang="en-US"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400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500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630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850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950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1020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aphicFrame>
        <p:nvGraphicFramePr>
          <p:cNvPr id="31789" name="Object 49"/>
          <p:cNvGraphicFramePr>
            <a:graphicFrameLocks noGrp="1" noChangeAspect="1"/>
          </p:cNvGraphicFramePr>
          <p:nvPr>
            <p:ph sz="quarter" idx="3"/>
          </p:nvPr>
        </p:nvGraphicFramePr>
        <p:xfrm>
          <a:off x="342900" y="2752725"/>
          <a:ext cx="8304213" cy="3343275"/>
        </p:xfrm>
        <a:graphic>
          <a:graphicData uri="http://schemas.openxmlformats.org/presentationml/2006/ole">
            <mc:AlternateContent xmlns:mc="http://schemas.openxmlformats.org/markup-compatibility/2006">
              <mc:Choice xmlns:v="urn:schemas-microsoft-com:vml" Requires="v">
                <p:oleObj spid="_x0000_s31809" name="图表" r:id="rId3" imgW="5819775" imgH="2343150" progId="Excel.Chart.8">
                  <p:embed/>
                </p:oleObj>
              </mc:Choice>
              <mc:Fallback>
                <p:oleObj name="图表" r:id="rId3" imgW="5819775" imgH="2343150" progId="Excel.Chart.8">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752725"/>
                        <a:ext cx="8304213"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880821" name="Group 181"/>
          <p:cNvGraphicFramePr>
            <a:graphicFrameLocks noGrp="1"/>
          </p:cNvGraphicFramePr>
          <p:nvPr>
            <p:ph sz="quarter" idx="1"/>
          </p:nvPr>
        </p:nvGraphicFramePr>
        <p:xfrm>
          <a:off x="304800" y="685800"/>
          <a:ext cx="1600200" cy="4267200"/>
        </p:xfrm>
        <a:graphic>
          <a:graphicData uri="http://schemas.openxmlformats.org/drawingml/2006/table">
            <a:tbl>
              <a:tblPr/>
              <a:tblGrid>
                <a:gridCol w="692150"/>
                <a:gridCol w="908050"/>
              </a:tblGrid>
              <a:tr h="271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66"/>
                          </a:solidFill>
                          <a:effectLst/>
                          <a:latin typeface="Arial" charset="0"/>
                          <a:ea typeface="宋体" pitchFamily="2" charset="-122"/>
                        </a:rPr>
                        <a:t>年份</a:t>
                      </a:r>
                      <a:endParaRPr kumimoji="0" lang="zh-CN" altLang="en-US"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66"/>
                          </a:solidFill>
                          <a:effectLst/>
                          <a:latin typeface="Arial" charset="0"/>
                          <a:ea typeface="宋体" pitchFamily="2" charset="-122"/>
                        </a:rPr>
                        <a:t>利润额</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y</a:t>
                      </a:r>
                      <a:r>
                        <a:rPr kumimoji="0" lang="en-US" altLang="zh-CN" sz="1600" b="1" i="0" u="none" strike="noStrike" cap="none" normalizeH="0" baseline="-25000" smtClean="0">
                          <a:ln>
                            <a:noFill/>
                          </a:ln>
                          <a:solidFill>
                            <a:srgbClr val="000066"/>
                          </a:solidFill>
                          <a:effectLst/>
                          <a:latin typeface="Arial" charset="0"/>
                          <a:ea typeface="宋体" pitchFamily="2" charset="-122"/>
                        </a:rPr>
                        <a:t>t</a:t>
                      </a:r>
                      <a:endParaRPr kumimoji="0" lang="en-US" altLang="zh-CN" sz="1600" b="0" i="0" u="none" strike="noStrike" cap="none" normalizeH="0" baseline="-2500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1993</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200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1994</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300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1995</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350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1996</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400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1997</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500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1998</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630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1999</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700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3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2000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750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2001</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850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2002</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950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2003</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1020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aphicFrame>
        <p:nvGraphicFramePr>
          <p:cNvPr id="880822" name="Group 182"/>
          <p:cNvGraphicFramePr>
            <a:graphicFrameLocks noGrp="1"/>
          </p:cNvGraphicFramePr>
          <p:nvPr>
            <p:ph sz="quarter" idx="2"/>
          </p:nvPr>
        </p:nvGraphicFramePr>
        <p:xfrm>
          <a:off x="1905000" y="685800"/>
          <a:ext cx="457200" cy="4267200"/>
        </p:xfrm>
        <a:graphic>
          <a:graphicData uri="http://schemas.openxmlformats.org/drawingml/2006/table">
            <a:tbl>
              <a:tblPr/>
              <a:tblGrid>
                <a:gridCol w="457200"/>
              </a:tblGrid>
              <a:tr h="165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x</a:t>
                      </a:r>
                      <a:r>
                        <a:rPr kumimoji="0" lang="en-US" altLang="zh-CN" sz="1600" b="0" i="0" u="none" strike="noStrike" cap="none" normalizeH="0" baseline="-25000" smtClean="0">
                          <a:ln>
                            <a:noFill/>
                          </a:ln>
                          <a:solidFill>
                            <a:srgbClr val="000066"/>
                          </a:solidFill>
                          <a:effectLst/>
                          <a:latin typeface="Arial" charset="0"/>
                          <a:ea typeface="宋体" pitchFamily="2" charset="-122"/>
                        </a:rPr>
                        <a:t>t</a:t>
                      </a:r>
                    </a:p>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53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2</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3</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4</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5</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7</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8</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9</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80825" name="Group 185"/>
          <p:cNvGraphicFramePr>
            <a:graphicFrameLocks noGrp="1"/>
          </p:cNvGraphicFramePr>
          <p:nvPr>
            <p:ph sz="quarter" idx="3"/>
          </p:nvPr>
        </p:nvGraphicFramePr>
        <p:xfrm>
          <a:off x="2362200" y="685800"/>
          <a:ext cx="565150" cy="4267200"/>
        </p:xfrm>
        <a:graphic>
          <a:graphicData uri="http://schemas.openxmlformats.org/drawingml/2006/table">
            <a:tbl>
              <a:tblPr/>
              <a:tblGrid>
                <a:gridCol w="565150"/>
              </a:tblGrid>
              <a:tr h="165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x</a:t>
                      </a:r>
                      <a:r>
                        <a:rPr kumimoji="0" lang="en-US" altLang="zh-CN" sz="1600" b="0" i="0" u="none" strike="noStrike" cap="none" normalizeH="0" baseline="-25000" smtClean="0">
                          <a:ln>
                            <a:noFill/>
                          </a:ln>
                          <a:solidFill>
                            <a:srgbClr val="000066"/>
                          </a:solidFill>
                          <a:effectLst/>
                          <a:latin typeface="Arial" charset="0"/>
                          <a:ea typeface="宋体" pitchFamily="2" charset="-122"/>
                        </a:rPr>
                        <a:t>t</a:t>
                      </a:r>
                      <a:r>
                        <a:rPr kumimoji="0" lang="en-US" altLang="zh-CN" sz="1600" b="0" i="0" u="none" strike="noStrike" cap="none" normalizeH="0" baseline="30000" smtClean="0">
                          <a:ln>
                            <a:noFill/>
                          </a:ln>
                          <a:solidFill>
                            <a:srgbClr val="000066"/>
                          </a:solidFill>
                          <a:effectLst/>
                          <a:latin typeface="Arial" charset="0"/>
                          <a:ea typeface="宋体" pitchFamily="2" charset="-122"/>
                        </a:rPr>
                        <a:t>2</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4</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9</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16</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25</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36</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49</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64</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81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1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121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80823" name="Group 183"/>
          <p:cNvGraphicFramePr>
            <a:graphicFrameLocks noGrp="1"/>
          </p:cNvGraphicFramePr>
          <p:nvPr>
            <p:ph sz="quarter" idx="4"/>
          </p:nvPr>
        </p:nvGraphicFramePr>
        <p:xfrm>
          <a:off x="2914650" y="685800"/>
          <a:ext cx="819150" cy="4267200"/>
        </p:xfrm>
        <a:graphic>
          <a:graphicData uri="http://schemas.openxmlformats.org/drawingml/2006/table">
            <a:tbl>
              <a:tblPr/>
              <a:tblGrid>
                <a:gridCol w="819150"/>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x</a:t>
                      </a:r>
                      <a:r>
                        <a:rPr kumimoji="0" lang="en-US" altLang="zh-CN" sz="1600" b="0" i="0" u="none" strike="noStrike" cap="none" normalizeH="0" baseline="-30000" smtClean="0">
                          <a:ln>
                            <a:noFill/>
                          </a:ln>
                          <a:solidFill>
                            <a:srgbClr val="000066"/>
                          </a:solidFill>
                          <a:effectLst/>
                          <a:latin typeface="Arial" charset="0"/>
                          <a:ea typeface="宋体" pitchFamily="2" charset="-122"/>
                        </a:rPr>
                        <a:t>t</a:t>
                      </a:r>
                      <a:r>
                        <a:rPr kumimoji="0" lang="en-US" altLang="zh-CN" sz="1600" b="0" i="0" u="none" strike="noStrike" cap="none" normalizeH="0" baseline="0" smtClean="0">
                          <a:ln>
                            <a:noFill/>
                          </a:ln>
                          <a:solidFill>
                            <a:srgbClr val="000066"/>
                          </a:solidFill>
                          <a:effectLst/>
                          <a:latin typeface="Arial" charset="0"/>
                          <a:ea typeface="宋体" pitchFamily="2" charset="-122"/>
                        </a:rPr>
                        <a:t>*y</a:t>
                      </a:r>
                      <a:r>
                        <a:rPr kumimoji="0" lang="en-US" altLang="zh-CN" sz="1600" b="0" i="0" u="none" strike="noStrike" cap="none" normalizeH="0" baseline="-30000" smtClean="0">
                          <a:ln>
                            <a:noFill/>
                          </a:ln>
                          <a:solidFill>
                            <a:srgbClr val="000066"/>
                          </a:solidFill>
                          <a:effectLst/>
                          <a:latin typeface="Arial" charset="0"/>
                          <a:ea typeface="宋体" pitchFamily="2" charset="-122"/>
                        </a:rPr>
                        <a:t>t</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200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98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1050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1600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2500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3780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4900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6000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7650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5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9500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11220</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80824" name="Group 184"/>
          <p:cNvGraphicFramePr>
            <a:graphicFrameLocks noGrp="1"/>
          </p:cNvGraphicFramePr>
          <p:nvPr/>
        </p:nvGraphicFramePr>
        <p:xfrm>
          <a:off x="3733800" y="685800"/>
          <a:ext cx="762000" cy="4267200"/>
        </p:xfrm>
        <a:graphic>
          <a:graphicData uri="http://schemas.openxmlformats.org/drawingml/2006/table">
            <a:tbl>
              <a:tblPr/>
              <a:tblGrid>
                <a:gridCol w="762000"/>
              </a:tblGrid>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66"/>
                          </a:solidFill>
                          <a:effectLst/>
                          <a:latin typeface="Arial" charset="0"/>
                          <a:ea typeface="宋体" pitchFamily="2" charset="-122"/>
                        </a:rPr>
                        <a:t>预测值</a:t>
                      </a:r>
                      <a:r>
                        <a:rPr kumimoji="0" lang="en-US" altLang="zh-CN" sz="1600" b="0" i="0" u="none" strike="noStrike" cap="none" normalizeH="0" baseline="0" smtClean="0">
                          <a:ln>
                            <a:noFill/>
                          </a:ln>
                          <a:solidFill>
                            <a:srgbClr val="000066"/>
                          </a:solidFill>
                          <a:effectLst/>
                          <a:latin typeface="Arial" charset="0"/>
                          <a:ea typeface="宋体" pitchFamily="2" charset="-122"/>
                        </a:rPr>
                        <a:t>y</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191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273.7</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356.4</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439.1</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521.8</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604.5</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687.2</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769.9</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852.6</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935.3</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66"/>
                          </a:solidFill>
                          <a:effectLst/>
                          <a:latin typeface="Arial" charset="0"/>
                          <a:ea typeface="宋体" pitchFamily="2" charset="-122"/>
                        </a:rPr>
                        <a:t>1018</a:t>
                      </a: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80826" name="Group 186"/>
          <p:cNvGraphicFramePr>
            <a:graphicFrameLocks noGrp="1"/>
          </p:cNvGraphicFramePr>
          <p:nvPr/>
        </p:nvGraphicFramePr>
        <p:xfrm>
          <a:off x="304800" y="5334000"/>
          <a:ext cx="4191000" cy="335132"/>
        </p:xfrm>
        <a:graphic>
          <a:graphicData uri="http://schemas.openxmlformats.org/drawingml/2006/table">
            <a:tbl>
              <a:tblPr/>
              <a:tblGrid>
                <a:gridCol w="685800"/>
                <a:gridCol w="914400"/>
                <a:gridCol w="461963"/>
                <a:gridCol w="584200"/>
                <a:gridCol w="782637"/>
                <a:gridCol w="762000"/>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marT="45646" marB="45646"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66"/>
                          </a:solidFill>
                          <a:effectLst/>
                          <a:latin typeface="Arial" charset="0"/>
                          <a:ea typeface="宋体" pitchFamily="2" charset="-122"/>
                        </a:rPr>
                        <a:t>6650</a:t>
                      </a:r>
                      <a:endParaRPr kumimoji="0" lang="en-US" altLang="zh-CN" sz="1600" b="0" i="0" u="none" strike="noStrike" cap="none" normalizeH="0" baseline="0" smtClean="0">
                        <a:ln>
                          <a:noFill/>
                        </a:ln>
                        <a:solidFill>
                          <a:srgbClr val="000066"/>
                        </a:solidFill>
                        <a:effectLst/>
                        <a:latin typeface="Arial" charset="0"/>
                        <a:ea typeface="宋体" pitchFamily="2" charset="-122"/>
                      </a:endParaRPr>
                    </a:p>
                  </a:txBody>
                  <a:tcPr marT="45646" marB="4564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Times New Roman" pitchFamily="18" charset="0"/>
                          <a:ea typeface="宋体" pitchFamily="2" charset="-122"/>
                        </a:rPr>
                        <a:t>66</a:t>
                      </a:r>
                    </a:p>
                  </a:txBody>
                  <a:tcPr marT="45646" marB="45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Times New Roman" pitchFamily="18" charset="0"/>
                          <a:ea typeface="宋体" pitchFamily="2" charset="-122"/>
                        </a:rPr>
                        <a:t>506</a:t>
                      </a:r>
                    </a:p>
                  </a:txBody>
                  <a:tcPr marT="45646" marB="4564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Times New Roman" pitchFamily="18" charset="0"/>
                          <a:ea typeface="宋体" pitchFamily="2" charset="-122"/>
                        </a:rPr>
                        <a:t>49000</a:t>
                      </a:r>
                    </a:p>
                  </a:txBody>
                  <a:tcPr marT="45646" marB="4564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66"/>
                        </a:solidFill>
                        <a:effectLst/>
                        <a:latin typeface="Arial" charset="0"/>
                        <a:ea typeface="宋体" pitchFamily="2" charset="-122"/>
                      </a:endParaRPr>
                    </a:p>
                  </a:txBody>
                  <a:tcPr marT="45646" marB="45646"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32938" name="Object 173"/>
          <p:cNvGraphicFramePr>
            <a:graphicFrameLocks noChangeAspect="1"/>
          </p:cNvGraphicFramePr>
          <p:nvPr/>
        </p:nvGraphicFramePr>
        <p:xfrm>
          <a:off x="4876800" y="685800"/>
          <a:ext cx="4067175" cy="2946400"/>
        </p:xfrm>
        <a:graphic>
          <a:graphicData uri="http://schemas.openxmlformats.org/presentationml/2006/ole">
            <mc:AlternateContent xmlns:mc="http://schemas.openxmlformats.org/markup-compatibility/2006">
              <mc:Choice xmlns:v="urn:schemas-microsoft-com:vml" Requires="v">
                <p:oleObj spid="_x0000_s33060" name="Equation" r:id="rId3" imgW="1752600" imgH="1270000" progId="Equation.DSMT4">
                  <p:embed/>
                </p:oleObj>
              </mc:Choice>
              <mc:Fallback>
                <p:oleObj name="Equation" r:id="rId3" imgW="1752600" imgH="1270000" progId="Equation.DSMT4">
                  <p:embed/>
                  <p:pic>
                    <p:nvPicPr>
                      <p:cNvPr id="0" name="Object 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685800"/>
                        <a:ext cx="406717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39" name="Object 174"/>
          <p:cNvGraphicFramePr>
            <a:graphicFrameLocks noChangeAspect="1"/>
          </p:cNvGraphicFramePr>
          <p:nvPr/>
        </p:nvGraphicFramePr>
        <p:xfrm>
          <a:off x="5029200" y="3657600"/>
          <a:ext cx="1524000" cy="454025"/>
        </p:xfrm>
        <a:graphic>
          <a:graphicData uri="http://schemas.openxmlformats.org/presentationml/2006/ole">
            <mc:AlternateContent xmlns:mc="http://schemas.openxmlformats.org/markup-compatibility/2006">
              <mc:Choice xmlns:v="urn:schemas-microsoft-com:vml" Requires="v">
                <p:oleObj spid="_x0000_s33061" name="Equation" r:id="rId5" imgW="596641" imgH="177723" progId="Equation.DSMT4">
                  <p:embed/>
                </p:oleObj>
              </mc:Choice>
              <mc:Fallback>
                <p:oleObj name="Equation" r:id="rId5" imgW="596641" imgH="177723" progId="Equation.DSMT4">
                  <p:embed/>
                  <p:pic>
                    <p:nvPicPr>
                      <p:cNvPr id="0" name="Object 1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657600"/>
                        <a:ext cx="1524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40" name="Object 175"/>
          <p:cNvGraphicFramePr>
            <a:graphicFrameLocks noChangeAspect="1"/>
          </p:cNvGraphicFramePr>
          <p:nvPr/>
        </p:nvGraphicFramePr>
        <p:xfrm>
          <a:off x="7010400" y="3657600"/>
          <a:ext cx="1371600" cy="457200"/>
        </p:xfrm>
        <a:graphic>
          <a:graphicData uri="http://schemas.openxmlformats.org/presentationml/2006/ole">
            <mc:AlternateContent xmlns:mc="http://schemas.openxmlformats.org/markup-compatibility/2006">
              <mc:Choice xmlns:v="urn:schemas-microsoft-com:vml" Requires="v">
                <p:oleObj spid="_x0000_s33062" name="Equation" r:id="rId7" imgW="532937" imgH="177646" progId="Equation.DSMT4">
                  <p:embed/>
                </p:oleObj>
              </mc:Choice>
              <mc:Fallback>
                <p:oleObj name="Equation" r:id="rId7" imgW="532937" imgH="177646" progId="Equation.DSMT4">
                  <p:embed/>
                  <p:pic>
                    <p:nvPicPr>
                      <p:cNvPr id="0" name="Object 1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3657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41" name="Object 176"/>
          <p:cNvGraphicFramePr>
            <a:graphicFrameLocks noChangeAspect="1"/>
          </p:cNvGraphicFramePr>
          <p:nvPr/>
        </p:nvGraphicFramePr>
        <p:xfrm>
          <a:off x="5029200" y="4343400"/>
          <a:ext cx="2971800" cy="573088"/>
        </p:xfrm>
        <a:graphic>
          <a:graphicData uri="http://schemas.openxmlformats.org/presentationml/2006/ole">
            <mc:AlternateContent xmlns:mc="http://schemas.openxmlformats.org/markup-compatibility/2006">
              <mc:Choice xmlns:v="urn:schemas-microsoft-com:vml" Requires="v">
                <p:oleObj spid="_x0000_s33063" name="Equation" r:id="rId9" imgW="1054100" imgH="203200" progId="Equation.DSMT4">
                  <p:embed/>
                </p:oleObj>
              </mc:Choice>
              <mc:Fallback>
                <p:oleObj name="Equation" r:id="rId9" imgW="1054100" imgH="203200" progId="Equation.DSMT4">
                  <p:embed/>
                  <p:pic>
                    <p:nvPicPr>
                      <p:cNvPr id="0" name="Object 1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4343400"/>
                        <a:ext cx="29718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42" name="Object 177"/>
          <p:cNvGraphicFramePr>
            <a:graphicFrameLocks noChangeAspect="1"/>
          </p:cNvGraphicFramePr>
          <p:nvPr/>
        </p:nvGraphicFramePr>
        <p:xfrm>
          <a:off x="4724400" y="4800600"/>
          <a:ext cx="4114800" cy="517525"/>
        </p:xfrm>
        <a:graphic>
          <a:graphicData uri="http://schemas.openxmlformats.org/presentationml/2006/ole">
            <mc:AlternateContent xmlns:mc="http://schemas.openxmlformats.org/markup-compatibility/2006">
              <mc:Choice xmlns:v="urn:schemas-microsoft-com:vml" Requires="v">
                <p:oleObj spid="_x0000_s33064" name="Equation" r:id="rId11" imgW="1713756" imgH="215806" progId="Equation.DSMT4">
                  <p:embed/>
                </p:oleObj>
              </mc:Choice>
              <mc:Fallback>
                <p:oleObj name="Equation" r:id="rId11" imgW="1713756" imgH="215806" progId="Equation.DSMT4">
                  <p:embed/>
                  <p:pic>
                    <p:nvPicPr>
                      <p:cNvPr id="0" name="Object 1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4800600"/>
                        <a:ext cx="4114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43" name="Object 178"/>
          <p:cNvGraphicFramePr>
            <a:graphicFrameLocks noChangeAspect="1"/>
          </p:cNvGraphicFramePr>
          <p:nvPr/>
        </p:nvGraphicFramePr>
        <p:xfrm>
          <a:off x="4648200" y="5181600"/>
          <a:ext cx="4191000" cy="527050"/>
        </p:xfrm>
        <a:graphic>
          <a:graphicData uri="http://schemas.openxmlformats.org/presentationml/2006/ole">
            <mc:AlternateContent xmlns:mc="http://schemas.openxmlformats.org/markup-compatibility/2006">
              <mc:Choice xmlns:v="urn:schemas-microsoft-com:vml" Requires="v">
                <p:oleObj spid="_x0000_s33065" name="Equation" r:id="rId13" imgW="1713756" imgH="215806" progId="Equation.DSMT4">
                  <p:embed/>
                </p:oleObj>
              </mc:Choice>
              <mc:Fallback>
                <p:oleObj name="Equation" r:id="rId13" imgW="1713756" imgH="215806" progId="Equation.DSMT4">
                  <p:embed/>
                  <p:pic>
                    <p:nvPicPr>
                      <p:cNvPr id="0" name="Object 1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5181600"/>
                        <a:ext cx="4191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944" name="Oval 179"/>
          <p:cNvSpPr>
            <a:spLocks noChangeArrowheads="1"/>
          </p:cNvSpPr>
          <p:nvPr/>
        </p:nvSpPr>
        <p:spPr bwMode="auto">
          <a:xfrm>
            <a:off x="1196975" y="1276350"/>
            <a:ext cx="804863" cy="4267200"/>
          </a:xfrm>
          <a:prstGeom prst="ellipse">
            <a:avLst/>
          </a:prstGeom>
          <a:solidFill>
            <a:srgbClr val="FF00FF">
              <a:alpha val="25098"/>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45" name="Oval 180"/>
          <p:cNvSpPr>
            <a:spLocks noChangeArrowheads="1"/>
          </p:cNvSpPr>
          <p:nvPr/>
        </p:nvSpPr>
        <p:spPr bwMode="auto">
          <a:xfrm>
            <a:off x="3810000" y="990600"/>
            <a:ext cx="733425" cy="4267200"/>
          </a:xfrm>
          <a:prstGeom prst="ellipse">
            <a:avLst/>
          </a:prstGeom>
          <a:solidFill>
            <a:srgbClr val="FF00FF">
              <a:alpha val="25098"/>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229600" cy="838200"/>
          </a:xfrm>
        </p:spPr>
        <p:txBody>
          <a:bodyPr>
            <a:normAutofit/>
          </a:bodyPr>
          <a:lstStyle/>
          <a:p>
            <a:pPr eaLnBrk="1" hangingPunct="1"/>
            <a:r>
              <a:rPr lang="en-US" altLang="zh-CN" b="1" dirty="0" smtClean="0">
                <a:solidFill>
                  <a:srgbClr val="01016F"/>
                </a:solidFill>
                <a:latin typeface="仿宋_GB2312" pitchFamily="49" charset="-122"/>
                <a:ea typeface="仿宋_GB2312" pitchFamily="49" charset="-122"/>
              </a:rPr>
              <a:t>10.1   </a:t>
            </a:r>
            <a:r>
              <a:rPr lang="zh-CN" altLang="en-US" b="1" dirty="0" smtClean="0">
                <a:solidFill>
                  <a:srgbClr val="01016F"/>
                </a:solidFill>
                <a:latin typeface="仿宋_GB2312" pitchFamily="49" charset="-122"/>
                <a:ea typeface="仿宋_GB2312" pitchFamily="49" charset="-122"/>
              </a:rPr>
              <a:t>统计预测的基本问题</a:t>
            </a:r>
            <a:r>
              <a:rPr lang="zh-CN" altLang="en-US" b="1" dirty="0" smtClean="0">
                <a:solidFill>
                  <a:srgbClr val="692AA2"/>
                </a:solidFill>
                <a:latin typeface="宋体" pitchFamily="2" charset="-122"/>
              </a:rPr>
              <a:t> </a:t>
            </a:r>
          </a:p>
        </p:txBody>
      </p:sp>
      <p:sp>
        <p:nvSpPr>
          <p:cNvPr id="182276" name="Rectangle 4"/>
          <p:cNvSpPr>
            <a:spLocks noChangeArrowheads="1"/>
          </p:cNvSpPr>
          <p:nvPr/>
        </p:nvSpPr>
        <p:spPr bwMode="auto">
          <a:xfrm>
            <a:off x="1603375" y="2895600"/>
            <a:ext cx="65500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kumimoji="1" lang="en-US" altLang="zh-CN" sz="2800" b="1">
                <a:latin typeface="宋体" pitchFamily="2" charset="-122"/>
                <a:ea typeface="宋体" pitchFamily="2" charset="-122"/>
              </a:rPr>
              <a:t>10.1.2  </a:t>
            </a:r>
            <a:r>
              <a:rPr kumimoji="1" lang="zh-CN" altLang="en-US" sz="2800" b="1">
                <a:latin typeface="宋体" pitchFamily="2" charset="-122"/>
                <a:ea typeface="宋体" pitchFamily="2" charset="-122"/>
              </a:rPr>
              <a:t>统计预测方法的分类及其选择</a:t>
            </a:r>
          </a:p>
        </p:txBody>
      </p:sp>
      <p:sp>
        <p:nvSpPr>
          <p:cNvPr id="182277" name="Rectangle 5"/>
          <p:cNvSpPr>
            <a:spLocks noChangeArrowheads="1"/>
          </p:cNvSpPr>
          <p:nvPr/>
        </p:nvSpPr>
        <p:spPr bwMode="auto">
          <a:xfrm>
            <a:off x="1450975" y="3962400"/>
            <a:ext cx="571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kumimoji="1" lang="en-US" altLang="zh-CN" sz="2800" b="1">
                <a:latin typeface="宋体" pitchFamily="2" charset="-122"/>
                <a:ea typeface="宋体" pitchFamily="2" charset="-122"/>
              </a:rPr>
              <a:t> 10.1.3  </a:t>
            </a:r>
            <a:r>
              <a:rPr kumimoji="1" lang="zh-CN" altLang="en-US" sz="2800" b="1">
                <a:latin typeface="宋体" pitchFamily="2" charset="-122"/>
                <a:ea typeface="宋体" pitchFamily="2" charset="-122"/>
              </a:rPr>
              <a:t>统计预测的原则和步骤 </a:t>
            </a:r>
          </a:p>
        </p:txBody>
      </p:sp>
      <p:sp>
        <p:nvSpPr>
          <p:cNvPr id="182278" name="Rectangle 6"/>
          <p:cNvSpPr>
            <a:spLocks noChangeArrowheads="1"/>
          </p:cNvSpPr>
          <p:nvPr/>
        </p:nvSpPr>
        <p:spPr bwMode="auto">
          <a:xfrm>
            <a:off x="1419225" y="1828800"/>
            <a:ext cx="655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kumimoji="1" lang="en-US" altLang="zh-CN" sz="2800" b="1" dirty="0">
                <a:latin typeface="宋体" pitchFamily="2" charset="-122"/>
                <a:ea typeface="宋体" pitchFamily="2" charset="-122"/>
              </a:rPr>
              <a:t> 10.1.1  </a:t>
            </a:r>
            <a:r>
              <a:rPr kumimoji="1" lang="zh-CN" altLang="en-US" sz="2800" b="1" dirty="0">
                <a:latin typeface="宋体" pitchFamily="2" charset="-122"/>
                <a:ea typeface="宋体" pitchFamily="2" charset="-122"/>
              </a:rPr>
              <a:t>统计预测的概念和作用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Effect transition="in" filter="checkerboard(across)">
                                      <p:cBhvr>
                                        <p:cTn id="7" dur="500"/>
                                        <p:tgtEl>
                                          <p:spTgt spid="18227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2276"/>
                                        </p:tgtEl>
                                        <p:attrNameLst>
                                          <p:attrName>style.visibility</p:attrName>
                                        </p:attrNameLst>
                                      </p:cBhvr>
                                      <p:to>
                                        <p:strVal val="visible"/>
                                      </p:to>
                                    </p:set>
                                    <p:animEffect transition="in" filter="checkerboard(across)">
                                      <p:cBhvr>
                                        <p:cTn id="10" dur="500"/>
                                        <p:tgtEl>
                                          <p:spTgt spid="18227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2277"/>
                                        </p:tgtEl>
                                        <p:attrNameLst>
                                          <p:attrName>style.visibility</p:attrName>
                                        </p:attrNameLst>
                                      </p:cBhvr>
                                      <p:to>
                                        <p:strVal val="visible"/>
                                      </p:to>
                                    </p:set>
                                    <p:animEffect transition="in" filter="checkerboard(across)">
                                      <p:cBhvr>
                                        <p:cTn id="13"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P spid="182277" grpId="0"/>
      <p:bldP spid="18227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794" name="Object 2"/>
          <p:cNvGraphicFramePr>
            <a:graphicFrameLocks noGrp="1" noChangeAspect="1"/>
          </p:cNvGraphicFramePr>
          <p:nvPr>
            <p:ph sz="quarter" idx="1"/>
          </p:nvPr>
        </p:nvGraphicFramePr>
        <p:xfrm>
          <a:off x="2774950" y="2224088"/>
          <a:ext cx="2144713" cy="635000"/>
        </p:xfrm>
        <a:graphic>
          <a:graphicData uri="http://schemas.openxmlformats.org/presentationml/2006/ole">
            <mc:AlternateContent xmlns:mc="http://schemas.openxmlformats.org/markup-compatibility/2006">
              <mc:Choice xmlns:v="urn:schemas-microsoft-com:vml" Requires="v">
                <p:oleObj spid="_x0000_s33898" name="Equation" r:id="rId3" imgW="2145369" imgH="634725" progId="Equation.DSMT4">
                  <p:embed/>
                </p:oleObj>
              </mc:Choice>
              <mc:Fallback>
                <p:oleObj name="Equation" r:id="rId3" imgW="2145369" imgH="634725"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2224088"/>
                        <a:ext cx="21447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Grp="1" noChangeAspect="1"/>
          </p:cNvGraphicFramePr>
          <p:nvPr>
            <p:ph sz="quarter" idx="2"/>
          </p:nvPr>
        </p:nvGraphicFramePr>
        <p:xfrm>
          <a:off x="161925" y="746125"/>
          <a:ext cx="3924300" cy="2198688"/>
        </p:xfrm>
        <a:graphic>
          <a:graphicData uri="http://schemas.openxmlformats.org/presentationml/2006/ole">
            <mc:AlternateContent xmlns:mc="http://schemas.openxmlformats.org/markup-compatibility/2006">
              <mc:Choice xmlns:v="urn:schemas-microsoft-com:vml" Requires="v">
                <p:oleObj spid="_x0000_s33899" name="图表" r:id="rId5" imgW="4181475" imgH="2343150" progId="Excel.Chart.8">
                  <p:embed/>
                </p:oleObj>
              </mc:Choice>
              <mc:Fallback>
                <p:oleObj name="图表" r:id="rId5" imgW="4181475" imgH="2343150" progId="Excel.Char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 y="746125"/>
                        <a:ext cx="3924300" cy="219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Grp="1" noChangeAspect="1"/>
          </p:cNvGraphicFramePr>
          <p:nvPr>
            <p:ph sz="quarter" idx="3"/>
          </p:nvPr>
        </p:nvGraphicFramePr>
        <p:xfrm>
          <a:off x="161925" y="3795713"/>
          <a:ext cx="3825875" cy="2327275"/>
        </p:xfrm>
        <a:graphic>
          <a:graphicData uri="http://schemas.openxmlformats.org/presentationml/2006/ole">
            <mc:AlternateContent xmlns:mc="http://schemas.openxmlformats.org/markup-compatibility/2006">
              <mc:Choice xmlns:v="urn:schemas-microsoft-com:vml" Requires="v">
                <p:oleObj spid="_x0000_s33900" name="图表" r:id="rId7" imgW="3867150" imgH="2352675" progId="Excel.Chart.8">
                  <p:embed/>
                </p:oleObj>
              </mc:Choice>
              <mc:Fallback>
                <p:oleObj name="图表" r:id="rId7" imgW="3867150" imgH="2352675" progId="Excel.Char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 y="3795713"/>
                        <a:ext cx="3825875"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5"/>
          <p:cNvGraphicFramePr>
            <a:graphicFrameLocks noGrp="1" noChangeAspect="1"/>
          </p:cNvGraphicFramePr>
          <p:nvPr>
            <p:ph sz="quarter" idx="4"/>
          </p:nvPr>
        </p:nvGraphicFramePr>
        <p:xfrm>
          <a:off x="4038600" y="3733800"/>
          <a:ext cx="4570413" cy="1630363"/>
        </p:xfrm>
        <a:graphic>
          <a:graphicData uri="http://schemas.openxmlformats.org/presentationml/2006/ole">
            <mc:AlternateContent xmlns:mc="http://schemas.openxmlformats.org/markup-compatibility/2006">
              <mc:Choice xmlns:v="urn:schemas-microsoft-com:vml" Requires="v">
                <p:oleObj spid="_x0000_s33901" name="Equation" r:id="rId9" imgW="2349500" imgH="838200" progId="Equation.DSMT4">
                  <p:embed/>
                </p:oleObj>
              </mc:Choice>
              <mc:Fallback>
                <p:oleObj name="Equation" r:id="rId9" imgW="2349500" imgH="838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3733800"/>
                        <a:ext cx="457041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Oval 6"/>
          <p:cNvSpPr>
            <a:spLocks noChangeArrowheads="1"/>
          </p:cNvSpPr>
          <p:nvPr/>
        </p:nvSpPr>
        <p:spPr bwMode="auto">
          <a:xfrm>
            <a:off x="6102350" y="2933700"/>
            <a:ext cx="1143000" cy="990600"/>
          </a:xfrm>
          <a:prstGeom prst="ellipse">
            <a:avLst/>
          </a:prstGeom>
          <a:solidFill>
            <a:srgbClr val="FFCC00">
              <a:alpha val="3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Oval 7"/>
          <p:cNvSpPr>
            <a:spLocks noChangeArrowheads="1"/>
          </p:cNvSpPr>
          <p:nvPr/>
        </p:nvSpPr>
        <p:spPr bwMode="auto">
          <a:xfrm>
            <a:off x="6096000" y="4360863"/>
            <a:ext cx="1752600" cy="914400"/>
          </a:xfrm>
          <a:prstGeom prst="ellipse">
            <a:avLst/>
          </a:prstGeom>
          <a:solidFill>
            <a:srgbClr val="FFCC00">
              <a:alpha val="3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Oval 8"/>
          <p:cNvSpPr>
            <a:spLocks noChangeArrowheads="1"/>
          </p:cNvSpPr>
          <p:nvPr/>
        </p:nvSpPr>
        <p:spPr bwMode="auto">
          <a:xfrm>
            <a:off x="6400800" y="5199063"/>
            <a:ext cx="1066800" cy="838200"/>
          </a:xfrm>
          <a:prstGeom prst="ellipse">
            <a:avLst/>
          </a:prstGeom>
          <a:solidFill>
            <a:srgbClr val="FFCC00">
              <a:alpha val="3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Rectangle 9"/>
          <p:cNvSpPr>
            <a:spLocks noChangeArrowheads="1"/>
          </p:cNvSpPr>
          <p:nvPr/>
        </p:nvSpPr>
        <p:spPr bwMode="auto">
          <a:xfrm>
            <a:off x="4114800" y="762000"/>
            <a:ext cx="45450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125000"/>
              </a:lnSpc>
              <a:spcBef>
                <a:spcPct val="50000"/>
              </a:spcBef>
            </a:pPr>
            <a:r>
              <a:rPr kumimoji="1" lang="zh-CN" altLang="en-US" sz="1800">
                <a:solidFill>
                  <a:srgbClr val="000066"/>
                </a:solidFill>
                <a:latin typeface="Times New Roman" pitchFamily="18" charset="0"/>
                <a:ea typeface="黑体" pitchFamily="2" charset="-122"/>
              </a:rPr>
              <a:t>对于时间序列，</a:t>
            </a:r>
            <a:r>
              <a:rPr kumimoji="1" lang="en-US" altLang="zh-CN" sz="1800" i="1">
                <a:solidFill>
                  <a:srgbClr val="000066"/>
                </a:solidFill>
                <a:latin typeface="Times New Roman" pitchFamily="18" charset="0"/>
                <a:ea typeface="黑体" pitchFamily="2" charset="-122"/>
              </a:rPr>
              <a:t>x</a:t>
            </a:r>
            <a:r>
              <a:rPr kumimoji="1" lang="en-US" altLang="zh-CN" sz="1800" i="1" baseline="-25000">
                <a:solidFill>
                  <a:srgbClr val="000066"/>
                </a:solidFill>
                <a:latin typeface="Times New Roman" pitchFamily="18" charset="0"/>
                <a:ea typeface="黑体" pitchFamily="2" charset="-122"/>
              </a:rPr>
              <a:t>t</a:t>
            </a:r>
            <a:r>
              <a:rPr kumimoji="1" lang="en-US" altLang="zh-CN" sz="1800" i="1">
                <a:solidFill>
                  <a:srgbClr val="000066"/>
                </a:solidFill>
                <a:latin typeface="Times New Roman" pitchFamily="18" charset="0"/>
                <a:ea typeface="黑体" pitchFamily="2" charset="-122"/>
              </a:rPr>
              <a:t> </a:t>
            </a:r>
            <a:r>
              <a:rPr kumimoji="1" lang="zh-CN" altLang="en-US" sz="1800">
                <a:solidFill>
                  <a:srgbClr val="000066"/>
                </a:solidFill>
                <a:latin typeface="Times New Roman" pitchFamily="18" charset="0"/>
                <a:ea typeface="黑体" pitchFamily="2" charset="-122"/>
              </a:rPr>
              <a:t>的取值为</a:t>
            </a:r>
            <a:r>
              <a:rPr kumimoji="1" lang="en-US" altLang="zh-CN" sz="1800">
                <a:solidFill>
                  <a:srgbClr val="000066"/>
                </a:solidFill>
                <a:latin typeface="Times New Roman" pitchFamily="18" charset="0"/>
                <a:ea typeface="黑体" pitchFamily="2" charset="-122"/>
              </a:rPr>
              <a:t>1</a:t>
            </a:r>
            <a:r>
              <a:rPr kumimoji="1" lang="zh-CN" altLang="en-US" sz="1800">
                <a:solidFill>
                  <a:srgbClr val="000066"/>
                </a:solidFill>
                <a:latin typeface="Times New Roman" pitchFamily="18" charset="0"/>
                <a:ea typeface="黑体" pitchFamily="2" charset="-122"/>
              </a:rPr>
              <a:t>到 </a:t>
            </a:r>
            <a:r>
              <a:rPr kumimoji="1" lang="en-US" altLang="zh-CN" sz="1800" i="1">
                <a:solidFill>
                  <a:srgbClr val="000066"/>
                </a:solidFill>
                <a:latin typeface="Times New Roman" pitchFamily="18" charset="0"/>
                <a:ea typeface="黑体" pitchFamily="2" charset="-122"/>
              </a:rPr>
              <a:t>n </a:t>
            </a:r>
            <a:r>
              <a:rPr kumimoji="1" lang="en-US" altLang="zh-CN" sz="1800">
                <a:solidFill>
                  <a:srgbClr val="000066"/>
                </a:solidFill>
                <a:latin typeface="Times New Roman" pitchFamily="18" charset="0"/>
                <a:ea typeface="黑体" pitchFamily="2" charset="-122"/>
              </a:rPr>
              <a:t>, </a:t>
            </a:r>
            <a:r>
              <a:rPr kumimoji="1" lang="zh-CN" altLang="en-US" sz="1800">
                <a:solidFill>
                  <a:srgbClr val="000066"/>
                </a:solidFill>
                <a:latin typeface="Times New Roman" pitchFamily="18" charset="0"/>
                <a:ea typeface="黑体" pitchFamily="2" charset="-122"/>
              </a:rPr>
              <a:t>即自变量 </a:t>
            </a:r>
            <a:r>
              <a:rPr kumimoji="1" lang="en-US" altLang="zh-CN" sz="1800" i="1">
                <a:solidFill>
                  <a:srgbClr val="000066"/>
                </a:solidFill>
                <a:latin typeface="Times New Roman" pitchFamily="18" charset="0"/>
                <a:ea typeface="黑体" pitchFamily="2" charset="-122"/>
              </a:rPr>
              <a:t>x</a:t>
            </a:r>
            <a:r>
              <a:rPr kumimoji="1" lang="en-US" altLang="zh-CN" sz="1800" baseline="-25000">
                <a:solidFill>
                  <a:srgbClr val="000066"/>
                </a:solidFill>
                <a:latin typeface="Times New Roman" pitchFamily="18" charset="0"/>
                <a:ea typeface="黑体" pitchFamily="2" charset="-122"/>
              </a:rPr>
              <a:t>t </a:t>
            </a:r>
            <a:r>
              <a:rPr kumimoji="1" lang="zh-CN" altLang="en-US" sz="1800">
                <a:solidFill>
                  <a:srgbClr val="000066"/>
                </a:solidFill>
                <a:latin typeface="Times New Roman" pitchFamily="18" charset="0"/>
                <a:ea typeface="黑体" pitchFamily="2" charset="-122"/>
              </a:rPr>
              <a:t>的取值等于其下标 </a:t>
            </a:r>
            <a:r>
              <a:rPr kumimoji="1" lang="en-US" altLang="zh-CN" sz="1800" i="1">
                <a:solidFill>
                  <a:srgbClr val="000066"/>
                </a:solidFill>
                <a:latin typeface="Times New Roman" pitchFamily="18" charset="0"/>
                <a:ea typeface="黑体" pitchFamily="2" charset="-122"/>
              </a:rPr>
              <a:t>t</a:t>
            </a:r>
            <a:r>
              <a:rPr kumimoji="1" lang="zh-CN" altLang="en-US" sz="1800">
                <a:solidFill>
                  <a:srgbClr val="000066"/>
                </a:solidFill>
                <a:latin typeface="Times New Roman" pitchFamily="18" charset="0"/>
                <a:ea typeface="黑体" pitchFamily="2" charset="-122"/>
              </a:rPr>
              <a:t>。采用正负对称编号法可简化计算。特别，当</a:t>
            </a:r>
            <a:r>
              <a:rPr kumimoji="1" lang="en-US" altLang="zh-CN" sz="1800">
                <a:solidFill>
                  <a:srgbClr val="000066"/>
                </a:solidFill>
                <a:latin typeface="Times New Roman" pitchFamily="18" charset="0"/>
                <a:ea typeface="黑体" pitchFamily="2" charset="-122"/>
              </a:rPr>
              <a:t>n</a:t>
            </a:r>
            <a:r>
              <a:rPr kumimoji="1" lang="zh-CN" altLang="en-US" sz="1800">
                <a:solidFill>
                  <a:srgbClr val="000066"/>
                </a:solidFill>
                <a:latin typeface="Times New Roman" pitchFamily="18" charset="0"/>
                <a:ea typeface="黑体" pitchFamily="2" charset="-122"/>
              </a:rPr>
              <a:t>为奇数时，取其中位数的编号为</a:t>
            </a:r>
            <a:r>
              <a:rPr kumimoji="1" lang="en-US" altLang="zh-CN" sz="1800">
                <a:solidFill>
                  <a:srgbClr val="000066"/>
                </a:solidFill>
                <a:latin typeface="Times New Roman" pitchFamily="18" charset="0"/>
                <a:ea typeface="黑体" pitchFamily="2" charset="-122"/>
              </a:rPr>
              <a:t>0</a:t>
            </a:r>
            <a:r>
              <a:rPr kumimoji="1" lang="zh-CN" altLang="en-US" sz="1800">
                <a:solidFill>
                  <a:srgbClr val="000066"/>
                </a:solidFill>
                <a:latin typeface="Times New Roman" pitchFamily="18" charset="0"/>
                <a:ea typeface="黑体" pitchFamily="2" charset="-122"/>
              </a:rPr>
              <a:t>，可使 </a:t>
            </a:r>
          </a:p>
        </p:txBody>
      </p:sp>
      <p:graphicFrame>
        <p:nvGraphicFramePr>
          <p:cNvPr id="33802" name="Object 10"/>
          <p:cNvGraphicFramePr>
            <a:graphicFrameLocks noChangeAspect="1"/>
          </p:cNvGraphicFramePr>
          <p:nvPr/>
        </p:nvGraphicFramePr>
        <p:xfrm>
          <a:off x="6096000" y="1828800"/>
          <a:ext cx="1019175" cy="776288"/>
        </p:xfrm>
        <a:graphic>
          <a:graphicData uri="http://schemas.openxmlformats.org/presentationml/2006/ole">
            <mc:AlternateContent xmlns:mc="http://schemas.openxmlformats.org/markup-compatibility/2006">
              <mc:Choice xmlns:v="urn:schemas-microsoft-com:vml" Requires="v">
                <p:oleObj spid="_x0000_s33902" r:id="rId11" imgW="571252" imgH="431613" progId="Equation.DSMT4">
                  <p:embed/>
                </p:oleObj>
              </mc:Choice>
              <mc:Fallback>
                <p:oleObj r:id="rId11" imgW="571252" imgH="431613"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1828800"/>
                        <a:ext cx="10191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11430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endParaRPr lang="zh-CN" altLang="zh-CN" sz="1800">
              <a:solidFill>
                <a:schemeClr val="tx1"/>
              </a:solidFill>
              <a:latin typeface="Times New Roman" pitchFamily="18" charset="0"/>
              <a:ea typeface="宋体" pitchFamily="2" charset="-122"/>
            </a:endParaRPr>
          </a:p>
        </p:txBody>
      </p:sp>
      <p:sp>
        <p:nvSpPr>
          <p:cNvPr id="34819" name="Text Box 3"/>
          <p:cNvSpPr txBox="1">
            <a:spLocks noChangeArrowheads="1"/>
          </p:cNvSpPr>
          <p:nvPr/>
        </p:nvSpPr>
        <p:spPr bwMode="auto">
          <a:xfrm>
            <a:off x="596900" y="762000"/>
            <a:ext cx="406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3200" dirty="0">
                <a:solidFill>
                  <a:srgbClr val="0000FF"/>
                </a:solidFill>
                <a:latin typeface="Times New Roman" pitchFamily="18" charset="0"/>
                <a:ea typeface="黑体" pitchFamily="2" charset="-122"/>
              </a:rPr>
              <a:t>拟合直线方程法的特点</a:t>
            </a:r>
          </a:p>
        </p:txBody>
      </p:sp>
      <p:sp>
        <p:nvSpPr>
          <p:cNvPr id="34820" name="Text Box 4"/>
          <p:cNvSpPr txBox="1">
            <a:spLocks noChangeArrowheads="1"/>
          </p:cNvSpPr>
          <p:nvPr/>
        </p:nvSpPr>
        <p:spPr bwMode="auto">
          <a:xfrm>
            <a:off x="-76200" y="1981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buSzPct val="60000"/>
              <a:buFont typeface="Wingdings" pitchFamily="2" charset="2"/>
              <a:buChar char="n"/>
            </a:pPr>
            <a:r>
              <a:rPr lang="en-US" altLang="zh-CN">
                <a:solidFill>
                  <a:srgbClr val="0000FF"/>
                </a:solidFill>
                <a:latin typeface="Times New Roman" pitchFamily="18" charset="0"/>
                <a:ea typeface="黑体" pitchFamily="2" charset="-122"/>
              </a:rPr>
              <a:t> </a:t>
            </a:r>
            <a:r>
              <a:rPr lang="zh-CN" altLang="en-US">
                <a:solidFill>
                  <a:srgbClr val="0000FF"/>
                </a:solidFill>
                <a:latin typeface="Times New Roman" pitchFamily="18" charset="0"/>
                <a:ea typeface="黑体" pitchFamily="2" charset="-122"/>
              </a:rPr>
              <a:t>拟合直线方程的一阶差分为常数（一阶导数为常数）                          </a:t>
            </a:r>
          </a:p>
        </p:txBody>
      </p:sp>
      <p:graphicFrame>
        <p:nvGraphicFramePr>
          <p:cNvPr id="34821" name="Object 5"/>
          <p:cNvGraphicFramePr>
            <a:graphicFrameLocks noGrp="1" noChangeAspect="1"/>
          </p:cNvGraphicFramePr>
          <p:nvPr>
            <p:ph sz="quarter" idx="1"/>
          </p:nvPr>
        </p:nvGraphicFramePr>
        <p:xfrm>
          <a:off x="3708400" y="2427288"/>
          <a:ext cx="279400" cy="228600"/>
        </p:xfrm>
        <a:graphic>
          <a:graphicData uri="http://schemas.openxmlformats.org/presentationml/2006/ole">
            <mc:AlternateContent xmlns:mc="http://schemas.openxmlformats.org/markup-compatibility/2006">
              <mc:Choice xmlns:v="urn:schemas-microsoft-com:vml" Requires="v">
                <p:oleObj spid="_x0000_s34903" name="Equation" r:id="rId3" imgW="279400" imgH="228600" progId="Equation.DSMT4">
                  <p:embed/>
                </p:oleObj>
              </mc:Choice>
              <mc:Fallback>
                <p:oleObj name="Equation" r:id="rId3" imgW="2794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427288"/>
                        <a:ext cx="279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6"/>
          <p:cNvGraphicFramePr>
            <a:graphicFrameLocks noGrp="1" noChangeAspect="1"/>
          </p:cNvGraphicFramePr>
          <p:nvPr>
            <p:ph sz="quarter" idx="2"/>
          </p:nvPr>
        </p:nvGraphicFramePr>
        <p:xfrm>
          <a:off x="4495800" y="2373313"/>
          <a:ext cx="1343025" cy="636587"/>
        </p:xfrm>
        <a:graphic>
          <a:graphicData uri="http://schemas.openxmlformats.org/presentationml/2006/ole">
            <mc:AlternateContent xmlns:mc="http://schemas.openxmlformats.org/markup-compatibility/2006">
              <mc:Choice xmlns:v="urn:schemas-microsoft-com:vml" Requires="v">
                <p:oleObj spid="_x0000_s34904" name="Equation" r:id="rId5" imgW="482391" imgH="228501" progId="Equation.DSMT4">
                  <p:embed/>
                </p:oleObj>
              </mc:Choice>
              <mc:Fallback>
                <p:oleObj name="Equation" r:id="rId5" imgW="482391"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373313"/>
                        <a:ext cx="13430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7"/>
          <p:cNvGraphicFramePr>
            <a:graphicFrameLocks noGrp="1" noChangeAspect="1"/>
          </p:cNvGraphicFramePr>
          <p:nvPr>
            <p:ph sz="quarter" idx="3"/>
          </p:nvPr>
        </p:nvGraphicFramePr>
        <p:xfrm>
          <a:off x="3048000" y="2373313"/>
          <a:ext cx="806450" cy="631825"/>
        </p:xfrm>
        <a:graphic>
          <a:graphicData uri="http://schemas.openxmlformats.org/presentationml/2006/ole">
            <mc:AlternateContent xmlns:mc="http://schemas.openxmlformats.org/markup-compatibility/2006">
              <mc:Choice xmlns:v="urn:schemas-microsoft-com:vml" Requires="v">
                <p:oleObj spid="_x0000_s34905" name="Equation" r:id="rId7" imgW="291973" imgH="228501" progId="Equation.DSMT4">
                  <p:embed/>
                </p:oleObj>
              </mc:Choice>
              <mc:Fallback>
                <p:oleObj name="Equation" r:id="rId7" imgW="291973" imgH="228501"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373313"/>
                        <a:ext cx="80645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Text Box 8"/>
          <p:cNvSpPr txBox="1">
            <a:spLocks noChangeArrowheads="1"/>
          </p:cNvSpPr>
          <p:nvPr/>
        </p:nvSpPr>
        <p:spPr bwMode="auto">
          <a:xfrm>
            <a:off x="381000" y="3124200"/>
            <a:ext cx="8458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spcAft>
                <a:spcPct val="25000"/>
              </a:spcAft>
              <a:buSzPct val="60000"/>
              <a:buFont typeface="Wingdings" pitchFamily="2" charset="2"/>
              <a:buChar char="n"/>
            </a:pPr>
            <a:r>
              <a:rPr lang="en-US" altLang="zh-CN">
                <a:solidFill>
                  <a:srgbClr val="0000FF"/>
                </a:solidFill>
                <a:latin typeface="Times New Roman" pitchFamily="18" charset="0"/>
                <a:ea typeface="黑体" pitchFamily="2" charset="-122"/>
              </a:rPr>
              <a:t> </a:t>
            </a:r>
            <a:r>
              <a:rPr lang="zh-CN" altLang="en-US">
                <a:solidFill>
                  <a:srgbClr val="0000FF"/>
                </a:solidFill>
                <a:latin typeface="Times New Roman" pitchFamily="18" charset="0"/>
                <a:ea typeface="黑体" pitchFamily="2" charset="-122"/>
              </a:rPr>
              <a:t>只适用于时间序列呈直线上升（或下降）趋势变化。</a:t>
            </a:r>
          </a:p>
          <a:p>
            <a:pPr eaLnBrk="1" hangingPunct="1">
              <a:spcBef>
                <a:spcPct val="50000"/>
              </a:spcBef>
              <a:spcAft>
                <a:spcPct val="25000"/>
              </a:spcAft>
              <a:buSzPct val="60000"/>
              <a:buFont typeface="Wingdings" pitchFamily="2" charset="2"/>
              <a:buChar char="n"/>
            </a:pPr>
            <a:r>
              <a:rPr lang="zh-CN" altLang="en-US">
                <a:solidFill>
                  <a:srgbClr val="0000FF"/>
                </a:solidFill>
                <a:latin typeface="Times New Roman" pitchFamily="18" charset="0"/>
                <a:ea typeface="黑体" pitchFamily="2" charset="-122"/>
              </a:rPr>
              <a:t> 对时间序列数据，不论其远近都一律同等看待。</a:t>
            </a:r>
          </a:p>
          <a:p>
            <a:pPr eaLnBrk="1" hangingPunct="1">
              <a:spcBef>
                <a:spcPct val="50000"/>
              </a:spcBef>
              <a:spcAft>
                <a:spcPct val="25000"/>
              </a:spcAft>
              <a:buSzPct val="60000"/>
              <a:buFont typeface="Wingdings" pitchFamily="2" charset="2"/>
              <a:buChar char="n"/>
            </a:pPr>
            <a:r>
              <a:rPr lang="zh-CN" altLang="en-US">
                <a:solidFill>
                  <a:srgbClr val="0000FF"/>
                </a:solidFill>
                <a:latin typeface="Times New Roman" pitchFamily="18" charset="0"/>
                <a:ea typeface="黑体" pitchFamily="2" charset="-122"/>
              </a:rPr>
              <a:t> 用最小二乘原理拟合的直线方程消除了不规则因素的影响，使趋势值都落在拟合的直线上。</a:t>
            </a:r>
          </a:p>
          <a:p>
            <a:pPr eaLnBrk="1" hangingPunct="1">
              <a:spcBef>
                <a:spcPct val="50000"/>
              </a:spcBef>
              <a:spcAft>
                <a:spcPct val="25000"/>
              </a:spcAft>
              <a:buSzPct val="60000"/>
              <a:buFont typeface="Wingdings" pitchFamily="2" charset="2"/>
              <a:buChar char="n"/>
            </a:pPr>
            <a:r>
              <a:rPr lang="zh-CN" altLang="en-US">
                <a:solidFill>
                  <a:srgbClr val="0000FF"/>
                </a:solidFill>
                <a:latin typeface="Times New Roman" pitchFamily="18" charset="0"/>
                <a:ea typeface="黑体" pitchFamily="2" charset="-122"/>
              </a:rPr>
              <a:t>基本过程如下图</a:t>
            </a:r>
            <a:r>
              <a:rPr lang="en-US" altLang="zh-CN">
                <a:solidFill>
                  <a:srgbClr val="0000FF"/>
                </a:solidFill>
                <a:latin typeface="Times New Roman" pitchFamily="18" charset="0"/>
                <a:ea typeface="黑体" pitchFamily="2" charset="-122"/>
              </a:rPr>
              <a:t>:</a:t>
            </a:r>
          </a:p>
        </p:txBody>
      </p:sp>
      <p:sp>
        <p:nvSpPr>
          <p:cNvPr id="34825" name="AutoShape 9"/>
          <p:cNvSpPr>
            <a:spLocks noChangeArrowheads="1"/>
          </p:cNvSpPr>
          <p:nvPr/>
        </p:nvSpPr>
        <p:spPr bwMode="auto">
          <a:xfrm>
            <a:off x="6980238" y="788988"/>
            <a:ext cx="2133600" cy="914400"/>
          </a:xfrm>
          <a:prstGeom prst="wedgeRoundRectCallout">
            <a:avLst>
              <a:gd name="adj1" fmla="val -58630"/>
              <a:gd name="adj2" fmla="val 308856"/>
              <a:gd name="adj3" fmla="val 16667"/>
            </a:avLst>
          </a:prstGeom>
          <a:solidFill>
            <a:schemeClr val="accent2"/>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spcBef>
                <a:spcPct val="50000"/>
              </a:spcBef>
            </a:pPr>
            <a:endParaRPr lang="zh-CN" altLang="zh-CN" sz="2800">
              <a:solidFill>
                <a:srgbClr val="0000FF"/>
              </a:solidFill>
              <a:latin typeface="Times New Roman" pitchFamily="18" charset="0"/>
              <a:ea typeface="黑体" pitchFamily="2" charset="-122"/>
            </a:endParaRPr>
          </a:p>
        </p:txBody>
      </p:sp>
      <p:graphicFrame>
        <p:nvGraphicFramePr>
          <p:cNvPr id="34826" name="Object 10"/>
          <p:cNvGraphicFramePr>
            <a:graphicFrameLocks noChangeAspect="1"/>
          </p:cNvGraphicFramePr>
          <p:nvPr/>
        </p:nvGraphicFramePr>
        <p:xfrm>
          <a:off x="7037388" y="820738"/>
          <a:ext cx="2063750" cy="862012"/>
        </p:xfrm>
        <a:graphic>
          <a:graphicData uri="http://schemas.openxmlformats.org/presentationml/2006/ole">
            <mc:AlternateContent xmlns:mc="http://schemas.openxmlformats.org/markup-compatibility/2006">
              <mc:Choice xmlns:v="urn:schemas-microsoft-com:vml" Requires="v">
                <p:oleObj spid="_x0000_s34906" name="Equation" r:id="rId9" imgW="1269449" imgH="431613" progId="Equation.DSMT4">
                  <p:embed/>
                </p:oleObj>
              </mc:Choice>
              <mc:Fallback>
                <p:oleObj name="Equation" r:id="rId9" imgW="1269449" imgH="431613"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7388" y="820738"/>
                        <a:ext cx="206375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2" name="Object 2"/>
          <p:cNvGraphicFramePr>
            <a:graphicFrameLocks noGrp="1" noChangeAspect="1"/>
          </p:cNvGraphicFramePr>
          <p:nvPr>
            <p:ph/>
          </p:nvPr>
        </p:nvGraphicFramePr>
        <p:xfrm>
          <a:off x="1233488" y="1327150"/>
          <a:ext cx="5202237" cy="5294313"/>
        </p:xfrm>
        <a:graphic>
          <a:graphicData uri="http://schemas.openxmlformats.org/presentationml/2006/ole">
            <mc:AlternateContent xmlns:mc="http://schemas.openxmlformats.org/markup-compatibility/2006">
              <mc:Choice xmlns:v="urn:schemas-microsoft-com:vml" Requires="v">
                <p:oleObj spid="_x0000_s35864" name="SmartDraw" r:id="rId3" imgW="5202936" imgH="5294376" progId="SmartDraw.2">
                  <p:embed/>
                </p:oleObj>
              </mc:Choice>
              <mc:Fallback>
                <p:oleObj name="SmartDraw" r:id="rId3" imgW="5202936" imgH="5294376" progId="SmartDraw.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8" y="1327150"/>
                        <a:ext cx="5202237"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Text Box 3"/>
          <p:cNvSpPr txBox="1">
            <a:spLocks noChangeArrowheads="1"/>
          </p:cNvSpPr>
          <p:nvPr/>
        </p:nvSpPr>
        <p:spPr bwMode="auto">
          <a:xfrm>
            <a:off x="5562600" y="1219200"/>
            <a:ext cx="2520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7A5A"/>
                </a:solidFill>
                <a:latin typeface="Times New Roman" pitchFamily="18" charset="0"/>
                <a:ea typeface="黑体" pitchFamily="2" charset="-122"/>
              </a:rPr>
              <a:t>拟合直线方程法预测步骤图</a:t>
            </a:r>
          </a:p>
        </p:txBody>
      </p:sp>
      <p:sp>
        <p:nvSpPr>
          <p:cNvPr id="35844" name="AutoShape 4"/>
          <p:cNvSpPr>
            <a:spLocks noChangeArrowheads="1"/>
          </p:cNvSpPr>
          <p:nvPr/>
        </p:nvSpPr>
        <p:spPr bwMode="auto">
          <a:xfrm>
            <a:off x="3059113" y="328613"/>
            <a:ext cx="1501775" cy="1071562"/>
          </a:xfrm>
          <a:prstGeom prst="notchedRightArrow">
            <a:avLst>
              <a:gd name="adj1" fmla="val 50000"/>
              <a:gd name="adj2" fmla="val 3503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tx1"/>
                </a:solidFill>
                <a:ea typeface="宋体" pitchFamily="2" charset="-122"/>
              </a:rPr>
              <a:t>开   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228600" y="1066800"/>
            <a:ext cx="8229600" cy="685800"/>
          </a:xfrm>
          <a:noFill/>
        </p:spPr>
        <p:txBody>
          <a:bodyPr anchor="b"/>
          <a:lstStyle/>
          <a:p>
            <a:pPr eaLnBrk="1" hangingPunct="1"/>
            <a:r>
              <a:rPr lang="en-US" altLang="zh-CN" sz="2000" b="1" smtClean="0">
                <a:solidFill>
                  <a:srgbClr val="000066"/>
                </a:solidFill>
              </a:rPr>
              <a:t>B</a:t>
            </a:r>
            <a:r>
              <a:rPr lang="zh-CN" altLang="en-US" sz="2000" b="1" smtClean="0">
                <a:solidFill>
                  <a:srgbClr val="000066"/>
                </a:solidFill>
              </a:rPr>
              <a:t>：加权拟合直线方程法基本思想</a:t>
            </a:r>
          </a:p>
        </p:txBody>
      </p:sp>
      <p:sp>
        <p:nvSpPr>
          <p:cNvPr id="36866" name="Rectangle 2"/>
          <p:cNvSpPr>
            <a:spLocks noGrp="1" noChangeArrowheads="1"/>
          </p:cNvSpPr>
          <p:nvPr>
            <p:ph idx="1"/>
          </p:nvPr>
        </p:nvSpPr>
        <p:spPr>
          <a:xfrm>
            <a:off x="0" y="2033588"/>
            <a:ext cx="8758238" cy="4824412"/>
          </a:xfrm>
        </p:spPr>
        <p:txBody>
          <a:bodyPr/>
          <a:lstStyle/>
          <a:p>
            <a:pPr marL="609600" indent="-609600" eaLnBrk="1" hangingPunct="1">
              <a:lnSpc>
                <a:spcPct val="125000"/>
              </a:lnSpc>
              <a:spcBef>
                <a:spcPct val="25000"/>
              </a:spcBef>
              <a:spcAft>
                <a:spcPct val="20000"/>
              </a:spcAft>
            </a:pPr>
            <a:r>
              <a:rPr lang="zh-CN" altLang="en-US" sz="2000" b="1" smtClean="0">
                <a:solidFill>
                  <a:srgbClr val="0066FF"/>
                </a:solidFill>
              </a:rPr>
              <a:t>在拟合直线方程时，按照时间先后，本着重今轻远的原则，对离差平方和进行赋权，然后再按最小二乘原理，使离差平方和达到最小，求出加权拟合直线方程。</a:t>
            </a:r>
          </a:p>
          <a:p>
            <a:pPr marL="609600" indent="-609600" eaLnBrk="1" hangingPunct="1">
              <a:lnSpc>
                <a:spcPct val="125000"/>
              </a:lnSpc>
              <a:spcBef>
                <a:spcPct val="25000"/>
              </a:spcBef>
              <a:spcAft>
                <a:spcPct val="20000"/>
              </a:spcAft>
            </a:pPr>
            <a:r>
              <a:rPr lang="zh-CN" altLang="en-US" sz="2000" b="1" smtClean="0">
                <a:solidFill>
                  <a:srgbClr val="0066FF"/>
                </a:solidFill>
              </a:rPr>
              <a:t>由近及远的离差平方和的权重分别为　　　　　　　　其中　　　　　　   ，说明对最近期数据赋予最大权重为 </a:t>
            </a:r>
            <a:r>
              <a:rPr lang="en-US" altLang="zh-CN" sz="2000" b="1" smtClean="0">
                <a:solidFill>
                  <a:srgbClr val="0066FF"/>
                </a:solidFill>
              </a:rPr>
              <a:t>1 </a:t>
            </a:r>
            <a:r>
              <a:rPr lang="zh-CN" altLang="en-US" sz="2000" b="1" smtClean="0">
                <a:solidFill>
                  <a:srgbClr val="0066FF"/>
                </a:solidFill>
              </a:rPr>
              <a:t>，而后有近及远，按     比例递减。</a:t>
            </a:r>
          </a:p>
          <a:p>
            <a:pPr marL="609600" indent="-609600" eaLnBrk="1" hangingPunct="1">
              <a:lnSpc>
                <a:spcPct val="125000"/>
              </a:lnSpc>
              <a:spcBef>
                <a:spcPct val="25000"/>
              </a:spcBef>
              <a:spcAft>
                <a:spcPct val="20000"/>
              </a:spcAft>
            </a:pPr>
            <a:r>
              <a:rPr lang="zh-CN" altLang="en-US" sz="2000" b="1" smtClean="0">
                <a:solidFill>
                  <a:srgbClr val="0066FF"/>
                </a:solidFill>
              </a:rPr>
              <a:t>各期权重衰减的速度取决于   的取值。</a:t>
            </a:r>
          </a:p>
        </p:txBody>
      </p:sp>
      <p:graphicFrame>
        <p:nvGraphicFramePr>
          <p:cNvPr id="36868" name="Object 4"/>
          <p:cNvGraphicFramePr>
            <a:graphicFrameLocks noChangeAspect="1"/>
          </p:cNvGraphicFramePr>
          <p:nvPr/>
        </p:nvGraphicFramePr>
        <p:xfrm>
          <a:off x="4800600" y="3429000"/>
          <a:ext cx="2257425" cy="436563"/>
        </p:xfrm>
        <a:graphic>
          <a:graphicData uri="http://schemas.openxmlformats.org/presentationml/2006/ole">
            <mc:AlternateContent xmlns:mc="http://schemas.openxmlformats.org/markup-compatibility/2006">
              <mc:Choice xmlns:v="urn:schemas-microsoft-com:vml" Requires="v">
                <p:oleObj spid="_x0000_s37015" name="Equation" r:id="rId3" imgW="1181100" imgH="228600" progId="Equation.DSMT4">
                  <p:embed/>
                </p:oleObj>
              </mc:Choice>
              <mc:Fallback>
                <p:oleObj name="Equation" r:id="rId3" imgW="11811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429000"/>
                        <a:ext cx="225742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838200" y="3733800"/>
          <a:ext cx="1990725" cy="436563"/>
        </p:xfrm>
        <a:graphic>
          <a:graphicData uri="http://schemas.openxmlformats.org/presentationml/2006/ole">
            <mc:AlternateContent xmlns:mc="http://schemas.openxmlformats.org/markup-compatibility/2006">
              <mc:Choice xmlns:v="urn:schemas-microsoft-com:vml" Requires="v">
                <p:oleObj spid="_x0000_s37016" name="Equation" r:id="rId5" imgW="1040948" imgH="228501" progId="Equation.DSMT4">
                  <p:embed/>
                </p:oleObj>
              </mc:Choice>
              <mc:Fallback>
                <p:oleObj name="Equation" r:id="rId5" imgW="1040948"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33800"/>
                        <a:ext cx="199072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1524000" y="4114800"/>
          <a:ext cx="292100" cy="268288"/>
        </p:xfrm>
        <a:graphic>
          <a:graphicData uri="http://schemas.openxmlformats.org/presentationml/2006/ole">
            <mc:AlternateContent xmlns:mc="http://schemas.openxmlformats.org/markup-compatibility/2006">
              <mc:Choice xmlns:v="urn:schemas-microsoft-com:vml" Requires="v">
                <p:oleObj spid="_x0000_s37017" name="Equation" r:id="rId7" imgW="152334" imgH="139639" progId="Equation.DSMT4">
                  <p:embed/>
                </p:oleObj>
              </mc:Choice>
              <mc:Fallback>
                <p:oleObj name="Equation" r:id="rId7" imgW="152334" imgH="139639"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114800"/>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3733800" y="4724400"/>
          <a:ext cx="292100" cy="268288"/>
        </p:xfrm>
        <a:graphic>
          <a:graphicData uri="http://schemas.openxmlformats.org/presentationml/2006/ole">
            <mc:AlternateContent xmlns:mc="http://schemas.openxmlformats.org/markup-compatibility/2006">
              <mc:Choice xmlns:v="urn:schemas-microsoft-com:vml" Requires="v">
                <p:oleObj spid="_x0000_s37018" name="Equation" r:id="rId9" imgW="152334" imgH="139639" progId="Equation.DSMT4">
                  <p:embed/>
                </p:oleObj>
              </mc:Choice>
              <mc:Fallback>
                <p:oleObj name="Equation" r:id="rId9" imgW="152334" imgH="13963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724400"/>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8"/>
          <p:cNvGraphicFramePr>
            <a:graphicFrameLocks noChangeAspect="1"/>
          </p:cNvGraphicFramePr>
          <p:nvPr/>
        </p:nvGraphicFramePr>
        <p:xfrm>
          <a:off x="914400" y="5105400"/>
          <a:ext cx="3016250" cy="387350"/>
        </p:xfrm>
        <a:graphic>
          <a:graphicData uri="http://schemas.openxmlformats.org/presentationml/2006/ole">
            <mc:AlternateContent xmlns:mc="http://schemas.openxmlformats.org/markup-compatibility/2006">
              <mc:Choice xmlns:v="urn:schemas-microsoft-com:vml" Requires="v">
                <p:oleObj spid="_x0000_s37019" name="Equation" r:id="rId10" imgW="1688367" imgH="215806" progId="Equation.DSMT4">
                  <p:embed/>
                </p:oleObj>
              </mc:Choice>
              <mc:Fallback>
                <p:oleObj name="Equation" r:id="rId10" imgW="1688367" imgH="215806"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105400"/>
                        <a:ext cx="3016250" cy="38735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3" name="AutoShape 9"/>
          <p:cNvSpPr>
            <a:spLocks noChangeArrowheads="1"/>
          </p:cNvSpPr>
          <p:nvPr/>
        </p:nvSpPr>
        <p:spPr bwMode="auto">
          <a:xfrm>
            <a:off x="4038600" y="5257800"/>
            <a:ext cx="900113" cy="134938"/>
          </a:xfrm>
          <a:prstGeom prst="rightArrow">
            <a:avLst>
              <a:gd name="adj1" fmla="val 50000"/>
              <a:gd name="adj2" fmla="val 16676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36874" name="Text Box 10"/>
          <p:cNvSpPr txBox="1">
            <a:spLocks noChangeArrowheads="1"/>
          </p:cNvSpPr>
          <p:nvPr/>
        </p:nvSpPr>
        <p:spPr bwMode="auto">
          <a:xfrm>
            <a:off x="5029200" y="5105400"/>
            <a:ext cx="2070100" cy="4572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b="1">
                <a:solidFill>
                  <a:schemeClr val="hlink"/>
                </a:solidFill>
                <a:latin typeface="Times New Roman" pitchFamily="18" charset="0"/>
                <a:ea typeface="宋体" pitchFamily="2" charset="-122"/>
              </a:rPr>
              <a:t>衰减速度越慢</a:t>
            </a:r>
          </a:p>
        </p:txBody>
      </p:sp>
      <p:graphicFrame>
        <p:nvGraphicFramePr>
          <p:cNvPr id="36875" name="Object 11"/>
          <p:cNvGraphicFramePr>
            <a:graphicFrameLocks noChangeAspect="1"/>
          </p:cNvGraphicFramePr>
          <p:nvPr/>
        </p:nvGraphicFramePr>
        <p:xfrm>
          <a:off x="914400" y="5638800"/>
          <a:ext cx="3040063" cy="387350"/>
        </p:xfrm>
        <a:graphic>
          <a:graphicData uri="http://schemas.openxmlformats.org/presentationml/2006/ole">
            <mc:AlternateContent xmlns:mc="http://schemas.openxmlformats.org/markup-compatibility/2006">
              <mc:Choice xmlns:v="urn:schemas-microsoft-com:vml" Requires="v">
                <p:oleObj spid="_x0000_s37020" name="Equation" r:id="rId12" imgW="1701800" imgH="215900" progId="Equation.DSMT4">
                  <p:embed/>
                </p:oleObj>
              </mc:Choice>
              <mc:Fallback>
                <p:oleObj name="Equation" r:id="rId12" imgW="1701800" imgH="2159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5638800"/>
                        <a:ext cx="3040063" cy="38735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6" name="AutoShape 12"/>
          <p:cNvSpPr>
            <a:spLocks noChangeArrowheads="1"/>
          </p:cNvSpPr>
          <p:nvPr/>
        </p:nvSpPr>
        <p:spPr bwMode="auto">
          <a:xfrm>
            <a:off x="4038600" y="5791200"/>
            <a:ext cx="900113" cy="134938"/>
          </a:xfrm>
          <a:prstGeom prst="rightArrow">
            <a:avLst>
              <a:gd name="adj1" fmla="val 50000"/>
              <a:gd name="adj2" fmla="val 16676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36877" name="Text Box 13"/>
          <p:cNvSpPr txBox="1">
            <a:spLocks noChangeArrowheads="1"/>
          </p:cNvSpPr>
          <p:nvPr/>
        </p:nvSpPr>
        <p:spPr bwMode="auto">
          <a:xfrm>
            <a:off x="5105400" y="5638800"/>
            <a:ext cx="2112963" cy="4572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b="1">
                <a:solidFill>
                  <a:schemeClr val="hlink"/>
                </a:solidFill>
                <a:latin typeface="Times New Roman" pitchFamily="18" charset="0"/>
                <a:ea typeface="宋体" pitchFamily="2" charset="-122"/>
              </a:rPr>
              <a:t>衰减速度越快</a:t>
            </a:r>
          </a:p>
        </p:txBody>
      </p:sp>
      <p:grpSp>
        <p:nvGrpSpPr>
          <p:cNvPr id="36878" name="Group 14"/>
          <p:cNvGrpSpPr>
            <a:grpSpLocks/>
          </p:cNvGrpSpPr>
          <p:nvPr/>
        </p:nvGrpSpPr>
        <p:grpSpPr bwMode="auto">
          <a:xfrm>
            <a:off x="7239000" y="3962400"/>
            <a:ext cx="1304925" cy="946150"/>
            <a:chOff x="4836" y="3067"/>
            <a:chExt cx="822" cy="596"/>
          </a:xfrm>
        </p:grpSpPr>
        <p:sp>
          <p:nvSpPr>
            <p:cNvPr id="36880" name="AutoShape 15"/>
            <p:cNvSpPr>
              <a:spLocks noChangeArrowheads="1"/>
            </p:cNvSpPr>
            <p:nvPr/>
          </p:nvSpPr>
          <p:spPr bwMode="auto">
            <a:xfrm>
              <a:off x="4836" y="3067"/>
              <a:ext cx="822" cy="596"/>
            </a:xfrm>
            <a:prstGeom prst="cloudCallout">
              <a:avLst>
                <a:gd name="adj1" fmla="val -65329"/>
                <a:gd name="adj2" fmla="val 68120"/>
              </a:avLst>
            </a:prstGeom>
            <a:solidFill>
              <a:srgbClr val="CC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spcBef>
                  <a:spcPct val="50000"/>
                </a:spcBef>
              </a:pPr>
              <a:endParaRPr lang="zh-CN" altLang="zh-CN" sz="2800">
                <a:solidFill>
                  <a:srgbClr val="0000FF"/>
                </a:solidFill>
                <a:latin typeface="Times New Roman" pitchFamily="18" charset="0"/>
                <a:ea typeface="黑体" pitchFamily="2" charset="-122"/>
              </a:endParaRPr>
            </a:p>
          </p:txBody>
        </p:sp>
        <p:graphicFrame>
          <p:nvGraphicFramePr>
            <p:cNvPr id="36881" name="Object 16"/>
            <p:cNvGraphicFramePr>
              <a:graphicFrameLocks noChangeAspect="1"/>
            </p:cNvGraphicFramePr>
            <p:nvPr/>
          </p:nvGraphicFramePr>
          <p:xfrm>
            <a:off x="5035" y="3237"/>
            <a:ext cx="400" cy="229"/>
          </p:xfrm>
          <a:graphic>
            <a:graphicData uri="http://schemas.openxmlformats.org/presentationml/2006/ole">
              <mc:AlternateContent xmlns:mc="http://schemas.openxmlformats.org/markup-compatibility/2006">
                <mc:Choice xmlns:v="urn:schemas-microsoft-com:vml" Requires="v">
                  <p:oleObj spid="_x0000_s37021" name="Equation" r:id="rId14" imgW="355292" imgH="203024" progId="Equation.DSMT4">
                    <p:embed/>
                  </p:oleObj>
                </mc:Choice>
                <mc:Fallback>
                  <p:oleObj name="Equation" r:id="rId14" imgW="355292" imgH="203024"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35" y="3237"/>
                          <a:ext cx="400" cy="2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6879" name="Rectangle 17"/>
          <p:cNvSpPr>
            <a:spLocks noChangeArrowheads="1"/>
          </p:cNvSpPr>
          <p:nvPr/>
        </p:nvSpPr>
        <p:spPr bwMode="auto">
          <a:xfrm>
            <a:off x="7239000" y="5562600"/>
            <a:ext cx="407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ctr">
              <a:spcBef>
                <a:spcPct val="50000"/>
              </a:spcBef>
            </a:pPr>
            <a:r>
              <a:rPr lang="zh-CN" altLang="en-US" sz="3200" b="1">
                <a:solidFill>
                  <a:schemeClr val="hlink"/>
                </a:solidFill>
                <a:latin typeface="Times New Roman" pitchFamily="18" charset="0"/>
                <a:ea typeface="黑体" pitchFamily="2" charset="-122"/>
              </a:rPr>
              <a: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0" y="0"/>
            <a:ext cx="6419850" cy="850900"/>
          </a:xfrm>
        </p:spPr>
        <p:txBody>
          <a:bodyPr/>
          <a:lstStyle/>
          <a:p>
            <a:pPr algn="l" eaLnBrk="1" hangingPunct="1"/>
            <a:r>
              <a:rPr lang="zh-CN" altLang="en-US" sz="1800" b="1" smtClean="0"/>
              <a:t>加权拟合直线方程法的过程与模型</a:t>
            </a:r>
          </a:p>
        </p:txBody>
      </p:sp>
      <p:graphicFrame>
        <p:nvGraphicFramePr>
          <p:cNvPr id="37891" name="Object 3"/>
          <p:cNvGraphicFramePr>
            <a:graphicFrameLocks noChangeAspect="1"/>
          </p:cNvGraphicFramePr>
          <p:nvPr/>
        </p:nvGraphicFramePr>
        <p:xfrm>
          <a:off x="1241425" y="2033588"/>
          <a:ext cx="5607050" cy="531812"/>
        </p:xfrm>
        <a:graphic>
          <a:graphicData uri="http://schemas.openxmlformats.org/presentationml/2006/ole">
            <mc:AlternateContent xmlns:mc="http://schemas.openxmlformats.org/markup-compatibility/2006">
              <mc:Choice xmlns:v="urn:schemas-microsoft-com:vml" Requires="v">
                <p:oleObj spid="_x0000_s37994" name="Equation" r:id="rId3" imgW="2413000" imgH="228600" progId="Equation.DSMT4">
                  <p:embed/>
                </p:oleObj>
              </mc:Choice>
              <mc:Fallback>
                <p:oleObj name="Equation" r:id="rId3" imgW="24130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2033588"/>
                        <a:ext cx="5607050" cy="531812"/>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476250" y="2960688"/>
          <a:ext cx="8370888" cy="512762"/>
        </p:xfrm>
        <a:graphic>
          <a:graphicData uri="http://schemas.openxmlformats.org/presentationml/2006/ole">
            <mc:AlternateContent xmlns:mc="http://schemas.openxmlformats.org/markup-compatibility/2006">
              <mc:Choice xmlns:v="urn:schemas-microsoft-com:vml" Requires="v">
                <p:oleObj spid="_x0000_s37995" name="Equation" r:id="rId5" imgW="3746500" imgH="228600" progId="Equation.DSMT4">
                  <p:embed/>
                </p:oleObj>
              </mc:Choice>
              <mc:Fallback>
                <p:oleObj name="Equation" r:id="rId5" imgW="37465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 y="2960688"/>
                        <a:ext cx="8370888" cy="512762"/>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AutoShape 5"/>
          <p:cNvSpPr>
            <a:spLocks noChangeArrowheads="1"/>
          </p:cNvSpPr>
          <p:nvPr/>
        </p:nvSpPr>
        <p:spPr bwMode="auto">
          <a:xfrm>
            <a:off x="3806825" y="2617788"/>
            <a:ext cx="539750" cy="315912"/>
          </a:xfrm>
          <a:prstGeom prst="downArrow">
            <a:avLst>
              <a:gd name="adj1" fmla="val 42944"/>
              <a:gd name="adj2" fmla="val 49245"/>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37894" name="AutoShape 6"/>
          <p:cNvSpPr>
            <a:spLocks noChangeArrowheads="1"/>
          </p:cNvSpPr>
          <p:nvPr/>
        </p:nvSpPr>
        <p:spPr bwMode="auto">
          <a:xfrm>
            <a:off x="3806825" y="3608388"/>
            <a:ext cx="539750" cy="315912"/>
          </a:xfrm>
          <a:prstGeom prst="downArrow">
            <a:avLst>
              <a:gd name="adj1" fmla="val 42944"/>
              <a:gd name="adj2" fmla="val 49245"/>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37895" name="Object 7"/>
          <p:cNvGraphicFramePr>
            <a:graphicFrameLocks noChangeAspect="1"/>
          </p:cNvGraphicFramePr>
          <p:nvPr/>
        </p:nvGraphicFramePr>
        <p:xfrm>
          <a:off x="4514850" y="3455988"/>
          <a:ext cx="114300" cy="215900"/>
        </p:xfrm>
        <a:graphic>
          <a:graphicData uri="http://schemas.openxmlformats.org/presentationml/2006/ole">
            <mc:AlternateContent xmlns:mc="http://schemas.openxmlformats.org/markup-compatibility/2006">
              <mc:Choice xmlns:v="urn:schemas-microsoft-com:vml" Requires="v">
                <p:oleObj spid="_x0000_s37996" name="公式" r:id="rId7" imgW="114151" imgH="215619" progId="Equation.3">
                  <p:embed/>
                </p:oleObj>
              </mc:Choice>
              <mc:Fallback>
                <p:oleObj name="公式" r:id="rId7" imgW="114151" imgH="21561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4559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392113" y="4016375"/>
          <a:ext cx="8751887" cy="492125"/>
        </p:xfrm>
        <a:graphic>
          <a:graphicData uri="http://schemas.openxmlformats.org/presentationml/2006/ole">
            <mc:AlternateContent xmlns:mc="http://schemas.openxmlformats.org/markup-compatibility/2006">
              <mc:Choice xmlns:v="urn:schemas-microsoft-com:vml" Requires="v">
                <p:oleObj spid="_x0000_s37997" name="公式" r:id="rId9" imgW="4279900" imgH="241300" progId="Equation.3">
                  <p:embed/>
                </p:oleObj>
              </mc:Choice>
              <mc:Fallback>
                <p:oleObj name="公式" r:id="rId9" imgW="4279900" imgH="2413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113" y="4016375"/>
                        <a:ext cx="8751887" cy="4921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AutoShape 9"/>
          <p:cNvSpPr>
            <a:spLocks noChangeArrowheads="1"/>
          </p:cNvSpPr>
          <p:nvPr/>
        </p:nvSpPr>
        <p:spPr bwMode="auto">
          <a:xfrm rot="5400000">
            <a:off x="3930651" y="4565650"/>
            <a:ext cx="360362" cy="427037"/>
          </a:xfrm>
          <a:prstGeom prst="homePlate">
            <a:avLst>
              <a:gd name="adj" fmla="val 25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graphicFrame>
        <p:nvGraphicFramePr>
          <p:cNvPr id="37898" name="Object 10"/>
          <p:cNvGraphicFramePr>
            <a:graphicFrameLocks noChangeAspect="1"/>
          </p:cNvGraphicFramePr>
          <p:nvPr/>
        </p:nvGraphicFramePr>
        <p:xfrm>
          <a:off x="1376363" y="4978400"/>
          <a:ext cx="5818187" cy="881063"/>
        </p:xfrm>
        <a:graphic>
          <a:graphicData uri="http://schemas.openxmlformats.org/presentationml/2006/ole">
            <mc:AlternateContent xmlns:mc="http://schemas.openxmlformats.org/markup-compatibility/2006">
              <mc:Choice xmlns:v="urn:schemas-microsoft-com:vml" Requires="v">
                <p:oleObj spid="_x0000_s37998" name="公式" r:id="rId11" imgW="2844800" imgH="431800" progId="Equation.3">
                  <p:embed/>
                </p:oleObj>
              </mc:Choice>
              <mc:Fallback>
                <p:oleObj name="公式" r:id="rId11" imgW="2844800" imgH="4318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6363" y="4978400"/>
                        <a:ext cx="5818187" cy="8810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4514850" y="3455988"/>
          <a:ext cx="114300" cy="215900"/>
        </p:xfrm>
        <a:graphic>
          <a:graphicData uri="http://schemas.openxmlformats.org/presentationml/2006/ole">
            <mc:AlternateContent xmlns:mc="http://schemas.openxmlformats.org/markup-compatibility/2006">
              <mc:Choice xmlns:v="urn:schemas-microsoft-com:vml" Requires="v">
                <p:oleObj spid="_x0000_s39039" name="公式" r:id="rId3" imgW="114151" imgH="215619" progId="Equation.3">
                  <p:embed/>
                </p:oleObj>
              </mc:Choice>
              <mc:Fallback>
                <p:oleObj name="公式" r:id="rId3" imgW="114151" imgH="21561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4559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1331913" y="2168525"/>
          <a:ext cx="5818187" cy="881063"/>
        </p:xfrm>
        <a:graphic>
          <a:graphicData uri="http://schemas.openxmlformats.org/presentationml/2006/ole">
            <mc:AlternateContent xmlns:mc="http://schemas.openxmlformats.org/markup-compatibility/2006">
              <mc:Choice xmlns:v="urn:schemas-microsoft-com:vml" Requires="v">
                <p:oleObj spid="_x0000_s39040" name="公式" r:id="rId5" imgW="2844800" imgH="431800" progId="Equation.3">
                  <p:embed/>
                </p:oleObj>
              </mc:Choice>
              <mc:Fallback>
                <p:oleObj name="公式" r:id="rId5" imgW="28448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168525"/>
                        <a:ext cx="5818187" cy="8810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AutoShape 4"/>
          <p:cNvSpPr>
            <a:spLocks noChangeArrowheads="1"/>
          </p:cNvSpPr>
          <p:nvPr/>
        </p:nvSpPr>
        <p:spPr bwMode="auto">
          <a:xfrm>
            <a:off x="3851275" y="3159125"/>
            <a:ext cx="360363" cy="1079500"/>
          </a:xfrm>
          <a:prstGeom prst="downArrow">
            <a:avLst>
              <a:gd name="adj1" fmla="val 50000"/>
              <a:gd name="adj2" fmla="val 7489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38917" name="Object 5"/>
          <p:cNvGraphicFramePr>
            <a:graphicFrameLocks noChangeAspect="1"/>
          </p:cNvGraphicFramePr>
          <p:nvPr/>
        </p:nvGraphicFramePr>
        <p:xfrm>
          <a:off x="4257675" y="3436938"/>
          <a:ext cx="1947863" cy="441325"/>
        </p:xfrm>
        <a:graphic>
          <a:graphicData uri="http://schemas.openxmlformats.org/presentationml/2006/ole">
            <mc:AlternateContent xmlns:mc="http://schemas.openxmlformats.org/markup-compatibility/2006">
              <mc:Choice xmlns:v="urn:schemas-microsoft-com:vml" Requires="v">
                <p:oleObj spid="_x0000_s39041" name="公式" r:id="rId7" imgW="952087" imgH="215806" progId="Equation.3">
                  <p:embed/>
                </p:oleObj>
              </mc:Choice>
              <mc:Fallback>
                <p:oleObj name="公式" r:id="rId7" imgW="952087" imgH="215806"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7675" y="3436938"/>
                        <a:ext cx="1947863" cy="441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811213" y="4284663"/>
          <a:ext cx="5557837" cy="881062"/>
        </p:xfrm>
        <a:graphic>
          <a:graphicData uri="http://schemas.openxmlformats.org/presentationml/2006/ole">
            <mc:AlternateContent xmlns:mc="http://schemas.openxmlformats.org/markup-compatibility/2006">
              <mc:Choice xmlns:v="urn:schemas-microsoft-com:vml" Requires="v">
                <p:oleObj spid="_x0000_s39042" name="公式" r:id="rId9" imgW="2717800" imgH="431800" progId="Equation.3">
                  <p:embed/>
                </p:oleObj>
              </mc:Choice>
              <mc:Fallback>
                <p:oleObj name="公式" r:id="rId9" imgW="27178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4284663"/>
                        <a:ext cx="5557837" cy="8810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811213" y="5248275"/>
          <a:ext cx="6129337" cy="881063"/>
        </p:xfrm>
        <a:graphic>
          <a:graphicData uri="http://schemas.openxmlformats.org/presentationml/2006/ole">
            <mc:AlternateContent xmlns:mc="http://schemas.openxmlformats.org/markup-compatibility/2006">
              <mc:Choice xmlns:v="urn:schemas-microsoft-com:vml" Requires="v">
                <p:oleObj spid="_x0000_s39043" name="公式" r:id="rId11" imgW="2997200" imgH="431800" progId="Equation.3">
                  <p:embed/>
                </p:oleObj>
              </mc:Choice>
              <mc:Fallback>
                <p:oleObj name="公式" r:id="rId11" imgW="2997200" imgH="431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213" y="5248275"/>
                        <a:ext cx="6129337" cy="8810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AutoShape 8"/>
          <p:cNvSpPr>
            <a:spLocks/>
          </p:cNvSpPr>
          <p:nvPr/>
        </p:nvSpPr>
        <p:spPr bwMode="auto">
          <a:xfrm>
            <a:off x="7092950" y="4643438"/>
            <a:ext cx="269875" cy="1349375"/>
          </a:xfrm>
          <a:prstGeom prst="rightBrace">
            <a:avLst>
              <a:gd name="adj1" fmla="val 41667"/>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38921" name="Object 9"/>
          <p:cNvGraphicFramePr>
            <a:graphicFrameLocks noChangeAspect="1"/>
          </p:cNvGraphicFramePr>
          <p:nvPr/>
        </p:nvGraphicFramePr>
        <p:xfrm>
          <a:off x="7497763" y="4913313"/>
          <a:ext cx="519112" cy="752475"/>
        </p:xfrm>
        <a:graphic>
          <a:graphicData uri="http://schemas.openxmlformats.org/presentationml/2006/ole">
            <mc:AlternateContent xmlns:mc="http://schemas.openxmlformats.org/markup-compatibility/2006">
              <mc:Choice xmlns:v="urn:schemas-microsoft-com:vml" Requires="v">
                <p:oleObj spid="_x0000_s39044" name="公式" r:id="rId13" imgW="253890" imgH="368140" progId="Equation.3">
                  <p:embed/>
                </p:oleObj>
              </mc:Choice>
              <mc:Fallback>
                <p:oleObj name="公式" r:id="rId13" imgW="253890" imgH="3681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97763" y="4913313"/>
                        <a:ext cx="519112" cy="7524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Rectangle 10"/>
          <p:cNvSpPr>
            <a:spLocks noChangeArrowheads="1"/>
          </p:cNvSpPr>
          <p:nvPr/>
        </p:nvSpPr>
        <p:spPr bwMode="auto">
          <a:xfrm>
            <a:off x="8081963" y="4824413"/>
            <a:ext cx="35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800">
                <a:solidFill>
                  <a:schemeClr val="hlink"/>
                </a:solidFill>
                <a:latin typeface="Times New Roman" pitchFamily="18" charset="0"/>
                <a:ea typeface="黑体" pitchFamily="2" charset="-122"/>
              </a:rPr>
              <a:t>？</a:t>
            </a:r>
          </a:p>
        </p:txBody>
      </p:sp>
      <p:sp>
        <p:nvSpPr>
          <p:cNvPr id="38923" name="Rectangle 11"/>
          <p:cNvSpPr>
            <a:spLocks noChangeArrowheads="1"/>
          </p:cNvSpPr>
          <p:nvPr/>
        </p:nvSpPr>
        <p:spPr bwMode="auto">
          <a:xfrm>
            <a:off x="8081963" y="5184775"/>
            <a:ext cx="35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800">
                <a:solidFill>
                  <a:schemeClr val="hlink"/>
                </a:solidFill>
                <a:latin typeface="Times New Roman" pitchFamily="18" charset="0"/>
                <a:ea typeface="黑体" pitchFamily="2" charset="-122"/>
              </a:rPr>
              <a:t>？</a:t>
            </a:r>
          </a:p>
        </p:txBody>
      </p:sp>
      <p:sp>
        <p:nvSpPr>
          <p:cNvPr id="38924" name="Rectangle 12"/>
          <p:cNvSpPr>
            <a:spLocks noGrp="1" noChangeArrowheads="1"/>
          </p:cNvSpPr>
          <p:nvPr>
            <p:ph type="title"/>
          </p:nvPr>
        </p:nvSpPr>
        <p:spPr>
          <a:xfrm>
            <a:off x="1524000" y="0"/>
            <a:ext cx="6491288" cy="922338"/>
          </a:xfrm>
          <a:noFill/>
        </p:spPr>
        <p:txBody>
          <a:bodyPr>
            <a:normAutofit/>
          </a:bodyPr>
          <a:lstStyle/>
          <a:p>
            <a:pPr algn="l" eaLnBrk="1" hangingPunct="1"/>
            <a:r>
              <a:rPr lang="zh-CN" altLang="en-US" b="1" dirty="0" smtClean="0">
                <a:solidFill>
                  <a:srgbClr val="000000"/>
                </a:solidFill>
              </a:rPr>
              <a:t>加权拟合直线方程法的过程与模型</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88834" name="Group 2"/>
          <p:cNvGraphicFramePr>
            <a:graphicFrameLocks noGrp="1"/>
          </p:cNvGraphicFramePr>
          <p:nvPr>
            <p:ph sz="quarter" idx="1"/>
          </p:nvPr>
        </p:nvGraphicFramePr>
        <p:xfrm>
          <a:off x="395288" y="593725"/>
          <a:ext cx="8291512" cy="1466850"/>
        </p:xfrm>
        <a:graphic>
          <a:graphicData uri="http://schemas.openxmlformats.org/drawingml/2006/table">
            <a:tbl>
              <a:tblPr/>
              <a:tblGrid>
                <a:gridCol w="8291512"/>
              </a:tblGrid>
              <a:tr h="1466850">
                <a:tc>
                  <a:txBody>
                    <a:bodyPr/>
                    <a:lstStyle/>
                    <a:p>
                      <a:pPr marL="342900" marR="0" lvl="0" indent="-342900" algn="just" defTabSz="914400" rtl="0" eaLnBrk="1" fontAlgn="b" latinLnBrk="0" hangingPunct="1">
                        <a:lnSpc>
                          <a:spcPct val="115000"/>
                        </a:lnSpc>
                        <a:spcBef>
                          <a:spcPct val="1500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黑体" pitchFamily="2" charset="-122"/>
                          <a:ea typeface="黑体" pitchFamily="2" charset="-122"/>
                        </a:rPr>
                        <a:t>使用加权拟合直线方程法解前例</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3.1 </a:t>
                      </a:r>
                    </a:p>
                    <a:p>
                      <a:pPr marL="342900" marR="0" lvl="0" indent="-342900" algn="just" defTabSz="914400" rtl="0" eaLnBrk="1" fontAlgn="b" latinLnBrk="0" hangingPunct="1">
                        <a:lnSpc>
                          <a:spcPct val="115000"/>
                        </a:lnSpc>
                        <a:spcBef>
                          <a:spcPct val="1500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黑体" pitchFamily="2" charset="-122"/>
                          <a:ea typeface="黑体" pitchFamily="2" charset="-122"/>
                        </a:rPr>
                        <a:t>  </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某家用电器厂</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1993~2003</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年利润额数据资料如下表所示。试预测</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2004</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a:t>
                      </a:r>
                      <a:r>
                        <a:rPr kumimoji="0" lang="en-US" altLang="zh-CN" sz="2000" b="1" i="0" u="none" strike="noStrike" cap="none" normalizeH="0" baseline="0" smtClean="0">
                          <a:ln>
                            <a:noFill/>
                          </a:ln>
                          <a:solidFill>
                            <a:srgbClr val="0000FF"/>
                          </a:solidFill>
                          <a:effectLst/>
                          <a:latin typeface="黑体" pitchFamily="2" charset="-122"/>
                          <a:ea typeface="黑体" pitchFamily="2" charset="-122"/>
                        </a:rPr>
                        <a:t>2005</a:t>
                      </a:r>
                      <a:r>
                        <a:rPr kumimoji="0" lang="zh-CN" altLang="en-US" sz="2000" b="1" i="0" u="none" strike="noStrike" cap="none" normalizeH="0" baseline="0" smtClean="0">
                          <a:ln>
                            <a:noFill/>
                          </a:ln>
                          <a:solidFill>
                            <a:srgbClr val="0000FF"/>
                          </a:solidFill>
                          <a:effectLst/>
                          <a:latin typeface="黑体" pitchFamily="2" charset="-122"/>
                          <a:ea typeface="黑体" pitchFamily="2" charset="-122"/>
                        </a:rPr>
                        <a:t>年该企业的利润。</a:t>
                      </a:r>
                    </a:p>
                  </a:txBody>
                  <a:tcPr anchor="b"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88840" name="Group 8"/>
          <p:cNvGraphicFramePr>
            <a:graphicFrameLocks noGrp="1"/>
          </p:cNvGraphicFramePr>
          <p:nvPr>
            <p:ph sz="quarter" idx="2"/>
          </p:nvPr>
        </p:nvGraphicFramePr>
        <p:xfrm>
          <a:off x="381000" y="2400300"/>
          <a:ext cx="8305800" cy="914400"/>
        </p:xfrm>
        <a:graphic>
          <a:graphicData uri="http://schemas.openxmlformats.org/drawingml/2006/table">
            <a:tbl>
              <a:tblPr/>
              <a:tblGrid>
                <a:gridCol w="882650"/>
                <a:gridCol w="650875"/>
                <a:gridCol w="654050"/>
                <a:gridCol w="712788"/>
                <a:gridCol w="671512"/>
                <a:gridCol w="715963"/>
                <a:gridCol w="674687"/>
                <a:gridCol w="671513"/>
                <a:gridCol w="674687"/>
                <a:gridCol w="674688"/>
                <a:gridCol w="671512"/>
                <a:gridCol w="650875"/>
              </a:tblGrid>
              <a:tr h="4572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宋体" pitchFamily="2" charset="-122"/>
                          <a:ea typeface="宋体" pitchFamily="2" charset="-122"/>
                        </a:rPr>
                        <a:t>年份</a:t>
                      </a:r>
                      <a:endParaRPr kumimoji="0" lang="zh-CN" altLang="en-US"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1994</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1995</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1996</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1997</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1998</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1999</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2001</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2002</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2003</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4572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宋体" pitchFamily="2" charset="-122"/>
                          <a:ea typeface="宋体" pitchFamily="2" charset="-122"/>
                        </a:rPr>
                        <a:t>利润额</a:t>
                      </a:r>
                      <a:endParaRPr kumimoji="0" lang="zh-CN" altLang="en-US"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200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350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400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500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630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700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750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850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950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宋体" pitchFamily="2" charset="-122"/>
                          <a:ea typeface="宋体" pitchFamily="2" charset="-122"/>
                        </a:rPr>
                        <a:t>1020</a:t>
                      </a:r>
                      <a:endParaRPr kumimoji="0" lang="en-US" altLang="zh-CN" sz="1600" b="0" i="0" u="none" strike="noStrike" cap="none" normalizeH="0" baseline="0" smtClean="0">
                        <a:ln>
                          <a:noFill/>
                        </a:ln>
                        <a:solidFill>
                          <a:schemeClr val="bg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aphicFrame>
        <p:nvGraphicFramePr>
          <p:cNvPr id="39981" name="Object 49"/>
          <p:cNvGraphicFramePr>
            <a:graphicFrameLocks noChangeAspect="1"/>
          </p:cNvGraphicFramePr>
          <p:nvPr/>
        </p:nvGraphicFramePr>
        <p:xfrm>
          <a:off x="1241425" y="3914775"/>
          <a:ext cx="1385888" cy="511175"/>
        </p:xfrm>
        <a:graphic>
          <a:graphicData uri="http://schemas.openxmlformats.org/presentationml/2006/ole">
            <mc:AlternateContent xmlns:mc="http://schemas.openxmlformats.org/markup-compatibility/2006">
              <mc:Choice xmlns:v="urn:schemas-microsoft-com:vml" Requires="v">
                <p:oleObj spid="_x0000_s40001" name="Equation" r:id="rId3" imgW="482181" imgH="177646" progId="Equation.DSMT4">
                  <p:embed/>
                </p:oleObj>
              </mc:Choice>
              <mc:Fallback>
                <p:oleObj name="Equation" r:id="rId3" imgW="482181" imgH="177646"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3914775"/>
                        <a:ext cx="13858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681288" y="1898650"/>
            <a:ext cx="360362"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3" name="Rectangle 3"/>
          <p:cNvSpPr>
            <a:spLocks noChangeArrowheads="1"/>
          </p:cNvSpPr>
          <p:nvPr/>
        </p:nvSpPr>
        <p:spPr bwMode="auto">
          <a:xfrm>
            <a:off x="3176588" y="1854200"/>
            <a:ext cx="720725"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4" name="Rectangle 4"/>
          <p:cNvSpPr>
            <a:spLocks noChangeArrowheads="1"/>
          </p:cNvSpPr>
          <p:nvPr/>
        </p:nvSpPr>
        <p:spPr bwMode="auto">
          <a:xfrm>
            <a:off x="4032250" y="1854200"/>
            <a:ext cx="1035050"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5" name="Rectangle 5"/>
          <p:cNvSpPr>
            <a:spLocks noChangeArrowheads="1"/>
          </p:cNvSpPr>
          <p:nvPr/>
        </p:nvSpPr>
        <p:spPr bwMode="auto">
          <a:xfrm>
            <a:off x="5157788" y="1854200"/>
            <a:ext cx="1035050"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6" name="Rectangle 6"/>
          <p:cNvSpPr>
            <a:spLocks noChangeArrowheads="1"/>
          </p:cNvSpPr>
          <p:nvPr/>
        </p:nvSpPr>
        <p:spPr bwMode="auto">
          <a:xfrm>
            <a:off x="6281738" y="1854200"/>
            <a:ext cx="1035050"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7" name="Rectangle 7"/>
          <p:cNvSpPr>
            <a:spLocks noChangeArrowheads="1"/>
          </p:cNvSpPr>
          <p:nvPr/>
        </p:nvSpPr>
        <p:spPr bwMode="auto">
          <a:xfrm>
            <a:off x="7586663" y="1854200"/>
            <a:ext cx="1216025" cy="4051300"/>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68" name="Rectangle 8"/>
          <p:cNvSpPr>
            <a:spLocks noChangeArrowheads="1"/>
          </p:cNvSpPr>
          <p:nvPr/>
        </p:nvSpPr>
        <p:spPr bwMode="auto">
          <a:xfrm>
            <a:off x="3176588" y="6038850"/>
            <a:ext cx="765175" cy="450850"/>
          </a:xfrm>
          <a:prstGeom prst="rect">
            <a:avLst/>
          </a:prstGeom>
          <a:solidFill>
            <a:srgbClr val="CCFFCC"/>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40969" name="Rectangle 9"/>
          <p:cNvSpPr>
            <a:spLocks noChangeArrowheads="1"/>
          </p:cNvSpPr>
          <p:nvPr/>
        </p:nvSpPr>
        <p:spPr bwMode="auto">
          <a:xfrm>
            <a:off x="4076700" y="6038850"/>
            <a:ext cx="900113" cy="450850"/>
          </a:xfrm>
          <a:prstGeom prst="rect">
            <a:avLst/>
          </a:prstGeom>
          <a:solidFill>
            <a:srgbClr val="CCFFCC"/>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70" name="Rectangle 10"/>
          <p:cNvSpPr>
            <a:spLocks noChangeArrowheads="1"/>
          </p:cNvSpPr>
          <p:nvPr/>
        </p:nvSpPr>
        <p:spPr bwMode="auto">
          <a:xfrm>
            <a:off x="5157788" y="6038850"/>
            <a:ext cx="1035050" cy="450850"/>
          </a:xfrm>
          <a:prstGeom prst="rect">
            <a:avLst/>
          </a:prstGeom>
          <a:solidFill>
            <a:srgbClr val="CCFFCC"/>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71" name="Rectangle 11"/>
          <p:cNvSpPr>
            <a:spLocks noChangeArrowheads="1"/>
          </p:cNvSpPr>
          <p:nvPr/>
        </p:nvSpPr>
        <p:spPr bwMode="auto">
          <a:xfrm>
            <a:off x="6372225" y="6038850"/>
            <a:ext cx="1035050" cy="450850"/>
          </a:xfrm>
          <a:prstGeom prst="rect">
            <a:avLst/>
          </a:prstGeom>
          <a:solidFill>
            <a:srgbClr val="CCFFCC"/>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40972" name="Rectangle 12"/>
          <p:cNvSpPr>
            <a:spLocks noChangeArrowheads="1"/>
          </p:cNvSpPr>
          <p:nvPr/>
        </p:nvSpPr>
        <p:spPr bwMode="auto">
          <a:xfrm>
            <a:off x="7632700" y="6038850"/>
            <a:ext cx="1035050" cy="450850"/>
          </a:xfrm>
          <a:prstGeom prst="rect">
            <a:avLst/>
          </a:prstGeom>
          <a:solidFill>
            <a:srgbClr val="CCFFCC"/>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graphicFrame>
        <p:nvGraphicFramePr>
          <p:cNvPr id="889869" name="Group 13"/>
          <p:cNvGraphicFramePr>
            <a:graphicFrameLocks noGrp="1"/>
          </p:cNvGraphicFramePr>
          <p:nvPr/>
        </p:nvGraphicFramePr>
        <p:xfrm>
          <a:off x="385763" y="1898650"/>
          <a:ext cx="8486775" cy="4689478"/>
        </p:xfrm>
        <a:graphic>
          <a:graphicData uri="http://schemas.openxmlformats.org/drawingml/2006/table">
            <a:tbl>
              <a:tblPr/>
              <a:tblGrid>
                <a:gridCol w="825500"/>
                <a:gridCol w="541337"/>
                <a:gridCol w="895350"/>
                <a:gridCol w="425450"/>
                <a:gridCol w="895350"/>
                <a:gridCol w="1131888"/>
                <a:gridCol w="1177925"/>
                <a:gridCol w="1131887"/>
                <a:gridCol w="1462088"/>
              </a:tblGrid>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年份</a:t>
                      </a:r>
                      <a:endParaRPr kumimoji="0" lang="zh-CN" altLang="en-US"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x</a:t>
                      </a:r>
                      <a:r>
                        <a:rPr kumimoji="0" lang="en-US" altLang="zh-CN" sz="1400" b="1" i="0" u="none" strike="noStrike" cap="none" normalizeH="0" baseline="-25000" smtClean="0">
                          <a:ln>
                            <a:noFill/>
                          </a:ln>
                          <a:solidFill>
                            <a:srgbClr val="000066"/>
                          </a:solidFill>
                          <a:effectLst/>
                          <a:latin typeface="宋体" pitchFamily="2" charset="-122"/>
                          <a:ea typeface="宋体" pitchFamily="2" charset="-122"/>
                        </a:rPr>
                        <a:t>t</a:t>
                      </a:r>
                      <a:endParaRPr kumimoji="0" lang="en-US" altLang="zh-CN" sz="1400" b="1" i="0" u="none" strike="noStrike" cap="none" normalizeH="0" baseline="-25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利润额</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y</a:t>
                      </a:r>
                      <a:r>
                        <a:rPr kumimoji="0" lang="en-US" altLang="zh-CN" sz="1400" b="1" i="0" u="none" strike="noStrike" cap="none" normalizeH="0" baseline="-25000" smtClean="0">
                          <a:ln>
                            <a:noFill/>
                          </a:ln>
                          <a:solidFill>
                            <a:srgbClr val="000066"/>
                          </a:solidFill>
                          <a:effectLst/>
                          <a:latin typeface="宋体" pitchFamily="2" charset="-122"/>
                          <a:ea typeface="宋体" pitchFamily="2" charset="-122"/>
                        </a:rPr>
                        <a:t>t</a:t>
                      </a:r>
                      <a:endParaRPr kumimoji="0" lang="en-US" altLang="zh-CN" sz="1400" b="1" i="0" u="none" strike="noStrike" cap="none" normalizeH="0" baseline="-25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n-t</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a</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(n-t)</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a</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(n-1)</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y</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t</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a</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(n-1)</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x</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t</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y</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t</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a</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(n-1)</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x</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t</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a</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(n-1)</a:t>
                      </a:r>
                      <a:r>
                        <a:rPr kumimoji="0" lang="en-US" altLang="zh-CN" sz="1400" b="1" i="0" u="none" strike="noStrike" cap="none" normalizeH="0" baseline="0" smtClean="0">
                          <a:ln>
                            <a:noFill/>
                          </a:ln>
                          <a:solidFill>
                            <a:srgbClr val="000066"/>
                          </a:solidFill>
                          <a:effectLst/>
                          <a:latin typeface="宋体" pitchFamily="2" charset="-122"/>
                          <a:ea typeface="宋体" pitchFamily="2" charset="-122"/>
                        </a:rPr>
                        <a:t>x</a:t>
                      </a:r>
                      <a:r>
                        <a:rPr kumimoji="0" lang="en-US" altLang="zh-CN" sz="1400" b="1" i="0" u="none" strike="noStrike" cap="none" normalizeH="0" baseline="-25000" smtClean="0">
                          <a:ln>
                            <a:noFill/>
                          </a:ln>
                          <a:solidFill>
                            <a:srgbClr val="000066"/>
                          </a:solidFill>
                          <a:effectLst/>
                          <a:latin typeface="宋体" pitchFamily="2" charset="-122"/>
                          <a:ea typeface="宋体" pitchFamily="2" charset="-122"/>
                        </a:rPr>
                        <a:t>t</a:t>
                      </a:r>
                      <a:r>
                        <a:rPr kumimoji="0" lang="en-US" altLang="zh-CN" sz="1400" b="1" i="0" u="none" strike="noStrike" cap="none" normalizeH="0" baseline="30000" smtClean="0">
                          <a:ln>
                            <a:noFill/>
                          </a:ln>
                          <a:solidFill>
                            <a:srgbClr val="000066"/>
                          </a:solidFill>
                          <a:effectLst/>
                          <a:latin typeface="宋体" pitchFamily="2" charset="-122"/>
                          <a:ea typeface="宋体" pitchFamily="2" charset="-122"/>
                        </a:rPr>
                        <a:t>2</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1993</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0.1074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21.4748365</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21.47483648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0.107374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0.107374182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0.1342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40.2653184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80.5306368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0.268435</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0.536870912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1995</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350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0.1678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58.720256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176.160768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0.503316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1.50994944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0.2097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83.88608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335.54432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0.838861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3.3554432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1997</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0.2621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131.072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655.36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1.31072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6.5536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630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0.3277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206.4384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1238.6304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1.96608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11.79648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1999</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0.4096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286.72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2007.04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2.8672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20.0704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750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0.5120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384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3072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4.096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32.768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850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0.6400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544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4896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5.76</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51.84</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2002</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950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0.8000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760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7600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80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2003</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1020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1.0000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1020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11220</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121</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7">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Arial" charset="0"/>
                          <a:ea typeface="宋体" pitchFamily="2" charset="-122"/>
                        </a:rPr>
                        <a:t>∑</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4.5705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3536.5769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31302.7410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36.7180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宋体" pitchFamily="2" charset="-122"/>
                          <a:ea typeface="宋体" pitchFamily="2" charset="-122"/>
                        </a:rPr>
                        <a:t>329.5381 </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112" name="Object 152"/>
          <p:cNvGraphicFramePr>
            <a:graphicFrameLocks noChangeAspect="1"/>
          </p:cNvGraphicFramePr>
          <p:nvPr/>
        </p:nvGraphicFramePr>
        <p:xfrm>
          <a:off x="973138" y="-80963"/>
          <a:ext cx="4778375" cy="881063"/>
        </p:xfrm>
        <a:graphic>
          <a:graphicData uri="http://schemas.openxmlformats.org/presentationml/2006/ole">
            <mc:AlternateContent xmlns:mc="http://schemas.openxmlformats.org/markup-compatibility/2006">
              <mc:Choice xmlns:v="urn:schemas-microsoft-com:vml" Requires="v">
                <p:oleObj spid="_x0000_s41160" name="公式" r:id="rId3" imgW="2336800" imgH="431800" progId="Equation.3">
                  <p:embed/>
                </p:oleObj>
              </mc:Choice>
              <mc:Fallback>
                <p:oleObj name="公式" r:id="rId3" imgW="2336800" imgH="431800" progId="Equation.3">
                  <p:embed/>
                  <p:pic>
                    <p:nvPicPr>
                      <p:cNvPr id="0" name="Object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80963"/>
                        <a:ext cx="4778375" cy="8810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3" name="Object 153"/>
          <p:cNvGraphicFramePr>
            <a:graphicFrameLocks noChangeAspect="1"/>
          </p:cNvGraphicFramePr>
          <p:nvPr/>
        </p:nvGraphicFramePr>
        <p:xfrm>
          <a:off x="960438" y="882650"/>
          <a:ext cx="5376862" cy="881063"/>
        </p:xfrm>
        <a:graphic>
          <a:graphicData uri="http://schemas.openxmlformats.org/presentationml/2006/ole">
            <mc:AlternateContent xmlns:mc="http://schemas.openxmlformats.org/markup-compatibility/2006">
              <mc:Choice xmlns:v="urn:schemas-microsoft-com:vml" Requires="v">
                <p:oleObj spid="_x0000_s41161" name="公式" r:id="rId5" imgW="2628900" imgH="431800" progId="Equation.3">
                  <p:embed/>
                </p:oleObj>
              </mc:Choice>
              <mc:Fallback>
                <p:oleObj name="公式" r:id="rId5" imgW="2628900" imgH="431800" progId="Equation.3">
                  <p:embed/>
                  <p:pic>
                    <p:nvPicPr>
                      <p:cNvPr id="0" name="Object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882650"/>
                        <a:ext cx="5376862" cy="8810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14" name="Group 154"/>
          <p:cNvGrpSpPr>
            <a:grpSpLocks/>
          </p:cNvGrpSpPr>
          <p:nvPr/>
        </p:nvGrpSpPr>
        <p:grpSpPr bwMode="auto">
          <a:xfrm>
            <a:off x="657225" y="323850"/>
            <a:ext cx="4949825" cy="1439863"/>
            <a:chOff x="414" y="204"/>
            <a:chExt cx="3118" cy="907"/>
          </a:xfrm>
        </p:grpSpPr>
        <p:sp>
          <p:nvSpPr>
            <p:cNvPr id="41115" name="AutoShape 155"/>
            <p:cNvSpPr>
              <a:spLocks/>
            </p:cNvSpPr>
            <p:nvPr/>
          </p:nvSpPr>
          <p:spPr bwMode="auto">
            <a:xfrm>
              <a:off x="414" y="204"/>
              <a:ext cx="141" cy="652"/>
            </a:xfrm>
            <a:prstGeom prst="leftBrace">
              <a:avLst>
                <a:gd name="adj1" fmla="val 38534"/>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41116" name="Line 156"/>
            <p:cNvSpPr>
              <a:spLocks noChangeShapeType="1"/>
            </p:cNvSpPr>
            <p:nvPr/>
          </p:nvSpPr>
          <p:spPr bwMode="auto">
            <a:xfrm>
              <a:off x="613" y="488"/>
              <a:ext cx="76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endParaRPr lang="zh-CN" altLang="en-US"/>
            </a:p>
          </p:txBody>
        </p:sp>
        <p:sp>
          <p:nvSpPr>
            <p:cNvPr id="41117" name="Line 157"/>
            <p:cNvSpPr>
              <a:spLocks noChangeShapeType="1"/>
            </p:cNvSpPr>
            <p:nvPr/>
          </p:nvSpPr>
          <p:spPr bwMode="auto">
            <a:xfrm>
              <a:off x="1661" y="488"/>
              <a:ext cx="56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1118" name="Line 158"/>
            <p:cNvSpPr>
              <a:spLocks noChangeShapeType="1"/>
            </p:cNvSpPr>
            <p:nvPr/>
          </p:nvSpPr>
          <p:spPr bwMode="auto">
            <a:xfrm>
              <a:off x="2597" y="516"/>
              <a:ext cx="6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1119" name="Line 159"/>
            <p:cNvSpPr>
              <a:spLocks noChangeShapeType="1"/>
            </p:cNvSpPr>
            <p:nvPr/>
          </p:nvSpPr>
          <p:spPr bwMode="auto">
            <a:xfrm>
              <a:off x="640" y="1111"/>
              <a:ext cx="82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1120" name="Line 160"/>
            <p:cNvSpPr>
              <a:spLocks noChangeShapeType="1"/>
            </p:cNvSpPr>
            <p:nvPr/>
          </p:nvSpPr>
          <p:spPr bwMode="auto">
            <a:xfrm>
              <a:off x="1803" y="1111"/>
              <a:ext cx="6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1121" name="Line 161"/>
            <p:cNvSpPr>
              <a:spLocks noChangeShapeType="1"/>
            </p:cNvSpPr>
            <p:nvPr/>
          </p:nvSpPr>
          <p:spPr bwMode="auto">
            <a:xfrm>
              <a:off x="2852" y="1111"/>
              <a:ext cx="68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AutoShape 2"/>
          <p:cNvSpPr>
            <a:spLocks/>
          </p:cNvSpPr>
          <p:nvPr/>
        </p:nvSpPr>
        <p:spPr bwMode="auto">
          <a:xfrm>
            <a:off x="1150938" y="728663"/>
            <a:ext cx="180975" cy="809625"/>
          </a:xfrm>
          <a:prstGeom prst="leftBrace">
            <a:avLst>
              <a:gd name="adj1" fmla="val 37281"/>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graphicFrame>
        <p:nvGraphicFramePr>
          <p:cNvPr id="41987" name="Object 3"/>
          <p:cNvGraphicFramePr>
            <a:graphicFrameLocks noChangeAspect="1"/>
          </p:cNvGraphicFramePr>
          <p:nvPr/>
        </p:nvGraphicFramePr>
        <p:xfrm>
          <a:off x="1422400" y="549275"/>
          <a:ext cx="5986463" cy="504825"/>
        </p:xfrm>
        <a:graphic>
          <a:graphicData uri="http://schemas.openxmlformats.org/presentationml/2006/ole">
            <mc:AlternateContent xmlns:mc="http://schemas.openxmlformats.org/markup-compatibility/2006">
              <mc:Choice xmlns:v="urn:schemas-microsoft-com:vml" Requires="v">
                <p:oleObj spid="_x0000_s42069" name="Equation" r:id="rId3" imgW="2108200" imgH="177800" progId="Equation.DSMT4">
                  <p:embed/>
                </p:oleObj>
              </mc:Choice>
              <mc:Fallback>
                <p:oleObj name="Equation" r:id="rId3" imgW="2108200" imgH="177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549275"/>
                        <a:ext cx="59864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4"/>
          <p:cNvGraphicFramePr>
            <a:graphicFrameLocks noChangeAspect="1"/>
          </p:cNvGraphicFramePr>
          <p:nvPr/>
        </p:nvGraphicFramePr>
        <p:xfrm>
          <a:off x="1447800" y="1143000"/>
          <a:ext cx="6326188" cy="500063"/>
        </p:xfrm>
        <a:graphic>
          <a:graphicData uri="http://schemas.openxmlformats.org/presentationml/2006/ole">
            <mc:AlternateContent xmlns:mc="http://schemas.openxmlformats.org/markup-compatibility/2006">
              <mc:Choice xmlns:v="urn:schemas-microsoft-com:vml" Requires="v">
                <p:oleObj spid="_x0000_s42070" name="Equation" r:id="rId5" imgW="2247900" imgH="177800" progId="Equation.DSMT4">
                  <p:embed/>
                </p:oleObj>
              </mc:Choice>
              <mc:Fallback>
                <p:oleObj name="Equation" r:id="rId5" imgW="2247900" imgH="177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143000"/>
                        <a:ext cx="6326188"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AutoShape 5"/>
          <p:cNvSpPr>
            <a:spLocks noChangeArrowheads="1"/>
          </p:cNvSpPr>
          <p:nvPr/>
        </p:nvSpPr>
        <p:spPr bwMode="auto">
          <a:xfrm>
            <a:off x="2438400" y="2590800"/>
            <a:ext cx="990600" cy="360363"/>
          </a:xfrm>
          <a:prstGeom prst="rightArrow">
            <a:avLst>
              <a:gd name="adj1" fmla="val 50000"/>
              <a:gd name="adj2" fmla="val 68722"/>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41990" name="Object 6"/>
          <p:cNvGraphicFramePr>
            <a:graphicFrameLocks noChangeAspect="1"/>
          </p:cNvGraphicFramePr>
          <p:nvPr/>
        </p:nvGraphicFramePr>
        <p:xfrm>
          <a:off x="3429000" y="2209800"/>
          <a:ext cx="2036763" cy="1220788"/>
        </p:xfrm>
        <a:graphic>
          <a:graphicData uri="http://schemas.openxmlformats.org/presentationml/2006/ole">
            <mc:AlternateContent xmlns:mc="http://schemas.openxmlformats.org/markup-compatibility/2006">
              <mc:Choice xmlns:v="urn:schemas-microsoft-com:vml" Requires="v">
                <p:oleObj spid="_x0000_s42071" name="Equation" r:id="rId7" imgW="762000" imgH="457200" progId="Equation.DSMT4">
                  <p:embed/>
                </p:oleObj>
              </mc:Choice>
              <mc:Fallback>
                <p:oleObj name="Equation" r:id="rId7" imgW="7620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209800"/>
                        <a:ext cx="2036763"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p:cNvSpPr txBox="1">
            <a:spLocks noChangeArrowheads="1"/>
          </p:cNvSpPr>
          <p:nvPr/>
        </p:nvSpPr>
        <p:spPr bwMode="auto">
          <a:xfrm>
            <a:off x="476250" y="311467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00FF"/>
                </a:solidFill>
                <a:latin typeface="Times New Roman" pitchFamily="18" charset="0"/>
                <a:ea typeface="黑体" pitchFamily="2" charset="-122"/>
              </a:rPr>
              <a:t>预测模型为：</a:t>
            </a:r>
          </a:p>
        </p:txBody>
      </p:sp>
      <p:graphicFrame>
        <p:nvGraphicFramePr>
          <p:cNvPr id="41992" name="Object 8"/>
          <p:cNvGraphicFramePr>
            <a:graphicFrameLocks noChangeAspect="1"/>
          </p:cNvGraphicFramePr>
          <p:nvPr/>
        </p:nvGraphicFramePr>
        <p:xfrm>
          <a:off x="2411413" y="3833813"/>
          <a:ext cx="3624262" cy="620712"/>
        </p:xfrm>
        <a:graphic>
          <a:graphicData uri="http://schemas.openxmlformats.org/presentationml/2006/ole">
            <mc:AlternateContent xmlns:mc="http://schemas.openxmlformats.org/markup-compatibility/2006">
              <mc:Choice xmlns:v="urn:schemas-microsoft-com:vml" Requires="v">
                <p:oleObj spid="_x0000_s42072" name="Equation" r:id="rId9" imgW="1333500" imgH="228600" progId="Equation.DSMT4">
                  <p:embed/>
                </p:oleObj>
              </mc:Choice>
              <mc:Fallback>
                <p:oleObj name="Equation" r:id="rId9" imgW="133350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3833813"/>
                        <a:ext cx="3624262"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zh-CN" smtClean="0"/>
          </a:p>
        </p:txBody>
      </p:sp>
      <p:sp>
        <p:nvSpPr>
          <p:cNvPr id="43011" name="Rectangle 3"/>
          <p:cNvSpPr>
            <a:spLocks noGrp="1" noChangeArrowheads="1"/>
          </p:cNvSpPr>
          <p:nvPr>
            <p:ph idx="1"/>
          </p:nvPr>
        </p:nvSpPr>
        <p:spPr/>
        <p:txBody>
          <a:bodyPr/>
          <a:lstStyle/>
          <a:p>
            <a:pPr eaLnBrk="1" hangingPunct="1"/>
            <a:endParaRPr lang="zh-CN" altLang="zh-CN" smtClean="0"/>
          </a:p>
        </p:txBody>
      </p:sp>
      <p:graphicFrame>
        <p:nvGraphicFramePr>
          <p:cNvPr id="43012" name="Object 4"/>
          <p:cNvGraphicFramePr>
            <a:graphicFrameLocks noChangeAspect="1"/>
          </p:cNvGraphicFramePr>
          <p:nvPr/>
        </p:nvGraphicFramePr>
        <p:xfrm>
          <a:off x="0" y="142875"/>
          <a:ext cx="9144000" cy="6481763"/>
        </p:xfrm>
        <a:graphic>
          <a:graphicData uri="http://schemas.openxmlformats.org/presentationml/2006/ole">
            <mc:AlternateContent xmlns:mc="http://schemas.openxmlformats.org/markup-compatibility/2006">
              <mc:Choice xmlns:v="urn:schemas-microsoft-com:vml" Requires="v">
                <p:oleObj spid="_x0000_s43032" name="图表" r:id="rId3" imgW="7277299" imgH="4943277" progId="Excel.Chart.8">
                  <p:embed/>
                </p:oleObj>
              </mc:Choice>
              <mc:Fallback>
                <p:oleObj name="图表" r:id="rId3" imgW="7277299" imgH="4943277"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
                        <a:ext cx="91440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28600" y="228600"/>
            <a:ext cx="8229600" cy="6858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eaLnBrk="1" hangingPunct="1"/>
            <a:r>
              <a:rPr lang="en-US" altLang="zh-CN" b="1" smtClean="0">
                <a:solidFill>
                  <a:srgbClr val="01016F"/>
                </a:solidFill>
                <a:latin typeface="仿宋_GB2312" pitchFamily="49" charset="-122"/>
                <a:ea typeface="仿宋_GB2312" pitchFamily="49" charset="-122"/>
              </a:rPr>
              <a:t>10.1.1 </a:t>
            </a:r>
            <a:r>
              <a:rPr lang="zh-CN" altLang="en-US" b="1" smtClean="0">
                <a:solidFill>
                  <a:srgbClr val="01016F"/>
                </a:solidFill>
                <a:latin typeface="仿宋_GB2312" pitchFamily="49" charset="-122"/>
                <a:ea typeface="仿宋_GB2312" pitchFamily="49" charset="-122"/>
              </a:rPr>
              <a:t>统计预测的概念和作用</a:t>
            </a:r>
          </a:p>
        </p:txBody>
      </p:sp>
      <p:sp>
        <p:nvSpPr>
          <p:cNvPr id="183299" name="Rectangle 3"/>
          <p:cNvSpPr>
            <a:spLocks noGrp="1" noChangeArrowheads="1"/>
          </p:cNvSpPr>
          <p:nvPr>
            <p:ph idx="1"/>
          </p:nvPr>
        </p:nvSpPr>
        <p:spPr>
          <a:xfrm>
            <a:off x="381000" y="1295400"/>
            <a:ext cx="8077200" cy="4191000"/>
          </a:xfrm>
          <a:noFill/>
          <a:extLst>
            <a:ext uri="{91240B29-F687-4F45-9708-019B960494DF}">
              <a14:hiddenLine xmlns:a14="http://schemas.microsoft.com/office/drawing/2010/main" w="9525">
                <a:solidFill>
                  <a:srgbClr val="FFFF00"/>
                </a:solidFill>
                <a:miter lim="800000"/>
                <a:headEnd/>
                <a:tailEnd/>
              </a14:hiddenLine>
            </a:ext>
          </a:extLst>
        </p:spPr>
        <p:txBody>
          <a:bodyPr lIns="0" tIns="0" rIns="0" bIns="0"/>
          <a:lstStyle/>
          <a:p>
            <a:pPr eaLnBrk="1" hangingPunct="1">
              <a:lnSpc>
                <a:spcPct val="120000"/>
              </a:lnSpc>
              <a:buFontTx/>
              <a:buNone/>
            </a:pPr>
            <a:r>
              <a:rPr lang="en-US" altLang="zh-CN" b="1" smtClean="0">
                <a:solidFill>
                  <a:srgbClr val="692AA2"/>
                </a:solidFill>
                <a:latin typeface="宋体" pitchFamily="2" charset="-122"/>
              </a:rPr>
              <a:t>  </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一</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统计预测的概念</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概念</a:t>
            </a: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预测就是根据过去和现在估计未来，预测未来。统计预测属于预测方法研究范畴，即如何利用科学的统计方法对事物的未来发展进行定量推测</a:t>
            </a:r>
            <a:r>
              <a:rPr lang="en-US" altLang="zh-CN" sz="2400" b="1" smtClean="0">
                <a:solidFill>
                  <a:srgbClr val="692AA2"/>
                </a:solidFill>
                <a:latin typeface="仿宋_GB2312" pitchFamily="49" charset="-122"/>
                <a:ea typeface="仿宋_GB2312" pitchFamily="49" charset="-122"/>
              </a:rPr>
              <a:t>.</a:t>
            </a:r>
          </a:p>
          <a:p>
            <a:pPr eaLnBrk="1" hangingPunct="1">
              <a:lnSpc>
                <a:spcPct val="120000"/>
              </a:lnSpc>
              <a:buFontTx/>
              <a:buNone/>
            </a:pPr>
            <a:endParaRPr lang="en-US" altLang="zh-CN"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例</a:t>
            </a:r>
            <a:r>
              <a:rPr lang="en-US" altLang="zh-CN" sz="2400" b="1" smtClean="0">
                <a:solidFill>
                  <a:srgbClr val="692AA2"/>
                </a:solidFill>
                <a:latin typeface="仿宋_GB2312" pitchFamily="49" charset="-122"/>
                <a:ea typeface="仿宋_GB2312" pitchFamily="49" charset="-122"/>
              </a:rPr>
              <a:t>1  </a:t>
            </a:r>
            <a:r>
              <a:rPr lang="zh-CN" altLang="en-US" sz="2400" b="1" smtClean="0">
                <a:solidFill>
                  <a:srgbClr val="692AA2"/>
                </a:solidFill>
                <a:latin typeface="仿宋_GB2312" pitchFamily="49" charset="-122"/>
                <a:ea typeface="仿宋_GB2312" pitchFamily="49" charset="-122"/>
              </a:rPr>
              <a:t>下表是我国</a:t>
            </a:r>
            <a:r>
              <a:rPr lang="en-US" altLang="zh-CN" sz="2400" b="1" smtClean="0">
                <a:solidFill>
                  <a:srgbClr val="692AA2"/>
                </a:solidFill>
                <a:latin typeface="仿宋_GB2312" pitchFamily="49" charset="-122"/>
                <a:ea typeface="仿宋_GB2312" pitchFamily="49" charset="-122"/>
              </a:rPr>
              <a:t>1952</a:t>
            </a:r>
            <a:r>
              <a:rPr lang="zh-CN" altLang="en-US" sz="2400" b="1" smtClean="0">
                <a:solidFill>
                  <a:srgbClr val="692AA2"/>
                </a:solidFill>
                <a:latin typeface="仿宋_GB2312" pitchFamily="49" charset="-122"/>
                <a:ea typeface="仿宋_GB2312" pitchFamily="49" charset="-122"/>
              </a:rPr>
              <a:t>年到</a:t>
            </a:r>
            <a:r>
              <a:rPr lang="en-US" altLang="zh-CN" sz="2400" b="1" smtClean="0">
                <a:solidFill>
                  <a:srgbClr val="692AA2"/>
                </a:solidFill>
                <a:latin typeface="仿宋_GB2312" pitchFamily="49" charset="-122"/>
                <a:ea typeface="仿宋_GB2312" pitchFamily="49" charset="-122"/>
              </a:rPr>
              <a:t>1983</a:t>
            </a:r>
            <a:r>
              <a:rPr lang="zh-CN" altLang="en-US" sz="2400" b="1" smtClean="0">
                <a:solidFill>
                  <a:srgbClr val="692AA2"/>
                </a:solidFill>
                <a:latin typeface="仿宋_GB2312" pitchFamily="49" charset="-122"/>
                <a:ea typeface="仿宋_GB2312" pitchFamily="49" charset="-122"/>
              </a:rPr>
              <a:t>年社会商品零售总额（按当年价格计算），分析预测我国社会商品零售总额 。</a:t>
            </a:r>
          </a:p>
          <a:p>
            <a:pPr eaLnBrk="1" hangingPunct="1"/>
            <a:endParaRPr lang="en-US" altLang="zh-CN" sz="2400" b="1" smtClean="0">
              <a:solidFill>
                <a:srgbClr val="692AA2"/>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p:cTn id="7" dur="1000" fill="hold"/>
                                        <p:tgtEl>
                                          <p:spTgt spid="183298"/>
                                        </p:tgtEl>
                                        <p:attrNameLst>
                                          <p:attrName>ppt_w</p:attrName>
                                        </p:attrNameLst>
                                      </p:cBhvr>
                                      <p:tavLst>
                                        <p:tav tm="0">
                                          <p:val>
                                            <p:strVal val="#ppt_w*0.70"/>
                                          </p:val>
                                        </p:tav>
                                        <p:tav tm="100000">
                                          <p:val>
                                            <p:strVal val="#ppt_w"/>
                                          </p:val>
                                        </p:tav>
                                      </p:tavLst>
                                    </p:anim>
                                    <p:anim calcmode="lin" valueType="num">
                                      <p:cBhvr>
                                        <p:cTn id="8" dur="1000" fill="hold"/>
                                        <p:tgtEl>
                                          <p:spTgt spid="183298"/>
                                        </p:tgtEl>
                                        <p:attrNameLst>
                                          <p:attrName>ppt_h</p:attrName>
                                        </p:attrNameLst>
                                      </p:cBhvr>
                                      <p:tavLst>
                                        <p:tav tm="0">
                                          <p:val>
                                            <p:strVal val="#ppt_h"/>
                                          </p:val>
                                        </p:tav>
                                        <p:tav tm="100000">
                                          <p:val>
                                            <p:strVal val="#ppt_h"/>
                                          </p:val>
                                        </p:tav>
                                      </p:tavLst>
                                    </p:anim>
                                    <p:animEffect transition="in" filter="fade">
                                      <p:cBhvr>
                                        <p:cTn id="9" dur="1000"/>
                                        <p:tgtEl>
                                          <p:spTgt spid="1832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183299">
                                            <p:txEl>
                                              <p:pRg st="0" end="0"/>
                                            </p:txEl>
                                          </p:spTgt>
                                        </p:tgtEl>
                                        <p:attrNameLst>
                                          <p:attrName>style.visibility</p:attrName>
                                        </p:attrNameLst>
                                      </p:cBhvr>
                                      <p:to>
                                        <p:strVal val="visible"/>
                                      </p:to>
                                    </p:set>
                                    <p:anim calcmode="lin" valueType="num">
                                      <p:cBhvr>
                                        <p:cTn id="14" dur="500" decel="50000" fill="hold">
                                          <p:stCondLst>
                                            <p:cond delay="0"/>
                                          </p:stCondLst>
                                        </p:cTn>
                                        <p:tgtEl>
                                          <p:spTgt spid="183299">
                                            <p:txEl>
                                              <p:pRg st="0" end="0"/>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83299">
                                            <p:txEl>
                                              <p:pRg st="0" end="0"/>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83299">
                                            <p:txEl>
                                              <p:pRg st="0" end="0"/>
                                            </p:txEl>
                                          </p:spTgt>
                                        </p:tgtEl>
                                        <p:attrNameLst>
                                          <p:attrName>ppt_w</p:attrName>
                                        </p:attrNameLst>
                                      </p:cBhvr>
                                      <p:tavLst>
                                        <p:tav tm="0">
                                          <p:val>
                                            <p:strVal val="#ppt_w*.05"/>
                                          </p:val>
                                        </p:tav>
                                        <p:tav tm="100000">
                                          <p:val>
                                            <p:strVal val="#ppt_w"/>
                                          </p:val>
                                        </p:tav>
                                      </p:tavLst>
                                    </p:anim>
                                    <p:anim calcmode="lin" valueType="num">
                                      <p:cBhvr>
                                        <p:cTn id="17" dur="1000" fill="hold"/>
                                        <p:tgtEl>
                                          <p:spTgt spid="183299">
                                            <p:txEl>
                                              <p:pRg st="0" end="0"/>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83299">
                                            <p:txEl>
                                              <p:pRg st="0" end="0"/>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83299">
                                            <p:txEl>
                                              <p:pRg st="0" end="0"/>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83299">
                                            <p:txEl>
                                              <p:pRg st="0" end="0"/>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83299">
                                            <p:txEl>
                                              <p:pRg st="0" end="0"/>
                                            </p:txEl>
                                          </p:spTgt>
                                        </p:tgtEl>
                                      </p:cBhvr>
                                    </p:animEffect>
                                  </p:childTnLst>
                                </p:cTn>
                              </p:par>
                              <p:par>
                                <p:cTn id="22" presetID="25" presetClass="entr" presetSubtype="0" fill="hold" grpId="0" nodeType="withEffect">
                                  <p:stCondLst>
                                    <p:cond delay="0"/>
                                  </p:stCondLst>
                                  <p:childTnLst>
                                    <p:set>
                                      <p:cBhvr>
                                        <p:cTn id="23" dur="1" fill="hold">
                                          <p:stCondLst>
                                            <p:cond delay="0"/>
                                          </p:stCondLst>
                                        </p:cTn>
                                        <p:tgtEl>
                                          <p:spTgt spid="183299">
                                            <p:txEl>
                                              <p:pRg st="1" end="1"/>
                                            </p:txEl>
                                          </p:spTgt>
                                        </p:tgtEl>
                                        <p:attrNameLst>
                                          <p:attrName>style.visibility</p:attrName>
                                        </p:attrNameLst>
                                      </p:cBhvr>
                                      <p:to>
                                        <p:strVal val="visible"/>
                                      </p:to>
                                    </p:set>
                                    <p:anim calcmode="lin" valueType="num">
                                      <p:cBhvr>
                                        <p:cTn id="24" dur="500" decel="50000" fill="hold">
                                          <p:stCondLst>
                                            <p:cond delay="0"/>
                                          </p:stCondLst>
                                        </p:cTn>
                                        <p:tgtEl>
                                          <p:spTgt spid="183299">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83299">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83299">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183299">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83299">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83299">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83299">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83299">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5" presetClass="entr" presetSubtype="0" fill="hold" grpId="0" nodeType="clickEffect">
                                  <p:stCondLst>
                                    <p:cond delay="0"/>
                                  </p:stCondLst>
                                  <p:childTnLst>
                                    <p:set>
                                      <p:cBhvr>
                                        <p:cTn id="35" dur="1" fill="hold">
                                          <p:stCondLst>
                                            <p:cond delay="0"/>
                                          </p:stCondLst>
                                        </p:cTn>
                                        <p:tgtEl>
                                          <p:spTgt spid="183299">
                                            <p:txEl>
                                              <p:pRg st="3" end="3"/>
                                            </p:txEl>
                                          </p:spTgt>
                                        </p:tgtEl>
                                        <p:attrNameLst>
                                          <p:attrName>style.visibility</p:attrName>
                                        </p:attrNameLst>
                                      </p:cBhvr>
                                      <p:to>
                                        <p:strVal val="visible"/>
                                      </p:to>
                                    </p:set>
                                    <p:anim calcmode="lin" valueType="num">
                                      <p:cBhvr>
                                        <p:cTn id="36" dur="500" decel="50000" fill="hold">
                                          <p:stCondLst>
                                            <p:cond delay="0"/>
                                          </p:stCondLst>
                                        </p:cTn>
                                        <p:tgtEl>
                                          <p:spTgt spid="183299">
                                            <p:txEl>
                                              <p:pRg st="3" end="3"/>
                                            </p:txEl>
                                          </p:spTgt>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183299">
                                            <p:txEl>
                                              <p:pRg st="3" end="3"/>
                                            </p:txEl>
                                          </p:spTgt>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183299">
                                            <p:txEl>
                                              <p:pRg st="3" end="3"/>
                                            </p:txEl>
                                          </p:spTgt>
                                        </p:tgtEl>
                                        <p:attrNameLst>
                                          <p:attrName>ppt_w</p:attrName>
                                        </p:attrNameLst>
                                      </p:cBhvr>
                                      <p:tavLst>
                                        <p:tav tm="0">
                                          <p:val>
                                            <p:strVal val="#ppt_w*.05"/>
                                          </p:val>
                                        </p:tav>
                                        <p:tav tm="100000">
                                          <p:val>
                                            <p:strVal val="#ppt_w"/>
                                          </p:val>
                                        </p:tav>
                                      </p:tavLst>
                                    </p:anim>
                                    <p:anim calcmode="lin" valueType="num">
                                      <p:cBhvr>
                                        <p:cTn id="39" dur="1000" fill="hold"/>
                                        <p:tgtEl>
                                          <p:spTgt spid="183299">
                                            <p:txEl>
                                              <p:pRg st="3" end="3"/>
                                            </p:txEl>
                                          </p:spTgt>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183299">
                                            <p:txEl>
                                              <p:pRg st="3" end="3"/>
                                            </p:txEl>
                                          </p:spTgt>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183299">
                                            <p:txEl>
                                              <p:pRg st="3" end="3"/>
                                            </p:txEl>
                                          </p:spTgt>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183299">
                                            <p:txEl>
                                              <p:pRg st="3" end="3"/>
                                            </p:txEl>
                                          </p:spTgt>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304800"/>
            <a:ext cx="8229600" cy="1425575"/>
          </a:xfrm>
        </p:spPr>
        <p:txBody>
          <a:bodyPr/>
          <a:lstStyle/>
          <a:p>
            <a:pPr algn="l" eaLnBrk="1" hangingPunct="1">
              <a:lnSpc>
                <a:spcPct val="120000"/>
              </a:lnSpc>
              <a:spcBef>
                <a:spcPct val="20000"/>
              </a:spcBef>
            </a:pPr>
            <a:r>
              <a:rPr lang="zh-CN" altLang="en-US" sz="2000" b="1" smtClean="0">
                <a:solidFill>
                  <a:srgbClr val="000066"/>
                </a:solidFill>
              </a:rPr>
              <a:t>使用加权拟合直线方程法解题</a:t>
            </a:r>
            <a:br>
              <a:rPr lang="zh-CN" altLang="en-US" sz="2000" b="1" smtClean="0">
                <a:solidFill>
                  <a:srgbClr val="000066"/>
                </a:solidFill>
              </a:rPr>
            </a:br>
            <a:r>
              <a:rPr lang="zh-CN" altLang="en-US" sz="2000" b="1" smtClean="0">
                <a:solidFill>
                  <a:srgbClr val="000066"/>
                </a:solidFill>
              </a:rPr>
              <a:t>结论分析</a:t>
            </a:r>
          </a:p>
        </p:txBody>
      </p:sp>
      <p:sp>
        <p:nvSpPr>
          <p:cNvPr id="44035" name="Rectangle 3"/>
          <p:cNvSpPr>
            <a:spLocks noGrp="1" noChangeArrowheads="1"/>
          </p:cNvSpPr>
          <p:nvPr>
            <p:ph idx="1"/>
          </p:nvPr>
        </p:nvSpPr>
        <p:spPr>
          <a:xfrm>
            <a:off x="762000" y="1981200"/>
            <a:ext cx="7772400" cy="2609850"/>
          </a:xfrm>
        </p:spPr>
        <p:txBody>
          <a:bodyPr/>
          <a:lstStyle/>
          <a:p>
            <a:pPr eaLnBrk="1" hangingPunct="1"/>
            <a:r>
              <a:rPr lang="zh-CN" altLang="en-US" sz="2400" smtClean="0">
                <a:solidFill>
                  <a:srgbClr val="000066"/>
                </a:solidFill>
              </a:rPr>
              <a:t>由于时间序列线性趋势比较明显，又由于加权系数较大</a:t>
            </a:r>
            <a:r>
              <a:rPr lang="en-US" altLang="zh-CN" sz="2400" smtClean="0">
                <a:solidFill>
                  <a:srgbClr val="000066"/>
                </a:solidFill>
              </a:rPr>
              <a:t>(0.8)</a:t>
            </a:r>
            <a:r>
              <a:rPr lang="zh-CN" altLang="en-US" sz="2400" smtClean="0">
                <a:solidFill>
                  <a:srgbClr val="000066"/>
                </a:solidFill>
              </a:rPr>
              <a:t>，使得，加权与不加权拟合结果相近。</a:t>
            </a:r>
          </a:p>
          <a:p>
            <a:pPr eaLnBrk="1" hangingPunct="1"/>
            <a:r>
              <a:rPr lang="zh-CN" altLang="en-US" sz="2400" smtClean="0">
                <a:solidFill>
                  <a:srgbClr val="000066"/>
                </a:solidFill>
              </a:rPr>
              <a:t>加权的重近轻远原则，使其预测结果更接近于实际观察值。</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1143000"/>
            <a:ext cx="8229600" cy="669925"/>
          </a:xfrm>
        </p:spPr>
        <p:txBody>
          <a:bodyPr/>
          <a:lstStyle/>
          <a:p>
            <a:pPr eaLnBrk="1" hangingPunct="1"/>
            <a:r>
              <a:rPr lang="en-US" altLang="zh-CN" sz="2000" b="1" smtClean="0">
                <a:latin typeface="宋体" pitchFamily="2" charset="-122"/>
              </a:rPr>
              <a:t> </a:t>
            </a:r>
            <a:r>
              <a:rPr lang="zh-CN" altLang="en-US" sz="2000" b="1" smtClean="0">
                <a:latin typeface="宋体" pitchFamily="2" charset="-122"/>
              </a:rPr>
              <a:t>拟合直线方程法的特殊运用</a:t>
            </a:r>
          </a:p>
        </p:txBody>
      </p:sp>
      <p:sp>
        <p:nvSpPr>
          <p:cNvPr id="45059" name="Rectangle 3"/>
          <p:cNvSpPr>
            <a:spLocks noGrp="1" noChangeArrowheads="1"/>
          </p:cNvSpPr>
          <p:nvPr>
            <p:ph idx="1"/>
          </p:nvPr>
        </p:nvSpPr>
        <p:spPr>
          <a:xfrm>
            <a:off x="304800" y="990600"/>
            <a:ext cx="8642350" cy="3825875"/>
          </a:xfrm>
        </p:spPr>
        <p:txBody>
          <a:bodyPr/>
          <a:lstStyle/>
          <a:p>
            <a:pPr eaLnBrk="1" hangingPunct="1">
              <a:lnSpc>
                <a:spcPct val="125000"/>
              </a:lnSpc>
            </a:pPr>
            <a:r>
              <a:rPr lang="zh-CN" altLang="en-US" sz="2400" b="1" smtClean="0">
                <a:solidFill>
                  <a:srgbClr val="0066FF"/>
                </a:solidFill>
              </a:rPr>
              <a:t>在现实生活中，我们常常会遇到比线性（直线）发展趋势更为复杂的问题。</a:t>
            </a:r>
          </a:p>
          <a:p>
            <a:pPr eaLnBrk="1" hangingPunct="1">
              <a:lnSpc>
                <a:spcPct val="125000"/>
              </a:lnSpc>
              <a:buFontTx/>
              <a:buNone/>
            </a:pPr>
            <a:r>
              <a:rPr lang="zh-CN" altLang="en-US" sz="2400" b="1" smtClean="0">
                <a:solidFill>
                  <a:schemeClr val="hlink"/>
                </a:solidFill>
              </a:rPr>
              <a:t>例子：</a:t>
            </a:r>
          </a:p>
        </p:txBody>
      </p:sp>
      <p:graphicFrame>
        <p:nvGraphicFramePr>
          <p:cNvPr id="894001" name="Group 49"/>
          <p:cNvGraphicFramePr>
            <a:graphicFrameLocks noGrp="1"/>
          </p:cNvGraphicFramePr>
          <p:nvPr/>
        </p:nvGraphicFramePr>
        <p:xfrm>
          <a:off x="533400" y="2438400"/>
          <a:ext cx="7219950" cy="1724025"/>
        </p:xfrm>
        <a:graphic>
          <a:graphicData uri="http://schemas.openxmlformats.org/drawingml/2006/table">
            <a:tbl>
              <a:tblPr/>
              <a:tblGrid>
                <a:gridCol w="1663700"/>
                <a:gridCol w="585788"/>
                <a:gridCol w="584200"/>
                <a:gridCol w="530225"/>
                <a:gridCol w="595312"/>
                <a:gridCol w="585788"/>
                <a:gridCol w="584200"/>
                <a:gridCol w="674687"/>
                <a:gridCol w="676275"/>
                <a:gridCol w="739775"/>
              </a:tblGrid>
              <a:tr h="596900">
                <a:tc gridSpan="10">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66"/>
                          </a:solidFill>
                          <a:effectLst/>
                          <a:latin typeface="Arial" charset="0"/>
                          <a:ea typeface="宋体" pitchFamily="2" charset="-122"/>
                        </a:rPr>
                        <a:t>某商品过去九年的市场总需求量</a:t>
                      </a:r>
                    </a:p>
                  </a:txBody>
                  <a:tcPr marL="0" marR="0" marT="46800" marB="4680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000066"/>
                          </a:solidFill>
                          <a:effectLst/>
                          <a:latin typeface="Arial" charset="0"/>
                          <a:ea typeface="宋体" pitchFamily="2" charset="-122"/>
                        </a:rPr>
                        <a:t>时间（年）</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000066"/>
                          </a:solidFill>
                          <a:effectLst/>
                          <a:latin typeface="Arial" charset="0"/>
                          <a:ea typeface="宋体" pitchFamily="2" charset="-122"/>
                        </a:rPr>
                        <a:t>总需求量（件）</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165</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270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450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740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1220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2010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3120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5460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9000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3995" name="Group 43"/>
          <p:cNvGraphicFramePr>
            <a:graphicFrameLocks noGrp="1"/>
          </p:cNvGraphicFramePr>
          <p:nvPr/>
        </p:nvGraphicFramePr>
        <p:xfrm>
          <a:off x="609600" y="4114800"/>
          <a:ext cx="7848600" cy="706438"/>
        </p:xfrm>
        <a:graphic>
          <a:graphicData uri="http://schemas.openxmlformats.org/drawingml/2006/table">
            <a:tbl>
              <a:tblPr/>
              <a:tblGrid>
                <a:gridCol w="7848600"/>
              </a:tblGrid>
              <a:tr h="7064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66FF"/>
                          </a:solidFill>
                          <a:effectLst/>
                          <a:latin typeface="Arial" charset="0"/>
                          <a:ea typeface="宋体" pitchFamily="2" charset="-122"/>
                        </a:rPr>
                        <a:t>作图观察其变化趋势（图中公式为趋势线函数方程）：</a:t>
                      </a:r>
                    </a:p>
                  </a:txBody>
                  <a:tcPr marL="0" marR="0" anchor="ctr" horzOverflow="overflow">
                    <a:lnL cap="flat">
                      <a:noFill/>
                    </a:lnL>
                    <a:lnR cap="flat">
                      <a:noFill/>
                    </a:lnR>
                    <a:lnT cap="flat">
                      <a:noFill/>
                    </a:lnT>
                    <a:lnB cap="flat">
                      <a:noFill/>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728663"/>
            <a:ext cx="8294687" cy="473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728663"/>
            <a:ext cx="8281987"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6084" name="Object 4"/>
          <p:cNvGraphicFramePr>
            <a:graphicFrameLocks noChangeAspect="1"/>
          </p:cNvGraphicFramePr>
          <p:nvPr/>
        </p:nvGraphicFramePr>
        <p:xfrm>
          <a:off x="5111750" y="1493838"/>
          <a:ext cx="1800225" cy="730250"/>
        </p:xfrm>
        <a:graphic>
          <a:graphicData uri="http://schemas.openxmlformats.org/presentationml/2006/ole">
            <mc:AlternateContent xmlns:mc="http://schemas.openxmlformats.org/markup-compatibility/2006">
              <mc:Choice xmlns:v="urn:schemas-microsoft-com:vml" Requires="v">
                <p:oleObj spid="_x0000_s46105" name="Equation" r:id="rId5" imgW="532937" imgH="215713" progId="Equation.DSMT4">
                  <p:embed/>
                </p:oleObj>
              </mc:Choice>
              <mc:Fallback>
                <p:oleObj name="Equation" r:id="rId5" imgW="532937" imgH="21571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0" y="1493838"/>
                        <a:ext cx="180022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Rectangle 5"/>
          <p:cNvSpPr>
            <a:spLocks noChangeArrowheads="1"/>
          </p:cNvSpPr>
          <p:nvPr/>
        </p:nvSpPr>
        <p:spPr bwMode="auto">
          <a:xfrm>
            <a:off x="2339975" y="6013450"/>
            <a:ext cx="42306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pPr algn="ctr">
              <a:spcBef>
                <a:spcPct val="50000"/>
              </a:spcBef>
            </a:pPr>
            <a:r>
              <a:rPr lang="zh-CN" altLang="en-US" sz="2100">
                <a:solidFill>
                  <a:schemeClr val="tx1"/>
                </a:solidFill>
                <a:ea typeface="宋体" pitchFamily="2" charset="-122"/>
              </a:rPr>
              <a:t>某商品</a:t>
            </a:r>
            <a:r>
              <a:rPr lang="zh-CN" altLang="en-US" sz="2100">
                <a:solidFill>
                  <a:schemeClr val="tx1"/>
                </a:solidFill>
                <a:latin typeface="Times New Roman" pitchFamily="18" charset="0"/>
                <a:ea typeface="黑体" pitchFamily="2" charset="-122"/>
              </a:rPr>
              <a:t>过去九年的市场总需求量</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439738"/>
            <a:ext cx="8416925" cy="528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7107" name="Object 3"/>
          <p:cNvGraphicFramePr>
            <a:graphicFrameLocks noChangeAspect="1"/>
          </p:cNvGraphicFramePr>
          <p:nvPr/>
        </p:nvGraphicFramePr>
        <p:xfrm>
          <a:off x="341313" y="458788"/>
          <a:ext cx="8416925" cy="5265737"/>
        </p:xfrm>
        <a:graphic>
          <a:graphicData uri="http://schemas.openxmlformats.org/presentationml/2006/ole">
            <mc:AlternateContent xmlns:mc="http://schemas.openxmlformats.org/markup-compatibility/2006">
              <mc:Choice xmlns:v="urn:schemas-microsoft-com:vml" Requires="v">
                <p:oleObj spid="_x0000_s47148" name="图表" r:id="rId4" imgW="5467529" imgH="3238304" progId="Excel.Chart.8">
                  <p:embed/>
                </p:oleObj>
              </mc:Choice>
              <mc:Fallback>
                <p:oleObj name="图表" r:id="rId4" imgW="5467529" imgH="3238304"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458788"/>
                        <a:ext cx="8416925"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4813300" y="1449388"/>
          <a:ext cx="1625600" cy="709612"/>
        </p:xfrm>
        <a:graphic>
          <a:graphicData uri="http://schemas.openxmlformats.org/presentationml/2006/ole">
            <mc:AlternateContent xmlns:mc="http://schemas.openxmlformats.org/markup-compatibility/2006">
              <mc:Choice xmlns:v="urn:schemas-microsoft-com:vml" Requires="v">
                <p:oleObj spid="_x0000_s47149" name="Equation" r:id="rId6" imgW="494870" imgH="215713" progId="Equation.DSMT4">
                  <p:embed/>
                </p:oleObj>
              </mc:Choice>
              <mc:Fallback>
                <p:oleObj name="Equation" r:id="rId6" imgW="494870" imgH="215713"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3300" y="1449388"/>
                        <a:ext cx="1625600"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476250" y="5880100"/>
            <a:ext cx="76644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100" b="1">
                <a:solidFill>
                  <a:srgbClr val="0000FF"/>
                </a:solidFill>
                <a:latin typeface="Times New Roman" pitchFamily="18" charset="0"/>
                <a:ea typeface="黑体" pitchFamily="2" charset="-122"/>
              </a:rPr>
              <a:t>又例</a:t>
            </a:r>
            <a:r>
              <a:rPr lang="en-US" altLang="zh-CN" sz="2100" b="1">
                <a:solidFill>
                  <a:srgbClr val="0000FF"/>
                </a:solidFill>
                <a:latin typeface="Times New Roman" pitchFamily="18" charset="0"/>
                <a:ea typeface="黑体" pitchFamily="2" charset="-122"/>
              </a:rPr>
              <a:t>2:</a:t>
            </a:r>
            <a:r>
              <a:rPr lang="zh-CN" altLang="en-US" sz="2100" b="1">
                <a:solidFill>
                  <a:srgbClr val="0000FF"/>
                </a:solidFill>
                <a:latin typeface="Times New Roman" pitchFamily="18" charset="0"/>
                <a:ea typeface="黑体" pitchFamily="2" charset="-122"/>
              </a:rPr>
              <a:t>某公司</a:t>
            </a:r>
            <a:r>
              <a:rPr lang="en-US" altLang="zh-CN" sz="2100" b="1">
                <a:solidFill>
                  <a:srgbClr val="0000FF"/>
                </a:solidFill>
                <a:latin typeface="Times New Roman" pitchFamily="18" charset="0"/>
                <a:ea typeface="黑体" pitchFamily="2" charset="-122"/>
              </a:rPr>
              <a:t>1991</a:t>
            </a:r>
            <a:r>
              <a:rPr lang="zh-CN" altLang="en-US" sz="2100" b="1">
                <a:solidFill>
                  <a:srgbClr val="0000FF"/>
                </a:solidFill>
                <a:latin typeface="Times New Roman" pitchFamily="18" charset="0"/>
                <a:ea typeface="黑体" pitchFamily="2" charset="-122"/>
              </a:rPr>
              <a:t>～</a:t>
            </a:r>
            <a:r>
              <a:rPr lang="en-US" altLang="zh-CN" sz="2100" b="1">
                <a:solidFill>
                  <a:srgbClr val="0000FF"/>
                </a:solidFill>
                <a:latin typeface="Times New Roman" pitchFamily="18" charset="0"/>
                <a:ea typeface="黑体" pitchFamily="2" charset="-122"/>
              </a:rPr>
              <a:t>2003</a:t>
            </a:r>
            <a:r>
              <a:rPr lang="zh-CN" altLang="en-US" sz="2100" b="1">
                <a:solidFill>
                  <a:srgbClr val="0000FF"/>
                </a:solidFill>
                <a:latin typeface="Times New Roman" pitchFamily="18" charset="0"/>
                <a:ea typeface="黑体" pitchFamily="2" charset="-122"/>
              </a:rPr>
              <a:t>年销售额（单位：万元）</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76250"/>
            <a:ext cx="8229600" cy="1296988"/>
          </a:xfrm>
        </p:spPr>
        <p:txBody>
          <a:bodyPr/>
          <a:lstStyle/>
          <a:p>
            <a:pPr eaLnBrk="1" hangingPunct="1">
              <a:lnSpc>
                <a:spcPct val="110000"/>
              </a:lnSpc>
              <a:spcBef>
                <a:spcPct val="15000"/>
              </a:spcBef>
            </a:pPr>
            <a:r>
              <a:rPr lang="zh-CN" altLang="en-US" sz="1800" b="1" smtClean="0">
                <a:solidFill>
                  <a:srgbClr val="000066"/>
                </a:solidFill>
              </a:rPr>
              <a:t>拟合直线方程的特殊运用</a:t>
            </a:r>
            <a:br>
              <a:rPr lang="zh-CN" altLang="en-US" sz="1800" b="1" smtClean="0">
                <a:solidFill>
                  <a:srgbClr val="000066"/>
                </a:solidFill>
              </a:rPr>
            </a:br>
            <a:r>
              <a:rPr lang="zh-CN" altLang="en-US" sz="1800" b="1" smtClean="0">
                <a:solidFill>
                  <a:srgbClr val="000066"/>
                </a:solidFill>
              </a:rPr>
              <a:t>               </a:t>
            </a:r>
            <a:r>
              <a:rPr lang="en-US" altLang="zh-CN" sz="1800" b="1" smtClean="0">
                <a:solidFill>
                  <a:srgbClr val="000066"/>
                </a:solidFill>
              </a:rPr>
              <a:t>------</a:t>
            </a:r>
            <a:r>
              <a:rPr lang="zh-CN" altLang="en-US" sz="1800" b="1" smtClean="0">
                <a:solidFill>
                  <a:srgbClr val="000066"/>
                </a:solidFill>
              </a:rPr>
              <a:t>非线性问题的线性化</a:t>
            </a:r>
          </a:p>
        </p:txBody>
      </p:sp>
      <p:sp>
        <p:nvSpPr>
          <p:cNvPr id="48131" name="Rectangle 3"/>
          <p:cNvSpPr>
            <a:spLocks noGrp="1" noChangeArrowheads="1"/>
          </p:cNvSpPr>
          <p:nvPr>
            <p:ph idx="1"/>
          </p:nvPr>
        </p:nvSpPr>
        <p:spPr>
          <a:xfrm>
            <a:off x="0" y="1676400"/>
            <a:ext cx="8731250" cy="4400550"/>
          </a:xfrm>
        </p:spPr>
        <p:txBody>
          <a:bodyPr/>
          <a:lstStyle/>
          <a:p>
            <a:pPr eaLnBrk="1" hangingPunct="1">
              <a:lnSpc>
                <a:spcPct val="135000"/>
              </a:lnSpc>
              <a:spcBef>
                <a:spcPct val="45000"/>
              </a:spcBef>
              <a:spcAft>
                <a:spcPct val="20000"/>
              </a:spcAft>
            </a:pPr>
            <a:r>
              <a:rPr lang="zh-CN" altLang="en-US" sz="2000" b="1" smtClean="0">
                <a:solidFill>
                  <a:schemeClr val="hlink"/>
                </a:solidFill>
              </a:rPr>
              <a:t>上述特别的变化趋势在实际生活中，常常会遇到比</a:t>
            </a:r>
            <a:r>
              <a:rPr lang="zh-CN" altLang="en-US" sz="2000" b="1" u="sng" smtClean="0">
                <a:solidFill>
                  <a:schemeClr val="hlink"/>
                </a:solidFill>
              </a:rPr>
              <a:t>线性发展趋势</a:t>
            </a:r>
            <a:r>
              <a:rPr lang="zh-CN" altLang="en-US" sz="2000" b="1" smtClean="0">
                <a:solidFill>
                  <a:schemeClr val="hlink"/>
                </a:solidFill>
              </a:rPr>
              <a:t>更为复杂的描述问题。</a:t>
            </a:r>
          </a:p>
          <a:p>
            <a:pPr eaLnBrk="1" hangingPunct="1">
              <a:lnSpc>
                <a:spcPct val="135000"/>
              </a:lnSpc>
              <a:spcBef>
                <a:spcPct val="45000"/>
              </a:spcBef>
              <a:spcAft>
                <a:spcPct val="20000"/>
              </a:spcAft>
            </a:pPr>
            <a:r>
              <a:rPr lang="zh-CN" altLang="en-US" sz="2000" b="1" smtClean="0">
                <a:solidFill>
                  <a:srgbClr val="0000FF"/>
                </a:solidFill>
              </a:rPr>
              <a:t>但在某些情况下，我们可以通过适当的变量变换，将变量间的关系式化为线性的形式。 如：</a:t>
            </a:r>
            <a:endParaRPr lang="zh-CN" altLang="en-US" sz="2000" b="1" smtClean="0">
              <a:solidFill>
                <a:srgbClr val="000066"/>
              </a:solidFill>
            </a:endParaRPr>
          </a:p>
          <a:p>
            <a:pPr eaLnBrk="1" hangingPunct="1">
              <a:lnSpc>
                <a:spcPct val="135000"/>
              </a:lnSpc>
              <a:spcBef>
                <a:spcPct val="45000"/>
              </a:spcBef>
              <a:spcAft>
                <a:spcPct val="20000"/>
              </a:spcAft>
              <a:buFontTx/>
              <a:buNone/>
            </a:pPr>
            <a:r>
              <a:rPr lang="zh-CN" altLang="en-US" sz="2000" b="1" smtClean="0">
                <a:solidFill>
                  <a:srgbClr val="000066"/>
                </a:solidFill>
              </a:rPr>
              <a:t>    在满足                             的变量关系中， </a:t>
            </a:r>
            <a:r>
              <a:rPr lang="en-US" altLang="zh-CN" sz="2000" b="1" smtClean="0">
                <a:solidFill>
                  <a:srgbClr val="000066"/>
                </a:solidFill>
              </a:rPr>
              <a:t>a</a:t>
            </a:r>
            <a:r>
              <a:rPr lang="zh-CN" altLang="en-US" sz="2000" b="1" smtClean="0">
                <a:solidFill>
                  <a:srgbClr val="000066"/>
                </a:solidFill>
              </a:rPr>
              <a:t>、</a:t>
            </a:r>
            <a:r>
              <a:rPr lang="en-US" altLang="zh-CN" sz="2000" b="1" smtClean="0">
                <a:solidFill>
                  <a:srgbClr val="000066"/>
                </a:solidFill>
              </a:rPr>
              <a:t>b</a:t>
            </a:r>
            <a:r>
              <a:rPr lang="zh-CN" altLang="en-US" sz="2000" b="1" smtClean="0">
                <a:solidFill>
                  <a:srgbClr val="000066"/>
                </a:solidFill>
              </a:rPr>
              <a:t>， 均为与 </a:t>
            </a:r>
            <a:r>
              <a:rPr lang="en-US" altLang="zh-CN" sz="2000" b="1" smtClean="0">
                <a:solidFill>
                  <a:srgbClr val="000066"/>
                </a:solidFill>
              </a:rPr>
              <a:t>t </a:t>
            </a:r>
            <a:r>
              <a:rPr lang="zh-CN" altLang="en-US" sz="2000" b="1" smtClean="0">
                <a:solidFill>
                  <a:srgbClr val="000066"/>
                </a:solidFill>
              </a:rPr>
              <a:t>无关的未知参数， 只要令                     ，即可将其化为线性形式关系：</a:t>
            </a:r>
          </a:p>
        </p:txBody>
      </p:sp>
      <p:graphicFrame>
        <p:nvGraphicFramePr>
          <p:cNvPr id="48132" name="Object 4"/>
          <p:cNvGraphicFramePr>
            <a:graphicFrameLocks noChangeAspect="1"/>
          </p:cNvGraphicFramePr>
          <p:nvPr/>
        </p:nvGraphicFramePr>
        <p:xfrm>
          <a:off x="1143000" y="3733800"/>
          <a:ext cx="2114550" cy="504825"/>
        </p:xfrm>
        <a:graphic>
          <a:graphicData uri="http://schemas.openxmlformats.org/presentationml/2006/ole">
            <mc:AlternateContent xmlns:mc="http://schemas.openxmlformats.org/markup-compatibility/2006">
              <mc:Choice xmlns:v="urn:schemas-microsoft-com:vml" Requires="v">
                <p:oleObj spid="_x0000_s48192" name="Equation" r:id="rId3" imgW="799753" imgH="190417" progId="Equation.DSMT4">
                  <p:embed/>
                </p:oleObj>
              </mc:Choice>
              <mc:Fallback>
                <p:oleObj name="Equation" r:id="rId3" imgW="799753" imgH="1904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733800"/>
                        <a:ext cx="21145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1828800" y="4191000"/>
          <a:ext cx="1409700" cy="504825"/>
        </p:xfrm>
        <a:graphic>
          <a:graphicData uri="http://schemas.openxmlformats.org/presentationml/2006/ole">
            <mc:AlternateContent xmlns:mc="http://schemas.openxmlformats.org/markup-compatibility/2006">
              <mc:Choice xmlns:v="urn:schemas-microsoft-com:vml" Requires="v">
                <p:oleObj spid="_x0000_s48193" name="Equation" r:id="rId5" imgW="533169" imgH="190417" progId="Equation.DSMT4">
                  <p:embed/>
                </p:oleObj>
              </mc:Choice>
              <mc:Fallback>
                <p:oleObj name="Equation" r:id="rId5" imgW="533169" imgH="19041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191000"/>
                        <a:ext cx="14097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3048000" y="4572000"/>
          <a:ext cx="1679575" cy="504825"/>
        </p:xfrm>
        <a:graphic>
          <a:graphicData uri="http://schemas.openxmlformats.org/presentationml/2006/ole">
            <mc:AlternateContent xmlns:mc="http://schemas.openxmlformats.org/markup-compatibility/2006">
              <mc:Choice xmlns:v="urn:schemas-microsoft-com:vml" Requires="v">
                <p:oleObj spid="_x0000_s48194" name="Equation" r:id="rId7" imgW="634725" imgH="190417" progId="Equation.DSMT4">
                  <p:embed/>
                </p:oleObj>
              </mc:Choice>
              <mc:Fallback>
                <p:oleObj name="Equation" r:id="rId7" imgW="634725" imgH="190417"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572000"/>
                        <a:ext cx="16795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7" name="Rectangle 19"/>
          <p:cNvSpPr>
            <a:spLocks noGrp="1" noChangeArrowheads="1"/>
          </p:cNvSpPr>
          <p:nvPr>
            <p:ph type="title"/>
          </p:nvPr>
        </p:nvSpPr>
        <p:spPr>
          <a:xfrm>
            <a:off x="1524000" y="274638"/>
            <a:ext cx="8229600" cy="719137"/>
          </a:xfrm>
          <a:noFill/>
        </p:spPr>
        <p:txBody>
          <a:bodyPr anchor="b"/>
          <a:lstStyle/>
          <a:p>
            <a:pPr eaLnBrk="1" hangingPunct="1"/>
            <a:r>
              <a:rPr lang="zh-CN" altLang="en-US" sz="1800" b="1" smtClean="0"/>
              <a:t>常用转换模型（</a:t>
            </a:r>
            <a:r>
              <a:rPr lang="en-US" altLang="zh-CN" sz="1800" b="1" smtClean="0"/>
              <a:t>3-1</a:t>
            </a:r>
            <a:r>
              <a:rPr lang="zh-CN" altLang="en-US" sz="1800" b="1" smtClean="0"/>
              <a:t>）</a:t>
            </a:r>
          </a:p>
        </p:txBody>
      </p:sp>
      <p:sp>
        <p:nvSpPr>
          <p:cNvPr id="49154" name="Rectangle 2"/>
          <p:cNvSpPr>
            <a:spLocks noGrp="1" noChangeArrowheads="1"/>
          </p:cNvSpPr>
          <p:nvPr>
            <p:ph idx="1"/>
          </p:nvPr>
        </p:nvSpPr>
        <p:spPr>
          <a:xfrm>
            <a:off x="250825" y="2124075"/>
            <a:ext cx="8281988" cy="4114800"/>
          </a:xfrm>
        </p:spPr>
        <p:txBody>
          <a:bodyPr/>
          <a:lstStyle/>
          <a:p>
            <a:pPr eaLnBrk="1" hangingPunct="1">
              <a:lnSpc>
                <a:spcPct val="120000"/>
              </a:lnSpc>
              <a:spcBef>
                <a:spcPct val="30000"/>
              </a:spcBef>
              <a:spcAft>
                <a:spcPct val="20000"/>
              </a:spcAft>
              <a:buFontTx/>
              <a:buNone/>
            </a:pPr>
            <a:endParaRPr lang="zh-CN" altLang="zh-CN" sz="2000" b="1" smtClean="0">
              <a:solidFill>
                <a:srgbClr val="0000FF"/>
              </a:solidFill>
            </a:endParaRPr>
          </a:p>
        </p:txBody>
      </p:sp>
      <p:graphicFrame>
        <p:nvGraphicFramePr>
          <p:cNvPr id="49155" name="Object 3"/>
          <p:cNvGraphicFramePr>
            <a:graphicFrameLocks noChangeAspect="1"/>
          </p:cNvGraphicFramePr>
          <p:nvPr/>
        </p:nvGraphicFramePr>
        <p:xfrm>
          <a:off x="473075" y="2933700"/>
          <a:ext cx="1854200" cy="755650"/>
        </p:xfrm>
        <a:graphic>
          <a:graphicData uri="http://schemas.openxmlformats.org/presentationml/2006/ole">
            <mc:AlternateContent xmlns:mc="http://schemas.openxmlformats.org/markup-compatibility/2006">
              <mc:Choice xmlns:v="urn:schemas-microsoft-com:vml" Requires="v">
                <p:oleObj spid="_x0000_s49324" name="Equation" r:id="rId3" imgW="532937" imgH="215713" progId="Equation.DSMT4">
                  <p:embed/>
                </p:oleObj>
              </mc:Choice>
              <mc:Fallback>
                <p:oleObj name="Equation" r:id="rId3" imgW="532937" imgH="21571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2933700"/>
                        <a:ext cx="18542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AutoShape 4"/>
          <p:cNvSpPr>
            <a:spLocks noChangeArrowheads="1"/>
          </p:cNvSpPr>
          <p:nvPr/>
        </p:nvSpPr>
        <p:spPr bwMode="auto">
          <a:xfrm>
            <a:off x="2408238" y="3294063"/>
            <a:ext cx="811212" cy="179387"/>
          </a:xfrm>
          <a:prstGeom prst="rightArrow">
            <a:avLst>
              <a:gd name="adj1" fmla="val 50000"/>
              <a:gd name="adj2" fmla="val 113053"/>
            </a:avLst>
          </a:prstGeom>
          <a:solidFill>
            <a:srgbClr val="000080"/>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49157" name="Object 5"/>
          <p:cNvGraphicFramePr>
            <a:graphicFrameLocks noChangeAspect="1"/>
          </p:cNvGraphicFramePr>
          <p:nvPr/>
        </p:nvGraphicFramePr>
        <p:xfrm>
          <a:off x="328613" y="4383088"/>
          <a:ext cx="1809750" cy="755650"/>
        </p:xfrm>
        <a:graphic>
          <a:graphicData uri="http://schemas.openxmlformats.org/presentationml/2006/ole">
            <mc:AlternateContent xmlns:mc="http://schemas.openxmlformats.org/markup-compatibility/2006">
              <mc:Choice xmlns:v="urn:schemas-microsoft-com:vml" Requires="v">
                <p:oleObj spid="_x0000_s49325" name="Equation" r:id="rId5" imgW="520474" imgH="215806" progId="Equation.DSMT4">
                  <p:embed/>
                </p:oleObj>
              </mc:Choice>
              <mc:Fallback>
                <p:oleObj name="Equation" r:id="rId5" imgW="520474" imgH="2158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3" y="4383088"/>
                        <a:ext cx="180975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8" name="Group 6"/>
          <p:cNvGrpSpPr>
            <a:grpSpLocks/>
          </p:cNvGrpSpPr>
          <p:nvPr/>
        </p:nvGrpSpPr>
        <p:grpSpPr bwMode="auto">
          <a:xfrm>
            <a:off x="3487738" y="2979738"/>
            <a:ext cx="1682750" cy="676275"/>
            <a:chOff x="2551" y="2443"/>
            <a:chExt cx="1060" cy="426"/>
          </a:xfrm>
        </p:grpSpPr>
        <p:graphicFrame>
          <p:nvGraphicFramePr>
            <p:cNvPr id="49170" name="Object 7"/>
            <p:cNvGraphicFramePr>
              <a:graphicFrameLocks noChangeAspect="1"/>
            </p:cNvGraphicFramePr>
            <p:nvPr/>
          </p:nvGraphicFramePr>
          <p:xfrm>
            <a:off x="2551" y="2443"/>
            <a:ext cx="862" cy="420"/>
          </p:xfrm>
          <a:graphic>
            <a:graphicData uri="http://schemas.openxmlformats.org/presentationml/2006/ole">
              <mc:AlternateContent xmlns:mc="http://schemas.openxmlformats.org/markup-compatibility/2006">
                <mc:Choice xmlns:v="urn:schemas-microsoft-com:vml" Requires="v">
                  <p:oleObj spid="_x0000_s49326" name="Equation" r:id="rId7" imgW="393529" imgH="190417" progId="Equation.DSMT4">
                    <p:embed/>
                  </p:oleObj>
                </mc:Choice>
                <mc:Fallback>
                  <p:oleObj name="Equation" r:id="rId7" imgW="393529" imgH="19041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1" y="2443"/>
                          <a:ext cx="862"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1" name="Object 8"/>
            <p:cNvGraphicFramePr>
              <a:graphicFrameLocks noChangeAspect="1"/>
            </p:cNvGraphicFramePr>
            <p:nvPr/>
          </p:nvGraphicFramePr>
          <p:xfrm>
            <a:off x="3305" y="2449"/>
            <a:ext cx="306" cy="420"/>
          </p:xfrm>
          <a:graphic>
            <a:graphicData uri="http://schemas.openxmlformats.org/presentationml/2006/ole">
              <mc:AlternateContent xmlns:mc="http://schemas.openxmlformats.org/markup-compatibility/2006">
                <mc:Choice xmlns:v="urn:schemas-microsoft-com:vml" Requires="v">
                  <p:oleObj spid="_x0000_s49327" name="Equation" r:id="rId9" imgW="139639" imgH="190417" progId="Equation.DSMT4">
                    <p:embed/>
                  </p:oleObj>
                </mc:Choice>
                <mc:Fallback>
                  <p:oleObj name="Equation" r:id="rId9" imgW="139639" imgH="190417"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5" y="2449"/>
                          <a:ext cx="306"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59" name="AutoShape 9"/>
          <p:cNvSpPr>
            <a:spLocks noChangeArrowheads="1"/>
          </p:cNvSpPr>
          <p:nvPr/>
        </p:nvSpPr>
        <p:spPr bwMode="auto">
          <a:xfrm>
            <a:off x="5243513" y="3249613"/>
            <a:ext cx="811212" cy="179387"/>
          </a:xfrm>
          <a:prstGeom prst="rightArrow">
            <a:avLst>
              <a:gd name="adj1" fmla="val 50000"/>
              <a:gd name="adj2" fmla="val 113053"/>
            </a:avLst>
          </a:prstGeom>
          <a:solidFill>
            <a:srgbClr val="000080"/>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49160" name="Group 10"/>
          <p:cNvGrpSpPr>
            <a:grpSpLocks/>
          </p:cNvGrpSpPr>
          <p:nvPr/>
        </p:nvGrpSpPr>
        <p:grpSpPr bwMode="auto">
          <a:xfrm>
            <a:off x="3286125" y="4014788"/>
            <a:ext cx="2120900" cy="1377950"/>
            <a:chOff x="2070" y="2529"/>
            <a:chExt cx="1336" cy="868"/>
          </a:xfrm>
        </p:grpSpPr>
        <p:graphicFrame>
          <p:nvGraphicFramePr>
            <p:cNvPr id="49168" name="Object 11"/>
            <p:cNvGraphicFramePr>
              <a:graphicFrameLocks noChangeAspect="1"/>
            </p:cNvGraphicFramePr>
            <p:nvPr/>
          </p:nvGraphicFramePr>
          <p:xfrm>
            <a:off x="2070" y="2529"/>
            <a:ext cx="1336" cy="868"/>
          </p:xfrm>
          <a:graphic>
            <a:graphicData uri="http://schemas.openxmlformats.org/presentationml/2006/ole">
              <mc:AlternateContent xmlns:mc="http://schemas.openxmlformats.org/markup-compatibility/2006">
                <mc:Choice xmlns:v="urn:schemas-microsoft-com:vml" Requires="v">
                  <p:oleObj spid="_x0000_s49328" name="Equation" r:id="rId11" imgW="609336" imgH="393529" progId="Equation.DSMT4">
                    <p:embed/>
                  </p:oleObj>
                </mc:Choice>
                <mc:Fallback>
                  <p:oleObj name="Equation" r:id="rId11" imgW="609336" imgH="39352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0" y="2529"/>
                          <a:ext cx="1336" cy="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2"/>
            <p:cNvGraphicFramePr>
              <a:graphicFrameLocks noChangeAspect="1"/>
            </p:cNvGraphicFramePr>
            <p:nvPr/>
          </p:nvGraphicFramePr>
          <p:xfrm>
            <a:off x="2319" y="2539"/>
            <a:ext cx="334" cy="812"/>
          </p:xfrm>
          <a:graphic>
            <a:graphicData uri="http://schemas.openxmlformats.org/presentationml/2006/ole">
              <mc:AlternateContent xmlns:mc="http://schemas.openxmlformats.org/markup-compatibility/2006">
                <mc:Choice xmlns:v="urn:schemas-microsoft-com:vml" Requires="v">
                  <p:oleObj spid="_x0000_s49329" name="Equation" r:id="rId13" imgW="152334" imgH="368140" progId="Equation.DSMT4">
                    <p:embed/>
                  </p:oleObj>
                </mc:Choice>
                <mc:Fallback>
                  <p:oleObj name="Equation" r:id="rId13" imgW="152334" imgH="36814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9" y="2539"/>
                          <a:ext cx="334" cy="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1" name="AutoShape 13"/>
          <p:cNvSpPr>
            <a:spLocks noChangeArrowheads="1"/>
          </p:cNvSpPr>
          <p:nvPr/>
        </p:nvSpPr>
        <p:spPr bwMode="auto">
          <a:xfrm>
            <a:off x="2362200" y="4645025"/>
            <a:ext cx="811213" cy="179388"/>
          </a:xfrm>
          <a:prstGeom prst="rightArrow">
            <a:avLst>
              <a:gd name="adj1" fmla="val 50000"/>
              <a:gd name="adj2" fmla="val 113053"/>
            </a:avLst>
          </a:prstGeom>
          <a:solidFill>
            <a:srgbClr val="000080"/>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49162" name="AutoShape 14"/>
          <p:cNvSpPr>
            <a:spLocks noChangeArrowheads="1"/>
          </p:cNvSpPr>
          <p:nvPr/>
        </p:nvSpPr>
        <p:spPr bwMode="auto">
          <a:xfrm>
            <a:off x="5292725" y="4598988"/>
            <a:ext cx="811213" cy="179387"/>
          </a:xfrm>
          <a:prstGeom prst="rightArrow">
            <a:avLst>
              <a:gd name="adj1" fmla="val 50000"/>
              <a:gd name="adj2" fmla="val 113053"/>
            </a:avLst>
          </a:prstGeom>
          <a:solidFill>
            <a:srgbClr val="000080"/>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49163" name="Object 15"/>
          <p:cNvGraphicFramePr>
            <a:graphicFrameLocks noChangeAspect="1"/>
          </p:cNvGraphicFramePr>
          <p:nvPr/>
        </p:nvGraphicFramePr>
        <p:xfrm>
          <a:off x="6083300" y="3024188"/>
          <a:ext cx="2117725" cy="666750"/>
        </p:xfrm>
        <a:graphic>
          <a:graphicData uri="http://schemas.openxmlformats.org/presentationml/2006/ole">
            <mc:AlternateContent xmlns:mc="http://schemas.openxmlformats.org/markup-compatibility/2006">
              <mc:Choice xmlns:v="urn:schemas-microsoft-com:vml" Requires="v">
                <p:oleObj spid="_x0000_s49330" name="Equation" r:id="rId15" imgW="609336" imgH="190417" progId="Equation.DSMT4">
                  <p:embed/>
                </p:oleObj>
              </mc:Choice>
              <mc:Fallback>
                <p:oleObj name="Equation" r:id="rId15" imgW="609336" imgH="190417"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3300" y="3024188"/>
                        <a:ext cx="211772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6"/>
          <p:cNvGraphicFramePr>
            <a:graphicFrameLocks noChangeAspect="1"/>
          </p:cNvGraphicFramePr>
          <p:nvPr/>
        </p:nvGraphicFramePr>
        <p:xfrm>
          <a:off x="6172200" y="4329113"/>
          <a:ext cx="2249488" cy="666750"/>
        </p:xfrm>
        <a:graphic>
          <a:graphicData uri="http://schemas.openxmlformats.org/presentationml/2006/ole">
            <mc:AlternateContent xmlns:mc="http://schemas.openxmlformats.org/markup-compatibility/2006">
              <mc:Choice xmlns:v="urn:schemas-microsoft-com:vml" Requires="v">
                <p:oleObj spid="_x0000_s49331" name="Equation" r:id="rId17" imgW="647700" imgH="190500" progId="Equation.DSMT4">
                  <p:embed/>
                </p:oleObj>
              </mc:Choice>
              <mc:Fallback>
                <p:oleObj name="Equation" r:id="rId17" imgW="647700" imgH="1905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72200" y="4329113"/>
                        <a:ext cx="224948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5" name="Text Box 17"/>
          <p:cNvSpPr txBox="1">
            <a:spLocks noChangeArrowheads="1"/>
          </p:cNvSpPr>
          <p:nvPr/>
        </p:nvSpPr>
        <p:spPr bwMode="auto">
          <a:xfrm>
            <a:off x="2322513" y="2897188"/>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000">
                <a:solidFill>
                  <a:srgbClr val="0000FF"/>
                </a:solidFill>
                <a:latin typeface="Times New Roman" pitchFamily="18" charset="0"/>
                <a:ea typeface="黑体" pitchFamily="2" charset="-122"/>
              </a:rPr>
              <a:t>变换</a:t>
            </a:r>
          </a:p>
        </p:txBody>
      </p:sp>
      <p:sp>
        <p:nvSpPr>
          <p:cNvPr id="49166" name="Text Box 18"/>
          <p:cNvSpPr txBox="1">
            <a:spLocks noChangeArrowheads="1"/>
          </p:cNvSpPr>
          <p:nvPr/>
        </p:nvSpPr>
        <p:spPr bwMode="auto">
          <a:xfrm>
            <a:off x="2185988" y="4238625"/>
            <a:ext cx="1216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000">
                <a:solidFill>
                  <a:srgbClr val="0000FF"/>
                </a:solidFill>
                <a:latin typeface="Times New Roman" pitchFamily="18" charset="0"/>
                <a:ea typeface="黑体" pitchFamily="2" charset="-122"/>
              </a:rPr>
              <a:t>变换</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542925"/>
            <a:ext cx="8229600" cy="600075"/>
          </a:xfrm>
        </p:spPr>
        <p:txBody>
          <a:bodyPr/>
          <a:lstStyle/>
          <a:p>
            <a:pPr eaLnBrk="1" hangingPunct="1"/>
            <a:r>
              <a:rPr lang="zh-CN" altLang="en-US" sz="2000" b="1" smtClean="0"/>
              <a:t>常用转换模型</a:t>
            </a:r>
            <a:r>
              <a:rPr lang="zh-CN" altLang="en-US" sz="1800" b="1" smtClean="0"/>
              <a:t>（</a:t>
            </a:r>
            <a:r>
              <a:rPr lang="en-US" altLang="zh-CN" sz="1800" b="1" smtClean="0"/>
              <a:t>3-2</a:t>
            </a:r>
            <a:r>
              <a:rPr lang="zh-CN" altLang="en-US" sz="1800" b="1" smtClean="0"/>
              <a:t>）</a:t>
            </a:r>
          </a:p>
        </p:txBody>
      </p:sp>
      <p:graphicFrame>
        <p:nvGraphicFramePr>
          <p:cNvPr id="50179" name="Object 3"/>
          <p:cNvGraphicFramePr>
            <a:graphicFrameLocks noChangeAspect="1"/>
          </p:cNvGraphicFramePr>
          <p:nvPr/>
        </p:nvGraphicFramePr>
        <p:xfrm>
          <a:off x="1323975" y="1943100"/>
          <a:ext cx="2911475" cy="755650"/>
        </p:xfrm>
        <a:graphic>
          <a:graphicData uri="http://schemas.openxmlformats.org/presentationml/2006/ole">
            <mc:AlternateContent xmlns:mc="http://schemas.openxmlformats.org/markup-compatibility/2006">
              <mc:Choice xmlns:v="urn:schemas-microsoft-com:vml" Requires="v">
                <p:oleObj spid="_x0000_s50365" name="Equation" r:id="rId3" imgW="837836" imgH="215806" progId="Equation.DSMT4">
                  <p:embed/>
                </p:oleObj>
              </mc:Choice>
              <mc:Fallback>
                <p:oleObj name="Equation" r:id="rId3" imgW="837836" imgH="21580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1943100"/>
                        <a:ext cx="29114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Text Box 4"/>
          <p:cNvSpPr txBox="1">
            <a:spLocks noChangeArrowheads="1"/>
          </p:cNvSpPr>
          <p:nvPr/>
        </p:nvSpPr>
        <p:spPr bwMode="auto">
          <a:xfrm>
            <a:off x="790575" y="2663825"/>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00FF"/>
                </a:solidFill>
                <a:latin typeface="Times New Roman" pitchFamily="18" charset="0"/>
                <a:ea typeface="黑体" pitchFamily="2" charset="-122"/>
              </a:rPr>
              <a:t>对于上式两边取对数：</a:t>
            </a:r>
          </a:p>
        </p:txBody>
      </p:sp>
      <p:graphicFrame>
        <p:nvGraphicFramePr>
          <p:cNvPr id="50181" name="Object 5"/>
          <p:cNvGraphicFramePr>
            <a:graphicFrameLocks noChangeAspect="1"/>
          </p:cNvGraphicFramePr>
          <p:nvPr/>
        </p:nvGraphicFramePr>
        <p:xfrm>
          <a:off x="1446213" y="3159125"/>
          <a:ext cx="5826125" cy="755650"/>
        </p:xfrm>
        <a:graphic>
          <a:graphicData uri="http://schemas.openxmlformats.org/presentationml/2006/ole">
            <mc:AlternateContent xmlns:mc="http://schemas.openxmlformats.org/markup-compatibility/2006">
              <mc:Choice xmlns:v="urn:schemas-microsoft-com:vml" Requires="v">
                <p:oleObj spid="_x0000_s50366" name="Equation" r:id="rId5" imgW="1675673" imgH="215806" progId="Equation.DSMT4">
                  <p:embed/>
                </p:oleObj>
              </mc:Choice>
              <mc:Fallback>
                <p:oleObj name="Equation" r:id="rId5" imgW="1675673" imgH="2158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213" y="3159125"/>
                        <a:ext cx="582612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6"/>
          <p:cNvSpPr txBox="1">
            <a:spLocks noChangeArrowheads="1"/>
          </p:cNvSpPr>
          <p:nvPr/>
        </p:nvSpPr>
        <p:spPr bwMode="auto">
          <a:xfrm>
            <a:off x="755650" y="3968750"/>
            <a:ext cx="71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00FF"/>
                </a:solidFill>
                <a:latin typeface="Times New Roman" pitchFamily="18" charset="0"/>
                <a:ea typeface="黑体" pitchFamily="2" charset="-122"/>
              </a:rPr>
              <a:t>令：</a:t>
            </a:r>
          </a:p>
        </p:txBody>
      </p:sp>
      <p:grpSp>
        <p:nvGrpSpPr>
          <p:cNvPr id="50183" name="Group 7"/>
          <p:cNvGrpSpPr>
            <a:grpSpLocks/>
          </p:cNvGrpSpPr>
          <p:nvPr/>
        </p:nvGrpSpPr>
        <p:grpSpPr bwMode="auto">
          <a:xfrm>
            <a:off x="1374775" y="4464050"/>
            <a:ext cx="1774825" cy="666750"/>
            <a:chOff x="866" y="2812"/>
            <a:chExt cx="1118" cy="420"/>
          </a:xfrm>
        </p:grpSpPr>
        <p:graphicFrame>
          <p:nvGraphicFramePr>
            <p:cNvPr id="50192" name="Object 8"/>
            <p:cNvGraphicFramePr>
              <a:graphicFrameLocks noChangeAspect="1"/>
            </p:cNvGraphicFramePr>
            <p:nvPr/>
          </p:nvGraphicFramePr>
          <p:xfrm>
            <a:off x="866" y="2812"/>
            <a:ext cx="556" cy="420"/>
          </p:xfrm>
          <a:graphic>
            <a:graphicData uri="http://schemas.openxmlformats.org/presentationml/2006/ole">
              <mc:AlternateContent xmlns:mc="http://schemas.openxmlformats.org/markup-compatibility/2006">
                <mc:Choice xmlns:v="urn:schemas-microsoft-com:vml" Requires="v">
                  <p:oleObj spid="_x0000_s50367" name="Equation" r:id="rId7" imgW="253890" imgH="190417" progId="Equation.DSMT4">
                    <p:embed/>
                  </p:oleObj>
                </mc:Choice>
                <mc:Fallback>
                  <p:oleObj name="Equation" r:id="rId7" imgW="253890" imgH="190417"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 y="2812"/>
                          <a:ext cx="556" cy="42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9"/>
            <p:cNvGraphicFramePr>
              <a:graphicFrameLocks noChangeAspect="1"/>
            </p:cNvGraphicFramePr>
            <p:nvPr/>
          </p:nvGraphicFramePr>
          <p:xfrm>
            <a:off x="1336" y="2812"/>
            <a:ext cx="648" cy="406"/>
          </p:xfrm>
          <a:graphic>
            <a:graphicData uri="http://schemas.openxmlformats.org/presentationml/2006/ole">
              <mc:AlternateContent xmlns:mc="http://schemas.openxmlformats.org/markup-compatibility/2006">
                <mc:Choice xmlns:v="urn:schemas-microsoft-com:vml" Requires="v">
                  <p:oleObj spid="_x0000_s50368" name="Equation" r:id="rId9" imgW="304668" imgH="190417" progId="Equation.DSMT4">
                    <p:embed/>
                  </p:oleObj>
                </mc:Choice>
                <mc:Fallback>
                  <p:oleObj name="Equation" r:id="rId9" imgW="304668" imgH="190417"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6" y="2812"/>
                          <a:ext cx="648" cy="406"/>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0184" name="Group 10"/>
          <p:cNvGrpSpPr>
            <a:grpSpLocks/>
          </p:cNvGrpSpPr>
          <p:nvPr/>
        </p:nvGrpSpPr>
        <p:grpSpPr bwMode="auto">
          <a:xfrm>
            <a:off x="3402013" y="4464050"/>
            <a:ext cx="1666875" cy="642938"/>
            <a:chOff x="2143" y="2812"/>
            <a:chExt cx="1050" cy="405"/>
          </a:xfrm>
        </p:grpSpPr>
        <p:graphicFrame>
          <p:nvGraphicFramePr>
            <p:cNvPr id="50190" name="Object 11"/>
            <p:cNvGraphicFramePr>
              <a:graphicFrameLocks noChangeAspect="1"/>
            </p:cNvGraphicFramePr>
            <p:nvPr/>
          </p:nvGraphicFramePr>
          <p:xfrm>
            <a:off x="2143" y="2812"/>
            <a:ext cx="556" cy="392"/>
          </p:xfrm>
          <a:graphic>
            <a:graphicData uri="http://schemas.openxmlformats.org/presentationml/2006/ole">
              <mc:AlternateContent xmlns:mc="http://schemas.openxmlformats.org/markup-compatibility/2006">
                <mc:Choice xmlns:v="urn:schemas-microsoft-com:vml" Requires="v">
                  <p:oleObj spid="_x0000_s50369" name="Equation" r:id="rId11" imgW="253780" imgH="164957" progId="Equation.DSMT4">
                    <p:embed/>
                  </p:oleObj>
                </mc:Choice>
                <mc:Fallback>
                  <p:oleObj name="Equation" r:id="rId11" imgW="253780" imgH="164957"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 y="2812"/>
                          <a:ext cx="556" cy="39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2"/>
            <p:cNvGraphicFramePr>
              <a:graphicFrameLocks noChangeAspect="1"/>
            </p:cNvGraphicFramePr>
            <p:nvPr/>
          </p:nvGraphicFramePr>
          <p:xfrm>
            <a:off x="2653" y="2812"/>
            <a:ext cx="540" cy="405"/>
          </p:xfrm>
          <a:graphic>
            <a:graphicData uri="http://schemas.openxmlformats.org/presentationml/2006/ole">
              <mc:AlternateContent xmlns:mc="http://schemas.openxmlformats.org/markup-compatibility/2006">
                <mc:Choice xmlns:v="urn:schemas-microsoft-com:vml" Requires="v">
                  <p:oleObj spid="_x0000_s50370" name="Equation" r:id="rId13" imgW="253890" imgH="190417" progId="Equation.DSMT4">
                    <p:embed/>
                  </p:oleObj>
                </mc:Choice>
                <mc:Fallback>
                  <p:oleObj name="Equation" r:id="rId13" imgW="253890" imgH="190417"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3" y="2812"/>
                          <a:ext cx="540" cy="405"/>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0185" name="Group 13"/>
          <p:cNvGrpSpPr>
            <a:grpSpLocks/>
          </p:cNvGrpSpPr>
          <p:nvPr/>
        </p:nvGrpSpPr>
        <p:grpSpPr bwMode="auto">
          <a:xfrm>
            <a:off x="5627688" y="4508500"/>
            <a:ext cx="1606550" cy="585788"/>
            <a:chOff x="3545" y="2840"/>
            <a:chExt cx="1012" cy="369"/>
          </a:xfrm>
        </p:grpSpPr>
        <p:graphicFrame>
          <p:nvGraphicFramePr>
            <p:cNvPr id="50188" name="Object 14"/>
            <p:cNvGraphicFramePr>
              <a:graphicFrameLocks noChangeAspect="1"/>
            </p:cNvGraphicFramePr>
            <p:nvPr/>
          </p:nvGraphicFramePr>
          <p:xfrm>
            <a:off x="3545" y="2840"/>
            <a:ext cx="529" cy="364"/>
          </p:xfrm>
          <a:graphic>
            <a:graphicData uri="http://schemas.openxmlformats.org/presentationml/2006/ole">
              <mc:AlternateContent xmlns:mc="http://schemas.openxmlformats.org/markup-compatibility/2006">
                <mc:Choice xmlns:v="urn:schemas-microsoft-com:vml" Requires="v">
                  <p:oleObj spid="_x0000_s50371" name="Equation" r:id="rId15" imgW="241091" imgH="164957" progId="Equation.DSMT4">
                    <p:embed/>
                  </p:oleObj>
                </mc:Choice>
                <mc:Fallback>
                  <p:oleObj name="Equation" r:id="rId15" imgW="241091" imgH="164957"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5" y="2840"/>
                          <a:ext cx="529" cy="364"/>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15"/>
            <p:cNvGraphicFramePr>
              <a:graphicFrameLocks noChangeAspect="1"/>
            </p:cNvGraphicFramePr>
            <p:nvPr/>
          </p:nvGraphicFramePr>
          <p:xfrm>
            <a:off x="4071" y="2840"/>
            <a:ext cx="486" cy="369"/>
          </p:xfrm>
          <a:graphic>
            <a:graphicData uri="http://schemas.openxmlformats.org/presentationml/2006/ole">
              <mc:AlternateContent xmlns:mc="http://schemas.openxmlformats.org/markup-compatibility/2006">
                <mc:Choice xmlns:v="urn:schemas-microsoft-com:vml" Requires="v">
                  <p:oleObj spid="_x0000_s50372" name="Equation" r:id="rId17" imgW="228501" imgH="165028" progId="Equation.DSMT4">
                    <p:embed/>
                  </p:oleObj>
                </mc:Choice>
                <mc:Fallback>
                  <p:oleObj name="Equation" r:id="rId17" imgW="228501" imgH="165028"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1" y="2840"/>
                          <a:ext cx="486" cy="369"/>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0186" name="Text Box 16"/>
          <p:cNvSpPr txBox="1">
            <a:spLocks noChangeArrowheads="1"/>
          </p:cNvSpPr>
          <p:nvPr/>
        </p:nvSpPr>
        <p:spPr bwMode="auto">
          <a:xfrm>
            <a:off x="568325" y="513873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00FF"/>
                </a:solidFill>
                <a:latin typeface="Times New Roman" pitchFamily="18" charset="0"/>
                <a:ea typeface="黑体" pitchFamily="2" charset="-122"/>
              </a:rPr>
              <a:t>则有：</a:t>
            </a:r>
          </a:p>
        </p:txBody>
      </p:sp>
      <p:graphicFrame>
        <p:nvGraphicFramePr>
          <p:cNvPr id="50187" name="Object 17"/>
          <p:cNvGraphicFramePr>
            <a:graphicFrameLocks noChangeAspect="1"/>
          </p:cNvGraphicFramePr>
          <p:nvPr/>
        </p:nvGraphicFramePr>
        <p:xfrm>
          <a:off x="2638425" y="5553075"/>
          <a:ext cx="2338388" cy="666750"/>
        </p:xfrm>
        <a:graphic>
          <a:graphicData uri="http://schemas.openxmlformats.org/presentationml/2006/ole">
            <mc:AlternateContent xmlns:mc="http://schemas.openxmlformats.org/markup-compatibility/2006">
              <mc:Choice xmlns:v="urn:schemas-microsoft-com:vml" Requires="v">
                <p:oleObj spid="_x0000_s50373" name="Equation" r:id="rId19" imgW="672808" imgH="190417" progId="Equation.DSMT4">
                  <p:embed/>
                </p:oleObj>
              </mc:Choice>
              <mc:Fallback>
                <p:oleObj name="Equation" r:id="rId19" imgW="672808" imgH="190417"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38425" y="5553075"/>
                        <a:ext cx="2338388" cy="6667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333375"/>
            <a:ext cx="2736850" cy="1223963"/>
          </a:xfrm>
          <a:noFill/>
        </p:spPr>
        <p:txBody>
          <a:bodyPr anchor="b"/>
          <a:lstStyle/>
          <a:p>
            <a:pPr eaLnBrk="1" hangingPunct="1"/>
            <a:r>
              <a:rPr lang="zh-CN" altLang="en-US" sz="1800" b="1" smtClean="0"/>
              <a:t>常用转换模型（</a:t>
            </a:r>
            <a:r>
              <a:rPr lang="en-US" altLang="zh-CN" sz="1800" b="1" smtClean="0"/>
              <a:t>3-3</a:t>
            </a:r>
            <a:r>
              <a:rPr lang="zh-CN" altLang="en-US" sz="1800" b="1" smtClean="0"/>
              <a:t>）</a:t>
            </a:r>
          </a:p>
        </p:txBody>
      </p:sp>
      <p:sp>
        <p:nvSpPr>
          <p:cNvPr id="51203" name="Text Box 3"/>
          <p:cNvSpPr txBox="1">
            <a:spLocks noChangeArrowheads="1"/>
          </p:cNvSpPr>
          <p:nvPr/>
        </p:nvSpPr>
        <p:spPr bwMode="auto">
          <a:xfrm>
            <a:off x="304800" y="2057400"/>
            <a:ext cx="497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2800">
                <a:solidFill>
                  <a:srgbClr val="0000FF"/>
                </a:solidFill>
                <a:latin typeface="Times New Roman" pitchFamily="18" charset="0"/>
                <a:ea typeface="黑体" pitchFamily="2" charset="-122"/>
              </a:rPr>
              <a:t>运用拟合直线方程法，可求得：</a:t>
            </a:r>
          </a:p>
        </p:txBody>
      </p:sp>
      <p:graphicFrame>
        <p:nvGraphicFramePr>
          <p:cNvPr id="51204" name="Object 4"/>
          <p:cNvGraphicFramePr>
            <a:graphicFrameLocks noChangeAspect="1"/>
          </p:cNvGraphicFramePr>
          <p:nvPr/>
        </p:nvGraphicFramePr>
        <p:xfrm>
          <a:off x="4876800" y="381000"/>
          <a:ext cx="4067175" cy="2946400"/>
        </p:xfrm>
        <a:graphic>
          <a:graphicData uri="http://schemas.openxmlformats.org/presentationml/2006/ole">
            <mc:AlternateContent xmlns:mc="http://schemas.openxmlformats.org/markup-compatibility/2006">
              <mc:Choice xmlns:v="urn:schemas-microsoft-com:vml" Requires="v">
                <p:oleObj spid="_x0000_s51266" name="Equation" r:id="rId3" imgW="1752600" imgH="1270000" progId="Equation.DSMT4">
                  <p:embed/>
                </p:oleObj>
              </mc:Choice>
              <mc:Fallback>
                <p:oleObj name="Equation" r:id="rId3" imgW="1752600" imgH="1270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81000"/>
                        <a:ext cx="4067175" cy="2946400"/>
                      </a:xfrm>
                      <a:prstGeom prst="rect">
                        <a:avLst/>
                      </a:prstGeom>
                      <a:solidFill>
                        <a:srgbClr val="CCFFFF">
                          <a:alpha val="4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26988" y="3203575"/>
          <a:ext cx="4862512" cy="2946400"/>
        </p:xfrm>
        <a:graphic>
          <a:graphicData uri="http://schemas.openxmlformats.org/presentationml/2006/ole">
            <mc:AlternateContent xmlns:mc="http://schemas.openxmlformats.org/markup-compatibility/2006">
              <mc:Choice xmlns:v="urn:schemas-microsoft-com:vml" Requires="v">
                <p:oleObj spid="_x0000_s51267" name="Equation" r:id="rId5" imgW="2095500" imgH="1270000" progId="Equation.DSMT4">
                  <p:embed/>
                </p:oleObj>
              </mc:Choice>
              <mc:Fallback>
                <p:oleObj name="Equation" r:id="rId5" imgW="2095500" imgH="1270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8" y="3203575"/>
                        <a:ext cx="4862512" cy="294640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6" name="AutoShape 6"/>
          <p:cNvSpPr>
            <a:spLocks noChangeArrowheads="1"/>
          </p:cNvSpPr>
          <p:nvPr/>
        </p:nvSpPr>
        <p:spPr bwMode="auto">
          <a:xfrm>
            <a:off x="4953000" y="4572000"/>
            <a:ext cx="1304925" cy="314325"/>
          </a:xfrm>
          <a:prstGeom prst="rightArrow">
            <a:avLst>
              <a:gd name="adj1" fmla="val 50000"/>
              <a:gd name="adj2" fmla="val 103788"/>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1207" name="Text Box 7"/>
          <p:cNvSpPr txBox="1">
            <a:spLocks noChangeArrowheads="1"/>
          </p:cNvSpPr>
          <p:nvPr/>
        </p:nvSpPr>
        <p:spPr bwMode="auto">
          <a:xfrm>
            <a:off x="5049838" y="3743325"/>
            <a:ext cx="1143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sz="1800">
                <a:solidFill>
                  <a:srgbClr val="0000FF"/>
                </a:solidFill>
                <a:latin typeface="Times New Roman" pitchFamily="18" charset="0"/>
                <a:ea typeface="黑体" pitchFamily="2" charset="-122"/>
              </a:rPr>
              <a:t>进一步用</a:t>
            </a:r>
          </a:p>
          <a:p>
            <a:pPr algn="ctr" eaLnBrk="1" hangingPunct="1">
              <a:spcBef>
                <a:spcPct val="50000"/>
              </a:spcBef>
            </a:pPr>
            <a:r>
              <a:rPr lang="zh-CN" altLang="en-US" sz="1800">
                <a:solidFill>
                  <a:srgbClr val="0000FF"/>
                </a:solidFill>
                <a:latin typeface="Times New Roman" pitchFamily="18" charset="0"/>
                <a:ea typeface="黑体" pitchFamily="2" charset="-122"/>
              </a:rPr>
              <a:t>正负编号法</a:t>
            </a:r>
          </a:p>
        </p:txBody>
      </p:sp>
      <p:graphicFrame>
        <p:nvGraphicFramePr>
          <p:cNvPr id="51208" name="Object 8"/>
          <p:cNvGraphicFramePr>
            <a:graphicFrameLocks noChangeAspect="1"/>
          </p:cNvGraphicFramePr>
          <p:nvPr/>
        </p:nvGraphicFramePr>
        <p:xfrm>
          <a:off x="6248400" y="3429000"/>
          <a:ext cx="2327275" cy="2946400"/>
        </p:xfrm>
        <a:graphic>
          <a:graphicData uri="http://schemas.openxmlformats.org/presentationml/2006/ole">
            <mc:AlternateContent xmlns:mc="http://schemas.openxmlformats.org/markup-compatibility/2006">
              <mc:Choice xmlns:v="urn:schemas-microsoft-com:vml" Requires="v">
                <p:oleObj spid="_x0000_s51268" name="Equation" r:id="rId7" imgW="1002865" imgH="1269449" progId="Equation.DSMT4">
                  <p:embed/>
                </p:oleObj>
              </mc:Choice>
              <mc:Fallback>
                <p:oleObj name="Equation" r:id="rId7" imgW="1002865" imgH="126944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429000"/>
                        <a:ext cx="2327275" cy="294640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228600" y="990600"/>
            <a:ext cx="8137525" cy="1295400"/>
          </a:xfrm>
        </p:spPr>
        <p:txBody>
          <a:bodyPr/>
          <a:lstStyle/>
          <a:p>
            <a:pPr eaLnBrk="1" hangingPunct="1">
              <a:buFontTx/>
              <a:buNone/>
            </a:pPr>
            <a:r>
              <a:rPr lang="en-US" altLang="zh-CN" sz="2000" b="1" smtClean="0">
                <a:solidFill>
                  <a:srgbClr val="0000FF"/>
                </a:solidFill>
              </a:rPr>
              <a:t>	</a:t>
            </a:r>
            <a:r>
              <a:rPr lang="zh-CN" altLang="en-US" sz="2000" b="1" smtClean="0">
                <a:solidFill>
                  <a:srgbClr val="0000FF"/>
                </a:solidFill>
              </a:rPr>
              <a:t>例子：某公司</a:t>
            </a:r>
            <a:r>
              <a:rPr lang="en-US" altLang="zh-CN" sz="2000" b="1" smtClean="0">
                <a:solidFill>
                  <a:srgbClr val="0000FF"/>
                </a:solidFill>
              </a:rPr>
              <a:t>1993</a:t>
            </a:r>
            <a:r>
              <a:rPr lang="zh-CN" altLang="en-US" sz="2000" b="1" smtClean="0">
                <a:solidFill>
                  <a:srgbClr val="0000FF"/>
                </a:solidFill>
              </a:rPr>
              <a:t>～</a:t>
            </a:r>
            <a:r>
              <a:rPr lang="en-US" altLang="zh-CN" sz="2000" b="1" smtClean="0">
                <a:solidFill>
                  <a:srgbClr val="0000FF"/>
                </a:solidFill>
              </a:rPr>
              <a:t>2005</a:t>
            </a:r>
            <a:r>
              <a:rPr lang="zh-CN" altLang="en-US" sz="2000" b="1" smtClean="0">
                <a:solidFill>
                  <a:srgbClr val="0000FF"/>
                </a:solidFill>
              </a:rPr>
              <a:t>年产品的销售额如下表，试预测</a:t>
            </a:r>
            <a:r>
              <a:rPr lang="en-US" altLang="zh-CN" sz="2000" b="1" smtClean="0">
                <a:solidFill>
                  <a:srgbClr val="0000FF"/>
                </a:solidFill>
              </a:rPr>
              <a:t>2006</a:t>
            </a:r>
            <a:r>
              <a:rPr lang="zh-CN" altLang="en-US" sz="2000" b="1" smtClean="0">
                <a:solidFill>
                  <a:srgbClr val="0000FF"/>
                </a:solidFill>
              </a:rPr>
              <a:t>年的产品销售额。</a:t>
            </a:r>
          </a:p>
          <a:p>
            <a:pPr eaLnBrk="1" hangingPunct="1">
              <a:buFontTx/>
              <a:buNone/>
            </a:pPr>
            <a:r>
              <a:rPr lang="zh-CN" altLang="en-US" sz="2000" b="1" smtClean="0">
                <a:solidFill>
                  <a:srgbClr val="0000FF"/>
                </a:solidFill>
              </a:rPr>
              <a:t>     （非线性变化趋势）</a:t>
            </a:r>
          </a:p>
        </p:txBody>
      </p:sp>
      <p:graphicFrame>
        <p:nvGraphicFramePr>
          <p:cNvPr id="901172" name="Group 52"/>
          <p:cNvGraphicFramePr>
            <a:graphicFrameLocks noGrp="1"/>
          </p:cNvGraphicFramePr>
          <p:nvPr/>
        </p:nvGraphicFramePr>
        <p:xfrm>
          <a:off x="533400" y="2057400"/>
          <a:ext cx="1709738" cy="4198940"/>
        </p:xfrm>
        <a:graphic>
          <a:graphicData uri="http://schemas.openxmlformats.org/drawingml/2006/table">
            <a:tbl>
              <a:tblPr/>
              <a:tblGrid>
                <a:gridCol w="822325"/>
                <a:gridCol w="887413"/>
              </a:tblGrid>
              <a:tr h="228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66"/>
                          </a:solidFill>
                          <a:effectLst/>
                          <a:latin typeface="宋体" pitchFamily="2" charset="-122"/>
                          <a:ea typeface="宋体" pitchFamily="2" charset="-122"/>
                        </a:rPr>
                        <a:t>观察期</a:t>
                      </a:r>
                      <a:endParaRPr kumimoji="0" lang="zh-CN" altLang="en-US"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66"/>
                          </a:solidFill>
                          <a:effectLst/>
                          <a:latin typeface="宋体" pitchFamily="2" charset="-122"/>
                          <a:ea typeface="宋体" pitchFamily="2" charset="-122"/>
                        </a:rPr>
                        <a:t>销售额</a:t>
                      </a:r>
                      <a:endParaRPr kumimoji="0" lang="zh-CN" altLang="en-US"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1993</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18</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1994</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72</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1995</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1996</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210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1997</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270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1998</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390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1999</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570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2001</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1500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2002</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2310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2003</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4050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2004</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4800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2005</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5400</a:t>
                      </a:r>
                      <a:endParaRPr kumimoji="0" lang="en-US"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227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259013"/>
            <a:ext cx="54768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75"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259013"/>
            <a:ext cx="54768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927100" y="684213"/>
            <a:ext cx="7489825" cy="944562"/>
          </a:xfrm>
        </p:spPr>
        <p:txBody>
          <a:bodyPr/>
          <a:lstStyle/>
          <a:p>
            <a:pPr eaLnBrk="1" hangingPunct="1">
              <a:buFontTx/>
              <a:buNone/>
            </a:pPr>
            <a:r>
              <a:rPr lang="en-US" altLang="zh-CN" sz="2400" b="1" smtClean="0">
                <a:solidFill>
                  <a:srgbClr val="0000FF"/>
                </a:solidFill>
              </a:rPr>
              <a:t>	</a:t>
            </a:r>
          </a:p>
        </p:txBody>
      </p:sp>
      <p:graphicFrame>
        <p:nvGraphicFramePr>
          <p:cNvPr id="902147" name="Group 3"/>
          <p:cNvGraphicFramePr>
            <a:graphicFrameLocks noGrp="1"/>
          </p:cNvGraphicFramePr>
          <p:nvPr/>
        </p:nvGraphicFramePr>
        <p:xfrm>
          <a:off x="180975" y="1403350"/>
          <a:ext cx="5413375" cy="4884738"/>
        </p:xfrm>
        <a:graphic>
          <a:graphicData uri="http://schemas.openxmlformats.org/drawingml/2006/table">
            <a:tbl>
              <a:tblPr/>
              <a:tblGrid>
                <a:gridCol w="846138"/>
                <a:gridCol w="912812"/>
                <a:gridCol w="914400"/>
                <a:gridCol w="638175"/>
                <a:gridCol w="1187450"/>
                <a:gridCol w="914400"/>
              </a:tblGrid>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观察期</a:t>
                      </a:r>
                      <a:endParaRPr kumimoji="0" lang="zh-CN" altLang="en-US"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销售额</a:t>
                      </a:r>
                      <a:endParaRPr kumimoji="0" lang="zh-CN" altLang="en-US"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x</a:t>
                      </a:r>
                      <a:r>
                        <a:rPr kumimoji="0" lang="en-US" altLang="zh-CN" sz="1400" b="1" i="0" u="none" strike="noStrike" cap="none" normalizeH="0" baseline="-25000" smtClean="0">
                          <a:ln>
                            <a:noFill/>
                          </a:ln>
                          <a:solidFill>
                            <a:srgbClr val="000066"/>
                          </a:solidFill>
                          <a:effectLst/>
                          <a:latin typeface="Times New Roman" pitchFamily="18" charset="0"/>
                          <a:ea typeface="宋体" pitchFamily="2"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x</a:t>
                      </a:r>
                      <a:r>
                        <a:rPr kumimoji="0" lang="en-US" altLang="zh-CN" sz="1400" b="1" i="0" u="none" strike="noStrike" cap="none" normalizeH="0" baseline="-25000" smtClean="0">
                          <a:ln>
                            <a:noFill/>
                          </a:ln>
                          <a:solidFill>
                            <a:srgbClr val="000066"/>
                          </a:solidFill>
                          <a:effectLst/>
                          <a:latin typeface="Times New Roman" pitchFamily="18" charset="0"/>
                          <a:ea typeface="宋体" pitchFamily="2" charset="-122"/>
                        </a:rPr>
                        <a:t>t</a:t>
                      </a:r>
                      <a:r>
                        <a:rPr kumimoji="0" lang="en-US" altLang="zh-CN" sz="1400" b="1" i="0" u="none" strike="noStrike" cap="none" normalizeH="0" baseline="30000" smtClean="0">
                          <a:ln>
                            <a:noFill/>
                          </a:ln>
                          <a:solidFill>
                            <a:srgbClr val="000066"/>
                          </a:solidFill>
                          <a:effectLst/>
                          <a:latin typeface="Times New Roman" pitchFamily="18" charset="0"/>
                          <a:ea typeface="宋体" pitchFamily="2" charset="-122"/>
                        </a:rPr>
                        <a:t>2</a:t>
                      </a:r>
                      <a:endParaRPr kumimoji="0" lang="en-US" altLang="zh-CN" sz="1400" b="1" i="0" u="none" strike="noStrike" cap="none" normalizeH="0" baseline="3000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66"/>
                          </a:solidFill>
                          <a:effectLst/>
                          <a:latin typeface="Arial" charset="0"/>
                          <a:ea typeface="宋体" pitchFamily="2" charset="-122"/>
                        </a:rPr>
                        <a:t>ln</a:t>
                      </a: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y</a:t>
                      </a:r>
                      <a:r>
                        <a:rPr kumimoji="0" lang="en-US" altLang="zh-CN" sz="1400" b="1" i="0" u="none" strike="noStrike" cap="none" normalizeH="0" baseline="-25000" smtClean="0">
                          <a:ln>
                            <a:noFill/>
                          </a:ln>
                          <a:solidFill>
                            <a:srgbClr val="000066"/>
                          </a:solidFill>
                          <a:effectLst/>
                          <a:latin typeface="Arial" charset="0"/>
                          <a:ea typeface="宋体" pitchFamily="2"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x</a:t>
                      </a:r>
                      <a:r>
                        <a:rPr kumimoji="0" lang="en-US" altLang="zh-CN" sz="1400" b="1" i="1" u="none" strike="noStrike" cap="none" normalizeH="0" baseline="-25000" smtClean="0">
                          <a:ln>
                            <a:noFill/>
                          </a:ln>
                          <a:solidFill>
                            <a:srgbClr val="000066"/>
                          </a:solidFill>
                          <a:effectLst/>
                          <a:latin typeface="Times New Roman" pitchFamily="18" charset="0"/>
                          <a:ea typeface="宋体" pitchFamily="2" charset="-122"/>
                        </a:rPr>
                        <a:t>t</a:t>
                      </a:r>
                      <a:r>
                        <a:rPr kumimoji="0" lang="en-US" altLang="zh-CN" sz="1400" b="1" i="0" u="none" strike="noStrike" cap="none" normalizeH="0" baseline="-25000" smtClean="0">
                          <a:ln>
                            <a:noFill/>
                          </a:ln>
                          <a:solidFill>
                            <a:srgbClr val="000066"/>
                          </a:solidFill>
                          <a:effectLst/>
                          <a:latin typeface="Times New Roman" pitchFamily="18" charset="0"/>
                          <a:ea typeface="宋体" pitchFamily="2" charset="-122"/>
                        </a:rPr>
                        <a:t> </a:t>
                      </a:r>
                      <a:r>
                        <a:rPr kumimoji="0" lang="en-US" altLang="zh-CN" sz="1400" b="1" i="0" u="none" strike="noStrike" cap="none" normalizeH="0" baseline="0" smtClean="0">
                          <a:ln>
                            <a:noFill/>
                          </a:ln>
                          <a:solidFill>
                            <a:srgbClr val="000066"/>
                          </a:solidFill>
                          <a:effectLst/>
                          <a:latin typeface="Arial" charset="0"/>
                          <a:ea typeface="宋体" pitchFamily="2" charset="-122"/>
                        </a:rPr>
                        <a:t>ln</a:t>
                      </a: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y</a:t>
                      </a:r>
                      <a:r>
                        <a:rPr kumimoji="0" lang="en-US" altLang="zh-CN" sz="1400" b="1" i="0" u="none" strike="noStrike" cap="none" normalizeH="0" baseline="-25000" smtClean="0">
                          <a:ln>
                            <a:noFill/>
                          </a:ln>
                          <a:solidFill>
                            <a:srgbClr val="000066"/>
                          </a:solidFill>
                          <a:effectLst/>
                          <a:latin typeface="Arial" charset="0"/>
                          <a:ea typeface="宋体" pitchFamily="2" charset="-122"/>
                        </a:rPr>
                        <a:t>t</a:t>
                      </a:r>
                      <a:endParaRPr kumimoji="0" lang="en-US" altLang="zh-CN"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2.890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-17.342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4.277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-21.383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4.500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-17.999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5.347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-16.041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270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5.598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-11.197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390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5.966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-5.966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1999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570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6.346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0.000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6.802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6.802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1500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7.313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14.626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2310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7.745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23.235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4050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8.306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33.226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4800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8.476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42.382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2005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36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8.594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51.565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gridSpan="3">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SUM</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182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82.162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宋体" pitchFamily="2" charset="-122"/>
                          <a:ea typeface="宋体" pitchFamily="2" charset="-122"/>
                        </a:rPr>
                        <a:t>81.907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63" name="Text Box 150"/>
          <p:cNvSpPr txBox="1">
            <a:spLocks noChangeArrowheads="1"/>
          </p:cNvSpPr>
          <p:nvPr/>
        </p:nvSpPr>
        <p:spPr bwMode="auto">
          <a:xfrm>
            <a:off x="368300" y="398463"/>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b="1">
                <a:solidFill>
                  <a:srgbClr val="0000FF"/>
                </a:solidFill>
                <a:latin typeface="Times New Roman" pitchFamily="18" charset="0"/>
                <a:ea typeface="黑体" pitchFamily="2" charset="-122"/>
              </a:rPr>
              <a:t>设：该趋势的曲线模型为：</a:t>
            </a:r>
          </a:p>
        </p:txBody>
      </p:sp>
      <p:graphicFrame>
        <p:nvGraphicFramePr>
          <p:cNvPr id="53364" name="Object 151"/>
          <p:cNvGraphicFramePr>
            <a:graphicFrameLocks noChangeAspect="1"/>
          </p:cNvGraphicFramePr>
          <p:nvPr/>
        </p:nvGraphicFramePr>
        <p:xfrm>
          <a:off x="3938588" y="198438"/>
          <a:ext cx="1719262" cy="755650"/>
        </p:xfrm>
        <a:graphic>
          <a:graphicData uri="http://schemas.openxmlformats.org/presentationml/2006/ole">
            <mc:AlternateContent xmlns:mc="http://schemas.openxmlformats.org/markup-compatibility/2006">
              <mc:Choice xmlns:v="urn:schemas-microsoft-com:vml" Requires="v">
                <p:oleObj spid="_x0000_s53446" name="Equation" r:id="rId3" imgW="494870" imgH="215713" progId="Equation.DSMT4">
                  <p:embed/>
                </p:oleObj>
              </mc:Choice>
              <mc:Fallback>
                <p:oleObj name="Equation" r:id="rId3" imgW="494870" imgH="215713" progId="Equation.DSMT4">
                  <p:embed/>
                  <p:pic>
                    <p:nvPicPr>
                      <p:cNvPr id="0" name="Object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588" y="198438"/>
                        <a:ext cx="17192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65" name="Object 152"/>
          <p:cNvGraphicFramePr>
            <a:graphicFrameLocks noChangeAspect="1"/>
          </p:cNvGraphicFramePr>
          <p:nvPr/>
        </p:nvGraphicFramePr>
        <p:xfrm>
          <a:off x="6327775" y="98425"/>
          <a:ext cx="2327275" cy="2946400"/>
        </p:xfrm>
        <a:graphic>
          <a:graphicData uri="http://schemas.openxmlformats.org/presentationml/2006/ole">
            <mc:AlternateContent xmlns:mc="http://schemas.openxmlformats.org/markup-compatibility/2006">
              <mc:Choice xmlns:v="urn:schemas-microsoft-com:vml" Requires="v">
                <p:oleObj spid="_x0000_s53447" name="Equation" r:id="rId5" imgW="1002865" imgH="1269449" progId="Equation.DSMT4">
                  <p:embed/>
                </p:oleObj>
              </mc:Choice>
              <mc:Fallback>
                <p:oleObj name="Equation" r:id="rId5" imgW="1002865" imgH="1269449" progId="Equation.DSMT4">
                  <p:embed/>
                  <p:pic>
                    <p:nvPicPr>
                      <p:cNvPr id="0" name="Object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7775" y="98425"/>
                        <a:ext cx="2327275" cy="294640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366" name="Object 153"/>
          <p:cNvGraphicFramePr>
            <a:graphicFrameLocks noChangeAspect="1"/>
          </p:cNvGraphicFramePr>
          <p:nvPr/>
        </p:nvGraphicFramePr>
        <p:xfrm>
          <a:off x="7143750" y="3663950"/>
          <a:ext cx="882650" cy="942975"/>
        </p:xfrm>
        <a:graphic>
          <a:graphicData uri="http://schemas.openxmlformats.org/presentationml/2006/ole">
            <mc:AlternateContent xmlns:mc="http://schemas.openxmlformats.org/markup-compatibility/2006">
              <mc:Choice xmlns:v="urn:schemas-microsoft-com:vml" Requires="v">
                <p:oleObj spid="_x0000_s53448" name="Equation" r:id="rId7" imgW="380835" imgH="406224" progId="Equation.DSMT4">
                  <p:embed/>
                </p:oleObj>
              </mc:Choice>
              <mc:Fallback>
                <p:oleObj name="Equation" r:id="rId7" imgW="380835" imgH="406224" progId="Equation.DSMT4">
                  <p:embed/>
                  <p:pic>
                    <p:nvPicPr>
                      <p:cNvPr id="0" name="Object 1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0" y="3663950"/>
                        <a:ext cx="882650" cy="942975"/>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67" name="AutoShape 154"/>
          <p:cNvSpPr>
            <a:spLocks noChangeArrowheads="1"/>
          </p:cNvSpPr>
          <p:nvPr/>
        </p:nvSpPr>
        <p:spPr bwMode="auto">
          <a:xfrm>
            <a:off x="7369175" y="3122613"/>
            <a:ext cx="358775" cy="449262"/>
          </a:xfrm>
          <a:prstGeom prst="downArrow">
            <a:avLst>
              <a:gd name="adj1" fmla="val 50000"/>
              <a:gd name="adj2" fmla="val 31305"/>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53368" name="AutoShape 155"/>
          <p:cNvSpPr>
            <a:spLocks noChangeArrowheads="1"/>
          </p:cNvSpPr>
          <p:nvPr/>
        </p:nvSpPr>
        <p:spPr bwMode="auto">
          <a:xfrm>
            <a:off x="7413625" y="4652963"/>
            <a:ext cx="358775" cy="449262"/>
          </a:xfrm>
          <a:prstGeom prst="downArrow">
            <a:avLst>
              <a:gd name="adj1" fmla="val 50000"/>
              <a:gd name="adj2" fmla="val 31305"/>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53369" name="Object 156"/>
          <p:cNvGraphicFramePr>
            <a:graphicFrameLocks noChangeAspect="1"/>
          </p:cNvGraphicFramePr>
          <p:nvPr/>
        </p:nvGraphicFramePr>
        <p:xfrm>
          <a:off x="6959600" y="5149850"/>
          <a:ext cx="1354138" cy="942975"/>
        </p:xfrm>
        <a:graphic>
          <a:graphicData uri="http://schemas.openxmlformats.org/presentationml/2006/ole">
            <mc:AlternateContent xmlns:mc="http://schemas.openxmlformats.org/markup-compatibility/2006">
              <mc:Choice xmlns:v="urn:schemas-microsoft-com:vml" Requires="v">
                <p:oleObj spid="_x0000_s53449" name="Equation" r:id="rId9" imgW="583947" imgH="406224" progId="Equation.DSMT4">
                  <p:embed/>
                </p:oleObj>
              </mc:Choice>
              <mc:Fallback>
                <p:oleObj name="Equation" r:id="rId9" imgW="583947" imgH="406224" progId="Equation.DSMT4">
                  <p:embed/>
                  <p:pic>
                    <p:nvPicPr>
                      <p:cNvPr id="0" name="Object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600" y="5149850"/>
                        <a:ext cx="1354138" cy="942975"/>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9250" name="Group 2"/>
          <p:cNvGrpSpPr>
            <a:grpSpLocks/>
          </p:cNvGrpSpPr>
          <p:nvPr/>
        </p:nvGrpSpPr>
        <p:grpSpPr bwMode="auto">
          <a:xfrm>
            <a:off x="-76200" y="1143000"/>
            <a:ext cx="9144000" cy="4953000"/>
            <a:chOff x="0" y="192"/>
            <a:chExt cx="5760" cy="3648"/>
          </a:xfrm>
        </p:grpSpPr>
        <p:grpSp>
          <p:nvGrpSpPr>
            <p:cNvPr id="8195" name="Group 3"/>
            <p:cNvGrpSpPr>
              <a:grpSpLocks/>
            </p:cNvGrpSpPr>
            <p:nvPr/>
          </p:nvGrpSpPr>
          <p:grpSpPr bwMode="auto">
            <a:xfrm>
              <a:off x="204" y="192"/>
              <a:ext cx="5398" cy="3648"/>
              <a:chOff x="204" y="192"/>
              <a:chExt cx="5398" cy="3648"/>
            </a:xfrm>
          </p:grpSpPr>
          <p:sp>
            <p:nvSpPr>
              <p:cNvPr id="8199" name="Rectangle 4"/>
              <p:cNvSpPr>
                <a:spLocks noChangeArrowheads="1"/>
              </p:cNvSpPr>
              <p:nvPr/>
            </p:nvSpPr>
            <p:spPr bwMode="auto">
              <a:xfrm>
                <a:off x="5002" y="3520"/>
                <a:ext cx="6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ea typeface="宋体" pitchFamily="2" charset="-122"/>
                </a:endParaRPr>
              </a:p>
            </p:txBody>
          </p:sp>
          <p:sp>
            <p:nvSpPr>
              <p:cNvPr id="8200" name="Rectangle 5"/>
              <p:cNvSpPr>
                <a:spLocks noChangeArrowheads="1"/>
              </p:cNvSpPr>
              <p:nvPr/>
            </p:nvSpPr>
            <p:spPr bwMode="auto">
              <a:xfrm>
                <a:off x="4402" y="3520"/>
                <a:ext cx="6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ea typeface="宋体" pitchFamily="2" charset="-122"/>
                </a:endParaRPr>
              </a:p>
            </p:txBody>
          </p:sp>
          <p:sp>
            <p:nvSpPr>
              <p:cNvPr id="8201" name="Rectangle 6"/>
              <p:cNvSpPr>
                <a:spLocks noChangeArrowheads="1"/>
              </p:cNvSpPr>
              <p:nvPr/>
            </p:nvSpPr>
            <p:spPr bwMode="auto">
              <a:xfrm>
                <a:off x="3802" y="3520"/>
                <a:ext cx="6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ea typeface="宋体" pitchFamily="2" charset="-122"/>
                </a:endParaRPr>
              </a:p>
            </p:txBody>
          </p:sp>
          <p:sp>
            <p:nvSpPr>
              <p:cNvPr id="8202" name="Rectangle 7"/>
              <p:cNvSpPr>
                <a:spLocks noChangeArrowheads="1"/>
              </p:cNvSpPr>
              <p:nvPr/>
            </p:nvSpPr>
            <p:spPr bwMode="auto">
              <a:xfrm>
                <a:off x="3203" y="3520"/>
                <a:ext cx="59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1106.7</a:t>
                </a:r>
              </a:p>
            </p:txBody>
          </p:sp>
          <p:sp>
            <p:nvSpPr>
              <p:cNvPr id="8203" name="Rectangle 8"/>
              <p:cNvSpPr>
                <a:spLocks noChangeArrowheads="1"/>
              </p:cNvSpPr>
              <p:nvPr/>
            </p:nvSpPr>
            <p:spPr bwMode="auto">
              <a:xfrm>
                <a:off x="2602" y="3520"/>
                <a:ext cx="60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22</a:t>
                </a:r>
              </a:p>
            </p:txBody>
          </p:sp>
          <p:sp>
            <p:nvSpPr>
              <p:cNvPr id="8204" name="Rectangle 9"/>
              <p:cNvSpPr>
                <a:spLocks noChangeArrowheads="1"/>
              </p:cNvSpPr>
              <p:nvPr/>
            </p:nvSpPr>
            <p:spPr bwMode="auto">
              <a:xfrm>
                <a:off x="2018" y="3520"/>
                <a:ext cx="5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1973</a:t>
                </a:r>
              </a:p>
            </p:txBody>
          </p:sp>
          <p:sp>
            <p:nvSpPr>
              <p:cNvPr id="8205" name="Rectangle 10"/>
              <p:cNvSpPr>
                <a:spLocks noChangeArrowheads="1"/>
              </p:cNvSpPr>
              <p:nvPr/>
            </p:nvSpPr>
            <p:spPr bwMode="auto">
              <a:xfrm>
                <a:off x="1402" y="3520"/>
                <a:ext cx="61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604.0</a:t>
                </a:r>
              </a:p>
            </p:txBody>
          </p:sp>
          <p:sp>
            <p:nvSpPr>
              <p:cNvPr id="8206" name="Rectangle 11"/>
              <p:cNvSpPr>
                <a:spLocks noChangeArrowheads="1"/>
              </p:cNvSpPr>
              <p:nvPr/>
            </p:nvSpPr>
            <p:spPr bwMode="auto">
              <a:xfrm>
                <a:off x="802" y="3520"/>
                <a:ext cx="6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11</a:t>
                </a:r>
              </a:p>
            </p:txBody>
          </p:sp>
          <p:sp>
            <p:nvSpPr>
              <p:cNvPr id="8207" name="Rectangle 12"/>
              <p:cNvSpPr>
                <a:spLocks noChangeArrowheads="1"/>
              </p:cNvSpPr>
              <p:nvPr/>
            </p:nvSpPr>
            <p:spPr bwMode="auto">
              <a:xfrm>
                <a:off x="204" y="3520"/>
                <a:ext cx="598"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1962</a:t>
                </a:r>
              </a:p>
            </p:txBody>
          </p:sp>
          <p:sp>
            <p:nvSpPr>
              <p:cNvPr id="8208" name="Rectangle 13"/>
              <p:cNvSpPr>
                <a:spLocks noChangeArrowheads="1"/>
              </p:cNvSpPr>
              <p:nvPr/>
            </p:nvSpPr>
            <p:spPr bwMode="auto">
              <a:xfrm>
                <a:off x="5002" y="3231"/>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2849.4</a:t>
                </a:r>
              </a:p>
            </p:txBody>
          </p:sp>
          <p:sp>
            <p:nvSpPr>
              <p:cNvPr id="8209" name="Rectangle 14"/>
              <p:cNvSpPr>
                <a:spLocks noChangeArrowheads="1"/>
              </p:cNvSpPr>
              <p:nvPr/>
            </p:nvSpPr>
            <p:spPr bwMode="auto">
              <a:xfrm>
                <a:off x="4402" y="3231"/>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32</a:t>
                </a:r>
              </a:p>
            </p:txBody>
          </p:sp>
          <p:sp>
            <p:nvSpPr>
              <p:cNvPr id="8210" name="Rectangle 15"/>
              <p:cNvSpPr>
                <a:spLocks noChangeArrowheads="1"/>
              </p:cNvSpPr>
              <p:nvPr/>
            </p:nvSpPr>
            <p:spPr bwMode="auto">
              <a:xfrm>
                <a:off x="3802" y="3231"/>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1983</a:t>
                </a:r>
              </a:p>
            </p:txBody>
          </p:sp>
          <p:sp>
            <p:nvSpPr>
              <p:cNvPr id="8211" name="Rectangle 16"/>
              <p:cNvSpPr>
                <a:spLocks noChangeArrowheads="1"/>
              </p:cNvSpPr>
              <p:nvPr/>
            </p:nvSpPr>
            <p:spPr bwMode="auto">
              <a:xfrm>
                <a:off x="3203" y="3231"/>
                <a:ext cx="59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1023.3</a:t>
                </a:r>
              </a:p>
            </p:txBody>
          </p:sp>
          <p:sp>
            <p:nvSpPr>
              <p:cNvPr id="8212" name="Rectangle 17"/>
              <p:cNvSpPr>
                <a:spLocks noChangeArrowheads="1"/>
              </p:cNvSpPr>
              <p:nvPr/>
            </p:nvSpPr>
            <p:spPr bwMode="auto">
              <a:xfrm>
                <a:off x="2602" y="3231"/>
                <a:ext cx="6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21</a:t>
                </a:r>
              </a:p>
            </p:txBody>
          </p:sp>
          <p:sp>
            <p:nvSpPr>
              <p:cNvPr id="8213" name="Rectangle 18"/>
              <p:cNvSpPr>
                <a:spLocks noChangeArrowheads="1"/>
              </p:cNvSpPr>
              <p:nvPr/>
            </p:nvSpPr>
            <p:spPr bwMode="auto">
              <a:xfrm>
                <a:off x="2018" y="3231"/>
                <a:ext cx="58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1972</a:t>
                </a:r>
              </a:p>
            </p:txBody>
          </p:sp>
          <p:sp>
            <p:nvSpPr>
              <p:cNvPr id="8214" name="Rectangle 19"/>
              <p:cNvSpPr>
                <a:spLocks noChangeArrowheads="1"/>
              </p:cNvSpPr>
              <p:nvPr/>
            </p:nvSpPr>
            <p:spPr bwMode="auto">
              <a:xfrm>
                <a:off x="1402" y="3231"/>
                <a:ext cx="61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607.7</a:t>
                </a:r>
              </a:p>
            </p:txBody>
          </p:sp>
          <p:sp>
            <p:nvSpPr>
              <p:cNvPr id="8215" name="Rectangle 20"/>
              <p:cNvSpPr>
                <a:spLocks noChangeArrowheads="1"/>
              </p:cNvSpPr>
              <p:nvPr/>
            </p:nvSpPr>
            <p:spPr bwMode="auto">
              <a:xfrm>
                <a:off x="802" y="3231"/>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10</a:t>
                </a:r>
              </a:p>
            </p:txBody>
          </p:sp>
          <p:sp>
            <p:nvSpPr>
              <p:cNvPr id="8216" name="Rectangle 21"/>
              <p:cNvSpPr>
                <a:spLocks noChangeArrowheads="1"/>
              </p:cNvSpPr>
              <p:nvPr/>
            </p:nvSpPr>
            <p:spPr bwMode="auto">
              <a:xfrm>
                <a:off x="204" y="3231"/>
                <a:ext cx="59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1961</a:t>
                </a:r>
              </a:p>
            </p:txBody>
          </p:sp>
          <p:sp>
            <p:nvSpPr>
              <p:cNvPr id="8217" name="Rectangle 22"/>
              <p:cNvSpPr>
                <a:spLocks noChangeArrowheads="1"/>
              </p:cNvSpPr>
              <p:nvPr/>
            </p:nvSpPr>
            <p:spPr bwMode="auto">
              <a:xfrm>
                <a:off x="5002" y="2944"/>
                <a:ext cx="6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2570.0</a:t>
                </a:r>
              </a:p>
            </p:txBody>
          </p:sp>
          <p:sp>
            <p:nvSpPr>
              <p:cNvPr id="8218" name="Rectangle 23"/>
              <p:cNvSpPr>
                <a:spLocks noChangeArrowheads="1"/>
              </p:cNvSpPr>
              <p:nvPr/>
            </p:nvSpPr>
            <p:spPr bwMode="auto">
              <a:xfrm>
                <a:off x="4402" y="2944"/>
                <a:ext cx="6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31</a:t>
                </a:r>
              </a:p>
            </p:txBody>
          </p:sp>
          <p:sp>
            <p:nvSpPr>
              <p:cNvPr id="8219" name="Rectangle 24"/>
              <p:cNvSpPr>
                <a:spLocks noChangeArrowheads="1"/>
              </p:cNvSpPr>
              <p:nvPr/>
            </p:nvSpPr>
            <p:spPr bwMode="auto">
              <a:xfrm>
                <a:off x="3802" y="2944"/>
                <a:ext cx="6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1982</a:t>
                </a:r>
              </a:p>
            </p:txBody>
          </p:sp>
          <p:sp>
            <p:nvSpPr>
              <p:cNvPr id="8220" name="Rectangle 25"/>
              <p:cNvSpPr>
                <a:spLocks noChangeArrowheads="1"/>
              </p:cNvSpPr>
              <p:nvPr/>
            </p:nvSpPr>
            <p:spPr bwMode="auto">
              <a:xfrm>
                <a:off x="3203" y="2944"/>
                <a:ext cx="5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929.2</a:t>
                </a:r>
              </a:p>
            </p:txBody>
          </p:sp>
          <p:sp>
            <p:nvSpPr>
              <p:cNvPr id="8221" name="Rectangle 26"/>
              <p:cNvSpPr>
                <a:spLocks noChangeArrowheads="1"/>
              </p:cNvSpPr>
              <p:nvPr/>
            </p:nvSpPr>
            <p:spPr bwMode="auto">
              <a:xfrm>
                <a:off x="2602" y="2944"/>
                <a:ext cx="60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20</a:t>
                </a:r>
              </a:p>
            </p:txBody>
          </p:sp>
          <p:sp>
            <p:nvSpPr>
              <p:cNvPr id="8222" name="Rectangle 27"/>
              <p:cNvSpPr>
                <a:spLocks noChangeArrowheads="1"/>
              </p:cNvSpPr>
              <p:nvPr/>
            </p:nvSpPr>
            <p:spPr bwMode="auto">
              <a:xfrm>
                <a:off x="2018" y="2944"/>
                <a:ext cx="5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1971</a:t>
                </a:r>
              </a:p>
            </p:txBody>
          </p:sp>
          <p:sp>
            <p:nvSpPr>
              <p:cNvPr id="8223" name="Rectangle 28"/>
              <p:cNvSpPr>
                <a:spLocks noChangeArrowheads="1"/>
              </p:cNvSpPr>
              <p:nvPr/>
            </p:nvSpPr>
            <p:spPr bwMode="auto">
              <a:xfrm>
                <a:off x="1402" y="2944"/>
                <a:ext cx="6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696.9</a:t>
                </a:r>
              </a:p>
            </p:txBody>
          </p:sp>
          <p:sp>
            <p:nvSpPr>
              <p:cNvPr id="8224" name="Rectangle 29"/>
              <p:cNvSpPr>
                <a:spLocks noChangeArrowheads="1"/>
              </p:cNvSpPr>
              <p:nvPr/>
            </p:nvSpPr>
            <p:spPr bwMode="auto">
              <a:xfrm>
                <a:off x="802" y="2944"/>
                <a:ext cx="6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9</a:t>
                </a:r>
              </a:p>
            </p:txBody>
          </p:sp>
          <p:sp>
            <p:nvSpPr>
              <p:cNvPr id="8225" name="Rectangle 30"/>
              <p:cNvSpPr>
                <a:spLocks noChangeArrowheads="1"/>
              </p:cNvSpPr>
              <p:nvPr/>
            </p:nvSpPr>
            <p:spPr bwMode="auto">
              <a:xfrm>
                <a:off x="204" y="2944"/>
                <a:ext cx="59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1960</a:t>
                </a:r>
              </a:p>
            </p:txBody>
          </p:sp>
          <p:sp>
            <p:nvSpPr>
              <p:cNvPr id="8226" name="Rectangle 31"/>
              <p:cNvSpPr>
                <a:spLocks noChangeArrowheads="1"/>
              </p:cNvSpPr>
              <p:nvPr/>
            </p:nvSpPr>
            <p:spPr bwMode="auto">
              <a:xfrm>
                <a:off x="5002" y="2693"/>
                <a:ext cx="60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2350.0</a:t>
                </a:r>
              </a:p>
            </p:txBody>
          </p:sp>
          <p:sp>
            <p:nvSpPr>
              <p:cNvPr id="8227" name="Rectangle 32"/>
              <p:cNvSpPr>
                <a:spLocks noChangeArrowheads="1"/>
              </p:cNvSpPr>
              <p:nvPr/>
            </p:nvSpPr>
            <p:spPr bwMode="auto">
              <a:xfrm>
                <a:off x="4402" y="2693"/>
                <a:ext cx="60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30</a:t>
                </a:r>
              </a:p>
            </p:txBody>
          </p:sp>
          <p:sp>
            <p:nvSpPr>
              <p:cNvPr id="8228" name="Rectangle 33"/>
              <p:cNvSpPr>
                <a:spLocks noChangeArrowheads="1"/>
              </p:cNvSpPr>
              <p:nvPr/>
            </p:nvSpPr>
            <p:spPr bwMode="auto">
              <a:xfrm>
                <a:off x="3802" y="2693"/>
                <a:ext cx="60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1981</a:t>
                </a:r>
              </a:p>
            </p:txBody>
          </p:sp>
          <p:sp>
            <p:nvSpPr>
              <p:cNvPr id="8229" name="Rectangle 34"/>
              <p:cNvSpPr>
                <a:spLocks noChangeArrowheads="1"/>
              </p:cNvSpPr>
              <p:nvPr/>
            </p:nvSpPr>
            <p:spPr bwMode="auto">
              <a:xfrm>
                <a:off x="3203" y="2693"/>
                <a:ext cx="59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858.0</a:t>
                </a:r>
              </a:p>
            </p:txBody>
          </p:sp>
          <p:sp>
            <p:nvSpPr>
              <p:cNvPr id="8230" name="Rectangle 35"/>
              <p:cNvSpPr>
                <a:spLocks noChangeArrowheads="1"/>
              </p:cNvSpPr>
              <p:nvPr/>
            </p:nvSpPr>
            <p:spPr bwMode="auto">
              <a:xfrm>
                <a:off x="2602" y="2693"/>
                <a:ext cx="6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a:t>
                </a:r>
              </a:p>
            </p:txBody>
          </p:sp>
          <p:sp>
            <p:nvSpPr>
              <p:cNvPr id="8231" name="Rectangle 36"/>
              <p:cNvSpPr>
                <a:spLocks noChangeArrowheads="1"/>
              </p:cNvSpPr>
              <p:nvPr/>
            </p:nvSpPr>
            <p:spPr bwMode="auto">
              <a:xfrm>
                <a:off x="2018" y="2693"/>
                <a:ext cx="58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1970</a:t>
                </a:r>
              </a:p>
            </p:txBody>
          </p:sp>
          <p:sp>
            <p:nvSpPr>
              <p:cNvPr id="8232" name="Rectangle 37"/>
              <p:cNvSpPr>
                <a:spLocks noChangeArrowheads="1"/>
              </p:cNvSpPr>
              <p:nvPr/>
            </p:nvSpPr>
            <p:spPr bwMode="auto">
              <a:xfrm>
                <a:off x="1402" y="2693"/>
                <a:ext cx="61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638.0</a:t>
                </a:r>
              </a:p>
            </p:txBody>
          </p:sp>
          <p:sp>
            <p:nvSpPr>
              <p:cNvPr id="8233" name="Rectangle 38"/>
              <p:cNvSpPr>
                <a:spLocks noChangeArrowheads="1"/>
              </p:cNvSpPr>
              <p:nvPr/>
            </p:nvSpPr>
            <p:spPr bwMode="auto">
              <a:xfrm>
                <a:off x="802" y="2693"/>
                <a:ext cx="60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8</a:t>
                </a:r>
              </a:p>
            </p:txBody>
          </p:sp>
          <p:sp>
            <p:nvSpPr>
              <p:cNvPr id="8234" name="Rectangle 39"/>
              <p:cNvSpPr>
                <a:spLocks noChangeArrowheads="1"/>
              </p:cNvSpPr>
              <p:nvPr/>
            </p:nvSpPr>
            <p:spPr bwMode="auto">
              <a:xfrm>
                <a:off x="204" y="2693"/>
                <a:ext cx="59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1959</a:t>
                </a:r>
              </a:p>
            </p:txBody>
          </p:sp>
          <p:sp>
            <p:nvSpPr>
              <p:cNvPr id="8235" name="Rectangle 40"/>
              <p:cNvSpPr>
                <a:spLocks noChangeArrowheads="1"/>
              </p:cNvSpPr>
              <p:nvPr/>
            </p:nvSpPr>
            <p:spPr bwMode="auto">
              <a:xfrm>
                <a:off x="5002" y="2404"/>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2140.0</a:t>
                </a:r>
              </a:p>
            </p:txBody>
          </p:sp>
          <p:sp>
            <p:nvSpPr>
              <p:cNvPr id="8236" name="Rectangle 41"/>
              <p:cNvSpPr>
                <a:spLocks noChangeArrowheads="1"/>
              </p:cNvSpPr>
              <p:nvPr/>
            </p:nvSpPr>
            <p:spPr bwMode="auto">
              <a:xfrm>
                <a:off x="4402" y="2404"/>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29</a:t>
                </a:r>
              </a:p>
            </p:txBody>
          </p:sp>
          <p:sp>
            <p:nvSpPr>
              <p:cNvPr id="8237" name="Rectangle 42"/>
              <p:cNvSpPr>
                <a:spLocks noChangeArrowheads="1"/>
              </p:cNvSpPr>
              <p:nvPr/>
            </p:nvSpPr>
            <p:spPr bwMode="auto">
              <a:xfrm>
                <a:off x="3802" y="2404"/>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1980</a:t>
                </a:r>
              </a:p>
            </p:txBody>
          </p:sp>
          <p:sp>
            <p:nvSpPr>
              <p:cNvPr id="8238" name="Rectangle 43"/>
              <p:cNvSpPr>
                <a:spLocks noChangeArrowheads="1"/>
              </p:cNvSpPr>
              <p:nvPr/>
            </p:nvSpPr>
            <p:spPr bwMode="auto">
              <a:xfrm>
                <a:off x="3203" y="2404"/>
                <a:ext cx="59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801.5</a:t>
                </a:r>
              </a:p>
            </p:txBody>
          </p:sp>
          <p:sp>
            <p:nvSpPr>
              <p:cNvPr id="8239" name="Rectangle 44"/>
              <p:cNvSpPr>
                <a:spLocks noChangeArrowheads="1"/>
              </p:cNvSpPr>
              <p:nvPr/>
            </p:nvSpPr>
            <p:spPr bwMode="auto">
              <a:xfrm>
                <a:off x="2602" y="2404"/>
                <a:ext cx="6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18</a:t>
                </a:r>
              </a:p>
            </p:txBody>
          </p:sp>
          <p:sp>
            <p:nvSpPr>
              <p:cNvPr id="8240" name="Rectangle 45"/>
              <p:cNvSpPr>
                <a:spLocks noChangeArrowheads="1"/>
              </p:cNvSpPr>
              <p:nvPr/>
            </p:nvSpPr>
            <p:spPr bwMode="auto">
              <a:xfrm>
                <a:off x="2018" y="2404"/>
                <a:ext cx="58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1969</a:t>
                </a:r>
              </a:p>
            </p:txBody>
          </p:sp>
          <p:sp>
            <p:nvSpPr>
              <p:cNvPr id="8241" name="Rectangle 46"/>
              <p:cNvSpPr>
                <a:spLocks noChangeArrowheads="1"/>
              </p:cNvSpPr>
              <p:nvPr/>
            </p:nvSpPr>
            <p:spPr bwMode="auto">
              <a:xfrm>
                <a:off x="1402" y="2404"/>
                <a:ext cx="61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548.0</a:t>
                </a:r>
              </a:p>
            </p:txBody>
          </p:sp>
          <p:sp>
            <p:nvSpPr>
              <p:cNvPr id="8242" name="Rectangle 47"/>
              <p:cNvSpPr>
                <a:spLocks noChangeArrowheads="1"/>
              </p:cNvSpPr>
              <p:nvPr/>
            </p:nvSpPr>
            <p:spPr bwMode="auto">
              <a:xfrm>
                <a:off x="802" y="2404"/>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7</a:t>
                </a:r>
              </a:p>
            </p:txBody>
          </p:sp>
          <p:sp>
            <p:nvSpPr>
              <p:cNvPr id="8243" name="Rectangle 48"/>
              <p:cNvSpPr>
                <a:spLocks noChangeArrowheads="1"/>
              </p:cNvSpPr>
              <p:nvPr/>
            </p:nvSpPr>
            <p:spPr bwMode="auto">
              <a:xfrm>
                <a:off x="204" y="2404"/>
                <a:ext cx="59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1958</a:t>
                </a:r>
              </a:p>
            </p:txBody>
          </p:sp>
          <p:sp>
            <p:nvSpPr>
              <p:cNvPr id="8244" name="Rectangle 49"/>
              <p:cNvSpPr>
                <a:spLocks noChangeArrowheads="1"/>
              </p:cNvSpPr>
              <p:nvPr/>
            </p:nvSpPr>
            <p:spPr bwMode="auto">
              <a:xfrm>
                <a:off x="5002" y="211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1800.0</a:t>
                </a:r>
              </a:p>
            </p:txBody>
          </p:sp>
          <p:sp>
            <p:nvSpPr>
              <p:cNvPr id="8245" name="Rectangle 50"/>
              <p:cNvSpPr>
                <a:spLocks noChangeArrowheads="1"/>
              </p:cNvSpPr>
              <p:nvPr/>
            </p:nvSpPr>
            <p:spPr bwMode="auto">
              <a:xfrm>
                <a:off x="4402" y="211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28</a:t>
                </a:r>
              </a:p>
            </p:txBody>
          </p:sp>
          <p:sp>
            <p:nvSpPr>
              <p:cNvPr id="8246" name="Rectangle 51"/>
              <p:cNvSpPr>
                <a:spLocks noChangeArrowheads="1"/>
              </p:cNvSpPr>
              <p:nvPr/>
            </p:nvSpPr>
            <p:spPr bwMode="auto">
              <a:xfrm>
                <a:off x="3802" y="211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1979</a:t>
                </a:r>
              </a:p>
            </p:txBody>
          </p:sp>
          <p:sp>
            <p:nvSpPr>
              <p:cNvPr id="8247" name="Rectangle 52"/>
              <p:cNvSpPr>
                <a:spLocks noChangeArrowheads="1"/>
              </p:cNvSpPr>
              <p:nvPr/>
            </p:nvSpPr>
            <p:spPr bwMode="auto">
              <a:xfrm>
                <a:off x="3203" y="2116"/>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737.3</a:t>
                </a:r>
              </a:p>
            </p:txBody>
          </p:sp>
          <p:sp>
            <p:nvSpPr>
              <p:cNvPr id="8248" name="Rectangle 53"/>
              <p:cNvSpPr>
                <a:spLocks noChangeArrowheads="1"/>
              </p:cNvSpPr>
              <p:nvPr/>
            </p:nvSpPr>
            <p:spPr bwMode="auto">
              <a:xfrm>
                <a:off x="2602" y="2116"/>
                <a:ext cx="6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17</a:t>
                </a:r>
              </a:p>
            </p:txBody>
          </p:sp>
          <p:sp>
            <p:nvSpPr>
              <p:cNvPr id="8249" name="Rectangle 54"/>
              <p:cNvSpPr>
                <a:spLocks noChangeArrowheads="1"/>
              </p:cNvSpPr>
              <p:nvPr/>
            </p:nvSpPr>
            <p:spPr bwMode="auto">
              <a:xfrm>
                <a:off x="2018" y="2116"/>
                <a:ext cx="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1968</a:t>
                </a:r>
              </a:p>
            </p:txBody>
          </p:sp>
          <p:sp>
            <p:nvSpPr>
              <p:cNvPr id="8250" name="Rectangle 55"/>
              <p:cNvSpPr>
                <a:spLocks noChangeArrowheads="1"/>
              </p:cNvSpPr>
              <p:nvPr/>
            </p:nvSpPr>
            <p:spPr bwMode="auto">
              <a:xfrm>
                <a:off x="1402" y="2116"/>
                <a:ext cx="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474.2</a:t>
                </a:r>
              </a:p>
            </p:txBody>
          </p:sp>
          <p:sp>
            <p:nvSpPr>
              <p:cNvPr id="8251" name="Rectangle 56"/>
              <p:cNvSpPr>
                <a:spLocks noChangeArrowheads="1"/>
              </p:cNvSpPr>
              <p:nvPr/>
            </p:nvSpPr>
            <p:spPr bwMode="auto">
              <a:xfrm>
                <a:off x="802" y="211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a:t>
                </a:r>
              </a:p>
            </p:txBody>
          </p:sp>
          <p:sp>
            <p:nvSpPr>
              <p:cNvPr id="8252" name="Rectangle 57"/>
              <p:cNvSpPr>
                <a:spLocks noChangeArrowheads="1"/>
              </p:cNvSpPr>
              <p:nvPr/>
            </p:nvSpPr>
            <p:spPr bwMode="auto">
              <a:xfrm>
                <a:off x="204" y="2116"/>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1957</a:t>
                </a:r>
              </a:p>
            </p:txBody>
          </p:sp>
          <p:sp>
            <p:nvSpPr>
              <p:cNvPr id="8253" name="Rectangle 58"/>
              <p:cNvSpPr>
                <a:spLocks noChangeArrowheads="1"/>
              </p:cNvSpPr>
              <p:nvPr/>
            </p:nvSpPr>
            <p:spPr bwMode="auto">
              <a:xfrm>
                <a:off x="5002" y="1827"/>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1558.6</a:t>
                </a:r>
              </a:p>
            </p:txBody>
          </p:sp>
          <p:sp>
            <p:nvSpPr>
              <p:cNvPr id="8254" name="Rectangle 59"/>
              <p:cNvSpPr>
                <a:spLocks noChangeArrowheads="1"/>
              </p:cNvSpPr>
              <p:nvPr/>
            </p:nvSpPr>
            <p:spPr bwMode="auto">
              <a:xfrm>
                <a:off x="4402" y="1827"/>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27</a:t>
                </a:r>
              </a:p>
            </p:txBody>
          </p:sp>
          <p:sp>
            <p:nvSpPr>
              <p:cNvPr id="8255" name="Rectangle 60"/>
              <p:cNvSpPr>
                <a:spLocks noChangeArrowheads="1"/>
              </p:cNvSpPr>
              <p:nvPr/>
            </p:nvSpPr>
            <p:spPr bwMode="auto">
              <a:xfrm>
                <a:off x="3802" y="1827"/>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1978</a:t>
                </a:r>
              </a:p>
            </p:txBody>
          </p:sp>
          <p:sp>
            <p:nvSpPr>
              <p:cNvPr id="8256" name="Rectangle 61"/>
              <p:cNvSpPr>
                <a:spLocks noChangeArrowheads="1"/>
              </p:cNvSpPr>
              <p:nvPr/>
            </p:nvSpPr>
            <p:spPr bwMode="auto">
              <a:xfrm>
                <a:off x="3203" y="1827"/>
                <a:ext cx="59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770.5</a:t>
                </a:r>
              </a:p>
            </p:txBody>
          </p:sp>
          <p:sp>
            <p:nvSpPr>
              <p:cNvPr id="8257" name="Rectangle 62"/>
              <p:cNvSpPr>
                <a:spLocks noChangeArrowheads="1"/>
              </p:cNvSpPr>
              <p:nvPr/>
            </p:nvSpPr>
            <p:spPr bwMode="auto">
              <a:xfrm>
                <a:off x="2602" y="1827"/>
                <a:ext cx="6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16</a:t>
                </a:r>
              </a:p>
            </p:txBody>
          </p:sp>
          <p:sp>
            <p:nvSpPr>
              <p:cNvPr id="8258" name="Rectangle 63"/>
              <p:cNvSpPr>
                <a:spLocks noChangeArrowheads="1"/>
              </p:cNvSpPr>
              <p:nvPr/>
            </p:nvSpPr>
            <p:spPr bwMode="auto">
              <a:xfrm>
                <a:off x="2018" y="1827"/>
                <a:ext cx="58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1967</a:t>
                </a:r>
              </a:p>
            </p:txBody>
          </p:sp>
          <p:sp>
            <p:nvSpPr>
              <p:cNvPr id="8259" name="Rectangle 64"/>
              <p:cNvSpPr>
                <a:spLocks noChangeArrowheads="1"/>
              </p:cNvSpPr>
              <p:nvPr/>
            </p:nvSpPr>
            <p:spPr bwMode="auto">
              <a:xfrm>
                <a:off x="1402" y="1827"/>
                <a:ext cx="61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461.0</a:t>
                </a:r>
              </a:p>
            </p:txBody>
          </p:sp>
          <p:sp>
            <p:nvSpPr>
              <p:cNvPr id="8260" name="Rectangle 65"/>
              <p:cNvSpPr>
                <a:spLocks noChangeArrowheads="1"/>
              </p:cNvSpPr>
              <p:nvPr/>
            </p:nvSpPr>
            <p:spPr bwMode="auto">
              <a:xfrm>
                <a:off x="802" y="1827"/>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5</a:t>
                </a:r>
              </a:p>
            </p:txBody>
          </p:sp>
          <p:sp>
            <p:nvSpPr>
              <p:cNvPr id="8261" name="Rectangle 66"/>
              <p:cNvSpPr>
                <a:spLocks noChangeArrowheads="1"/>
              </p:cNvSpPr>
              <p:nvPr/>
            </p:nvSpPr>
            <p:spPr bwMode="auto">
              <a:xfrm>
                <a:off x="204" y="1827"/>
                <a:ext cx="59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1956</a:t>
                </a:r>
              </a:p>
            </p:txBody>
          </p:sp>
          <p:sp>
            <p:nvSpPr>
              <p:cNvPr id="8262" name="Rectangle 67"/>
              <p:cNvSpPr>
                <a:spLocks noChangeArrowheads="1"/>
              </p:cNvSpPr>
              <p:nvPr/>
            </p:nvSpPr>
            <p:spPr bwMode="auto">
              <a:xfrm>
                <a:off x="5002" y="1539"/>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1432.8</a:t>
                </a:r>
              </a:p>
            </p:txBody>
          </p:sp>
          <p:sp>
            <p:nvSpPr>
              <p:cNvPr id="8263" name="Rectangle 68"/>
              <p:cNvSpPr>
                <a:spLocks noChangeArrowheads="1"/>
              </p:cNvSpPr>
              <p:nvPr/>
            </p:nvSpPr>
            <p:spPr bwMode="auto">
              <a:xfrm>
                <a:off x="4402" y="1539"/>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26</a:t>
                </a:r>
              </a:p>
            </p:txBody>
          </p:sp>
          <p:sp>
            <p:nvSpPr>
              <p:cNvPr id="8264" name="Rectangle 69"/>
              <p:cNvSpPr>
                <a:spLocks noChangeArrowheads="1"/>
              </p:cNvSpPr>
              <p:nvPr/>
            </p:nvSpPr>
            <p:spPr bwMode="auto">
              <a:xfrm>
                <a:off x="3802" y="1539"/>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1977</a:t>
                </a:r>
              </a:p>
            </p:txBody>
          </p:sp>
          <p:sp>
            <p:nvSpPr>
              <p:cNvPr id="8265" name="Rectangle 70"/>
              <p:cNvSpPr>
                <a:spLocks noChangeArrowheads="1"/>
              </p:cNvSpPr>
              <p:nvPr/>
            </p:nvSpPr>
            <p:spPr bwMode="auto">
              <a:xfrm>
                <a:off x="3203" y="1539"/>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732.8</a:t>
                </a:r>
              </a:p>
            </p:txBody>
          </p:sp>
          <p:sp>
            <p:nvSpPr>
              <p:cNvPr id="8266" name="Rectangle 71"/>
              <p:cNvSpPr>
                <a:spLocks noChangeArrowheads="1"/>
              </p:cNvSpPr>
              <p:nvPr/>
            </p:nvSpPr>
            <p:spPr bwMode="auto">
              <a:xfrm>
                <a:off x="2602" y="1539"/>
                <a:ext cx="6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15</a:t>
                </a:r>
              </a:p>
            </p:txBody>
          </p:sp>
          <p:sp>
            <p:nvSpPr>
              <p:cNvPr id="8267" name="Rectangle 72"/>
              <p:cNvSpPr>
                <a:spLocks noChangeArrowheads="1"/>
              </p:cNvSpPr>
              <p:nvPr/>
            </p:nvSpPr>
            <p:spPr bwMode="auto">
              <a:xfrm>
                <a:off x="2018" y="1539"/>
                <a:ext cx="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1966</a:t>
                </a:r>
              </a:p>
            </p:txBody>
          </p:sp>
          <p:sp>
            <p:nvSpPr>
              <p:cNvPr id="8268" name="Rectangle 73"/>
              <p:cNvSpPr>
                <a:spLocks noChangeArrowheads="1"/>
              </p:cNvSpPr>
              <p:nvPr/>
            </p:nvSpPr>
            <p:spPr bwMode="auto">
              <a:xfrm>
                <a:off x="1402" y="1539"/>
                <a:ext cx="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392.2</a:t>
                </a:r>
              </a:p>
            </p:txBody>
          </p:sp>
          <p:sp>
            <p:nvSpPr>
              <p:cNvPr id="8269" name="Rectangle 74"/>
              <p:cNvSpPr>
                <a:spLocks noChangeArrowheads="1"/>
              </p:cNvSpPr>
              <p:nvPr/>
            </p:nvSpPr>
            <p:spPr bwMode="auto">
              <a:xfrm>
                <a:off x="802" y="1539"/>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4</a:t>
                </a:r>
              </a:p>
            </p:txBody>
          </p:sp>
          <p:sp>
            <p:nvSpPr>
              <p:cNvPr id="8270" name="Rectangle 75"/>
              <p:cNvSpPr>
                <a:spLocks noChangeArrowheads="1"/>
              </p:cNvSpPr>
              <p:nvPr/>
            </p:nvSpPr>
            <p:spPr bwMode="auto">
              <a:xfrm>
                <a:off x="204" y="1539"/>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1955</a:t>
                </a:r>
              </a:p>
            </p:txBody>
          </p:sp>
          <p:sp>
            <p:nvSpPr>
              <p:cNvPr id="8271" name="Rectangle 76"/>
              <p:cNvSpPr>
                <a:spLocks noChangeArrowheads="1"/>
              </p:cNvSpPr>
              <p:nvPr/>
            </p:nvSpPr>
            <p:spPr bwMode="auto">
              <a:xfrm>
                <a:off x="5002" y="1224"/>
                <a:ext cx="60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1339.4</a:t>
                </a:r>
              </a:p>
            </p:txBody>
          </p:sp>
          <p:sp>
            <p:nvSpPr>
              <p:cNvPr id="8272" name="Rectangle 77"/>
              <p:cNvSpPr>
                <a:spLocks noChangeArrowheads="1"/>
              </p:cNvSpPr>
              <p:nvPr/>
            </p:nvSpPr>
            <p:spPr bwMode="auto">
              <a:xfrm>
                <a:off x="4402" y="1224"/>
                <a:ext cx="60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25</a:t>
                </a:r>
              </a:p>
            </p:txBody>
          </p:sp>
          <p:sp>
            <p:nvSpPr>
              <p:cNvPr id="8273" name="Rectangle 78"/>
              <p:cNvSpPr>
                <a:spLocks noChangeArrowheads="1"/>
              </p:cNvSpPr>
              <p:nvPr/>
            </p:nvSpPr>
            <p:spPr bwMode="auto">
              <a:xfrm>
                <a:off x="3802" y="1224"/>
                <a:ext cx="60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1976</a:t>
                </a:r>
              </a:p>
            </p:txBody>
          </p:sp>
          <p:sp>
            <p:nvSpPr>
              <p:cNvPr id="8274" name="Rectangle 79"/>
              <p:cNvSpPr>
                <a:spLocks noChangeArrowheads="1"/>
              </p:cNvSpPr>
              <p:nvPr/>
            </p:nvSpPr>
            <p:spPr bwMode="auto">
              <a:xfrm>
                <a:off x="3203" y="1224"/>
                <a:ext cx="599"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670.3</a:t>
                </a:r>
              </a:p>
            </p:txBody>
          </p:sp>
          <p:sp>
            <p:nvSpPr>
              <p:cNvPr id="8275" name="Rectangle 80"/>
              <p:cNvSpPr>
                <a:spLocks noChangeArrowheads="1"/>
              </p:cNvSpPr>
              <p:nvPr/>
            </p:nvSpPr>
            <p:spPr bwMode="auto">
              <a:xfrm>
                <a:off x="2602" y="1224"/>
                <a:ext cx="60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14</a:t>
                </a:r>
              </a:p>
            </p:txBody>
          </p:sp>
          <p:sp>
            <p:nvSpPr>
              <p:cNvPr id="8276" name="Rectangle 81"/>
              <p:cNvSpPr>
                <a:spLocks noChangeArrowheads="1"/>
              </p:cNvSpPr>
              <p:nvPr/>
            </p:nvSpPr>
            <p:spPr bwMode="auto">
              <a:xfrm>
                <a:off x="2018" y="1224"/>
                <a:ext cx="584"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1965</a:t>
                </a:r>
              </a:p>
            </p:txBody>
          </p:sp>
          <p:sp>
            <p:nvSpPr>
              <p:cNvPr id="8277" name="Rectangle 82"/>
              <p:cNvSpPr>
                <a:spLocks noChangeArrowheads="1"/>
              </p:cNvSpPr>
              <p:nvPr/>
            </p:nvSpPr>
            <p:spPr bwMode="auto">
              <a:xfrm>
                <a:off x="1402" y="1224"/>
                <a:ext cx="61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381.1</a:t>
                </a:r>
              </a:p>
            </p:txBody>
          </p:sp>
          <p:sp>
            <p:nvSpPr>
              <p:cNvPr id="8278" name="Rectangle 83"/>
              <p:cNvSpPr>
                <a:spLocks noChangeArrowheads="1"/>
              </p:cNvSpPr>
              <p:nvPr/>
            </p:nvSpPr>
            <p:spPr bwMode="auto">
              <a:xfrm>
                <a:off x="802" y="1224"/>
                <a:ext cx="60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a:t>
                </a:r>
              </a:p>
            </p:txBody>
          </p:sp>
          <p:sp>
            <p:nvSpPr>
              <p:cNvPr id="8279" name="Rectangle 84"/>
              <p:cNvSpPr>
                <a:spLocks noChangeArrowheads="1"/>
              </p:cNvSpPr>
              <p:nvPr/>
            </p:nvSpPr>
            <p:spPr bwMode="auto">
              <a:xfrm>
                <a:off x="204" y="1224"/>
                <a:ext cx="59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1954</a:t>
                </a:r>
              </a:p>
            </p:txBody>
          </p:sp>
          <p:sp>
            <p:nvSpPr>
              <p:cNvPr id="8280" name="Rectangle 85"/>
              <p:cNvSpPr>
                <a:spLocks noChangeArrowheads="1"/>
              </p:cNvSpPr>
              <p:nvPr/>
            </p:nvSpPr>
            <p:spPr bwMode="auto">
              <a:xfrm>
                <a:off x="5002" y="935"/>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1271.1</a:t>
                </a:r>
              </a:p>
            </p:txBody>
          </p:sp>
          <p:sp>
            <p:nvSpPr>
              <p:cNvPr id="8281" name="Rectangle 86"/>
              <p:cNvSpPr>
                <a:spLocks noChangeArrowheads="1"/>
              </p:cNvSpPr>
              <p:nvPr/>
            </p:nvSpPr>
            <p:spPr bwMode="auto">
              <a:xfrm>
                <a:off x="4402" y="935"/>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24</a:t>
                </a:r>
              </a:p>
            </p:txBody>
          </p:sp>
          <p:sp>
            <p:nvSpPr>
              <p:cNvPr id="8282" name="Rectangle 87"/>
              <p:cNvSpPr>
                <a:spLocks noChangeArrowheads="1"/>
              </p:cNvSpPr>
              <p:nvPr/>
            </p:nvSpPr>
            <p:spPr bwMode="auto">
              <a:xfrm>
                <a:off x="3802" y="935"/>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1975</a:t>
                </a:r>
              </a:p>
            </p:txBody>
          </p:sp>
          <p:sp>
            <p:nvSpPr>
              <p:cNvPr id="8283" name="Rectangle 88"/>
              <p:cNvSpPr>
                <a:spLocks noChangeArrowheads="1"/>
              </p:cNvSpPr>
              <p:nvPr/>
            </p:nvSpPr>
            <p:spPr bwMode="auto">
              <a:xfrm>
                <a:off x="3203" y="935"/>
                <a:ext cx="59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638.2</a:t>
                </a:r>
              </a:p>
            </p:txBody>
          </p:sp>
          <p:sp>
            <p:nvSpPr>
              <p:cNvPr id="8284" name="Rectangle 89"/>
              <p:cNvSpPr>
                <a:spLocks noChangeArrowheads="1"/>
              </p:cNvSpPr>
              <p:nvPr/>
            </p:nvSpPr>
            <p:spPr bwMode="auto">
              <a:xfrm>
                <a:off x="2602" y="935"/>
                <a:ext cx="6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13</a:t>
                </a:r>
              </a:p>
            </p:txBody>
          </p:sp>
          <p:sp>
            <p:nvSpPr>
              <p:cNvPr id="8285" name="Rectangle 90"/>
              <p:cNvSpPr>
                <a:spLocks noChangeArrowheads="1"/>
              </p:cNvSpPr>
              <p:nvPr/>
            </p:nvSpPr>
            <p:spPr bwMode="auto">
              <a:xfrm>
                <a:off x="2018" y="935"/>
                <a:ext cx="58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1964</a:t>
                </a:r>
              </a:p>
            </p:txBody>
          </p:sp>
          <p:sp>
            <p:nvSpPr>
              <p:cNvPr id="8286" name="Rectangle 91"/>
              <p:cNvSpPr>
                <a:spLocks noChangeArrowheads="1"/>
              </p:cNvSpPr>
              <p:nvPr/>
            </p:nvSpPr>
            <p:spPr bwMode="auto">
              <a:xfrm>
                <a:off x="1402" y="935"/>
                <a:ext cx="61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348.0</a:t>
                </a:r>
              </a:p>
            </p:txBody>
          </p:sp>
          <p:sp>
            <p:nvSpPr>
              <p:cNvPr id="8287" name="Rectangle 92"/>
              <p:cNvSpPr>
                <a:spLocks noChangeArrowheads="1"/>
              </p:cNvSpPr>
              <p:nvPr/>
            </p:nvSpPr>
            <p:spPr bwMode="auto">
              <a:xfrm>
                <a:off x="802" y="935"/>
                <a:ext cx="60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a:t>
                </a:r>
              </a:p>
            </p:txBody>
          </p:sp>
          <p:sp>
            <p:nvSpPr>
              <p:cNvPr id="8288" name="Rectangle 93"/>
              <p:cNvSpPr>
                <a:spLocks noChangeArrowheads="1"/>
              </p:cNvSpPr>
              <p:nvPr/>
            </p:nvSpPr>
            <p:spPr bwMode="auto">
              <a:xfrm>
                <a:off x="204" y="935"/>
                <a:ext cx="59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1953</a:t>
                </a:r>
              </a:p>
            </p:txBody>
          </p:sp>
          <p:sp>
            <p:nvSpPr>
              <p:cNvPr id="8289" name="Rectangle 94"/>
              <p:cNvSpPr>
                <a:spLocks noChangeArrowheads="1"/>
              </p:cNvSpPr>
              <p:nvPr/>
            </p:nvSpPr>
            <p:spPr bwMode="auto">
              <a:xfrm>
                <a:off x="5002" y="634"/>
                <a:ext cx="60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1163.6</a:t>
                </a:r>
              </a:p>
            </p:txBody>
          </p:sp>
          <p:sp>
            <p:nvSpPr>
              <p:cNvPr id="8290" name="Rectangle 95"/>
              <p:cNvSpPr>
                <a:spLocks noChangeArrowheads="1"/>
              </p:cNvSpPr>
              <p:nvPr/>
            </p:nvSpPr>
            <p:spPr bwMode="auto">
              <a:xfrm>
                <a:off x="4402" y="634"/>
                <a:ext cx="60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23</a:t>
                </a:r>
              </a:p>
            </p:txBody>
          </p:sp>
          <p:sp>
            <p:nvSpPr>
              <p:cNvPr id="8291" name="Rectangle 96"/>
              <p:cNvSpPr>
                <a:spLocks noChangeArrowheads="1"/>
              </p:cNvSpPr>
              <p:nvPr/>
            </p:nvSpPr>
            <p:spPr bwMode="auto">
              <a:xfrm>
                <a:off x="3802" y="634"/>
                <a:ext cx="60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1974</a:t>
                </a:r>
              </a:p>
            </p:txBody>
          </p:sp>
          <p:sp>
            <p:nvSpPr>
              <p:cNvPr id="8292" name="Rectangle 97"/>
              <p:cNvSpPr>
                <a:spLocks noChangeArrowheads="1"/>
              </p:cNvSpPr>
              <p:nvPr/>
            </p:nvSpPr>
            <p:spPr bwMode="auto">
              <a:xfrm>
                <a:off x="3203" y="634"/>
                <a:ext cx="59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604.5</a:t>
                </a:r>
              </a:p>
            </p:txBody>
          </p:sp>
          <p:sp>
            <p:nvSpPr>
              <p:cNvPr id="8293" name="Rectangle 98"/>
              <p:cNvSpPr>
                <a:spLocks noChangeArrowheads="1"/>
              </p:cNvSpPr>
              <p:nvPr/>
            </p:nvSpPr>
            <p:spPr bwMode="auto">
              <a:xfrm>
                <a:off x="2602" y="634"/>
                <a:ext cx="601"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12</a:t>
                </a:r>
              </a:p>
            </p:txBody>
          </p:sp>
          <p:sp>
            <p:nvSpPr>
              <p:cNvPr id="8294" name="Rectangle 99"/>
              <p:cNvSpPr>
                <a:spLocks noChangeArrowheads="1"/>
              </p:cNvSpPr>
              <p:nvPr/>
            </p:nvSpPr>
            <p:spPr bwMode="auto">
              <a:xfrm>
                <a:off x="2018" y="634"/>
                <a:ext cx="584"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1963</a:t>
                </a:r>
              </a:p>
            </p:txBody>
          </p:sp>
          <p:sp>
            <p:nvSpPr>
              <p:cNvPr id="8295" name="Rectangle 100"/>
              <p:cNvSpPr>
                <a:spLocks noChangeArrowheads="1"/>
              </p:cNvSpPr>
              <p:nvPr/>
            </p:nvSpPr>
            <p:spPr bwMode="auto">
              <a:xfrm>
                <a:off x="1402" y="634"/>
                <a:ext cx="61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276.8</a:t>
                </a:r>
              </a:p>
            </p:txBody>
          </p:sp>
          <p:sp>
            <p:nvSpPr>
              <p:cNvPr id="8296" name="Rectangle 101"/>
              <p:cNvSpPr>
                <a:spLocks noChangeArrowheads="1"/>
              </p:cNvSpPr>
              <p:nvPr/>
            </p:nvSpPr>
            <p:spPr bwMode="auto">
              <a:xfrm>
                <a:off x="802" y="634"/>
                <a:ext cx="60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a:t>
                </a:r>
              </a:p>
            </p:txBody>
          </p:sp>
          <p:sp>
            <p:nvSpPr>
              <p:cNvPr id="8297" name="Rectangle 102"/>
              <p:cNvSpPr>
                <a:spLocks noChangeArrowheads="1"/>
              </p:cNvSpPr>
              <p:nvPr/>
            </p:nvSpPr>
            <p:spPr bwMode="auto">
              <a:xfrm>
                <a:off x="204" y="634"/>
                <a:ext cx="598"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ea typeface="宋体" pitchFamily="2" charset="-122"/>
                    <a:cs typeface="Times New Roman" pitchFamily="18" charset="0"/>
                  </a:rPr>
                  <a:t>1952</a:t>
                </a:r>
              </a:p>
            </p:txBody>
          </p:sp>
          <p:sp>
            <p:nvSpPr>
              <p:cNvPr id="8298" name="Rectangle 103"/>
              <p:cNvSpPr>
                <a:spLocks noChangeArrowheads="1"/>
              </p:cNvSpPr>
              <p:nvPr/>
            </p:nvSpPr>
            <p:spPr bwMode="auto">
              <a:xfrm>
                <a:off x="5002" y="192"/>
                <a:ext cx="6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rPr>
                  <a:t>总额</a:t>
                </a:r>
              </a:p>
              <a:p>
                <a:pPr marL="342900" indent="-342900" algn="ctr"/>
                <a:r>
                  <a:rPr lang="zh-CN" altLang="en-US" sz="1800" b="1">
                    <a:ea typeface="宋体" pitchFamily="2" charset="-122"/>
                  </a:rPr>
                  <a:t>（ </a:t>
                </a:r>
                <a:r>
                  <a:rPr lang="en-US" altLang="zh-CN" sz="1800" b="1" i="1">
                    <a:ea typeface="宋体" pitchFamily="2" charset="-122"/>
                  </a:rPr>
                  <a:t>y</a:t>
                </a:r>
                <a:r>
                  <a:rPr lang="en-US" altLang="zh-CN" sz="1800" b="1" i="1" baseline="-25000">
                    <a:ea typeface="宋体" pitchFamily="2" charset="-122"/>
                  </a:rPr>
                  <a:t>t</a:t>
                </a:r>
                <a:r>
                  <a:rPr lang="en-US" altLang="zh-CN" sz="1800" b="1">
                    <a:ea typeface="宋体" pitchFamily="2" charset="-122"/>
                  </a:rPr>
                  <a:t> </a:t>
                </a:r>
                <a:r>
                  <a:rPr lang="zh-CN" altLang="en-US" sz="1800" b="1">
                    <a:ea typeface="宋体" pitchFamily="2" charset="-122"/>
                    <a:cs typeface="Times New Roman" pitchFamily="18" charset="0"/>
                  </a:rPr>
                  <a:t>）</a:t>
                </a:r>
              </a:p>
            </p:txBody>
          </p:sp>
          <p:sp>
            <p:nvSpPr>
              <p:cNvPr id="8299" name="Rectangle 104"/>
              <p:cNvSpPr>
                <a:spLocks noChangeArrowheads="1"/>
              </p:cNvSpPr>
              <p:nvPr/>
            </p:nvSpPr>
            <p:spPr bwMode="auto">
              <a:xfrm>
                <a:off x="4402" y="192"/>
                <a:ext cx="6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时序</a:t>
                </a:r>
              </a:p>
              <a:p>
                <a:pPr marL="342900" indent="-342900" algn="ctr" eaLnBrk="0" hangingPunct="0"/>
                <a:r>
                  <a:rPr lang="zh-CN" altLang="en-US" sz="1800" b="1">
                    <a:ea typeface="宋体" pitchFamily="2" charset="-122"/>
                    <a:cs typeface="Times New Roman" pitchFamily="18" charset="0"/>
                  </a:rPr>
                  <a:t>（</a:t>
                </a:r>
                <a:r>
                  <a:rPr lang="en-US" altLang="zh-CN" sz="1800" b="1">
                    <a:ea typeface="宋体" pitchFamily="2" charset="-122"/>
                    <a:cs typeface="Times New Roman" pitchFamily="18" charset="0"/>
                  </a:rPr>
                  <a:t>t</a:t>
                </a:r>
                <a:r>
                  <a:rPr lang="zh-CN" altLang="en-US" sz="1800" b="1">
                    <a:ea typeface="宋体" pitchFamily="2" charset="-122"/>
                    <a:cs typeface="Times New Roman" pitchFamily="18" charset="0"/>
                  </a:rPr>
                  <a:t>）</a:t>
                </a:r>
              </a:p>
            </p:txBody>
          </p:sp>
          <p:sp>
            <p:nvSpPr>
              <p:cNvPr id="8300" name="Rectangle 105"/>
              <p:cNvSpPr>
                <a:spLocks noChangeArrowheads="1"/>
              </p:cNvSpPr>
              <p:nvPr/>
            </p:nvSpPr>
            <p:spPr bwMode="auto">
              <a:xfrm>
                <a:off x="3802" y="192"/>
                <a:ext cx="6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年份</a:t>
                </a:r>
              </a:p>
            </p:txBody>
          </p:sp>
          <p:sp>
            <p:nvSpPr>
              <p:cNvPr id="8301" name="Rectangle 106"/>
              <p:cNvSpPr>
                <a:spLocks noChangeArrowheads="1"/>
              </p:cNvSpPr>
              <p:nvPr/>
            </p:nvSpPr>
            <p:spPr bwMode="auto">
              <a:xfrm>
                <a:off x="3203" y="192"/>
                <a:ext cx="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rPr>
                  <a:t>总额 </a:t>
                </a:r>
              </a:p>
              <a:p>
                <a:pPr marL="342900" indent="-342900" algn="ctr"/>
                <a:r>
                  <a:rPr lang="zh-CN" altLang="en-US" sz="1800" b="1">
                    <a:ea typeface="宋体" pitchFamily="2" charset="-122"/>
                  </a:rPr>
                  <a:t>（ </a:t>
                </a:r>
                <a:r>
                  <a:rPr lang="en-US" altLang="zh-CN" sz="1800" b="1" i="1">
                    <a:ea typeface="宋体" pitchFamily="2" charset="-122"/>
                  </a:rPr>
                  <a:t>y</a:t>
                </a:r>
                <a:r>
                  <a:rPr lang="en-US" altLang="zh-CN" sz="1800" b="1" i="1" baseline="-25000">
                    <a:ea typeface="宋体" pitchFamily="2" charset="-122"/>
                  </a:rPr>
                  <a:t>t</a:t>
                </a:r>
                <a:r>
                  <a:rPr lang="en-US" altLang="zh-CN" sz="1800" b="1">
                    <a:ea typeface="宋体" pitchFamily="2" charset="-122"/>
                  </a:rPr>
                  <a:t> </a:t>
                </a:r>
                <a:r>
                  <a:rPr lang="zh-CN" altLang="en-US" sz="1800" b="1">
                    <a:ea typeface="宋体" pitchFamily="2" charset="-122"/>
                    <a:cs typeface="Times New Roman" pitchFamily="18" charset="0"/>
                  </a:rPr>
                  <a:t>）</a:t>
                </a:r>
              </a:p>
            </p:txBody>
          </p:sp>
          <p:sp>
            <p:nvSpPr>
              <p:cNvPr id="8302" name="Rectangle 107"/>
              <p:cNvSpPr>
                <a:spLocks noChangeArrowheads="1"/>
              </p:cNvSpPr>
              <p:nvPr/>
            </p:nvSpPr>
            <p:spPr bwMode="auto">
              <a:xfrm>
                <a:off x="2602" y="192"/>
                <a:ext cx="60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时序</a:t>
                </a:r>
              </a:p>
              <a:p>
                <a:pPr marL="342900" indent="-342900" algn="ctr" eaLnBrk="0" hangingPunct="0"/>
                <a:r>
                  <a:rPr lang="zh-CN" altLang="en-US" sz="1800" b="1">
                    <a:ea typeface="宋体" pitchFamily="2" charset="-122"/>
                    <a:cs typeface="Times New Roman" pitchFamily="18" charset="0"/>
                  </a:rPr>
                  <a:t>（</a:t>
                </a:r>
                <a:r>
                  <a:rPr lang="en-US" altLang="zh-CN" sz="1800" b="1" i="1">
                    <a:ea typeface="宋体" pitchFamily="2" charset="-122"/>
                    <a:cs typeface="Times New Roman" pitchFamily="18" charset="0"/>
                  </a:rPr>
                  <a:t>t</a:t>
                </a:r>
                <a:r>
                  <a:rPr lang="zh-CN" altLang="en-US" sz="1800" b="1">
                    <a:ea typeface="宋体" pitchFamily="2" charset="-122"/>
                    <a:cs typeface="Times New Roman" pitchFamily="18" charset="0"/>
                  </a:rPr>
                  <a:t>）</a:t>
                </a:r>
              </a:p>
            </p:txBody>
          </p:sp>
          <p:sp>
            <p:nvSpPr>
              <p:cNvPr id="8303" name="Rectangle 108"/>
              <p:cNvSpPr>
                <a:spLocks noChangeArrowheads="1"/>
              </p:cNvSpPr>
              <p:nvPr/>
            </p:nvSpPr>
            <p:spPr bwMode="auto">
              <a:xfrm>
                <a:off x="2018" y="192"/>
                <a:ext cx="5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年份</a:t>
                </a:r>
              </a:p>
            </p:txBody>
          </p:sp>
          <p:sp>
            <p:nvSpPr>
              <p:cNvPr id="8304" name="Rectangle 109"/>
              <p:cNvSpPr>
                <a:spLocks noChangeArrowheads="1"/>
              </p:cNvSpPr>
              <p:nvPr/>
            </p:nvSpPr>
            <p:spPr bwMode="auto">
              <a:xfrm>
                <a:off x="1402" y="192"/>
                <a:ext cx="6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rPr>
                  <a:t>总额 </a:t>
                </a:r>
              </a:p>
              <a:p>
                <a:pPr marL="342900" indent="-342900" algn="ctr"/>
                <a:r>
                  <a:rPr lang="zh-CN" altLang="en-US" sz="1800" b="1">
                    <a:ea typeface="宋体" pitchFamily="2" charset="-122"/>
                  </a:rPr>
                  <a:t>（ </a:t>
                </a:r>
                <a:r>
                  <a:rPr lang="en-US" altLang="zh-CN" sz="1800" b="1" i="1">
                    <a:ea typeface="宋体" pitchFamily="2" charset="-122"/>
                  </a:rPr>
                  <a:t>y</a:t>
                </a:r>
                <a:r>
                  <a:rPr lang="en-US" altLang="zh-CN" sz="1800" b="1" i="1" baseline="-25000">
                    <a:ea typeface="宋体" pitchFamily="2" charset="-122"/>
                  </a:rPr>
                  <a:t>t</a:t>
                </a:r>
                <a:r>
                  <a:rPr lang="en-US" altLang="zh-CN" sz="1800" b="1">
                    <a:ea typeface="宋体" pitchFamily="2" charset="-122"/>
                  </a:rPr>
                  <a:t> </a:t>
                </a:r>
                <a:r>
                  <a:rPr lang="zh-CN" altLang="en-US" sz="1800" b="1">
                    <a:ea typeface="宋体" pitchFamily="2" charset="-122"/>
                    <a:cs typeface="Times New Roman" pitchFamily="18" charset="0"/>
                  </a:rPr>
                  <a:t>）</a:t>
                </a:r>
              </a:p>
            </p:txBody>
          </p:sp>
          <p:sp>
            <p:nvSpPr>
              <p:cNvPr id="8305" name="Rectangle 110"/>
              <p:cNvSpPr>
                <a:spLocks noChangeArrowheads="1"/>
              </p:cNvSpPr>
              <p:nvPr/>
            </p:nvSpPr>
            <p:spPr bwMode="auto">
              <a:xfrm>
                <a:off x="802" y="192"/>
                <a:ext cx="6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时序</a:t>
                </a:r>
              </a:p>
              <a:p>
                <a:pPr marL="342900" indent="-342900" algn="ctr" eaLnBrk="0" hangingPunct="0"/>
                <a:r>
                  <a:rPr lang="zh-CN" altLang="en-US" sz="1800" b="1">
                    <a:ea typeface="宋体" pitchFamily="2" charset="-122"/>
                    <a:cs typeface="Times New Roman" pitchFamily="18" charset="0"/>
                  </a:rPr>
                  <a:t>（</a:t>
                </a:r>
                <a:r>
                  <a:rPr lang="en-US" altLang="zh-CN" sz="1800" b="1" i="1">
                    <a:ea typeface="宋体" pitchFamily="2" charset="-122"/>
                    <a:cs typeface="Times New Roman" pitchFamily="18" charset="0"/>
                  </a:rPr>
                  <a:t>t</a:t>
                </a:r>
                <a:r>
                  <a:rPr lang="zh-CN" altLang="en-US" sz="1800" b="1">
                    <a:ea typeface="宋体" pitchFamily="2" charset="-122"/>
                    <a:cs typeface="Times New Roman" pitchFamily="18" charset="0"/>
                  </a:rPr>
                  <a:t>）</a:t>
                </a:r>
              </a:p>
            </p:txBody>
          </p:sp>
          <p:sp>
            <p:nvSpPr>
              <p:cNvPr id="8306" name="Rectangle 111"/>
              <p:cNvSpPr>
                <a:spLocks noChangeArrowheads="1"/>
              </p:cNvSpPr>
              <p:nvPr/>
            </p:nvSpPr>
            <p:spPr bwMode="auto">
              <a:xfrm>
                <a:off x="204" y="192"/>
                <a:ext cx="5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ea typeface="宋体" pitchFamily="2" charset="-122"/>
                    <a:cs typeface="Times New Roman" pitchFamily="18" charset="0"/>
                  </a:rPr>
                  <a:t>年份</a:t>
                </a:r>
              </a:p>
            </p:txBody>
          </p:sp>
          <p:sp>
            <p:nvSpPr>
              <p:cNvPr id="8307" name="Line 112"/>
              <p:cNvSpPr>
                <a:spLocks noChangeShapeType="1"/>
              </p:cNvSpPr>
              <p:nvPr/>
            </p:nvSpPr>
            <p:spPr bwMode="auto">
              <a:xfrm>
                <a:off x="204" y="634"/>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08" name="Line 113"/>
              <p:cNvSpPr>
                <a:spLocks noChangeShapeType="1"/>
              </p:cNvSpPr>
              <p:nvPr/>
            </p:nvSpPr>
            <p:spPr bwMode="auto">
              <a:xfrm>
                <a:off x="8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09" name="Line 114"/>
              <p:cNvSpPr>
                <a:spLocks noChangeShapeType="1"/>
              </p:cNvSpPr>
              <p:nvPr/>
            </p:nvSpPr>
            <p:spPr bwMode="auto">
              <a:xfrm>
                <a:off x="14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0" name="Line 115"/>
              <p:cNvSpPr>
                <a:spLocks noChangeShapeType="1"/>
              </p:cNvSpPr>
              <p:nvPr/>
            </p:nvSpPr>
            <p:spPr bwMode="auto">
              <a:xfrm>
                <a:off x="2018"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1" name="Line 116"/>
              <p:cNvSpPr>
                <a:spLocks noChangeShapeType="1"/>
              </p:cNvSpPr>
              <p:nvPr/>
            </p:nvSpPr>
            <p:spPr bwMode="auto">
              <a:xfrm>
                <a:off x="26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2" name="Line 117"/>
              <p:cNvSpPr>
                <a:spLocks noChangeShapeType="1"/>
              </p:cNvSpPr>
              <p:nvPr/>
            </p:nvSpPr>
            <p:spPr bwMode="auto">
              <a:xfrm>
                <a:off x="3203"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3" name="Line 118"/>
              <p:cNvSpPr>
                <a:spLocks noChangeShapeType="1"/>
              </p:cNvSpPr>
              <p:nvPr/>
            </p:nvSpPr>
            <p:spPr bwMode="auto">
              <a:xfrm>
                <a:off x="38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4" name="Line 119"/>
              <p:cNvSpPr>
                <a:spLocks noChangeShapeType="1"/>
              </p:cNvSpPr>
              <p:nvPr/>
            </p:nvSpPr>
            <p:spPr bwMode="auto">
              <a:xfrm>
                <a:off x="44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5" name="Line 120"/>
              <p:cNvSpPr>
                <a:spLocks noChangeShapeType="1"/>
              </p:cNvSpPr>
              <p:nvPr/>
            </p:nvSpPr>
            <p:spPr bwMode="auto">
              <a:xfrm>
                <a:off x="5002" y="192"/>
                <a:ext cx="0" cy="3648"/>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6" name="Line 121"/>
              <p:cNvSpPr>
                <a:spLocks noChangeShapeType="1"/>
              </p:cNvSpPr>
              <p:nvPr/>
            </p:nvSpPr>
            <p:spPr bwMode="auto">
              <a:xfrm>
                <a:off x="204" y="935"/>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7" name="Line 122"/>
              <p:cNvSpPr>
                <a:spLocks noChangeShapeType="1"/>
              </p:cNvSpPr>
              <p:nvPr/>
            </p:nvSpPr>
            <p:spPr bwMode="auto">
              <a:xfrm>
                <a:off x="204" y="1224"/>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8" name="Line 123"/>
              <p:cNvSpPr>
                <a:spLocks noChangeShapeType="1"/>
              </p:cNvSpPr>
              <p:nvPr/>
            </p:nvSpPr>
            <p:spPr bwMode="auto">
              <a:xfrm>
                <a:off x="204" y="1539"/>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19" name="Line 124"/>
              <p:cNvSpPr>
                <a:spLocks noChangeShapeType="1"/>
              </p:cNvSpPr>
              <p:nvPr/>
            </p:nvSpPr>
            <p:spPr bwMode="auto">
              <a:xfrm>
                <a:off x="204" y="1827"/>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0" name="Line 125"/>
              <p:cNvSpPr>
                <a:spLocks noChangeShapeType="1"/>
              </p:cNvSpPr>
              <p:nvPr/>
            </p:nvSpPr>
            <p:spPr bwMode="auto">
              <a:xfrm>
                <a:off x="204" y="2116"/>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1" name="Line 126"/>
              <p:cNvSpPr>
                <a:spLocks noChangeShapeType="1"/>
              </p:cNvSpPr>
              <p:nvPr/>
            </p:nvSpPr>
            <p:spPr bwMode="auto">
              <a:xfrm>
                <a:off x="204" y="2404"/>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2" name="Line 127"/>
              <p:cNvSpPr>
                <a:spLocks noChangeShapeType="1"/>
              </p:cNvSpPr>
              <p:nvPr/>
            </p:nvSpPr>
            <p:spPr bwMode="auto">
              <a:xfrm>
                <a:off x="204" y="2693"/>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3" name="Line 128"/>
              <p:cNvSpPr>
                <a:spLocks noChangeShapeType="1"/>
              </p:cNvSpPr>
              <p:nvPr/>
            </p:nvSpPr>
            <p:spPr bwMode="auto">
              <a:xfrm>
                <a:off x="204" y="2944"/>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4" name="Line 129"/>
              <p:cNvSpPr>
                <a:spLocks noChangeShapeType="1"/>
              </p:cNvSpPr>
              <p:nvPr/>
            </p:nvSpPr>
            <p:spPr bwMode="auto">
              <a:xfrm>
                <a:off x="204" y="3231"/>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5" name="Line 130"/>
              <p:cNvSpPr>
                <a:spLocks noChangeShapeType="1"/>
              </p:cNvSpPr>
              <p:nvPr/>
            </p:nvSpPr>
            <p:spPr bwMode="auto">
              <a:xfrm>
                <a:off x="204" y="3520"/>
                <a:ext cx="5398"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6" name="Line 131"/>
              <p:cNvSpPr>
                <a:spLocks noChangeShapeType="1"/>
              </p:cNvSpPr>
              <p:nvPr/>
            </p:nvSpPr>
            <p:spPr bwMode="auto">
              <a:xfrm>
                <a:off x="204" y="192"/>
                <a:ext cx="5398" cy="0"/>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7" name="Line 132"/>
              <p:cNvSpPr>
                <a:spLocks noChangeShapeType="1"/>
              </p:cNvSpPr>
              <p:nvPr/>
            </p:nvSpPr>
            <p:spPr bwMode="auto">
              <a:xfrm>
                <a:off x="204" y="192"/>
                <a:ext cx="0" cy="3648"/>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8" name="Line 133"/>
              <p:cNvSpPr>
                <a:spLocks noChangeShapeType="1"/>
              </p:cNvSpPr>
              <p:nvPr/>
            </p:nvSpPr>
            <p:spPr bwMode="auto">
              <a:xfrm>
                <a:off x="5602" y="192"/>
                <a:ext cx="0" cy="3648"/>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8329" name="Line 134"/>
              <p:cNvSpPr>
                <a:spLocks noChangeShapeType="1"/>
              </p:cNvSpPr>
              <p:nvPr/>
            </p:nvSpPr>
            <p:spPr bwMode="auto">
              <a:xfrm>
                <a:off x="204" y="3840"/>
                <a:ext cx="5398" cy="0"/>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grpSp>
        <p:sp>
          <p:nvSpPr>
            <p:cNvPr id="8196" name="Rectangle 135"/>
            <p:cNvSpPr>
              <a:spLocks noChangeArrowheads="1"/>
            </p:cNvSpPr>
            <p:nvPr/>
          </p:nvSpPr>
          <p:spPr bwMode="auto">
            <a:xfrm>
              <a:off x="0" y="2088"/>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7" name="Line 136"/>
            <p:cNvSpPr>
              <a:spLocks noChangeShapeType="1"/>
            </p:cNvSpPr>
            <p:nvPr/>
          </p:nvSpPr>
          <p:spPr bwMode="auto">
            <a:xfrm flipH="1" flipV="1">
              <a:off x="2032" y="200"/>
              <a:ext cx="1" cy="3639"/>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8" name="Line 137"/>
            <p:cNvSpPr>
              <a:spLocks noChangeShapeType="1"/>
            </p:cNvSpPr>
            <p:nvPr/>
          </p:nvSpPr>
          <p:spPr bwMode="auto">
            <a:xfrm flipH="1" flipV="1">
              <a:off x="3816" y="200"/>
              <a:ext cx="1" cy="3639"/>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09250"/>
                                        </p:tgtEl>
                                        <p:attrNameLst>
                                          <p:attrName>style.visibility</p:attrName>
                                        </p:attrNameLst>
                                      </p:cBhvr>
                                      <p:to>
                                        <p:strVal val="visible"/>
                                      </p:to>
                                    </p:set>
                                    <p:anim calcmode="lin" valueType="num">
                                      <p:cBhvr additive="base">
                                        <p:cTn id="7" dur="500" fill="hold"/>
                                        <p:tgtEl>
                                          <p:spTgt spid="309250"/>
                                        </p:tgtEl>
                                        <p:attrNameLst>
                                          <p:attrName>ppt_x</p:attrName>
                                        </p:attrNameLst>
                                      </p:cBhvr>
                                      <p:tavLst>
                                        <p:tav tm="0">
                                          <p:val>
                                            <p:strVal val="#ppt_x"/>
                                          </p:val>
                                        </p:tav>
                                        <p:tav tm="100000">
                                          <p:val>
                                            <p:strVal val="#ppt_x"/>
                                          </p:val>
                                        </p:tav>
                                      </p:tavLst>
                                    </p:anim>
                                    <p:anim calcmode="lin" valueType="num">
                                      <p:cBhvr additive="base">
                                        <p:cTn id="8" dur="500" fill="hold"/>
                                        <p:tgtEl>
                                          <p:spTgt spid="309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03170" name="Group 2"/>
          <p:cNvGraphicFramePr>
            <a:graphicFrameLocks noGrp="1"/>
          </p:cNvGraphicFramePr>
          <p:nvPr/>
        </p:nvGraphicFramePr>
        <p:xfrm>
          <a:off x="180975" y="1403350"/>
          <a:ext cx="4660900" cy="4884738"/>
        </p:xfrm>
        <a:graphic>
          <a:graphicData uri="http://schemas.openxmlformats.org/drawingml/2006/table">
            <a:tbl>
              <a:tblPr/>
              <a:tblGrid>
                <a:gridCol w="846138"/>
                <a:gridCol w="912812"/>
                <a:gridCol w="914400"/>
                <a:gridCol w="862013"/>
                <a:gridCol w="1125537"/>
              </a:tblGrid>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观察期</a:t>
                      </a:r>
                      <a:endParaRPr kumimoji="0" lang="zh-CN" altLang="en-US"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66"/>
                          </a:solidFill>
                          <a:effectLst/>
                          <a:latin typeface="宋体" pitchFamily="2" charset="-122"/>
                          <a:ea typeface="宋体" pitchFamily="2" charset="-122"/>
                        </a:rPr>
                        <a:t>销售额</a:t>
                      </a:r>
                      <a:endParaRPr kumimoji="0" lang="zh-CN" altLang="en-US"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66"/>
                          </a:solidFill>
                          <a:effectLst/>
                          <a:latin typeface="Times New Roman" pitchFamily="18" charset="0"/>
                          <a:ea typeface="宋体" pitchFamily="2" charset="-122"/>
                        </a:rPr>
                        <a:t>x</a:t>
                      </a:r>
                      <a:r>
                        <a:rPr kumimoji="0" lang="en-US" altLang="zh-CN" sz="1400" b="1" i="0" u="none" strike="noStrike" cap="none" normalizeH="0" baseline="-25000" smtClean="0">
                          <a:ln>
                            <a:noFill/>
                          </a:ln>
                          <a:solidFill>
                            <a:srgbClr val="000066"/>
                          </a:solidFill>
                          <a:effectLst/>
                          <a:latin typeface="Times New Roman" pitchFamily="18" charset="0"/>
                          <a:ea typeface="宋体" pitchFamily="2"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2635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3.620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37.334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72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4.070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58.553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90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4.520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91.833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4.970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144.029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270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5.420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225.892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390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5.870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354.283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1999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570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6.320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555.649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900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6.770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871.466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1500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7.220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1366.787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2310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7.670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2143.636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4050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8.120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3362.027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4800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8.570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5272.922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5400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9.020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8269.924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2006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66"/>
                        </a:solidFill>
                        <a:effectLst/>
                        <a:latin typeface="Arial"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9.470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66"/>
                          </a:solidFill>
                          <a:effectLst/>
                          <a:latin typeface="Arial" charset="0"/>
                          <a:ea typeface="宋体" pitchFamily="2" charset="-122"/>
                        </a:rPr>
                        <a:t>12970.350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72" name="Text Box 135"/>
          <p:cNvSpPr txBox="1">
            <a:spLocks noChangeArrowheads="1"/>
          </p:cNvSpPr>
          <p:nvPr/>
        </p:nvSpPr>
        <p:spPr bwMode="auto">
          <a:xfrm>
            <a:off x="522288" y="398463"/>
            <a:ext cx="3370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b="1">
                <a:solidFill>
                  <a:srgbClr val="0000FF"/>
                </a:solidFill>
                <a:latin typeface="Times New Roman" pitchFamily="18" charset="0"/>
                <a:ea typeface="黑体" pitchFamily="2" charset="-122"/>
              </a:rPr>
              <a:t>设：该趋势线的模型为：</a:t>
            </a:r>
          </a:p>
        </p:txBody>
      </p:sp>
      <p:graphicFrame>
        <p:nvGraphicFramePr>
          <p:cNvPr id="54373" name="Object 136"/>
          <p:cNvGraphicFramePr>
            <a:graphicFrameLocks noChangeAspect="1"/>
          </p:cNvGraphicFramePr>
          <p:nvPr/>
        </p:nvGraphicFramePr>
        <p:xfrm>
          <a:off x="3938588" y="198438"/>
          <a:ext cx="1719262" cy="755650"/>
        </p:xfrm>
        <a:graphic>
          <a:graphicData uri="http://schemas.openxmlformats.org/presentationml/2006/ole">
            <mc:AlternateContent xmlns:mc="http://schemas.openxmlformats.org/markup-compatibility/2006">
              <mc:Choice xmlns:v="urn:schemas-microsoft-com:vml" Requires="v">
                <p:oleObj spid="_x0000_s54566" name="Equation" r:id="rId3" imgW="494870" imgH="215713" progId="Equation.DSMT4">
                  <p:embed/>
                </p:oleObj>
              </mc:Choice>
              <mc:Fallback>
                <p:oleObj name="Equation" r:id="rId3" imgW="494870" imgH="215713" progId="Equation.DSMT4">
                  <p:embed/>
                  <p:pic>
                    <p:nvPicPr>
                      <p:cNvPr id="0" name="Object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588" y="198438"/>
                        <a:ext cx="17192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4" name="Object 137"/>
          <p:cNvGraphicFramePr>
            <a:graphicFrameLocks noChangeAspect="1"/>
          </p:cNvGraphicFramePr>
          <p:nvPr/>
        </p:nvGraphicFramePr>
        <p:xfrm>
          <a:off x="6367463" y="142875"/>
          <a:ext cx="1354137" cy="942975"/>
        </p:xfrm>
        <a:graphic>
          <a:graphicData uri="http://schemas.openxmlformats.org/presentationml/2006/ole">
            <mc:AlternateContent xmlns:mc="http://schemas.openxmlformats.org/markup-compatibility/2006">
              <mc:Choice xmlns:v="urn:schemas-microsoft-com:vml" Requires="v">
                <p:oleObj spid="_x0000_s54567" name="Equation" r:id="rId5" imgW="583947" imgH="406224" progId="Equation.DSMT4">
                  <p:embed/>
                </p:oleObj>
              </mc:Choice>
              <mc:Fallback>
                <p:oleObj name="Equation" r:id="rId5" imgW="583947" imgH="406224" progId="Equation.DSMT4">
                  <p:embed/>
                  <p:pic>
                    <p:nvPicPr>
                      <p:cNvPr id="0" name="Object 1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7463" y="142875"/>
                        <a:ext cx="1354137" cy="942975"/>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75" name="Object 138"/>
          <p:cNvGraphicFramePr>
            <a:graphicFrameLocks noChangeAspect="1"/>
          </p:cNvGraphicFramePr>
          <p:nvPr/>
        </p:nvGraphicFramePr>
        <p:xfrm>
          <a:off x="3132138" y="1373188"/>
          <a:ext cx="309562" cy="390525"/>
        </p:xfrm>
        <a:graphic>
          <a:graphicData uri="http://schemas.openxmlformats.org/presentationml/2006/ole">
            <mc:AlternateContent xmlns:mc="http://schemas.openxmlformats.org/markup-compatibility/2006">
              <mc:Choice xmlns:v="urn:schemas-microsoft-com:vml" Requires="v">
                <p:oleObj spid="_x0000_s54568" name="Equation" r:id="rId7" imgW="152334" imgH="190417" progId="Equation.DSMT4">
                  <p:embed/>
                </p:oleObj>
              </mc:Choice>
              <mc:Fallback>
                <p:oleObj name="Equation" r:id="rId7" imgW="152334" imgH="190417" progId="Equation.DSMT4">
                  <p:embed/>
                  <p:pic>
                    <p:nvPicPr>
                      <p:cNvPr id="0" name="Object 1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1373188"/>
                        <a:ext cx="309562" cy="390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376" name="Group 139"/>
          <p:cNvGrpSpPr>
            <a:grpSpLocks/>
          </p:cNvGrpSpPr>
          <p:nvPr/>
        </p:nvGrpSpPr>
        <p:grpSpPr bwMode="auto">
          <a:xfrm>
            <a:off x="6102350" y="1133475"/>
            <a:ext cx="1795463" cy="1023938"/>
            <a:chOff x="3844" y="828"/>
            <a:chExt cx="1131" cy="645"/>
          </a:xfrm>
        </p:grpSpPr>
        <p:sp>
          <p:nvSpPr>
            <p:cNvPr id="54393" name="AutoShape 140"/>
            <p:cNvSpPr>
              <a:spLocks noChangeArrowheads="1"/>
            </p:cNvSpPr>
            <p:nvPr/>
          </p:nvSpPr>
          <p:spPr bwMode="auto">
            <a:xfrm>
              <a:off x="4266" y="828"/>
              <a:ext cx="226" cy="283"/>
            </a:xfrm>
            <a:prstGeom prst="downArrow">
              <a:avLst>
                <a:gd name="adj1" fmla="val 50000"/>
                <a:gd name="adj2" fmla="val 31305"/>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54394" name="Object 141"/>
            <p:cNvGraphicFramePr>
              <a:graphicFrameLocks noChangeAspect="1"/>
            </p:cNvGraphicFramePr>
            <p:nvPr/>
          </p:nvGraphicFramePr>
          <p:xfrm>
            <a:off x="3844" y="1139"/>
            <a:ext cx="1131" cy="334"/>
          </p:xfrm>
          <a:graphic>
            <a:graphicData uri="http://schemas.openxmlformats.org/presentationml/2006/ole">
              <mc:AlternateContent xmlns:mc="http://schemas.openxmlformats.org/markup-compatibility/2006">
                <mc:Choice xmlns:v="urn:schemas-microsoft-com:vml" Requires="v">
                  <p:oleObj spid="_x0000_s54569" name="Equation" r:id="rId9" imgW="774364" imgH="228501" progId="Equation.DSMT4">
                    <p:embed/>
                  </p:oleObj>
                </mc:Choice>
                <mc:Fallback>
                  <p:oleObj name="Equation" r:id="rId9" imgW="774364" imgH="228501" progId="Equation.DSMT4">
                    <p:embed/>
                    <p:pic>
                      <p:nvPicPr>
                        <p:cNvPr id="0" name="Object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4" y="1139"/>
                          <a:ext cx="1131" cy="334"/>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4377" name="Group 142"/>
          <p:cNvGrpSpPr>
            <a:grpSpLocks/>
          </p:cNvGrpSpPr>
          <p:nvPr/>
        </p:nvGrpSpPr>
        <p:grpSpPr bwMode="auto">
          <a:xfrm>
            <a:off x="6127750" y="3213100"/>
            <a:ext cx="1774825" cy="1250950"/>
            <a:chOff x="3860" y="2132"/>
            <a:chExt cx="1118" cy="788"/>
          </a:xfrm>
        </p:grpSpPr>
        <p:sp>
          <p:nvSpPr>
            <p:cNvPr id="54389" name="AutoShape 143"/>
            <p:cNvSpPr>
              <a:spLocks noChangeArrowheads="1"/>
            </p:cNvSpPr>
            <p:nvPr/>
          </p:nvSpPr>
          <p:spPr bwMode="auto">
            <a:xfrm>
              <a:off x="4285" y="2132"/>
              <a:ext cx="226" cy="283"/>
            </a:xfrm>
            <a:prstGeom prst="downArrow">
              <a:avLst>
                <a:gd name="adj1" fmla="val 50000"/>
                <a:gd name="adj2" fmla="val 31305"/>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54390" name="Group 144"/>
            <p:cNvGrpSpPr>
              <a:grpSpLocks/>
            </p:cNvGrpSpPr>
            <p:nvPr/>
          </p:nvGrpSpPr>
          <p:grpSpPr bwMode="auto">
            <a:xfrm>
              <a:off x="3860" y="2500"/>
              <a:ext cx="1118" cy="420"/>
              <a:chOff x="866" y="2812"/>
              <a:chExt cx="1118" cy="420"/>
            </a:xfrm>
          </p:grpSpPr>
          <p:graphicFrame>
            <p:nvGraphicFramePr>
              <p:cNvPr id="54391" name="Object 145"/>
              <p:cNvGraphicFramePr>
                <a:graphicFrameLocks noChangeAspect="1"/>
              </p:cNvGraphicFramePr>
              <p:nvPr/>
            </p:nvGraphicFramePr>
            <p:xfrm>
              <a:off x="866" y="2812"/>
              <a:ext cx="556" cy="420"/>
            </p:xfrm>
            <a:graphic>
              <a:graphicData uri="http://schemas.openxmlformats.org/presentationml/2006/ole">
                <mc:AlternateContent xmlns:mc="http://schemas.openxmlformats.org/markup-compatibility/2006">
                  <mc:Choice xmlns:v="urn:schemas-microsoft-com:vml" Requires="v">
                    <p:oleObj spid="_x0000_s54570" name="Equation" r:id="rId11" imgW="253890" imgH="190417" progId="Equation.DSMT4">
                      <p:embed/>
                    </p:oleObj>
                  </mc:Choice>
                  <mc:Fallback>
                    <p:oleObj name="Equation" r:id="rId11" imgW="253890" imgH="190417" progId="Equation.DSMT4">
                      <p:embed/>
                      <p:pic>
                        <p:nvPicPr>
                          <p:cNvPr id="0" name="Object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 y="2812"/>
                            <a:ext cx="556" cy="42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92" name="Object 146"/>
              <p:cNvGraphicFramePr>
                <a:graphicFrameLocks noChangeAspect="1"/>
              </p:cNvGraphicFramePr>
              <p:nvPr/>
            </p:nvGraphicFramePr>
            <p:xfrm>
              <a:off x="1336" y="2812"/>
              <a:ext cx="648" cy="406"/>
            </p:xfrm>
            <a:graphic>
              <a:graphicData uri="http://schemas.openxmlformats.org/presentationml/2006/ole">
                <mc:AlternateContent xmlns:mc="http://schemas.openxmlformats.org/markup-compatibility/2006">
                  <mc:Choice xmlns:v="urn:schemas-microsoft-com:vml" Requires="v">
                    <p:oleObj spid="_x0000_s54571" name="Equation" r:id="rId13" imgW="304668" imgH="190417" progId="Equation.DSMT4">
                      <p:embed/>
                    </p:oleObj>
                  </mc:Choice>
                  <mc:Fallback>
                    <p:oleObj name="Equation" r:id="rId13" imgW="304668" imgH="190417" progId="Equation.DSMT4">
                      <p:embed/>
                      <p:pic>
                        <p:nvPicPr>
                          <p:cNvPr id="0" name="Object 1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6" y="2812"/>
                            <a:ext cx="648" cy="406"/>
                          </a:xfrm>
                          <a:prstGeom prst="rect">
                            <a:avLst/>
                          </a:prstGeom>
                          <a:solidFill>
                            <a:srgbClr val="CCFFFF"/>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54378" name="Group 147"/>
          <p:cNvGrpSpPr>
            <a:grpSpLocks/>
          </p:cNvGrpSpPr>
          <p:nvPr/>
        </p:nvGrpSpPr>
        <p:grpSpPr bwMode="auto">
          <a:xfrm>
            <a:off x="6397625" y="4652963"/>
            <a:ext cx="1192213" cy="1206500"/>
            <a:chOff x="4030" y="3039"/>
            <a:chExt cx="751" cy="760"/>
          </a:xfrm>
        </p:grpSpPr>
        <p:sp>
          <p:nvSpPr>
            <p:cNvPr id="54387" name="AutoShape 148"/>
            <p:cNvSpPr>
              <a:spLocks noChangeArrowheads="1"/>
            </p:cNvSpPr>
            <p:nvPr/>
          </p:nvSpPr>
          <p:spPr bwMode="auto">
            <a:xfrm>
              <a:off x="4285" y="3039"/>
              <a:ext cx="226" cy="283"/>
            </a:xfrm>
            <a:prstGeom prst="downArrow">
              <a:avLst>
                <a:gd name="adj1" fmla="val 50000"/>
                <a:gd name="adj2" fmla="val 31305"/>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aphicFrame>
          <p:nvGraphicFramePr>
            <p:cNvPr id="54388" name="Object 149"/>
            <p:cNvGraphicFramePr>
              <a:graphicFrameLocks noChangeAspect="1"/>
            </p:cNvGraphicFramePr>
            <p:nvPr/>
          </p:nvGraphicFramePr>
          <p:xfrm>
            <a:off x="4030" y="3379"/>
            <a:ext cx="751" cy="420"/>
          </p:xfrm>
          <a:graphic>
            <a:graphicData uri="http://schemas.openxmlformats.org/presentationml/2006/ole">
              <mc:AlternateContent xmlns:mc="http://schemas.openxmlformats.org/markup-compatibility/2006">
                <mc:Choice xmlns:v="urn:schemas-microsoft-com:vml" Requires="v">
                  <p:oleObj spid="_x0000_s54572" name="Equation" r:id="rId15" imgW="342751" imgH="190417" progId="Equation.DSMT4">
                    <p:embed/>
                  </p:oleObj>
                </mc:Choice>
                <mc:Fallback>
                  <p:oleObj name="Equation" r:id="rId15" imgW="342751" imgH="190417" progId="Equation.DSMT4">
                    <p:embed/>
                    <p:pic>
                      <p:nvPicPr>
                        <p:cNvPr id="0" name="Object 1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0" y="3379"/>
                          <a:ext cx="751" cy="42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379" name="Object 150"/>
          <p:cNvGraphicFramePr>
            <a:graphicFrameLocks noChangeAspect="1"/>
          </p:cNvGraphicFramePr>
          <p:nvPr/>
        </p:nvGraphicFramePr>
        <p:xfrm>
          <a:off x="4122738" y="1373188"/>
          <a:ext cx="284162" cy="390525"/>
        </p:xfrm>
        <a:graphic>
          <a:graphicData uri="http://schemas.openxmlformats.org/presentationml/2006/ole">
            <mc:AlternateContent xmlns:mc="http://schemas.openxmlformats.org/markup-compatibility/2006">
              <mc:Choice xmlns:v="urn:schemas-microsoft-com:vml" Requires="v">
                <p:oleObj spid="_x0000_s54573" name="Equation" r:id="rId17" imgW="139639" imgH="190417" progId="Equation.DSMT4">
                  <p:embed/>
                </p:oleObj>
              </mc:Choice>
              <mc:Fallback>
                <p:oleObj name="Equation" r:id="rId17" imgW="139639" imgH="190417" progId="Equation.DSMT4">
                  <p:embed/>
                  <p:pic>
                    <p:nvPicPr>
                      <p:cNvPr id="0" name="Object 1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2738" y="1373188"/>
                        <a:ext cx="284162" cy="390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380" name="Group 151"/>
          <p:cNvGrpSpPr>
            <a:grpSpLocks/>
          </p:cNvGrpSpPr>
          <p:nvPr/>
        </p:nvGrpSpPr>
        <p:grpSpPr bwMode="auto">
          <a:xfrm>
            <a:off x="5734050" y="2178050"/>
            <a:ext cx="2532063" cy="979488"/>
            <a:chOff x="3612" y="1480"/>
            <a:chExt cx="1595" cy="617"/>
          </a:xfrm>
        </p:grpSpPr>
        <p:graphicFrame>
          <p:nvGraphicFramePr>
            <p:cNvPr id="54385" name="Object 152"/>
            <p:cNvGraphicFramePr>
              <a:graphicFrameLocks noChangeAspect="1"/>
            </p:cNvGraphicFramePr>
            <p:nvPr/>
          </p:nvGraphicFramePr>
          <p:xfrm>
            <a:off x="3612" y="1763"/>
            <a:ext cx="1595" cy="334"/>
          </p:xfrm>
          <a:graphic>
            <a:graphicData uri="http://schemas.openxmlformats.org/presentationml/2006/ole">
              <mc:AlternateContent xmlns:mc="http://schemas.openxmlformats.org/markup-compatibility/2006">
                <mc:Choice xmlns:v="urn:schemas-microsoft-com:vml" Requires="v">
                  <p:oleObj spid="_x0000_s54574" name="Equation" r:id="rId19" imgW="1091726" imgH="228501" progId="Equation.DSMT4">
                    <p:embed/>
                  </p:oleObj>
                </mc:Choice>
                <mc:Fallback>
                  <p:oleObj name="Equation" r:id="rId19" imgW="1091726" imgH="228501" progId="Equation.DSMT4">
                    <p:embed/>
                    <p:pic>
                      <p:nvPicPr>
                        <p:cNvPr id="0" name="Object 1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12" y="1763"/>
                          <a:ext cx="1595" cy="334"/>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86" name="AutoShape 153"/>
            <p:cNvSpPr>
              <a:spLocks noChangeArrowheads="1"/>
            </p:cNvSpPr>
            <p:nvPr/>
          </p:nvSpPr>
          <p:spPr bwMode="auto">
            <a:xfrm rot="5400000">
              <a:off x="4256" y="1551"/>
              <a:ext cx="284" cy="141"/>
            </a:xfrm>
            <a:prstGeom prst="homePlate">
              <a:avLst>
                <a:gd name="adj" fmla="val 50355"/>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grpSp>
      <p:sp>
        <p:nvSpPr>
          <p:cNvPr id="54381" name="Rectangle 154"/>
          <p:cNvSpPr>
            <a:spLocks noChangeArrowheads="1"/>
          </p:cNvSpPr>
          <p:nvPr/>
        </p:nvSpPr>
        <p:spPr bwMode="auto">
          <a:xfrm>
            <a:off x="161925" y="5994400"/>
            <a:ext cx="1800225" cy="3603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4382" name="Rectangle 155"/>
          <p:cNvSpPr>
            <a:spLocks noChangeArrowheads="1"/>
          </p:cNvSpPr>
          <p:nvPr/>
        </p:nvSpPr>
        <p:spPr bwMode="auto">
          <a:xfrm>
            <a:off x="1827213" y="5994400"/>
            <a:ext cx="1035050" cy="3603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4383" name="Rectangle 156"/>
          <p:cNvSpPr>
            <a:spLocks noChangeArrowheads="1"/>
          </p:cNvSpPr>
          <p:nvPr/>
        </p:nvSpPr>
        <p:spPr bwMode="auto">
          <a:xfrm>
            <a:off x="2816225" y="5994400"/>
            <a:ext cx="1035050" cy="3603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54384" name="Rectangle 157"/>
          <p:cNvSpPr>
            <a:spLocks noChangeArrowheads="1"/>
          </p:cNvSpPr>
          <p:nvPr/>
        </p:nvSpPr>
        <p:spPr bwMode="auto">
          <a:xfrm>
            <a:off x="3851275" y="5994400"/>
            <a:ext cx="1035050" cy="3603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233363"/>
            <a:ext cx="8415337" cy="48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Text Box 3"/>
          <p:cNvSpPr txBox="1">
            <a:spLocks noChangeArrowheads="1"/>
          </p:cNvSpPr>
          <p:nvPr/>
        </p:nvSpPr>
        <p:spPr bwMode="auto">
          <a:xfrm>
            <a:off x="363538" y="5280025"/>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ctr" eaLnBrk="1" hangingPunct="1">
              <a:spcBef>
                <a:spcPct val="50000"/>
              </a:spcBef>
            </a:pPr>
            <a:r>
              <a:rPr lang="zh-CN" altLang="en-US" b="1">
                <a:solidFill>
                  <a:srgbClr val="0000FF"/>
                </a:solidFill>
                <a:latin typeface="Times New Roman" pitchFamily="18" charset="0"/>
                <a:ea typeface="黑体" pitchFamily="2" charset="-122"/>
              </a:rPr>
              <a:t>预测</a:t>
            </a:r>
            <a:r>
              <a:rPr lang="en-US" altLang="zh-CN" b="1">
                <a:solidFill>
                  <a:srgbClr val="0000FF"/>
                </a:solidFill>
                <a:latin typeface="Times New Roman" pitchFamily="18" charset="0"/>
                <a:ea typeface="黑体" pitchFamily="2" charset="-122"/>
              </a:rPr>
              <a:t>2006</a:t>
            </a:r>
            <a:r>
              <a:rPr lang="zh-CN" altLang="en-US" b="1">
                <a:solidFill>
                  <a:srgbClr val="0000FF"/>
                </a:solidFill>
                <a:latin typeface="Times New Roman" pitchFamily="18" charset="0"/>
                <a:ea typeface="黑体" pitchFamily="2" charset="-122"/>
              </a:rPr>
              <a:t>年的销售额：</a:t>
            </a:r>
          </a:p>
        </p:txBody>
      </p:sp>
      <p:graphicFrame>
        <p:nvGraphicFramePr>
          <p:cNvPr id="55300" name="Object 4"/>
          <p:cNvGraphicFramePr>
            <a:graphicFrameLocks noChangeAspect="1"/>
          </p:cNvGraphicFramePr>
          <p:nvPr/>
        </p:nvGraphicFramePr>
        <p:xfrm>
          <a:off x="3492500" y="5300663"/>
          <a:ext cx="5175250" cy="523875"/>
        </p:xfrm>
        <a:graphic>
          <a:graphicData uri="http://schemas.openxmlformats.org/presentationml/2006/ole">
            <mc:AlternateContent xmlns:mc="http://schemas.openxmlformats.org/markup-compatibility/2006">
              <mc:Choice xmlns:v="urn:schemas-microsoft-com:vml" Requires="v">
                <p:oleObj spid="_x0000_s55360" name="Equation" r:id="rId4" imgW="1548728" imgH="190417" progId="Equation.DSMT4">
                  <p:embed/>
                </p:oleObj>
              </mc:Choice>
              <mc:Fallback>
                <p:oleObj name="Equation" r:id="rId4" imgW="1548728" imgH="19041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300663"/>
                        <a:ext cx="517525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5"/>
          <p:cNvGraphicFramePr>
            <a:graphicFrameLocks noChangeAspect="1"/>
          </p:cNvGraphicFramePr>
          <p:nvPr/>
        </p:nvGraphicFramePr>
        <p:xfrm>
          <a:off x="2951163" y="5949950"/>
          <a:ext cx="4860925" cy="574675"/>
        </p:xfrm>
        <a:graphic>
          <a:graphicData uri="http://schemas.openxmlformats.org/presentationml/2006/ole">
            <mc:AlternateContent xmlns:mc="http://schemas.openxmlformats.org/markup-compatibility/2006">
              <mc:Choice xmlns:v="urn:schemas-microsoft-com:vml" Requires="v">
                <p:oleObj spid="_x0000_s55361" name="Equation" r:id="rId6" imgW="1396394" imgH="203112" progId="Equation.DSMT4">
                  <p:embed/>
                </p:oleObj>
              </mc:Choice>
              <mc:Fallback>
                <p:oleObj name="Equation" r:id="rId6" imgW="1396394"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1163" y="5949950"/>
                        <a:ext cx="4860925" cy="574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p:cNvGraphicFramePr>
            <a:graphicFrameLocks noChangeAspect="1"/>
          </p:cNvGraphicFramePr>
          <p:nvPr/>
        </p:nvGraphicFramePr>
        <p:xfrm>
          <a:off x="71438" y="168275"/>
          <a:ext cx="9091612" cy="4968875"/>
        </p:xfrm>
        <a:graphic>
          <a:graphicData uri="http://schemas.openxmlformats.org/presentationml/2006/ole">
            <mc:AlternateContent xmlns:mc="http://schemas.openxmlformats.org/markup-compatibility/2006">
              <mc:Choice xmlns:v="urn:schemas-microsoft-com:vml" Requires="v">
                <p:oleObj spid="_x0000_s55362" name="图表" r:id="rId8" imgW="5924546" imgH="3238304" progId="Excel.Chart.8">
                  <p:embed/>
                </p:oleObj>
              </mc:Choice>
              <mc:Fallback>
                <p:oleObj name="图表" r:id="rId8" imgW="5924546" imgH="3238304" progId="Excel.Char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38" y="168275"/>
                        <a:ext cx="909161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idx="1"/>
          </p:nvPr>
        </p:nvSpPr>
        <p:spPr>
          <a:xfrm>
            <a:off x="457200" y="1141413"/>
            <a:ext cx="8229600" cy="5792787"/>
          </a:xfrm>
        </p:spPr>
        <p:txBody>
          <a:bodyPr/>
          <a:lstStyle/>
          <a:p>
            <a:pPr marL="609600" indent="-609600" eaLnBrk="1" hangingPunct="1">
              <a:lnSpc>
                <a:spcPct val="120000"/>
              </a:lnSpc>
              <a:buFontTx/>
              <a:buNone/>
            </a:pPr>
            <a:r>
              <a:rPr lang="en-US" altLang="zh-CN" b="1" smtClean="0">
                <a:solidFill>
                  <a:srgbClr val="692AA2"/>
                </a:solidFill>
                <a:latin typeface="仿宋_GB2312" pitchFamily="49" charset="-122"/>
                <a:ea typeface="仿宋_GB2312" pitchFamily="49" charset="-122"/>
              </a:rPr>
              <a:t> (</a:t>
            </a:r>
            <a:r>
              <a:rPr lang="zh-CN" altLang="en-US" b="1" smtClean="0">
                <a:solidFill>
                  <a:srgbClr val="692AA2"/>
                </a:solidFill>
                <a:latin typeface="仿宋_GB2312" pitchFamily="49" charset="-122"/>
                <a:ea typeface="仿宋_GB2312" pitchFamily="49" charset="-122"/>
              </a:rPr>
              <a:t>二</a:t>
            </a:r>
            <a:r>
              <a:rPr lang="en-US" altLang="zh-CN"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指数曲线预测模型：</a:t>
            </a:r>
          </a:p>
          <a:p>
            <a:pPr marL="609600" indent="-609600"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marL="609600" indent="-609600" eaLnBrk="1" hangingPunct="1">
              <a:lnSpc>
                <a:spcPct val="70000"/>
              </a:lnSpc>
              <a:buFontTx/>
              <a:buNone/>
            </a:pPr>
            <a:r>
              <a:rPr lang="zh-CN" altLang="en-US" sz="2400" b="1" smtClean="0">
                <a:solidFill>
                  <a:srgbClr val="692AA2"/>
                </a:solidFill>
                <a:latin typeface="仿宋_GB2312" pitchFamily="49" charset="-122"/>
                <a:ea typeface="仿宋_GB2312" pitchFamily="49" charset="-122"/>
              </a:rPr>
              <a:t>     一般形式</a:t>
            </a:r>
            <a:r>
              <a:rPr lang="en-US" altLang="zh-CN" sz="2400" b="1" smtClean="0">
                <a:solidFill>
                  <a:srgbClr val="692AA2"/>
                </a:solidFill>
                <a:latin typeface="仿宋_GB2312" pitchFamily="49" charset="-122"/>
                <a:ea typeface="仿宋_GB2312" pitchFamily="49" charset="-122"/>
              </a:rPr>
              <a:t>: </a:t>
            </a:r>
          </a:p>
          <a:p>
            <a:pPr marL="609600" indent="-609600" eaLnBrk="1" hangingPunct="1">
              <a:lnSpc>
                <a:spcPct val="70000"/>
              </a:lnSpc>
              <a:buFontTx/>
              <a:buNone/>
            </a:pPr>
            <a:r>
              <a:rPr lang="en-US" altLang="zh-CN" sz="2400" b="1" smtClean="0">
                <a:solidFill>
                  <a:srgbClr val="692AA2"/>
                </a:solidFill>
                <a:latin typeface="仿宋_GB2312" pitchFamily="49" charset="-122"/>
                <a:ea typeface="仿宋_GB2312" pitchFamily="49" charset="-122"/>
              </a:rPr>
              <a:t>       </a:t>
            </a:r>
          </a:p>
          <a:p>
            <a:pPr marL="609600" indent="-609600" eaLnBrk="1" hangingPunct="1">
              <a:lnSpc>
                <a:spcPct val="7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修正的指数曲线预测模型 ：</a:t>
            </a:r>
          </a:p>
          <a:p>
            <a:pPr marL="609600" indent="-609600" eaLnBrk="1" hangingPunct="1">
              <a:lnSpc>
                <a:spcPct val="70000"/>
              </a:lnSpc>
              <a:buFontTx/>
              <a:buNone/>
            </a:pPr>
            <a:endParaRPr lang="zh-CN" altLang="en-US" sz="2400" b="1" smtClean="0">
              <a:solidFill>
                <a:srgbClr val="692AA2"/>
              </a:solidFill>
              <a:latin typeface="仿宋_GB2312" pitchFamily="49" charset="-122"/>
              <a:ea typeface="仿宋_GB2312" pitchFamily="49" charset="-122"/>
            </a:endParaRPr>
          </a:p>
          <a:p>
            <a:pPr marL="609600" indent="-609600" eaLnBrk="1" hangingPunct="1">
              <a:lnSpc>
                <a:spcPct val="70000"/>
              </a:lnSpc>
              <a:buFontTx/>
              <a:buNone/>
            </a:pPr>
            <a:r>
              <a:rPr lang="zh-CN" altLang="en-US" sz="2400" b="1" smtClean="0">
                <a:solidFill>
                  <a:srgbClr val="692AA2"/>
                </a:solidFill>
                <a:latin typeface="仿宋_GB2312" pitchFamily="49" charset="-122"/>
                <a:ea typeface="仿宋_GB2312" pitchFamily="49" charset="-122"/>
              </a:rPr>
              <a:t>     对数曲线预测模型：</a:t>
            </a:r>
          </a:p>
          <a:p>
            <a:pPr marL="609600" indent="-609600" eaLnBrk="1" hangingPunct="1">
              <a:lnSpc>
                <a:spcPct val="70000"/>
              </a:lnSpc>
              <a:buFontTx/>
              <a:buNone/>
            </a:pPr>
            <a:endParaRPr lang="zh-CN" altLang="en-US" sz="2400" b="1" smtClean="0">
              <a:solidFill>
                <a:srgbClr val="692AA2"/>
              </a:solidFill>
              <a:latin typeface="仿宋_GB2312" pitchFamily="49" charset="-122"/>
              <a:ea typeface="仿宋_GB2312" pitchFamily="49" charset="-122"/>
            </a:endParaRPr>
          </a:p>
          <a:p>
            <a:pPr marL="609600" indent="-609600" eaLnBrk="1" hangingPunct="1">
              <a:lnSpc>
                <a:spcPct val="70000"/>
              </a:lnSpc>
              <a:buFontTx/>
              <a:buNone/>
            </a:pPr>
            <a:r>
              <a:rPr lang="zh-CN" altLang="en-US" sz="2400" b="1" smtClean="0">
                <a:solidFill>
                  <a:srgbClr val="692AA2"/>
                </a:solidFill>
                <a:latin typeface="仿宋_GB2312" pitchFamily="49" charset="-122"/>
                <a:ea typeface="仿宋_GB2312" pitchFamily="49" charset="-122"/>
              </a:rPr>
              <a:t>     生长曲线趋势外推法： </a:t>
            </a:r>
          </a:p>
          <a:p>
            <a:pPr marL="609600" indent="-609600" eaLnBrk="1" hangingPunct="1">
              <a:lnSpc>
                <a:spcPct val="70000"/>
              </a:lnSpc>
              <a:buFontTx/>
              <a:buNone/>
            </a:pPr>
            <a:endParaRPr lang="zh-CN" altLang="en-US" sz="2400" b="1" smtClean="0">
              <a:solidFill>
                <a:srgbClr val="692AA2"/>
              </a:solidFill>
              <a:latin typeface="仿宋_GB2312" pitchFamily="49" charset="-122"/>
              <a:ea typeface="仿宋_GB2312" pitchFamily="49" charset="-122"/>
            </a:endParaRPr>
          </a:p>
          <a:p>
            <a:pPr marL="609600" indent="-609600" eaLnBrk="1" hangingPunct="1">
              <a:lnSpc>
                <a:spcPct val="70000"/>
              </a:lnSpc>
              <a:buFontTx/>
              <a:buNone/>
            </a:pPr>
            <a:r>
              <a:rPr lang="zh-CN" altLang="en-US" sz="2400" b="1" smtClean="0">
                <a:solidFill>
                  <a:srgbClr val="692AA2"/>
                </a:solidFill>
                <a:latin typeface="仿宋_GB2312" pitchFamily="49" charset="-122"/>
                <a:ea typeface="仿宋_GB2312" pitchFamily="49" charset="-122"/>
              </a:rPr>
              <a:t>     皮尔曲线预测模型 ：</a:t>
            </a:r>
          </a:p>
          <a:p>
            <a:pPr marL="609600" indent="-609600" eaLnBrk="1" hangingPunct="1">
              <a:lnSpc>
                <a:spcPct val="70000"/>
              </a:lnSpc>
              <a:buFontTx/>
              <a:buNone/>
            </a:pPr>
            <a:endParaRPr lang="en-US" altLang="zh-CN" sz="2400" b="1" smtClean="0">
              <a:solidFill>
                <a:srgbClr val="692AA2"/>
              </a:solidFill>
              <a:latin typeface="仿宋_GB2312" pitchFamily="49" charset="-122"/>
              <a:ea typeface="仿宋_GB2312" pitchFamily="49" charset="-122"/>
            </a:endParaRPr>
          </a:p>
        </p:txBody>
      </p:sp>
      <p:sp>
        <p:nvSpPr>
          <p:cNvPr id="56323" name="Rectangle 3"/>
          <p:cNvSpPr>
            <a:spLocks noChangeArrowheads="1"/>
          </p:cNvSpPr>
          <p:nvPr/>
        </p:nvSpPr>
        <p:spPr bwMode="auto">
          <a:xfrm>
            <a:off x="0" y="80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8900" name="Object 4"/>
          <p:cNvGraphicFramePr>
            <a:graphicFrameLocks noChangeAspect="1"/>
          </p:cNvGraphicFramePr>
          <p:nvPr/>
        </p:nvGraphicFramePr>
        <p:xfrm>
          <a:off x="2895600" y="2133600"/>
          <a:ext cx="1219200" cy="541338"/>
        </p:xfrm>
        <a:graphic>
          <a:graphicData uri="http://schemas.openxmlformats.org/presentationml/2006/ole">
            <mc:AlternateContent xmlns:mc="http://schemas.openxmlformats.org/markup-compatibility/2006">
              <mc:Choice xmlns:v="urn:schemas-microsoft-com:vml" Requires="v">
                <p:oleObj spid="_x0000_s56425" name="Equation" r:id="rId3" imgW="545863" imgH="241195" progId="Equation.DSMT4">
                  <p:embed/>
                </p:oleObj>
              </mc:Choice>
              <mc:Fallback>
                <p:oleObj name="Equation" r:id="rId3" imgW="545863"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1219200" cy="5413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Rectangle 5"/>
          <p:cNvSpPr>
            <a:spLocks noChangeArrowheads="1"/>
          </p:cNvSpPr>
          <p:nvPr/>
        </p:nvSpPr>
        <p:spPr bwMode="auto">
          <a:xfrm>
            <a:off x="0" y="80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8902" name="Object 6"/>
          <p:cNvGraphicFramePr>
            <a:graphicFrameLocks noChangeAspect="1"/>
          </p:cNvGraphicFramePr>
          <p:nvPr/>
        </p:nvGraphicFramePr>
        <p:xfrm>
          <a:off x="5029200" y="2743200"/>
          <a:ext cx="1600200" cy="522288"/>
        </p:xfrm>
        <a:graphic>
          <a:graphicData uri="http://schemas.openxmlformats.org/presentationml/2006/ole">
            <mc:AlternateContent xmlns:mc="http://schemas.openxmlformats.org/markup-compatibility/2006">
              <mc:Choice xmlns:v="urn:schemas-microsoft-com:vml" Requires="v">
                <p:oleObj spid="_x0000_s56426" name="Equation" r:id="rId5" imgW="736600" imgH="241300" progId="Equation.DSMT4">
                  <p:embed/>
                </p:oleObj>
              </mc:Choice>
              <mc:Fallback>
                <p:oleObj name="Equation" r:id="rId5" imgW="7366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743200"/>
                        <a:ext cx="1600200" cy="522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6" name="Object 10"/>
          <p:cNvGraphicFramePr>
            <a:graphicFrameLocks noChangeAspect="1"/>
          </p:cNvGraphicFramePr>
          <p:nvPr/>
        </p:nvGraphicFramePr>
        <p:xfrm>
          <a:off x="4038600" y="3505200"/>
          <a:ext cx="1979613" cy="406400"/>
        </p:xfrm>
        <a:graphic>
          <a:graphicData uri="http://schemas.openxmlformats.org/presentationml/2006/ole">
            <mc:AlternateContent xmlns:mc="http://schemas.openxmlformats.org/markup-compatibility/2006">
              <mc:Choice xmlns:v="urn:schemas-microsoft-com:vml" Requires="v">
                <p:oleObj spid="_x0000_s56427" name="Equation" r:id="rId7" imgW="825500" imgH="228600" progId="Equation.DSMT4">
                  <p:embed/>
                </p:oleObj>
              </mc:Choice>
              <mc:Fallback>
                <p:oleObj name="Equation" r:id="rId7" imgW="8255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505200"/>
                        <a:ext cx="1979613" cy="406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7" name="Object 11"/>
          <p:cNvGraphicFramePr>
            <a:graphicFrameLocks noChangeAspect="1"/>
          </p:cNvGraphicFramePr>
          <p:nvPr/>
        </p:nvGraphicFramePr>
        <p:xfrm>
          <a:off x="4191000" y="3962400"/>
          <a:ext cx="2286000" cy="703263"/>
        </p:xfrm>
        <a:graphic>
          <a:graphicData uri="http://schemas.openxmlformats.org/presentationml/2006/ole">
            <mc:AlternateContent xmlns:mc="http://schemas.openxmlformats.org/markup-compatibility/2006">
              <mc:Choice xmlns:v="urn:schemas-microsoft-com:vml" Requires="v">
                <p:oleObj spid="_x0000_s56428" name="Equation" r:id="rId9" imgW="825500" imgH="393700" progId="Equation.DSMT4">
                  <p:embed/>
                </p:oleObj>
              </mc:Choice>
              <mc:Fallback>
                <p:oleObj name="Equation" r:id="rId9" imgW="825500" imgH="3937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3962400"/>
                        <a:ext cx="2286000" cy="703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8" name="Object 12"/>
          <p:cNvGraphicFramePr>
            <a:graphicFrameLocks noChangeAspect="1"/>
          </p:cNvGraphicFramePr>
          <p:nvPr/>
        </p:nvGraphicFramePr>
        <p:xfrm>
          <a:off x="4114800" y="4800600"/>
          <a:ext cx="1860550" cy="476250"/>
        </p:xfrm>
        <a:graphic>
          <a:graphicData uri="http://schemas.openxmlformats.org/presentationml/2006/ole">
            <mc:AlternateContent xmlns:mc="http://schemas.openxmlformats.org/markup-compatibility/2006">
              <mc:Choice xmlns:v="urn:schemas-microsoft-com:vml" Requires="v">
                <p:oleObj spid="_x0000_s56429" name="Equation" r:id="rId11" imgW="558558" imgH="266584" progId="Equation.DSMT4">
                  <p:embed/>
                </p:oleObj>
              </mc:Choice>
              <mc:Fallback>
                <p:oleObj name="Equation" r:id="rId11" imgW="558558" imgH="266584"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4800600"/>
                        <a:ext cx="1860550" cy="476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strips(downLeft)">
                                      <p:cBhvr>
                                        <p:cTn id="7" dur="500"/>
                                        <p:tgtEl>
                                          <p:spTgt spid="208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8898">
                                            <p:txEl>
                                              <p:pRg st="2" end="2"/>
                                            </p:txEl>
                                          </p:spTgt>
                                        </p:tgtEl>
                                        <p:attrNameLst>
                                          <p:attrName>style.visibility</p:attrName>
                                        </p:attrNameLst>
                                      </p:cBhvr>
                                      <p:to>
                                        <p:strVal val="visible"/>
                                      </p:to>
                                    </p:set>
                                    <p:animEffect transition="in" filter="strips(downLeft)">
                                      <p:cBhvr>
                                        <p:cTn id="12" dur="500"/>
                                        <p:tgtEl>
                                          <p:spTgt spid="208898">
                                            <p:txEl>
                                              <p:pRg st="2" end="2"/>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208900"/>
                                        </p:tgtEl>
                                        <p:attrNameLst>
                                          <p:attrName>style.visibility</p:attrName>
                                        </p:attrNameLst>
                                      </p:cBhvr>
                                      <p:to>
                                        <p:strVal val="visible"/>
                                      </p:to>
                                    </p:set>
                                    <p:animEffect transition="in" filter="strips(downLeft)">
                                      <p:cBhvr>
                                        <p:cTn id="15" dur="500"/>
                                        <p:tgtEl>
                                          <p:spTgt spid="20890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208898">
                                            <p:txEl>
                                              <p:pRg st="4" end="4"/>
                                            </p:txEl>
                                          </p:spTgt>
                                        </p:tgtEl>
                                        <p:attrNameLst>
                                          <p:attrName>style.visibility</p:attrName>
                                        </p:attrNameLst>
                                      </p:cBhvr>
                                      <p:to>
                                        <p:strVal val="visible"/>
                                      </p:to>
                                    </p:set>
                                    <p:animEffect transition="in" filter="strips(downLeft)">
                                      <p:cBhvr>
                                        <p:cTn id="18" dur="500"/>
                                        <p:tgtEl>
                                          <p:spTgt spid="208898">
                                            <p:txEl>
                                              <p:pRg st="4" end="4"/>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208902"/>
                                        </p:tgtEl>
                                        <p:attrNameLst>
                                          <p:attrName>style.visibility</p:attrName>
                                        </p:attrNameLst>
                                      </p:cBhvr>
                                      <p:to>
                                        <p:strVal val="visible"/>
                                      </p:to>
                                    </p:set>
                                    <p:animEffect transition="in" filter="strips(downLeft)">
                                      <p:cBhvr>
                                        <p:cTn id="21" dur="500"/>
                                        <p:tgtEl>
                                          <p:spTgt spid="2089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208898">
                                            <p:txEl>
                                              <p:pRg st="6" end="6"/>
                                            </p:txEl>
                                          </p:spTgt>
                                        </p:tgtEl>
                                        <p:attrNameLst>
                                          <p:attrName>style.visibility</p:attrName>
                                        </p:attrNameLst>
                                      </p:cBhvr>
                                      <p:to>
                                        <p:strVal val="visible"/>
                                      </p:to>
                                    </p:set>
                                    <p:animEffect transition="in" filter="strips(downLeft)">
                                      <p:cBhvr>
                                        <p:cTn id="26" dur="500"/>
                                        <p:tgtEl>
                                          <p:spTgt spid="208898">
                                            <p:txEl>
                                              <p:pRg st="6" end="6"/>
                                            </p:txEl>
                                          </p:spTgt>
                                        </p:tgtEl>
                                      </p:cBhvr>
                                    </p:animEffect>
                                  </p:childTnLst>
                                </p:cTn>
                              </p:par>
                              <p:par>
                                <p:cTn id="27" presetID="18" presetClass="entr" presetSubtype="12" fill="hold" nodeType="withEffect">
                                  <p:stCondLst>
                                    <p:cond delay="0"/>
                                  </p:stCondLst>
                                  <p:childTnLst>
                                    <p:set>
                                      <p:cBhvr>
                                        <p:cTn id="28" dur="1" fill="hold">
                                          <p:stCondLst>
                                            <p:cond delay="0"/>
                                          </p:stCondLst>
                                        </p:cTn>
                                        <p:tgtEl>
                                          <p:spTgt spid="208906"/>
                                        </p:tgtEl>
                                        <p:attrNameLst>
                                          <p:attrName>style.visibility</p:attrName>
                                        </p:attrNameLst>
                                      </p:cBhvr>
                                      <p:to>
                                        <p:strVal val="visible"/>
                                      </p:to>
                                    </p:set>
                                    <p:animEffect transition="in" filter="strips(downLeft)">
                                      <p:cBhvr>
                                        <p:cTn id="29" dur="500"/>
                                        <p:tgtEl>
                                          <p:spTgt spid="208906"/>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08898">
                                            <p:txEl>
                                              <p:pRg st="8" end="8"/>
                                            </p:txEl>
                                          </p:spTgt>
                                        </p:tgtEl>
                                        <p:attrNameLst>
                                          <p:attrName>style.visibility</p:attrName>
                                        </p:attrNameLst>
                                      </p:cBhvr>
                                      <p:to>
                                        <p:strVal val="visible"/>
                                      </p:to>
                                    </p:set>
                                    <p:animEffect transition="in" filter="strips(downLeft)">
                                      <p:cBhvr>
                                        <p:cTn id="32" dur="500"/>
                                        <p:tgtEl>
                                          <p:spTgt spid="208898">
                                            <p:txEl>
                                              <p:pRg st="8" end="8"/>
                                            </p:txEl>
                                          </p:spTgt>
                                        </p:tgtEl>
                                      </p:cBhvr>
                                    </p:animEffect>
                                  </p:childTnLst>
                                </p:cTn>
                              </p:par>
                              <p:par>
                                <p:cTn id="33" presetID="18" presetClass="entr" presetSubtype="12" fill="hold" nodeType="withEffect">
                                  <p:stCondLst>
                                    <p:cond delay="0"/>
                                  </p:stCondLst>
                                  <p:childTnLst>
                                    <p:set>
                                      <p:cBhvr>
                                        <p:cTn id="34" dur="1" fill="hold">
                                          <p:stCondLst>
                                            <p:cond delay="0"/>
                                          </p:stCondLst>
                                        </p:cTn>
                                        <p:tgtEl>
                                          <p:spTgt spid="208907"/>
                                        </p:tgtEl>
                                        <p:attrNameLst>
                                          <p:attrName>style.visibility</p:attrName>
                                        </p:attrNameLst>
                                      </p:cBhvr>
                                      <p:to>
                                        <p:strVal val="visible"/>
                                      </p:to>
                                    </p:set>
                                    <p:animEffect transition="in" filter="strips(downLeft)">
                                      <p:cBhvr>
                                        <p:cTn id="35" dur="500"/>
                                        <p:tgtEl>
                                          <p:spTgt spid="2089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208898">
                                            <p:txEl>
                                              <p:pRg st="10" end="10"/>
                                            </p:txEl>
                                          </p:spTgt>
                                        </p:tgtEl>
                                        <p:attrNameLst>
                                          <p:attrName>style.visibility</p:attrName>
                                        </p:attrNameLst>
                                      </p:cBhvr>
                                      <p:to>
                                        <p:strVal val="visible"/>
                                      </p:to>
                                    </p:set>
                                    <p:animEffect transition="in" filter="strips(downLeft)">
                                      <p:cBhvr>
                                        <p:cTn id="40" dur="500"/>
                                        <p:tgtEl>
                                          <p:spTgt spid="208898">
                                            <p:txEl>
                                              <p:pRg st="10" end="10"/>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208908"/>
                                        </p:tgtEl>
                                        <p:attrNameLst>
                                          <p:attrName>style.visibility</p:attrName>
                                        </p:attrNameLst>
                                      </p:cBhvr>
                                      <p:to>
                                        <p:strVal val="visible"/>
                                      </p:to>
                                    </p:set>
                                    <p:animEffect transition="in" filter="strips(downLeft)">
                                      <p:cBhvr>
                                        <p:cTn id="43" dur="500"/>
                                        <p:tgtEl>
                                          <p:spTgt spid="208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idx="1"/>
          </p:nvPr>
        </p:nvSpPr>
        <p:spPr>
          <a:xfrm>
            <a:off x="457200" y="838200"/>
            <a:ext cx="8229600" cy="6019800"/>
          </a:xfrm>
        </p:spPr>
        <p:txBody>
          <a:bodyPr/>
          <a:lstStyle/>
          <a:p>
            <a:pPr eaLnBrk="1" hangingPunct="1">
              <a:buFontTx/>
              <a:buNone/>
            </a:pPr>
            <a:r>
              <a:rPr lang="en-US" altLang="zh-CN" sz="2400" b="1" smtClean="0">
                <a:solidFill>
                  <a:srgbClr val="692AA2"/>
                </a:solidFill>
                <a:latin typeface="仿宋_GB2312" pitchFamily="49" charset="-122"/>
                <a:ea typeface="仿宋_GB2312" pitchFamily="49" charset="-122"/>
              </a:rPr>
              <a:t>           </a:t>
            </a:r>
          </a:p>
          <a:p>
            <a:pPr eaLnBrk="1" hangingPunct="1">
              <a:buFontTx/>
              <a:buNone/>
            </a:pPr>
            <a:r>
              <a:rPr lang="zh-CN" altLang="en-US" sz="2400" b="1" smtClean="0">
                <a:solidFill>
                  <a:srgbClr val="692AA2"/>
                </a:solidFill>
                <a:latin typeface="仿宋_GB2312" pitchFamily="49" charset="-122"/>
                <a:ea typeface="仿宋_GB2312" pitchFamily="49" charset="-122"/>
              </a:rPr>
              <a:t>三、趋势模型的选择                      </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图形识别法： </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这种方法是通过绘制散点图来进行的，即将时间序列的数据绘制成以时间</a:t>
            </a:r>
            <a:r>
              <a:rPr lang="en-US" altLang="zh-CN" sz="2000" b="1" i="1" smtClean="0">
                <a:solidFill>
                  <a:srgbClr val="692AA2"/>
                </a:solidFill>
                <a:latin typeface="仿宋_GB2312" pitchFamily="49" charset="-122"/>
                <a:ea typeface="仿宋_GB2312" pitchFamily="49" charset="-122"/>
              </a:rPr>
              <a:t>t</a:t>
            </a:r>
            <a:r>
              <a:rPr lang="zh-CN" altLang="en-US" sz="2000" b="1" smtClean="0">
                <a:solidFill>
                  <a:srgbClr val="692AA2"/>
                </a:solidFill>
                <a:latin typeface="仿宋_GB2312" pitchFamily="49" charset="-122"/>
                <a:ea typeface="仿宋_GB2312" pitchFamily="49" charset="-122"/>
              </a:rPr>
              <a:t>为横轴，时序观察值为纵轴的图形，观察并将其变化曲线与各类函数曲线模型的图形进行比较，以便选择较为合适的模型。</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差分法：</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利用差分法把数据修匀，使非平稳序列达到平稳序列。</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一阶向后差分可以表示为：</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二阶向后差分可以表示为： </a:t>
            </a:r>
          </a:p>
          <a:p>
            <a:pPr eaLnBrk="1" hangingPunct="1">
              <a:buFontTx/>
              <a:buNone/>
            </a:pPr>
            <a:endParaRPr lang="en-US" altLang="zh-CN" sz="2000" b="1" smtClean="0">
              <a:solidFill>
                <a:srgbClr val="692AA2"/>
              </a:solidFill>
              <a:latin typeface="仿宋_GB2312" pitchFamily="49" charset="-122"/>
              <a:ea typeface="仿宋_GB2312" pitchFamily="49" charset="-122"/>
            </a:endParaRPr>
          </a:p>
        </p:txBody>
      </p:sp>
      <p:graphicFrame>
        <p:nvGraphicFramePr>
          <p:cNvPr id="210949" name="Object 5"/>
          <p:cNvGraphicFramePr>
            <a:graphicFrameLocks noChangeAspect="1"/>
          </p:cNvGraphicFramePr>
          <p:nvPr/>
        </p:nvGraphicFramePr>
        <p:xfrm>
          <a:off x="3810000" y="4572000"/>
          <a:ext cx="1600200" cy="547688"/>
        </p:xfrm>
        <a:graphic>
          <a:graphicData uri="http://schemas.openxmlformats.org/presentationml/2006/ole">
            <mc:AlternateContent xmlns:mc="http://schemas.openxmlformats.org/markup-compatibility/2006">
              <mc:Choice xmlns:v="urn:schemas-microsoft-com:vml" Requires="v">
                <p:oleObj spid="_x0000_s57387" name="Equation" r:id="rId3" imgW="812447" imgH="279279" progId="Equation.DSMT4">
                  <p:embed/>
                </p:oleObj>
              </mc:Choice>
              <mc:Fallback>
                <p:oleObj name="Equation" r:id="rId3" imgW="812447" imgH="27927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72000"/>
                        <a:ext cx="1600200" cy="5476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0" name="Object 6"/>
          <p:cNvGraphicFramePr>
            <a:graphicFrameLocks noChangeAspect="1"/>
          </p:cNvGraphicFramePr>
          <p:nvPr/>
        </p:nvGraphicFramePr>
        <p:xfrm>
          <a:off x="3810000" y="4953000"/>
          <a:ext cx="3276600" cy="582613"/>
        </p:xfrm>
        <a:graphic>
          <a:graphicData uri="http://schemas.openxmlformats.org/presentationml/2006/ole">
            <mc:AlternateContent xmlns:mc="http://schemas.openxmlformats.org/markup-compatibility/2006">
              <mc:Choice xmlns:v="urn:schemas-microsoft-com:vml" Requires="v">
                <p:oleObj spid="_x0000_s57388" name="Equation" r:id="rId5" imgW="1981200" imgH="279400" progId="Equation.DSMT4">
                  <p:embed/>
                </p:oleObj>
              </mc:Choice>
              <mc:Fallback>
                <p:oleObj name="Equation" r:id="rId5" imgW="19812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53000"/>
                        <a:ext cx="3276600" cy="5826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10946">
                                            <p:txEl>
                                              <p:pRg st="1" end="1"/>
                                            </p:txEl>
                                          </p:spTgt>
                                        </p:tgtEl>
                                        <p:attrNameLst>
                                          <p:attrName>style.visibility</p:attrName>
                                        </p:attrNameLst>
                                      </p:cBhvr>
                                      <p:to>
                                        <p:strVal val="visible"/>
                                      </p:to>
                                    </p:set>
                                    <p:animEffect transition="in" filter="slide(fromBottom)">
                                      <p:cBhvr>
                                        <p:cTn id="7" dur="500"/>
                                        <p:tgtEl>
                                          <p:spTgt spid="2109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0946">
                                            <p:txEl>
                                              <p:pRg st="2" end="2"/>
                                            </p:txEl>
                                          </p:spTgt>
                                        </p:tgtEl>
                                        <p:attrNameLst>
                                          <p:attrName>style.visibility</p:attrName>
                                        </p:attrNameLst>
                                      </p:cBhvr>
                                      <p:to>
                                        <p:strVal val="visible"/>
                                      </p:to>
                                    </p:set>
                                    <p:animEffect transition="in" filter="slide(fromBottom)">
                                      <p:cBhvr>
                                        <p:cTn id="12" dur="500"/>
                                        <p:tgtEl>
                                          <p:spTgt spid="210946">
                                            <p:txEl>
                                              <p:pRg st="2" end="2"/>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0946">
                                            <p:txEl>
                                              <p:pRg st="3" end="3"/>
                                            </p:txEl>
                                          </p:spTgt>
                                        </p:tgtEl>
                                        <p:attrNameLst>
                                          <p:attrName>style.visibility</p:attrName>
                                        </p:attrNameLst>
                                      </p:cBhvr>
                                      <p:to>
                                        <p:strVal val="visible"/>
                                      </p:to>
                                    </p:set>
                                    <p:animEffect transition="in" filter="slide(fromBottom)">
                                      <p:cBhvr>
                                        <p:cTn id="15" dur="500"/>
                                        <p:tgtEl>
                                          <p:spTgt spid="210946">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10946">
                                            <p:txEl>
                                              <p:pRg st="5" end="5"/>
                                            </p:txEl>
                                          </p:spTgt>
                                        </p:tgtEl>
                                        <p:attrNameLst>
                                          <p:attrName>style.visibility</p:attrName>
                                        </p:attrNameLst>
                                      </p:cBhvr>
                                      <p:to>
                                        <p:strVal val="visible"/>
                                      </p:to>
                                    </p:set>
                                    <p:animEffect transition="in" filter="slide(fromBottom)">
                                      <p:cBhvr>
                                        <p:cTn id="20" dur="500"/>
                                        <p:tgtEl>
                                          <p:spTgt spid="210946">
                                            <p:txEl>
                                              <p:pRg st="5" end="5"/>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0946">
                                            <p:txEl>
                                              <p:pRg st="6" end="6"/>
                                            </p:txEl>
                                          </p:spTgt>
                                        </p:tgtEl>
                                        <p:attrNameLst>
                                          <p:attrName>style.visibility</p:attrName>
                                        </p:attrNameLst>
                                      </p:cBhvr>
                                      <p:to>
                                        <p:strVal val="visible"/>
                                      </p:to>
                                    </p:set>
                                    <p:animEffect transition="in" filter="slide(fromBottom)">
                                      <p:cBhvr>
                                        <p:cTn id="23" dur="500"/>
                                        <p:tgtEl>
                                          <p:spTgt spid="210946">
                                            <p:txEl>
                                              <p:pRg st="6" end="6"/>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10946">
                                            <p:txEl>
                                              <p:pRg st="7" end="7"/>
                                            </p:txEl>
                                          </p:spTgt>
                                        </p:tgtEl>
                                        <p:attrNameLst>
                                          <p:attrName>style.visibility</p:attrName>
                                        </p:attrNameLst>
                                      </p:cBhvr>
                                      <p:to>
                                        <p:strVal val="visible"/>
                                      </p:to>
                                    </p:set>
                                    <p:animEffect transition="in" filter="slide(fromBottom)">
                                      <p:cBhvr>
                                        <p:cTn id="26" dur="500"/>
                                        <p:tgtEl>
                                          <p:spTgt spid="210946">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10949"/>
                                        </p:tgtEl>
                                        <p:attrNameLst>
                                          <p:attrName>style.visibility</p:attrName>
                                        </p:attrNameLst>
                                      </p:cBhvr>
                                      <p:to>
                                        <p:strVal val="visible"/>
                                      </p:to>
                                    </p:set>
                                    <p:animEffect transition="in" filter="slide(fromBottom)">
                                      <p:cBhvr>
                                        <p:cTn id="29" dur="500"/>
                                        <p:tgtEl>
                                          <p:spTgt spid="210949"/>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10946">
                                            <p:txEl>
                                              <p:pRg st="8" end="8"/>
                                            </p:txEl>
                                          </p:spTgt>
                                        </p:tgtEl>
                                        <p:attrNameLst>
                                          <p:attrName>style.visibility</p:attrName>
                                        </p:attrNameLst>
                                      </p:cBhvr>
                                      <p:to>
                                        <p:strVal val="visible"/>
                                      </p:to>
                                    </p:set>
                                    <p:animEffect transition="in" filter="slide(fromBottom)">
                                      <p:cBhvr>
                                        <p:cTn id="32" dur="500"/>
                                        <p:tgtEl>
                                          <p:spTgt spid="210946">
                                            <p:txEl>
                                              <p:pRg st="8" end="8"/>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210950"/>
                                        </p:tgtEl>
                                        <p:attrNameLst>
                                          <p:attrName>style.visibility</p:attrName>
                                        </p:attrNameLst>
                                      </p:cBhvr>
                                      <p:to>
                                        <p:strVal val="visible"/>
                                      </p:to>
                                    </p:set>
                                    <p:animEffect transition="in" filter="slide(fromBottom)">
                                      <p:cBhvr>
                                        <p:cTn id="35"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body" sz="half" idx="1"/>
          </p:nvPr>
        </p:nvSpPr>
        <p:spPr>
          <a:xfrm>
            <a:off x="1143000" y="1158875"/>
            <a:ext cx="4038600" cy="820738"/>
          </a:xfrm>
        </p:spPr>
        <p:txBody>
          <a:bodyPr/>
          <a:lstStyle/>
          <a:p>
            <a:pPr eaLnBrk="1" hangingPunct="1">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差分法识别标准：</a:t>
            </a:r>
          </a:p>
        </p:txBody>
      </p:sp>
      <p:graphicFrame>
        <p:nvGraphicFramePr>
          <p:cNvPr id="213023" name="Group 31"/>
          <p:cNvGraphicFramePr>
            <a:graphicFrameLocks noGrp="1"/>
          </p:cNvGraphicFramePr>
          <p:nvPr>
            <p:ph sz="half" idx="2"/>
          </p:nvPr>
        </p:nvGraphicFramePr>
        <p:xfrm>
          <a:off x="685800" y="1903413"/>
          <a:ext cx="7343775" cy="4497385"/>
        </p:xfrm>
        <a:graphic>
          <a:graphicData uri="http://schemas.openxmlformats.org/drawingml/2006/table">
            <a:tbl>
              <a:tblPr/>
              <a:tblGrid>
                <a:gridCol w="4168775"/>
                <a:gridCol w="3175000"/>
              </a:tblGrid>
              <a:tr h="7254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差分特性</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使用模型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r h="754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一阶差分相等或大致相等</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一次线性模型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r h="7556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二阶差分相等或大致相等</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二次线性模型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r h="754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三阶差分相等或大致相等</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三次线性模型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r h="754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一阶差分比率相等或大致相等</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指数曲线模型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r h="754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一阶差分的一阶比率相等或大致相等</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692AA2"/>
                          </a:solidFill>
                          <a:effectLst/>
                          <a:latin typeface="仿宋_GB2312" pitchFamily="49" charset="-122"/>
                          <a:ea typeface="仿宋_GB2312" pitchFamily="49" charset="-122"/>
                        </a:rPr>
                        <a:t>修正指数曲线模型</a:t>
                      </a:r>
                    </a:p>
                  </a:txBody>
                  <a:tcPr marL="19050" marR="19050" anchor="ctr" horzOverflow="overflow">
                    <a:lnL w="12700" cap="flat" cmpd="sng" algn="ctr">
                      <a:solidFill>
                        <a:srgbClr val="FF99CC"/>
                      </a:solidFill>
                      <a:prstDash val="solid"/>
                      <a:round/>
                      <a:headEnd type="none" w="med" len="med"/>
                      <a:tailEnd type="none" w="med" len="med"/>
                    </a:lnL>
                    <a:lnR w="12700" cap="flat" cmpd="sng" algn="ctr">
                      <a:solidFill>
                        <a:srgbClr val="FF99CC"/>
                      </a:solidFill>
                      <a:prstDash val="solid"/>
                      <a:round/>
                      <a:headEnd type="none" w="med" len="med"/>
                      <a:tailEnd type="none" w="med" len="med"/>
                    </a:lnR>
                    <a:lnT w="12700" cap="flat" cmpd="sng" algn="ctr">
                      <a:solidFill>
                        <a:srgbClr val="FF99CC"/>
                      </a:solidFill>
                      <a:prstDash val="solid"/>
                      <a:round/>
                      <a:headEnd type="none" w="med" len="med"/>
                      <a:tailEnd type="none" w="med" len="med"/>
                    </a:lnT>
                    <a:lnB w="12700" cap="flat" cmpd="sng" algn="ctr">
                      <a:solidFill>
                        <a:srgbClr val="FF99CC"/>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checkerboard(across)">
                                      <p:cBhvr>
                                        <p:cTn id="7" dur="500"/>
                                        <p:tgtEl>
                                          <p:spTgt spid="21299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3023"/>
                                        </p:tgtEl>
                                        <p:attrNameLst>
                                          <p:attrName>style.visibility</p:attrName>
                                        </p:attrNameLst>
                                      </p:cBhvr>
                                      <p:to>
                                        <p:strVal val="visible"/>
                                      </p:to>
                                    </p:set>
                                    <p:animEffect transition="in" filter="checkerboard(across)">
                                      <p:cBhvr>
                                        <p:cTn id="10" dur="500"/>
                                        <p:tgtEl>
                                          <p:spTgt spid="21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219200" y="0"/>
            <a:ext cx="6248400" cy="1143000"/>
          </a:xfrm>
        </p:spPr>
        <p:txBody>
          <a:bodyPr>
            <a:normAutofit/>
          </a:bodyPr>
          <a:lstStyle/>
          <a:p>
            <a:pPr eaLnBrk="1" hangingPunct="1"/>
            <a:r>
              <a:rPr lang="en-US" altLang="zh-CN" b="1" smtClean="0">
                <a:solidFill>
                  <a:srgbClr val="01016F"/>
                </a:solidFill>
                <a:latin typeface="仿宋_GB2312" pitchFamily="49" charset="-122"/>
                <a:ea typeface="仿宋_GB2312" pitchFamily="49" charset="-122"/>
              </a:rPr>
              <a:t>10.2.2 </a:t>
            </a:r>
            <a:r>
              <a:rPr lang="zh-CN" altLang="en-US" b="1" smtClean="0">
                <a:solidFill>
                  <a:srgbClr val="01016F"/>
                </a:solidFill>
                <a:latin typeface="仿宋_GB2312" pitchFamily="49" charset="-122"/>
                <a:ea typeface="仿宋_GB2312" pitchFamily="49" charset="-122"/>
              </a:rPr>
              <a:t>多项式曲线趋势外推法</a:t>
            </a:r>
          </a:p>
        </p:txBody>
      </p:sp>
      <p:sp>
        <p:nvSpPr>
          <p:cNvPr id="214019" name="Rectangle 3"/>
          <p:cNvSpPr>
            <a:spLocks noGrp="1" noChangeArrowheads="1"/>
          </p:cNvSpPr>
          <p:nvPr>
            <p:ph type="body" sz="half" idx="1"/>
          </p:nvPr>
        </p:nvSpPr>
        <p:spPr>
          <a:xfrm>
            <a:off x="457200" y="1066800"/>
            <a:ext cx="8218488" cy="5791200"/>
          </a:xfrm>
        </p:spPr>
        <p:txBody>
          <a:bodyPr/>
          <a:lstStyle/>
          <a:p>
            <a:pPr eaLnBrk="1" hangingPunct="1">
              <a:lnSpc>
                <a:spcPct val="115000"/>
              </a:lnSpc>
              <a:spcBef>
                <a:spcPct val="35000"/>
              </a:spcBef>
              <a:spcAft>
                <a:spcPct val="30000"/>
              </a:spcAft>
            </a:pPr>
            <a:r>
              <a:rPr lang="zh-CN" altLang="en-US" sz="2400" b="1" smtClean="0">
                <a:solidFill>
                  <a:srgbClr val="0000FF"/>
                </a:solidFill>
              </a:rPr>
              <a:t>背    景：当变量之间的关系由于受到众多因素的影响，其变动趋势并非总是一条直线方程形式，而往往会呈现出不同形态的曲线变动趋势。并且这种变动趋势曲线方程（模型）也很难化为线性形式。</a:t>
            </a:r>
          </a:p>
          <a:p>
            <a:pPr eaLnBrk="1" hangingPunct="1">
              <a:lnSpc>
                <a:spcPct val="115000"/>
              </a:lnSpc>
              <a:spcBef>
                <a:spcPct val="35000"/>
              </a:spcBef>
              <a:spcAft>
                <a:spcPct val="30000"/>
              </a:spcAft>
            </a:pPr>
            <a:r>
              <a:rPr lang="zh-CN" altLang="en-US" sz="2400" b="1" smtClean="0">
                <a:solidFill>
                  <a:schemeClr val="hlink"/>
                </a:solidFill>
              </a:rPr>
              <a:t>曲线趋势外推法</a:t>
            </a:r>
          </a:p>
          <a:p>
            <a:pPr eaLnBrk="1" hangingPunct="1">
              <a:lnSpc>
                <a:spcPct val="115000"/>
              </a:lnSpc>
              <a:spcBef>
                <a:spcPct val="35000"/>
              </a:spcBef>
              <a:spcAft>
                <a:spcPct val="30000"/>
              </a:spcAft>
              <a:buFontTx/>
              <a:buNone/>
            </a:pPr>
            <a:r>
              <a:rPr lang="zh-CN" altLang="en-US" sz="2400" b="1" smtClean="0">
                <a:solidFill>
                  <a:srgbClr val="0000FF"/>
                </a:solidFill>
              </a:rPr>
              <a:t>    根据时间序数据资料的散点图走向趋势，选择恰当的曲线方程，利用最小二乘法或拟合法（三点法、三和法）等来确定待定的参数，建立曲线预测模型，并用它进行预测的方法。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p:cTn id="7" dur="1000" fill="hold"/>
                                        <p:tgtEl>
                                          <p:spTgt spid="214018"/>
                                        </p:tgtEl>
                                        <p:attrNameLst>
                                          <p:attrName>ppt_w</p:attrName>
                                        </p:attrNameLst>
                                      </p:cBhvr>
                                      <p:tavLst>
                                        <p:tav tm="0">
                                          <p:val>
                                            <p:strVal val="#ppt_w*0.70"/>
                                          </p:val>
                                        </p:tav>
                                        <p:tav tm="100000">
                                          <p:val>
                                            <p:strVal val="#ppt_w"/>
                                          </p:val>
                                        </p:tav>
                                      </p:tavLst>
                                    </p:anim>
                                    <p:anim calcmode="lin" valueType="num">
                                      <p:cBhvr>
                                        <p:cTn id="8" dur="1000" fill="hold"/>
                                        <p:tgtEl>
                                          <p:spTgt spid="214018"/>
                                        </p:tgtEl>
                                        <p:attrNameLst>
                                          <p:attrName>ppt_h</p:attrName>
                                        </p:attrNameLst>
                                      </p:cBhvr>
                                      <p:tavLst>
                                        <p:tav tm="0">
                                          <p:val>
                                            <p:strVal val="#ppt_h"/>
                                          </p:val>
                                        </p:tav>
                                        <p:tav tm="100000">
                                          <p:val>
                                            <p:strVal val="#ppt_h"/>
                                          </p:val>
                                        </p:tav>
                                      </p:tavLst>
                                    </p:anim>
                                    <p:animEffect transition="in" filter="fade">
                                      <p:cBhvr>
                                        <p:cTn id="9" dur="1000"/>
                                        <p:tgtEl>
                                          <p:spTgt spid="2140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14019">
                                            <p:txEl>
                                              <p:pRg st="0" end="0"/>
                                            </p:txEl>
                                          </p:spTgt>
                                        </p:tgtEl>
                                        <p:attrNameLst>
                                          <p:attrName>style.visibility</p:attrName>
                                        </p:attrNameLst>
                                      </p:cBhvr>
                                      <p:to>
                                        <p:strVal val="visible"/>
                                      </p:to>
                                    </p:set>
                                    <p:anim calcmode="lin" valueType="num">
                                      <p:cBhvr>
                                        <p:cTn id="14" dur="1000" fill="hold"/>
                                        <p:tgtEl>
                                          <p:spTgt spid="214019">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214019">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21401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14019">
                                            <p:txEl>
                                              <p:pRg st="1" end="1"/>
                                            </p:txEl>
                                          </p:spTgt>
                                        </p:tgtEl>
                                        <p:attrNameLst>
                                          <p:attrName>style.visibility</p:attrName>
                                        </p:attrNameLst>
                                      </p:cBhvr>
                                      <p:to>
                                        <p:strVal val="visible"/>
                                      </p:to>
                                    </p:set>
                                    <p:anim calcmode="lin" valueType="num">
                                      <p:cBhvr>
                                        <p:cTn id="21" dur="1000" fill="hold"/>
                                        <p:tgtEl>
                                          <p:spTgt spid="214019">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214019">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21401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14019">
                                            <p:txEl>
                                              <p:pRg st="2" end="2"/>
                                            </p:txEl>
                                          </p:spTgt>
                                        </p:tgtEl>
                                        <p:attrNameLst>
                                          <p:attrName>style.visibility</p:attrName>
                                        </p:attrNameLst>
                                      </p:cBhvr>
                                      <p:to>
                                        <p:strVal val="visible"/>
                                      </p:to>
                                    </p:set>
                                    <p:anim calcmode="lin" valueType="num">
                                      <p:cBhvr>
                                        <p:cTn id="28" dur="1000" fill="hold"/>
                                        <p:tgtEl>
                                          <p:spTgt spid="214019">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214019">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21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1" name="Rectangle 3"/>
          <p:cNvSpPr>
            <a:spLocks noGrp="1" noChangeArrowheads="1"/>
          </p:cNvSpPr>
          <p:nvPr>
            <p:ph type="body" sz="half" idx="1"/>
          </p:nvPr>
        </p:nvSpPr>
        <p:spPr>
          <a:xfrm>
            <a:off x="457200" y="1066800"/>
            <a:ext cx="8218488" cy="5791200"/>
          </a:xfrm>
        </p:spPr>
        <p:txBody>
          <a:bodyPr>
            <a:normAutofit/>
          </a:bodyPr>
          <a:lstStyle/>
          <a:p>
            <a:pPr eaLnBrk="1" hangingPunct="1">
              <a:lnSpc>
                <a:spcPct val="120000"/>
              </a:lnSpc>
              <a:buFontTx/>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一、二次多项式曲线模型及其应用</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二次多项式曲线预测模型为：</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设有一组统计数据    ，   ，</a:t>
            </a:r>
            <a:r>
              <a:rPr lang="en-US" altLang="zh-CN" sz="2000" b="1" smtClean="0">
                <a:solidFill>
                  <a:srgbClr val="692AA2"/>
                </a:solidFill>
                <a:latin typeface="宋体" pitchFamily="2" charset="-122"/>
                <a:ea typeface="仿宋_GB2312" pitchFamily="49" charset="-122"/>
              </a:rPr>
              <a:t>…</a:t>
            </a:r>
            <a:r>
              <a:rPr lang="zh-CN" altLang="en-US" sz="2000" b="1" smtClean="0">
                <a:solidFill>
                  <a:srgbClr val="692AA2"/>
                </a:solidFill>
                <a:latin typeface="仿宋_GB2312" pitchFamily="49" charset="-122"/>
                <a:ea typeface="仿宋_GB2312" pitchFamily="49" charset="-122"/>
              </a:rPr>
              <a:t>，  ，令</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即：</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解这个三元一次方程就可求得参数。</a:t>
            </a:r>
          </a:p>
        </p:txBody>
      </p:sp>
      <p:graphicFrame>
        <p:nvGraphicFramePr>
          <p:cNvPr id="867332" name="Object 4"/>
          <p:cNvGraphicFramePr>
            <a:graphicFrameLocks noGrp="1" noChangeAspect="1"/>
          </p:cNvGraphicFramePr>
          <p:nvPr>
            <p:ph sz="half" idx="2"/>
          </p:nvPr>
        </p:nvGraphicFramePr>
        <p:xfrm>
          <a:off x="4649788" y="1752600"/>
          <a:ext cx="2435225" cy="544513"/>
        </p:xfrm>
        <a:graphic>
          <a:graphicData uri="http://schemas.openxmlformats.org/presentationml/2006/ole">
            <mc:AlternateContent xmlns:mc="http://schemas.openxmlformats.org/markup-compatibility/2006">
              <mc:Choice xmlns:v="urn:schemas-microsoft-com:vml" Requires="v">
                <p:oleObj spid="_x0000_s60539" name="Equation" r:id="rId3" imgW="1079032" imgH="241195" progId="Equation.DSMT4">
                  <p:embed/>
                </p:oleObj>
              </mc:Choice>
              <mc:Fallback>
                <p:oleObj name="Equation" r:id="rId3" imgW="107903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752600"/>
                        <a:ext cx="2435225" cy="544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3" name="Object 5"/>
          <p:cNvGraphicFramePr>
            <a:graphicFrameLocks noChangeAspect="1"/>
          </p:cNvGraphicFramePr>
          <p:nvPr/>
        </p:nvGraphicFramePr>
        <p:xfrm>
          <a:off x="3429000" y="2286000"/>
          <a:ext cx="385763" cy="533400"/>
        </p:xfrm>
        <a:graphic>
          <a:graphicData uri="http://schemas.openxmlformats.org/presentationml/2006/ole">
            <mc:AlternateContent xmlns:mc="http://schemas.openxmlformats.org/markup-compatibility/2006">
              <mc:Choice xmlns:v="urn:schemas-microsoft-com:vml" Requires="v">
                <p:oleObj spid="_x0000_s60540" name="Equation" r:id="rId5" imgW="165028" imgH="228501" progId="Equation.DSMT4">
                  <p:embed/>
                </p:oleObj>
              </mc:Choice>
              <mc:Fallback>
                <p:oleObj name="Equation" r:id="rId5" imgW="165028"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0"/>
                        <a:ext cx="3857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4" name="Object 6"/>
          <p:cNvGraphicFramePr>
            <a:graphicFrameLocks noChangeAspect="1"/>
          </p:cNvGraphicFramePr>
          <p:nvPr/>
        </p:nvGraphicFramePr>
        <p:xfrm>
          <a:off x="4114800" y="2286000"/>
          <a:ext cx="414338" cy="533400"/>
        </p:xfrm>
        <a:graphic>
          <a:graphicData uri="http://schemas.openxmlformats.org/presentationml/2006/ole">
            <mc:AlternateContent xmlns:mc="http://schemas.openxmlformats.org/markup-compatibility/2006">
              <mc:Choice xmlns:v="urn:schemas-microsoft-com:vml" Requires="v">
                <p:oleObj spid="_x0000_s60541" name="Equation" r:id="rId7" imgW="177646" imgH="228402" progId="Equation.DSMT4">
                  <p:embed/>
                </p:oleObj>
              </mc:Choice>
              <mc:Fallback>
                <p:oleObj name="Equation" r:id="rId7" imgW="177646" imgH="22840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86000"/>
                        <a:ext cx="4143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5" name="Object 7"/>
          <p:cNvGraphicFramePr>
            <a:graphicFrameLocks noChangeAspect="1"/>
          </p:cNvGraphicFramePr>
          <p:nvPr/>
        </p:nvGraphicFramePr>
        <p:xfrm>
          <a:off x="5105400" y="2209800"/>
          <a:ext cx="473075" cy="609600"/>
        </p:xfrm>
        <a:graphic>
          <a:graphicData uri="http://schemas.openxmlformats.org/presentationml/2006/ole">
            <mc:AlternateContent xmlns:mc="http://schemas.openxmlformats.org/markup-compatibility/2006">
              <mc:Choice xmlns:v="urn:schemas-microsoft-com:vml" Requires="v">
                <p:oleObj spid="_x0000_s60542" name="Equation" r:id="rId9" imgW="177646" imgH="228402" progId="Equation.DSMT4">
                  <p:embed/>
                </p:oleObj>
              </mc:Choice>
              <mc:Fallback>
                <p:oleObj name="Equation" r:id="rId9" imgW="177646" imgH="22840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2209800"/>
                        <a:ext cx="4730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6" name="Object 8"/>
          <p:cNvGraphicFramePr>
            <a:graphicFrameLocks noChangeAspect="1"/>
          </p:cNvGraphicFramePr>
          <p:nvPr/>
        </p:nvGraphicFramePr>
        <p:xfrm>
          <a:off x="1143000" y="2971800"/>
          <a:ext cx="6726238" cy="733425"/>
        </p:xfrm>
        <a:graphic>
          <a:graphicData uri="http://schemas.openxmlformats.org/presentationml/2006/ole">
            <mc:AlternateContent xmlns:mc="http://schemas.openxmlformats.org/markup-compatibility/2006">
              <mc:Choice xmlns:v="urn:schemas-microsoft-com:vml" Requires="v">
                <p:oleObj spid="_x0000_s60543" name="Equation" r:id="rId11" imgW="3759200" imgH="431800" progId="Equation.DSMT4">
                  <p:embed/>
                </p:oleObj>
              </mc:Choice>
              <mc:Fallback>
                <p:oleObj name="Equation" r:id="rId11" imgW="3759200" imgH="431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2971800"/>
                        <a:ext cx="67262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7337" name="Object 9"/>
          <p:cNvGraphicFramePr>
            <a:graphicFrameLocks noChangeAspect="1"/>
          </p:cNvGraphicFramePr>
          <p:nvPr/>
        </p:nvGraphicFramePr>
        <p:xfrm>
          <a:off x="2209800" y="3962400"/>
          <a:ext cx="4102100" cy="1528763"/>
        </p:xfrm>
        <a:graphic>
          <a:graphicData uri="http://schemas.openxmlformats.org/presentationml/2006/ole">
            <mc:AlternateContent xmlns:mc="http://schemas.openxmlformats.org/markup-compatibility/2006">
              <mc:Choice xmlns:v="urn:schemas-microsoft-com:vml" Requires="v">
                <p:oleObj spid="_x0000_s60544" name="公式" r:id="rId13" imgW="2184400" imgH="812800" progId="Equation.3">
                  <p:embed/>
                </p:oleObj>
              </mc:Choice>
              <mc:Fallback>
                <p:oleObj name="公式" r:id="rId13" imgW="2184400" imgH="812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3962400"/>
                        <a:ext cx="4102100" cy="15287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p:cTn id="7" dur="1000" fill="hold"/>
                                        <p:tgtEl>
                                          <p:spTgt spid="8673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673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6733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8" presetClass="entr" presetSubtype="0" accel="100000" fill="hold" grpId="0" nodeType="clickEffect">
                                  <p:stCondLst>
                                    <p:cond delay="0"/>
                                  </p:stCondLst>
                                  <p:childTnLst>
                                    <p:set>
                                      <p:cBhvr>
                                        <p:cTn id="13" dur="1" fill="hold">
                                          <p:stCondLst>
                                            <p:cond delay="0"/>
                                          </p:stCondLst>
                                        </p:cTn>
                                        <p:tgtEl>
                                          <p:spTgt spid="867331">
                                            <p:txEl>
                                              <p:pRg st="1" end="1"/>
                                            </p:txEl>
                                          </p:spTgt>
                                        </p:tgtEl>
                                        <p:attrNameLst>
                                          <p:attrName>style.visibility</p:attrName>
                                        </p:attrNameLst>
                                      </p:cBhvr>
                                      <p:to>
                                        <p:strVal val="visible"/>
                                      </p:to>
                                    </p:set>
                                    <p:anim calcmode="lin" valueType="num">
                                      <p:cBhvr>
                                        <p:cTn id="14" dur="500" fill="hold"/>
                                        <p:tgtEl>
                                          <p:spTgt spid="867331">
                                            <p:txEl>
                                              <p:pRg st="1" end="1"/>
                                            </p:txEl>
                                          </p:spTgt>
                                        </p:tgtEl>
                                        <p:attrNameLst>
                                          <p:attrName>ppt_w</p:attrName>
                                        </p:attrNameLst>
                                      </p:cBhvr>
                                      <p:tavLst>
                                        <p:tav tm="0">
                                          <p:val>
                                            <p:strVal val="#ppt_w*2.5"/>
                                          </p:val>
                                        </p:tav>
                                        <p:tav tm="100000">
                                          <p:val>
                                            <p:strVal val="#ppt_w"/>
                                          </p:val>
                                        </p:tav>
                                      </p:tavLst>
                                    </p:anim>
                                    <p:anim calcmode="lin" valueType="num">
                                      <p:cBhvr>
                                        <p:cTn id="15" dur="500" fill="hold"/>
                                        <p:tgtEl>
                                          <p:spTgt spid="867331">
                                            <p:txEl>
                                              <p:pRg st="1" end="1"/>
                                            </p:txEl>
                                          </p:spTgt>
                                        </p:tgtEl>
                                        <p:attrNameLst>
                                          <p:attrName>ppt_h</p:attrName>
                                        </p:attrNameLst>
                                      </p:cBhvr>
                                      <p:tavLst>
                                        <p:tav tm="0">
                                          <p:val>
                                            <p:strVal val="#ppt_h*0.01"/>
                                          </p:val>
                                        </p:tav>
                                        <p:tav tm="100000">
                                          <p:val>
                                            <p:strVal val="#ppt_h"/>
                                          </p:val>
                                        </p:tav>
                                      </p:tavLst>
                                    </p:anim>
                                    <p:anim calcmode="lin" valueType="num">
                                      <p:cBhvr>
                                        <p:cTn id="16" dur="500" fill="hold"/>
                                        <p:tgtEl>
                                          <p:spTgt spid="867331">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867331">
                                            <p:txEl>
                                              <p:pRg st="1" end="1"/>
                                            </p:txEl>
                                          </p:spTgt>
                                        </p:tgtEl>
                                        <p:attrNameLst>
                                          <p:attrName>ppt_y</p:attrName>
                                        </p:attrNameLst>
                                      </p:cBhvr>
                                      <p:tavLst>
                                        <p:tav tm="0">
                                          <p:val>
                                            <p:strVal val="#ppt_h+1"/>
                                          </p:val>
                                        </p:tav>
                                        <p:tav tm="100000">
                                          <p:val>
                                            <p:strVal val="#ppt_y"/>
                                          </p:val>
                                        </p:tav>
                                      </p:tavLst>
                                    </p:anim>
                                    <p:animEffect transition="in" filter="fade">
                                      <p:cBhvr>
                                        <p:cTn id="18" dur="500"/>
                                        <p:tgtEl>
                                          <p:spTgt spid="867331">
                                            <p:txEl>
                                              <p:pRg st="1" end="1"/>
                                            </p:txEl>
                                          </p:spTgt>
                                        </p:tgtEl>
                                      </p:cBhvr>
                                    </p:animEffect>
                                  </p:childTnLst>
                                </p:cTn>
                              </p:par>
                              <p:par>
                                <p:cTn id="19" presetID="58" presetClass="entr" presetSubtype="0" accel="100000" fill="hold" nodeType="withEffect">
                                  <p:stCondLst>
                                    <p:cond delay="0"/>
                                  </p:stCondLst>
                                  <p:childTnLst>
                                    <p:set>
                                      <p:cBhvr>
                                        <p:cTn id="20" dur="1" fill="hold">
                                          <p:stCondLst>
                                            <p:cond delay="0"/>
                                          </p:stCondLst>
                                        </p:cTn>
                                        <p:tgtEl>
                                          <p:spTgt spid="867332"/>
                                        </p:tgtEl>
                                        <p:attrNameLst>
                                          <p:attrName>style.visibility</p:attrName>
                                        </p:attrNameLst>
                                      </p:cBhvr>
                                      <p:to>
                                        <p:strVal val="visible"/>
                                      </p:to>
                                    </p:set>
                                    <p:anim calcmode="lin" valueType="num">
                                      <p:cBhvr>
                                        <p:cTn id="21" dur="500" fill="hold"/>
                                        <p:tgtEl>
                                          <p:spTgt spid="867332"/>
                                        </p:tgtEl>
                                        <p:attrNameLst>
                                          <p:attrName>ppt_w</p:attrName>
                                        </p:attrNameLst>
                                      </p:cBhvr>
                                      <p:tavLst>
                                        <p:tav tm="0">
                                          <p:val>
                                            <p:strVal val="#ppt_w*2.5"/>
                                          </p:val>
                                        </p:tav>
                                        <p:tav tm="100000">
                                          <p:val>
                                            <p:strVal val="#ppt_w"/>
                                          </p:val>
                                        </p:tav>
                                      </p:tavLst>
                                    </p:anim>
                                    <p:anim calcmode="lin" valueType="num">
                                      <p:cBhvr>
                                        <p:cTn id="22" dur="500" fill="hold"/>
                                        <p:tgtEl>
                                          <p:spTgt spid="867332"/>
                                        </p:tgtEl>
                                        <p:attrNameLst>
                                          <p:attrName>ppt_h</p:attrName>
                                        </p:attrNameLst>
                                      </p:cBhvr>
                                      <p:tavLst>
                                        <p:tav tm="0">
                                          <p:val>
                                            <p:strVal val="#ppt_h*0.01"/>
                                          </p:val>
                                        </p:tav>
                                        <p:tav tm="100000">
                                          <p:val>
                                            <p:strVal val="#ppt_h"/>
                                          </p:val>
                                        </p:tav>
                                      </p:tavLst>
                                    </p:anim>
                                    <p:anim calcmode="lin" valueType="num">
                                      <p:cBhvr>
                                        <p:cTn id="23" dur="500" fill="hold"/>
                                        <p:tgtEl>
                                          <p:spTgt spid="867332"/>
                                        </p:tgtEl>
                                        <p:attrNameLst>
                                          <p:attrName>ppt_x</p:attrName>
                                        </p:attrNameLst>
                                      </p:cBhvr>
                                      <p:tavLst>
                                        <p:tav tm="0">
                                          <p:val>
                                            <p:strVal val="#ppt_x"/>
                                          </p:val>
                                        </p:tav>
                                        <p:tav tm="100000">
                                          <p:val>
                                            <p:strVal val="#ppt_x"/>
                                          </p:val>
                                        </p:tav>
                                      </p:tavLst>
                                    </p:anim>
                                    <p:anim calcmode="lin" valueType="num">
                                      <p:cBhvr>
                                        <p:cTn id="24" dur="500" fill="hold"/>
                                        <p:tgtEl>
                                          <p:spTgt spid="867332"/>
                                        </p:tgtEl>
                                        <p:attrNameLst>
                                          <p:attrName>ppt_y</p:attrName>
                                        </p:attrNameLst>
                                      </p:cBhvr>
                                      <p:tavLst>
                                        <p:tav tm="0">
                                          <p:val>
                                            <p:strVal val="#ppt_h+1"/>
                                          </p:val>
                                        </p:tav>
                                        <p:tav tm="100000">
                                          <p:val>
                                            <p:strVal val="#ppt_y"/>
                                          </p:val>
                                        </p:tav>
                                      </p:tavLst>
                                    </p:anim>
                                    <p:animEffect transition="in" filter="fade">
                                      <p:cBhvr>
                                        <p:cTn id="25" dur="500"/>
                                        <p:tgtEl>
                                          <p:spTgt spid="8673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8" presetClass="entr" presetSubtype="0" accel="100000" fill="hold" grpId="0" nodeType="clickEffect">
                                  <p:stCondLst>
                                    <p:cond delay="0"/>
                                  </p:stCondLst>
                                  <p:childTnLst>
                                    <p:set>
                                      <p:cBhvr>
                                        <p:cTn id="29" dur="1" fill="hold">
                                          <p:stCondLst>
                                            <p:cond delay="0"/>
                                          </p:stCondLst>
                                        </p:cTn>
                                        <p:tgtEl>
                                          <p:spTgt spid="867331">
                                            <p:txEl>
                                              <p:pRg st="3" end="3"/>
                                            </p:txEl>
                                          </p:spTgt>
                                        </p:tgtEl>
                                        <p:attrNameLst>
                                          <p:attrName>style.visibility</p:attrName>
                                        </p:attrNameLst>
                                      </p:cBhvr>
                                      <p:to>
                                        <p:strVal val="visible"/>
                                      </p:to>
                                    </p:set>
                                    <p:anim calcmode="lin" valueType="num">
                                      <p:cBhvr>
                                        <p:cTn id="30" dur="500" fill="hold"/>
                                        <p:tgtEl>
                                          <p:spTgt spid="867331">
                                            <p:txEl>
                                              <p:pRg st="3" end="3"/>
                                            </p:txEl>
                                          </p:spTgt>
                                        </p:tgtEl>
                                        <p:attrNameLst>
                                          <p:attrName>ppt_w</p:attrName>
                                        </p:attrNameLst>
                                      </p:cBhvr>
                                      <p:tavLst>
                                        <p:tav tm="0">
                                          <p:val>
                                            <p:strVal val="#ppt_w*2.5"/>
                                          </p:val>
                                        </p:tav>
                                        <p:tav tm="100000">
                                          <p:val>
                                            <p:strVal val="#ppt_w"/>
                                          </p:val>
                                        </p:tav>
                                      </p:tavLst>
                                    </p:anim>
                                    <p:anim calcmode="lin" valueType="num">
                                      <p:cBhvr>
                                        <p:cTn id="31" dur="500" fill="hold"/>
                                        <p:tgtEl>
                                          <p:spTgt spid="867331">
                                            <p:txEl>
                                              <p:pRg st="3" end="3"/>
                                            </p:txEl>
                                          </p:spTgt>
                                        </p:tgtEl>
                                        <p:attrNameLst>
                                          <p:attrName>ppt_h</p:attrName>
                                        </p:attrNameLst>
                                      </p:cBhvr>
                                      <p:tavLst>
                                        <p:tav tm="0">
                                          <p:val>
                                            <p:strVal val="#ppt_h*0.01"/>
                                          </p:val>
                                        </p:tav>
                                        <p:tav tm="100000">
                                          <p:val>
                                            <p:strVal val="#ppt_h"/>
                                          </p:val>
                                        </p:tav>
                                      </p:tavLst>
                                    </p:anim>
                                    <p:anim calcmode="lin" valueType="num">
                                      <p:cBhvr>
                                        <p:cTn id="32" dur="500" fill="hold"/>
                                        <p:tgtEl>
                                          <p:spTgt spid="867331">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867331">
                                            <p:txEl>
                                              <p:pRg st="3" end="3"/>
                                            </p:txEl>
                                          </p:spTgt>
                                        </p:tgtEl>
                                        <p:attrNameLst>
                                          <p:attrName>ppt_y</p:attrName>
                                        </p:attrNameLst>
                                      </p:cBhvr>
                                      <p:tavLst>
                                        <p:tav tm="0">
                                          <p:val>
                                            <p:strVal val="#ppt_h+1"/>
                                          </p:val>
                                        </p:tav>
                                        <p:tav tm="100000">
                                          <p:val>
                                            <p:strVal val="#ppt_y"/>
                                          </p:val>
                                        </p:tav>
                                      </p:tavLst>
                                    </p:anim>
                                    <p:animEffect transition="in" filter="fade">
                                      <p:cBhvr>
                                        <p:cTn id="34" dur="500"/>
                                        <p:tgtEl>
                                          <p:spTgt spid="867331">
                                            <p:txEl>
                                              <p:pRg st="3" end="3"/>
                                            </p:txEl>
                                          </p:spTgt>
                                        </p:tgtEl>
                                      </p:cBhvr>
                                    </p:animEffect>
                                  </p:childTnLst>
                                </p:cTn>
                              </p:par>
                              <p:par>
                                <p:cTn id="35" presetID="58" presetClass="entr" presetSubtype="0" accel="100000" fill="hold" nodeType="withEffect">
                                  <p:stCondLst>
                                    <p:cond delay="0"/>
                                  </p:stCondLst>
                                  <p:childTnLst>
                                    <p:set>
                                      <p:cBhvr>
                                        <p:cTn id="36" dur="1" fill="hold">
                                          <p:stCondLst>
                                            <p:cond delay="0"/>
                                          </p:stCondLst>
                                        </p:cTn>
                                        <p:tgtEl>
                                          <p:spTgt spid="867335"/>
                                        </p:tgtEl>
                                        <p:attrNameLst>
                                          <p:attrName>style.visibility</p:attrName>
                                        </p:attrNameLst>
                                      </p:cBhvr>
                                      <p:to>
                                        <p:strVal val="visible"/>
                                      </p:to>
                                    </p:set>
                                    <p:anim calcmode="lin" valueType="num">
                                      <p:cBhvr>
                                        <p:cTn id="37" dur="500" fill="hold"/>
                                        <p:tgtEl>
                                          <p:spTgt spid="867335"/>
                                        </p:tgtEl>
                                        <p:attrNameLst>
                                          <p:attrName>ppt_w</p:attrName>
                                        </p:attrNameLst>
                                      </p:cBhvr>
                                      <p:tavLst>
                                        <p:tav tm="0">
                                          <p:val>
                                            <p:strVal val="#ppt_w*2.5"/>
                                          </p:val>
                                        </p:tav>
                                        <p:tav tm="100000">
                                          <p:val>
                                            <p:strVal val="#ppt_w"/>
                                          </p:val>
                                        </p:tav>
                                      </p:tavLst>
                                    </p:anim>
                                    <p:anim calcmode="lin" valueType="num">
                                      <p:cBhvr>
                                        <p:cTn id="38" dur="500" fill="hold"/>
                                        <p:tgtEl>
                                          <p:spTgt spid="867335"/>
                                        </p:tgtEl>
                                        <p:attrNameLst>
                                          <p:attrName>ppt_h</p:attrName>
                                        </p:attrNameLst>
                                      </p:cBhvr>
                                      <p:tavLst>
                                        <p:tav tm="0">
                                          <p:val>
                                            <p:strVal val="#ppt_h*0.01"/>
                                          </p:val>
                                        </p:tav>
                                        <p:tav tm="100000">
                                          <p:val>
                                            <p:strVal val="#ppt_h"/>
                                          </p:val>
                                        </p:tav>
                                      </p:tavLst>
                                    </p:anim>
                                    <p:anim calcmode="lin" valueType="num">
                                      <p:cBhvr>
                                        <p:cTn id="39" dur="500" fill="hold"/>
                                        <p:tgtEl>
                                          <p:spTgt spid="867335"/>
                                        </p:tgtEl>
                                        <p:attrNameLst>
                                          <p:attrName>ppt_x</p:attrName>
                                        </p:attrNameLst>
                                      </p:cBhvr>
                                      <p:tavLst>
                                        <p:tav tm="0">
                                          <p:val>
                                            <p:strVal val="#ppt_x"/>
                                          </p:val>
                                        </p:tav>
                                        <p:tav tm="100000">
                                          <p:val>
                                            <p:strVal val="#ppt_x"/>
                                          </p:val>
                                        </p:tav>
                                      </p:tavLst>
                                    </p:anim>
                                    <p:anim calcmode="lin" valueType="num">
                                      <p:cBhvr>
                                        <p:cTn id="40" dur="500" fill="hold"/>
                                        <p:tgtEl>
                                          <p:spTgt spid="867335"/>
                                        </p:tgtEl>
                                        <p:attrNameLst>
                                          <p:attrName>ppt_y</p:attrName>
                                        </p:attrNameLst>
                                      </p:cBhvr>
                                      <p:tavLst>
                                        <p:tav tm="0">
                                          <p:val>
                                            <p:strVal val="#ppt_h+1"/>
                                          </p:val>
                                        </p:tav>
                                        <p:tav tm="100000">
                                          <p:val>
                                            <p:strVal val="#ppt_y"/>
                                          </p:val>
                                        </p:tav>
                                      </p:tavLst>
                                    </p:anim>
                                    <p:animEffect transition="in" filter="fade">
                                      <p:cBhvr>
                                        <p:cTn id="41" dur="500"/>
                                        <p:tgtEl>
                                          <p:spTgt spid="867335"/>
                                        </p:tgtEl>
                                      </p:cBhvr>
                                    </p:animEffect>
                                  </p:childTnLst>
                                </p:cTn>
                              </p:par>
                              <p:par>
                                <p:cTn id="42" presetID="58" presetClass="entr" presetSubtype="0" accel="100000" fill="hold" nodeType="withEffect">
                                  <p:stCondLst>
                                    <p:cond delay="0"/>
                                  </p:stCondLst>
                                  <p:childTnLst>
                                    <p:set>
                                      <p:cBhvr>
                                        <p:cTn id="43" dur="1" fill="hold">
                                          <p:stCondLst>
                                            <p:cond delay="0"/>
                                          </p:stCondLst>
                                        </p:cTn>
                                        <p:tgtEl>
                                          <p:spTgt spid="867334"/>
                                        </p:tgtEl>
                                        <p:attrNameLst>
                                          <p:attrName>style.visibility</p:attrName>
                                        </p:attrNameLst>
                                      </p:cBhvr>
                                      <p:to>
                                        <p:strVal val="visible"/>
                                      </p:to>
                                    </p:set>
                                    <p:anim calcmode="lin" valueType="num">
                                      <p:cBhvr>
                                        <p:cTn id="44" dur="500" fill="hold"/>
                                        <p:tgtEl>
                                          <p:spTgt spid="867334"/>
                                        </p:tgtEl>
                                        <p:attrNameLst>
                                          <p:attrName>ppt_w</p:attrName>
                                        </p:attrNameLst>
                                      </p:cBhvr>
                                      <p:tavLst>
                                        <p:tav tm="0">
                                          <p:val>
                                            <p:strVal val="#ppt_w*2.5"/>
                                          </p:val>
                                        </p:tav>
                                        <p:tav tm="100000">
                                          <p:val>
                                            <p:strVal val="#ppt_w"/>
                                          </p:val>
                                        </p:tav>
                                      </p:tavLst>
                                    </p:anim>
                                    <p:anim calcmode="lin" valueType="num">
                                      <p:cBhvr>
                                        <p:cTn id="45" dur="500" fill="hold"/>
                                        <p:tgtEl>
                                          <p:spTgt spid="867334"/>
                                        </p:tgtEl>
                                        <p:attrNameLst>
                                          <p:attrName>ppt_h</p:attrName>
                                        </p:attrNameLst>
                                      </p:cBhvr>
                                      <p:tavLst>
                                        <p:tav tm="0">
                                          <p:val>
                                            <p:strVal val="#ppt_h*0.01"/>
                                          </p:val>
                                        </p:tav>
                                        <p:tav tm="100000">
                                          <p:val>
                                            <p:strVal val="#ppt_h"/>
                                          </p:val>
                                        </p:tav>
                                      </p:tavLst>
                                    </p:anim>
                                    <p:anim calcmode="lin" valueType="num">
                                      <p:cBhvr>
                                        <p:cTn id="46" dur="500" fill="hold"/>
                                        <p:tgtEl>
                                          <p:spTgt spid="867334"/>
                                        </p:tgtEl>
                                        <p:attrNameLst>
                                          <p:attrName>ppt_x</p:attrName>
                                        </p:attrNameLst>
                                      </p:cBhvr>
                                      <p:tavLst>
                                        <p:tav tm="0">
                                          <p:val>
                                            <p:strVal val="#ppt_x"/>
                                          </p:val>
                                        </p:tav>
                                        <p:tav tm="100000">
                                          <p:val>
                                            <p:strVal val="#ppt_x"/>
                                          </p:val>
                                        </p:tav>
                                      </p:tavLst>
                                    </p:anim>
                                    <p:anim calcmode="lin" valueType="num">
                                      <p:cBhvr>
                                        <p:cTn id="47" dur="500" fill="hold"/>
                                        <p:tgtEl>
                                          <p:spTgt spid="867334"/>
                                        </p:tgtEl>
                                        <p:attrNameLst>
                                          <p:attrName>ppt_y</p:attrName>
                                        </p:attrNameLst>
                                      </p:cBhvr>
                                      <p:tavLst>
                                        <p:tav tm="0">
                                          <p:val>
                                            <p:strVal val="#ppt_h+1"/>
                                          </p:val>
                                        </p:tav>
                                        <p:tav tm="100000">
                                          <p:val>
                                            <p:strVal val="#ppt_y"/>
                                          </p:val>
                                        </p:tav>
                                      </p:tavLst>
                                    </p:anim>
                                    <p:animEffect transition="in" filter="fade">
                                      <p:cBhvr>
                                        <p:cTn id="48" dur="500"/>
                                        <p:tgtEl>
                                          <p:spTgt spid="867334"/>
                                        </p:tgtEl>
                                      </p:cBhvr>
                                    </p:animEffect>
                                  </p:childTnLst>
                                </p:cTn>
                              </p:par>
                              <p:par>
                                <p:cTn id="49" presetID="58" presetClass="entr" presetSubtype="0" accel="100000" fill="hold" nodeType="withEffect">
                                  <p:stCondLst>
                                    <p:cond delay="0"/>
                                  </p:stCondLst>
                                  <p:childTnLst>
                                    <p:set>
                                      <p:cBhvr>
                                        <p:cTn id="50" dur="1" fill="hold">
                                          <p:stCondLst>
                                            <p:cond delay="0"/>
                                          </p:stCondLst>
                                        </p:cTn>
                                        <p:tgtEl>
                                          <p:spTgt spid="867333"/>
                                        </p:tgtEl>
                                        <p:attrNameLst>
                                          <p:attrName>style.visibility</p:attrName>
                                        </p:attrNameLst>
                                      </p:cBhvr>
                                      <p:to>
                                        <p:strVal val="visible"/>
                                      </p:to>
                                    </p:set>
                                    <p:anim calcmode="lin" valueType="num">
                                      <p:cBhvr>
                                        <p:cTn id="51" dur="500" fill="hold"/>
                                        <p:tgtEl>
                                          <p:spTgt spid="867333"/>
                                        </p:tgtEl>
                                        <p:attrNameLst>
                                          <p:attrName>ppt_w</p:attrName>
                                        </p:attrNameLst>
                                      </p:cBhvr>
                                      <p:tavLst>
                                        <p:tav tm="0">
                                          <p:val>
                                            <p:strVal val="#ppt_w*2.5"/>
                                          </p:val>
                                        </p:tav>
                                        <p:tav tm="100000">
                                          <p:val>
                                            <p:strVal val="#ppt_w"/>
                                          </p:val>
                                        </p:tav>
                                      </p:tavLst>
                                    </p:anim>
                                    <p:anim calcmode="lin" valueType="num">
                                      <p:cBhvr>
                                        <p:cTn id="52" dur="500" fill="hold"/>
                                        <p:tgtEl>
                                          <p:spTgt spid="867333"/>
                                        </p:tgtEl>
                                        <p:attrNameLst>
                                          <p:attrName>ppt_h</p:attrName>
                                        </p:attrNameLst>
                                      </p:cBhvr>
                                      <p:tavLst>
                                        <p:tav tm="0">
                                          <p:val>
                                            <p:strVal val="#ppt_h*0.01"/>
                                          </p:val>
                                        </p:tav>
                                        <p:tav tm="100000">
                                          <p:val>
                                            <p:strVal val="#ppt_h"/>
                                          </p:val>
                                        </p:tav>
                                      </p:tavLst>
                                    </p:anim>
                                    <p:anim calcmode="lin" valueType="num">
                                      <p:cBhvr>
                                        <p:cTn id="53" dur="500" fill="hold"/>
                                        <p:tgtEl>
                                          <p:spTgt spid="867333"/>
                                        </p:tgtEl>
                                        <p:attrNameLst>
                                          <p:attrName>ppt_x</p:attrName>
                                        </p:attrNameLst>
                                      </p:cBhvr>
                                      <p:tavLst>
                                        <p:tav tm="0">
                                          <p:val>
                                            <p:strVal val="#ppt_x"/>
                                          </p:val>
                                        </p:tav>
                                        <p:tav tm="100000">
                                          <p:val>
                                            <p:strVal val="#ppt_x"/>
                                          </p:val>
                                        </p:tav>
                                      </p:tavLst>
                                    </p:anim>
                                    <p:anim calcmode="lin" valueType="num">
                                      <p:cBhvr>
                                        <p:cTn id="54" dur="500" fill="hold"/>
                                        <p:tgtEl>
                                          <p:spTgt spid="867333"/>
                                        </p:tgtEl>
                                        <p:attrNameLst>
                                          <p:attrName>ppt_y</p:attrName>
                                        </p:attrNameLst>
                                      </p:cBhvr>
                                      <p:tavLst>
                                        <p:tav tm="0">
                                          <p:val>
                                            <p:strVal val="#ppt_h+1"/>
                                          </p:val>
                                        </p:tav>
                                        <p:tav tm="100000">
                                          <p:val>
                                            <p:strVal val="#ppt_y"/>
                                          </p:val>
                                        </p:tav>
                                      </p:tavLst>
                                    </p:anim>
                                    <p:animEffect transition="in" filter="fade">
                                      <p:cBhvr>
                                        <p:cTn id="55" dur="500"/>
                                        <p:tgtEl>
                                          <p:spTgt spid="867333"/>
                                        </p:tgtEl>
                                      </p:cBhvr>
                                    </p:animEffect>
                                  </p:childTnLst>
                                </p:cTn>
                              </p:par>
                              <p:par>
                                <p:cTn id="56" presetID="58" presetClass="entr" presetSubtype="0" accel="100000" fill="hold" nodeType="withEffect">
                                  <p:stCondLst>
                                    <p:cond delay="0"/>
                                  </p:stCondLst>
                                  <p:childTnLst>
                                    <p:set>
                                      <p:cBhvr>
                                        <p:cTn id="57" dur="1" fill="hold">
                                          <p:stCondLst>
                                            <p:cond delay="0"/>
                                          </p:stCondLst>
                                        </p:cTn>
                                        <p:tgtEl>
                                          <p:spTgt spid="867336"/>
                                        </p:tgtEl>
                                        <p:attrNameLst>
                                          <p:attrName>style.visibility</p:attrName>
                                        </p:attrNameLst>
                                      </p:cBhvr>
                                      <p:to>
                                        <p:strVal val="visible"/>
                                      </p:to>
                                    </p:set>
                                    <p:anim calcmode="lin" valueType="num">
                                      <p:cBhvr>
                                        <p:cTn id="58" dur="500" fill="hold"/>
                                        <p:tgtEl>
                                          <p:spTgt spid="867336"/>
                                        </p:tgtEl>
                                        <p:attrNameLst>
                                          <p:attrName>ppt_w</p:attrName>
                                        </p:attrNameLst>
                                      </p:cBhvr>
                                      <p:tavLst>
                                        <p:tav tm="0">
                                          <p:val>
                                            <p:strVal val="#ppt_w*2.5"/>
                                          </p:val>
                                        </p:tav>
                                        <p:tav tm="100000">
                                          <p:val>
                                            <p:strVal val="#ppt_w"/>
                                          </p:val>
                                        </p:tav>
                                      </p:tavLst>
                                    </p:anim>
                                    <p:anim calcmode="lin" valueType="num">
                                      <p:cBhvr>
                                        <p:cTn id="59" dur="500" fill="hold"/>
                                        <p:tgtEl>
                                          <p:spTgt spid="867336"/>
                                        </p:tgtEl>
                                        <p:attrNameLst>
                                          <p:attrName>ppt_h</p:attrName>
                                        </p:attrNameLst>
                                      </p:cBhvr>
                                      <p:tavLst>
                                        <p:tav tm="0">
                                          <p:val>
                                            <p:strVal val="#ppt_h*0.01"/>
                                          </p:val>
                                        </p:tav>
                                        <p:tav tm="100000">
                                          <p:val>
                                            <p:strVal val="#ppt_h"/>
                                          </p:val>
                                        </p:tav>
                                      </p:tavLst>
                                    </p:anim>
                                    <p:anim calcmode="lin" valueType="num">
                                      <p:cBhvr>
                                        <p:cTn id="60" dur="500" fill="hold"/>
                                        <p:tgtEl>
                                          <p:spTgt spid="867336"/>
                                        </p:tgtEl>
                                        <p:attrNameLst>
                                          <p:attrName>ppt_x</p:attrName>
                                        </p:attrNameLst>
                                      </p:cBhvr>
                                      <p:tavLst>
                                        <p:tav tm="0">
                                          <p:val>
                                            <p:strVal val="#ppt_x"/>
                                          </p:val>
                                        </p:tav>
                                        <p:tav tm="100000">
                                          <p:val>
                                            <p:strVal val="#ppt_x"/>
                                          </p:val>
                                        </p:tav>
                                      </p:tavLst>
                                    </p:anim>
                                    <p:anim calcmode="lin" valueType="num">
                                      <p:cBhvr>
                                        <p:cTn id="61" dur="500" fill="hold"/>
                                        <p:tgtEl>
                                          <p:spTgt spid="867336"/>
                                        </p:tgtEl>
                                        <p:attrNameLst>
                                          <p:attrName>ppt_y</p:attrName>
                                        </p:attrNameLst>
                                      </p:cBhvr>
                                      <p:tavLst>
                                        <p:tav tm="0">
                                          <p:val>
                                            <p:strVal val="#ppt_h+1"/>
                                          </p:val>
                                        </p:tav>
                                        <p:tav tm="100000">
                                          <p:val>
                                            <p:strVal val="#ppt_y"/>
                                          </p:val>
                                        </p:tav>
                                      </p:tavLst>
                                    </p:anim>
                                    <p:animEffect transition="in" filter="fade">
                                      <p:cBhvr>
                                        <p:cTn id="62" dur="500"/>
                                        <p:tgtEl>
                                          <p:spTgt spid="867336"/>
                                        </p:tgtEl>
                                      </p:cBhvr>
                                    </p:animEffect>
                                  </p:childTnLst>
                                </p:cTn>
                              </p:par>
                              <p:par>
                                <p:cTn id="63" presetID="58" presetClass="entr" presetSubtype="0" accel="100000" fill="hold" grpId="0" nodeType="withEffect">
                                  <p:stCondLst>
                                    <p:cond delay="0"/>
                                  </p:stCondLst>
                                  <p:childTnLst>
                                    <p:set>
                                      <p:cBhvr>
                                        <p:cTn id="64" dur="1" fill="hold">
                                          <p:stCondLst>
                                            <p:cond delay="0"/>
                                          </p:stCondLst>
                                        </p:cTn>
                                        <p:tgtEl>
                                          <p:spTgt spid="867331">
                                            <p:txEl>
                                              <p:pRg st="6" end="6"/>
                                            </p:txEl>
                                          </p:spTgt>
                                        </p:tgtEl>
                                        <p:attrNameLst>
                                          <p:attrName>style.visibility</p:attrName>
                                        </p:attrNameLst>
                                      </p:cBhvr>
                                      <p:to>
                                        <p:strVal val="visible"/>
                                      </p:to>
                                    </p:set>
                                    <p:anim calcmode="lin" valueType="num">
                                      <p:cBhvr>
                                        <p:cTn id="65" dur="500" fill="hold"/>
                                        <p:tgtEl>
                                          <p:spTgt spid="867331">
                                            <p:txEl>
                                              <p:pRg st="6" end="6"/>
                                            </p:txEl>
                                          </p:spTgt>
                                        </p:tgtEl>
                                        <p:attrNameLst>
                                          <p:attrName>ppt_w</p:attrName>
                                        </p:attrNameLst>
                                      </p:cBhvr>
                                      <p:tavLst>
                                        <p:tav tm="0">
                                          <p:val>
                                            <p:strVal val="#ppt_w*2.5"/>
                                          </p:val>
                                        </p:tav>
                                        <p:tav tm="100000">
                                          <p:val>
                                            <p:strVal val="#ppt_w"/>
                                          </p:val>
                                        </p:tav>
                                      </p:tavLst>
                                    </p:anim>
                                    <p:anim calcmode="lin" valueType="num">
                                      <p:cBhvr>
                                        <p:cTn id="66" dur="500" fill="hold"/>
                                        <p:tgtEl>
                                          <p:spTgt spid="867331">
                                            <p:txEl>
                                              <p:pRg st="6" end="6"/>
                                            </p:txEl>
                                          </p:spTgt>
                                        </p:tgtEl>
                                        <p:attrNameLst>
                                          <p:attrName>ppt_h</p:attrName>
                                        </p:attrNameLst>
                                      </p:cBhvr>
                                      <p:tavLst>
                                        <p:tav tm="0">
                                          <p:val>
                                            <p:strVal val="#ppt_h*0.01"/>
                                          </p:val>
                                        </p:tav>
                                        <p:tav tm="100000">
                                          <p:val>
                                            <p:strVal val="#ppt_h"/>
                                          </p:val>
                                        </p:tav>
                                      </p:tavLst>
                                    </p:anim>
                                    <p:anim calcmode="lin" valueType="num">
                                      <p:cBhvr>
                                        <p:cTn id="67" dur="500" fill="hold"/>
                                        <p:tgtEl>
                                          <p:spTgt spid="867331">
                                            <p:txEl>
                                              <p:pRg st="6" end="6"/>
                                            </p:txEl>
                                          </p:spTgt>
                                        </p:tgtEl>
                                        <p:attrNameLst>
                                          <p:attrName>ppt_x</p:attrName>
                                        </p:attrNameLst>
                                      </p:cBhvr>
                                      <p:tavLst>
                                        <p:tav tm="0">
                                          <p:val>
                                            <p:strVal val="#ppt_x"/>
                                          </p:val>
                                        </p:tav>
                                        <p:tav tm="100000">
                                          <p:val>
                                            <p:strVal val="#ppt_x"/>
                                          </p:val>
                                        </p:tav>
                                      </p:tavLst>
                                    </p:anim>
                                    <p:anim calcmode="lin" valueType="num">
                                      <p:cBhvr>
                                        <p:cTn id="68" dur="500" fill="hold"/>
                                        <p:tgtEl>
                                          <p:spTgt spid="867331">
                                            <p:txEl>
                                              <p:pRg st="6" end="6"/>
                                            </p:txEl>
                                          </p:spTgt>
                                        </p:tgtEl>
                                        <p:attrNameLst>
                                          <p:attrName>ppt_y</p:attrName>
                                        </p:attrNameLst>
                                      </p:cBhvr>
                                      <p:tavLst>
                                        <p:tav tm="0">
                                          <p:val>
                                            <p:strVal val="#ppt_h+1"/>
                                          </p:val>
                                        </p:tav>
                                        <p:tav tm="100000">
                                          <p:val>
                                            <p:strVal val="#ppt_y"/>
                                          </p:val>
                                        </p:tav>
                                      </p:tavLst>
                                    </p:anim>
                                    <p:animEffect transition="in" filter="fade">
                                      <p:cBhvr>
                                        <p:cTn id="69" dur="500"/>
                                        <p:tgtEl>
                                          <p:spTgt spid="867331">
                                            <p:txEl>
                                              <p:pRg st="6" end="6"/>
                                            </p:txEl>
                                          </p:spTgt>
                                        </p:tgtEl>
                                      </p:cBhvr>
                                    </p:animEffect>
                                  </p:childTnLst>
                                </p:cTn>
                              </p:par>
                              <p:par>
                                <p:cTn id="70" presetID="58" presetClass="entr" presetSubtype="0" accel="100000" fill="hold" nodeType="withEffect">
                                  <p:stCondLst>
                                    <p:cond delay="0"/>
                                  </p:stCondLst>
                                  <p:childTnLst>
                                    <p:set>
                                      <p:cBhvr>
                                        <p:cTn id="71" dur="1" fill="hold">
                                          <p:stCondLst>
                                            <p:cond delay="0"/>
                                          </p:stCondLst>
                                        </p:cTn>
                                        <p:tgtEl>
                                          <p:spTgt spid="867337"/>
                                        </p:tgtEl>
                                        <p:attrNameLst>
                                          <p:attrName>style.visibility</p:attrName>
                                        </p:attrNameLst>
                                      </p:cBhvr>
                                      <p:to>
                                        <p:strVal val="visible"/>
                                      </p:to>
                                    </p:set>
                                    <p:anim calcmode="lin" valueType="num">
                                      <p:cBhvr>
                                        <p:cTn id="72" dur="500" fill="hold"/>
                                        <p:tgtEl>
                                          <p:spTgt spid="867337"/>
                                        </p:tgtEl>
                                        <p:attrNameLst>
                                          <p:attrName>ppt_w</p:attrName>
                                        </p:attrNameLst>
                                      </p:cBhvr>
                                      <p:tavLst>
                                        <p:tav tm="0">
                                          <p:val>
                                            <p:strVal val="#ppt_w*2.5"/>
                                          </p:val>
                                        </p:tav>
                                        <p:tav tm="100000">
                                          <p:val>
                                            <p:strVal val="#ppt_w"/>
                                          </p:val>
                                        </p:tav>
                                      </p:tavLst>
                                    </p:anim>
                                    <p:anim calcmode="lin" valueType="num">
                                      <p:cBhvr>
                                        <p:cTn id="73" dur="500" fill="hold"/>
                                        <p:tgtEl>
                                          <p:spTgt spid="867337"/>
                                        </p:tgtEl>
                                        <p:attrNameLst>
                                          <p:attrName>ppt_h</p:attrName>
                                        </p:attrNameLst>
                                      </p:cBhvr>
                                      <p:tavLst>
                                        <p:tav tm="0">
                                          <p:val>
                                            <p:strVal val="#ppt_h*0.01"/>
                                          </p:val>
                                        </p:tav>
                                        <p:tav tm="100000">
                                          <p:val>
                                            <p:strVal val="#ppt_h"/>
                                          </p:val>
                                        </p:tav>
                                      </p:tavLst>
                                    </p:anim>
                                    <p:anim calcmode="lin" valueType="num">
                                      <p:cBhvr>
                                        <p:cTn id="74" dur="500" fill="hold"/>
                                        <p:tgtEl>
                                          <p:spTgt spid="867337"/>
                                        </p:tgtEl>
                                        <p:attrNameLst>
                                          <p:attrName>ppt_x</p:attrName>
                                        </p:attrNameLst>
                                      </p:cBhvr>
                                      <p:tavLst>
                                        <p:tav tm="0">
                                          <p:val>
                                            <p:strVal val="#ppt_x"/>
                                          </p:val>
                                        </p:tav>
                                        <p:tav tm="100000">
                                          <p:val>
                                            <p:strVal val="#ppt_x"/>
                                          </p:val>
                                        </p:tav>
                                      </p:tavLst>
                                    </p:anim>
                                    <p:anim calcmode="lin" valueType="num">
                                      <p:cBhvr>
                                        <p:cTn id="75" dur="500" fill="hold"/>
                                        <p:tgtEl>
                                          <p:spTgt spid="867337"/>
                                        </p:tgtEl>
                                        <p:attrNameLst>
                                          <p:attrName>ppt_y</p:attrName>
                                        </p:attrNameLst>
                                      </p:cBhvr>
                                      <p:tavLst>
                                        <p:tav tm="0">
                                          <p:val>
                                            <p:strVal val="#ppt_h+1"/>
                                          </p:val>
                                        </p:tav>
                                        <p:tav tm="100000">
                                          <p:val>
                                            <p:strVal val="#ppt_y"/>
                                          </p:val>
                                        </p:tav>
                                      </p:tavLst>
                                    </p:anim>
                                    <p:animEffect transition="in" filter="fade">
                                      <p:cBhvr>
                                        <p:cTn id="76" dur="500"/>
                                        <p:tgtEl>
                                          <p:spTgt spid="867337"/>
                                        </p:tgtEl>
                                      </p:cBhvr>
                                    </p:animEffect>
                                  </p:childTnLst>
                                </p:cTn>
                              </p:par>
                              <p:par>
                                <p:cTn id="77" presetID="58" presetClass="entr" presetSubtype="0" accel="100000" fill="hold" grpId="0" nodeType="withEffect">
                                  <p:stCondLst>
                                    <p:cond delay="0"/>
                                  </p:stCondLst>
                                  <p:childTnLst>
                                    <p:set>
                                      <p:cBhvr>
                                        <p:cTn id="78" dur="1" fill="hold">
                                          <p:stCondLst>
                                            <p:cond delay="0"/>
                                          </p:stCondLst>
                                        </p:cTn>
                                        <p:tgtEl>
                                          <p:spTgt spid="867331">
                                            <p:txEl>
                                              <p:pRg st="11" end="11"/>
                                            </p:txEl>
                                          </p:spTgt>
                                        </p:tgtEl>
                                        <p:attrNameLst>
                                          <p:attrName>style.visibility</p:attrName>
                                        </p:attrNameLst>
                                      </p:cBhvr>
                                      <p:to>
                                        <p:strVal val="visible"/>
                                      </p:to>
                                    </p:set>
                                    <p:anim calcmode="lin" valueType="num">
                                      <p:cBhvr>
                                        <p:cTn id="79" dur="500" fill="hold"/>
                                        <p:tgtEl>
                                          <p:spTgt spid="867331">
                                            <p:txEl>
                                              <p:pRg st="11" end="11"/>
                                            </p:txEl>
                                          </p:spTgt>
                                        </p:tgtEl>
                                        <p:attrNameLst>
                                          <p:attrName>ppt_w</p:attrName>
                                        </p:attrNameLst>
                                      </p:cBhvr>
                                      <p:tavLst>
                                        <p:tav tm="0">
                                          <p:val>
                                            <p:strVal val="#ppt_w*2.5"/>
                                          </p:val>
                                        </p:tav>
                                        <p:tav tm="100000">
                                          <p:val>
                                            <p:strVal val="#ppt_w"/>
                                          </p:val>
                                        </p:tav>
                                      </p:tavLst>
                                    </p:anim>
                                    <p:anim calcmode="lin" valueType="num">
                                      <p:cBhvr>
                                        <p:cTn id="80" dur="500" fill="hold"/>
                                        <p:tgtEl>
                                          <p:spTgt spid="867331">
                                            <p:txEl>
                                              <p:pRg st="11" end="11"/>
                                            </p:txEl>
                                          </p:spTgt>
                                        </p:tgtEl>
                                        <p:attrNameLst>
                                          <p:attrName>ppt_h</p:attrName>
                                        </p:attrNameLst>
                                      </p:cBhvr>
                                      <p:tavLst>
                                        <p:tav tm="0">
                                          <p:val>
                                            <p:strVal val="#ppt_h*0.01"/>
                                          </p:val>
                                        </p:tav>
                                        <p:tav tm="100000">
                                          <p:val>
                                            <p:strVal val="#ppt_h"/>
                                          </p:val>
                                        </p:tav>
                                      </p:tavLst>
                                    </p:anim>
                                    <p:anim calcmode="lin" valueType="num">
                                      <p:cBhvr>
                                        <p:cTn id="81" dur="500" fill="hold"/>
                                        <p:tgtEl>
                                          <p:spTgt spid="867331">
                                            <p:txEl>
                                              <p:pRg st="11" end="11"/>
                                            </p:txEl>
                                          </p:spTgt>
                                        </p:tgtEl>
                                        <p:attrNameLst>
                                          <p:attrName>ppt_x</p:attrName>
                                        </p:attrNameLst>
                                      </p:cBhvr>
                                      <p:tavLst>
                                        <p:tav tm="0">
                                          <p:val>
                                            <p:strVal val="#ppt_x"/>
                                          </p:val>
                                        </p:tav>
                                        <p:tav tm="100000">
                                          <p:val>
                                            <p:strVal val="#ppt_x"/>
                                          </p:val>
                                        </p:tav>
                                      </p:tavLst>
                                    </p:anim>
                                    <p:anim calcmode="lin" valueType="num">
                                      <p:cBhvr>
                                        <p:cTn id="82" dur="500" fill="hold"/>
                                        <p:tgtEl>
                                          <p:spTgt spid="867331">
                                            <p:txEl>
                                              <p:pRg st="11" end="11"/>
                                            </p:txEl>
                                          </p:spTgt>
                                        </p:tgtEl>
                                        <p:attrNameLst>
                                          <p:attrName>ppt_y</p:attrName>
                                        </p:attrNameLst>
                                      </p:cBhvr>
                                      <p:tavLst>
                                        <p:tav tm="0">
                                          <p:val>
                                            <p:strVal val="#ppt_h+1"/>
                                          </p:val>
                                        </p:tav>
                                        <p:tav tm="100000">
                                          <p:val>
                                            <p:strVal val="#ppt_y"/>
                                          </p:val>
                                        </p:tav>
                                      </p:tavLst>
                                    </p:anim>
                                    <p:animEffect transition="in" filter="fade">
                                      <p:cBhvr>
                                        <p:cTn id="83" dur="500"/>
                                        <p:tgtEl>
                                          <p:spTgt spid="8673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1"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685800" y="914400"/>
            <a:ext cx="8077200" cy="4525963"/>
          </a:xfrm>
        </p:spPr>
        <p:txBody>
          <a:bodyPr/>
          <a:lstStyle/>
          <a:p>
            <a:pPr eaLnBrk="1" hangingPunct="1">
              <a:lnSpc>
                <a:spcPct val="120000"/>
              </a:lnSpc>
              <a:buFontTx/>
              <a:buNone/>
            </a:pPr>
            <a:r>
              <a:rPr lang="en-US" altLang="zh-CN" b="1" smtClean="0">
                <a:solidFill>
                  <a:srgbClr val="692AA2"/>
                </a:solidFill>
                <a:latin typeface="仿宋_GB2312" pitchFamily="49" charset="-122"/>
                <a:ea typeface="仿宋_GB2312" pitchFamily="49" charset="-122"/>
                <a:cs typeface="Times New Roman" pitchFamily="18" charset="0"/>
              </a:rPr>
              <a:t>  </a:t>
            </a:r>
            <a:r>
              <a:rPr lang="zh-CN" altLang="en-US" sz="2000" b="1" smtClean="0">
                <a:solidFill>
                  <a:srgbClr val="692AA2"/>
                </a:solidFill>
                <a:latin typeface="仿宋_GB2312" pitchFamily="49" charset="-122"/>
                <a:ea typeface="仿宋_GB2312" pitchFamily="49" charset="-122"/>
                <a:cs typeface="Times New Roman" pitchFamily="18" charset="0"/>
              </a:rPr>
              <a:t>例 </a:t>
            </a:r>
            <a:r>
              <a:rPr lang="en-US" altLang="zh-CN" sz="2000" b="1" smtClean="0">
                <a:solidFill>
                  <a:srgbClr val="692AA2"/>
                </a:solidFill>
                <a:latin typeface="仿宋_GB2312" pitchFamily="49" charset="-122"/>
                <a:ea typeface="仿宋_GB2312" pitchFamily="49" charset="-122"/>
                <a:cs typeface="Times New Roman" pitchFamily="18" charset="0"/>
              </a:rPr>
              <a:t>1</a:t>
            </a:r>
            <a:r>
              <a:rPr lang="zh-CN" altLang="en-US" sz="2000" b="1" smtClean="0">
                <a:solidFill>
                  <a:srgbClr val="692AA2"/>
                </a:solidFill>
                <a:latin typeface="仿宋_GB2312" pitchFamily="49" charset="-122"/>
                <a:ea typeface="仿宋_GB2312" pitchFamily="49" charset="-122"/>
                <a:cs typeface="Times New Roman" pitchFamily="18" charset="0"/>
              </a:rPr>
              <a:t>下表是我国</a:t>
            </a:r>
            <a:r>
              <a:rPr lang="en-US" altLang="zh-CN" sz="2000" b="1" smtClean="0">
                <a:solidFill>
                  <a:srgbClr val="692AA2"/>
                </a:solidFill>
                <a:latin typeface="仿宋_GB2312" pitchFamily="49" charset="-122"/>
                <a:ea typeface="仿宋_GB2312" pitchFamily="49" charset="-122"/>
                <a:cs typeface="Times New Roman" pitchFamily="18" charset="0"/>
              </a:rPr>
              <a:t>1952</a:t>
            </a:r>
            <a:r>
              <a:rPr lang="zh-CN" altLang="en-US" sz="2000" b="1" smtClean="0">
                <a:solidFill>
                  <a:srgbClr val="692AA2"/>
                </a:solidFill>
                <a:latin typeface="仿宋_GB2312" pitchFamily="49" charset="-122"/>
                <a:ea typeface="仿宋_GB2312" pitchFamily="49" charset="-122"/>
                <a:cs typeface="Times New Roman" pitchFamily="18" charset="0"/>
              </a:rPr>
              <a:t>年到</a:t>
            </a:r>
            <a:r>
              <a:rPr lang="en-US" altLang="zh-CN" sz="2000" b="1" smtClean="0">
                <a:solidFill>
                  <a:srgbClr val="692AA2"/>
                </a:solidFill>
                <a:latin typeface="仿宋_GB2312" pitchFamily="49" charset="-122"/>
                <a:ea typeface="仿宋_GB2312" pitchFamily="49" charset="-122"/>
                <a:cs typeface="Times New Roman" pitchFamily="18" charset="0"/>
              </a:rPr>
              <a:t>1983</a:t>
            </a:r>
            <a:r>
              <a:rPr lang="zh-CN" altLang="en-US" sz="2000" b="1" smtClean="0">
                <a:solidFill>
                  <a:srgbClr val="692AA2"/>
                </a:solidFill>
                <a:latin typeface="仿宋_GB2312" pitchFamily="49" charset="-122"/>
                <a:ea typeface="仿宋_GB2312" pitchFamily="49" charset="-122"/>
                <a:cs typeface="Times New Roman" pitchFamily="18" charset="0"/>
              </a:rPr>
              <a:t>年社会商品零售总额（按当年价格计算），分析预测我国社会商品零售总额 。</a:t>
            </a:r>
          </a:p>
          <a:p>
            <a:pPr eaLnBrk="1" hangingPunct="1"/>
            <a:endParaRPr lang="zh-CN" altLang="en-US" b="1" smtClean="0">
              <a:solidFill>
                <a:srgbClr val="692AA2"/>
              </a:solidFill>
              <a:latin typeface="仿宋_GB2312" pitchFamily="49" charset="-122"/>
              <a:ea typeface="仿宋_GB2312" pitchFamily="49" charset="-122"/>
              <a:cs typeface="Times New Roman" pitchFamily="18" charset="0"/>
            </a:endParaRPr>
          </a:p>
          <a:p>
            <a:pPr eaLnBrk="1" hangingPunct="1"/>
            <a:endParaRPr lang="zh-CN" altLang="en-US" sz="2000" b="1" smtClean="0">
              <a:solidFill>
                <a:srgbClr val="692AA2"/>
              </a:solidFill>
              <a:latin typeface="仿宋_GB2312" pitchFamily="49" charset="-122"/>
              <a:ea typeface="仿宋_GB2312" pitchFamily="49" charset="-122"/>
              <a:cs typeface="Times New Roman" pitchFamily="18" charset="0"/>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cs typeface="Times New Roman" pitchFamily="18" charset="0"/>
              </a:rPr>
              <a:t>     </a:t>
            </a:r>
          </a:p>
        </p:txBody>
      </p:sp>
      <p:grpSp>
        <p:nvGrpSpPr>
          <p:cNvPr id="216207" name="Group 143"/>
          <p:cNvGrpSpPr>
            <a:grpSpLocks/>
          </p:cNvGrpSpPr>
          <p:nvPr/>
        </p:nvGrpSpPr>
        <p:grpSpPr bwMode="auto">
          <a:xfrm>
            <a:off x="360363" y="2133600"/>
            <a:ext cx="8783637" cy="3657600"/>
            <a:chOff x="0" y="1680"/>
            <a:chExt cx="5533" cy="2304"/>
          </a:xfrm>
        </p:grpSpPr>
        <p:sp>
          <p:nvSpPr>
            <p:cNvPr id="61445" name="Rectangle 9"/>
            <p:cNvSpPr>
              <a:spLocks noChangeArrowheads="1"/>
            </p:cNvSpPr>
            <p:nvPr/>
          </p:nvSpPr>
          <p:spPr bwMode="auto">
            <a:xfrm>
              <a:off x="4918" y="3790"/>
              <a:ext cx="6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latin typeface="仿宋_GB2312" pitchFamily="49" charset="-122"/>
              </a:endParaRPr>
            </a:p>
          </p:txBody>
        </p:sp>
        <p:sp>
          <p:nvSpPr>
            <p:cNvPr id="61446" name="Rectangle 10"/>
            <p:cNvSpPr>
              <a:spLocks noChangeArrowheads="1"/>
            </p:cNvSpPr>
            <p:nvPr/>
          </p:nvSpPr>
          <p:spPr bwMode="auto">
            <a:xfrm>
              <a:off x="4303" y="3790"/>
              <a:ext cx="6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latin typeface="仿宋_GB2312" pitchFamily="49" charset="-122"/>
              </a:endParaRPr>
            </a:p>
          </p:txBody>
        </p:sp>
        <p:sp>
          <p:nvSpPr>
            <p:cNvPr id="61447" name="Rectangle 11"/>
            <p:cNvSpPr>
              <a:spLocks noChangeArrowheads="1"/>
            </p:cNvSpPr>
            <p:nvPr/>
          </p:nvSpPr>
          <p:spPr bwMode="auto">
            <a:xfrm>
              <a:off x="3688" y="3790"/>
              <a:ext cx="6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spcBef>
                  <a:spcPct val="20000"/>
                </a:spcBef>
              </a:pPr>
              <a:endParaRPr lang="zh-CN" altLang="zh-CN" sz="1800" b="1">
                <a:latin typeface="仿宋_GB2312" pitchFamily="49" charset="-122"/>
              </a:endParaRPr>
            </a:p>
          </p:txBody>
        </p:sp>
        <p:sp>
          <p:nvSpPr>
            <p:cNvPr id="61448" name="Rectangle 12"/>
            <p:cNvSpPr>
              <a:spLocks noChangeArrowheads="1"/>
            </p:cNvSpPr>
            <p:nvPr/>
          </p:nvSpPr>
          <p:spPr bwMode="auto">
            <a:xfrm>
              <a:off x="3074" y="3790"/>
              <a:ext cx="61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1106.7</a:t>
              </a:r>
            </a:p>
          </p:txBody>
        </p:sp>
        <p:sp>
          <p:nvSpPr>
            <p:cNvPr id="61449" name="Rectangle 13"/>
            <p:cNvSpPr>
              <a:spLocks noChangeArrowheads="1"/>
            </p:cNvSpPr>
            <p:nvPr/>
          </p:nvSpPr>
          <p:spPr bwMode="auto">
            <a:xfrm>
              <a:off x="2458" y="3790"/>
              <a:ext cx="6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22</a:t>
              </a:r>
            </a:p>
          </p:txBody>
        </p:sp>
        <p:sp>
          <p:nvSpPr>
            <p:cNvPr id="61450" name="Rectangle 14"/>
            <p:cNvSpPr>
              <a:spLocks noChangeArrowheads="1"/>
            </p:cNvSpPr>
            <p:nvPr/>
          </p:nvSpPr>
          <p:spPr bwMode="auto">
            <a:xfrm>
              <a:off x="1859" y="3790"/>
              <a:ext cx="5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1973</a:t>
              </a:r>
            </a:p>
          </p:txBody>
        </p:sp>
        <p:sp>
          <p:nvSpPr>
            <p:cNvPr id="61451" name="Rectangle 15"/>
            <p:cNvSpPr>
              <a:spLocks noChangeArrowheads="1"/>
            </p:cNvSpPr>
            <p:nvPr/>
          </p:nvSpPr>
          <p:spPr bwMode="auto">
            <a:xfrm>
              <a:off x="1228" y="3790"/>
              <a:ext cx="6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604.0</a:t>
              </a:r>
            </a:p>
          </p:txBody>
        </p:sp>
        <p:sp>
          <p:nvSpPr>
            <p:cNvPr id="61452" name="Rectangle 16"/>
            <p:cNvSpPr>
              <a:spLocks noChangeArrowheads="1"/>
            </p:cNvSpPr>
            <p:nvPr/>
          </p:nvSpPr>
          <p:spPr bwMode="auto">
            <a:xfrm>
              <a:off x="613" y="3790"/>
              <a:ext cx="6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11</a:t>
              </a:r>
            </a:p>
          </p:txBody>
        </p:sp>
        <p:sp>
          <p:nvSpPr>
            <p:cNvPr id="61453" name="Rectangle 17"/>
            <p:cNvSpPr>
              <a:spLocks noChangeArrowheads="1"/>
            </p:cNvSpPr>
            <p:nvPr/>
          </p:nvSpPr>
          <p:spPr bwMode="auto">
            <a:xfrm>
              <a:off x="0" y="3790"/>
              <a:ext cx="61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1962</a:t>
              </a:r>
            </a:p>
          </p:txBody>
        </p:sp>
        <p:sp>
          <p:nvSpPr>
            <p:cNvPr id="61454" name="Rectangle 18"/>
            <p:cNvSpPr>
              <a:spLocks noChangeArrowheads="1"/>
            </p:cNvSpPr>
            <p:nvPr/>
          </p:nvSpPr>
          <p:spPr bwMode="auto">
            <a:xfrm>
              <a:off x="4918" y="36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2849.4</a:t>
              </a:r>
            </a:p>
          </p:txBody>
        </p:sp>
        <p:sp>
          <p:nvSpPr>
            <p:cNvPr id="61455" name="Rectangle 19"/>
            <p:cNvSpPr>
              <a:spLocks noChangeArrowheads="1"/>
            </p:cNvSpPr>
            <p:nvPr/>
          </p:nvSpPr>
          <p:spPr bwMode="auto">
            <a:xfrm>
              <a:off x="4303" y="36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32</a:t>
              </a:r>
            </a:p>
          </p:txBody>
        </p:sp>
        <p:sp>
          <p:nvSpPr>
            <p:cNvPr id="61456" name="Rectangle 20"/>
            <p:cNvSpPr>
              <a:spLocks noChangeArrowheads="1"/>
            </p:cNvSpPr>
            <p:nvPr/>
          </p:nvSpPr>
          <p:spPr bwMode="auto">
            <a:xfrm>
              <a:off x="3688" y="36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1983</a:t>
              </a:r>
            </a:p>
          </p:txBody>
        </p:sp>
        <p:sp>
          <p:nvSpPr>
            <p:cNvPr id="61457" name="Rectangle 21"/>
            <p:cNvSpPr>
              <a:spLocks noChangeArrowheads="1"/>
            </p:cNvSpPr>
            <p:nvPr/>
          </p:nvSpPr>
          <p:spPr bwMode="auto">
            <a:xfrm>
              <a:off x="3074" y="3615"/>
              <a:ext cx="61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1023.3</a:t>
              </a:r>
            </a:p>
          </p:txBody>
        </p:sp>
        <p:sp>
          <p:nvSpPr>
            <p:cNvPr id="61458" name="Rectangle 22"/>
            <p:cNvSpPr>
              <a:spLocks noChangeArrowheads="1"/>
            </p:cNvSpPr>
            <p:nvPr/>
          </p:nvSpPr>
          <p:spPr bwMode="auto">
            <a:xfrm>
              <a:off x="2458" y="3615"/>
              <a:ext cx="61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21</a:t>
              </a:r>
            </a:p>
          </p:txBody>
        </p:sp>
        <p:sp>
          <p:nvSpPr>
            <p:cNvPr id="61459" name="Rectangle 23"/>
            <p:cNvSpPr>
              <a:spLocks noChangeArrowheads="1"/>
            </p:cNvSpPr>
            <p:nvPr/>
          </p:nvSpPr>
          <p:spPr bwMode="auto">
            <a:xfrm>
              <a:off x="1859" y="3615"/>
              <a:ext cx="59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1972</a:t>
              </a:r>
            </a:p>
          </p:txBody>
        </p:sp>
        <p:sp>
          <p:nvSpPr>
            <p:cNvPr id="61460" name="Rectangle 24"/>
            <p:cNvSpPr>
              <a:spLocks noChangeArrowheads="1"/>
            </p:cNvSpPr>
            <p:nvPr/>
          </p:nvSpPr>
          <p:spPr bwMode="auto">
            <a:xfrm>
              <a:off x="1228" y="3615"/>
              <a:ext cx="63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607.7</a:t>
              </a:r>
            </a:p>
          </p:txBody>
        </p:sp>
        <p:sp>
          <p:nvSpPr>
            <p:cNvPr id="61461" name="Rectangle 25"/>
            <p:cNvSpPr>
              <a:spLocks noChangeArrowheads="1"/>
            </p:cNvSpPr>
            <p:nvPr/>
          </p:nvSpPr>
          <p:spPr bwMode="auto">
            <a:xfrm>
              <a:off x="613" y="36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10</a:t>
              </a:r>
            </a:p>
          </p:txBody>
        </p:sp>
        <p:sp>
          <p:nvSpPr>
            <p:cNvPr id="61462" name="Rectangle 26"/>
            <p:cNvSpPr>
              <a:spLocks noChangeArrowheads="1"/>
            </p:cNvSpPr>
            <p:nvPr/>
          </p:nvSpPr>
          <p:spPr bwMode="auto">
            <a:xfrm>
              <a:off x="0" y="3615"/>
              <a:ext cx="6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1961</a:t>
              </a:r>
            </a:p>
          </p:txBody>
        </p:sp>
        <p:sp>
          <p:nvSpPr>
            <p:cNvPr id="61463" name="Rectangle 27"/>
            <p:cNvSpPr>
              <a:spLocks noChangeArrowheads="1"/>
            </p:cNvSpPr>
            <p:nvPr/>
          </p:nvSpPr>
          <p:spPr bwMode="auto">
            <a:xfrm>
              <a:off x="4918" y="3442"/>
              <a:ext cx="6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2570.0</a:t>
              </a:r>
            </a:p>
          </p:txBody>
        </p:sp>
        <p:sp>
          <p:nvSpPr>
            <p:cNvPr id="61464" name="Rectangle 28"/>
            <p:cNvSpPr>
              <a:spLocks noChangeArrowheads="1"/>
            </p:cNvSpPr>
            <p:nvPr/>
          </p:nvSpPr>
          <p:spPr bwMode="auto">
            <a:xfrm>
              <a:off x="4303" y="3442"/>
              <a:ext cx="6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31</a:t>
              </a:r>
            </a:p>
          </p:txBody>
        </p:sp>
        <p:sp>
          <p:nvSpPr>
            <p:cNvPr id="61465" name="Rectangle 29"/>
            <p:cNvSpPr>
              <a:spLocks noChangeArrowheads="1"/>
            </p:cNvSpPr>
            <p:nvPr/>
          </p:nvSpPr>
          <p:spPr bwMode="auto">
            <a:xfrm>
              <a:off x="3688" y="3442"/>
              <a:ext cx="6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1982</a:t>
              </a:r>
            </a:p>
          </p:txBody>
        </p:sp>
        <p:sp>
          <p:nvSpPr>
            <p:cNvPr id="61466" name="Rectangle 30"/>
            <p:cNvSpPr>
              <a:spLocks noChangeArrowheads="1"/>
            </p:cNvSpPr>
            <p:nvPr/>
          </p:nvSpPr>
          <p:spPr bwMode="auto">
            <a:xfrm>
              <a:off x="3074" y="3442"/>
              <a:ext cx="6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929.2</a:t>
              </a:r>
            </a:p>
          </p:txBody>
        </p:sp>
        <p:sp>
          <p:nvSpPr>
            <p:cNvPr id="61467" name="Rectangle 31"/>
            <p:cNvSpPr>
              <a:spLocks noChangeArrowheads="1"/>
            </p:cNvSpPr>
            <p:nvPr/>
          </p:nvSpPr>
          <p:spPr bwMode="auto">
            <a:xfrm>
              <a:off x="2458" y="3442"/>
              <a:ext cx="6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20</a:t>
              </a:r>
            </a:p>
          </p:txBody>
        </p:sp>
        <p:sp>
          <p:nvSpPr>
            <p:cNvPr id="61468" name="Rectangle 32"/>
            <p:cNvSpPr>
              <a:spLocks noChangeArrowheads="1"/>
            </p:cNvSpPr>
            <p:nvPr/>
          </p:nvSpPr>
          <p:spPr bwMode="auto">
            <a:xfrm>
              <a:off x="1859" y="3442"/>
              <a:ext cx="5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1971</a:t>
              </a:r>
            </a:p>
          </p:txBody>
        </p:sp>
        <p:sp>
          <p:nvSpPr>
            <p:cNvPr id="61469" name="Rectangle 33"/>
            <p:cNvSpPr>
              <a:spLocks noChangeArrowheads="1"/>
            </p:cNvSpPr>
            <p:nvPr/>
          </p:nvSpPr>
          <p:spPr bwMode="auto">
            <a:xfrm>
              <a:off x="1228" y="3442"/>
              <a:ext cx="63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696.9</a:t>
              </a:r>
            </a:p>
          </p:txBody>
        </p:sp>
        <p:sp>
          <p:nvSpPr>
            <p:cNvPr id="61470" name="Rectangle 34"/>
            <p:cNvSpPr>
              <a:spLocks noChangeArrowheads="1"/>
            </p:cNvSpPr>
            <p:nvPr/>
          </p:nvSpPr>
          <p:spPr bwMode="auto">
            <a:xfrm>
              <a:off x="613" y="3442"/>
              <a:ext cx="6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9</a:t>
              </a:r>
            </a:p>
          </p:txBody>
        </p:sp>
        <p:sp>
          <p:nvSpPr>
            <p:cNvPr id="61471" name="Rectangle 35"/>
            <p:cNvSpPr>
              <a:spLocks noChangeArrowheads="1"/>
            </p:cNvSpPr>
            <p:nvPr/>
          </p:nvSpPr>
          <p:spPr bwMode="auto">
            <a:xfrm>
              <a:off x="0" y="3442"/>
              <a:ext cx="61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1960</a:t>
              </a:r>
            </a:p>
          </p:txBody>
        </p:sp>
        <p:sp>
          <p:nvSpPr>
            <p:cNvPr id="61472" name="Rectangle 36"/>
            <p:cNvSpPr>
              <a:spLocks noChangeArrowheads="1"/>
            </p:cNvSpPr>
            <p:nvPr/>
          </p:nvSpPr>
          <p:spPr bwMode="auto">
            <a:xfrm>
              <a:off x="4918" y="3290"/>
              <a:ext cx="61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2350.0</a:t>
              </a:r>
            </a:p>
          </p:txBody>
        </p:sp>
        <p:sp>
          <p:nvSpPr>
            <p:cNvPr id="61473" name="Rectangle 37"/>
            <p:cNvSpPr>
              <a:spLocks noChangeArrowheads="1"/>
            </p:cNvSpPr>
            <p:nvPr/>
          </p:nvSpPr>
          <p:spPr bwMode="auto">
            <a:xfrm>
              <a:off x="4303" y="3290"/>
              <a:ext cx="61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30</a:t>
              </a:r>
            </a:p>
          </p:txBody>
        </p:sp>
        <p:sp>
          <p:nvSpPr>
            <p:cNvPr id="61474" name="Rectangle 38"/>
            <p:cNvSpPr>
              <a:spLocks noChangeArrowheads="1"/>
            </p:cNvSpPr>
            <p:nvPr/>
          </p:nvSpPr>
          <p:spPr bwMode="auto">
            <a:xfrm>
              <a:off x="3688" y="3290"/>
              <a:ext cx="61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1981</a:t>
              </a:r>
            </a:p>
          </p:txBody>
        </p:sp>
        <p:sp>
          <p:nvSpPr>
            <p:cNvPr id="61475" name="Rectangle 39"/>
            <p:cNvSpPr>
              <a:spLocks noChangeArrowheads="1"/>
            </p:cNvSpPr>
            <p:nvPr/>
          </p:nvSpPr>
          <p:spPr bwMode="auto">
            <a:xfrm>
              <a:off x="3074" y="3290"/>
              <a:ext cx="61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858.0</a:t>
              </a:r>
            </a:p>
          </p:txBody>
        </p:sp>
        <p:sp>
          <p:nvSpPr>
            <p:cNvPr id="61476" name="Rectangle 40"/>
            <p:cNvSpPr>
              <a:spLocks noChangeArrowheads="1"/>
            </p:cNvSpPr>
            <p:nvPr/>
          </p:nvSpPr>
          <p:spPr bwMode="auto">
            <a:xfrm>
              <a:off x="2458" y="3290"/>
              <a:ext cx="616"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a:t>
              </a:r>
            </a:p>
          </p:txBody>
        </p:sp>
        <p:sp>
          <p:nvSpPr>
            <p:cNvPr id="61477" name="Rectangle 41"/>
            <p:cNvSpPr>
              <a:spLocks noChangeArrowheads="1"/>
            </p:cNvSpPr>
            <p:nvPr/>
          </p:nvSpPr>
          <p:spPr bwMode="auto">
            <a:xfrm>
              <a:off x="1859" y="3290"/>
              <a:ext cx="599"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1970</a:t>
              </a:r>
            </a:p>
          </p:txBody>
        </p:sp>
        <p:sp>
          <p:nvSpPr>
            <p:cNvPr id="61478" name="Rectangle 42"/>
            <p:cNvSpPr>
              <a:spLocks noChangeArrowheads="1"/>
            </p:cNvSpPr>
            <p:nvPr/>
          </p:nvSpPr>
          <p:spPr bwMode="auto">
            <a:xfrm>
              <a:off x="1228" y="3290"/>
              <a:ext cx="631"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638.0</a:t>
              </a:r>
            </a:p>
          </p:txBody>
        </p:sp>
        <p:sp>
          <p:nvSpPr>
            <p:cNvPr id="61479" name="Rectangle 43"/>
            <p:cNvSpPr>
              <a:spLocks noChangeArrowheads="1"/>
            </p:cNvSpPr>
            <p:nvPr/>
          </p:nvSpPr>
          <p:spPr bwMode="auto">
            <a:xfrm>
              <a:off x="613" y="3290"/>
              <a:ext cx="61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8</a:t>
              </a:r>
            </a:p>
          </p:txBody>
        </p:sp>
        <p:sp>
          <p:nvSpPr>
            <p:cNvPr id="61480" name="Rectangle 44"/>
            <p:cNvSpPr>
              <a:spLocks noChangeArrowheads="1"/>
            </p:cNvSpPr>
            <p:nvPr/>
          </p:nvSpPr>
          <p:spPr bwMode="auto">
            <a:xfrm>
              <a:off x="0" y="3290"/>
              <a:ext cx="613"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1959</a:t>
              </a:r>
            </a:p>
          </p:txBody>
        </p:sp>
        <p:sp>
          <p:nvSpPr>
            <p:cNvPr id="61481" name="Rectangle 45"/>
            <p:cNvSpPr>
              <a:spLocks noChangeArrowheads="1"/>
            </p:cNvSpPr>
            <p:nvPr/>
          </p:nvSpPr>
          <p:spPr bwMode="auto">
            <a:xfrm>
              <a:off x="4918" y="31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2140.0</a:t>
              </a:r>
            </a:p>
          </p:txBody>
        </p:sp>
        <p:sp>
          <p:nvSpPr>
            <p:cNvPr id="61482" name="Rectangle 46"/>
            <p:cNvSpPr>
              <a:spLocks noChangeArrowheads="1"/>
            </p:cNvSpPr>
            <p:nvPr/>
          </p:nvSpPr>
          <p:spPr bwMode="auto">
            <a:xfrm>
              <a:off x="4303" y="31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29</a:t>
              </a:r>
            </a:p>
          </p:txBody>
        </p:sp>
        <p:sp>
          <p:nvSpPr>
            <p:cNvPr id="61483" name="Rectangle 47"/>
            <p:cNvSpPr>
              <a:spLocks noChangeArrowheads="1"/>
            </p:cNvSpPr>
            <p:nvPr/>
          </p:nvSpPr>
          <p:spPr bwMode="auto">
            <a:xfrm>
              <a:off x="3688" y="31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1980</a:t>
              </a:r>
            </a:p>
          </p:txBody>
        </p:sp>
        <p:sp>
          <p:nvSpPr>
            <p:cNvPr id="61484" name="Rectangle 48"/>
            <p:cNvSpPr>
              <a:spLocks noChangeArrowheads="1"/>
            </p:cNvSpPr>
            <p:nvPr/>
          </p:nvSpPr>
          <p:spPr bwMode="auto">
            <a:xfrm>
              <a:off x="3074" y="3115"/>
              <a:ext cx="61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801.5</a:t>
              </a:r>
            </a:p>
          </p:txBody>
        </p:sp>
        <p:sp>
          <p:nvSpPr>
            <p:cNvPr id="61485" name="Rectangle 49"/>
            <p:cNvSpPr>
              <a:spLocks noChangeArrowheads="1"/>
            </p:cNvSpPr>
            <p:nvPr/>
          </p:nvSpPr>
          <p:spPr bwMode="auto">
            <a:xfrm>
              <a:off x="2458" y="3115"/>
              <a:ext cx="61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18</a:t>
              </a:r>
            </a:p>
          </p:txBody>
        </p:sp>
        <p:sp>
          <p:nvSpPr>
            <p:cNvPr id="61486" name="Rectangle 50"/>
            <p:cNvSpPr>
              <a:spLocks noChangeArrowheads="1"/>
            </p:cNvSpPr>
            <p:nvPr/>
          </p:nvSpPr>
          <p:spPr bwMode="auto">
            <a:xfrm>
              <a:off x="1859" y="3115"/>
              <a:ext cx="59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1969</a:t>
              </a:r>
            </a:p>
          </p:txBody>
        </p:sp>
        <p:sp>
          <p:nvSpPr>
            <p:cNvPr id="61487" name="Rectangle 51"/>
            <p:cNvSpPr>
              <a:spLocks noChangeArrowheads="1"/>
            </p:cNvSpPr>
            <p:nvPr/>
          </p:nvSpPr>
          <p:spPr bwMode="auto">
            <a:xfrm>
              <a:off x="1228" y="3115"/>
              <a:ext cx="63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548.0</a:t>
              </a:r>
            </a:p>
          </p:txBody>
        </p:sp>
        <p:sp>
          <p:nvSpPr>
            <p:cNvPr id="61488" name="Rectangle 52"/>
            <p:cNvSpPr>
              <a:spLocks noChangeArrowheads="1"/>
            </p:cNvSpPr>
            <p:nvPr/>
          </p:nvSpPr>
          <p:spPr bwMode="auto">
            <a:xfrm>
              <a:off x="613" y="3115"/>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7</a:t>
              </a:r>
            </a:p>
          </p:txBody>
        </p:sp>
        <p:sp>
          <p:nvSpPr>
            <p:cNvPr id="61489" name="Rectangle 53"/>
            <p:cNvSpPr>
              <a:spLocks noChangeArrowheads="1"/>
            </p:cNvSpPr>
            <p:nvPr/>
          </p:nvSpPr>
          <p:spPr bwMode="auto">
            <a:xfrm>
              <a:off x="0" y="3115"/>
              <a:ext cx="6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1958</a:t>
              </a:r>
            </a:p>
          </p:txBody>
        </p:sp>
        <p:sp>
          <p:nvSpPr>
            <p:cNvPr id="61490" name="Rectangle 54"/>
            <p:cNvSpPr>
              <a:spLocks noChangeArrowheads="1"/>
            </p:cNvSpPr>
            <p:nvPr/>
          </p:nvSpPr>
          <p:spPr bwMode="auto">
            <a:xfrm>
              <a:off x="4918" y="2941"/>
              <a:ext cx="61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1800.0</a:t>
              </a:r>
            </a:p>
          </p:txBody>
        </p:sp>
        <p:sp>
          <p:nvSpPr>
            <p:cNvPr id="61491" name="Rectangle 55"/>
            <p:cNvSpPr>
              <a:spLocks noChangeArrowheads="1"/>
            </p:cNvSpPr>
            <p:nvPr/>
          </p:nvSpPr>
          <p:spPr bwMode="auto">
            <a:xfrm>
              <a:off x="4303" y="2941"/>
              <a:ext cx="61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28</a:t>
              </a:r>
            </a:p>
          </p:txBody>
        </p:sp>
        <p:sp>
          <p:nvSpPr>
            <p:cNvPr id="61492" name="Rectangle 56"/>
            <p:cNvSpPr>
              <a:spLocks noChangeArrowheads="1"/>
            </p:cNvSpPr>
            <p:nvPr/>
          </p:nvSpPr>
          <p:spPr bwMode="auto">
            <a:xfrm>
              <a:off x="3688" y="2941"/>
              <a:ext cx="61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1979</a:t>
              </a:r>
            </a:p>
          </p:txBody>
        </p:sp>
        <p:sp>
          <p:nvSpPr>
            <p:cNvPr id="61493" name="Rectangle 57"/>
            <p:cNvSpPr>
              <a:spLocks noChangeArrowheads="1"/>
            </p:cNvSpPr>
            <p:nvPr/>
          </p:nvSpPr>
          <p:spPr bwMode="auto">
            <a:xfrm>
              <a:off x="3074" y="2941"/>
              <a:ext cx="61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737.3</a:t>
              </a:r>
            </a:p>
          </p:txBody>
        </p:sp>
        <p:sp>
          <p:nvSpPr>
            <p:cNvPr id="61494" name="Rectangle 58"/>
            <p:cNvSpPr>
              <a:spLocks noChangeArrowheads="1"/>
            </p:cNvSpPr>
            <p:nvPr/>
          </p:nvSpPr>
          <p:spPr bwMode="auto">
            <a:xfrm>
              <a:off x="2458" y="2941"/>
              <a:ext cx="61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17</a:t>
              </a:r>
            </a:p>
          </p:txBody>
        </p:sp>
        <p:sp>
          <p:nvSpPr>
            <p:cNvPr id="61495" name="Rectangle 59"/>
            <p:cNvSpPr>
              <a:spLocks noChangeArrowheads="1"/>
            </p:cNvSpPr>
            <p:nvPr/>
          </p:nvSpPr>
          <p:spPr bwMode="auto">
            <a:xfrm>
              <a:off x="1859" y="2941"/>
              <a:ext cx="59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1968</a:t>
              </a:r>
            </a:p>
          </p:txBody>
        </p:sp>
        <p:sp>
          <p:nvSpPr>
            <p:cNvPr id="61496" name="Rectangle 60"/>
            <p:cNvSpPr>
              <a:spLocks noChangeArrowheads="1"/>
            </p:cNvSpPr>
            <p:nvPr/>
          </p:nvSpPr>
          <p:spPr bwMode="auto">
            <a:xfrm>
              <a:off x="1228" y="2941"/>
              <a:ext cx="6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474.2</a:t>
              </a:r>
            </a:p>
          </p:txBody>
        </p:sp>
        <p:sp>
          <p:nvSpPr>
            <p:cNvPr id="61497" name="Rectangle 61"/>
            <p:cNvSpPr>
              <a:spLocks noChangeArrowheads="1"/>
            </p:cNvSpPr>
            <p:nvPr/>
          </p:nvSpPr>
          <p:spPr bwMode="auto">
            <a:xfrm>
              <a:off x="613" y="2941"/>
              <a:ext cx="61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a:t>
              </a:r>
            </a:p>
          </p:txBody>
        </p:sp>
        <p:sp>
          <p:nvSpPr>
            <p:cNvPr id="61498" name="Rectangle 62"/>
            <p:cNvSpPr>
              <a:spLocks noChangeArrowheads="1"/>
            </p:cNvSpPr>
            <p:nvPr/>
          </p:nvSpPr>
          <p:spPr bwMode="auto">
            <a:xfrm>
              <a:off x="0" y="2941"/>
              <a:ext cx="61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1957</a:t>
              </a:r>
            </a:p>
          </p:txBody>
        </p:sp>
        <p:sp>
          <p:nvSpPr>
            <p:cNvPr id="61499" name="Rectangle 63"/>
            <p:cNvSpPr>
              <a:spLocks noChangeArrowheads="1"/>
            </p:cNvSpPr>
            <p:nvPr/>
          </p:nvSpPr>
          <p:spPr bwMode="auto">
            <a:xfrm>
              <a:off x="4918" y="276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1558.6</a:t>
              </a:r>
            </a:p>
          </p:txBody>
        </p:sp>
        <p:sp>
          <p:nvSpPr>
            <p:cNvPr id="61500" name="Rectangle 64"/>
            <p:cNvSpPr>
              <a:spLocks noChangeArrowheads="1"/>
            </p:cNvSpPr>
            <p:nvPr/>
          </p:nvSpPr>
          <p:spPr bwMode="auto">
            <a:xfrm>
              <a:off x="4303" y="276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27</a:t>
              </a:r>
            </a:p>
          </p:txBody>
        </p:sp>
        <p:sp>
          <p:nvSpPr>
            <p:cNvPr id="61501" name="Rectangle 65"/>
            <p:cNvSpPr>
              <a:spLocks noChangeArrowheads="1"/>
            </p:cNvSpPr>
            <p:nvPr/>
          </p:nvSpPr>
          <p:spPr bwMode="auto">
            <a:xfrm>
              <a:off x="3688" y="276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1978</a:t>
              </a:r>
            </a:p>
          </p:txBody>
        </p:sp>
        <p:sp>
          <p:nvSpPr>
            <p:cNvPr id="61502" name="Rectangle 66"/>
            <p:cNvSpPr>
              <a:spLocks noChangeArrowheads="1"/>
            </p:cNvSpPr>
            <p:nvPr/>
          </p:nvSpPr>
          <p:spPr bwMode="auto">
            <a:xfrm>
              <a:off x="3074" y="2766"/>
              <a:ext cx="61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770.5</a:t>
              </a:r>
            </a:p>
          </p:txBody>
        </p:sp>
        <p:sp>
          <p:nvSpPr>
            <p:cNvPr id="61503" name="Rectangle 67"/>
            <p:cNvSpPr>
              <a:spLocks noChangeArrowheads="1"/>
            </p:cNvSpPr>
            <p:nvPr/>
          </p:nvSpPr>
          <p:spPr bwMode="auto">
            <a:xfrm>
              <a:off x="2458" y="2766"/>
              <a:ext cx="61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16</a:t>
              </a:r>
            </a:p>
          </p:txBody>
        </p:sp>
        <p:sp>
          <p:nvSpPr>
            <p:cNvPr id="61504" name="Rectangle 68"/>
            <p:cNvSpPr>
              <a:spLocks noChangeArrowheads="1"/>
            </p:cNvSpPr>
            <p:nvPr/>
          </p:nvSpPr>
          <p:spPr bwMode="auto">
            <a:xfrm>
              <a:off x="1859" y="2766"/>
              <a:ext cx="59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1967</a:t>
              </a:r>
            </a:p>
          </p:txBody>
        </p:sp>
        <p:sp>
          <p:nvSpPr>
            <p:cNvPr id="61505" name="Rectangle 69"/>
            <p:cNvSpPr>
              <a:spLocks noChangeArrowheads="1"/>
            </p:cNvSpPr>
            <p:nvPr/>
          </p:nvSpPr>
          <p:spPr bwMode="auto">
            <a:xfrm>
              <a:off x="1228" y="2766"/>
              <a:ext cx="63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461.0</a:t>
              </a:r>
            </a:p>
          </p:txBody>
        </p:sp>
        <p:sp>
          <p:nvSpPr>
            <p:cNvPr id="61506" name="Rectangle 70"/>
            <p:cNvSpPr>
              <a:spLocks noChangeArrowheads="1"/>
            </p:cNvSpPr>
            <p:nvPr/>
          </p:nvSpPr>
          <p:spPr bwMode="auto">
            <a:xfrm>
              <a:off x="613" y="276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5</a:t>
              </a:r>
            </a:p>
          </p:txBody>
        </p:sp>
        <p:sp>
          <p:nvSpPr>
            <p:cNvPr id="61507" name="Rectangle 71"/>
            <p:cNvSpPr>
              <a:spLocks noChangeArrowheads="1"/>
            </p:cNvSpPr>
            <p:nvPr/>
          </p:nvSpPr>
          <p:spPr bwMode="auto">
            <a:xfrm>
              <a:off x="0" y="2766"/>
              <a:ext cx="6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1956</a:t>
              </a:r>
            </a:p>
          </p:txBody>
        </p:sp>
        <p:sp>
          <p:nvSpPr>
            <p:cNvPr id="61508" name="Rectangle 72"/>
            <p:cNvSpPr>
              <a:spLocks noChangeArrowheads="1"/>
            </p:cNvSpPr>
            <p:nvPr/>
          </p:nvSpPr>
          <p:spPr bwMode="auto">
            <a:xfrm>
              <a:off x="4918" y="2591"/>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1432.8</a:t>
              </a:r>
            </a:p>
          </p:txBody>
        </p:sp>
        <p:sp>
          <p:nvSpPr>
            <p:cNvPr id="61509" name="Rectangle 73"/>
            <p:cNvSpPr>
              <a:spLocks noChangeArrowheads="1"/>
            </p:cNvSpPr>
            <p:nvPr/>
          </p:nvSpPr>
          <p:spPr bwMode="auto">
            <a:xfrm>
              <a:off x="4303" y="2591"/>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26</a:t>
              </a:r>
            </a:p>
          </p:txBody>
        </p:sp>
        <p:sp>
          <p:nvSpPr>
            <p:cNvPr id="61510" name="Rectangle 74"/>
            <p:cNvSpPr>
              <a:spLocks noChangeArrowheads="1"/>
            </p:cNvSpPr>
            <p:nvPr/>
          </p:nvSpPr>
          <p:spPr bwMode="auto">
            <a:xfrm>
              <a:off x="3688" y="2591"/>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1977</a:t>
              </a:r>
            </a:p>
          </p:txBody>
        </p:sp>
        <p:sp>
          <p:nvSpPr>
            <p:cNvPr id="61511" name="Rectangle 75"/>
            <p:cNvSpPr>
              <a:spLocks noChangeArrowheads="1"/>
            </p:cNvSpPr>
            <p:nvPr/>
          </p:nvSpPr>
          <p:spPr bwMode="auto">
            <a:xfrm>
              <a:off x="3074" y="2591"/>
              <a:ext cx="61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732.8</a:t>
              </a:r>
            </a:p>
          </p:txBody>
        </p:sp>
        <p:sp>
          <p:nvSpPr>
            <p:cNvPr id="61512" name="Rectangle 76"/>
            <p:cNvSpPr>
              <a:spLocks noChangeArrowheads="1"/>
            </p:cNvSpPr>
            <p:nvPr/>
          </p:nvSpPr>
          <p:spPr bwMode="auto">
            <a:xfrm>
              <a:off x="2458" y="2591"/>
              <a:ext cx="61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15</a:t>
              </a:r>
            </a:p>
          </p:txBody>
        </p:sp>
        <p:sp>
          <p:nvSpPr>
            <p:cNvPr id="61513" name="Rectangle 77"/>
            <p:cNvSpPr>
              <a:spLocks noChangeArrowheads="1"/>
            </p:cNvSpPr>
            <p:nvPr/>
          </p:nvSpPr>
          <p:spPr bwMode="auto">
            <a:xfrm>
              <a:off x="1859" y="2591"/>
              <a:ext cx="59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1966</a:t>
              </a:r>
            </a:p>
          </p:txBody>
        </p:sp>
        <p:sp>
          <p:nvSpPr>
            <p:cNvPr id="61514" name="Rectangle 78"/>
            <p:cNvSpPr>
              <a:spLocks noChangeArrowheads="1"/>
            </p:cNvSpPr>
            <p:nvPr/>
          </p:nvSpPr>
          <p:spPr bwMode="auto">
            <a:xfrm>
              <a:off x="1228" y="2591"/>
              <a:ext cx="63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392.2</a:t>
              </a:r>
            </a:p>
          </p:txBody>
        </p:sp>
        <p:sp>
          <p:nvSpPr>
            <p:cNvPr id="61515" name="Rectangle 79"/>
            <p:cNvSpPr>
              <a:spLocks noChangeArrowheads="1"/>
            </p:cNvSpPr>
            <p:nvPr/>
          </p:nvSpPr>
          <p:spPr bwMode="auto">
            <a:xfrm>
              <a:off x="613" y="2591"/>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4</a:t>
              </a:r>
            </a:p>
          </p:txBody>
        </p:sp>
        <p:sp>
          <p:nvSpPr>
            <p:cNvPr id="61516" name="Rectangle 80"/>
            <p:cNvSpPr>
              <a:spLocks noChangeArrowheads="1"/>
            </p:cNvSpPr>
            <p:nvPr/>
          </p:nvSpPr>
          <p:spPr bwMode="auto">
            <a:xfrm>
              <a:off x="0" y="2591"/>
              <a:ext cx="6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1955</a:t>
              </a:r>
            </a:p>
          </p:txBody>
        </p:sp>
        <p:sp>
          <p:nvSpPr>
            <p:cNvPr id="61517" name="Rectangle 81"/>
            <p:cNvSpPr>
              <a:spLocks noChangeArrowheads="1"/>
            </p:cNvSpPr>
            <p:nvPr/>
          </p:nvSpPr>
          <p:spPr bwMode="auto">
            <a:xfrm>
              <a:off x="4918" y="2401"/>
              <a:ext cx="61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1339.4</a:t>
              </a:r>
            </a:p>
          </p:txBody>
        </p:sp>
        <p:sp>
          <p:nvSpPr>
            <p:cNvPr id="61518" name="Rectangle 82"/>
            <p:cNvSpPr>
              <a:spLocks noChangeArrowheads="1"/>
            </p:cNvSpPr>
            <p:nvPr/>
          </p:nvSpPr>
          <p:spPr bwMode="auto">
            <a:xfrm>
              <a:off x="4303" y="2401"/>
              <a:ext cx="61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25</a:t>
              </a:r>
            </a:p>
          </p:txBody>
        </p:sp>
        <p:sp>
          <p:nvSpPr>
            <p:cNvPr id="61519" name="Rectangle 83"/>
            <p:cNvSpPr>
              <a:spLocks noChangeArrowheads="1"/>
            </p:cNvSpPr>
            <p:nvPr/>
          </p:nvSpPr>
          <p:spPr bwMode="auto">
            <a:xfrm>
              <a:off x="3688" y="2401"/>
              <a:ext cx="61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1976</a:t>
              </a:r>
            </a:p>
          </p:txBody>
        </p:sp>
        <p:sp>
          <p:nvSpPr>
            <p:cNvPr id="61520" name="Rectangle 84"/>
            <p:cNvSpPr>
              <a:spLocks noChangeArrowheads="1"/>
            </p:cNvSpPr>
            <p:nvPr/>
          </p:nvSpPr>
          <p:spPr bwMode="auto">
            <a:xfrm>
              <a:off x="3074" y="2401"/>
              <a:ext cx="61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670.3</a:t>
              </a:r>
            </a:p>
          </p:txBody>
        </p:sp>
        <p:sp>
          <p:nvSpPr>
            <p:cNvPr id="61521" name="Rectangle 85"/>
            <p:cNvSpPr>
              <a:spLocks noChangeArrowheads="1"/>
            </p:cNvSpPr>
            <p:nvPr/>
          </p:nvSpPr>
          <p:spPr bwMode="auto">
            <a:xfrm>
              <a:off x="2458" y="2401"/>
              <a:ext cx="61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14</a:t>
              </a:r>
            </a:p>
          </p:txBody>
        </p:sp>
        <p:sp>
          <p:nvSpPr>
            <p:cNvPr id="61522" name="Rectangle 86"/>
            <p:cNvSpPr>
              <a:spLocks noChangeArrowheads="1"/>
            </p:cNvSpPr>
            <p:nvPr/>
          </p:nvSpPr>
          <p:spPr bwMode="auto">
            <a:xfrm>
              <a:off x="1859" y="2401"/>
              <a:ext cx="59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1965</a:t>
              </a:r>
            </a:p>
          </p:txBody>
        </p:sp>
        <p:sp>
          <p:nvSpPr>
            <p:cNvPr id="61523" name="Rectangle 87"/>
            <p:cNvSpPr>
              <a:spLocks noChangeArrowheads="1"/>
            </p:cNvSpPr>
            <p:nvPr/>
          </p:nvSpPr>
          <p:spPr bwMode="auto">
            <a:xfrm>
              <a:off x="1228" y="2401"/>
              <a:ext cx="63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381.1</a:t>
              </a:r>
            </a:p>
          </p:txBody>
        </p:sp>
        <p:sp>
          <p:nvSpPr>
            <p:cNvPr id="61524" name="Rectangle 88"/>
            <p:cNvSpPr>
              <a:spLocks noChangeArrowheads="1"/>
            </p:cNvSpPr>
            <p:nvPr/>
          </p:nvSpPr>
          <p:spPr bwMode="auto">
            <a:xfrm>
              <a:off x="613" y="2401"/>
              <a:ext cx="61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a:t>
              </a:r>
            </a:p>
          </p:txBody>
        </p:sp>
        <p:sp>
          <p:nvSpPr>
            <p:cNvPr id="61525" name="Rectangle 89"/>
            <p:cNvSpPr>
              <a:spLocks noChangeArrowheads="1"/>
            </p:cNvSpPr>
            <p:nvPr/>
          </p:nvSpPr>
          <p:spPr bwMode="auto">
            <a:xfrm>
              <a:off x="0" y="2401"/>
              <a:ext cx="6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1954</a:t>
              </a:r>
            </a:p>
          </p:txBody>
        </p:sp>
        <p:sp>
          <p:nvSpPr>
            <p:cNvPr id="61526" name="Rectangle 90"/>
            <p:cNvSpPr>
              <a:spLocks noChangeArrowheads="1"/>
            </p:cNvSpPr>
            <p:nvPr/>
          </p:nvSpPr>
          <p:spPr bwMode="auto">
            <a:xfrm>
              <a:off x="4918" y="222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1271.1</a:t>
              </a:r>
            </a:p>
          </p:txBody>
        </p:sp>
        <p:sp>
          <p:nvSpPr>
            <p:cNvPr id="61527" name="Rectangle 91"/>
            <p:cNvSpPr>
              <a:spLocks noChangeArrowheads="1"/>
            </p:cNvSpPr>
            <p:nvPr/>
          </p:nvSpPr>
          <p:spPr bwMode="auto">
            <a:xfrm>
              <a:off x="4303" y="222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24</a:t>
              </a:r>
            </a:p>
          </p:txBody>
        </p:sp>
        <p:sp>
          <p:nvSpPr>
            <p:cNvPr id="61528" name="Rectangle 92"/>
            <p:cNvSpPr>
              <a:spLocks noChangeArrowheads="1"/>
            </p:cNvSpPr>
            <p:nvPr/>
          </p:nvSpPr>
          <p:spPr bwMode="auto">
            <a:xfrm>
              <a:off x="3688" y="222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1975</a:t>
              </a:r>
            </a:p>
          </p:txBody>
        </p:sp>
        <p:sp>
          <p:nvSpPr>
            <p:cNvPr id="61529" name="Rectangle 93"/>
            <p:cNvSpPr>
              <a:spLocks noChangeArrowheads="1"/>
            </p:cNvSpPr>
            <p:nvPr/>
          </p:nvSpPr>
          <p:spPr bwMode="auto">
            <a:xfrm>
              <a:off x="3074" y="2226"/>
              <a:ext cx="61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638.2</a:t>
              </a:r>
            </a:p>
          </p:txBody>
        </p:sp>
        <p:sp>
          <p:nvSpPr>
            <p:cNvPr id="61530" name="Rectangle 94"/>
            <p:cNvSpPr>
              <a:spLocks noChangeArrowheads="1"/>
            </p:cNvSpPr>
            <p:nvPr/>
          </p:nvSpPr>
          <p:spPr bwMode="auto">
            <a:xfrm>
              <a:off x="2458" y="2226"/>
              <a:ext cx="61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13</a:t>
              </a:r>
            </a:p>
          </p:txBody>
        </p:sp>
        <p:sp>
          <p:nvSpPr>
            <p:cNvPr id="61531" name="Rectangle 95"/>
            <p:cNvSpPr>
              <a:spLocks noChangeArrowheads="1"/>
            </p:cNvSpPr>
            <p:nvPr/>
          </p:nvSpPr>
          <p:spPr bwMode="auto">
            <a:xfrm>
              <a:off x="1859" y="2226"/>
              <a:ext cx="59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1964</a:t>
              </a:r>
            </a:p>
          </p:txBody>
        </p:sp>
        <p:sp>
          <p:nvSpPr>
            <p:cNvPr id="61532" name="Rectangle 96"/>
            <p:cNvSpPr>
              <a:spLocks noChangeArrowheads="1"/>
            </p:cNvSpPr>
            <p:nvPr/>
          </p:nvSpPr>
          <p:spPr bwMode="auto">
            <a:xfrm>
              <a:off x="1228" y="2226"/>
              <a:ext cx="63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348.0</a:t>
              </a:r>
            </a:p>
          </p:txBody>
        </p:sp>
        <p:sp>
          <p:nvSpPr>
            <p:cNvPr id="61533" name="Rectangle 97"/>
            <p:cNvSpPr>
              <a:spLocks noChangeArrowheads="1"/>
            </p:cNvSpPr>
            <p:nvPr/>
          </p:nvSpPr>
          <p:spPr bwMode="auto">
            <a:xfrm>
              <a:off x="613" y="2226"/>
              <a:ext cx="61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a:t>
              </a:r>
            </a:p>
          </p:txBody>
        </p:sp>
        <p:sp>
          <p:nvSpPr>
            <p:cNvPr id="61534" name="Rectangle 98"/>
            <p:cNvSpPr>
              <a:spLocks noChangeArrowheads="1"/>
            </p:cNvSpPr>
            <p:nvPr/>
          </p:nvSpPr>
          <p:spPr bwMode="auto">
            <a:xfrm>
              <a:off x="0" y="2226"/>
              <a:ext cx="6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1953</a:t>
              </a:r>
            </a:p>
          </p:txBody>
        </p:sp>
        <p:sp>
          <p:nvSpPr>
            <p:cNvPr id="61535" name="Rectangle 99"/>
            <p:cNvSpPr>
              <a:spLocks noChangeArrowheads="1"/>
            </p:cNvSpPr>
            <p:nvPr/>
          </p:nvSpPr>
          <p:spPr bwMode="auto">
            <a:xfrm>
              <a:off x="4918" y="2044"/>
              <a:ext cx="615"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1163.6</a:t>
              </a:r>
            </a:p>
          </p:txBody>
        </p:sp>
        <p:sp>
          <p:nvSpPr>
            <p:cNvPr id="61536" name="Rectangle 100"/>
            <p:cNvSpPr>
              <a:spLocks noChangeArrowheads="1"/>
            </p:cNvSpPr>
            <p:nvPr/>
          </p:nvSpPr>
          <p:spPr bwMode="auto">
            <a:xfrm>
              <a:off x="4303" y="2044"/>
              <a:ext cx="615"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23</a:t>
              </a:r>
            </a:p>
          </p:txBody>
        </p:sp>
        <p:sp>
          <p:nvSpPr>
            <p:cNvPr id="61537" name="Rectangle 101"/>
            <p:cNvSpPr>
              <a:spLocks noChangeArrowheads="1"/>
            </p:cNvSpPr>
            <p:nvPr/>
          </p:nvSpPr>
          <p:spPr bwMode="auto">
            <a:xfrm>
              <a:off x="3688" y="2044"/>
              <a:ext cx="615"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1974</a:t>
              </a:r>
            </a:p>
          </p:txBody>
        </p:sp>
        <p:sp>
          <p:nvSpPr>
            <p:cNvPr id="61538" name="Rectangle 102"/>
            <p:cNvSpPr>
              <a:spLocks noChangeArrowheads="1"/>
            </p:cNvSpPr>
            <p:nvPr/>
          </p:nvSpPr>
          <p:spPr bwMode="auto">
            <a:xfrm>
              <a:off x="3074" y="2044"/>
              <a:ext cx="61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604.5</a:t>
              </a:r>
            </a:p>
          </p:txBody>
        </p:sp>
        <p:sp>
          <p:nvSpPr>
            <p:cNvPr id="61539" name="Rectangle 103"/>
            <p:cNvSpPr>
              <a:spLocks noChangeArrowheads="1"/>
            </p:cNvSpPr>
            <p:nvPr/>
          </p:nvSpPr>
          <p:spPr bwMode="auto">
            <a:xfrm>
              <a:off x="2458" y="2044"/>
              <a:ext cx="61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12</a:t>
              </a:r>
            </a:p>
          </p:txBody>
        </p:sp>
        <p:sp>
          <p:nvSpPr>
            <p:cNvPr id="61540" name="Rectangle 104"/>
            <p:cNvSpPr>
              <a:spLocks noChangeArrowheads="1"/>
            </p:cNvSpPr>
            <p:nvPr/>
          </p:nvSpPr>
          <p:spPr bwMode="auto">
            <a:xfrm>
              <a:off x="1859" y="2044"/>
              <a:ext cx="599"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1963</a:t>
              </a:r>
            </a:p>
          </p:txBody>
        </p:sp>
        <p:sp>
          <p:nvSpPr>
            <p:cNvPr id="61541" name="Rectangle 105"/>
            <p:cNvSpPr>
              <a:spLocks noChangeArrowheads="1"/>
            </p:cNvSpPr>
            <p:nvPr/>
          </p:nvSpPr>
          <p:spPr bwMode="auto">
            <a:xfrm>
              <a:off x="1228" y="2044"/>
              <a:ext cx="63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276.8</a:t>
              </a:r>
            </a:p>
          </p:txBody>
        </p:sp>
        <p:sp>
          <p:nvSpPr>
            <p:cNvPr id="61542" name="Rectangle 106"/>
            <p:cNvSpPr>
              <a:spLocks noChangeArrowheads="1"/>
            </p:cNvSpPr>
            <p:nvPr/>
          </p:nvSpPr>
          <p:spPr bwMode="auto">
            <a:xfrm>
              <a:off x="613" y="2044"/>
              <a:ext cx="615"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a:t>
              </a:r>
            </a:p>
          </p:txBody>
        </p:sp>
        <p:sp>
          <p:nvSpPr>
            <p:cNvPr id="61543" name="Rectangle 107"/>
            <p:cNvSpPr>
              <a:spLocks noChangeArrowheads="1"/>
            </p:cNvSpPr>
            <p:nvPr/>
          </p:nvSpPr>
          <p:spPr bwMode="auto">
            <a:xfrm>
              <a:off x="0" y="2044"/>
              <a:ext cx="61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en-US" altLang="zh-CN" sz="1800" b="1">
                  <a:latin typeface="仿宋_GB2312" pitchFamily="49" charset="-122"/>
                  <a:cs typeface="Times New Roman" pitchFamily="18" charset="0"/>
                </a:rPr>
                <a:t>1952</a:t>
              </a:r>
            </a:p>
          </p:txBody>
        </p:sp>
        <p:sp>
          <p:nvSpPr>
            <p:cNvPr id="61544" name="Rectangle 108"/>
            <p:cNvSpPr>
              <a:spLocks noChangeArrowheads="1"/>
            </p:cNvSpPr>
            <p:nvPr/>
          </p:nvSpPr>
          <p:spPr bwMode="auto">
            <a:xfrm>
              <a:off x="4848" y="1728"/>
              <a:ext cx="68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rPr>
                <a:t>总额</a:t>
              </a:r>
            </a:p>
            <a:p>
              <a:pPr marL="342900" indent="-342900" algn="ctr"/>
              <a:r>
                <a:rPr lang="zh-CN" altLang="en-US" sz="1800" b="1">
                  <a:latin typeface="仿宋_GB2312" pitchFamily="49" charset="-122"/>
                </a:rPr>
                <a:t>（ </a:t>
              </a:r>
              <a:r>
                <a:rPr lang="en-US" altLang="zh-CN" sz="1800" b="1" i="1">
                  <a:latin typeface="仿宋_GB2312" pitchFamily="49" charset="-122"/>
                </a:rPr>
                <a:t>y</a:t>
              </a:r>
              <a:r>
                <a:rPr lang="en-US" altLang="zh-CN" sz="1800" b="1" i="1" baseline="-25000">
                  <a:latin typeface="仿宋_GB2312" pitchFamily="49" charset="-122"/>
                </a:rPr>
                <a:t>t</a:t>
              </a:r>
              <a:r>
                <a:rPr lang="en-US" altLang="zh-CN" sz="1800" b="1">
                  <a:latin typeface="仿宋_GB2312" pitchFamily="49" charset="-122"/>
                </a:rPr>
                <a:t> </a:t>
              </a:r>
              <a:r>
                <a:rPr lang="zh-CN" altLang="en-US" sz="1800" b="1">
                  <a:latin typeface="仿宋_GB2312" pitchFamily="49" charset="-122"/>
                  <a:cs typeface="Times New Roman" pitchFamily="18" charset="0"/>
                </a:rPr>
                <a:t>）</a:t>
              </a:r>
            </a:p>
          </p:txBody>
        </p:sp>
        <p:sp>
          <p:nvSpPr>
            <p:cNvPr id="61545" name="Rectangle 109"/>
            <p:cNvSpPr>
              <a:spLocks noChangeArrowheads="1"/>
            </p:cNvSpPr>
            <p:nvPr/>
          </p:nvSpPr>
          <p:spPr bwMode="auto">
            <a:xfrm>
              <a:off x="4272" y="1728"/>
              <a:ext cx="6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时序</a:t>
              </a:r>
            </a:p>
            <a:p>
              <a:pPr marL="342900" indent="-342900" algn="ctr" eaLnBrk="0" hangingPunct="0"/>
              <a:r>
                <a:rPr lang="zh-CN" altLang="en-US" sz="1800" b="1">
                  <a:latin typeface="仿宋_GB2312" pitchFamily="49" charset="-122"/>
                  <a:cs typeface="Times New Roman" pitchFamily="18" charset="0"/>
                </a:rPr>
                <a:t>（</a:t>
              </a:r>
              <a:r>
                <a:rPr lang="en-US" altLang="zh-CN" sz="1800" b="1">
                  <a:latin typeface="仿宋_GB2312" pitchFamily="49" charset="-122"/>
                  <a:cs typeface="Times New Roman" pitchFamily="18" charset="0"/>
                </a:rPr>
                <a:t>t</a:t>
              </a:r>
              <a:r>
                <a:rPr lang="zh-CN" altLang="en-US" sz="1800" b="1">
                  <a:latin typeface="仿宋_GB2312" pitchFamily="49" charset="-122"/>
                  <a:cs typeface="Times New Roman" pitchFamily="18" charset="0"/>
                </a:rPr>
                <a:t>）</a:t>
              </a:r>
            </a:p>
          </p:txBody>
        </p:sp>
        <p:sp>
          <p:nvSpPr>
            <p:cNvPr id="61546" name="Rectangle 110"/>
            <p:cNvSpPr>
              <a:spLocks noChangeArrowheads="1"/>
            </p:cNvSpPr>
            <p:nvPr/>
          </p:nvSpPr>
          <p:spPr bwMode="auto">
            <a:xfrm>
              <a:off x="3688" y="1776"/>
              <a:ext cx="6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年份</a:t>
              </a:r>
            </a:p>
          </p:txBody>
        </p:sp>
        <p:sp>
          <p:nvSpPr>
            <p:cNvPr id="61547" name="Rectangle 111"/>
            <p:cNvSpPr>
              <a:spLocks noChangeArrowheads="1"/>
            </p:cNvSpPr>
            <p:nvPr/>
          </p:nvSpPr>
          <p:spPr bwMode="auto">
            <a:xfrm>
              <a:off x="2976" y="1728"/>
              <a:ext cx="712"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rPr>
                <a:t>总额 </a:t>
              </a:r>
            </a:p>
            <a:p>
              <a:pPr marL="342900" indent="-342900" algn="ctr"/>
              <a:r>
                <a:rPr lang="zh-CN" altLang="en-US" sz="1800" b="1">
                  <a:latin typeface="仿宋_GB2312" pitchFamily="49" charset="-122"/>
                </a:rPr>
                <a:t>（ </a:t>
              </a:r>
              <a:r>
                <a:rPr lang="en-US" altLang="zh-CN" sz="1800" b="1" i="1">
                  <a:latin typeface="仿宋_GB2312" pitchFamily="49" charset="-122"/>
                </a:rPr>
                <a:t>y</a:t>
              </a:r>
              <a:r>
                <a:rPr lang="en-US" altLang="zh-CN" sz="1800" b="1" i="1" baseline="-25000">
                  <a:latin typeface="仿宋_GB2312" pitchFamily="49" charset="-122"/>
                </a:rPr>
                <a:t>t</a:t>
              </a:r>
              <a:r>
                <a:rPr lang="en-US" altLang="zh-CN" sz="1800" b="1">
                  <a:latin typeface="仿宋_GB2312" pitchFamily="49" charset="-122"/>
                </a:rPr>
                <a:t> </a:t>
              </a:r>
              <a:r>
                <a:rPr lang="zh-CN" altLang="en-US" sz="1800" b="1">
                  <a:latin typeface="仿宋_GB2312" pitchFamily="49" charset="-122"/>
                  <a:cs typeface="Times New Roman" pitchFamily="18" charset="0"/>
                </a:rPr>
                <a:t>）</a:t>
              </a:r>
            </a:p>
          </p:txBody>
        </p:sp>
        <p:sp>
          <p:nvSpPr>
            <p:cNvPr id="61548" name="Rectangle 112"/>
            <p:cNvSpPr>
              <a:spLocks noChangeArrowheads="1"/>
            </p:cNvSpPr>
            <p:nvPr/>
          </p:nvSpPr>
          <p:spPr bwMode="auto">
            <a:xfrm>
              <a:off x="2448" y="1728"/>
              <a:ext cx="61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时序</a:t>
              </a:r>
            </a:p>
            <a:p>
              <a:pPr marL="342900" indent="-342900" algn="ctr" eaLnBrk="0" hangingPunct="0"/>
              <a:r>
                <a:rPr lang="zh-CN" altLang="en-US" sz="1800" b="1">
                  <a:latin typeface="仿宋_GB2312" pitchFamily="49" charset="-122"/>
                  <a:cs typeface="Times New Roman" pitchFamily="18" charset="0"/>
                </a:rPr>
                <a:t>（</a:t>
              </a:r>
              <a:r>
                <a:rPr lang="en-US" altLang="zh-CN" sz="1800" b="1" i="1">
                  <a:latin typeface="仿宋_GB2312" pitchFamily="49" charset="-122"/>
                  <a:cs typeface="Times New Roman" pitchFamily="18" charset="0"/>
                </a:rPr>
                <a:t>t</a:t>
              </a:r>
              <a:r>
                <a:rPr lang="zh-CN" altLang="en-US" sz="1800" b="1">
                  <a:latin typeface="仿宋_GB2312" pitchFamily="49" charset="-122"/>
                  <a:cs typeface="Times New Roman" pitchFamily="18" charset="0"/>
                </a:rPr>
                <a:t>）</a:t>
              </a:r>
            </a:p>
          </p:txBody>
        </p:sp>
        <p:sp>
          <p:nvSpPr>
            <p:cNvPr id="61549" name="Rectangle 113"/>
            <p:cNvSpPr>
              <a:spLocks noChangeArrowheads="1"/>
            </p:cNvSpPr>
            <p:nvPr/>
          </p:nvSpPr>
          <p:spPr bwMode="auto">
            <a:xfrm>
              <a:off x="1872" y="1776"/>
              <a:ext cx="59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年份</a:t>
              </a:r>
            </a:p>
          </p:txBody>
        </p:sp>
        <p:sp>
          <p:nvSpPr>
            <p:cNvPr id="61550" name="Rectangle 114"/>
            <p:cNvSpPr>
              <a:spLocks noChangeArrowheads="1"/>
            </p:cNvSpPr>
            <p:nvPr/>
          </p:nvSpPr>
          <p:spPr bwMode="auto">
            <a:xfrm>
              <a:off x="1104" y="1728"/>
              <a:ext cx="75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rPr>
                <a:t>总额 </a:t>
              </a:r>
            </a:p>
            <a:p>
              <a:pPr marL="342900" indent="-342900" algn="ctr"/>
              <a:r>
                <a:rPr lang="zh-CN" altLang="en-US" sz="1800" b="1">
                  <a:latin typeface="仿宋_GB2312" pitchFamily="49" charset="-122"/>
                </a:rPr>
                <a:t>（ </a:t>
              </a:r>
              <a:r>
                <a:rPr lang="en-US" altLang="zh-CN" sz="1800" b="1" i="1">
                  <a:latin typeface="仿宋_GB2312" pitchFamily="49" charset="-122"/>
                </a:rPr>
                <a:t>y</a:t>
              </a:r>
              <a:r>
                <a:rPr lang="en-US" altLang="zh-CN" sz="1800" b="1" i="1" baseline="-25000">
                  <a:latin typeface="仿宋_GB2312" pitchFamily="49" charset="-122"/>
                </a:rPr>
                <a:t>t</a:t>
              </a:r>
              <a:r>
                <a:rPr lang="en-US" altLang="zh-CN" sz="1800" b="1">
                  <a:latin typeface="仿宋_GB2312" pitchFamily="49" charset="-122"/>
                </a:rPr>
                <a:t> </a:t>
              </a:r>
              <a:r>
                <a:rPr lang="zh-CN" altLang="en-US" sz="1800" b="1">
                  <a:latin typeface="仿宋_GB2312" pitchFamily="49" charset="-122"/>
                  <a:cs typeface="Times New Roman" pitchFamily="18" charset="0"/>
                </a:rPr>
                <a:t>）</a:t>
              </a:r>
            </a:p>
          </p:txBody>
        </p:sp>
        <p:sp>
          <p:nvSpPr>
            <p:cNvPr id="61551" name="Rectangle 115"/>
            <p:cNvSpPr>
              <a:spLocks noChangeArrowheads="1"/>
            </p:cNvSpPr>
            <p:nvPr/>
          </p:nvSpPr>
          <p:spPr bwMode="auto">
            <a:xfrm>
              <a:off x="576" y="1728"/>
              <a:ext cx="6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时序</a:t>
              </a:r>
            </a:p>
            <a:p>
              <a:pPr marL="342900" indent="-342900" algn="ctr" eaLnBrk="0" hangingPunct="0"/>
              <a:r>
                <a:rPr lang="zh-CN" altLang="en-US" sz="1800" b="1">
                  <a:latin typeface="仿宋_GB2312" pitchFamily="49" charset="-122"/>
                  <a:cs typeface="Times New Roman" pitchFamily="18" charset="0"/>
                </a:rPr>
                <a:t>（</a:t>
              </a:r>
              <a:r>
                <a:rPr lang="en-US" altLang="zh-CN" sz="1800" b="1" i="1">
                  <a:latin typeface="仿宋_GB2312" pitchFamily="49" charset="-122"/>
                  <a:cs typeface="Times New Roman" pitchFamily="18" charset="0"/>
                </a:rPr>
                <a:t>t</a:t>
              </a:r>
              <a:r>
                <a:rPr lang="zh-CN" altLang="en-US" sz="1800" b="1">
                  <a:latin typeface="仿宋_GB2312" pitchFamily="49" charset="-122"/>
                  <a:cs typeface="Times New Roman" pitchFamily="18" charset="0"/>
                </a:rPr>
                <a:t>）</a:t>
              </a:r>
            </a:p>
          </p:txBody>
        </p:sp>
        <p:sp>
          <p:nvSpPr>
            <p:cNvPr id="61552" name="Rectangle 116"/>
            <p:cNvSpPr>
              <a:spLocks noChangeArrowheads="1"/>
            </p:cNvSpPr>
            <p:nvPr/>
          </p:nvSpPr>
          <p:spPr bwMode="auto">
            <a:xfrm>
              <a:off x="0" y="1776"/>
              <a:ext cx="61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342900" indent="-342900" algn="ctr"/>
              <a:r>
                <a:rPr lang="zh-CN" altLang="en-US" sz="1800" b="1">
                  <a:latin typeface="仿宋_GB2312" pitchFamily="49" charset="-122"/>
                  <a:cs typeface="Times New Roman" pitchFamily="18" charset="0"/>
                </a:rPr>
                <a:t>年份</a:t>
              </a:r>
            </a:p>
          </p:txBody>
        </p:sp>
        <p:sp>
          <p:nvSpPr>
            <p:cNvPr id="61553" name="Line 117"/>
            <p:cNvSpPr>
              <a:spLocks noChangeShapeType="1"/>
            </p:cNvSpPr>
            <p:nvPr/>
          </p:nvSpPr>
          <p:spPr bwMode="auto">
            <a:xfrm>
              <a:off x="0" y="2044"/>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4" name="Line 118"/>
            <p:cNvSpPr>
              <a:spLocks noChangeShapeType="1"/>
            </p:cNvSpPr>
            <p:nvPr/>
          </p:nvSpPr>
          <p:spPr bwMode="auto">
            <a:xfrm flipH="1">
              <a:off x="613" y="1680"/>
              <a:ext cx="11"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5" name="Line 119"/>
            <p:cNvSpPr>
              <a:spLocks noChangeShapeType="1"/>
            </p:cNvSpPr>
            <p:nvPr/>
          </p:nvSpPr>
          <p:spPr bwMode="auto">
            <a:xfrm>
              <a:off x="1152" y="1680"/>
              <a:ext cx="0"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6" name="Line 120"/>
            <p:cNvSpPr>
              <a:spLocks noChangeShapeType="1"/>
            </p:cNvSpPr>
            <p:nvPr/>
          </p:nvSpPr>
          <p:spPr bwMode="auto">
            <a:xfrm flipH="1">
              <a:off x="1859" y="1680"/>
              <a:ext cx="13"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7" name="Line 121"/>
            <p:cNvSpPr>
              <a:spLocks noChangeShapeType="1"/>
            </p:cNvSpPr>
            <p:nvPr/>
          </p:nvSpPr>
          <p:spPr bwMode="auto">
            <a:xfrm>
              <a:off x="2448" y="1680"/>
              <a:ext cx="10"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8" name="Line 122"/>
            <p:cNvSpPr>
              <a:spLocks noChangeShapeType="1"/>
            </p:cNvSpPr>
            <p:nvPr/>
          </p:nvSpPr>
          <p:spPr bwMode="auto">
            <a:xfrm>
              <a:off x="3072" y="1680"/>
              <a:ext cx="2"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59" name="Line 123"/>
            <p:cNvSpPr>
              <a:spLocks noChangeShapeType="1"/>
            </p:cNvSpPr>
            <p:nvPr/>
          </p:nvSpPr>
          <p:spPr bwMode="auto">
            <a:xfrm flipH="1">
              <a:off x="3688" y="1680"/>
              <a:ext cx="8"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0" name="Line 124"/>
            <p:cNvSpPr>
              <a:spLocks noChangeShapeType="1"/>
            </p:cNvSpPr>
            <p:nvPr/>
          </p:nvSpPr>
          <p:spPr bwMode="auto">
            <a:xfrm flipH="1">
              <a:off x="4303" y="1680"/>
              <a:ext cx="17"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1" name="Line 125"/>
            <p:cNvSpPr>
              <a:spLocks noChangeShapeType="1"/>
            </p:cNvSpPr>
            <p:nvPr/>
          </p:nvSpPr>
          <p:spPr bwMode="auto">
            <a:xfrm>
              <a:off x="4896" y="1680"/>
              <a:ext cx="22" cy="2304"/>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2" name="Line 126"/>
            <p:cNvSpPr>
              <a:spLocks noChangeShapeType="1"/>
            </p:cNvSpPr>
            <p:nvPr/>
          </p:nvSpPr>
          <p:spPr bwMode="auto">
            <a:xfrm>
              <a:off x="0" y="2226"/>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3" name="Line 127"/>
            <p:cNvSpPr>
              <a:spLocks noChangeShapeType="1"/>
            </p:cNvSpPr>
            <p:nvPr/>
          </p:nvSpPr>
          <p:spPr bwMode="auto">
            <a:xfrm>
              <a:off x="0" y="2401"/>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4" name="Line 128"/>
            <p:cNvSpPr>
              <a:spLocks noChangeShapeType="1"/>
            </p:cNvSpPr>
            <p:nvPr/>
          </p:nvSpPr>
          <p:spPr bwMode="auto">
            <a:xfrm>
              <a:off x="0" y="2591"/>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5" name="Line 129"/>
            <p:cNvSpPr>
              <a:spLocks noChangeShapeType="1"/>
            </p:cNvSpPr>
            <p:nvPr/>
          </p:nvSpPr>
          <p:spPr bwMode="auto">
            <a:xfrm>
              <a:off x="0" y="2766"/>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6" name="Line 130"/>
            <p:cNvSpPr>
              <a:spLocks noChangeShapeType="1"/>
            </p:cNvSpPr>
            <p:nvPr/>
          </p:nvSpPr>
          <p:spPr bwMode="auto">
            <a:xfrm>
              <a:off x="0" y="2941"/>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7" name="Line 131"/>
            <p:cNvSpPr>
              <a:spLocks noChangeShapeType="1"/>
            </p:cNvSpPr>
            <p:nvPr/>
          </p:nvSpPr>
          <p:spPr bwMode="auto">
            <a:xfrm>
              <a:off x="0" y="3115"/>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8" name="Line 132"/>
            <p:cNvSpPr>
              <a:spLocks noChangeShapeType="1"/>
            </p:cNvSpPr>
            <p:nvPr/>
          </p:nvSpPr>
          <p:spPr bwMode="auto">
            <a:xfrm>
              <a:off x="0" y="3290"/>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69" name="Line 133"/>
            <p:cNvSpPr>
              <a:spLocks noChangeShapeType="1"/>
            </p:cNvSpPr>
            <p:nvPr/>
          </p:nvSpPr>
          <p:spPr bwMode="auto">
            <a:xfrm>
              <a:off x="0" y="3442"/>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0" name="Line 134"/>
            <p:cNvSpPr>
              <a:spLocks noChangeShapeType="1"/>
            </p:cNvSpPr>
            <p:nvPr/>
          </p:nvSpPr>
          <p:spPr bwMode="auto">
            <a:xfrm>
              <a:off x="0" y="3615"/>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1" name="Line 135"/>
            <p:cNvSpPr>
              <a:spLocks noChangeShapeType="1"/>
            </p:cNvSpPr>
            <p:nvPr/>
          </p:nvSpPr>
          <p:spPr bwMode="auto">
            <a:xfrm>
              <a:off x="0" y="3790"/>
              <a:ext cx="5533" cy="0"/>
            </a:xfrm>
            <a:prstGeom prst="line">
              <a:avLst/>
            </a:prstGeom>
            <a:noFill/>
            <a:ln w="127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2" name="Line 136"/>
            <p:cNvSpPr>
              <a:spLocks noChangeShapeType="1"/>
            </p:cNvSpPr>
            <p:nvPr/>
          </p:nvSpPr>
          <p:spPr bwMode="auto">
            <a:xfrm>
              <a:off x="0" y="1680"/>
              <a:ext cx="5533" cy="0"/>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3" name="Line 137"/>
            <p:cNvSpPr>
              <a:spLocks noChangeShapeType="1"/>
            </p:cNvSpPr>
            <p:nvPr/>
          </p:nvSpPr>
          <p:spPr bwMode="auto">
            <a:xfrm>
              <a:off x="0" y="1680"/>
              <a:ext cx="0" cy="2304"/>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4" name="Line 138"/>
            <p:cNvSpPr>
              <a:spLocks noChangeShapeType="1"/>
            </p:cNvSpPr>
            <p:nvPr/>
          </p:nvSpPr>
          <p:spPr bwMode="auto">
            <a:xfrm>
              <a:off x="5520" y="1680"/>
              <a:ext cx="13" cy="2304"/>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1575" name="Line 139"/>
            <p:cNvSpPr>
              <a:spLocks noChangeShapeType="1"/>
            </p:cNvSpPr>
            <p:nvPr/>
          </p:nvSpPr>
          <p:spPr bwMode="auto">
            <a:xfrm>
              <a:off x="0" y="3984"/>
              <a:ext cx="5533" cy="0"/>
            </a:xfrm>
            <a:prstGeom prst="line">
              <a:avLst/>
            </a:prstGeom>
            <a:noFill/>
            <a:ln w="12700" cap="sq">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grpSp>
      <p:sp>
        <p:nvSpPr>
          <p:cNvPr id="216204" name="Rectangle 140"/>
          <p:cNvSpPr>
            <a:spLocks noChangeArrowheads="1"/>
          </p:cNvSpPr>
          <p:nvPr/>
        </p:nvSpPr>
        <p:spPr bwMode="auto">
          <a:xfrm>
            <a:off x="-228600" y="4794250"/>
            <a:ext cx="9372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strips(downLeft)">
                                      <p:cBhvr>
                                        <p:cTn id="7" dur="500"/>
                                        <p:tgtEl>
                                          <p:spTgt spid="216067">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16067">
                                            <p:txEl>
                                              <p:pRg st="3" end="3"/>
                                            </p:txEl>
                                          </p:spTgt>
                                        </p:tgtEl>
                                        <p:attrNameLst>
                                          <p:attrName>style.visibility</p:attrName>
                                        </p:attrNameLst>
                                      </p:cBhvr>
                                      <p:to>
                                        <p:strVal val="visible"/>
                                      </p:to>
                                    </p:set>
                                    <p:animEffect transition="in" filter="strips(downLeft)">
                                      <p:cBhvr>
                                        <p:cTn id="10" dur="500"/>
                                        <p:tgtEl>
                                          <p:spTgt spid="21606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16207"/>
                                        </p:tgtEl>
                                        <p:attrNameLst>
                                          <p:attrName>style.visibility</p:attrName>
                                        </p:attrNameLst>
                                      </p:cBhvr>
                                      <p:to>
                                        <p:strVal val="visible"/>
                                      </p:to>
                                    </p:set>
                                    <p:animEffect transition="in" filter="strips(downLeft)">
                                      <p:cBhvr>
                                        <p:cTn id="15" dur="500"/>
                                        <p:tgtEl>
                                          <p:spTgt spid="216207"/>
                                        </p:tgtEl>
                                      </p:cBhvr>
                                    </p:animEffect>
                                  </p:childTnLst>
                                </p:cTn>
                              </p:par>
                              <p:par>
                                <p:cTn id="16" presetID="18" presetClass="entr" presetSubtype="12" fill="hold" grpId="0" nodeType="withEffect" nodePh="1">
                                  <p:stCondLst>
                                    <p:cond delay="0"/>
                                  </p:stCondLst>
                                  <p:endCondLst>
                                    <p:cond evt="begin" delay="0">
                                      <p:tn val="16"/>
                                    </p:cond>
                                  </p:endCondLst>
                                  <p:childTnLst>
                                    <p:set>
                                      <p:cBhvr>
                                        <p:cTn id="17" dur="1" fill="hold">
                                          <p:stCondLst>
                                            <p:cond delay="0"/>
                                          </p:stCondLst>
                                        </p:cTn>
                                        <p:tgtEl>
                                          <p:spTgt spid="216204"/>
                                        </p:tgtEl>
                                        <p:attrNameLst>
                                          <p:attrName>style.visibility</p:attrName>
                                        </p:attrNameLst>
                                      </p:cBhvr>
                                      <p:to>
                                        <p:strVal val="visible"/>
                                      </p:to>
                                    </p:set>
                                    <p:animEffect transition="in" filter="strips(downLeft)">
                                      <p:cBhvr>
                                        <p:cTn id="18" dur="500"/>
                                        <p:tgtEl>
                                          <p:spTgt spid="216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20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idx="1"/>
          </p:nvPr>
        </p:nvSpPr>
        <p:spPr>
          <a:xfrm>
            <a:off x="457200" y="1143000"/>
            <a:ext cx="8218488" cy="5746750"/>
          </a:xfrm>
        </p:spPr>
        <p:txBody>
          <a:bodyPr/>
          <a:lstStyle/>
          <a:p>
            <a:pPr eaLnBrk="1" hangingPunct="1">
              <a:buFontTx/>
              <a:buNone/>
            </a:pPr>
            <a:r>
              <a:rPr lang="en-US" altLang="zh-CN" sz="20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a:t>
            </a:r>
            <a:r>
              <a:rPr lang="en-US" altLang="zh-CN" sz="2000" b="1" smtClean="0">
                <a:solidFill>
                  <a:srgbClr val="692AA2"/>
                </a:solidFill>
                <a:latin typeface="仿宋_GB2312" pitchFamily="49" charset="-122"/>
                <a:ea typeface="仿宋_GB2312" pitchFamily="49" charset="-122"/>
              </a:rPr>
              <a:t>1</a:t>
            </a:r>
            <a:r>
              <a:rPr lang="zh-CN" altLang="en-US" sz="2000" b="1" smtClean="0">
                <a:solidFill>
                  <a:srgbClr val="692AA2"/>
                </a:solidFill>
                <a:latin typeface="仿宋_GB2312" pitchFamily="49" charset="-122"/>
                <a:ea typeface="仿宋_GB2312" pitchFamily="49" charset="-122"/>
              </a:rPr>
              <a:t>）对数据画折线图分析，以社会商品零售总额为</a:t>
            </a:r>
            <a:r>
              <a:rPr lang="en-US" altLang="zh-CN" sz="2000" b="1" i="1" smtClean="0">
                <a:solidFill>
                  <a:srgbClr val="692AA2"/>
                </a:solidFill>
                <a:latin typeface="仿宋_GB2312" pitchFamily="49" charset="-122"/>
                <a:ea typeface="仿宋_GB2312" pitchFamily="49" charset="-122"/>
              </a:rPr>
              <a:t>y </a:t>
            </a:r>
            <a:r>
              <a:rPr lang="zh-CN" altLang="en-US" sz="2000" b="1" smtClean="0">
                <a:solidFill>
                  <a:srgbClr val="692AA2"/>
                </a:solidFill>
                <a:latin typeface="仿宋_GB2312" pitchFamily="49" charset="-122"/>
                <a:ea typeface="仿宋_GB2312" pitchFamily="49" charset="-122"/>
              </a:rPr>
              <a:t>轴，年份为</a:t>
            </a:r>
            <a:r>
              <a:rPr lang="en-US" altLang="zh-CN" sz="2000" b="1" i="1" smtClean="0">
                <a:solidFill>
                  <a:srgbClr val="692AA2"/>
                </a:solidFill>
                <a:latin typeface="仿宋_GB2312" pitchFamily="49" charset="-122"/>
                <a:ea typeface="仿宋_GB2312" pitchFamily="49" charset="-122"/>
              </a:rPr>
              <a:t>x </a:t>
            </a:r>
            <a:r>
              <a:rPr lang="zh-CN" altLang="en-US" sz="2000" b="1" smtClean="0">
                <a:solidFill>
                  <a:srgbClr val="692AA2"/>
                </a:solidFill>
                <a:latin typeface="仿宋_GB2312" pitchFamily="49" charset="-122"/>
                <a:ea typeface="仿宋_GB2312" pitchFamily="49" charset="-122"/>
              </a:rPr>
              <a:t>轴。</a:t>
            </a:r>
          </a:p>
        </p:txBody>
      </p:sp>
      <p:graphicFrame>
        <p:nvGraphicFramePr>
          <p:cNvPr id="218117" name="Object 5"/>
          <p:cNvGraphicFramePr>
            <a:graphicFrameLocks noChangeAspect="1"/>
          </p:cNvGraphicFramePr>
          <p:nvPr/>
        </p:nvGraphicFramePr>
        <p:xfrm>
          <a:off x="838200" y="2057400"/>
          <a:ext cx="7437438" cy="4572000"/>
        </p:xfrm>
        <a:graphic>
          <a:graphicData uri="http://schemas.openxmlformats.org/presentationml/2006/ole">
            <mc:AlternateContent xmlns:mc="http://schemas.openxmlformats.org/markup-compatibility/2006">
              <mc:Choice xmlns:v="urn:schemas-microsoft-com:vml" Requires="v">
                <p:oleObj spid="_x0000_s62487" name="位图图像" r:id="rId3" imgW="7438095" imgH="4571429" progId="Paint.Picture">
                  <p:embed/>
                </p:oleObj>
              </mc:Choice>
              <mc:Fallback>
                <p:oleObj name="位图图像" r:id="rId3" imgW="7438095" imgH="4571429"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74374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animEffect transition="in" filter="checkerboard(across)">
                                      <p:cBhvr>
                                        <p:cTn id="7" dur="500"/>
                                        <p:tgtEl>
                                          <p:spTgt spid="21811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8117"/>
                                        </p:tgtEl>
                                        <p:attrNameLst>
                                          <p:attrName>style.visibility</p:attrName>
                                        </p:attrNameLst>
                                      </p:cBhvr>
                                      <p:to>
                                        <p:strVal val="visible"/>
                                      </p:to>
                                    </p:set>
                                    <p:animEffect transition="in" filter="checkerboard(across)">
                                      <p:cBhvr>
                                        <p:cTn id="10"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Grp="1" noChangeArrowheads="1"/>
          </p:cNvSpPr>
          <p:nvPr>
            <p:ph idx="1"/>
          </p:nvPr>
        </p:nvSpPr>
        <p:spPr>
          <a:xfrm>
            <a:off x="457200" y="1085850"/>
            <a:ext cx="8229600" cy="5649913"/>
          </a:xfrm>
        </p:spPr>
        <p:txBody>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2</a:t>
            </a:r>
            <a:r>
              <a:rPr lang="zh-CN" altLang="en-US" sz="2400" b="1" smtClean="0">
                <a:solidFill>
                  <a:srgbClr val="692AA2"/>
                </a:solidFill>
                <a:latin typeface="仿宋_GB2312" pitchFamily="49" charset="-122"/>
                <a:ea typeface="仿宋_GB2312" pitchFamily="49" charset="-122"/>
              </a:rPr>
              <a:t>）从图形可以看出大致的曲线增长模式，较符合的模型有二次曲线和指数曲线模型。但无法确定哪一个模型能更好地拟合该曲线，则我们将分别对该两种模型进行参数拟合。</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适用的二次曲线模型为：</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适用的指数曲线模型为： </a:t>
            </a:r>
          </a:p>
        </p:txBody>
      </p:sp>
      <p:sp>
        <p:nvSpPr>
          <p:cNvPr id="63491" name="Rectangle 3"/>
          <p:cNvSpPr>
            <a:spLocks noChangeArrowheads="1"/>
          </p:cNvSpPr>
          <p:nvPr/>
        </p:nvSpPr>
        <p:spPr bwMode="auto">
          <a:xfrm>
            <a:off x="0" y="3905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0" name="Object 4"/>
          <p:cNvGraphicFramePr>
            <a:graphicFrameLocks noChangeAspect="1"/>
          </p:cNvGraphicFramePr>
          <p:nvPr/>
        </p:nvGraphicFramePr>
        <p:xfrm>
          <a:off x="2971800" y="3611563"/>
          <a:ext cx="2736850" cy="612775"/>
        </p:xfrm>
        <a:graphic>
          <a:graphicData uri="http://schemas.openxmlformats.org/presentationml/2006/ole">
            <mc:AlternateContent xmlns:mc="http://schemas.openxmlformats.org/markup-compatibility/2006">
              <mc:Choice xmlns:v="urn:schemas-microsoft-com:vml" Requires="v">
                <p:oleObj spid="_x0000_s63533" name="Equation" r:id="rId3" imgW="1079032" imgH="241195" progId="Equation.DSMT4">
                  <p:embed/>
                </p:oleObj>
              </mc:Choice>
              <mc:Fallback>
                <p:oleObj name="Equation" r:id="rId3" imgW="107903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611563"/>
                        <a:ext cx="2736850" cy="612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Rectangle 5"/>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2" name="Object 6"/>
          <p:cNvGraphicFramePr>
            <a:graphicFrameLocks noChangeAspect="1"/>
          </p:cNvGraphicFramePr>
          <p:nvPr/>
        </p:nvGraphicFramePr>
        <p:xfrm>
          <a:off x="3810000" y="5059363"/>
          <a:ext cx="1223963" cy="650875"/>
        </p:xfrm>
        <a:graphic>
          <a:graphicData uri="http://schemas.openxmlformats.org/presentationml/2006/ole">
            <mc:AlternateContent xmlns:mc="http://schemas.openxmlformats.org/markup-compatibility/2006">
              <mc:Choice xmlns:v="urn:schemas-microsoft-com:vml" Requires="v">
                <p:oleObj spid="_x0000_s63534" name="Equation" r:id="rId5" imgW="545863" imgH="241195" progId="Equation.DSMT4">
                  <p:embed/>
                </p:oleObj>
              </mc:Choice>
              <mc:Fallback>
                <p:oleObj name="Equation" r:id="rId5" imgW="545863" imgH="24119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059363"/>
                        <a:ext cx="1223963" cy="650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19138">
                                            <p:txEl>
                                              <p:pRg st="0" end="0"/>
                                            </p:txEl>
                                          </p:spTgt>
                                        </p:tgtEl>
                                        <p:attrNameLst>
                                          <p:attrName>style.visibility</p:attrName>
                                        </p:attrNameLst>
                                      </p:cBhvr>
                                      <p:to>
                                        <p:strVal val="visible"/>
                                      </p:to>
                                    </p:set>
                                    <p:animEffect transition="in" filter="slide(fromBottom)">
                                      <p:cBhvr>
                                        <p:cTn id="7" dur="500"/>
                                        <p:tgtEl>
                                          <p:spTgt spid="219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9138">
                                            <p:txEl>
                                              <p:pRg st="1" end="1"/>
                                            </p:txEl>
                                          </p:spTgt>
                                        </p:tgtEl>
                                        <p:attrNameLst>
                                          <p:attrName>style.visibility</p:attrName>
                                        </p:attrNameLst>
                                      </p:cBhvr>
                                      <p:to>
                                        <p:strVal val="visible"/>
                                      </p:to>
                                    </p:set>
                                    <p:animEffect transition="in" filter="slide(fromBottom)">
                                      <p:cBhvr>
                                        <p:cTn id="12" dur="500"/>
                                        <p:tgtEl>
                                          <p:spTgt spid="219138">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19140"/>
                                        </p:tgtEl>
                                        <p:attrNameLst>
                                          <p:attrName>style.visibility</p:attrName>
                                        </p:attrNameLst>
                                      </p:cBhvr>
                                      <p:to>
                                        <p:strVal val="visible"/>
                                      </p:to>
                                    </p:set>
                                    <p:animEffect transition="in" filter="slide(fromBottom)">
                                      <p:cBhvr>
                                        <p:cTn id="15" dur="500"/>
                                        <p:tgtEl>
                                          <p:spTgt spid="21914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9138">
                                            <p:txEl>
                                              <p:pRg st="4" end="4"/>
                                            </p:txEl>
                                          </p:spTgt>
                                        </p:tgtEl>
                                        <p:attrNameLst>
                                          <p:attrName>style.visibility</p:attrName>
                                        </p:attrNameLst>
                                      </p:cBhvr>
                                      <p:to>
                                        <p:strVal val="visible"/>
                                      </p:to>
                                    </p:set>
                                    <p:animEffect transition="in" filter="slide(fromBottom)">
                                      <p:cBhvr>
                                        <p:cTn id="18" dur="500"/>
                                        <p:tgtEl>
                                          <p:spTgt spid="219138">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19142"/>
                                        </p:tgtEl>
                                        <p:attrNameLst>
                                          <p:attrName>style.visibility</p:attrName>
                                        </p:attrNameLst>
                                      </p:cBhvr>
                                      <p:to>
                                        <p:strVal val="visible"/>
                                      </p:to>
                                    </p:set>
                                    <p:animEffect transition="in" filter="slide(fromBottom)">
                                      <p:cBhvr>
                                        <p:cTn id="21" dur="500"/>
                                        <p:tgtEl>
                                          <p:spTgt spid="21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2209800" y="2743200"/>
            <a:ext cx="48768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buFont typeface="Wingdings" pitchFamily="2" charset="2"/>
              <a:buChar char="v"/>
            </a:pPr>
            <a:r>
              <a:rPr kumimoji="1" lang="en-US" altLang="zh-CN" sz="2800" b="1">
                <a:latin typeface="仿宋_GB2312" pitchFamily="49" charset="-122"/>
              </a:rPr>
              <a:t> </a:t>
            </a:r>
            <a:r>
              <a:rPr kumimoji="1" lang="zh-CN" altLang="en-US" sz="2800" b="1">
                <a:latin typeface="仿宋_GB2312" pitchFamily="49" charset="-122"/>
              </a:rPr>
              <a:t>实际资料是预测的依据；</a:t>
            </a:r>
          </a:p>
          <a:p>
            <a:pPr>
              <a:lnSpc>
                <a:spcPct val="150000"/>
              </a:lnSpc>
              <a:spcBef>
                <a:spcPct val="20000"/>
              </a:spcBef>
              <a:buFont typeface="Wingdings" pitchFamily="2" charset="2"/>
              <a:buChar char="v"/>
            </a:pPr>
            <a:r>
              <a:rPr kumimoji="1" lang="zh-CN" altLang="en-US" sz="2800" b="1">
                <a:latin typeface="仿宋_GB2312" pitchFamily="49" charset="-122"/>
              </a:rPr>
              <a:t> 理论是预测的基础；</a:t>
            </a:r>
          </a:p>
          <a:p>
            <a:pPr>
              <a:lnSpc>
                <a:spcPct val="150000"/>
              </a:lnSpc>
              <a:spcBef>
                <a:spcPct val="20000"/>
              </a:spcBef>
              <a:buFont typeface="Wingdings" pitchFamily="2" charset="2"/>
              <a:buChar char="v"/>
            </a:pPr>
            <a:r>
              <a:rPr kumimoji="1" lang="zh-CN" altLang="en-US" sz="2800" b="1">
                <a:latin typeface="仿宋_GB2312" pitchFamily="49" charset="-122"/>
              </a:rPr>
              <a:t> 数学模型是预测的手段。</a:t>
            </a:r>
          </a:p>
        </p:txBody>
      </p:sp>
      <p:sp>
        <p:nvSpPr>
          <p:cNvPr id="184323" name="Rectangle 3"/>
          <p:cNvSpPr>
            <a:spLocks noChangeArrowheads="1"/>
          </p:cNvSpPr>
          <p:nvPr/>
        </p:nvSpPr>
        <p:spPr bwMode="auto">
          <a:xfrm>
            <a:off x="914400" y="213995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仿宋_GB2312" pitchFamily="49" charset="-122"/>
              </a:rPr>
              <a:t>统计预测的三个要素：</a:t>
            </a:r>
          </a:p>
        </p:txBody>
      </p:sp>
      <p:sp>
        <p:nvSpPr>
          <p:cNvPr id="184324" name="Rectangle 4"/>
          <p:cNvSpPr>
            <a:spLocks noChangeArrowheads="1"/>
          </p:cNvSpPr>
          <p:nvPr/>
        </p:nvSpPr>
        <p:spPr bwMode="auto">
          <a:xfrm>
            <a:off x="1371600" y="1295400"/>
            <a:ext cx="661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仿宋_GB2312" pitchFamily="49" charset="-122"/>
              </a:rPr>
              <a:t>统计预测方法是一种具有通用性的方法。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p:cTn id="7" dur="500" fill="hold"/>
                                        <p:tgtEl>
                                          <p:spTgt spid="184324"/>
                                        </p:tgtEl>
                                        <p:attrNameLst>
                                          <p:attrName>ppt_w</p:attrName>
                                        </p:attrNameLst>
                                      </p:cBhvr>
                                      <p:tavLst>
                                        <p:tav tm="0">
                                          <p:val>
                                            <p:fltVal val="0"/>
                                          </p:val>
                                        </p:tav>
                                        <p:tav tm="100000">
                                          <p:val>
                                            <p:strVal val="#ppt_w"/>
                                          </p:val>
                                        </p:tav>
                                      </p:tavLst>
                                    </p:anim>
                                    <p:anim calcmode="lin" valueType="num">
                                      <p:cBhvr>
                                        <p:cTn id="8" dur="500" fill="hold"/>
                                        <p:tgtEl>
                                          <p:spTgt spid="18432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4323"/>
                                        </p:tgtEl>
                                        <p:attrNameLst>
                                          <p:attrName>style.visibility</p:attrName>
                                        </p:attrNameLst>
                                      </p:cBhvr>
                                      <p:to>
                                        <p:strVal val="visible"/>
                                      </p:to>
                                    </p:set>
                                    <p:anim calcmode="lin" valueType="num">
                                      <p:cBhvr>
                                        <p:cTn id="13" dur="500" fill="hold"/>
                                        <p:tgtEl>
                                          <p:spTgt spid="184323"/>
                                        </p:tgtEl>
                                        <p:attrNameLst>
                                          <p:attrName>ppt_w</p:attrName>
                                        </p:attrNameLst>
                                      </p:cBhvr>
                                      <p:tavLst>
                                        <p:tav tm="0">
                                          <p:val>
                                            <p:fltVal val="0"/>
                                          </p:val>
                                        </p:tav>
                                        <p:tav tm="100000">
                                          <p:val>
                                            <p:strVal val="#ppt_w"/>
                                          </p:val>
                                        </p:tav>
                                      </p:tavLst>
                                    </p:anim>
                                    <p:anim calcmode="lin" valueType="num">
                                      <p:cBhvr>
                                        <p:cTn id="14" dur="500" fill="hold"/>
                                        <p:tgtEl>
                                          <p:spTgt spid="18432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4322"/>
                                        </p:tgtEl>
                                        <p:attrNameLst>
                                          <p:attrName>style.visibility</p:attrName>
                                        </p:attrNameLst>
                                      </p:cBhvr>
                                      <p:to>
                                        <p:strVal val="visible"/>
                                      </p:to>
                                    </p:set>
                                    <p:anim calcmode="lin" valueType="num">
                                      <p:cBhvr additive="base">
                                        <p:cTn id="19" dur="500" fill="hold"/>
                                        <p:tgtEl>
                                          <p:spTgt spid="184322"/>
                                        </p:tgtEl>
                                        <p:attrNameLst>
                                          <p:attrName>ppt_x</p:attrName>
                                        </p:attrNameLst>
                                      </p:cBhvr>
                                      <p:tavLst>
                                        <p:tav tm="0">
                                          <p:val>
                                            <p:strVal val="1+#ppt_w/2"/>
                                          </p:val>
                                        </p:tav>
                                        <p:tav tm="100000">
                                          <p:val>
                                            <p:strVal val="#ppt_x"/>
                                          </p:val>
                                        </p:tav>
                                      </p:tavLst>
                                    </p:anim>
                                    <p:anim calcmode="lin" valueType="num">
                                      <p:cBhvr additive="base">
                                        <p:cTn id="20" dur="500" fill="hold"/>
                                        <p:tgtEl>
                                          <p:spTgt spid="184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p:bldP spid="18432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idx="1"/>
          </p:nvPr>
        </p:nvSpPr>
        <p:spPr>
          <a:xfrm>
            <a:off x="304800" y="1296988"/>
            <a:ext cx="8229600" cy="3960812"/>
          </a:xfrm>
        </p:spPr>
        <p:txBody>
          <a:bodyPr>
            <a:normAutofit/>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3</a:t>
            </a:r>
            <a:r>
              <a:rPr lang="zh-CN" altLang="en-US" sz="2400" b="1" smtClean="0">
                <a:solidFill>
                  <a:srgbClr val="692AA2"/>
                </a:solidFill>
                <a:latin typeface="仿宋_GB2312" pitchFamily="49" charset="-122"/>
                <a:ea typeface="仿宋_GB2312" pitchFamily="49" charset="-122"/>
              </a:rPr>
              <a:t>）进行二次曲线拟合。首先产生序列   ，然后运用普通最小二乘法对模型各参数进行估计。得到估计模型为：</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其中调整的         ，                 ，则方程通过显著性检验，拟合效果很好。标准误差为</a:t>
            </a:r>
            <a:r>
              <a:rPr lang="en-US" altLang="zh-CN" sz="2400" b="1" smtClean="0">
                <a:solidFill>
                  <a:srgbClr val="692AA2"/>
                </a:solidFill>
                <a:latin typeface="仿宋_GB2312" pitchFamily="49" charset="-122"/>
                <a:ea typeface="仿宋_GB2312" pitchFamily="49" charset="-122"/>
              </a:rPr>
              <a:t>151.7</a:t>
            </a:r>
            <a:r>
              <a:rPr lang="zh-CN" altLang="en-US" sz="2400" b="1" smtClean="0">
                <a:solidFill>
                  <a:srgbClr val="692AA2"/>
                </a:solidFill>
                <a:latin typeface="仿宋_GB2312" pitchFamily="49" charset="-122"/>
                <a:ea typeface="仿宋_GB2312" pitchFamily="49" charset="-122"/>
              </a:rPr>
              <a:t>。 </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a:t>
            </a:r>
          </a:p>
        </p:txBody>
      </p:sp>
      <p:sp>
        <p:nvSpPr>
          <p:cNvPr id="64515" name="Rectangle 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4" name="Object 4"/>
          <p:cNvGraphicFramePr>
            <a:graphicFrameLocks noChangeAspect="1"/>
          </p:cNvGraphicFramePr>
          <p:nvPr/>
        </p:nvGraphicFramePr>
        <p:xfrm>
          <a:off x="6553200" y="1371600"/>
          <a:ext cx="307975" cy="431800"/>
        </p:xfrm>
        <a:graphic>
          <a:graphicData uri="http://schemas.openxmlformats.org/presentationml/2006/ole">
            <mc:AlternateContent xmlns:mc="http://schemas.openxmlformats.org/markup-compatibility/2006">
              <mc:Choice xmlns:v="urn:schemas-microsoft-com:vml" Requires="v">
                <p:oleObj spid="_x0000_s64598" name="Equation" r:id="rId3" imgW="139639" imgH="203112" progId="Equation.DSMT4">
                  <p:embed/>
                </p:oleObj>
              </mc:Choice>
              <mc:Fallback>
                <p:oleObj name="Equation" r:id="rId3" imgW="139639"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371600"/>
                        <a:ext cx="307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Rectangle 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6" name="Object 6"/>
          <p:cNvGraphicFramePr>
            <a:graphicFrameLocks noChangeAspect="1"/>
          </p:cNvGraphicFramePr>
          <p:nvPr/>
        </p:nvGraphicFramePr>
        <p:xfrm>
          <a:off x="2209800" y="2654300"/>
          <a:ext cx="4267200" cy="546100"/>
        </p:xfrm>
        <a:graphic>
          <a:graphicData uri="http://schemas.openxmlformats.org/presentationml/2006/ole">
            <mc:AlternateContent xmlns:mc="http://schemas.openxmlformats.org/markup-compatibility/2006">
              <mc:Choice xmlns:v="urn:schemas-microsoft-com:vml" Requires="v">
                <p:oleObj spid="_x0000_s64599" name="Equation" r:id="rId5" imgW="1765300" imgH="241300" progId="Equation.DSMT4">
                  <p:embed/>
                </p:oleObj>
              </mc:Choice>
              <mc:Fallback>
                <p:oleObj name="Equation" r:id="rId5" imgW="17653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654300"/>
                        <a:ext cx="4267200" cy="546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8" name="Object 8"/>
          <p:cNvGraphicFramePr>
            <a:graphicFrameLocks noChangeAspect="1"/>
          </p:cNvGraphicFramePr>
          <p:nvPr/>
        </p:nvGraphicFramePr>
        <p:xfrm>
          <a:off x="2743200" y="3810000"/>
          <a:ext cx="1371600" cy="401638"/>
        </p:xfrm>
        <a:graphic>
          <a:graphicData uri="http://schemas.openxmlformats.org/presentationml/2006/ole">
            <mc:AlternateContent xmlns:mc="http://schemas.openxmlformats.org/markup-compatibility/2006">
              <mc:Choice xmlns:v="urn:schemas-microsoft-com:vml" Requires="v">
                <p:oleObj spid="_x0000_s64600" name="Equation" r:id="rId7" imgW="787058" imgH="203112" progId="Equation.DSMT4">
                  <p:embed/>
                </p:oleObj>
              </mc:Choice>
              <mc:Fallback>
                <p:oleObj name="Equation" r:id="rId7" imgW="787058"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810000"/>
                        <a:ext cx="1371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70" name="Object 10"/>
          <p:cNvGraphicFramePr>
            <a:graphicFrameLocks noChangeAspect="1"/>
          </p:cNvGraphicFramePr>
          <p:nvPr/>
        </p:nvGraphicFramePr>
        <p:xfrm>
          <a:off x="4343400" y="3810000"/>
          <a:ext cx="2590800" cy="439738"/>
        </p:xfrm>
        <a:graphic>
          <a:graphicData uri="http://schemas.openxmlformats.org/presentationml/2006/ole">
            <mc:AlternateContent xmlns:mc="http://schemas.openxmlformats.org/markup-compatibility/2006">
              <mc:Choice xmlns:v="urn:schemas-microsoft-com:vml" Requires="v">
                <p:oleObj spid="_x0000_s64601" name="Equation" r:id="rId9" imgW="1346200" imgH="228600" progId="Equation.DSMT4">
                  <p:embed/>
                </p:oleObj>
              </mc:Choice>
              <mc:Fallback>
                <p:oleObj name="Equation" r:id="rId9" imgW="13462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3810000"/>
                        <a:ext cx="25908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 calcmode="lin" valueType="num">
                                      <p:cBhvr additive="base">
                                        <p:cTn id="7" dur="500" fill="hold"/>
                                        <p:tgtEl>
                                          <p:spTgt spid="2201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0164"/>
                                        </p:tgtEl>
                                        <p:attrNameLst>
                                          <p:attrName>style.visibility</p:attrName>
                                        </p:attrNameLst>
                                      </p:cBhvr>
                                      <p:to>
                                        <p:strVal val="visible"/>
                                      </p:to>
                                    </p:set>
                                    <p:anim calcmode="lin" valueType="num">
                                      <p:cBhvr additive="base">
                                        <p:cTn id="11" dur="500" fill="hold"/>
                                        <p:tgtEl>
                                          <p:spTgt spid="220164"/>
                                        </p:tgtEl>
                                        <p:attrNameLst>
                                          <p:attrName>ppt_x</p:attrName>
                                        </p:attrNameLst>
                                      </p:cBhvr>
                                      <p:tavLst>
                                        <p:tav tm="0">
                                          <p:val>
                                            <p:strVal val="#ppt_x"/>
                                          </p:val>
                                        </p:tav>
                                        <p:tav tm="100000">
                                          <p:val>
                                            <p:strVal val="#ppt_x"/>
                                          </p:val>
                                        </p:tav>
                                      </p:tavLst>
                                    </p:anim>
                                    <p:anim calcmode="lin" valueType="num">
                                      <p:cBhvr additive="base">
                                        <p:cTn id="12" dur="500" fill="hold"/>
                                        <p:tgtEl>
                                          <p:spTgt spid="2201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0166"/>
                                        </p:tgtEl>
                                        <p:attrNameLst>
                                          <p:attrName>style.visibility</p:attrName>
                                        </p:attrNameLst>
                                      </p:cBhvr>
                                      <p:to>
                                        <p:strVal val="visible"/>
                                      </p:to>
                                    </p:set>
                                    <p:anim calcmode="lin" valueType="num">
                                      <p:cBhvr additive="base">
                                        <p:cTn id="15" dur="500" fill="hold"/>
                                        <p:tgtEl>
                                          <p:spTgt spid="220166"/>
                                        </p:tgtEl>
                                        <p:attrNameLst>
                                          <p:attrName>ppt_x</p:attrName>
                                        </p:attrNameLst>
                                      </p:cBhvr>
                                      <p:tavLst>
                                        <p:tav tm="0">
                                          <p:val>
                                            <p:strVal val="#ppt_x"/>
                                          </p:val>
                                        </p:tav>
                                        <p:tav tm="100000">
                                          <p:val>
                                            <p:strVal val="#ppt_x"/>
                                          </p:val>
                                        </p:tav>
                                      </p:tavLst>
                                    </p:anim>
                                    <p:anim calcmode="lin" valueType="num">
                                      <p:cBhvr additive="base">
                                        <p:cTn id="16" dur="500" fill="hold"/>
                                        <p:tgtEl>
                                          <p:spTgt spid="22016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0162">
                                            <p:txEl>
                                              <p:pRg st="3" end="3"/>
                                            </p:txEl>
                                          </p:spTgt>
                                        </p:tgtEl>
                                        <p:attrNameLst>
                                          <p:attrName>style.visibility</p:attrName>
                                        </p:attrNameLst>
                                      </p:cBhvr>
                                      <p:to>
                                        <p:strVal val="visible"/>
                                      </p:to>
                                    </p:set>
                                    <p:anim calcmode="lin" valueType="num">
                                      <p:cBhvr additive="base">
                                        <p:cTn id="21" dur="500" fill="hold"/>
                                        <p:tgtEl>
                                          <p:spTgt spid="22016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016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0168"/>
                                        </p:tgtEl>
                                        <p:attrNameLst>
                                          <p:attrName>style.visibility</p:attrName>
                                        </p:attrNameLst>
                                      </p:cBhvr>
                                      <p:to>
                                        <p:strVal val="visible"/>
                                      </p:to>
                                    </p:set>
                                    <p:anim calcmode="lin" valueType="num">
                                      <p:cBhvr additive="base">
                                        <p:cTn id="25" dur="500" fill="hold"/>
                                        <p:tgtEl>
                                          <p:spTgt spid="220168"/>
                                        </p:tgtEl>
                                        <p:attrNameLst>
                                          <p:attrName>ppt_x</p:attrName>
                                        </p:attrNameLst>
                                      </p:cBhvr>
                                      <p:tavLst>
                                        <p:tav tm="0">
                                          <p:val>
                                            <p:strVal val="#ppt_x"/>
                                          </p:val>
                                        </p:tav>
                                        <p:tav tm="100000">
                                          <p:val>
                                            <p:strVal val="#ppt_x"/>
                                          </p:val>
                                        </p:tav>
                                      </p:tavLst>
                                    </p:anim>
                                    <p:anim calcmode="lin" valueType="num">
                                      <p:cBhvr additive="base">
                                        <p:cTn id="26" dur="500" fill="hold"/>
                                        <p:tgtEl>
                                          <p:spTgt spid="22016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0170"/>
                                        </p:tgtEl>
                                        <p:attrNameLst>
                                          <p:attrName>style.visibility</p:attrName>
                                        </p:attrNameLst>
                                      </p:cBhvr>
                                      <p:to>
                                        <p:strVal val="visible"/>
                                      </p:to>
                                    </p:set>
                                    <p:anim calcmode="lin" valueType="num">
                                      <p:cBhvr additive="base">
                                        <p:cTn id="29" dur="500" fill="hold"/>
                                        <p:tgtEl>
                                          <p:spTgt spid="220170"/>
                                        </p:tgtEl>
                                        <p:attrNameLst>
                                          <p:attrName>ppt_x</p:attrName>
                                        </p:attrNameLst>
                                      </p:cBhvr>
                                      <p:tavLst>
                                        <p:tav tm="0">
                                          <p:val>
                                            <p:strVal val="#ppt_x"/>
                                          </p:val>
                                        </p:tav>
                                        <p:tav tm="100000">
                                          <p:val>
                                            <p:strVal val="#ppt_x"/>
                                          </p:val>
                                        </p:tav>
                                      </p:tavLst>
                                    </p:anim>
                                    <p:anim calcmode="lin" valueType="num">
                                      <p:cBhvr additive="base">
                                        <p:cTn id="30" dur="500" fill="hold"/>
                                        <p:tgtEl>
                                          <p:spTgt spid="220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a:xfrm>
            <a:off x="457200" y="1219200"/>
            <a:ext cx="8458200" cy="3505200"/>
          </a:xfrm>
        </p:spPr>
        <p:txBody>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(4)  </a:t>
            </a:r>
            <a:r>
              <a:rPr lang="zh-CN" altLang="en-US" sz="2400" b="1" smtClean="0">
                <a:solidFill>
                  <a:srgbClr val="692AA2"/>
                </a:solidFill>
                <a:latin typeface="仿宋_GB2312" pitchFamily="49" charset="-122"/>
                <a:ea typeface="仿宋_GB2312" pitchFamily="49" charset="-122"/>
              </a:rPr>
              <a:t>进行指数曲线模型拟合。对模型 ：</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两边取对数：</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产生序列      ，之后进行普通最小二乘估计该模型。最终得到估计模型为：  </a:t>
            </a:r>
          </a:p>
        </p:txBody>
      </p:sp>
      <p:sp>
        <p:nvSpPr>
          <p:cNvPr id="65539" name="Rectangle 3"/>
          <p:cNvSpPr>
            <a:spLocks noChangeArrowheads="1"/>
          </p:cNvSpPr>
          <p:nvPr/>
        </p:nvSpPr>
        <p:spPr bwMode="auto">
          <a:xfrm>
            <a:off x="0" y="74295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88" name="Object 4"/>
          <p:cNvGraphicFramePr>
            <a:graphicFrameLocks noChangeAspect="1"/>
          </p:cNvGraphicFramePr>
          <p:nvPr/>
        </p:nvGraphicFramePr>
        <p:xfrm>
          <a:off x="3962400" y="1752600"/>
          <a:ext cx="1530350" cy="558800"/>
        </p:xfrm>
        <a:graphic>
          <a:graphicData uri="http://schemas.openxmlformats.org/presentationml/2006/ole">
            <mc:AlternateContent xmlns:mc="http://schemas.openxmlformats.org/markup-compatibility/2006">
              <mc:Choice xmlns:v="urn:schemas-microsoft-com:vml" Requires="v">
                <p:oleObj spid="_x0000_s65644" name="Equation" r:id="rId3" imgW="545863" imgH="241195" progId="Equation.DSMT4">
                  <p:embed/>
                </p:oleObj>
              </mc:Choice>
              <mc:Fallback>
                <p:oleObj name="Equation" r:id="rId3" imgW="545863"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752600"/>
                        <a:ext cx="1530350" cy="55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Rectangle 5"/>
          <p:cNvSpPr>
            <a:spLocks noChangeArrowheads="1"/>
          </p:cNvSpPr>
          <p:nvPr/>
        </p:nvSpPr>
        <p:spPr bwMode="auto">
          <a:xfrm>
            <a:off x="0" y="403860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0" name="Object 6"/>
          <p:cNvGraphicFramePr>
            <a:graphicFrameLocks noChangeAspect="1"/>
          </p:cNvGraphicFramePr>
          <p:nvPr/>
        </p:nvGraphicFramePr>
        <p:xfrm>
          <a:off x="3810000" y="2800350"/>
          <a:ext cx="1981200" cy="476250"/>
        </p:xfrm>
        <a:graphic>
          <a:graphicData uri="http://schemas.openxmlformats.org/presentationml/2006/ole">
            <mc:AlternateContent xmlns:mc="http://schemas.openxmlformats.org/markup-compatibility/2006">
              <mc:Choice xmlns:v="urn:schemas-microsoft-com:vml" Requires="v">
                <p:oleObj spid="_x0000_s65645" name="Equation" r:id="rId5" imgW="952087" imgH="228501" progId="Equation.DSMT4">
                  <p:embed/>
                </p:oleObj>
              </mc:Choice>
              <mc:Fallback>
                <p:oleObj name="Equation" r:id="rId5" imgW="952087"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800350"/>
                        <a:ext cx="1981200" cy="476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3" name="Rectangle 7"/>
          <p:cNvSpPr>
            <a:spLocks noChangeArrowheads="1"/>
          </p:cNvSpPr>
          <p:nvPr/>
        </p:nvSpPr>
        <p:spPr bwMode="auto">
          <a:xfrm>
            <a:off x="0" y="74295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2" name="Object 8"/>
          <p:cNvGraphicFramePr>
            <a:graphicFrameLocks noChangeAspect="1"/>
          </p:cNvGraphicFramePr>
          <p:nvPr/>
        </p:nvGraphicFramePr>
        <p:xfrm>
          <a:off x="2743200" y="3352800"/>
          <a:ext cx="762000" cy="509588"/>
        </p:xfrm>
        <a:graphic>
          <a:graphicData uri="http://schemas.openxmlformats.org/presentationml/2006/ole">
            <mc:AlternateContent xmlns:mc="http://schemas.openxmlformats.org/markup-compatibility/2006">
              <mc:Choice xmlns:v="urn:schemas-microsoft-com:vml" Requires="v">
                <p:oleObj spid="_x0000_s65646" name="Equation" r:id="rId7" imgW="304668" imgH="228501" progId="Equation.DSMT4">
                  <p:embed/>
                </p:oleObj>
              </mc:Choice>
              <mc:Fallback>
                <p:oleObj name="Equation" r:id="rId7" imgW="304668"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352800"/>
                        <a:ext cx="7620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Rectangle 9"/>
          <p:cNvSpPr>
            <a:spLocks noChangeArrowheads="1"/>
          </p:cNvSpPr>
          <p:nvPr/>
        </p:nvSpPr>
        <p:spPr bwMode="auto">
          <a:xfrm>
            <a:off x="0" y="74295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4" name="Object 10"/>
          <p:cNvGraphicFramePr>
            <a:graphicFrameLocks noChangeAspect="1"/>
          </p:cNvGraphicFramePr>
          <p:nvPr/>
        </p:nvGraphicFramePr>
        <p:xfrm>
          <a:off x="2590800" y="4286250"/>
          <a:ext cx="4267200" cy="506413"/>
        </p:xfrm>
        <a:graphic>
          <a:graphicData uri="http://schemas.openxmlformats.org/presentationml/2006/ole">
            <mc:AlternateContent xmlns:mc="http://schemas.openxmlformats.org/markup-compatibility/2006">
              <mc:Choice xmlns:v="urn:schemas-microsoft-com:vml" Requires="v">
                <p:oleObj spid="_x0000_s65647" name="Equation" r:id="rId9" imgW="1625600" imgH="228600" progId="Equation.DSMT4">
                  <p:embed/>
                </p:oleObj>
              </mc:Choice>
              <mc:Fallback>
                <p:oleObj name="Equation" r:id="rId9" imgW="16256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286250"/>
                        <a:ext cx="4267200" cy="5064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7" name="Rectangle 11"/>
          <p:cNvSpPr>
            <a:spLocks noChangeArrowheads="1"/>
          </p:cNvSpPr>
          <p:nvPr/>
        </p:nvSpPr>
        <p:spPr bwMode="auto">
          <a:xfrm>
            <a:off x="990600" y="394335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6" name="Object 12"/>
          <p:cNvGraphicFramePr>
            <a:graphicFrameLocks noChangeAspect="1"/>
          </p:cNvGraphicFramePr>
          <p:nvPr/>
        </p:nvGraphicFramePr>
        <p:xfrm>
          <a:off x="2895600" y="4819650"/>
          <a:ext cx="3581400" cy="512763"/>
        </p:xfrm>
        <a:graphic>
          <a:graphicData uri="http://schemas.openxmlformats.org/presentationml/2006/ole">
            <mc:AlternateContent xmlns:mc="http://schemas.openxmlformats.org/markup-compatibility/2006">
              <mc:Choice xmlns:v="urn:schemas-microsoft-com:vml" Requires="v">
                <p:oleObj spid="_x0000_s65648" name="Equation" r:id="rId11" imgW="1206500" imgH="241300" progId="Equation.DSMT4">
                  <p:embed/>
                </p:oleObj>
              </mc:Choice>
              <mc:Fallback>
                <p:oleObj name="Equation" r:id="rId11" imgW="1206500" imgH="2413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4819650"/>
                        <a:ext cx="3581400" cy="5127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animEffect transition="in" filter="slide(fromBottom)">
                                      <p:cBhvr>
                                        <p:cTn id="7" dur="500"/>
                                        <p:tgtEl>
                                          <p:spTgt spid="221186">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21188"/>
                                        </p:tgtEl>
                                        <p:attrNameLst>
                                          <p:attrName>style.visibility</p:attrName>
                                        </p:attrNameLst>
                                      </p:cBhvr>
                                      <p:to>
                                        <p:strVal val="visible"/>
                                      </p:to>
                                    </p:set>
                                    <p:animEffect transition="in" filter="slide(fromBottom)">
                                      <p:cBhvr>
                                        <p:cTn id="10" dur="500"/>
                                        <p:tgtEl>
                                          <p:spTgt spid="221188"/>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21186">
                                            <p:txEl>
                                              <p:pRg st="2" end="2"/>
                                            </p:txEl>
                                          </p:spTgt>
                                        </p:tgtEl>
                                        <p:attrNameLst>
                                          <p:attrName>style.visibility</p:attrName>
                                        </p:attrNameLst>
                                      </p:cBhvr>
                                      <p:to>
                                        <p:strVal val="visible"/>
                                      </p:to>
                                    </p:set>
                                    <p:animEffect transition="in" filter="slide(fromBottom)">
                                      <p:cBhvr>
                                        <p:cTn id="13" dur="500"/>
                                        <p:tgtEl>
                                          <p:spTgt spid="221186">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21190"/>
                                        </p:tgtEl>
                                        <p:attrNameLst>
                                          <p:attrName>style.visibility</p:attrName>
                                        </p:attrNameLst>
                                      </p:cBhvr>
                                      <p:to>
                                        <p:strVal val="visible"/>
                                      </p:to>
                                    </p:set>
                                    <p:animEffect transition="in" filter="slide(fromBottom)">
                                      <p:cBhvr>
                                        <p:cTn id="16" dur="500"/>
                                        <p:tgtEl>
                                          <p:spTgt spid="2211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21186">
                                            <p:txEl>
                                              <p:pRg st="4" end="4"/>
                                            </p:txEl>
                                          </p:spTgt>
                                        </p:tgtEl>
                                        <p:attrNameLst>
                                          <p:attrName>style.visibility</p:attrName>
                                        </p:attrNameLst>
                                      </p:cBhvr>
                                      <p:to>
                                        <p:strVal val="visible"/>
                                      </p:to>
                                    </p:set>
                                    <p:animEffect transition="in" filter="slide(fromBottom)">
                                      <p:cBhvr>
                                        <p:cTn id="21" dur="500"/>
                                        <p:tgtEl>
                                          <p:spTgt spid="221186">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21192"/>
                                        </p:tgtEl>
                                        <p:attrNameLst>
                                          <p:attrName>style.visibility</p:attrName>
                                        </p:attrNameLst>
                                      </p:cBhvr>
                                      <p:to>
                                        <p:strVal val="visible"/>
                                      </p:to>
                                    </p:set>
                                    <p:animEffect transition="in" filter="slide(fromBottom)">
                                      <p:cBhvr>
                                        <p:cTn id="24" dur="500"/>
                                        <p:tgtEl>
                                          <p:spTgt spid="221192"/>
                                        </p:tgtEl>
                                      </p:cBhvr>
                                    </p:animEffect>
                                  </p:childTnLst>
                                </p:cTn>
                              </p:par>
                              <p:par>
                                <p:cTn id="25" presetID="12" presetClass="entr" presetSubtype="4" fill="hold" nodeType="withEffect">
                                  <p:stCondLst>
                                    <p:cond delay="0"/>
                                  </p:stCondLst>
                                  <p:childTnLst>
                                    <p:set>
                                      <p:cBhvr>
                                        <p:cTn id="26" dur="1" fill="hold">
                                          <p:stCondLst>
                                            <p:cond delay="0"/>
                                          </p:stCondLst>
                                        </p:cTn>
                                        <p:tgtEl>
                                          <p:spTgt spid="221194"/>
                                        </p:tgtEl>
                                        <p:attrNameLst>
                                          <p:attrName>style.visibility</p:attrName>
                                        </p:attrNameLst>
                                      </p:cBhvr>
                                      <p:to>
                                        <p:strVal val="visible"/>
                                      </p:to>
                                    </p:set>
                                    <p:animEffect transition="in" filter="slide(fromBottom)">
                                      <p:cBhvr>
                                        <p:cTn id="27" dur="500"/>
                                        <p:tgtEl>
                                          <p:spTgt spid="221194"/>
                                        </p:tgtEl>
                                      </p:cBhvr>
                                    </p:animEffect>
                                  </p:childTnLst>
                                </p:cTn>
                              </p:par>
                              <p:par>
                                <p:cTn id="28" presetID="12" presetClass="entr" presetSubtype="4" fill="hold" nodeType="withEffect">
                                  <p:stCondLst>
                                    <p:cond delay="0"/>
                                  </p:stCondLst>
                                  <p:childTnLst>
                                    <p:set>
                                      <p:cBhvr>
                                        <p:cTn id="29" dur="1" fill="hold">
                                          <p:stCondLst>
                                            <p:cond delay="0"/>
                                          </p:stCondLst>
                                        </p:cTn>
                                        <p:tgtEl>
                                          <p:spTgt spid="221196"/>
                                        </p:tgtEl>
                                        <p:attrNameLst>
                                          <p:attrName>style.visibility</p:attrName>
                                        </p:attrNameLst>
                                      </p:cBhvr>
                                      <p:to>
                                        <p:strVal val="visible"/>
                                      </p:to>
                                    </p:set>
                                    <p:animEffect transition="in" filter="slide(fromBottom)">
                                      <p:cBhvr>
                                        <p:cTn id="30" dur="500"/>
                                        <p:tgtEl>
                                          <p:spTgt spid="22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idx="1"/>
          </p:nvPr>
        </p:nvSpPr>
        <p:spPr>
          <a:xfrm>
            <a:off x="457200" y="831850"/>
            <a:ext cx="8229600" cy="5721350"/>
          </a:xfrm>
        </p:spPr>
        <p:txBody>
          <a:bodyPr/>
          <a:lstStyle/>
          <a:p>
            <a:pPr eaLnBrk="1" hangingPunct="1">
              <a:lnSpc>
                <a:spcPct val="90000"/>
              </a:lnSpc>
              <a:buFontTx/>
              <a:buNone/>
            </a:pPr>
            <a:endParaRPr lang="en-US" altLang="zh-CN" b="1" smtClean="0">
              <a:solidFill>
                <a:srgbClr val="692AA2"/>
              </a:solidFill>
              <a:latin typeface="仿宋_GB2312" pitchFamily="49" charset="-122"/>
              <a:ea typeface="仿宋_GB2312" pitchFamily="49" charset="-122"/>
            </a:endParaRPr>
          </a:p>
          <a:p>
            <a:pPr eaLnBrk="1" hangingPunct="1">
              <a:lnSpc>
                <a:spcPct val="120000"/>
              </a:lnSpc>
              <a:buFontTx/>
              <a:buNone/>
            </a:pPr>
            <a:r>
              <a:rPr lang="en-US" altLang="zh-CN"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其中调整的           ，                则方程通过显著性检验，拟合效果很好。标准误差为：</a:t>
            </a:r>
            <a:r>
              <a:rPr lang="en-US" altLang="zh-CN" sz="2400" b="1" smtClean="0">
                <a:solidFill>
                  <a:srgbClr val="692AA2"/>
                </a:solidFill>
                <a:latin typeface="仿宋_GB2312" pitchFamily="49" charset="-122"/>
                <a:ea typeface="仿宋_GB2312" pitchFamily="49" charset="-122"/>
              </a:rPr>
              <a:t>175.37</a:t>
            </a:r>
            <a:r>
              <a:rPr lang="zh-CN" altLang="en-US" sz="2400" b="1" smtClean="0">
                <a:solidFill>
                  <a:srgbClr val="692AA2"/>
                </a:solidFill>
                <a:latin typeface="仿宋_GB2312" pitchFamily="49" charset="-122"/>
                <a:ea typeface="仿宋_GB2312" pitchFamily="49" charset="-122"/>
              </a:rPr>
              <a:t>。</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a:t>
            </a:r>
            <a:r>
              <a:rPr lang="en-US" altLang="zh-CN" sz="2400" b="1" smtClean="0">
                <a:solidFill>
                  <a:srgbClr val="692AA2"/>
                </a:solidFill>
                <a:latin typeface="仿宋_GB2312" pitchFamily="49" charset="-122"/>
                <a:ea typeface="仿宋_GB2312" pitchFamily="49" charset="-122"/>
              </a:rPr>
              <a:t>5</a:t>
            </a:r>
            <a:r>
              <a:rPr lang="zh-CN" altLang="en-US" sz="2400" b="1" smtClean="0">
                <a:solidFill>
                  <a:srgbClr val="692AA2"/>
                </a:solidFill>
                <a:latin typeface="仿宋_GB2312" pitchFamily="49" charset="-122"/>
                <a:ea typeface="仿宋_GB2312" pitchFamily="49" charset="-122"/>
              </a:rPr>
              <a:t>）通过以上两次模型的拟合分析，我们发现采用</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二次曲线模型拟合的效果更好。因此，运用方程：</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进行预测将会取得较好的效果。  </a:t>
            </a:r>
          </a:p>
        </p:txBody>
      </p:sp>
      <p:sp>
        <p:nvSpPr>
          <p:cNvPr id="6656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2212" name="Object 4"/>
          <p:cNvGraphicFramePr>
            <a:graphicFrameLocks noChangeAspect="1"/>
          </p:cNvGraphicFramePr>
          <p:nvPr/>
        </p:nvGraphicFramePr>
        <p:xfrm>
          <a:off x="3048000" y="1447800"/>
          <a:ext cx="1676400" cy="392113"/>
        </p:xfrm>
        <a:graphic>
          <a:graphicData uri="http://schemas.openxmlformats.org/presentationml/2006/ole">
            <mc:AlternateContent xmlns:mc="http://schemas.openxmlformats.org/markup-compatibility/2006">
              <mc:Choice xmlns:v="urn:schemas-microsoft-com:vml" Requires="v">
                <p:oleObj spid="_x0000_s66626" name="Equation" r:id="rId3" imgW="787058" imgH="203112" progId="Equation.DSMT4">
                  <p:embed/>
                </p:oleObj>
              </mc:Choice>
              <mc:Fallback>
                <p:oleObj name="Equation" r:id="rId3" imgW="787058"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447800"/>
                        <a:ext cx="1676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2214" name="Object 6"/>
          <p:cNvGraphicFramePr>
            <a:graphicFrameLocks noChangeAspect="1"/>
          </p:cNvGraphicFramePr>
          <p:nvPr/>
        </p:nvGraphicFramePr>
        <p:xfrm>
          <a:off x="5105400" y="1447800"/>
          <a:ext cx="2133600" cy="427038"/>
        </p:xfrm>
        <a:graphic>
          <a:graphicData uri="http://schemas.openxmlformats.org/presentationml/2006/ole">
            <mc:AlternateContent xmlns:mc="http://schemas.openxmlformats.org/markup-compatibility/2006">
              <mc:Choice xmlns:v="urn:schemas-microsoft-com:vml" Requires="v">
                <p:oleObj spid="_x0000_s66627" name="Equation" r:id="rId5" imgW="1422400" imgH="228600" progId="Equation.DSMT4">
                  <p:embed/>
                </p:oleObj>
              </mc:Choice>
              <mc:Fallback>
                <p:oleObj name="Equation" r:id="rId5" imgW="14224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447800"/>
                        <a:ext cx="21336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2216" name="Object 8"/>
          <p:cNvGraphicFramePr>
            <a:graphicFrameLocks noChangeAspect="1"/>
          </p:cNvGraphicFramePr>
          <p:nvPr/>
        </p:nvGraphicFramePr>
        <p:xfrm>
          <a:off x="2362200" y="4114800"/>
          <a:ext cx="4419600" cy="598488"/>
        </p:xfrm>
        <a:graphic>
          <a:graphicData uri="http://schemas.openxmlformats.org/presentationml/2006/ole">
            <mc:AlternateContent xmlns:mc="http://schemas.openxmlformats.org/markup-compatibility/2006">
              <mc:Choice xmlns:v="urn:schemas-microsoft-com:vml" Requires="v">
                <p:oleObj spid="_x0000_s66628" name="Equation" r:id="rId7" imgW="1765300" imgH="241300" progId="Equation.DSMT4">
                  <p:embed/>
                </p:oleObj>
              </mc:Choice>
              <mc:Fallback>
                <p:oleObj name="Equation" r:id="rId7" imgW="1765300" imgH="241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114800"/>
                        <a:ext cx="4419600" cy="5984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strips(downLeft)">
                                      <p:cBhvr>
                                        <p:cTn id="7" dur="500"/>
                                        <p:tgtEl>
                                          <p:spTgt spid="222210">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22212"/>
                                        </p:tgtEl>
                                        <p:attrNameLst>
                                          <p:attrName>style.visibility</p:attrName>
                                        </p:attrNameLst>
                                      </p:cBhvr>
                                      <p:to>
                                        <p:strVal val="visible"/>
                                      </p:to>
                                    </p:set>
                                    <p:animEffect transition="in" filter="strips(downLeft)">
                                      <p:cBhvr>
                                        <p:cTn id="10" dur="500"/>
                                        <p:tgtEl>
                                          <p:spTgt spid="222212"/>
                                        </p:tgtEl>
                                      </p:cBhvr>
                                    </p:animEffect>
                                  </p:childTnLst>
                                </p:cTn>
                              </p:par>
                              <p:par>
                                <p:cTn id="11" presetID="18" presetClass="entr" presetSubtype="12" fill="hold" nodeType="withEffect">
                                  <p:stCondLst>
                                    <p:cond delay="0"/>
                                  </p:stCondLst>
                                  <p:childTnLst>
                                    <p:set>
                                      <p:cBhvr>
                                        <p:cTn id="12" dur="1" fill="hold">
                                          <p:stCondLst>
                                            <p:cond delay="0"/>
                                          </p:stCondLst>
                                        </p:cTn>
                                        <p:tgtEl>
                                          <p:spTgt spid="222214"/>
                                        </p:tgtEl>
                                        <p:attrNameLst>
                                          <p:attrName>style.visibility</p:attrName>
                                        </p:attrNameLst>
                                      </p:cBhvr>
                                      <p:to>
                                        <p:strVal val="visible"/>
                                      </p:to>
                                    </p:set>
                                    <p:animEffect transition="in" filter="strips(downLeft)">
                                      <p:cBhvr>
                                        <p:cTn id="13" dur="500"/>
                                        <p:tgtEl>
                                          <p:spTgt spid="2222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22210">
                                            <p:txEl>
                                              <p:pRg st="3" end="3"/>
                                            </p:txEl>
                                          </p:spTgt>
                                        </p:tgtEl>
                                        <p:attrNameLst>
                                          <p:attrName>style.visibility</p:attrName>
                                        </p:attrNameLst>
                                      </p:cBhvr>
                                      <p:to>
                                        <p:strVal val="visible"/>
                                      </p:to>
                                    </p:set>
                                    <p:animEffect transition="in" filter="strips(downLeft)">
                                      <p:cBhvr>
                                        <p:cTn id="18" dur="500"/>
                                        <p:tgtEl>
                                          <p:spTgt spid="222210">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222210">
                                            <p:txEl>
                                              <p:pRg st="4" end="4"/>
                                            </p:txEl>
                                          </p:spTgt>
                                        </p:tgtEl>
                                        <p:attrNameLst>
                                          <p:attrName>style.visibility</p:attrName>
                                        </p:attrNameLst>
                                      </p:cBhvr>
                                      <p:to>
                                        <p:strVal val="visible"/>
                                      </p:to>
                                    </p:set>
                                    <p:animEffect transition="in" filter="strips(downLeft)">
                                      <p:cBhvr>
                                        <p:cTn id="21" dur="500"/>
                                        <p:tgtEl>
                                          <p:spTgt spid="222210">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22210">
                                            <p:txEl>
                                              <p:pRg st="7" end="7"/>
                                            </p:txEl>
                                          </p:spTgt>
                                        </p:tgtEl>
                                        <p:attrNameLst>
                                          <p:attrName>style.visibility</p:attrName>
                                        </p:attrNameLst>
                                      </p:cBhvr>
                                      <p:to>
                                        <p:strVal val="visible"/>
                                      </p:to>
                                    </p:set>
                                    <p:animEffect transition="in" filter="strips(downLeft)">
                                      <p:cBhvr>
                                        <p:cTn id="24" dur="500"/>
                                        <p:tgtEl>
                                          <p:spTgt spid="222210">
                                            <p:txEl>
                                              <p:pRg st="7" end="7"/>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222216"/>
                                        </p:tgtEl>
                                        <p:attrNameLst>
                                          <p:attrName>style.visibility</p:attrName>
                                        </p:attrNameLst>
                                      </p:cBhvr>
                                      <p:to>
                                        <p:strVal val="visible"/>
                                      </p:to>
                                    </p:set>
                                    <p:animEffect transition="in" filter="strips(downLeft)">
                                      <p:cBhvr>
                                        <p:cTn id="27" dur="500"/>
                                        <p:tgtEl>
                                          <p:spTgt spid="222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914400"/>
            <a:ext cx="8229600" cy="639763"/>
          </a:xfrm>
        </p:spPr>
        <p:txBody>
          <a:bodyPr/>
          <a:lstStyle/>
          <a:p>
            <a:pPr algn="l" eaLnBrk="1" hangingPunct="1">
              <a:lnSpc>
                <a:spcPct val="120000"/>
              </a:lnSpc>
            </a:pPr>
            <a:r>
              <a:rPr lang="en-US" altLang="zh-CN" sz="20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二、三次多项式曲线预测模型及其应用</a:t>
            </a:r>
          </a:p>
        </p:txBody>
      </p:sp>
      <p:sp>
        <p:nvSpPr>
          <p:cNvPr id="223235" name="Rectangle 3"/>
          <p:cNvSpPr>
            <a:spLocks noGrp="1" noChangeArrowheads="1"/>
          </p:cNvSpPr>
          <p:nvPr>
            <p:ph type="body" sz="half" idx="1"/>
          </p:nvPr>
        </p:nvSpPr>
        <p:spPr>
          <a:xfrm>
            <a:off x="457200" y="1524000"/>
            <a:ext cx="7499350" cy="4724400"/>
          </a:xfrm>
        </p:spPr>
        <p:txBody>
          <a:bodyPr>
            <a:normAutofit/>
          </a:bodyPr>
          <a:lstStyle/>
          <a:p>
            <a:pPr eaLnBrk="1" hangingPunct="1">
              <a:lnSpc>
                <a:spcPct val="120000"/>
              </a:lnSpc>
              <a:buFontTx/>
              <a:buNone/>
            </a:pPr>
            <a:r>
              <a:rPr lang="en-US" altLang="zh-CN" sz="18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三次多项式曲线预测模型为：</a:t>
            </a: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设有一组统计数据    ，   ，</a:t>
            </a:r>
            <a:r>
              <a:rPr lang="en-US" altLang="zh-CN" sz="2000" b="1" smtClean="0">
                <a:solidFill>
                  <a:srgbClr val="692AA2"/>
                </a:solidFill>
                <a:latin typeface="宋体" pitchFamily="2" charset="-122"/>
                <a:ea typeface="仿宋_GB2312" pitchFamily="49" charset="-122"/>
              </a:rPr>
              <a:t>…</a:t>
            </a:r>
            <a:r>
              <a:rPr lang="zh-CN" altLang="en-US" sz="2000" b="1" smtClean="0">
                <a:solidFill>
                  <a:srgbClr val="692AA2"/>
                </a:solidFill>
                <a:latin typeface="仿宋_GB2312" pitchFamily="49" charset="-122"/>
                <a:ea typeface="仿宋_GB2312" pitchFamily="49" charset="-122"/>
              </a:rPr>
              <a:t>，  ，令</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即：</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000" b="1" smtClean="0">
                <a:solidFill>
                  <a:srgbClr val="692AA2"/>
                </a:solidFill>
                <a:latin typeface="仿宋_GB2312" pitchFamily="49" charset="-122"/>
                <a:ea typeface="仿宋_GB2312" pitchFamily="49" charset="-122"/>
              </a:rPr>
              <a:t>      解这个四元一次方程就可求得参数。</a:t>
            </a:r>
          </a:p>
          <a:p>
            <a:pPr eaLnBrk="1" hangingPunct="1">
              <a:lnSpc>
                <a:spcPct val="12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120000"/>
              </a:lnSpc>
              <a:buFontTx/>
              <a:buNone/>
            </a:pPr>
            <a:endParaRPr lang="en-US" altLang="zh-CN" sz="2000" b="1" smtClean="0">
              <a:solidFill>
                <a:srgbClr val="692AA2"/>
              </a:solidFill>
              <a:latin typeface="仿宋_GB2312" pitchFamily="49" charset="-122"/>
              <a:ea typeface="仿宋_GB2312" pitchFamily="49" charset="-122"/>
            </a:endParaRPr>
          </a:p>
        </p:txBody>
      </p:sp>
      <p:graphicFrame>
        <p:nvGraphicFramePr>
          <p:cNvPr id="223236" name="Object 4"/>
          <p:cNvGraphicFramePr>
            <a:graphicFrameLocks noGrp="1" noChangeAspect="1"/>
          </p:cNvGraphicFramePr>
          <p:nvPr>
            <p:ph sz="half" idx="2"/>
          </p:nvPr>
        </p:nvGraphicFramePr>
        <p:xfrm>
          <a:off x="4649788" y="1524000"/>
          <a:ext cx="2587625" cy="434975"/>
        </p:xfrm>
        <a:graphic>
          <a:graphicData uri="http://schemas.openxmlformats.org/presentationml/2006/ole">
            <mc:AlternateContent xmlns:mc="http://schemas.openxmlformats.org/markup-compatibility/2006">
              <mc:Choice xmlns:v="urn:schemas-microsoft-com:vml" Requires="v">
                <p:oleObj spid="_x0000_s67708" name="Equation" r:id="rId3" imgW="1435100" imgH="241300" progId="Equation.DSMT4">
                  <p:embed/>
                </p:oleObj>
              </mc:Choice>
              <mc:Fallback>
                <p:oleObj name="Equation" r:id="rId3" imgW="14351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524000"/>
                        <a:ext cx="2587625"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3581400" y="1981200"/>
          <a:ext cx="473075" cy="476250"/>
        </p:xfrm>
        <a:graphic>
          <a:graphicData uri="http://schemas.openxmlformats.org/presentationml/2006/ole">
            <mc:AlternateContent xmlns:mc="http://schemas.openxmlformats.org/markup-compatibility/2006">
              <mc:Choice xmlns:v="urn:schemas-microsoft-com:vml" Requires="v">
                <p:oleObj spid="_x0000_s67709" name="Equation" r:id="rId5" imgW="165028" imgH="228501" progId="Equation.DSMT4">
                  <p:embed/>
                </p:oleObj>
              </mc:Choice>
              <mc:Fallback>
                <p:oleObj name="Equation" r:id="rId5" imgW="165028"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981200"/>
                        <a:ext cx="4730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0" name="Object 8"/>
          <p:cNvGraphicFramePr>
            <a:graphicFrameLocks noChangeAspect="1"/>
          </p:cNvGraphicFramePr>
          <p:nvPr/>
        </p:nvGraphicFramePr>
        <p:xfrm>
          <a:off x="1143000" y="2514600"/>
          <a:ext cx="6858000" cy="741363"/>
        </p:xfrm>
        <a:graphic>
          <a:graphicData uri="http://schemas.openxmlformats.org/presentationml/2006/ole">
            <mc:AlternateContent xmlns:mc="http://schemas.openxmlformats.org/markup-compatibility/2006">
              <mc:Choice xmlns:v="urn:schemas-microsoft-com:vml" Requires="v">
                <p:oleObj spid="_x0000_s67710" name="Equation" r:id="rId7" imgW="4279900" imgH="431800" progId="Equation.DSMT4">
                  <p:embed/>
                </p:oleObj>
              </mc:Choice>
              <mc:Fallback>
                <p:oleObj name="Equation" r:id="rId7" imgW="42799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514600"/>
                        <a:ext cx="685800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1" name="Object 9"/>
          <p:cNvGraphicFramePr>
            <a:graphicFrameLocks noChangeAspect="1"/>
          </p:cNvGraphicFramePr>
          <p:nvPr/>
        </p:nvGraphicFramePr>
        <p:xfrm>
          <a:off x="2514600" y="3581400"/>
          <a:ext cx="3810000" cy="1584325"/>
        </p:xfrm>
        <a:graphic>
          <a:graphicData uri="http://schemas.openxmlformats.org/presentationml/2006/ole">
            <mc:AlternateContent xmlns:mc="http://schemas.openxmlformats.org/markup-compatibility/2006">
              <mc:Choice xmlns:v="urn:schemas-microsoft-com:vml" Requires="v">
                <p:oleObj spid="_x0000_s67711" name="公式" r:id="rId9" imgW="2730500" imgH="1092200" progId="Equation.3">
                  <p:embed/>
                </p:oleObj>
              </mc:Choice>
              <mc:Fallback>
                <p:oleObj name="公式" r:id="rId9" imgW="2730500" imgH="1092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581400"/>
                        <a:ext cx="3810000" cy="1584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2" name="Object 10"/>
          <p:cNvGraphicFramePr>
            <a:graphicFrameLocks noChangeAspect="1"/>
          </p:cNvGraphicFramePr>
          <p:nvPr/>
        </p:nvGraphicFramePr>
        <p:xfrm>
          <a:off x="4114800" y="1981200"/>
          <a:ext cx="354013" cy="455613"/>
        </p:xfrm>
        <a:graphic>
          <a:graphicData uri="http://schemas.openxmlformats.org/presentationml/2006/ole">
            <mc:AlternateContent xmlns:mc="http://schemas.openxmlformats.org/markup-compatibility/2006">
              <mc:Choice xmlns:v="urn:schemas-microsoft-com:vml" Requires="v">
                <p:oleObj spid="_x0000_s67712" name="Equation" r:id="rId11" imgW="177646" imgH="228402" progId="Equation.DSMT4">
                  <p:embed/>
                </p:oleObj>
              </mc:Choice>
              <mc:Fallback>
                <p:oleObj name="Equation" r:id="rId11" imgW="177646" imgH="228402"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1981200"/>
                        <a:ext cx="35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3" name="Object 11"/>
          <p:cNvGraphicFramePr>
            <a:graphicFrameLocks noChangeAspect="1"/>
          </p:cNvGraphicFramePr>
          <p:nvPr/>
        </p:nvGraphicFramePr>
        <p:xfrm>
          <a:off x="5334000" y="1981200"/>
          <a:ext cx="357188" cy="457200"/>
        </p:xfrm>
        <a:graphic>
          <a:graphicData uri="http://schemas.openxmlformats.org/presentationml/2006/ole">
            <mc:AlternateContent xmlns:mc="http://schemas.openxmlformats.org/markup-compatibility/2006">
              <mc:Choice xmlns:v="urn:schemas-microsoft-com:vml" Requires="v">
                <p:oleObj spid="_x0000_s67713" name="Equation" r:id="rId13" imgW="177646" imgH="228402" progId="Equation.DSMT4">
                  <p:embed/>
                </p:oleObj>
              </mc:Choice>
              <mc:Fallback>
                <p:oleObj name="Equation" r:id="rId13" imgW="177646" imgH="228402"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1981200"/>
                        <a:ext cx="357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barn(inHorizontal)">
                                      <p:cBhvr>
                                        <p:cTn id="7" dur="500"/>
                                        <p:tgtEl>
                                          <p:spTgt spid="223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23235">
                                            <p:txEl>
                                              <p:pRg st="0" end="0"/>
                                            </p:txEl>
                                          </p:spTgt>
                                        </p:tgtEl>
                                        <p:attrNameLst>
                                          <p:attrName>style.visibility</p:attrName>
                                        </p:attrNameLst>
                                      </p:cBhvr>
                                      <p:to>
                                        <p:strVal val="visible"/>
                                      </p:to>
                                    </p:set>
                                    <p:animEffect transition="in" filter="barn(inHorizontal)">
                                      <p:cBhvr>
                                        <p:cTn id="12" dur="500"/>
                                        <p:tgtEl>
                                          <p:spTgt spid="223235">
                                            <p:txEl>
                                              <p:pRg st="0" end="0"/>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223236"/>
                                        </p:tgtEl>
                                        <p:attrNameLst>
                                          <p:attrName>style.visibility</p:attrName>
                                        </p:attrNameLst>
                                      </p:cBhvr>
                                      <p:to>
                                        <p:strVal val="visible"/>
                                      </p:to>
                                    </p:set>
                                    <p:animEffect transition="in" filter="barn(inHorizontal)">
                                      <p:cBhvr>
                                        <p:cTn id="15" dur="500"/>
                                        <p:tgtEl>
                                          <p:spTgt spid="2232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23235">
                                            <p:txEl>
                                              <p:pRg st="1" end="1"/>
                                            </p:txEl>
                                          </p:spTgt>
                                        </p:tgtEl>
                                        <p:attrNameLst>
                                          <p:attrName>style.visibility</p:attrName>
                                        </p:attrNameLst>
                                      </p:cBhvr>
                                      <p:to>
                                        <p:strVal val="visible"/>
                                      </p:to>
                                    </p:set>
                                    <p:animEffect transition="in" filter="barn(inHorizontal)">
                                      <p:cBhvr>
                                        <p:cTn id="20" dur="500"/>
                                        <p:tgtEl>
                                          <p:spTgt spid="223235">
                                            <p:txEl>
                                              <p:pRg st="1" end="1"/>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223239"/>
                                        </p:tgtEl>
                                        <p:attrNameLst>
                                          <p:attrName>style.visibility</p:attrName>
                                        </p:attrNameLst>
                                      </p:cBhvr>
                                      <p:to>
                                        <p:strVal val="visible"/>
                                      </p:to>
                                    </p:set>
                                    <p:animEffect transition="in" filter="barn(inHorizontal)">
                                      <p:cBhvr>
                                        <p:cTn id="23" dur="500"/>
                                        <p:tgtEl>
                                          <p:spTgt spid="223239"/>
                                        </p:tgtEl>
                                      </p:cBhvr>
                                    </p:animEffect>
                                  </p:childTnLst>
                                </p:cTn>
                              </p:par>
                              <p:par>
                                <p:cTn id="24" presetID="16" presetClass="entr" presetSubtype="26" fill="hold" nodeType="withEffect">
                                  <p:stCondLst>
                                    <p:cond delay="0"/>
                                  </p:stCondLst>
                                  <p:childTnLst>
                                    <p:set>
                                      <p:cBhvr>
                                        <p:cTn id="25" dur="1" fill="hold">
                                          <p:stCondLst>
                                            <p:cond delay="0"/>
                                          </p:stCondLst>
                                        </p:cTn>
                                        <p:tgtEl>
                                          <p:spTgt spid="223240"/>
                                        </p:tgtEl>
                                        <p:attrNameLst>
                                          <p:attrName>style.visibility</p:attrName>
                                        </p:attrNameLst>
                                      </p:cBhvr>
                                      <p:to>
                                        <p:strVal val="visible"/>
                                      </p:to>
                                    </p:set>
                                    <p:animEffect transition="in" filter="barn(inHorizontal)">
                                      <p:cBhvr>
                                        <p:cTn id="26" dur="500"/>
                                        <p:tgtEl>
                                          <p:spTgt spid="223240"/>
                                        </p:tgtEl>
                                      </p:cBhvr>
                                    </p:animEffect>
                                  </p:childTnLst>
                                </p:cTn>
                              </p:par>
                              <p:par>
                                <p:cTn id="27" presetID="16" presetClass="entr" presetSubtype="26" fill="hold" nodeType="withEffect">
                                  <p:stCondLst>
                                    <p:cond delay="0"/>
                                  </p:stCondLst>
                                  <p:childTnLst>
                                    <p:set>
                                      <p:cBhvr>
                                        <p:cTn id="28" dur="1" fill="hold">
                                          <p:stCondLst>
                                            <p:cond delay="0"/>
                                          </p:stCondLst>
                                        </p:cTn>
                                        <p:tgtEl>
                                          <p:spTgt spid="223242"/>
                                        </p:tgtEl>
                                        <p:attrNameLst>
                                          <p:attrName>style.visibility</p:attrName>
                                        </p:attrNameLst>
                                      </p:cBhvr>
                                      <p:to>
                                        <p:strVal val="visible"/>
                                      </p:to>
                                    </p:set>
                                    <p:animEffect transition="in" filter="barn(inHorizontal)">
                                      <p:cBhvr>
                                        <p:cTn id="29" dur="500"/>
                                        <p:tgtEl>
                                          <p:spTgt spid="223242"/>
                                        </p:tgtEl>
                                      </p:cBhvr>
                                    </p:animEffect>
                                  </p:childTnLst>
                                </p:cTn>
                              </p:par>
                              <p:par>
                                <p:cTn id="30" presetID="16" presetClass="entr" presetSubtype="26" fill="hold" nodeType="withEffect">
                                  <p:stCondLst>
                                    <p:cond delay="0"/>
                                  </p:stCondLst>
                                  <p:childTnLst>
                                    <p:set>
                                      <p:cBhvr>
                                        <p:cTn id="31" dur="1" fill="hold">
                                          <p:stCondLst>
                                            <p:cond delay="0"/>
                                          </p:stCondLst>
                                        </p:cTn>
                                        <p:tgtEl>
                                          <p:spTgt spid="223243"/>
                                        </p:tgtEl>
                                        <p:attrNameLst>
                                          <p:attrName>style.visibility</p:attrName>
                                        </p:attrNameLst>
                                      </p:cBhvr>
                                      <p:to>
                                        <p:strVal val="visible"/>
                                      </p:to>
                                    </p:set>
                                    <p:animEffect transition="in" filter="barn(inHorizontal)">
                                      <p:cBhvr>
                                        <p:cTn id="32" dur="500"/>
                                        <p:tgtEl>
                                          <p:spTgt spid="223243"/>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223235">
                                            <p:txEl>
                                              <p:pRg st="4" end="4"/>
                                            </p:txEl>
                                          </p:spTgt>
                                        </p:tgtEl>
                                        <p:attrNameLst>
                                          <p:attrName>style.visibility</p:attrName>
                                        </p:attrNameLst>
                                      </p:cBhvr>
                                      <p:to>
                                        <p:strVal val="visible"/>
                                      </p:to>
                                    </p:set>
                                    <p:animEffect transition="in" filter="barn(inHorizontal)">
                                      <p:cBhvr>
                                        <p:cTn id="35" dur="500"/>
                                        <p:tgtEl>
                                          <p:spTgt spid="223235">
                                            <p:txEl>
                                              <p:pRg st="4" end="4"/>
                                            </p:txEl>
                                          </p:spTgt>
                                        </p:tgtEl>
                                      </p:cBhvr>
                                    </p:animEffect>
                                  </p:childTnLst>
                                </p:cTn>
                              </p:par>
                              <p:par>
                                <p:cTn id="36" presetID="16" presetClass="entr" presetSubtype="26" fill="hold" nodeType="withEffect">
                                  <p:stCondLst>
                                    <p:cond delay="0"/>
                                  </p:stCondLst>
                                  <p:childTnLst>
                                    <p:set>
                                      <p:cBhvr>
                                        <p:cTn id="37" dur="1" fill="hold">
                                          <p:stCondLst>
                                            <p:cond delay="0"/>
                                          </p:stCondLst>
                                        </p:cTn>
                                        <p:tgtEl>
                                          <p:spTgt spid="223241"/>
                                        </p:tgtEl>
                                        <p:attrNameLst>
                                          <p:attrName>style.visibility</p:attrName>
                                        </p:attrNameLst>
                                      </p:cBhvr>
                                      <p:to>
                                        <p:strVal val="visible"/>
                                      </p:to>
                                    </p:set>
                                    <p:animEffect transition="in" filter="barn(inHorizontal)">
                                      <p:cBhvr>
                                        <p:cTn id="38" dur="500"/>
                                        <p:tgtEl>
                                          <p:spTgt spid="223241"/>
                                        </p:tgtEl>
                                      </p:cBhvr>
                                    </p:animEffect>
                                  </p:childTnLst>
                                </p:cTn>
                              </p:par>
                              <p:par>
                                <p:cTn id="39" presetID="16" presetClass="entr" presetSubtype="26" fill="hold" grpId="0" nodeType="withEffect">
                                  <p:stCondLst>
                                    <p:cond delay="0"/>
                                  </p:stCondLst>
                                  <p:childTnLst>
                                    <p:set>
                                      <p:cBhvr>
                                        <p:cTn id="40" dur="1" fill="hold">
                                          <p:stCondLst>
                                            <p:cond delay="0"/>
                                          </p:stCondLst>
                                        </p:cTn>
                                        <p:tgtEl>
                                          <p:spTgt spid="223235">
                                            <p:txEl>
                                              <p:pRg st="9" end="9"/>
                                            </p:txEl>
                                          </p:spTgt>
                                        </p:tgtEl>
                                        <p:attrNameLst>
                                          <p:attrName>style.visibility</p:attrName>
                                        </p:attrNameLst>
                                      </p:cBhvr>
                                      <p:to>
                                        <p:strVal val="visible"/>
                                      </p:to>
                                    </p:set>
                                    <p:animEffect transition="in" filter="barn(inHorizontal)">
                                      <p:cBhvr>
                                        <p:cTn id="41" dur="500"/>
                                        <p:tgtEl>
                                          <p:spTgt spid="223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5"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52400" y="76200"/>
            <a:ext cx="8229600" cy="1143000"/>
          </a:xfrm>
        </p:spPr>
        <p:txBody>
          <a:bodyPr>
            <a:normAutofit/>
          </a:bodyPr>
          <a:lstStyle/>
          <a:p>
            <a:pPr eaLnBrk="1" hangingPunct="1"/>
            <a:r>
              <a:rPr lang="en-US" altLang="zh-CN" b="1" smtClean="0">
                <a:solidFill>
                  <a:srgbClr val="01016F"/>
                </a:solidFill>
                <a:latin typeface="仿宋_GB2312" pitchFamily="49" charset="-122"/>
                <a:ea typeface="仿宋_GB2312" pitchFamily="49" charset="-122"/>
              </a:rPr>
              <a:t>10.2.3   </a:t>
            </a:r>
            <a:r>
              <a:rPr lang="zh-CN" altLang="en-US" b="1" smtClean="0">
                <a:solidFill>
                  <a:srgbClr val="01016F"/>
                </a:solidFill>
                <a:latin typeface="仿宋_GB2312" pitchFamily="49" charset="-122"/>
                <a:ea typeface="仿宋_GB2312" pitchFamily="49" charset="-122"/>
              </a:rPr>
              <a:t>指数曲线趋势外推法</a:t>
            </a:r>
          </a:p>
        </p:txBody>
      </p:sp>
      <p:sp>
        <p:nvSpPr>
          <p:cNvPr id="225283" name="Rectangle 3"/>
          <p:cNvSpPr>
            <a:spLocks noGrp="1" noChangeArrowheads="1"/>
          </p:cNvSpPr>
          <p:nvPr>
            <p:ph type="body" sz="half" idx="1"/>
          </p:nvPr>
        </p:nvSpPr>
        <p:spPr>
          <a:xfrm>
            <a:off x="381000" y="1219200"/>
            <a:ext cx="7010400" cy="4495800"/>
          </a:xfrm>
        </p:spPr>
        <p:txBody>
          <a:bodyPr>
            <a:normAutofit/>
          </a:bodyPr>
          <a:lstStyle/>
          <a:p>
            <a:pPr eaLnBrk="1" hangingPunct="1">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一、指数曲线模型及其应用</a:t>
            </a:r>
          </a:p>
          <a:p>
            <a:pPr eaLnBrk="1" hangingPunct="1">
              <a:buFontTx/>
              <a:buNone/>
            </a:pPr>
            <a:r>
              <a:rPr lang="zh-CN" altLang="en-US" sz="2000" b="1" smtClean="0">
                <a:solidFill>
                  <a:srgbClr val="692AA2"/>
                </a:solidFill>
                <a:latin typeface="仿宋_GB2312" pitchFamily="49" charset="-122"/>
                <a:ea typeface="仿宋_GB2312" pitchFamily="49" charset="-122"/>
              </a:rPr>
              <a:t>     指数曲线预测模型为：</a:t>
            </a:r>
          </a:p>
          <a:p>
            <a:pPr eaLnBrk="1" hangingPunct="1">
              <a:buFontTx/>
              <a:buNone/>
            </a:pPr>
            <a:endParaRPr lang="zh-CN" altLang="en-US" sz="2000" b="1" smtClean="0">
              <a:solidFill>
                <a:srgbClr val="692AA2"/>
              </a:solidFill>
              <a:latin typeface="仿宋_GB2312" pitchFamily="49" charset="-122"/>
              <a:ea typeface="仿宋_GB2312" pitchFamily="49" charset="-122"/>
            </a:endParaRPr>
          </a:p>
          <a:p>
            <a:pPr eaLnBrk="1" hangingPunct="1">
              <a:buFontTx/>
              <a:buNone/>
            </a:pPr>
            <a:r>
              <a:rPr lang="zh-CN" altLang="en-US" sz="2000" b="1" smtClean="0">
                <a:solidFill>
                  <a:srgbClr val="692AA2"/>
                </a:solidFill>
                <a:latin typeface="仿宋_GB2312" pitchFamily="49" charset="-122"/>
                <a:ea typeface="仿宋_GB2312" pitchFamily="49" charset="-122"/>
              </a:rPr>
              <a:t>     对函数模型         做线性变换得：</a:t>
            </a:r>
          </a:p>
          <a:p>
            <a:pPr eaLnBrk="1" hangingPunct="1">
              <a:buFontTx/>
              <a:buNone/>
            </a:pPr>
            <a:endParaRPr lang="zh-CN" altLang="en-US" sz="2000" b="1" smtClean="0">
              <a:solidFill>
                <a:srgbClr val="692AA2"/>
              </a:solidFill>
              <a:latin typeface="仿宋_GB2312" pitchFamily="49" charset="-122"/>
              <a:ea typeface="仿宋_GB2312" pitchFamily="49" charset="-122"/>
            </a:endParaRPr>
          </a:p>
          <a:p>
            <a:pPr eaLnBrk="1" hangingPunct="1">
              <a:buFontTx/>
              <a:buNone/>
            </a:pPr>
            <a:r>
              <a:rPr lang="zh-CN" altLang="en-US" sz="2000" b="1" smtClean="0">
                <a:solidFill>
                  <a:srgbClr val="692AA2"/>
                </a:solidFill>
                <a:latin typeface="仿宋_GB2312" pitchFamily="49" charset="-122"/>
                <a:ea typeface="仿宋_GB2312" pitchFamily="49" charset="-122"/>
              </a:rPr>
              <a:t>      令                 ，则</a:t>
            </a:r>
          </a:p>
          <a:p>
            <a:pPr eaLnBrk="1" hangingPunct="1">
              <a:buFontTx/>
              <a:buNone/>
            </a:pPr>
            <a:endParaRPr lang="zh-CN" altLang="en-US" sz="2000" b="1" smtClean="0">
              <a:solidFill>
                <a:srgbClr val="692AA2"/>
              </a:solidFill>
              <a:latin typeface="仿宋_GB2312" pitchFamily="49" charset="-122"/>
              <a:ea typeface="仿宋_GB2312" pitchFamily="49" charset="-122"/>
            </a:endParaRPr>
          </a:p>
          <a:p>
            <a:pPr eaLnBrk="1" hangingPunct="1">
              <a:buFontTx/>
              <a:buNone/>
            </a:pPr>
            <a:r>
              <a:rPr lang="zh-CN" altLang="en-US" sz="2000" b="1" smtClean="0">
                <a:solidFill>
                  <a:srgbClr val="692AA2"/>
                </a:solidFill>
                <a:latin typeface="仿宋_GB2312" pitchFamily="49" charset="-122"/>
                <a:ea typeface="仿宋_GB2312" pitchFamily="49" charset="-122"/>
              </a:rPr>
              <a:t>      这样，就把指数曲线模型转化为直线模型了。</a:t>
            </a:r>
          </a:p>
          <a:p>
            <a:pPr eaLnBrk="1" hangingPunct="1">
              <a:buFontTx/>
              <a:buNone/>
            </a:pPr>
            <a:endParaRPr lang="zh-CN" altLang="en-US" sz="2000" b="1" smtClean="0">
              <a:solidFill>
                <a:srgbClr val="692AA2"/>
              </a:solidFill>
              <a:latin typeface="仿宋_GB2312" pitchFamily="49" charset="-122"/>
              <a:ea typeface="仿宋_GB2312" pitchFamily="49" charset="-122"/>
            </a:endParaRPr>
          </a:p>
          <a:p>
            <a:pPr eaLnBrk="1" hangingPunct="1">
              <a:buFontTx/>
              <a:buNone/>
            </a:pPr>
            <a:r>
              <a:rPr lang="zh-CN" altLang="en-US" sz="20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二、修正指数曲线模型及其应用</a:t>
            </a:r>
          </a:p>
          <a:p>
            <a:pPr eaLnBrk="1" hangingPunct="1">
              <a:buFontTx/>
              <a:buNone/>
            </a:pPr>
            <a:r>
              <a:rPr lang="zh-CN" altLang="en-US" sz="2000" b="1" smtClean="0">
                <a:solidFill>
                  <a:srgbClr val="692AA2"/>
                </a:solidFill>
                <a:latin typeface="仿宋_GB2312" pitchFamily="49" charset="-122"/>
                <a:ea typeface="仿宋_GB2312" pitchFamily="49" charset="-122"/>
              </a:rPr>
              <a:t>       修正指数曲线预测模型为：</a:t>
            </a:r>
          </a:p>
        </p:txBody>
      </p:sp>
      <p:graphicFrame>
        <p:nvGraphicFramePr>
          <p:cNvPr id="225290" name="Object 10"/>
          <p:cNvGraphicFramePr>
            <a:graphicFrameLocks noGrp="1" noChangeAspect="1"/>
          </p:cNvGraphicFramePr>
          <p:nvPr>
            <p:ph sz="quarter" idx="2"/>
          </p:nvPr>
        </p:nvGraphicFramePr>
        <p:xfrm>
          <a:off x="2438400" y="2312988"/>
          <a:ext cx="1143000" cy="504825"/>
        </p:xfrm>
        <a:graphic>
          <a:graphicData uri="http://schemas.openxmlformats.org/presentationml/2006/ole">
            <mc:AlternateContent xmlns:mc="http://schemas.openxmlformats.org/markup-compatibility/2006">
              <mc:Choice xmlns:v="urn:schemas-microsoft-com:vml" Requires="v">
                <p:oleObj spid="_x0000_s68732" name="Equation" r:id="rId3" imgW="545863" imgH="241195" progId="Equation.DSMT4">
                  <p:embed/>
                </p:oleObj>
              </mc:Choice>
              <mc:Fallback>
                <p:oleObj name="Equation" r:id="rId3" imgW="545863" imgH="241195"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12988"/>
                        <a:ext cx="1143000" cy="5048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1" name="Object 11"/>
          <p:cNvGraphicFramePr>
            <a:graphicFrameLocks noGrp="1" noChangeAspect="1"/>
          </p:cNvGraphicFramePr>
          <p:nvPr>
            <p:ph sz="quarter" idx="3"/>
          </p:nvPr>
        </p:nvGraphicFramePr>
        <p:xfrm>
          <a:off x="2971800" y="5410200"/>
          <a:ext cx="3732213" cy="517525"/>
        </p:xfrm>
        <a:graphic>
          <a:graphicData uri="http://schemas.openxmlformats.org/presentationml/2006/ole">
            <mc:AlternateContent xmlns:mc="http://schemas.openxmlformats.org/markup-compatibility/2006">
              <mc:Choice xmlns:v="urn:schemas-microsoft-com:vml" Requires="v">
                <p:oleObj spid="_x0000_s68733" name="公式" r:id="rId5" imgW="1739900" imgH="241300" progId="Equation.3">
                  <p:embed/>
                </p:oleObj>
              </mc:Choice>
              <mc:Fallback>
                <p:oleObj name="公式" r:id="rId5" imgW="17399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10200"/>
                        <a:ext cx="3732213" cy="517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4" name="Object 4"/>
          <p:cNvGraphicFramePr>
            <a:graphicFrameLocks noChangeAspect="1"/>
          </p:cNvGraphicFramePr>
          <p:nvPr/>
        </p:nvGraphicFramePr>
        <p:xfrm>
          <a:off x="3657600" y="1828800"/>
          <a:ext cx="2590800" cy="517525"/>
        </p:xfrm>
        <a:graphic>
          <a:graphicData uri="http://schemas.openxmlformats.org/presentationml/2006/ole">
            <mc:AlternateContent xmlns:mc="http://schemas.openxmlformats.org/markup-compatibility/2006">
              <mc:Choice xmlns:v="urn:schemas-microsoft-com:vml" Requires="v">
                <p:oleObj spid="_x0000_s68734" name="Equation" r:id="rId7" imgW="1206500" imgH="241300" progId="Equation.3">
                  <p:embed/>
                </p:oleObj>
              </mc:Choice>
              <mc:Fallback>
                <p:oleObj name="Equation" r:id="rId7" imgW="1206500" imgH="2413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828800"/>
                        <a:ext cx="2590800" cy="5175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7" name="Object 7"/>
          <p:cNvGraphicFramePr>
            <a:graphicFrameLocks noChangeAspect="1"/>
          </p:cNvGraphicFramePr>
          <p:nvPr/>
        </p:nvGraphicFramePr>
        <p:xfrm>
          <a:off x="3886200" y="2720975"/>
          <a:ext cx="1828800" cy="403225"/>
        </p:xfrm>
        <a:graphic>
          <a:graphicData uri="http://schemas.openxmlformats.org/presentationml/2006/ole">
            <mc:AlternateContent xmlns:mc="http://schemas.openxmlformats.org/markup-compatibility/2006">
              <mc:Choice xmlns:v="urn:schemas-microsoft-com:vml" Requires="v">
                <p:oleObj spid="_x0000_s68735" name="Equation" r:id="rId9" imgW="952087" imgH="228501" progId="Equation.DSMT4">
                  <p:embed/>
                </p:oleObj>
              </mc:Choice>
              <mc:Fallback>
                <p:oleObj name="Equation" r:id="rId9" imgW="952087" imgH="22850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2720975"/>
                        <a:ext cx="1828800" cy="403225"/>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288" name="Object 8"/>
          <p:cNvGraphicFramePr>
            <a:graphicFrameLocks noChangeAspect="1"/>
          </p:cNvGraphicFramePr>
          <p:nvPr/>
        </p:nvGraphicFramePr>
        <p:xfrm>
          <a:off x="1600200" y="3124200"/>
          <a:ext cx="1981200" cy="409575"/>
        </p:xfrm>
        <a:graphic>
          <a:graphicData uri="http://schemas.openxmlformats.org/presentationml/2006/ole">
            <mc:AlternateContent xmlns:mc="http://schemas.openxmlformats.org/markup-compatibility/2006">
              <mc:Choice xmlns:v="urn:schemas-microsoft-com:vml" Requires="v">
                <p:oleObj spid="_x0000_s68736" name="Equation" r:id="rId11" imgW="1104900" imgH="228600" progId="Equation.DSMT4">
                  <p:embed/>
                </p:oleObj>
              </mc:Choice>
              <mc:Fallback>
                <p:oleObj name="Equation" r:id="rId11" imgW="1104900" imgH="2286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124200"/>
                        <a:ext cx="1981200" cy="409575"/>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289" name="Object 9"/>
          <p:cNvGraphicFramePr>
            <a:graphicFrameLocks noChangeAspect="1"/>
          </p:cNvGraphicFramePr>
          <p:nvPr/>
        </p:nvGraphicFramePr>
        <p:xfrm>
          <a:off x="4114800" y="3433763"/>
          <a:ext cx="1524000" cy="452437"/>
        </p:xfrm>
        <a:graphic>
          <a:graphicData uri="http://schemas.openxmlformats.org/presentationml/2006/ole">
            <mc:AlternateContent xmlns:mc="http://schemas.openxmlformats.org/markup-compatibility/2006">
              <mc:Choice xmlns:v="urn:schemas-microsoft-com:vml" Requires="v">
                <p:oleObj spid="_x0000_s68737" name="Equation" r:id="rId13" imgW="672808" imgH="228501" progId="Equation.DSMT4">
                  <p:embed/>
                </p:oleObj>
              </mc:Choice>
              <mc:Fallback>
                <p:oleObj name="Equation" r:id="rId13" imgW="672808" imgH="228501"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3433763"/>
                        <a:ext cx="1524000" cy="452437"/>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25282"/>
                                        </p:tgtEl>
                                        <p:attrNameLst>
                                          <p:attrName>style.visibility</p:attrName>
                                        </p:attrNameLst>
                                      </p:cBhvr>
                                      <p:to>
                                        <p:strVal val="visible"/>
                                      </p:to>
                                    </p:set>
                                    <p:anim calcmode="lin" valueType="num">
                                      <p:cBhvr>
                                        <p:cTn id="7" dur="1000" fill="hold"/>
                                        <p:tgtEl>
                                          <p:spTgt spid="225282"/>
                                        </p:tgtEl>
                                        <p:attrNameLst>
                                          <p:attrName>ppt_w</p:attrName>
                                        </p:attrNameLst>
                                      </p:cBhvr>
                                      <p:tavLst>
                                        <p:tav tm="0">
                                          <p:val>
                                            <p:strVal val="#ppt_w*0.70"/>
                                          </p:val>
                                        </p:tav>
                                        <p:tav tm="100000">
                                          <p:val>
                                            <p:strVal val="#ppt_w"/>
                                          </p:val>
                                        </p:tav>
                                      </p:tavLst>
                                    </p:anim>
                                    <p:anim calcmode="lin" valueType="num">
                                      <p:cBhvr>
                                        <p:cTn id="8" dur="1000" fill="hold"/>
                                        <p:tgtEl>
                                          <p:spTgt spid="225282"/>
                                        </p:tgtEl>
                                        <p:attrNameLst>
                                          <p:attrName>ppt_h</p:attrName>
                                        </p:attrNameLst>
                                      </p:cBhvr>
                                      <p:tavLst>
                                        <p:tav tm="0">
                                          <p:val>
                                            <p:strVal val="#ppt_h"/>
                                          </p:val>
                                        </p:tav>
                                        <p:tav tm="100000">
                                          <p:val>
                                            <p:strVal val="#ppt_h"/>
                                          </p:val>
                                        </p:tav>
                                      </p:tavLst>
                                    </p:anim>
                                    <p:animEffect transition="in" filter="fade">
                                      <p:cBhvr>
                                        <p:cTn id="9" dur="1000"/>
                                        <p:tgtEl>
                                          <p:spTgt spid="2252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225283">
                                            <p:txEl>
                                              <p:pRg st="0" end="0"/>
                                            </p:txEl>
                                          </p:spTgt>
                                        </p:tgtEl>
                                        <p:attrNameLst>
                                          <p:attrName>style.visibility</p:attrName>
                                        </p:attrNameLst>
                                      </p:cBhvr>
                                      <p:to>
                                        <p:strVal val="visible"/>
                                      </p:to>
                                    </p:set>
                                    <p:animEffect transition="in" filter="slide(fromBottom)">
                                      <p:cBhvr>
                                        <p:cTn id="14" dur="500"/>
                                        <p:tgtEl>
                                          <p:spTgt spid="22528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25283">
                                            <p:txEl>
                                              <p:pRg st="1" end="1"/>
                                            </p:txEl>
                                          </p:spTgt>
                                        </p:tgtEl>
                                        <p:attrNameLst>
                                          <p:attrName>style.visibility</p:attrName>
                                        </p:attrNameLst>
                                      </p:cBhvr>
                                      <p:to>
                                        <p:strVal val="visible"/>
                                      </p:to>
                                    </p:set>
                                    <p:animEffect transition="in" filter="slide(fromBottom)">
                                      <p:cBhvr>
                                        <p:cTn id="19" dur="500"/>
                                        <p:tgtEl>
                                          <p:spTgt spid="225283">
                                            <p:txEl>
                                              <p:pRg st="1" end="1"/>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25284"/>
                                        </p:tgtEl>
                                        <p:attrNameLst>
                                          <p:attrName>style.visibility</p:attrName>
                                        </p:attrNameLst>
                                      </p:cBhvr>
                                      <p:to>
                                        <p:strVal val="visible"/>
                                      </p:to>
                                    </p:set>
                                    <p:animEffect transition="in" filter="slide(fromBottom)">
                                      <p:cBhvr>
                                        <p:cTn id="22" dur="500"/>
                                        <p:tgtEl>
                                          <p:spTgt spid="22528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25283">
                                            <p:txEl>
                                              <p:pRg st="3" end="3"/>
                                            </p:txEl>
                                          </p:spTgt>
                                        </p:tgtEl>
                                        <p:attrNameLst>
                                          <p:attrName>style.visibility</p:attrName>
                                        </p:attrNameLst>
                                      </p:cBhvr>
                                      <p:to>
                                        <p:strVal val="visible"/>
                                      </p:to>
                                    </p:set>
                                    <p:animEffect transition="in" filter="slide(fromBottom)">
                                      <p:cBhvr>
                                        <p:cTn id="25" dur="500"/>
                                        <p:tgtEl>
                                          <p:spTgt spid="225283">
                                            <p:txEl>
                                              <p:pRg st="3" end="3"/>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225290"/>
                                        </p:tgtEl>
                                        <p:attrNameLst>
                                          <p:attrName>style.visibility</p:attrName>
                                        </p:attrNameLst>
                                      </p:cBhvr>
                                      <p:to>
                                        <p:strVal val="visible"/>
                                      </p:to>
                                    </p:set>
                                    <p:animEffect transition="in" filter="slide(fromBottom)">
                                      <p:cBhvr>
                                        <p:cTn id="28" dur="500"/>
                                        <p:tgtEl>
                                          <p:spTgt spid="225290"/>
                                        </p:tgtEl>
                                      </p:cBhvr>
                                    </p:animEffect>
                                  </p:childTnLst>
                                </p:cTn>
                              </p:par>
                              <p:par>
                                <p:cTn id="29" presetID="12" presetClass="entr" presetSubtype="4" fill="hold" nodeType="withEffect">
                                  <p:stCondLst>
                                    <p:cond delay="0"/>
                                  </p:stCondLst>
                                  <p:childTnLst>
                                    <p:set>
                                      <p:cBhvr>
                                        <p:cTn id="30" dur="1" fill="hold">
                                          <p:stCondLst>
                                            <p:cond delay="0"/>
                                          </p:stCondLst>
                                        </p:cTn>
                                        <p:tgtEl>
                                          <p:spTgt spid="225287"/>
                                        </p:tgtEl>
                                        <p:attrNameLst>
                                          <p:attrName>style.visibility</p:attrName>
                                        </p:attrNameLst>
                                      </p:cBhvr>
                                      <p:to>
                                        <p:strVal val="visible"/>
                                      </p:to>
                                    </p:set>
                                    <p:animEffect transition="in" filter="slide(fromBottom)">
                                      <p:cBhvr>
                                        <p:cTn id="31" dur="500"/>
                                        <p:tgtEl>
                                          <p:spTgt spid="225287"/>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225283">
                                            <p:txEl>
                                              <p:pRg st="5" end="5"/>
                                            </p:txEl>
                                          </p:spTgt>
                                        </p:tgtEl>
                                        <p:attrNameLst>
                                          <p:attrName>style.visibility</p:attrName>
                                        </p:attrNameLst>
                                      </p:cBhvr>
                                      <p:to>
                                        <p:strVal val="visible"/>
                                      </p:to>
                                    </p:set>
                                    <p:animEffect transition="in" filter="slide(fromBottom)">
                                      <p:cBhvr>
                                        <p:cTn id="34" dur="500"/>
                                        <p:tgtEl>
                                          <p:spTgt spid="225283">
                                            <p:txEl>
                                              <p:pRg st="5" end="5"/>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225288"/>
                                        </p:tgtEl>
                                        <p:attrNameLst>
                                          <p:attrName>style.visibility</p:attrName>
                                        </p:attrNameLst>
                                      </p:cBhvr>
                                      <p:to>
                                        <p:strVal val="visible"/>
                                      </p:to>
                                    </p:set>
                                    <p:animEffect transition="in" filter="slide(fromBottom)">
                                      <p:cBhvr>
                                        <p:cTn id="37" dur="500"/>
                                        <p:tgtEl>
                                          <p:spTgt spid="225288"/>
                                        </p:tgtEl>
                                      </p:cBhvr>
                                    </p:animEffect>
                                  </p:childTnLst>
                                </p:cTn>
                              </p:par>
                              <p:par>
                                <p:cTn id="38" presetID="12" presetClass="entr" presetSubtype="4" fill="hold" nodeType="withEffect">
                                  <p:stCondLst>
                                    <p:cond delay="0"/>
                                  </p:stCondLst>
                                  <p:childTnLst>
                                    <p:set>
                                      <p:cBhvr>
                                        <p:cTn id="39" dur="1" fill="hold">
                                          <p:stCondLst>
                                            <p:cond delay="0"/>
                                          </p:stCondLst>
                                        </p:cTn>
                                        <p:tgtEl>
                                          <p:spTgt spid="225289"/>
                                        </p:tgtEl>
                                        <p:attrNameLst>
                                          <p:attrName>style.visibility</p:attrName>
                                        </p:attrNameLst>
                                      </p:cBhvr>
                                      <p:to>
                                        <p:strVal val="visible"/>
                                      </p:to>
                                    </p:set>
                                    <p:animEffect transition="in" filter="slide(fromBottom)">
                                      <p:cBhvr>
                                        <p:cTn id="40" dur="500"/>
                                        <p:tgtEl>
                                          <p:spTgt spid="22528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25283">
                                            <p:txEl>
                                              <p:pRg st="7" end="7"/>
                                            </p:txEl>
                                          </p:spTgt>
                                        </p:tgtEl>
                                        <p:attrNameLst>
                                          <p:attrName>style.visibility</p:attrName>
                                        </p:attrNameLst>
                                      </p:cBhvr>
                                      <p:to>
                                        <p:strVal val="visible"/>
                                      </p:to>
                                    </p:set>
                                    <p:animEffect transition="in" filter="slide(fromBottom)">
                                      <p:cBhvr>
                                        <p:cTn id="43" dur="500"/>
                                        <p:tgtEl>
                                          <p:spTgt spid="225283">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25283">
                                            <p:txEl>
                                              <p:pRg st="9" end="9"/>
                                            </p:txEl>
                                          </p:spTgt>
                                        </p:tgtEl>
                                        <p:attrNameLst>
                                          <p:attrName>style.visibility</p:attrName>
                                        </p:attrNameLst>
                                      </p:cBhvr>
                                      <p:to>
                                        <p:strVal val="visible"/>
                                      </p:to>
                                    </p:set>
                                    <p:animEffect transition="in" filter="slide(fromBottom)">
                                      <p:cBhvr>
                                        <p:cTn id="48" dur="500"/>
                                        <p:tgtEl>
                                          <p:spTgt spid="225283">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25283">
                                            <p:txEl>
                                              <p:pRg st="10" end="10"/>
                                            </p:txEl>
                                          </p:spTgt>
                                        </p:tgtEl>
                                        <p:attrNameLst>
                                          <p:attrName>style.visibility</p:attrName>
                                        </p:attrNameLst>
                                      </p:cBhvr>
                                      <p:to>
                                        <p:strVal val="visible"/>
                                      </p:to>
                                    </p:set>
                                    <p:animEffect transition="in" filter="slide(fromBottom)">
                                      <p:cBhvr>
                                        <p:cTn id="53" dur="500"/>
                                        <p:tgtEl>
                                          <p:spTgt spid="225283">
                                            <p:txEl>
                                              <p:pRg st="10" end="10"/>
                                            </p:txEl>
                                          </p:spTgt>
                                        </p:tgtEl>
                                      </p:cBhvr>
                                    </p:animEffect>
                                  </p:childTnLst>
                                </p:cTn>
                              </p:par>
                              <p:par>
                                <p:cTn id="54" presetID="12" presetClass="entr" presetSubtype="4" fill="hold" nodeType="withEffect">
                                  <p:stCondLst>
                                    <p:cond delay="0"/>
                                  </p:stCondLst>
                                  <p:childTnLst>
                                    <p:set>
                                      <p:cBhvr>
                                        <p:cTn id="55" dur="1" fill="hold">
                                          <p:stCondLst>
                                            <p:cond delay="0"/>
                                          </p:stCondLst>
                                        </p:cTn>
                                        <p:tgtEl>
                                          <p:spTgt spid="225291"/>
                                        </p:tgtEl>
                                        <p:attrNameLst>
                                          <p:attrName>style.visibility</p:attrName>
                                        </p:attrNameLst>
                                      </p:cBhvr>
                                      <p:to>
                                        <p:strVal val="visible"/>
                                      </p:to>
                                    </p:set>
                                    <p:animEffect transition="in" filter="slide(fromBottom)">
                                      <p:cBhvr>
                                        <p:cTn id="56" dur="500"/>
                                        <p:tgtEl>
                                          <p:spTgt spid="225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8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133600" y="76200"/>
            <a:ext cx="5181600" cy="1143000"/>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10.2.4  </a:t>
            </a:r>
            <a:r>
              <a:rPr lang="zh-CN" altLang="en-US" b="1" smtClean="0">
                <a:solidFill>
                  <a:srgbClr val="01016F"/>
                </a:solidFill>
                <a:latin typeface="仿宋_GB2312" pitchFamily="49" charset="-122"/>
                <a:ea typeface="仿宋_GB2312" pitchFamily="49" charset="-122"/>
              </a:rPr>
              <a:t>生长曲线趋势外推法</a:t>
            </a:r>
          </a:p>
        </p:txBody>
      </p:sp>
      <p:sp>
        <p:nvSpPr>
          <p:cNvPr id="228355" name="Rectangle 3"/>
          <p:cNvSpPr>
            <a:spLocks noGrp="1" noChangeArrowheads="1"/>
          </p:cNvSpPr>
          <p:nvPr>
            <p:ph type="body" sz="half" idx="1"/>
          </p:nvPr>
        </p:nvSpPr>
        <p:spPr>
          <a:xfrm>
            <a:off x="369888" y="1143000"/>
            <a:ext cx="7859712" cy="5105400"/>
          </a:xfrm>
        </p:spPr>
        <p:txBody>
          <a:bodyPr/>
          <a:lstStyle/>
          <a:p>
            <a:pPr eaLnBrk="1" hangingPunct="1">
              <a:lnSpc>
                <a:spcPct val="120000"/>
              </a:lnSpc>
              <a:buFontTx/>
              <a:buNone/>
            </a:pPr>
            <a:r>
              <a:rPr lang="en-US" altLang="zh-CN"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一、龚珀兹曲线模型及其应用</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龚珀兹曲线预测模型为：</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a:t>
            </a: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对函数模型       做线性变换得：</a:t>
            </a:r>
          </a:p>
          <a:p>
            <a:pPr eaLnBrk="1" hangingPunct="1">
              <a:lnSpc>
                <a:spcPct val="12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120000"/>
              </a:lnSpc>
              <a:buFontTx/>
              <a:buNone/>
            </a:pPr>
            <a:r>
              <a:rPr lang="zh-CN" altLang="en-US" sz="2400" b="1" smtClean="0">
                <a:solidFill>
                  <a:srgbClr val="692AA2"/>
                </a:solidFill>
                <a:latin typeface="仿宋_GB2312" pitchFamily="49" charset="-122"/>
                <a:ea typeface="仿宋_GB2312" pitchFamily="49" charset="-122"/>
              </a:rPr>
              <a:t>     龚珀兹曲线对应于不同的</a:t>
            </a:r>
            <a:r>
              <a:rPr lang="en-US" altLang="zh-CN" sz="2400" b="1" smtClean="0">
                <a:solidFill>
                  <a:srgbClr val="692AA2"/>
                </a:solidFill>
                <a:latin typeface="仿宋_GB2312" pitchFamily="49" charset="-122"/>
                <a:ea typeface="仿宋_GB2312" pitchFamily="49" charset="-122"/>
              </a:rPr>
              <a:t>lg </a:t>
            </a:r>
            <a:r>
              <a:rPr lang="en-US" altLang="zh-CN" sz="2400" b="1" i="1" smtClean="0">
                <a:solidFill>
                  <a:srgbClr val="692AA2"/>
                </a:solidFill>
                <a:latin typeface="仿宋_GB2312" pitchFamily="49" charset="-122"/>
                <a:ea typeface="仿宋_GB2312" pitchFamily="49" charset="-122"/>
              </a:rPr>
              <a:t>a</a:t>
            </a:r>
            <a:r>
              <a:rPr lang="zh-CN" altLang="en-US" sz="2400" b="1" smtClean="0">
                <a:solidFill>
                  <a:srgbClr val="692AA2"/>
                </a:solidFill>
                <a:latin typeface="仿宋_GB2312" pitchFamily="49" charset="-122"/>
                <a:ea typeface="仿宋_GB2312" pitchFamily="49" charset="-122"/>
              </a:rPr>
              <a:t>与</a:t>
            </a:r>
            <a:r>
              <a:rPr lang="en-US" altLang="zh-CN" sz="2400" b="1" i="1" smtClean="0">
                <a:solidFill>
                  <a:srgbClr val="692AA2"/>
                </a:solidFill>
                <a:latin typeface="仿宋_GB2312" pitchFamily="49" charset="-122"/>
                <a:ea typeface="仿宋_GB2312" pitchFamily="49" charset="-122"/>
              </a:rPr>
              <a:t>b</a:t>
            </a:r>
            <a:r>
              <a:rPr lang="zh-CN" altLang="en-US" sz="2400" b="1" smtClean="0">
                <a:solidFill>
                  <a:srgbClr val="692AA2"/>
                </a:solidFill>
                <a:latin typeface="仿宋_GB2312" pitchFamily="49" charset="-122"/>
                <a:ea typeface="仿宋_GB2312" pitchFamily="49" charset="-122"/>
              </a:rPr>
              <a:t>的不同取值范围而具有间断点。曲线形式如下图所示。</a:t>
            </a:r>
          </a:p>
        </p:txBody>
      </p:sp>
      <p:graphicFrame>
        <p:nvGraphicFramePr>
          <p:cNvPr id="228356" name="Object 4"/>
          <p:cNvGraphicFramePr>
            <a:graphicFrameLocks noGrp="1" noChangeAspect="1"/>
          </p:cNvGraphicFramePr>
          <p:nvPr>
            <p:ph sz="half" idx="2"/>
          </p:nvPr>
        </p:nvGraphicFramePr>
        <p:xfrm>
          <a:off x="3989388" y="2133600"/>
          <a:ext cx="1087437" cy="519113"/>
        </p:xfrm>
        <a:graphic>
          <a:graphicData uri="http://schemas.openxmlformats.org/presentationml/2006/ole">
            <mc:AlternateContent xmlns:mc="http://schemas.openxmlformats.org/markup-compatibility/2006">
              <mc:Choice xmlns:v="urn:schemas-microsoft-com:vml" Requires="v">
                <p:oleObj spid="_x0000_s69696" name="Equation" r:id="rId3" imgW="558558" imgH="266584" progId="Equation.DSMT4">
                  <p:embed/>
                </p:oleObj>
              </mc:Choice>
              <mc:Fallback>
                <p:oleObj name="Equation" r:id="rId3" imgW="558558" imgH="26658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388" y="2133600"/>
                        <a:ext cx="1087437"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3429000" y="3276600"/>
          <a:ext cx="2514600" cy="503238"/>
        </p:xfrm>
        <a:graphic>
          <a:graphicData uri="http://schemas.openxmlformats.org/presentationml/2006/ole">
            <mc:AlternateContent xmlns:mc="http://schemas.openxmlformats.org/markup-compatibility/2006">
              <mc:Choice xmlns:v="urn:schemas-microsoft-com:vml" Requires="v">
                <p:oleObj spid="_x0000_s69697" name="Equation" r:id="rId5" imgW="1143000" imgH="228600" progId="Equation.DSMT4">
                  <p:embed/>
                </p:oleObj>
              </mc:Choice>
              <mc:Fallback>
                <p:oleObj name="Equation" r:id="rId5" imgW="11430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276600"/>
                        <a:ext cx="2514600" cy="503238"/>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8360" name="Object 8"/>
          <p:cNvGraphicFramePr>
            <a:graphicFrameLocks noChangeAspect="1"/>
          </p:cNvGraphicFramePr>
          <p:nvPr/>
        </p:nvGraphicFramePr>
        <p:xfrm>
          <a:off x="2819400" y="2768600"/>
          <a:ext cx="1066800" cy="508000"/>
        </p:xfrm>
        <a:graphic>
          <a:graphicData uri="http://schemas.openxmlformats.org/presentationml/2006/ole">
            <mc:AlternateContent xmlns:mc="http://schemas.openxmlformats.org/markup-compatibility/2006">
              <mc:Choice xmlns:v="urn:schemas-microsoft-com:vml" Requires="v">
                <p:oleObj spid="_x0000_s69698" name="Equation" r:id="rId7" imgW="558558" imgH="266584" progId="Equation.DSMT4">
                  <p:embed/>
                </p:oleObj>
              </mc:Choice>
              <mc:Fallback>
                <p:oleObj name="Equation" r:id="rId7" imgW="558558" imgH="266584"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768600"/>
                        <a:ext cx="1066800" cy="50800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p:cTn id="7" dur="1000" fill="hold"/>
                                        <p:tgtEl>
                                          <p:spTgt spid="228354"/>
                                        </p:tgtEl>
                                        <p:attrNameLst>
                                          <p:attrName>ppt_w</p:attrName>
                                        </p:attrNameLst>
                                      </p:cBhvr>
                                      <p:tavLst>
                                        <p:tav tm="0">
                                          <p:val>
                                            <p:strVal val="#ppt_w*0.70"/>
                                          </p:val>
                                        </p:tav>
                                        <p:tav tm="100000">
                                          <p:val>
                                            <p:strVal val="#ppt_w"/>
                                          </p:val>
                                        </p:tav>
                                      </p:tavLst>
                                    </p:anim>
                                    <p:anim calcmode="lin" valueType="num">
                                      <p:cBhvr>
                                        <p:cTn id="8" dur="1000" fill="hold"/>
                                        <p:tgtEl>
                                          <p:spTgt spid="228354"/>
                                        </p:tgtEl>
                                        <p:attrNameLst>
                                          <p:attrName>ppt_h</p:attrName>
                                        </p:attrNameLst>
                                      </p:cBhvr>
                                      <p:tavLst>
                                        <p:tav tm="0">
                                          <p:val>
                                            <p:strVal val="#ppt_h"/>
                                          </p:val>
                                        </p:tav>
                                        <p:tav tm="100000">
                                          <p:val>
                                            <p:strVal val="#ppt_h"/>
                                          </p:val>
                                        </p:tav>
                                      </p:tavLst>
                                    </p:anim>
                                    <p:animEffect transition="in" filter="fade">
                                      <p:cBhvr>
                                        <p:cTn id="9" dur="1000"/>
                                        <p:tgtEl>
                                          <p:spTgt spid="2283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28355">
                                            <p:txEl>
                                              <p:pRg st="0" end="0"/>
                                            </p:txEl>
                                          </p:spTgt>
                                        </p:tgtEl>
                                        <p:attrNameLst>
                                          <p:attrName>style.visibility</p:attrName>
                                        </p:attrNameLst>
                                      </p:cBhvr>
                                      <p:to>
                                        <p:strVal val="visible"/>
                                      </p:to>
                                    </p:set>
                                    <p:anim calcmode="lin" valueType="num">
                                      <p:cBhvr additive="base">
                                        <p:cTn id="14" dur="5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28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8355">
                                            <p:txEl>
                                              <p:pRg st="1" end="1"/>
                                            </p:txEl>
                                          </p:spTgt>
                                        </p:tgtEl>
                                        <p:attrNameLst>
                                          <p:attrName>style.visibility</p:attrName>
                                        </p:attrNameLst>
                                      </p:cBhvr>
                                      <p:to>
                                        <p:strVal val="visible"/>
                                      </p:to>
                                    </p:set>
                                    <p:anim calcmode="lin" valueType="num">
                                      <p:cBhvr additive="base">
                                        <p:cTn id="20" dur="5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8355">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8356"/>
                                        </p:tgtEl>
                                        <p:attrNameLst>
                                          <p:attrName>style.visibility</p:attrName>
                                        </p:attrNameLst>
                                      </p:cBhvr>
                                      <p:to>
                                        <p:strVal val="visible"/>
                                      </p:to>
                                    </p:set>
                                    <p:anim calcmode="lin" valueType="num">
                                      <p:cBhvr additive="base">
                                        <p:cTn id="24" dur="500" fill="hold"/>
                                        <p:tgtEl>
                                          <p:spTgt spid="228356"/>
                                        </p:tgtEl>
                                        <p:attrNameLst>
                                          <p:attrName>ppt_x</p:attrName>
                                        </p:attrNameLst>
                                      </p:cBhvr>
                                      <p:tavLst>
                                        <p:tav tm="0">
                                          <p:val>
                                            <p:strVal val="#ppt_x"/>
                                          </p:val>
                                        </p:tav>
                                        <p:tav tm="100000">
                                          <p:val>
                                            <p:strVal val="#ppt_x"/>
                                          </p:val>
                                        </p:tav>
                                      </p:tavLst>
                                    </p:anim>
                                    <p:anim calcmode="lin" valueType="num">
                                      <p:cBhvr additive="base">
                                        <p:cTn id="25" dur="500" fill="hold"/>
                                        <p:tgtEl>
                                          <p:spTgt spid="22835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28355">
                                            <p:txEl>
                                              <p:pRg st="3" end="3"/>
                                            </p:txEl>
                                          </p:spTgt>
                                        </p:tgtEl>
                                        <p:attrNameLst>
                                          <p:attrName>style.visibility</p:attrName>
                                        </p:attrNameLst>
                                      </p:cBhvr>
                                      <p:to>
                                        <p:strVal val="visible"/>
                                      </p:to>
                                    </p:set>
                                    <p:anim calcmode="lin" valueType="num">
                                      <p:cBhvr additive="base">
                                        <p:cTn id="28" dur="500" fill="hold"/>
                                        <p:tgtEl>
                                          <p:spTgt spid="22835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8355">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28360"/>
                                        </p:tgtEl>
                                        <p:attrNameLst>
                                          <p:attrName>style.visibility</p:attrName>
                                        </p:attrNameLst>
                                      </p:cBhvr>
                                      <p:to>
                                        <p:strVal val="visible"/>
                                      </p:to>
                                    </p:set>
                                    <p:anim calcmode="lin" valueType="num">
                                      <p:cBhvr additive="base">
                                        <p:cTn id="32" dur="500" fill="hold"/>
                                        <p:tgtEl>
                                          <p:spTgt spid="228360"/>
                                        </p:tgtEl>
                                        <p:attrNameLst>
                                          <p:attrName>ppt_x</p:attrName>
                                        </p:attrNameLst>
                                      </p:cBhvr>
                                      <p:tavLst>
                                        <p:tav tm="0">
                                          <p:val>
                                            <p:strVal val="#ppt_x"/>
                                          </p:val>
                                        </p:tav>
                                        <p:tav tm="100000">
                                          <p:val>
                                            <p:strVal val="#ppt_x"/>
                                          </p:val>
                                        </p:tav>
                                      </p:tavLst>
                                    </p:anim>
                                    <p:anim calcmode="lin" valueType="num">
                                      <p:cBhvr additive="base">
                                        <p:cTn id="33" dur="500" fill="hold"/>
                                        <p:tgtEl>
                                          <p:spTgt spid="22836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28359"/>
                                        </p:tgtEl>
                                        <p:attrNameLst>
                                          <p:attrName>style.visibility</p:attrName>
                                        </p:attrNameLst>
                                      </p:cBhvr>
                                      <p:to>
                                        <p:strVal val="visible"/>
                                      </p:to>
                                    </p:set>
                                    <p:anim calcmode="lin" valueType="num">
                                      <p:cBhvr additive="base">
                                        <p:cTn id="36" dur="500" fill="hold"/>
                                        <p:tgtEl>
                                          <p:spTgt spid="228359"/>
                                        </p:tgtEl>
                                        <p:attrNameLst>
                                          <p:attrName>ppt_x</p:attrName>
                                        </p:attrNameLst>
                                      </p:cBhvr>
                                      <p:tavLst>
                                        <p:tav tm="0">
                                          <p:val>
                                            <p:strVal val="#ppt_x"/>
                                          </p:val>
                                        </p:tav>
                                        <p:tav tm="100000">
                                          <p:val>
                                            <p:strVal val="#ppt_x"/>
                                          </p:val>
                                        </p:tav>
                                      </p:tavLst>
                                    </p:anim>
                                    <p:anim calcmode="lin" valueType="num">
                                      <p:cBhvr additive="base">
                                        <p:cTn id="37" dur="500" fill="hold"/>
                                        <p:tgtEl>
                                          <p:spTgt spid="22835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28355">
                                            <p:txEl>
                                              <p:pRg st="5" end="5"/>
                                            </p:txEl>
                                          </p:spTgt>
                                        </p:tgtEl>
                                        <p:attrNameLst>
                                          <p:attrName>style.visibility</p:attrName>
                                        </p:attrNameLst>
                                      </p:cBhvr>
                                      <p:to>
                                        <p:strVal val="visible"/>
                                      </p:to>
                                    </p:set>
                                    <p:anim calcmode="lin" valueType="num">
                                      <p:cBhvr additive="base">
                                        <p:cTn id="40" dur="500" fill="hold"/>
                                        <p:tgtEl>
                                          <p:spTgt spid="22835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8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228355"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0402" name="Group 2"/>
          <p:cNvGrpSpPr>
            <a:grpSpLocks/>
          </p:cNvGrpSpPr>
          <p:nvPr/>
        </p:nvGrpSpPr>
        <p:grpSpPr bwMode="auto">
          <a:xfrm>
            <a:off x="666750" y="1143000"/>
            <a:ext cx="7334250" cy="5056188"/>
            <a:chOff x="204" y="527"/>
            <a:chExt cx="4536" cy="3572"/>
          </a:xfrm>
        </p:grpSpPr>
        <p:sp>
          <p:nvSpPr>
            <p:cNvPr id="70659" name="Rectangle 3"/>
            <p:cNvSpPr>
              <a:spLocks noChangeArrowheads="1"/>
            </p:cNvSpPr>
            <p:nvPr/>
          </p:nvSpPr>
          <p:spPr bwMode="auto">
            <a:xfrm>
              <a:off x="521" y="527"/>
              <a:ext cx="1724" cy="145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0" name="Line 4"/>
            <p:cNvSpPr>
              <a:spLocks noChangeShapeType="1"/>
            </p:cNvSpPr>
            <p:nvPr/>
          </p:nvSpPr>
          <p:spPr bwMode="auto">
            <a:xfrm>
              <a:off x="521" y="709"/>
              <a:ext cx="1769"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1" name="Line 5"/>
            <p:cNvSpPr>
              <a:spLocks noChangeShapeType="1"/>
            </p:cNvSpPr>
            <p:nvPr/>
          </p:nvSpPr>
          <p:spPr bwMode="auto">
            <a:xfrm>
              <a:off x="1837" y="527"/>
              <a:ext cx="0" cy="149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2" name="Arc 6"/>
            <p:cNvSpPr>
              <a:spLocks/>
            </p:cNvSpPr>
            <p:nvPr/>
          </p:nvSpPr>
          <p:spPr bwMode="auto">
            <a:xfrm rot="10800000" flipV="1">
              <a:off x="521" y="754"/>
              <a:ext cx="1679" cy="1225"/>
            </a:xfrm>
            <a:custGeom>
              <a:avLst/>
              <a:gdLst>
                <a:gd name="T0" fmla="*/ 0 w 21600"/>
                <a:gd name="T1" fmla="*/ 0 h 21600"/>
                <a:gd name="T2" fmla="*/ 131 w 21600"/>
                <a:gd name="T3" fmla="*/ 69 h 21600"/>
                <a:gd name="T4" fmla="*/ 0 w 21600"/>
                <a:gd name="T5" fmla="*/ 6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3" name="Rectangle 7"/>
            <p:cNvSpPr>
              <a:spLocks noChangeArrowheads="1"/>
            </p:cNvSpPr>
            <p:nvPr/>
          </p:nvSpPr>
          <p:spPr bwMode="auto">
            <a:xfrm>
              <a:off x="2925" y="527"/>
              <a:ext cx="1724" cy="145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4" name="Line 8"/>
            <p:cNvSpPr>
              <a:spLocks noChangeShapeType="1"/>
            </p:cNvSpPr>
            <p:nvPr/>
          </p:nvSpPr>
          <p:spPr bwMode="auto">
            <a:xfrm>
              <a:off x="2925" y="709"/>
              <a:ext cx="1769"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5" name="Line 9"/>
            <p:cNvSpPr>
              <a:spLocks noChangeShapeType="1"/>
            </p:cNvSpPr>
            <p:nvPr/>
          </p:nvSpPr>
          <p:spPr bwMode="auto">
            <a:xfrm>
              <a:off x="4241" y="527"/>
              <a:ext cx="0" cy="149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6" name="Arc 10"/>
            <p:cNvSpPr>
              <a:spLocks/>
            </p:cNvSpPr>
            <p:nvPr/>
          </p:nvSpPr>
          <p:spPr bwMode="auto">
            <a:xfrm rot="15199543" flipV="1">
              <a:off x="2978" y="738"/>
              <a:ext cx="1588" cy="1244"/>
            </a:xfrm>
            <a:custGeom>
              <a:avLst/>
              <a:gdLst>
                <a:gd name="T0" fmla="*/ 0 w 26467"/>
                <a:gd name="T1" fmla="*/ 2 h 21600"/>
                <a:gd name="T2" fmla="*/ 95 w 26467"/>
                <a:gd name="T3" fmla="*/ 69 h 21600"/>
                <a:gd name="T4" fmla="*/ 18 w 26467"/>
                <a:gd name="T5" fmla="*/ 72 h 21600"/>
                <a:gd name="T6" fmla="*/ 0 60000 65536"/>
                <a:gd name="T7" fmla="*/ 0 60000 65536"/>
                <a:gd name="T8" fmla="*/ 0 60000 65536"/>
              </a:gdLst>
              <a:ahLst/>
              <a:cxnLst>
                <a:cxn ang="T6">
                  <a:pos x="T0" y="T1"/>
                </a:cxn>
                <a:cxn ang="T7">
                  <a:pos x="T2" y="T3"/>
                </a:cxn>
                <a:cxn ang="T8">
                  <a:pos x="T4" y="T5"/>
                </a:cxn>
              </a:cxnLst>
              <a:rect l="0" t="0" r="r" b="b"/>
              <a:pathLst>
                <a:path w="26467" h="21600" fill="none" extrusionOk="0">
                  <a:moveTo>
                    <a:pt x="-1" y="557"/>
                  </a:moveTo>
                  <a:cubicBezTo>
                    <a:pt x="1599" y="187"/>
                    <a:pt x="3235" y="-1"/>
                    <a:pt x="4877" y="0"/>
                  </a:cubicBezTo>
                  <a:cubicBezTo>
                    <a:pt x="16552" y="0"/>
                    <a:pt x="26114" y="9277"/>
                    <a:pt x="26467" y="20946"/>
                  </a:cubicBezTo>
                </a:path>
                <a:path w="26467" h="21600" stroke="0" extrusionOk="0">
                  <a:moveTo>
                    <a:pt x="-1" y="557"/>
                  </a:moveTo>
                  <a:cubicBezTo>
                    <a:pt x="1599" y="187"/>
                    <a:pt x="3235" y="-1"/>
                    <a:pt x="4877" y="0"/>
                  </a:cubicBezTo>
                  <a:cubicBezTo>
                    <a:pt x="16552" y="0"/>
                    <a:pt x="26114" y="9277"/>
                    <a:pt x="26467" y="20946"/>
                  </a:cubicBezTo>
                  <a:lnTo>
                    <a:pt x="4877" y="21600"/>
                  </a:lnTo>
                  <a:lnTo>
                    <a:pt x="-1" y="557"/>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7" name="Rectangle 11"/>
            <p:cNvSpPr>
              <a:spLocks noChangeArrowheads="1"/>
            </p:cNvSpPr>
            <p:nvPr/>
          </p:nvSpPr>
          <p:spPr bwMode="auto">
            <a:xfrm>
              <a:off x="521" y="2341"/>
              <a:ext cx="1724" cy="145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8" name="Line 12"/>
            <p:cNvSpPr>
              <a:spLocks noChangeShapeType="1"/>
            </p:cNvSpPr>
            <p:nvPr/>
          </p:nvSpPr>
          <p:spPr bwMode="auto">
            <a:xfrm>
              <a:off x="521" y="3521"/>
              <a:ext cx="1769"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9" name="Line 13"/>
            <p:cNvSpPr>
              <a:spLocks noChangeShapeType="1"/>
            </p:cNvSpPr>
            <p:nvPr/>
          </p:nvSpPr>
          <p:spPr bwMode="auto">
            <a:xfrm>
              <a:off x="1837" y="2341"/>
              <a:ext cx="0" cy="149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0" name="Arc 14"/>
            <p:cNvSpPr>
              <a:spLocks/>
            </p:cNvSpPr>
            <p:nvPr/>
          </p:nvSpPr>
          <p:spPr bwMode="auto">
            <a:xfrm rot="4052732" flipV="1">
              <a:off x="616" y="2299"/>
              <a:ext cx="1677" cy="1225"/>
            </a:xfrm>
            <a:custGeom>
              <a:avLst/>
              <a:gdLst>
                <a:gd name="T0" fmla="*/ 0 w 21574"/>
                <a:gd name="T1" fmla="*/ 0 h 21600"/>
                <a:gd name="T2" fmla="*/ 130 w 21574"/>
                <a:gd name="T3" fmla="*/ 66 h 21600"/>
                <a:gd name="T4" fmla="*/ 0 w 21574"/>
                <a:gd name="T5" fmla="*/ 69 h 21600"/>
                <a:gd name="T6" fmla="*/ 0 60000 65536"/>
                <a:gd name="T7" fmla="*/ 0 60000 65536"/>
                <a:gd name="T8" fmla="*/ 0 60000 65536"/>
              </a:gdLst>
              <a:ahLst/>
              <a:cxnLst>
                <a:cxn ang="T6">
                  <a:pos x="T0" y="T1"/>
                </a:cxn>
                <a:cxn ang="T7">
                  <a:pos x="T2" y="T3"/>
                </a:cxn>
                <a:cxn ang="T8">
                  <a:pos x="T4" y="T5"/>
                </a:cxn>
              </a:cxnLst>
              <a:rect l="0" t="0" r="r" b="b"/>
              <a:pathLst>
                <a:path w="21574" h="21600" fill="none" extrusionOk="0">
                  <a:moveTo>
                    <a:pt x="-1" y="0"/>
                  </a:moveTo>
                  <a:cubicBezTo>
                    <a:pt x="11518" y="0"/>
                    <a:pt x="21010" y="9038"/>
                    <a:pt x="21574" y="20542"/>
                  </a:cubicBezTo>
                </a:path>
                <a:path w="21574" h="21600" stroke="0" extrusionOk="0">
                  <a:moveTo>
                    <a:pt x="-1" y="0"/>
                  </a:moveTo>
                  <a:cubicBezTo>
                    <a:pt x="11518" y="0"/>
                    <a:pt x="21010" y="9038"/>
                    <a:pt x="21574" y="20542"/>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1" name="Rectangle 15"/>
            <p:cNvSpPr>
              <a:spLocks noChangeArrowheads="1"/>
            </p:cNvSpPr>
            <p:nvPr/>
          </p:nvSpPr>
          <p:spPr bwMode="auto">
            <a:xfrm>
              <a:off x="2971" y="2341"/>
              <a:ext cx="1724" cy="145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2" name="Line 16"/>
            <p:cNvSpPr>
              <a:spLocks noChangeShapeType="1"/>
            </p:cNvSpPr>
            <p:nvPr/>
          </p:nvSpPr>
          <p:spPr bwMode="auto">
            <a:xfrm>
              <a:off x="2971" y="3475"/>
              <a:ext cx="1769"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3" name="Line 17"/>
            <p:cNvSpPr>
              <a:spLocks noChangeShapeType="1"/>
            </p:cNvSpPr>
            <p:nvPr/>
          </p:nvSpPr>
          <p:spPr bwMode="auto">
            <a:xfrm>
              <a:off x="4287" y="2341"/>
              <a:ext cx="0" cy="149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4" name="Arc 18"/>
            <p:cNvSpPr>
              <a:spLocks/>
            </p:cNvSpPr>
            <p:nvPr/>
          </p:nvSpPr>
          <p:spPr bwMode="auto">
            <a:xfrm flipV="1">
              <a:off x="2971" y="2251"/>
              <a:ext cx="1674" cy="1225"/>
            </a:xfrm>
            <a:custGeom>
              <a:avLst/>
              <a:gdLst>
                <a:gd name="T0" fmla="*/ 0 w 21536"/>
                <a:gd name="T1" fmla="*/ 0 h 21600"/>
                <a:gd name="T2" fmla="*/ 130 w 21536"/>
                <a:gd name="T3" fmla="*/ 64 h 21600"/>
                <a:gd name="T4" fmla="*/ 0 w 21536"/>
                <a:gd name="T5" fmla="*/ 69 h 21600"/>
                <a:gd name="T6" fmla="*/ 0 60000 65536"/>
                <a:gd name="T7" fmla="*/ 0 60000 65536"/>
                <a:gd name="T8" fmla="*/ 0 60000 65536"/>
              </a:gdLst>
              <a:ahLst/>
              <a:cxnLst>
                <a:cxn ang="T6">
                  <a:pos x="T0" y="T1"/>
                </a:cxn>
                <a:cxn ang="T7">
                  <a:pos x="T2" y="T3"/>
                </a:cxn>
                <a:cxn ang="T8">
                  <a:pos x="T4" y="T5"/>
                </a:cxn>
              </a:cxnLst>
              <a:rect l="0" t="0" r="r" b="b"/>
              <a:pathLst>
                <a:path w="21536" h="21600" fill="none" extrusionOk="0">
                  <a:moveTo>
                    <a:pt x="-1" y="0"/>
                  </a:moveTo>
                  <a:cubicBezTo>
                    <a:pt x="11284" y="0"/>
                    <a:pt x="20667" y="8686"/>
                    <a:pt x="21535" y="19937"/>
                  </a:cubicBezTo>
                </a:path>
                <a:path w="21536" h="21600" stroke="0" extrusionOk="0">
                  <a:moveTo>
                    <a:pt x="-1" y="0"/>
                  </a:moveTo>
                  <a:cubicBezTo>
                    <a:pt x="11284" y="0"/>
                    <a:pt x="20667" y="8686"/>
                    <a:pt x="21535" y="19937"/>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5" name="Text Box 19"/>
            <p:cNvSpPr txBox="1">
              <a:spLocks noChangeArrowheads="1"/>
            </p:cNvSpPr>
            <p:nvPr/>
          </p:nvSpPr>
          <p:spPr bwMode="auto">
            <a:xfrm>
              <a:off x="657" y="2069"/>
              <a:ext cx="127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(1) lg</a:t>
              </a:r>
              <a:r>
                <a:rPr lang="en-US" altLang="zh-CN" sz="1800" b="1" i="1">
                  <a:latin typeface="仿宋_GB2312" pitchFamily="49" charset="-122"/>
                </a:rPr>
                <a:t>a</a:t>
              </a:r>
              <a:r>
                <a:rPr lang="en-US" altLang="zh-CN" sz="1800" b="1">
                  <a:latin typeface="仿宋_GB2312" pitchFamily="49" charset="-122"/>
                </a:rPr>
                <a:t>&lt;0 0&lt;</a:t>
              </a:r>
              <a:r>
                <a:rPr lang="en-US" altLang="zh-CN" sz="1800" b="1" i="1">
                  <a:latin typeface="仿宋_GB2312" pitchFamily="49" charset="-122"/>
                </a:rPr>
                <a:t>b</a:t>
              </a:r>
              <a:r>
                <a:rPr lang="en-US" altLang="zh-CN" sz="1800" b="1">
                  <a:latin typeface="仿宋_GB2312" pitchFamily="49" charset="-122"/>
                </a:rPr>
                <a:t>&lt;1</a:t>
              </a:r>
            </a:p>
          </p:txBody>
        </p:sp>
        <p:sp>
          <p:nvSpPr>
            <p:cNvPr id="70676" name="Text Box 20"/>
            <p:cNvSpPr txBox="1">
              <a:spLocks noChangeArrowheads="1"/>
            </p:cNvSpPr>
            <p:nvPr/>
          </p:nvSpPr>
          <p:spPr bwMode="auto">
            <a:xfrm>
              <a:off x="3168" y="2016"/>
              <a:ext cx="127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(2) lg</a:t>
              </a:r>
              <a:r>
                <a:rPr lang="en-US" altLang="zh-CN" sz="1800" b="1" i="1">
                  <a:latin typeface="仿宋_GB2312" pitchFamily="49" charset="-122"/>
                </a:rPr>
                <a:t>a</a:t>
              </a:r>
              <a:r>
                <a:rPr lang="en-US" altLang="zh-CN" sz="1800" b="1">
                  <a:latin typeface="仿宋_GB2312" pitchFamily="49" charset="-122"/>
                </a:rPr>
                <a:t>&lt;0    </a:t>
              </a:r>
              <a:r>
                <a:rPr lang="en-US" altLang="zh-CN" sz="1800" b="1" i="1">
                  <a:latin typeface="仿宋_GB2312" pitchFamily="49" charset="-122"/>
                </a:rPr>
                <a:t>b</a:t>
              </a:r>
              <a:r>
                <a:rPr lang="en-US" altLang="zh-CN" sz="1800" b="1">
                  <a:latin typeface="仿宋_GB2312" pitchFamily="49" charset="-122"/>
                </a:rPr>
                <a:t>&gt;1</a:t>
              </a:r>
            </a:p>
          </p:txBody>
        </p:sp>
        <p:sp>
          <p:nvSpPr>
            <p:cNvPr id="70677" name="Text Box 21"/>
            <p:cNvSpPr txBox="1">
              <a:spLocks noChangeArrowheads="1"/>
            </p:cNvSpPr>
            <p:nvPr/>
          </p:nvSpPr>
          <p:spPr bwMode="auto">
            <a:xfrm>
              <a:off x="720" y="3840"/>
              <a:ext cx="127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(3) lg</a:t>
              </a:r>
              <a:r>
                <a:rPr lang="en-US" altLang="zh-CN" sz="1800" b="1" i="1">
                  <a:latin typeface="仿宋_GB2312" pitchFamily="49" charset="-122"/>
                </a:rPr>
                <a:t>a</a:t>
              </a:r>
              <a:r>
                <a:rPr lang="en-US" altLang="zh-CN" sz="1800" b="1">
                  <a:latin typeface="仿宋_GB2312" pitchFamily="49" charset="-122"/>
                </a:rPr>
                <a:t>&gt;0  0&lt;</a:t>
              </a:r>
              <a:r>
                <a:rPr lang="en-US" altLang="zh-CN" sz="1800" b="1" i="1">
                  <a:latin typeface="仿宋_GB2312" pitchFamily="49" charset="-122"/>
                </a:rPr>
                <a:t>b</a:t>
              </a:r>
              <a:r>
                <a:rPr lang="en-US" altLang="zh-CN" sz="1800" b="1">
                  <a:latin typeface="仿宋_GB2312" pitchFamily="49" charset="-122"/>
                </a:rPr>
                <a:t>&lt;1</a:t>
              </a:r>
            </a:p>
          </p:txBody>
        </p:sp>
        <p:sp>
          <p:nvSpPr>
            <p:cNvPr id="70678" name="Text Box 22"/>
            <p:cNvSpPr txBox="1">
              <a:spLocks noChangeArrowheads="1"/>
            </p:cNvSpPr>
            <p:nvPr/>
          </p:nvSpPr>
          <p:spPr bwMode="auto">
            <a:xfrm>
              <a:off x="3312" y="3840"/>
              <a:ext cx="127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(4) lg</a:t>
              </a:r>
              <a:r>
                <a:rPr lang="en-US" altLang="zh-CN" sz="1800" b="1" i="1">
                  <a:latin typeface="仿宋_GB2312" pitchFamily="49" charset="-122"/>
                </a:rPr>
                <a:t>a</a:t>
              </a:r>
              <a:r>
                <a:rPr lang="en-US" altLang="zh-CN" sz="1800" b="1">
                  <a:latin typeface="仿宋_GB2312" pitchFamily="49" charset="-122"/>
                </a:rPr>
                <a:t>&gt;0    </a:t>
              </a:r>
              <a:r>
                <a:rPr lang="en-US" altLang="zh-CN" sz="1800" b="1" i="1">
                  <a:latin typeface="仿宋_GB2312" pitchFamily="49" charset="-122"/>
                </a:rPr>
                <a:t>b</a:t>
              </a:r>
              <a:r>
                <a:rPr lang="en-US" altLang="zh-CN" sz="1800" b="1">
                  <a:latin typeface="仿宋_GB2312" pitchFamily="49" charset="-122"/>
                </a:rPr>
                <a:t>&gt;1</a:t>
              </a:r>
            </a:p>
          </p:txBody>
        </p:sp>
        <p:sp>
          <p:nvSpPr>
            <p:cNvPr id="70679" name="Text Box 23"/>
            <p:cNvSpPr txBox="1">
              <a:spLocks noChangeArrowheads="1"/>
            </p:cNvSpPr>
            <p:nvPr/>
          </p:nvSpPr>
          <p:spPr bwMode="auto">
            <a:xfrm>
              <a:off x="204" y="618"/>
              <a:ext cx="18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70680" name="Text Box 24"/>
            <p:cNvSpPr txBox="1">
              <a:spLocks noChangeArrowheads="1"/>
            </p:cNvSpPr>
            <p:nvPr/>
          </p:nvSpPr>
          <p:spPr bwMode="auto">
            <a:xfrm>
              <a:off x="2562" y="663"/>
              <a:ext cx="18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70681" name="Text Box 25"/>
            <p:cNvSpPr txBox="1">
              <a:spLocks noChangeArrowheads="1"/>
            </p:cNvSpPr>
            <p:nvPr/>
          </p:nvSpPr>
          <p:spPr bwMode="auto">
            <a:xfrm>
              <a:off x="204" y="3429"/>
              <a:ext cx="18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70682" name="Text Box 26"/>
            <p:cNvSpPr txBox="1">
              <a:spLocks noChangeArrowheads="1"/>
            </p:cNvSpPr>
            <p:nvPr/>
          </p:nvSpPr>
          <p:spPr bwMode="auto">
            <a:xfrm>
              <a:off x="2653" y="3385"/>
              <a:ext cx="18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checkerboard(across)">
                                      <p:cBhvr>
                                        <p:cTn id="7" dur="500"/>
                                        <p:tgtEl>
                                          <p:spTgt spid="23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048000" y="1406525"/>
            <a:ext cx="2736850" cy="2305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27" name="Line 3"/>
          <p:cNvSpPr>
            <a:spLocks noChangeShapeType="1"/>
          </p:cNvSpPr>
          <p:nvPr/>
        </p:nvSpPr>
        <p:spPr bwMode="auto">
          <a:xfrm>
            <a:off x="3048000" y="1695450"/>
            <a:ext cx="2808288"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1428" name="Arc 4"/>
          <p:cNvSpPr>
            <a:spLocks/>
          </p:cNvSpPr>
          <p:nvPr/>
        </p:nvSpPr>
        <p:spPr bwMode="auto">
          <a:xfrm rot="10800000" flipV="1">
            <a:off x="3046413" y="1766888"/>
            <a:ext cx="2706687" cy="1944687"/>
          </a:xfrm>
          <a:custGeom>
            <a:avLst/>
            <a:gdLst>
              <a:gd name="T0" fmla="*/ 0 w 21933"/>
              <a:gd name="T1" fmla="*/ 24309 h 21600"/>
              <a:gd name="T2" fmla="*/ 334024279 w 21933"/>
              <a:gd name="T3" fmla="*/ 175083682 h 21600"/>
              <a:gd name="T4" fmla="*/ 5071413 w 21933"/>
              <a:gd name="T5" fmla="*/ 175083682 h 21600"/>
              <a:gd name="T6" fmla="*/ 0 60000 65536"/>
              <a:gd name="T7" fmla="*/ 0 60000 65536"/>
              <a:gd name="T8" fmla="*/ 0 60000 65536"/>
            </a:gdLst>
            <a:ahLst/>
            <a:cxnLst>
              <a:cxn ang="T6">
                <a:pos x="T0" y="T1"/>
              </a:cxn>
              <a:cxn ang="T7">
                <a:pos x="T2" y="T3"/>
              </a:cxn>
              <a:cxn ang="T8">
                <a:pos x="T4" y="T5"/>
              </a:cxn>
            </a:cxnLst>
            <a:rect l="0" t="0" r="r" b="b"/>
            <a:pathLst>
              <a:path w="21933" h="21600" fill="none" extrusionOk="0">
                <a:moveTo>
                  <a:pt x="-1" y="2"/>
                </a:moveTo>
                <a:cubicBezTo>
                  <a:pt x="110" y="0"/>
                  <a:pt x="221" y="-1"/>
                  <a:pt x="333" y="0"/>
                </a:cubicBezTo>
                <a:cubicBezTo>
                  <a:pt x="12262" y="0"/>
                  <a:pt x="21933" y="9670"/>
                  <a:pt x="21933" y="21600"/>
                </a:cubicBezTo>
              </a:path>
              <a:path w="21933" h="21600" stroke="0" extrusionOk="0">
                <a:moveTo>
                  <a:pt x="-1" y="2"/>
                </a:moveTo>
                <a:cubicBezTo>
                  <a:pt x="110" y="0"/>
                  <a:pt x="221" y="-1"/>
                  <a:pt x="333" y="0"/>
                </a:cubicBezTo>
                <a:cubicBezTo>
                  <a:pt x="12262" y="0"/>
                  <a:pt x="21933" y="9670"/>
                  <a:pt x="21933" y="21600"/>
                </a:cubicBezTo>
                <a:lnTo>
                  <a:pt x="333" y="21600"/>
                </a:lnTo>
                <a:lnTo>
                  <a:pt x="-1" y="2"/>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29" name="Text Box 5"/>
          <p:cNvSpPr txBox="1">
            <a:spLocks noChangeArrowheads="1"/>
          </p:cNvSpPr>
          <p:nvPr/>
        </p:nvSpPr>
        <p:spPr bwMode="auto">
          <a:xfrm>
            <a:off x="3505200" y="3844925"/>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(1) lg</a:t>
            </a:r>
            <a:r>
              <a:rPr lang="en-US" altLang="zh-CN" sz="1800" b="1" i="1">
                <a:latin typeface="仿宋_GB2312" pitchFamily="49" charset="-122"/>
              </a:rPr>
              <a:t>a</a:t>
            </a:r>
            <a:r>
              <a:rPr lang="en-US" altLang="zh-CN" sz="1800" b="1">
                <a:latin typeface="仿宋_GB2312" pitchFamily="49" charset="-122"/>
              </a:rPr>
              <a:t>&lt;0 0&lt;</a:t>
            </a:r>
            <a:r>
              <a:rPr lang="en-US" altLang="zh-CN" sz="1800" b="1" i="1">
                <a:latin typeface="仿宋_GB2312" pitchFamily="49" charset="-122"/>
              </a:rPr>
              <a:t>b</a:t>
            </a:r>
            <a:r>
              <a:rPr lang="en-US" altLang="zh-CN" sz="1800" b="1">
                <a:latin typeface="仿宋_GB2312" pitchFamily="49" charset="-122"/>
              </a:rPr>
              <a:t>&lt;1</a:t>
            </a:r>
          </a:p>
        </p:txBody>
      </p:sp>
      <p:sp>
        <p:nvSpPr>
          <p:cNvPr id="231430" name="Text Box 6"/>
          <p:cNvSpPr txBox="1">
            <a:spLocks noChangeArrowheads="1"/>
          </p:cNvSpPr>
          <p:nvPr/>
        </p:nvSpPr>
        <p:spPr bwMode="auto">
          <a:xfrm>
            <a:off x="2544763" y="15509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231431" name="Rectangle 7"/>
          <p:cNvSpPr>
            <a:spLocks noChangeArrowheads="1"/>
          </p:cNvSpPr>
          <p:nvPr/>
        </p:nvSpPr>
        <p:spPr bwMode="auto">
          <a:xfrm>
            <a:off x="533400" y="4437063"/>
            <a:ext cx="710882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lang="en-US" altLang="zh-CN" sz="2800" b="1">
                <a:latin typeface="仿宋_GB2312" pitchFamily="49" charset="-122"/>
              </a:rPr>
              <a:t>       </a:t>
            </a:r>
            <a:r>
              <a:rPr lang="zh-CN" altLang="en-US" b="1">
                <a:latin typeface="仿宋_GB2312" pitchFamily="49" charset="-122"/>
              </a:rPr>
              <a:t>渐进线（</a:t>
            </a:r>
            <a:r>
              <a:rPr lang="en-US" altLang="zh-CN" b="1" i="1">
                <a:latin typeface="仿宋_GB2312" pitchFamily="49" charset="-122"/>
              </a:rPr>
              <a:t>k</a:t>
            </a:r>
            <a:r>
              <a:rPr lang="zh-CN" altLang="en-US" b="1">
                <a:latin typeface="仿宋_GB2312" pitchFamily="49" charset="-122"/>
              </a:rPr>
              <a:t>）意味着市场对某类产品的需求</a:t>
            </a:r>
          </a:p>
          <a:p>
            <a:pPr>
              <a:lnSpc>
                <a:spcPct val="120000"/>
              </a:lnSpc>
              <a:spcBef>
                <a:spcPct val="20000"/>
              </a:spcBef>
            </a:pPr>
            <a:r>
              <a:rPr lang="zh-CN" altLang="en-US" b="1">
                <a:latin typeface="仿宋_GB2312" pitchFamily="49" charset="-122"/>
              </a:rPr>
              <a:t>   已逐渐接近饱和状态 。</a:t>
            </a:r>
          </a:p>
        </p:txBody>
      </p:sp>
      <p:sp>
        <p:nvSpPr>
          <p:cNvPr id="231432" name="Line 8"/>
          <p:cNvSpPr>
            <a:spLocks noChangeShapeType="1"/>
          </p:cNvSpPr>
          <p:nvPr/>
        </p:nvSpPr>
        <p:spPr bwMode="auto">
          <a:xfrm>
            <a:off x="5137150" y="1406525"/>
            <a:ext cx="0" cy="23764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1426"/>
                                        </p:tgtEl>
                                        <p:attrNameLst>
                                          <p:attrName>style.visibility</p:attrName>
                                        </p:attrNameLst>
                                      </p:cBhvr>
                                      <p:to>
                                        <p:strVal val="visible"/>
                                      </p:to>
                                    </p:set>
                                    <p:anim calcmode="lin" valueType="num">
                                      <p:cBhvr additive="base">
                                        <p:cTn id="7" dur="500" fill="hold"/>
                                        <p:tgtEl>
                                          <p:spTgt spid="231426"/>
                                        </p:tgtEl>
                                        <p:attrNameLst>
                                          <p:attrName>ppt_x</p:attrName>
                                        </p:attrNameLst>
                                      </p:cBhvr>
                                      <p:tavLst>
                                        <p:tav tm="0">
                                          <p:val>
                                            <p:strVal val="#ppt_x"/>
                                          </p:val>
                                        </p:tav>
                                        <p:tav tm="100000">
                                          <p:val>
                                            <p:strVal val="#ppt_x"/>
                                          </p:val>
                                        </p:tav>
                                      </p:tavLst>
                                    </p:anim>
                                    <p:anim calcmode="lin" valueType="num">
                                      <p:cBhvr additive="base">
                                        <p:cTn id="8" dur="500" fill="hold"/>
                                        <p:tgtEl>
                                          <p:spTgt spid="2314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1427"/>
                                        </p:tgtEl>
                                        <p:attrNameLst>
                                          <p:attrName>style.visibility</p:attrName>
                                        </p:attrNameLst>
                                      </p:cBhvr>
                                      <p:to>
                                        <p:strVal val="visible"/>
                                      </p:to>
                                    </p:set>
                                    <p:anim calcmode="lin" valueType="num">
                                      <p:cBhvr additive="base">
                                        <p:cTn id="11" dur="500" fill="hold"/>
                                        <p:tgtEl>
                                          <p:spTgt spid="231427"/>
                                        </p:tgtEl>
                                        <p:attrNameLst>
                                          <p:attrName>ppt_x</p:attrName>
                                        </p:attrNameLst>
                                      </p:cBhvr>
                                      <p:tavLst>
                                        <p:tav tm="0">
                                          <p:val>
                                            <p:strVal val="#ppt_x"/>
                                          </p:val>
                                        </p:tav>
                                        <p:tav tm="100000">
                                          <p:val>
                                            <p:strVal val="#ppt_x"/>
                                          </p:val>
                                        </p:tav>
                                      </p:tavLst>
                                    </p:anim>
                                    <p:anim calcmode="lin" valueType="num">
                                      <p:cBhvr additive="base">
                                        <p:cTn id="12" dur="500" fill="hold"/>
                                        <p:tgtEl>
                                          <p:spTgt spid="2314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1428"/>
                                        </p:tgtEl>
                                        <p:attrNameLst>
                                          <p:attrName>style.visibility</p:attrName>
                                        </p:attrNameLst>
                                      </p:cBhvr>
                                      <p:to>
                                        <p:strVal val="visible"/>
                                      </p:to>
                                    </p:set>
                                    <p:anim calcmode="lin" valueType="num">
                                      <p:cBhvr additive="base">
                                        <p:cTn id="15" dur="500" fill="hold"/>
                                        <p:tgtEl>
                                          <p:spTgt spid="231428"/>
                                        </p:tgtEl>
                                        <p:attrNameLst>
                                          <p:attrName>ppt_x</p:attrName>
                                        </p:attrNameLst>
                                      </p:cBhvr>
                                      <p:tavLst>
                                        <p:tav tm="0">
                                          <p:val>
                                            <p:strVal val="#ppt_x"/>
                                          </p:val>
                                        </p:tav>
                                        <p:tav tm="100000">
                                          <p:val>
                                            <p:strVal val="#ppt_x"/>
                                          </p:val>
                                        </p:tav>
                                      </p:tavLst>
                                    </p:anim>
                                    <p:anim calcmode="lin" valueType="num">
                                      <p:cBhvr additive="base">
                                        <p:cTn id="16" dur="500" fill="hold"/>
                                        <p:tgtEl>
                                          <p:spTgt spid="2314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1429"/>
                                        </p:tgtEl>
                                        <p:attrNameLst>
                                          <p:attrName>style.visibility</p:attrName>
                                        </p:attrNameLst>
                                      </p:cBhvr>
                                      <p:to>
                                        <p:strVal val="visible"/>
                                      </p:to>
                                    </p:set>
                                    <p:anim calcmode="lin" valueType="num">
                                      <p:cBhvr additive="base">
                                        <p:cTn id="19" dur="500" fill="hold"/>
                                        <p:tgtEl>
                                          <p:spTgt spid="231429"/>
                                        </p:tgtEl>
                                        <p:attrNameLst>
                                          <p:attrName>ppt_x</p:attrName>
                                        </p:attrNameLst>
                                      </p:cBhvr>
                                      <p:tavLst>
                                        <p:tav tm="0">
                                          <p:val>
                                            <p:strVal val="#ppt_x"/>
                                          </p:val>
                                        </p:tav>
                                        <p:tav tm="100000">
                                          <p:val>
                                            <p:strVal val="#ppt_x"/>
                                          </p:val>
                                        </p:tav>
                                      </p:tavLst>
                                    </p:anim>
                                    <p:anim calcmode="lin" valueType="num">
                                      <p:cBhvr additive="base">
                                        <p:cTn id="20" dur="500" fill="hold"/>
                                        <p:tgtEl>
                                          <p:spTgt spid="2314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1430"/>
                                        </p:tgtEl>
                                        <p:attrNameLst>
                                          <p:attrName>style.visibility</p:attrName>
                                        </p:attrNameLst>
                                      </p:cBhvr>
                                      <p:to>
                                        <p:strVal val="visible"/>
                                      </p:to>
                                    </p:set>
                                    <p:anim calcmode="lin" valueType="num">
                                      <p:cBhvr additive="base">
                                        <p:cTn id="23" dur="500" fill="hold"/>
                                        <p:tgtEl>
                                          <p:spTgt spid="231430"/>
                                        </p:tgtEl>
                                        <p:attrNameLst>
                                          <p:attrName>ppt_x</p:attrName>
                                        </p:attrNameLst>
                                      </p:cBhvr>
                                      <p:tavLst>
                                        <p:tav tm="0">
                                          <p:val>
                                            <p:strVal val="#ppt_x"/>
                                          </p:val>
                                        </p:tav>
                                        <p:tav tm="100000">
                                          <p:val>
                                            <p:strVal val="#ppt_x"/>
                                          </p:val>
                                        </p:tav>
                                      </p:tavLst>
                                    </p:anim>
                                    <p:anim calcmode="lin" valueType="num">
                                      <p:cBhvr additive="base">
                                        <p:cTn id="24" dur="500" fill="hold"/>
                                        <p:tgtEl>
                                          <p:spTgt spid="2314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1432"/>
                                        </p:tgtEl>
                                        <p:attrNameLst>
                                          <p:attrName>style.visibility</p:attrName>
                                        </p:attrNameLst>
                                      </p:cBhvr>
                                      <p:to>
                                        <p:strVal val="visible"/>
                                      </p:to>
                                    </p:set>
                                    <p:anim calcmode="lin" valueType="num">
                                      <p:cBhvr additive="base">
                                        <p:cTn id="27" dur="500" fill="hold"/>
                                        <p:tgtEl>
                                          <p:spTgt spid="231432"/>
                                        </p:tgtEl>
                                        <p:attrNameLst>
                                          <p:attrName>ppt_x</p:attrName>
                                        </p:attrNameLst>
                                      </p:cBhvr>
                                      <p:tavLst>
                                        <p:tav tm="0">
                                          <p:val>
                                            <p:strVal val="#ppt_x"/>
                                          </p:val>
                                        </p:tav>
                                        <p:tav tm="100000">
                                          <p:val>
                                            <p:strVal val="#ppt_x"/>
                                          </p:val>
                                        </p:tav>
                                      </p:tavLst>
                                    </p:anim>
                                    <p:anim calcmode="lin" valueType="num">
                                      <p:cBhvr additive="base">
                                        <p:cTn id="28" dur="500" fill="hold"/>
                                        <p:tgtEl>
                                          <p:spTgt spid="23143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31431"/>
                                        </p:tgtEl>
                                        <p:attrNameLst>
                                          <p:attrName>style.visibility</p:attrName>
                                        </p:attrNameLst>
                                      </p:cBhvr>
                                      <p:to>
                                        <p:strVal val="visible"/>
                                      </p:to>
                                    </p:set>
                                    <p:anim calcmode="lin" valueType="num">
                                      <p:cBhvr additive="base">
                                        <p:cTn id="32" dur="1000" fill="hold"/>
                                        <p:tgtEl>
                                          <p:spTgt spid="231431"/>
                                        </p:tgtEl>
                                        <p:attrNameLst>
                                          <p:attrName>ppt_x</p:attrName>
                                        </p:attrNameLst>
                                      </p:cBhvr>
                                      <p:tavLst>
                                        <p:tav tm="0">
                                          <p:val>
                                            <p:strVal val="#ppt_x"/>
                                          </p:val>
                                        </p:tav>
                                        <p:tav tm="100000">
                                          <p:val>
                                            <p:strVal val="#ppt_x"/>
                                          </p:val>
                                        </p:tav>
                                      </p:tavLst>
                                    </p:anim>
                                    <p:anim calcmode="lin" valueType="num">
                                      <p:cBhvr additive="base">
                                        <p:cTn id="33" dur="1000" fill="hold"/>
                                        <p:tgtEl>
                                          <p:spTgt spid="231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P spid="231427" grpId="0" animBg="1"/>
      <p:bldP spid="231428" grpId="0" animBg="1"/>
      <p:bldP spid="231429" grpId="0"/>
      <p:bldP spid="231430" grpId="0"/>
      <p:bldP spid="231431" grpId="0"/>
      <p:bldP spid="23143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979613" y="1701800"/>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endParaRPr lang="zh-CN" altLang="zh-CN" sz="1800" b="1">
              <a:latin typeface="仿宋_GB2312" pitchFamily="49" charset="-122"/>
            </a:endParaRPr>
          </a:p>
        </p:txBody>
      </p:sp>
      <p:sp>
        <p:nvSpPr>
          <p:cNvPr id="232451" name="Rectangle 3"/>
          <p:cNvSpPr>
            <a:spLocks noChangeArrowheads="1"/>
          </p:cNvSpPr>
          <p:nvPr/>
        </p:nvSpPr>
        <p:spPr bwMode="auto">
          <a:xfrm>
            <a:off x="2971800" y="1558925"/>
            <a:ext cx="2736850" cy="2305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2" name="Line 4"/>
          <p:cNvSpPr>
            <a:spLocks noChangeShapeType="1"/>
          </p:cNvSpPr>
          <p:nvPr/>
        </p:nvSpPr>
        <p:spPr bwMode="auto">
          <a:xfrm>
            <a:off x="2971800" y="1847850"/>
            <a:ext cx="2808288"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3" name="Line 5"/>
          <p:cNvSpPr>
            <a:spLocks noChangeShapeType="1"/>
          </p:cNvSpPr>
          <p:nvPr/>
        </p:nvSpPr>
        <p:spPr bwMode="auto">
          <a:xfrm>
            <a:off x="5060950" y="1558925"/>
            <a:ext cx="0" cy="23764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4" name="Arc 6"/>
          <p:cNvSpPr>
            <a:spLocks/>
          </p:cNvSpPr>
          <p:nvPr/>
        </p:nvSpPr>
        <p:spPr bwMode="auto">
          <a:xfrm rot="15199543" flipV="1">
            <a:off x="3055938" y="1893888"/>
            <a:ext cx="2520950" cy="1974850"/>
          </a:xfrm>
          <a:custGeom>
            <a:avLst/>
            <a:gdLst>
              <a:gd name="T0" fmla="*/ 0 w 26467"/>
              <a:gd name="T1" fmla="*/ 4664395 h 21600"/>
              <a:gd name="T2" fmla="*/ 240117463 w 26467"/>
              <a:gd name="T3" fmla="*/ 175098521 h 21600"/>
              <a:gd name="T4" fmla="*/ 44245735 w 26467"/>
              <a:gd name="T5" fmla="*/ 180557061 h 21600"/>
              <a:gd name="T6" fmla="*/ 0 60000 65536"/>
              <a:gd name="T7" fmla="*/ 0 60000 65536"/>
              <a:gd name="T8" fmla="*/ 0 60000 65536"/>
            </a:gdLst>
            <a:ahLst/>
            <a:cxnLst>
              <a:cxn ang="T6">
                <a:pos x="T0" y="T1"/>
              </a:cxn>
              <a:cxn ang="T7">
                <a:pos x="T2" y="T3"/>
              </a:cxn>
              <a:cxn ang="T8">
                <a:pos x="T4" y="T5"/>
              </a:cxn>
            </a:cxnLst>
            <a:rect l="0" t="0" r="r" b="b"/>
            <a:pathLst>
              <a:path w="26467" h="21600" fill="none" extrusionOk="0">
                <a:moveTo>
                  <a:pt x="-1" y="557"/>
                </a:moveTo>
                <a:cubicBezTo>
                  <a:pt x="1599" y="187"/>
                  <a:pt x="3235" y="-1"/>
                  <a:pt x="4877" y="0"/>
                </a:cubicBezTo>
                <a:cubicBezTo>
                  <a:pt x="16552" y="0"/>
                  <a:pt x="26114" y="9277"/>
                  <a:pt x="26467" y="20946"/>
                </a:cubicBezTo>
              </a:path>
              <a:path w="26467" h="21600" stroke="0" extrusionOk="0">
                <a:moveTo>
                  <a:pt x="-1" y="557"/>
                </a:moveTo>
                <a:cubicBezTo>
                  <a:pt x="1599" y="187"/>
                  <a:pt x="3235" y="-1"/>
                  <a:pt x="4877" y="0"/>
                </a:cubicBezTo>
                <a:cubicBezTo>
                  <a:pt x="16552" y="0"/>
                  <a:pt x="26114" y="9277"/>
                  <a:pt x="26467" y="20946"/>
                </a:cubicBezTo>
                <a:lnTo>
                  <a:pt x="4877" y="21600"/>
                </a:lnTo>
                <a:lnTo>
                  <a:pt x="-1" y="557"/>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5" name="Text Box 7"/>
          <p:cNvSpPr txBox="1">
            <a:spLocks noChangeArrowheads="1"/>
          </p:cNvSpPr>
          <p:nvPr/>
        </p:nvSpPr>
        <p:spPr bwMode="auto">
          <a:xfrm>
            <a:off x="3429000" y="3997325"/>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(2)  lg</a:t>
            </a:r>
            <a:r>
              <a:rPr lang="en-US" altLang="zh-CN" sz="1800" b="1" i="1">
                <a:latin typeface="仿宋_GB2312" pitchFamily="49" charset="-122"/>
              </a:rPr>
              <a:t>a</a:t>
            </a:r>
            <a:r>
              <a:rPr lang="en-US" altLang="zh-CN" sz="1800" b="1">
                <a:latin typeface="仿宋_GB2312" pitchFamily="49" charset="-122"/>
              </a:rPr>
              <a:t>&lt;0 </a:t>
            </a:r>
            <a:r>
              <a:rPr lang="en-US" altLang="zh-CN" sz="1800" b="1" i="1">
                <a:latin typeface="仿宋_GB2312" pitchFamily="49" charset="-122"/>
              </a:rPr>
              <a:t>b</a:t>
            </a:r>
            <a:r>
              <a:rPr lang="en-US" altLang="zh-CN" sz="1800" b="1">
                <a:latin typeface="仿宋_GB2312" pitchFamily="49" charset="-122"/>
              </a:rPr>
              <a:t>&gt;1</a:t>
            </a:r>
          </a:p>
        </p:txBody>
      </p:sp>
      <p:sp>
        <p:nvSpPr>
          <p:cNvPr id="232456" name="Text Box 8"/>
          <p:cNvSpPr txBox="1">
            <a:spLocks noChangeArrowheads="1"/>
          </p:cNvSpPr>
          <p:nvPr/>
        </p:nvSpPr>
        <p:spPr bwMode="auto">
          <a:xfrm>
            <a:off x="2395538" y="1774825"/>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232457" name="Rectangle 9"/>
          <p:cNvSpPr>
            <a:spLocks noChangeArrowheads="1"/>
          </p:cNvSpPr>
          <p:nvPr/>
        </p:nvSpPr>
        <p:spPr bwMode="auto">
          <a:xfrm>
            <a:off x="990600" y="4665663"/>
            <a:ext cx="6570663"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lang="en-US" altLang="zh-CN" sz="2800" b="1">
                <a:latin typeface="仿宋_GB2312" pitchFamily="49" charset="-122"/>
              </a:rPr>
              <a:t>    </a:t>
            </a:r>
            <a:r>
              <a:rPr lang="zh-CN" altLang="en-US" b="1">
                <a:latin typeface="仿宋_GB2312" pitchFamily="49" charset="-122"/>
              </a:rPr>
              <a:t>渐进线（</a:t>
            </a:r>
            <a:r>
              <a:rPr lang="en-US" altLang="zh-CN" b="1" i="1">
                <a:latin typeface="仿宋_GB2312" pitchFamily="49" charset="-122"/>
              </a:rPr>
              <a:t>k</a:t>
            </a:r>
            <a:r>
              <a:rPr lang="zh-CN" altLang="en-US" b="1">
                <a:latin typeface="仿宋_GB2312" pitchFamily="49" charset="-122"/>
              </a:rPr>
              <a:t>）意味着市场对某类产品的需求</a:t>
            </a:r>
          </a:p>
          <a:p>
            <a:pPr>
              <a:lnSpc>
                <a:spcPct val="120000"/>
              </a:lnSpc>
              <a:spcBef>
                <a:spcPct val="20000"/>
              </a:spcBef>
            </a:pPr>
            <a:r>
              <a:rPr lang="zh-CN" altLang="en-US" b="1">
                <a:latin typeface="仿宋_GB2312" pitchFamily="49" charset="-122"/>
              </a:rPr>
              <a:t>已由饱和状态开始下降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nodePh="1">
                                  <p:stCondLst>
                                    <p:cond delay="0"/>
                                  </p:stCondLst>
                                  <p:endCondLst>
                                    <p:cond evt="begin" delay="0">
                                      <p:tn val="5"/>
                                    </p:cond>
                                  </p:endCondLst>
                                  <p:childTnLst>
                                    <p:set>
                                      <p:cBhvr>
                                        <p:cTn id="6" dur="1" fill="hold">
                                          <p:stCondLst>
                                            <p:cond delay="0"/>
                                          </p:stCondLst>
                                        </p:cTn>
                                        <p:tgtEl>
                                          <p:spTgt spid="232450"/>
                                        </p:tgtEl>
                                        <p:attrNameLst>
                                          <p:attrName>style.visibility</p:attrName>
                                        </p:attrNameLst>
                                      </p:cBhvr>
                                      <p:to>
                                        <p:strVal val="visible"/>
                                      </p:to>
                                    </p:set>
                                    <p:animEffect transition="in" filter="barn(inHorizontal)">
                                      <p:cBhvr>
                                        <p:cTn id="7" dur="500"/>
                                        <p:tgtEl>
                                          <p:spTgt spid="232450"/>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32451"/>
                                        </p:tgtEl>
                                        <p:attrNameLst>
                                          <p:attrName>style.visibility</p:attrName>
                                        </p:attrNameLst>
                                      </p:cBhvr>
                                      <p:to>
                                        <p:strVal val="visible"/>
                                      </p:to>
                                    </p:set>
                                    <p:animEffect transition="in" filter="barn(inHorizontal)">
                                      <p:cBhvr>
                                        <p:cTn id="10" dur="500"/>
                                        <p:tgtEl>
                                          <p:spTgt spid="232451"/>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32452"/>
                                        </p:tgtEl>
                                        <p:attrNameLst>
                                          <p:attrName>style.visibility</p:attrName>
                                        </p:attrNameLst>
                                      </p:cBhvr>
                                      <p:to>
                                        <p:strVal val="visible"/>
                                      </p:to>
                                    </p:set>
                                    <p:animEffect transition="in" filter="barn(inHorizontal)">
                                      <p:cBhvr>
                                        <p:cTn id="13" dur="500"/>
                                        <p:tgtEl>
                                          <p:spTgt spid="232452"/>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232453"/>
                                        </p:tgtEl>
                                        <p:attrNameLst>
                                          <p:attrName>style.visibility</p:attrName>
                                        </p:attrNameLst>
                                      </p:cBhvr>
                                      <p:to>
                                        <p:strVal val="visible"/>
                                      </p:to>
                                    </p:set>
                                    <p:animEffect transition="in" filter="barn(inHorizontal)">
                                      <p:cBhvr>
                                        <p:cTn id="16" dur="500"/>
                                        <p:tgtEl>
                                          <p:spTgt spid="232453"/>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232454"/>
                                        </p:tgtEl>
                                        <p:attrNameLst>
                                          <p:attrName>style.visibility</p:attrName>
                                        </p:attrNameLst>
                                      </p:cBhvr>
                                      <p:to>
                                        <p:strVal val="visible"/>
                                      </p:to>
                                    </p:set>
                                    <p:animEffect transition="in" filter="barn(inHorizontal)">
                                      <p:cBhvr>
                                        <p:cTn id="19" dur="500"/>
                                        <p:tgtEl>
                                          <p:spTgt spid="232454"/>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232455"/>
                                        </p:tgtEl>
                                        <p:attrNameLst>
                                          <p:attrName>style.visibility</p:attrName>
                                        </p:attrNameLst>
                                      </p:cBhvr>
                                      <p:to>
                                        <p:strVal val="visible"/>
                                      </p:to>
                                    </p:set>
                                    <p:animEffect transition="in" filter="barn(inHorizontal)">
                                      <p:cBhvr>
                                        <p:cTn id="22" dur="500"/>
                                        <p:tgtEl>
                                          <p:spTgt spid="232455"/>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232456"/>
                                        </p:tgtEl>
                                        <p:attrNameLst>
                                          <p:attrName>style.visibility</p:attrName>
                                        </p:attrNameLst>
                                      </p:cBhvr>
                                      <p:to>
                                        <p:strVal val="visible"/>
                                      </p:to>
                                    </p:set>
                                    <p:animEffect transition="in" filter="barn(inHorizontal)">
                                      <p:cBhvr>
                                        <p:cTn id="25" dur="500"/>
                                        <p:tgtEl>
                                          <p:spTgt spid="232456"/>
                                        </p:tgtEl>
                                      </p:cBhvr>
                                    </p:animEffect>
                                  </p:childTnLst>
                                </p:cTn>
                              </p:par>
                            </p:childTnLst>
                          </p:cTn>
                        </p:par>
                        <p:par>
                          <p:cTn id="26" fill="hold" nodeType="afterGroup">
                            <p:stCondLst>
                              <p:cond delay="500"/>
                            </p:stCondLst>
                            <p:childTnLst>
                              <p:par>
                                <p:cTn id="27" presetID="16" presetClass="entr" presetSubtype="26" fill="hold" grpId="0" nodeType="afterEffect">
                                  <p:stCondLst>
                                    <p:cond delay="0"/>
                                  </p:stCondLst>
                                  <p:childTnLst>
                                    <p:set>
                                      <p:cBhvr>
                                        <p:cTn id="28" dur="1" fill="hold">
                                          <p:stCondLst>
                                            <p:cond delay="0"/>
                                          </p:stCondLst>
                                        </p:cTn>
                                        <p:tgtEl>
                                          <p:spTgt spid="232457"/>
                                        </p:tgtEl>
                                        <p:attrNameLst>
                                          <p:attrName>style.visibility</p:attrName>
                                        </p:attrNameLst>
                                      </p:cBhvr>
                                      <p:to>
                                        <p:strVal val="visible"/>
                                      </p:to>
                                    </p:set>
                                    <p:animEffect transition="in" filter="barn(inHorizontal)">
                                      <p:cBhvr>
                                        <p:cTn id="29" dur="1000"/>
                                        <p:tgtEl>
                                          <p:spTgt spid="23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1" grpId="0" animBg="1"/>
      <p:bldP spid="232452" grpId="0" animBg="1"/>
      <p:bldP spid="232453" grpId="0" animBg="1"/>
      <p:bldP spid="232454" grpId="0" animBg="1"/>
      <p:bldP spid="232455" grpId="0"/>
      <p:bldP spid="232456" grpId="0"/>
      <p:bldP spid="23245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2971800" y="1406525"/>
            <a:ext cx="2736850" cy="2305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5" name="Line 3"/>
          <p:cNvSpPr>
            <a:spLocks noChangeShapeType="1"/>
          </p:cNvSpPr>
          <p:nvPr/>
        </p:nvSpPr>
        <p:spPr bwMode="auto">
          <a:xfrm>
            <a:off x="2971800" y="3279775"/>
            <a:ext cx="2808288"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76" name="Line 4"/>
          <p:cNvSpPr>
            <a:spLocks noChangeShapeType="1"/>
          </p:cNvSpPr>
          <p:nvPr/>
        </p:nvSpPr>
        <p:spPr bwMode="auto">
          <a:xfrm>
            <a:off x="5060950" y="1406525"/>
            <a:ext cx="0" cy="23764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77" name="Arc 5"/>
          <p:cNvSpPr>
            <a:spLocks/>
          </p:cNvSpPr>
          <p:nvPr/>
        </p:nvSpPr>
        <p:spPr bwMode="auto">
          <a:xfrm rot="4052732" flipV="1">
            <a:off x="3122613" y="1339850"/>
            <a:ext cx="2662238" cy="1944687"/>
          </a:xfrm>
          <a:custGeom>
            <a:avLst/>
            <a:gdLst>
              <a:gd name="T0" fmla="*/ 0 w 21574"/>
              <a:gd name="T1" fmla="*/ 0 h 21600"/>
              <a:gd name="T2" fmla="*/ 328520959 w 21574"/>
              <a:gd name="T3" fmla="*/ 166515895 h 21600"/>
              <a:gd name="T4" fmla="*/ 0 w 21574"/>
              <a:gd name="T5" fmla="*/ 175083682 h 21600"/>
              <a:gd name="T6" fmla="*/ 0 60000 65536"/>
              <a:gd name="T7" fmla="*/ 0 60000 65536"/>
              <a:gd name="T8" fmla="*/ 0 60000 65536"/>
            </a:gdLst>
            <a:ahLst/>
            <a:cxnLst>
              <a:cxn ang="T6">
                <a:pos x="T0" y="T1"/>
              </a:cxn>
              <a:cxn ang="T7">
                <a:pos x="T2" y="T3"/>
              </a:cxn>
              <a:cxn ang="T8">
                <a:pos x="T4" y="T5"/>
              </a:cxn>
            </a:cxnLst>
            <a:rect l="0" t="0" r="r" b="b"/>
            <a:pathLst>
              <a:path w="21574" h="21600" fill="none" extrusionOk="0">
                <a:moveTo>
                  <a:pt x="-1" y="0"/>
                </a:moveTo>
                <a:cubicBezTo>
                  <a:pt x="11518" y="0"/>
                  <a:pt x="21010" y="9038"/>
                  <a:pt x="21574" y="20542"/>
                </a:cubicBezTo>
              </a:path>
              <a:path w="21574" h="21600" stroke="0" extrusionOk="0">
                <a:moveTo>
                  <a:pt x="-1" y="0"/>
                </a:moveTo>
                <a:cubicBezTo>
                  <a:pt x="11518" y="0"/>
                  <a:pt x="21010" y="9038"/>
                  <a:pt x="21574" y="20542"/>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8" name="Text Box 6"/>
          <p:cNvSpPr txBox="1">
            <a:spLocks noChangeArrowheads="1"/>
          </p:cNvSpPr>
          <p:nvPr/>
        </p:nvSpPr>
        <p:spPr bwMode="auto">
          <a:xfrm>
            <a:off x="3429000" y="3844925"/>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(3) lg</a:t>
            </a:r>
            <a:r>
              <a:rPr lang="en-US" altLang="zh-CN" sz="1800" b="1" i="1">
                <a:latin typeface="仿宋_GB2312" pitchFamily="49" charset="-122"/>
              </a:rPr>
              <a:t>a</a:t>
            </a:r>
            <a:r>
              <a:rPr lang="en-US" altLang="zh-CN" sz="1800" b="1">
                <a:latin typeface="仿宋_GB2312" pitchFamily="49" charset="-122"/>
              </a:rPr>
              <a:t>&gt;0 0&lt;</a:t>
            </a:r>
            <a:r>
              <a:rPr lang="en-US" altLang="zh-CN" sz="1800" b="1" i="1">
                <a:latin typeface="仿宋_GB2312" pitchFamily="49" charset="-122"/>
              </a:rPr>
              <a:t>b</a:t>
            </a:r>
            <a:r>
              <a:rPr lang="en-US" altLang="zh-CN" sz="1800" b="1">
                <a:latin typeface="仿宋_GB2312" pitchFamily="49" charset="-122"/>
              </a:rPr>
              <a:t>&lt;1</a:t>
            </a:r>
          </a:p>
        </p:txBody>
      </p:sp>
      <p:sp>
        <p:nvSpPr>
          <p:cNvPr id="233479" name="Text Box 7"/>
          <p:cNvSpPr txBox="1">
            <a:spLocks noChangeArrowheads="1"/>
          </p:cNvSpPr>
          <p:nvPr/>
        </p:nvSpPr>
        <p:spPr bwMode="auto">
          <a:xfrm>
            <a:off x="2468563" y="3135313"/>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233480" name="Rectangle 8"/>
          <p:cNvSpPr>
            <a:spLocks noChangeArrowheads="1"/>
          </p:cNvSpPr>
          <p:nvPr/>
        </p:nvSpPr>
        <p:spPr bwMode="auto">
          <a:xfrm>
            <a:off x="762000" y="4683125"/>
            <a:ext cx="76200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latin typeface="仿宋_GB2312" pitchFamily="49" charset="-122"/>
              </a:rPr>
              <a:t>    </a:t>
            </a:r>
            <a:r>
              <a:rPr lang="zh-CN" altLang="en-US" b="1">
                <a:latin typeface="仿宋_GB2312" pitchFamily="49" charset="-122"/>
              </a:rPr>
              <a:t>渐进线（</a:t>
            </a:r>
            <a:r>
              <a:rPr lang="en-US" altLang="zh-CN" b="1">
                <a:latin typeface="仿宋_GB2312" pitchFamily="49" charset="-122"/>
              </a:rPr>
              <a:t>k</a:t>
            </a:r>
            <a:r>
              <a:rPr lang="zh-CN" altLang="en-US" b="1">
                <a:latin typeface="仿宋_GB2312" pitchFamily="49" charset="-122"/>
              </a:rPr>
              <a:t>）意味着市场对某类产品的需求</a:t>
            </a:r>
          </a:p>
          <a:p>
            <a:pPr>
              <a:spcBef>
                <a:spcPct val="20000"/>
              </a:spcBef>
            </a:pPr>
            <a:r>
              <a:rPr lang="zh-CN" altLang="en-US" b="1">
                <a:latin typeface="仿宋_GB2312" pitchFamily="49" charset="-122"/>
              </a:rPr>
              <a:t>下降迅速，已接近最低水平</a:t>
            </a:r>
            <a:r>
              <a:rPr lang="en-US" altLang="zh-CN" b="1">
                <a:latin typeface="仿宋_GB2312" pitchFamily="49" charset="-122"/>
              </a:rPr>
              <a:t>k </a:t>
            </a:r>
            <a:r>
              <a:rPr lang="zh-CN" altLang="en-US" b="1">
                <a:latin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3474"/>
                                        </p:tgtEl>
                                        <p:attrNameLst>
                                          <p:attrName>style.visibility</p:attrName>
                                        </p:attrNameLst>
                                      </p:cBhvr>
                                      <p:to>
                                        <p:strVal val="visible"/>
                                      </p:to>
                                    </p:set>
                                    <p:animEffect transition="in" filter="slide(fromBottom)">
                                      <p:cBhvr>
                                        <p:cTn id="7" dur="500"/>
                                        <p:tgtEl>
                                          <p:spTgt spid="23347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33475"/>
                                        </p:tgtEl>
                                        <p:attrNameLst>
                                          <p:attrName>style.visibility</p:attrName>
                                        </p:attrNameLst>
                                      </p:cBhvr>
                                      <p:to>
                                        <p:strVal val="visible"/>
                                      </p:to>
                                    </p:set>
                                    <p:animEffect transition="in" filter="slide(fromBottom)">
                                      <p:cBhvr>
                                        <p:cTn id="10" dur="500"/>
                                        <p:tgtEl>
                                          <p:spTgt spid="23347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33476"/>
                                        </p:tgtEl>
                                        <p:attrNameLst>
                                          <p:attrName>style.visibility</p:attrName>
                                        </p:attrNameLst>
                                      </p:cBhvr>
                                      <p:to>
                                        <p:strVal val="visible"/>
                                      </p:to>
                                    </p:set>
                                    <p:animEffect transition="in" filter="slide(fromBottom)">
                                      <p:cBhvr>
                                        <p:cTn id="13" dur="500"/>
                                        <p:tgtEl>
                                          <p:spTgt spid="23347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33477"/>
                                        </p:tgtEl>
                                        <p:attrNameLst>
                                          <p:attrName>style.visibility</p:attrName>
                                        </p:attrNameLst>
                                      </p:cBhvr>
                                      <p:to>
                                        <p:strVal val="visible"/>
                                      </p:to>
                                    </p:set>
                                    <p:animEffect transition="in" filter="slide(fromBottom)">
                                      <p:cBhvr>
                                        <p:cTn id="16" dur="500"/>
                                        <p:tgtEl>
                                          <p:spTgt spid="23347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33478"/>
                                        </p:tgtEl>
                                        <p:attrNameLst>
                                          <p:attrName>style.visibility</p:attrName>
                                        </p:attrNameLst>
                                      </p:cBhvr>
                                      <p:to>
                                        <p:strVal val="visible"/>
                                      </p:to>
                                    </p:set>
                                    <p:animEffect transition="in" filter="slide(fromBottom)">
                                      <p:cBhvr>
                                        <p:cTn id="19" dur="500"/>
                                        <p:tgtEl>
                                          <p:spTgt spid="23347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33479"/>
                                        </p:tgtEl>
                                        <p:attrNameLst>
                                          <p:attrName>style.visibility</p:attrName>
                                        </p:attrNameLst>
                                      </p:cBhvr>
                                      <p:to>
                                        <p:strVal val="visible"/>
                                      </p:to>
                                    </p:set>
                                    <p:animEffect transition="in" filter="slide(fromBottom)">
                                      <p:cBhvr>
                                        <p:cTn id="22" dur="500"/>
                                        <p:tgtEl>
                                          <p:spTgt spid="233479"/>
                                        </p:tgtEl>
                                      </p:cBhvr>
                                    </p:animEffect>
                                  </p:childTnLst>
                                </p:cTn>
                              </p:par>
                            </p:childTnLst>
                          </p:cTn>
                        </p:par>
                        <p:par>
                          <p:cTn id="23" fill="hold" nodeType="afterGroup">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233480"/>
                                        </p:tgtEl>
                                        <p:attrNameLst>
                                          <p:attrName>style.visibility</p:attrName>
                                        </p:attrNameLst>
                                      </p:cBhvr>
                                      <p:to>
                                        <p:strVal val="visible"/>
                                      </p:to>
                                    </p:set>
                                    <p:animEffect transition="in" filter="slide(fromBottom)">
                                      <p:cBhvr>
                                        <p:cTn id="26" dur="1000"/>
                                        <p:tgtEl>
                                          <p:spTgt spid="23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P spid="233476" grpId="0" animBg="1"/>
      <p:bldP spid="233477" grpId="0" animBg="1"/>
      <p:bldP spid="233478" grpId="0"/>
      <p:bldP spid="233479" grpId="0"/>
      <p:bldP spid="23348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Grp="1" noChangeArrowheads="1"/>
          </p:cNvSpPr>
          <p:nvPr>
            <p:ph idx="1"/>
          </p:nvPr>
        </p:nvSpPr>
        <p:spPr>
          <a:xfrm>
            <a:off x="1295400" y="990600"/>
            <a:ext cx="3810000" cy="533400"/>
          </a:xfrm>
        </p:spPr>
        <p:txBody>
          <a:bodyPr/>
          <a:lstStyle/>
          <a:p>
            <a:pPr algn="just" eaLnBrk="1" hangingPunct="1">
              <a:buFontTx/>
              <a:buNone/>
            </a:pP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二</a:t>
            </a:r>
            <a:r>
              <a:rPr lang="en-US" altLang="zh-CN" sz="2400" b="1" smtClean="0">
                <a:solidFill>
                  <a:srgbClr val="692AA2"/>
                </a:solidFill>
                <a:latin typeface="仿宋_GB2312" pitchFamily="49" charset="-122"/>
                <a:ea typeface="仿宋_GB2312" pitchFamily="49" charset="-122"/>
              </a:rPr>
              <a:t>)</a:t>
            </a:r>
            <a:r>
              <a:rPr lang="zh-CN" altLang="en-US" sz="2400" b="1" smtClean="0">
                <a:solidFill>
                  <a:srgbClr val="692AA2"/>
                </a:solidFill>
                <a:latin typeface="仿宋_GB2312" pitchFamily="49" charset="-122"/>
                <a:ea typeface="仿宋_GB2312" pitchFamily="49" charset="-122"/>
              </a:rPr>
              <a:t>统计预测的作用</a:t>
            </a:r>
            <a:endParaRPr lang="zh-CN" altLang="en-US" b="1" smtClean="0">
              <a:solidFill>
                <a:srgbClr val="692AA2"/>
              </a:solidFill>
              <a:latin typeface="仿宋_GB2312" pitchFamily="49" charset="-122"/>
              <a:ea typeface="仿宋_GB2312" pitchFamily="49" charset="-122"/>
            </a:endParaRPr>
          </a:p>
        </p:txBody>
      </p:sp>
      <p:sp>
        <p:nvSpPr>
          <p:cNvPr id="187395" name="Text Box 3"/>
          <p:cNvSpPr txBox="1">
            <a:spLocks noChangeArrowheads="1"/>
          </p:cNvSpPr>
          <p:nvPr/>
        </p:nvSpPr>
        <p:spPr bwMode="auto">
          <a:xfrm>
            <a:off x="1371600" y="1371600"/>
            <a:ext cx="64008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lnSpc>
                <a:spcPct val="150000"/>
              </a:lnSpc>
              <a:spcBef>
                <a:spcPct val="20000"/>
              </a:spcBef>
              <a:buFontTx/>
              <a:buChar char="•"/>
            </a:pPr>
            <a:r>
              <a:rPr kumimoji="1" lang="en-US" altLang="zh-CN" sz="2800" b="1">
                <a:latin typeface="仿宋_GB2312" pitchFamily="49" charset="-122"/>
              </a:rPr>
              <a:t>  </a:t>
            </a:r>
            <a:r>
              <a:rPr kumimoji="1" lang="zh-CN" altLang="en-US" sz="2000" b="1">
                <a:latin typeface="仿宋_GB2312" pitchFamily="49" charset="-122"/>
              </a:rPr>
              <a:t>在市场经济条件下，预测的作用是通过各个企业或行业内部的行动计划和决策来实现的</a:t>
            </a:r>
            <a:r>
              <a:rPr kumimoji="1" lang="en-US" altLang="zh-CN" sz="2000" b="1">
                <a:latin typeface="仿宋_GB2312" pitchFamily="49" charset="-122"/>
              </a:rPr>
              <a:t>;</a:t>
            </a:r>
          </a:p>
          <a:p>
            <a:pPr algn="just" eaLnBrk="1" hangingPunct="1">
              <a:lnSpc>
                <a:spcPct val="150000"/>
              </a:lnSpc>
              <a:spcBef>
                <a:spcPct val="20000"/>
              </a:spcBef>
              <a:buFontTx/>
              <a:buChar char="•"/>
            </a:pPr>
            <a:r>
              <a:rPr kumimoji="1" lang="en-US" altLang="zh-CN" sz="2000" b="1">
                <a:latin typeface="仿宋_GB2312" pitchFamily="49" charset="-122"/>
              </a:rPr>
              <a:t>  </a:t>
            </a:r>
            <a:r>
              <a:rPr kumimoji="1" lang="zh-CN" altLang="en-US" sz="2000" b="1">
                <a:latin typeface="仿宋_GB2312" pitchFamily="49" charset="-122"/>
              </a:rPr>
              <a:t>统计预测作用的大小取决于预测结果所产生的效益的多少。</a:t>
            </a:r>
          </a:p>
        </p:txBody>
      </p:sp>
      <p:sp>
        <p:nvSpPr>
          <p:cNvPr id="187398" name="Rectangle 6"/>
          <p:cNvSpPr>
            <a:spLocks noChangeArrowheads="1"/>
          </p:cNvSpPr>
          <p:nvPr/>
        </p:nvSpPr>
        <p:spPr bwMode="auto">
          <a:xfrm>
            <a:off x="1524000" y="3886200"/>
            <a:ext cx="412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仿宋_GB2312" pitchFamily="49" charset="-122"/>
              </a:rPr>
              <a:t> </a:t>
            </a:r>
            <a:r>
              <a:rPr kumimoji="1" lang="zh-CN" altLang="en-US" sz="2000" b="1">
                <a:latin typeface="仿宋_GB2312" pitchFamily="49" charset="-122"/>
              </a:rPr>
              <a:t>影响预测作用大小的因素主要有：</a:t>
            </a:r>
          </a:p>
        </p:txBody>
      </p:sp>
      <p:sp>
        <p:nvSpPr>
          <p:cNvPr id="187399" name="Text Box 7"/>
          <p:cNvSpPr txBox="1">
            <a:spLocks noChangeArrowheads="1"/>
          </p:cNvSpPr>
          <p:nvPr/>
        </p:nvSpPr>
        <p:spPr bwMode="auto">
          <a:xfrm>
            <a:off x="2209800" y="4419600"/>
            <a:ext cx="44958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lnSpc>
                <a:spcPct val="90000"/>
              </a:lnSpc>
              <a:spcBef>
                <a:spcPct val="20000"/>
              </a:spcBef>
              <a:buFont typeface="Wingdings" pitchFamily="2" charset="2"/>
              <a:buChar char="Ø"/>
            </a:pPr>
            <a:r>
              <a:rPr kumimoji="1" lang="zh-CN" altLang="en-US" sz="2000" b="1">
                <a:latin typeface="仿宋_GB2312" pitchFamily="49" charset="-122"/>
              </a:rPr>
              <a:t>预测费用的高低；</a:t>
            </a:r>
          </a:p>
          <a:p>
            <a:pPr algn="just" eaLnBrk="1" hangingPunct="1">
              <a:lnSpc>
                <a:spcPct val="90000"/>
              </a:lnSpc>
              <a:spcBef>
                <a:spcPct val="20000"/>
              </a:spcBef>
              <a:buFont typeface="Wingdings" pitchFamily="2" charset="2"/>
              <a:buChar char="Ø"/>
            </a:pPr>
            <a:endParaRPr kumimoji="1" lang="zh-CN" altLang="en-US" sz="2000" b="1">
              <a:latin typeface="仿宋_GB2312" pitchFamily="49" charset="-122"/>
            </a:endParaRPr>
          </a:p>
          <a:p>
            <a:pPr algn="just" eaLnBrk="1" hangingPunct="1">
              <a:lnSpc>
                <a:spcPct val="90000"/>
              </a:lnSpc>
              <a:spcBef>
                <a:spcPct val="20000"/>
              </a:spcBef>
              <a:buFont typeface="Wingdings" pitchFamily="2" charset="2"/>
              <a:buChar char="Ø"/>
            </a:pPr>
            <a:r>
              <a:rPr kumimoji="1" lang="zh-CN" altLang="en-US" sz="2000" b="1">
                <a:latin typeface="仿宋_GB2312" pitchFamily="49" charset="-122"/>
              </a:rPr>
              <a:t>预测方法的难易程度；</a:t>
            </a:r>
          </a:p>
          <a:p>
            <a:pPr algn="just" eaLnBrk="1" hangingPunct="1">
              <a:lnSpc>
                <a:spcPct val="90000"/>
              </a:lnSpc>
              <a:spcBef>
                <a:spcPct val="20000"/>
              </a:spcBef>
              <a:buFont typeface="Wingdings" pitchFamily="2" charset="2"/>
              <a:buNone/>
            </a:pPr>
            <a:endParaRPr kumimoji="1" lang="zh-CN" altLang="en-US" sz="2000" b="1">
              <a:latin typeface="仿宋_GB2312" pitchFamily="49" charset="-122"/>
            </a:endParaRPr>
          </a:p>
          <a:p>
            <a:pPr algn="just" eaLnBrk="1" hangingPunct="1">
              <a:lnSpc>
                <a:spcPct val="90000"/>
              </a:lnSpc>
              <a:spcBef>
                <a:spcPct val="20000"/>
              </a:spcBef>
              <a:buFont typeface="Wingdings" pitchFamily="2" charset="2"/>
              <a:buChar char="Ø"/>
            </a:pPr>
            <a:r>
              <a:rPr kumimoji="1" lang="zh-CN" altLang="en-US" sz="2000" b="1">
                <a:latin typeface="仿宋_GB2312" pitchFamily="49" charset="-122"/>
              </a:rPr>
              <a:t>预测结果的精确程度。</a:t>
            </a:r>
          </a:p>
          <a:p>
            <a:pPr eaLnBrk="1" hangingPunct="1">
              <a:spcBef>
                <a:spcPct val="50000"/>
              </a:spcBef>
            </a:pPr>
            <a:endParaRPr kumimoji="1" lang="en-US" altLang="zh-CN" sz="2000" b="1">
              <a:latin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 calcmode="lin" valueType="num">
                                      <p:cBhvr>
                                        <p:cTn id="7" dur="1000" fill="hold"/>
                                        <p:tgtEl>
                                          <p:spTgt spid="18739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739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739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187395"/>
                                        </p:tgtEl>
                                        <p:attrNameLst>
                                          <p:attrName>style.visibility</p:attrName>
                                        </p:attrNameLst>
                                      </p:cBhvr>
                                      <p:to>
                                        <p:strVal val="visible"/>
                                      </p:to>
                                    </p:set>
                                    <p:anim calcmode="lin" valueType="num">
                                      <p:cBhvr>
                                        <p:cTn id="14" dur="500" decel="50000" fill="hold">
                                          <p:stCondLst>
                                            <p:cond delay="0"/>
                                          </p:stCondLst>
                                        </p:cTn>
                                        <p:tgtEl>
                                          <p:spTgt spid="18739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8739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87395"/>
                                        </p:tgtEl>
                                        <p:attrNameLst>
                                          <p:attrName>ppt_w</p:attrName>
                                        </p:attrNameLst>
                                      </p:cBhvr>
                                      <p:tavLst>
                                        <p:tav tm="0">
                                          <p:val>
                                            <p:strVal val="#ppt_w*.05"/>
                                          </p:val>
                                        </p:tav>
                                        <p:tav tm="100000">
                                          <p:val>
                                            <p:strVal val="#ppt_w"/>
                                          </p:val>
                                        </p:tav>
                                      </p:tavLst>
                                    </p:anim>
                                    <p:anim calcmode="lin" valueType="num">
                                      <p:cBhvr>
                                        <p:cTn id="17" dur="1000" fill="hold"/>
                                        <p:tgtEl>
                                          <p:spTgt spid="18739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8739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8739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8739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873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87398"/>
                                        </p:tgtEl>
                                        <p:attrNameLst>
                                          <p:attrName>style.visibility</p:attrName>
                                        </p:attrNameLst>
                                      </p:cBhvr>
                                      <p:to>
                                        <p:strVal val="visible"/>
                                      </p:to>
                                    </p:set>
                                    <p:animEffect transition="in" filter="slide(fromBottom)">
                                      <p:cBhvr>
                                        <p:cTn id="26" dur="500"/>
                                        <p:tgtEl>
                                          <p:spTgt spid="1873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7399"/>
                                        </p:tgtEl>
                                        <p:attrNameLst>
                                          <p:attrName>style.visibility</p:attrName>
                                        </p:attrNameLst>
                                      </p:cBhvr>
                                      <p:to>
                                        <p:strVal val="visible"/>
                                      </p:to>
                                    </p:set>
                                    <p:anim calcmode="lin" valueType="num">
                                      <p:cBhvr additive="base">
                                        <p:cTn id="31" dur="500" fill="hold"/>
                                        <p:tgtEl>
                                          <p:spTgt spid="187399"/>
                                        </p:tgtEl>
                                        <p:attrNameLst>
                                          <p:attrName>ppt_x</p:attrName>
                                        </p:attrNameLst>
                                      </p:cBhvr>
                                      <p:tavLst>
                                        <p:tav tm="0">
                                          <p:val>
                                            <p:strVal val="1+#ppt_w/2"/>
                                          </p:val>
                                        </p:tav>
                                        <p:tav tm="100000">
                                          <p:val>
                                            <p:strVal val="#ppt_x"/>
                                          </p:val>
                                        </p:tav>
                                      </p:tavLst>
                                    </p:anim>
                                    <p:anim calcmode="lin" valueType="num">
                                      <p:cBhvr additive="base">
                                        <p:cTn id="32" dur="500" fill="hold"/>
                                        <p:tgtEl>
                                          <p:spTgt spid="187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p"/>
      <p:bldP spid="187395" grpId="0"/>
      <p:bldP spid="187398" grpId="0"/>
      <p:bldP spid="18739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3200400" y="1482725"/>
            <a:ext cx="2736850" cy="2305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499" name="Line 3"/>
          <p:cNvSpPr>
            <a:spLocks noChangeShapeType="1"/>
          </p:cNvSpPr>
          <p:nvPr/>
        </p:nvSpPr>
        <p:spPr bwMode="auto">
          <a:xfrm>
            <a:off x="3200400" y="3282950"/>
            <a:ext cx="2808288" cy="0"/>
          </a:xfrm>
          <a:prstGeom prst="line">
            <a:avLst/>
          </a:prstGeom>
          <a:noFill/>
          <a:ln w="222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0" name="Line 4"/>
          <p:cNvSpPr>
            <a:spLocks noChangeShapeType="1"/>
          </p:cNvSpPr>
          <p:nvPr/>
        </p:nvSpPr>
        <p:spPr bwMode="auto">
          <a:xfrm>
            <a:off x="5289550" y="1482725"/>
            <a:ext cx="0" cy="23764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1" name="Arc 5"/>
          <p:cNvSpPr>
            <a:spLocks/>
          </p:cNvSpPr>
          <p:nvPr/>
        </p:nvSpPr>
        <p:spPr bwMode="auto">
          <a:xfrm flipV="1">
            <a:off x="3200400" y="1339850"/>
            <a:ext cx="2654300" cy="1944688"/>
          </a:xfrm>
          <a:custGeom>
            <a:avLst/>
            <a:gdLst>
              <a:gd name="T0" fmla="*/ 0 w 21511"/>
              <a:gd name="T1" fmla="*/ 0 h 21600"/>
              <a:gd name="T2" fmla="*/ 327521198 w 21511"/>
              <a:gd name="T3" fmla="*/ 159180456 h 21600"/>
              <a:gd name="T4" fmla="*/ 0 w 21511"/>
              <a:gd name="T5" fmla="*/ 175083862 h 21600"/>
              <a:gd name="T6" fmla="*/ 0 60000 65536"/>
              <a:gd name="T7" fmla="*/ 0 60000 65536"/>
              <a:gd name="T8" fmla="*/ 0 60000 65536"/>
            </a:gdLst>
            <a:ahLst/>
            <a:cxnLst>
              <a:cxn ang="T6">
                <a:pos x="T0" y="T1"/>
              </a:cxn>
              <a:cxn ang="T7">
                <a:pos x="T2" y="T3"/>
              </a:cxn>
              <a:cxn ang="T8">
                <a:pos x="T4" y="T5"/>
              </a:cxn>
            </a:cxnLst>
            <a:rect l="0" t="0" r="r" b="b"/>
            <a:pathLst>
              <a:path w="21511" h="21600" fill="none" extrusionOk="0">
                <a:moveTo>
                  <a:pt x="-1" y="0"/>
                </a:moveTo>
                <a:cubicBezTo>
                  <a:pt x="11169" y="0"/>
                  <a:pt x="20496" y="8515"/>
                  <a:pt x="21510" y="19638"/>
                </a:cubicBezTo>
              </a:path>
              <a:path w="21511" h="21600" stroke="0" extrusionOk="0">
                <a:moveTo>
                  <a:pt x="-1" y="0"/>
                </a:moveTo>
                <a:cubicBezTo>
                  <a:pt x="11169" y="0"/>
                  <a:pt x="20496" y="8515"/>
                  <a:pt x="21510" y="19638"/>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2" name="Text Box 6"/>
          <p:cNvSpPr txBox="1">
            <a:spLocks noChangeArrowheads="1"/>
          </p:cNvSpPr>
          <p:nvPr/>
        </p:nvSpPr>
        <p:spPr bwMode="auto">
          <a:xfrm>
            <a:off x="3657600" y="3921125"/>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a:latin typeface="仿宋_GB2312" pitchFamily="49" charset="-122"/>
              </a:rPr>
              <a:t>(4) lg</a:t>
            </a:r>
            <a:r>
              <a:rPr lang="en-US" altLang="zh-CN" sz="1800" b="1" i="1">
                <a:latin typeface="仿宋_GB2312" pitchFamily="49" charset="-122"/>
              </a:rPr>
              <a:t>a</a:t>
            </a:r>
            <a:r>
              <a:rPr lang="en-US" altLang="zh-CN" sz="1800" b="1">
                <a:latin typeface="仿宋_GB2312" pitchFamily="49" charset="-122"/>
              </a:rPr>
              <a:t>&gt;0   </a:t>
            </a:r>
            <a:r>
              <a:rPr lang="en-US" altLang="zh-CN" sz="1800" b="1" i="1">
                <a:latin typeface="仿宋_GB2312" pitchFamily="49" charset="-122"/>
              </a:rPr>
              <a:t>b</a:t>
            </a:r>
            <a:r>
              <a:rPr lang="en-US" altLang="zh-CN" sz="1800" b="1">
                <a:latin typeface="仿宋_GB2312" pitchFamily="49" charset="-122"/>
              </a:rPr>
              <a:t>&gt;1</a:t>
            </a:r>
          </a:p>
        </p:txBody>
      </p:sp>
      <p:sp>
        <p:nvSpPr>
          <p:cNvPr id="234503" name="Text Box 7"/>
          <p:cNvSpPr txBox="1">
            <a:spLocks noChangeArrowheads="1"/>
          </p:cNvSpPr>
          <p:nvPr/>
        </p:nvSpPr>
        <p:spPr bwMode="auto">
          <a:xfrm>
            <a:off x="2695575" y="3140075"/>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lang="en-US" altLang="zh-CN" sz="1800" b="1" i="1">
                <a:latin typeface="仿宋_GB2312" pitchFamily="49" charset="-122"/>
              </a:rPr>
              <a:t>k</a:t>
            </a:r>
          </a:p>
        </p:txBody>
      </p:sp>
      <p:sp>
        <p:nvSpPr>
          <p:cNvPr id="234504" name="Rectangle 8"/>
          <p:cNvSpPr>
            <a:spLocks noChangeArrowheads="1"/>
          </p:cNvSpPr>
          <p:nvPr/>
        </p:nvSpPr>
        <p:spPr bwMode="auto">
          <a:xfrm>
            <a:off x="762000" y="4759325"/>
            <a:ext cx="76200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latin typeface="仿宋_GB2312" pitchFamily="49" charset="-122"/>
              </a:rPr>
              <a:t>    </a:t>
            </a:r>
            <a:r>
              <a:rPr lang="zh-CN" altLang="en-US" b="1">
                <a:latin typeface="仿宋_GB2312" pitchFamily="49" charset="-122"/>
              </a:rPr>
              <a:t>渐进线（</a:t>
            </a:r>
            <a:r>
              <a:rPr lang="en-US" altLang="zh-CN" b="1">
                <a:latin typeface="仿宋_GB2312" pitchFamily="49" charset="-122"/>
              </a:rPr>
              <a:t>k</a:t>
            </a:r>
            <a:r>
              <a:rPr lang="zh-CN" altLang="en-US" b="1">
                <a:latin typeface="仿宋_GB2312" pitchFamily="49" charset="-122"/>
              </a:rPr>
              <a:t>）意味着市场对某类产品的需求</a:t>
            </a:r>
          </a:p>
          <a:p>
            <a:pPr>
              <a:spcBef>
                <a:spcPct val="20000"/>
              </a:spcBef>
            </a:pPr>
            <a:r>
              <a:rPr lang="zh-CN" altLang="en-US" b="1">
                <a:latin typeface="仿宋_GB2312" pitchFamily="49" charset="-122"/>
              </a:rPr>
              <a:t>从最低水平</a:t>
            </a:r>
            <a:r>
              <a:rPr lang="en-US" altLang="zh-CN" b="1">
                <a:latin typeface="仿宋_GB2312" pitchFamily="49" charset="-122"/>
              </a:rPr>
              <a:t>k</a:t>
            </a:r>
            <a:r>
              <a:rPr lang="zh-CN" altLang="en-US" b="1">
                <a:latin typeface="仿宋_GB2312" pitchFamily="49" charset="-122"/>
              </a:rPr>
              <a:t>迅速上升。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p:cTn id="7" dur="500" decel="50000" fill="hold">
                                          <p:stCondLst>
                                            <p:cond delay="0"/>
                                          </p:stCondLst>
                                        </p:cTn>
                                        <p:tgtEl>
                                          <p:spTgt spid="23449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449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4498"/>
                                        </p:tgtEl>
                                        <p:attrNameLst>
                                          <p:attrName>ppt_w</p:attrName>
                                        </p:attrNameLst>
                                      </p:cBhvr>
                                      <p:tavLst>
                                        <p:tav tm="0">
                                          <p:val>
                                            <p:strVal val="#ppt_w*.05"/>
                                          </p:val>
                                        </p:tav>
                                        <p:tav tm="100000">
                                          <p:val>
                                            <p:strVal val="#ppt_w"/>
                                          </p:val>
                                        </p:tav>
                                      </p:tavLst>
                                    </p:anim>
                                    <p:anim calcmode="lin" valueType="num">
                                      <p:cBhvr>
                                        <p:cTn id="10" dur="1000" fill="hold"/>
                                        <p:tgtEl>
                                          <p:spTgt spid="23449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449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449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449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4498"/>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4499"/>
                                        </p:tgtEl>
                                        <p:attrNameLst>
                                          <p:attrName>style.visibility</p:attrName>
                                        </p:attrNameLst>
                                      </p:cBhvr>
                                      <p:to>
                                        <p:strVal val="visible"/>
                                      </p:to>
                                    </p:set>
                                    <p:anim calcmode="lin" valueType="num">
                                      <p:cBhvr>
                                        <p:cTn id="17" dur="500" decel="50000" fill="hold">
                                          <p:stCondLst>
                                            <p:cond delay="0"/>
                                          </p:stCondLst>
                                        </p:cTn>
                                        <p:tgtEl>
                                          <p:spTgt spid="23449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449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4499"/>
                                        </p:tgtEl>
                                        <p:attrNameLst>
                                          <p:attrName>ppt_w</p:attrName>
                                        </p:attrNameLst>
                                      </p:cBhvr>
                                      <p:tavLst>
                                        <p:tav tm="0">
                                          <p:val>
                                            <p:strVal val="#ppt_w*.05"/>
                                          </p:val>
                                        </p:tav>
                                        <p:tav tm="100000">
                                          <p:val>
                                            <p:strVal val="#ppt_w"/>
                                          </p:val>
                                        </p:tav>
                                      </p:tavLst>
                                    </p:anim>
                                    <p:anim calcmode="lin" valueType="num">
                                      <p:cBhvr>
                                        <p:cTn id="20" dur="1000" fill="hold"/>
                                        <p:tgtEl>
                                          <p:spTgt spid="23449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449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449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449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4499"/>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4500"/>
                                        </p:tgtEl>
                                        <p:attrNameLst>
                                          <p:attrName>style.visibility</p:attrName>
                                        </p:attrNameLst>
                                      </p:cBhvr>
                                      <p:to>
                                        <p:strVal val="visible"/>
                                      </p:to>
                                    </p:set>
                                    <p:anim calcmode="lin" valueType="num">
                                      <p:cBhvr>
                                        <p:cTn id="27" dur="500" decel="50000" fill="hold">
                                          <p:stCondLst>
                                            <p:cond delay="0"/>
                                          </p:stCondLst>
                                        </p:cTn>
                                        <p:tgtEl>
                                          <p:spTgt spid="23450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450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4500"/>
                                        </p:tgtEl>
                                        <p:attrNameLst>
                                          <p:attrName>ppt_w</p:attrName>
                                        </p:attrNameLst>
                                      </p:cBhvr>
                                      <p:tavLst>
                                        <p:tav tm="0">
                                          <p:val>
                                            <p:strVal val="#ppt_w*.05"/>
                                          </p:val>
                                        </p:tav>
                                        <p:tav tm="100000">
                                          <p:val>
                                            <p:strVal val="#ppt_w"/>
                                          </p:val>
                                        </p:tav>
                                      </p:tavLst>
                                    </p:anim>
                                    <p:anim calcmode="lin" valueType="num">
                                      <p:cBhvr>
                                        <p:cTn id="30" dur="1000" fill="hold"/>
                                        <p:tgtEl>
                                          <p:spTgt spid="23450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450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450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450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4500"/>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4501"/>
                                        </p:tgtEl>
                                        <p:attrNameLst>
                                          <p:attrName>style.visibility</p:attrName>
                                        </p:attrNameLst>
                                      </p:cBhvr>
                                      <p:to>
                                        <p:strVal val="visible"/>
                                      </p:to>
                                    </p:set>
                                    <p:anim calcmode="lin" valueType="num">
                                      <p:cBhvr>
                                        <p:cTn id="37" dur="500" decel="50000" fill="hold">
                                          <p:stCondLst>
                                            <p:cond delay="0"/>
                                          </p:stCondLst>
                                        </p:cTn>
                                        <p:tgtEl>
                                          <p:spTgt spid="23450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450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4501"/>
                                        </p:tgtEl>
                                        <p:attrNameLst>
                                          <p:attrName>ppt_w</p:attrName>
                                        </p:attrNameLst>
                                      </p:cBhvr>
                                      <p:tavLst>
                                        <p:tav tm="0">
                                          <p:val>
                                            <p:strVal val="#ppt_w*.05"/>
                                          </p:val>
                                        </p:tav>
                                        <p:tav tm="100000">
                                          <p:val>
                                            <p:strVal val="#ppt_w"/>
                                          </p:val>
                                        </p:tav>
                                      </p:tavLst>
                                    </p:anim>
                                    <p:anim calcmode="lin" valueType="num">
                                      <p:cBhvr>
                                        <p:cTn id="40" dur="1000" fill="hold"/>
                                        <p:tgtEl>
                                          <p:spTgt spid="23450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450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450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450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4501"/>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4502"/>
                                        </p:tgtEl>
                                        <p:attrNameLst>
                                          <p:attrName>style.visibility</p:attrName>
                                        </p:attrNameLst>
                                      </p:cBhvr>
                                      <p:to>
                                        <p:strVal val="visible"/>
                                      </p:to>
                                    </p:set>
                                    <p:anim calcmode="lin" valueType="num">
                                      <p:cBhvr>
                                        <p:cTn id="47" dur="500" decel="50000" fill="hold">
                                          <p:stCondLst>
                                            <p:cond delay="0"/>
                                          </p:stCondLst>
                                        </p:cTn>
                                        <p:tgtEl>
                                          <p:spTgt spid="234502"/>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4502"/>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4502"/>
                                        </p:tgtEl>
                                        <p:attrNameLst>
                                          <p:attrName>ppt_w</p:attrName>
                                        </p:attrNameLst>
                                      </p:cBhvr>
                                      <p:tavLst>
                                        <p:tav tm="0">
                                          <p:val>
                                            <p:strVal val="#ppt_w*.05"/>
                                          </p:val>
                                        </p:tav>
                                        <p:tav tm="100000">
                                          <p:val>
                                            <p:strVal val="#ppt_w"/>
                                          </p:val>
                                        </p:tav>
                                      </p:tavLst>
                                    </p:anim>
                                    <p:anim calcmode="lin" valueType="num">
                                      <p:cBhvr>
                                        <p:cTn id="50" dur="1000" fill="hold"/>
                                        <p:tgtEl>
                                          <p:spTgt spid="234502"/>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4502"/>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4502"/>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4502"/>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4502"/>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4503"/>
                                        </p:tgtEl>
                                        <p:attrNameLst>
                                          <p:attrName>style.visibility</p:attrName>
                                        </p:attrNameLst>
                                      </p:cBhvr>
                                      <p:to>
                                        <p:strVal val="visible"/>
                                      </p:to>
                                    </p:set>
                                    <p:anim calcmode="lin" valueType="num">
                                      <p:cBhvr>
                                        <p:cTn id="57" dur="500" decel="50000" fill="hold">
                                          <p:stCondLst>
                                            <p:cond delay="0"/>
                                          </p:stCondLst>
                                        </p:cTn>
                                        <p:tgtEl>
                                          <p:spTgt spid="234503"/>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4503"/>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4503"/>
                                        </p:tgtEl>
                                        <p:attrNameLst>
                                          <p:attrName>ppt_w</p:attrName>
                                        </p:attrNameLst>
                                      </p:cBhvr>
                                      <p:tavLst>
                                        <p:tav tm="0">
                                          <p:val>
                                            <p:strVal val="#ppt_w*.05"/>
                                          </p:val>
                                        </p:tav>
                                        <p:tav tm="100000">
                                          <p:val>
                                            <p:strVal val="#ppt_w"/>
                                          </p:val>
                                        </p:tav>
                                      </p:tavLst>
                                    </p:anim>
                                    <p:anim calcmode="lin" valueType="num">
                                      <p:cBhvr>
                                        <p:cTn id="60" dur="1000" fill="hold"/>
                                        <p:tgtEl>
                                          <p:spTgt spid="234503"/>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4503"/>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4503"/>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4503"/>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4503"/>
                                        </p:tgtEl>
                                      </p:cBhvr>
                                    </p:animEffect>
                                  </p:childTnLst>
                                </p:cTn>
                              </p:par>
                            </p:childTnLst>
                          </p:cTn>
                        </p:par>
                        <p:par>
                          <p:cTn id="65" fill="hold" nodeType="afterGroup">
                            <p:stCondLst>
                              <p:cond delay="1000"/>
                            </p:stCondLst>
                            <p:childTnLst>
                              <p:par>
                                <p:cTn id="66" presetID="25" presetClass="entr" presetSubtype="0" fill="hold" grpId="0" nodeType="afterEffect">
                                  <p:stCondLst>
                                    <p:cond delay="0"/>
                                  </p:stCondLst>
                                  <p:childTnLst>
                                    <p:set>
                                      <p:cBhvr>
                                        <p:cTn id="67" dur="1" fill="hold">
                                          <p:stCondLst>
                                            <p:cond delay="0"/>
                                          </p:stCondLst>
                                        </p:cTn>
                                        <p:tgtEl>
                                          <p:spTgt spid="234504"/>
                                        </p:tgtEl>
                                        <p:attrNameLst>
                                          <p:attrName>style.visibility</p:attrName>
                                        </p:attrNameLst>
                                      </p:cBhvr>
                                      <p:to>
                                        <p:strVal val="visible"/>
                                      </p:to>
                                    </p:set>
                                    <p:anim calcmode="lin" valueType="num">
                                      <p:cBhvr>
                                        <p:cTn id="68" dur="500" decel="50000" fill="hold">
                                          <p:stCondLst>
                                            <p:cond delay="0"/>
                                          </p:stCondLst>
                                        </p:cTn>
                                        <p:tgtEl>
                                          <p:spTgt spid="234504"/>
                                        </p:tgtEl>
                                        <p:attrNameLst>
                                          <p:attrName>style.rotation</p:attrName>
                                        </p:attrNameLst>
                                      </p:cBhvr>
                                      <p:tavLst>
                                        <p:tav tm="0">
                                          <p:val>
                                            <p:fltVal val="-90"/>
                                          </p:val>
                                        </p:tav>
                                        <p:tav tm="100000">
                                          <p:val>
                                            <p:fltVal val="0"/>
                                          </p:val>
                                        </p:tav>
                                      </p:tavLst>
                                    </p:anim>
                                    <p:anim calcmode="lin" valueType="num">
                                      <p:cBhvr>
                                        <p:cTn id="69" dur="500" decel="50000" fill="hold">
                                          <p:stCondLst>
                                            <p:cond delay="0"/>
                                          </p:stCondLst>
                                        </p:cTn>
                                        <p:tgtEl>
                                          <p:spTgt spid="234504"/>
                                        </p:tgtEl>
                                        <p:attrNameLst>
                                          <p:attrName>ppt_w</p:attrName>
                                        </p:attrNameLst>
                                      </p:cBhvr>
                                      <p:tavLst>
                                        <p:tav tm="0">
                                          <p:val>
                                            <p:strVal val="#ppt_w"/>
                                          </p:val>
                                        </p:tav>
                                        <p:tav tm="100000">
                                          <p:val>
                                            <p:strVal val="#ppt_w*.05"/>
                                          </p:val>
                                        </p:tav>
                                      </p:tavLst>
                                    </p:anim>
                                    <p:anim calcmode="lin" valueType="num">
                                      <p:cBhvr>
                                        <p:cTn id="70" dur="500" accel="50000" fill="hold">
                                          <p:stCondLst>
                                            <p:cond delay="500"/>
                                          </p:stCondLst>
                                        </p:cTn>
                                        <p:tgtEl>
                                          <p:spTgt spid="234504"/>
                                        </p:tgtEl>
                                        <p:attrNameLst>
                                          <p:attrName>ppt_w</p:attrName>
                                        </p:attrNameLst>
                                      </p:cBhvr>
                                      <p:tavLst>
                                        <p:tav tm="0">
                                          <p:val>
                                            <p:strVal val="#ppt_w*.05"/>
                                          </p:val>
                                        </p:tav>
                                        <p:tav tm="100000">
                                          <p:val>
                                            <p:strVal val="#ppt_w"/>
                                          </p:val>
                                        </p:tav>
                                      </p:tavLst>
                                    </p:anim>
                                    <p:anim calcmode="lin" valueType="num">
                                      <p:cBhvr>
                                        <p:cTn id="71" dur="1000" fill="hold"/>
                                        <p:tgtEl>
                                          <p:spTgt spid="234504"/>
                                        </p:tgtEl>
                                        <p:attrNameLst>
                                          <p:attrName>ppt_h</p:attrName>
                                        </p:attrNameLst>
                                      </p:cBhvr>
                                      <p:tavLst>
                                        <p:tav tm="0">
                                          <p:val>
                                            <p:strVal val="#ppt_h"/>
                                          </p:val>
                                        </p:tav>
                                        <p:tav tm="100000">
                                          <p:val>
                                            <p:strVal val="#ppt_h"/>
                                          </p:val>
                                        </p:tav>
                                      </p:tavLst>
                                    </p:anim>
                                    <p:anim calcmode="lin" valueType="num">
                                      <p:cBhvr>
                                        <p:cTn id="72" dur="500" decel="50000" fill="hold">
                                          <p:stCondLst>
                                            <p:cond delay="0"/>
                                          </p:stCondLst>
                                        </p:cTn>
                                        <p:tgtEl>
                                          <p:spTgt spid="234504"/>
                                        </p:tgtEl>
                                        <p:attrNameLst>
                                          <p:attrName>ppt_x</p:attrName>
                                        </p:attrNameLst>
                                      </p:cBhvr>
                                      <p:tavLst>
                                        <p:tav tm="0">
                                          <p:val>
                                            <p:strVal val="#ppt_x+.4"/>
                                          </p:val>
                                        </p:tav>
                                        <p:tav tm="100000">
                                          <p:val>
                                            <p:strVal val="#ppt_x"/>
                                          </p:val>
                                        </p:tav>
                                      </p:tavLst>
                                    </p:anim>
                                    <p:anim calcmode="lin" valueType="num">
                                      <p:cBhvr>
                                        <p:cTn id="73" dur="500" decel="50000" fill="hold">
                                          <p:stCondLst>
                                            <p:cond delay="0"/>
                                          </p:stCondLst>
                                        </p:cTn>
                                        <p:tgtEl>
                                          <p:spTgt spid="234504"/>
                                        </p:tgtEl>
                                        <p:attrNameLst>
                                          <p:attrName>ppt_y</p:attrName>
                                        </p:attrNameLst>
                                      </p:cBhvr>
                                      <p:tavLst>
                                        <p:tav tm="0">
                                          <p:val>
                                            <p:strVal val="#ppt_y-.2"/>
                                          </p:val>
                                        </p:tav>
                                        <p:tav tm="100000">
                                          <p:val>
                                            <p:strVal val="#ppt_y+.1"/>
                                          </p:val>
                                        </p:tav>
                                      </p:tavLst>
                                    </p:anim>
                                    <p:anim calcmode="lin" valueType="num">
                                      <p:cBhvr>
                                        <p:cTn id="74" dur="500" accel="50000" fill="hold">
                                          <p:stCondLst>
                                            <p:cond delay="500"/>
                                          </p:stCondLst>
                                        </p:cTn>
                                        <p:tgtEl>
                                          <p:spTgt spid="234504"/>
                                        </p:tgtEl>
                                        <p:attrNameLst>
                                          <p:attrName>ppt_y</p:attrName>
                                        </p:attrNameLst>
                                      </p:cBhvr>
                                      <p:tavLst>
                                        <p:tav tm="0">
                                          <p:val>
                                            <p:strVal val="#ppt_y+.1"/>
                                          </p:val>
                                        </p:tav>
                                        <p:tav tm="100000">
                                          <p:val>
                                            <p:strVal val="#ppt_y"/>
                                          </p:val>
                                        </p:tav>
                                      </p:tavLst>
                                    </p:anim>
                                    <p:animEffect transition="in" filter="fade">
                                      <p:cBhvr>
                                        <p:cTn id="75" dur="1000" decel="50000">
                                          <p:stCondLst>
                                            <p:cond delay="0"/>
                                          </p:stCondLst>
                                        </p:cTn>
                                        <p:tgtEl>
                                          <p:spTgt spid="234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nimBg="1"/>
      <p:bldP spid="234499" grpId="0" animBg="1"/>
      <p:bldP spid="234500" grpId="0" animBg="1"/>
      <p:bldP spid="234501" grpId="0" animBg="1"/>
      <p:bldP spid="234502" grpId="0"/>
      <p:bldP spid="234503" grpId="0"/>
      <p:bldP spid="234504"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body" sz="half" idx="1"/>
          </p:nvPr>
        </p:nvSpPr>
        <p:spPr>
          <a:xfrm>
            <a:off x="-228600" y="1204913"/>
            <a:ext cx="8435975" cy="5576887"/>
          </a:xfrm>
        </p:spPr>
        <p:txBody>
          <a:bodyPr/>
          <a:lstStyle/>
          <a:p>
            <a:pPr eaLnBrk="1" hangingPunct="1">
              <a:buFontTx/>
              <a:buNone/>
            </a:pPr>
            <a:r>
              <a:rPr lang="en-US" altLang="zh-CN" b="1" smtClean="0">
                <a:solidFill>
                  <a:srgbClr val="692AA2"/>
                </a:solidFill>
                <a:latin typeface="仿宋_GB2312" pitchFamily="49" charset="-122"/>
                <a:ea typeface="仿宋_GB2312" pitchFamily="49" charset="-122"/>
              </a:rPr>
              <a:t>    </a:t>
            </a:r>
            <a:r>
              <a:rPr lang="zh-CN" altLang="en-US" b="1" smtClean="0">
                <a:solidFill>
                  <a:srgbClr val="692AA2"/>
                </a:solidFill>
                <a:latin typeface="仿宋_GB2312" pitchFamily="49" charset="-122"/>
                <a:ea typeface="仿宋_GB2312" pitchFamily="49" charset="-122"/>
              </a:rPr>
              <a:t>二、皮尔曲线模型及其应用</a:t>
            </a:r>
          </a:p>
          <a:p>
            <a:pPr eaLnBrk="1" hangingPunct="1">
              <a:buFontTx/>
              <a:buNone/>
            </a:pPr>
            <a:endParaRPr lang="zh-CN" altLang="en-US" b="1" smtClean="0">
              <a:solidFill>
                <a:srgbClr val="692AA2"/>
              </a:solidFill>
              <a:latin typeface="仿宋_GB2312" pitchFamily="49" charset="-122"/>
              <a:ea typeface="仿宋_GB2312" pitchFamily="49" charset="-122"/>
            </a:endParaRPr>
          </a:p>
          <a:p>
            <a:pPr eaLnBrk="1" hangingPunct="1">
              <a:buFontTx/>
              <a:buNone/>
            </a:pPr>
            <a:r>
              <a:rPr lang="zh-CN" altLang="en-US" b="1" smtClean="0">
                <a:solidFill>
                  <a:srgbClr val="692AA2"/>
                </a:solidFill>
                <a:latin typeface="仿宋_GB2312" pitchFamily="49" charset="-122"/>
                <a:ea typeface="仿宋_GB2312" pitchFamily="49" charset="-122"/>
              </a:rPr>
              <a:t>           皮尔曲线预测模型为：</a:t>
            </a:r>
          </a:p>
          <a:p>
            <a:pPr eaLnBrk="1" hangingPunct="1">
              <a:buFontTx/>
              <a:buNone/>
            </a:pPr>
            <a:endParaRPr lang="zh-CN" altLang="en-US" b="1" smtClean="0">
              <a:solidFill>
                <a:srgbClr val="692AA2"/>
              </a:solidFill>
              <a:latin typeface="仿宋_GB2312" pitchFamily="49" charset="-122"/>
              <a:ea typeface="仿宋_GB2312" pitchFamily="49" charset="-122"/>
            </a:endParaRPr>
          </a:p>
          <a:p>
            <a:pPr eaLnBrk="1" hangingPunct="1">
              <a:buFontTx/>
              <a:buNone/>
            </a:pPr>
            <a:endParaRPr lang="en-US" altLang="zh-CN" b="1" smtClean="0">
              <a:solidFill>
                <a:srgbClr val="692AA2"/>
              </a:solidFill>
              <a:latin typeface="仿宋_GB2312" pitchFamily="49" charset="-122"/>
              <a:ea typeface="仿宋_GB2312" pitchFamily="49" charset="-122"/>
            </a:endParaRPr>
          </a:p>
        </p:txBody>
      </p:sp>
      <p:graphicFrame>
        <p:nvGraphicFramePr>
          <p:cNvPr id="235523" name="Object 3"/>
          <p:cNvGraphicFramePr>
            <a:graphicFrameLocks noGrp="1" noChangeAspect="1"/>
          </p:cNvGraphicFramePr>
          <p:nvPr>
            <p:ph sz="half" idx="2"/>
          </p:nvPr>
        </p:nvGraphicFramePr>
        <p:xfrm>
          <a:off x="3505200" y="3048000"/>
          <a:ext cx="2436813" cy="1162050"/>
        </p:xfrm>
        <a:graphic>
          <a:graphicData uri="http://schemas.openxmlformats.org/presentationml/2006/ole">
            <mc:AlternateContent xmlns:mc="http://schemas.openxmlformats.org/markup-compatibility/2006">
              <mc:Choice xmlns:v="urn:schemas-microsoft-com:vml" Requires="v">
                <p:oleObj spid="_x0000_s75799" name="Equation" r:id="rId3" imgW="825500" imgH="393700" progId="Equation.DSMT4">
                  <p:embed/>
                </p:oleObj>
              </mc:Choice>
              <mc:Fallback>
                <p:oleObj name="Equation" r:id="rId3" imgW="8255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048000"/>
                        <a:ext cx="2436813" cy="11620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5522">
                                            <p:txEl>
                                              <p:pRg st="0" end="0"/>
                                            </p:txEl>
                                          </p:spTgt>
                                        </p:tgtEl>
                                        <p:attrNameLst>
                                          <p:attrName>style.visibility</p:attrName>
                                        </p:attrNameLst>
                                      </p:cBhvr>
                                      <p:to>
                                        <p:strVal val="visible"/>
                                      </p:to>
                                    </p:set>
                                    <p:anim calcmode="lin" valueType="num">
                                      <p:cBhvr additive="base">
                                        <p:cTn id="7" dur="500" fill="hold"/>
                                        <p:tgtEl>
                                          <p:spTgt spid="235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22">
                                            <p:txEl>
                                              <p:pRg st="2" end="2"/>
                                            </p:txEl>
                                          </p:spTgt>
                                        </p:tgtEl>
                                        <p:attrNameLst>
                                          <p:attrName>style.visibility</p:attrName>
                                        </p:attrNameLst>
                                      </p:cBhvr>
                                      <p:to>
                                        <p:strVal val="visible"/>
                                      </p:to>
                                    </p:set>
                                    <p:anim calcmode="lin" valueType="num">
                                      <p:cBhvr additive="base">
                                        <p:cTn id="11" dur="500" fill="hold"/>
                                        <p:tgtEl>
                                          <p:spTgt spid="2355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2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23"/>
                                        </p:tgtEl>
                                        <p:attrNameLst>
                                          <p:attrName>style.visibility</p:attrName>
                                        </p:attrNameLst>
                                      </p:cBhvr>
                                      <p:to>
                                        <p:strVal val="visible"/>
                                      </p:to>
                                    </p:set>
                                    <p:anim calcmode="lin" valueType="num">
                                      <p:cBhvr additive="base">
                                        <p:cTn id="15" dur="500" fill="hold"/>
                                        <p:tgtEl>
                                          <p:spTgt spid="235523"/>
                                        </p:tgtEl>
                                        <p:attrNameLst>
                                          <p:attrName>ppt_x</p:attrName>
                                        </p:attrNameLst>
                                      </p:cBhvr>
                                      <p:tavLst>
                                        <p:tav tm="0">
                                          <p:val>
                                            <p:strVal val="#ppt_x"/>
                                          </p:val>
                                        </p:tav>
                                        <p:tav tm="100000">
                                          <p:val>
                                            <p:strVal val="#ppt_x"/>
                                          </p:val>
                                        </p:tav>
                                      </p:tavLst>
                                    </p:anim>
                                    <p:anim calcmode="lin" valueType="num">
                                      <p:cBhvr additive="base">
                                        <p:cTn id="16" dur="500" fill="hold"/>
                                        <p:tgtEl>
                                          <p:spTgt spid="235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828800" y="0"/>
            <a:ext cx="5105400" cy="1143000"/>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10.2.5  </a:t>
            </a:r>
            <a:r>
              <a:rPr lang="zh-CN" altLang="en-US" b="1" smtClean="0">
                <a:solidFill>
                  <a:srgbClr val="01016F"/>
                </a:solidFill>
                <a:latin typeface="仿宋_GB2312" pitchFamily="49" charset="-122"/>
                <a:ea typeface="仿宋_GB2312" pitchFamily="49" charset="-122"/>
              </a:rPr>
              <a:t>曲线拟合优度分析</a:t>
            </a:r>
          </a:p>
        </p:txBody>
      </p:sp>
      <p:sp>
        <p:nvSpPr>
          <p:cNvPr id="236547" name="Rectangle 3"/>
          <p:cNvSpPr>
            <a:spLocks noGrp="1" noChangeArrowheads="1"/>
          </p:cNvSpPr>
          <p:nvPr>
            <p:ph idx="1"/>
          </p:nvPr>
        </p:nvSpPr>
        <p:spPr>
          <a:xfrm>
            <a:off x="228600" y="1189038"/>
            <a:ext cx="8229600" cy="4754562"/>
          </a:xfrm>
        </p:spPr>
        <p:txBody>
          <a:bodyPr/>
          <a:lstStyle/>
          <a:p>
            <a:pPr eaLnBrk="1" hangingPunct="1">
              <a:lnSpc>
                <a:spcPct val="120000"/>
              </a:lnSpc>
              <a:spcBef>
                <a:spcPct val="0"/>
              </a:spcBef>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一、曲线的拟合优度分析</a:t>
            </a:r>
          </a:p>
          <a:p>
            <a:pPr eaLnBrk="1" hangingPunct="1">
              <a:lnSpc>
                <a:spcPct val="120000"/>
              </a:lnSpc>
              <a:spcBef>
                <a:spcPct val="0"/>
              </a:spcBef>
              <a:buFontTx/>
              <a:buNone/>
            </a:pPr>
            <a:r>
              <a:rPr lang="zh-CN" altLang="en-US"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如前所述，实际的预测对象往往无法通过图形直观确认某种模型，而是与几种模型接近。这时，一般先初选几个模型，待对模型的拟合优度分析后再确定究竟用哪一种模型。</a:t>
            </a:r>
          </a:p>
          <a:p>
            <a:pPr eaLnBrk="1" hangingPunct="1">
              <a:lnSpc>
                <a:spcPct val="120000"/>
              </a:lnSpc>
              <a:spcBef>
                <a:spcPct val="0"/>
              </a:spcBef>
              <a:buFontTx/>
              <a:buNone/>
            </a:pPr>
            <a:r>
              <a:rPr lang="zh-CN" altLang="en-US" sz="2400" b="1" smtClean="0">
                <a:solidFill>
                  <a:srgbClr val="692AA2"/>
                </a:solidFill>
                <a:latin typeface="仿宋_GB2312" pitchFamily="49" charset="-122"/>
                <a:ea typeface="仿宋_GB2312" pitchFamily="49" charset="-122"/>
              </a:rPr>
              <a:t>  拟合优度指标：</a:t>
            </a:r>
          </a:p>
          <a:p>
            <a:pPr eaLnBrk="1" hangingPunct="1">
              <a:lnSpc>
                <a:spcPct val="120000"/>
              </a:lnSpc>
              <a:spcBef>
                <a:spcPct val="0"/>
              </a:spcBef>
              <a:buFontTx/>
              <a:buNone/>
            </a:pPr>
            <a:r>
              <a:rPr lang="zh-CN" altLang="en-US" sz="3200" b="1" smtClean="0">
                <a:solidFill>
                  <a:srgbClr val="692AA2"/>
                </a:solidFill>
                <a:latin typeface="仿宋_GB2312" pitchFamily="49" charset="-122"/>
                <a:ea typeface="仿宋_GB2312" pitchFamily="49" charset="-122"/>
              </a:rPr>
              <a:t>     </a:t>
            </a:r>
            <a:r>
              <a:rPr lang="zh-CN" altLang="en-US" sz="2000" b="1" smtClean="0">
                <a:solidFill>
                  <a:srgbClr val="692AA2"/>
                </a:solidFill>
                <a:latin typeface="仿宋_GB2312" pitchFamily="49" charset="-122"/>
                <a:ea typeface="仿宋_GB2312" pitchFamily="49" charset="-122"/>
              </a:rPr>
              <a:t>评判拟合优度的好坏一般使用样本可决系数或标准误差来作为拟合效好坏的指标：</a:t>
            </a:r>
          </a:p>
        </p:txBody>
      </p:sp>
      <p:graphicFrame>
        <p:nvGraphicFramePr>
          <p:cNvPr id="236551" name="Object 7"/>
          <p:cNvGraphicFramePr>
            <a:graphicFrameLocks noChangeAspect="1"/>
          </p:cNvGraphicFramePr>
          <p:nvPr/>
        </p:nvGraphicFramePr>
        <p:xfrm>
          <a:off x="3505200" y="5257800"/>
          <a:ext cx="1752600" cy="717550"/>
        </p:xfrm>
        <a:graphic>
          <a:graphicData uri="http://schemas.openxmlformats.org/presentationml/2006/ole">
            <mc:AlternateContent xmlns:mc="http://schemas.openxmlformats.org/markup-compatibility/2006">
              <mc:Choice xmlns:v="urn:schemas-microsoft-com:vml" Requires="v">
                <p:oleObj spid="_x0000_s76844" name="Equation" r:id="rId3" imgW="1180588" imgH="482391" progId="Equation.DSMT4">
                  <p:embed/>
                </p:oleObj>
              </mc:Choice>
              <mc:Fallback>
                <p:oleObj name="Equation" r:id="rId3" imgW="1180588" imgH="48239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57800"/>
                        <a:ext cx="1752600" cy="717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2" name="Object 8"/>
          <p:cNvGraphicFramePr>
            <a:graphicFrameLocks noChangeAspect="1"/>
          </p:cNvGraphicFramePr>
          <p:nvPr/>
        </p:nvGraphicFramePr>
        <p:xfrm>
          <a:off x="2057400" y="4343400"/>
          <a:ext cx="4800600" cy="769938"/>
        </p:xfrm>
        <a:graphic>
          <a:graphicData uri="http://schemas.openxmlformats.org/presentationml/2006/ole">
            <mc:AlternateContent xmlns:mc="http://schemas.openxmlformats.org/markup-compatibility/2006">
              <mc:Choice xmlns:v="urn:schemas-microsoft-com:vml" Requires="v">
                <p:oleObj spid="_x0000_s76845" name="公式" r:id="rId5" imgW="2349500" imgH="495300" progId="Equation.3">
                  <p:embed/>
                </p:oleObj>
              </mc:Choice>
              <mc:Fallback>
                <p:oleObj name="公式" r:id="rId5" imgW="2349500" imgH="495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343400"/>
                        <a:ext cx="4800600" cy="7699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p:cTn id="7" dur="1000" fill="hold"/>
                                        <p:tgtEl>
                                          <p:spTgt spid="236546"/>
                                        </p:tgtEl>
                                        <p:attrNameLst>
                                          <p:attrName>ppt_w</p:attrName>
                                        </p:attrNameLst>
                                      </p:cBhvr>
                                      <p:tavLst>
                                        <p:tav tm="0">
                                          <p:val>
                                            <p:strVal val="#ppt_w*0.70"/>
                                          </p:val>
                                        </p:tav>
                                        <p:tav tm="100000">
                                          <p:val>
                                            <p:strVal val="#ppt_w"/>
                                          </p:val>
                                        </p:tav>
                                      </p:tavLst>
                                    </p:anim>
                                    <p:anim calcmode="lin" valueType="num">
                                      <p:cBhvr>
                                        <p:cTn id="8" dur="1000" fill="hold"/>
                                        <p:tgtEl>
                                          <p:spTgt spid="236546"/>
                                        </p:tgtEl>
                                        <p:attrNameLst>
                                          <p:attrName>ppt_h</p:attrName>
                                        </p:attrNameLst>
                                      </p:cBhvr>
                                      <p:tavLst>
                                        <p:tav tm="0">
                                          <p:val>
                                            <p:strVal val="#ppt_h"/>
                                          </p:val>
                                        </p:tav>
                                        <p:tav tm="100000">
                                          <p:val>
                                            <p:strVal val="#ppt_h"/>
                                          </p:val>
                                        </p:tav>
                                      </p:tavLst>
                                    </p:anim>
                                    <p:animEffect transition="in" filter="fade">
                                      <p:cBhvr>
                                        <p:cTn id="9" dur="1000"/>
                                        <p:tgtEl>
                                          <p:spTgt spid="2365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36547">
                                            <p:txEl>
                                              <p:pRg st="0" end="0"/>
                                            </p:txEl>
                                          </p:spTgt>
                                        </p:tgtEl>
                                        <p:attrNameLst>
                                          <p:attrName>style.visibility</p:attrName>
                                        </p:attrNameLst>
                                      </p:cBhvr>
                                      <p:to>
                                        <p:strVal val="visible"/>
                                      </p:to>
                                    </p:set>
                                    <p:animEffect transition="in" filter="checkerboard(across)">
                                      <p:cBhvr>
                                        <p:cTn id="14" dur="500"/>
                                        <p:tgtEl>
                                          <p:spTgt spid="236547">
                                            <p:txEl>
                                              <p:pRg st="0" end="0"/>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236547">
                                            <p:txEl>
                                              <p:pRg st="1" end="1"/>
                                            </p:txEl>
                                          </p:spTgt>
                                        </p:tgtEl>
                                        <p:attrNameLst>
                                          <p:attrName>style.visibility</p:attrName>
                                        </p:attrNameLst>
                                      </p:cBhvr>
                                      <p:to>
                                        <p:strVal val="visible"/>
                                      </p:to>
                                    </p:set>
                                    <p:animEffect transition="in" filter="checkerboard(across)">
                                      <p:cBhvr>
                                        <p:cTn id="17" dur="500"/>
                                        <p:tgtEl>
                                          <p:spTgt spid="2365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6547">
                                            <p:txEl>
                                              <p:pRg st="2" end="2"/>
                                            </p:txEl>
                                          </p:spTgt>
                                        </p:tgtEl>
                                        <p:attrNameLst>
                                          <p:attrName>style.visibility</p:attrName>
                                        </p:attrNameLst>
                                      </p:cBhvr>
                                      <p:to>
                                        <p:strVal val="visible"/>
                                      </p:to>
                                    </p:set>
                                    <p:animEffect transition="in" filter="checkerboard(across)">
                                      <p:cBhvr>
                                        <p:cTn id="22" dur="500"/>
                                        <p:tgtEl>
                                          <p:spTgt spid="236547">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36547">
                                            <p:txEl>
                                              <p:pRg st="3" end="3"/>
                                            </p:txEl>
                                          </p:spTgt>
                                        </p:tgtEl>
                                        <p:attrNameLst>
                                          <p:attrName>style.visibility</p:attrName>
                                        </p:attrNameLst>
                                      </p:cBhvr>
                                      <p:to>
                                        <p:strVal val="visible"/>
                                      </p:to>
                                    </p:set>
                                    <p:animEffect transition="in" filter="checkerboard(across)">
                                      <p:cBhvr>
                                        <p:cTn id="25" dur="500"/>
                                        <p:tgtEl>
                                          <p:spTgt spid="236547">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36551"/>
                                        </p:tgtEl>
                                        <p:attrNameLst>
                                          <p:attrName>style.visibility</p:attrName>
                                        </p:attrNameLst>
                                      </p:cBhvr>
                                      <p:to>
                                        <p:strVal val="visible"/>
                                      </p:to>
                                    </p:set>
                                    <p:animEffect transition="in" filter="checkerboard(across)">
                                      <p:cBhvr>
                                        <p:cTn id="28" dur="500"/>
                                        <p:tgtEl>
                                          <p:spTgt spid="236551"/>
                                        </p:tgtEl>
                                      </p:cBhvr>
                                    </p:animEffect>
                                  </p:childTnLst>
                                </p:cTn>
                              </p:par>
                              <p:par>
                                <p:cTn id="29" presetID="5" presetClass="entr" presetSubtype="10" fill="hold" nodeType="withEffect">
                                  <p:stCondLst>
                                    <p:cond delay="0"/>
                                  </p:stCondLst>
                                  <p:childTnLst>
                                    <p:set>
                                      <p:cBhvr>
                                        <p:cTn id="30" dur="1" fill="hold">
                                          <p:stCondLst>
                                            <p:cond delay="0"/>
                                          </p:stCondLst>
                                        </p:cTn>
                                        <p:tgtEl>
                                          <p:spTgt spid="236552"/>
                                        </p:tgtEl>
                                        <p:attrNameLst>
                                          <p:attrName>style.visibility</p:attrName>
                                        </p:attrNameLst>
                                      </p:cBhvr>
                                      <p:to>
                                        <p:strVal val="visible"/>
                                      </p:to>
                                    </p:set>
                                    <p:animEffect transition="in" filter="checkerboard(across)">
                                      <p:cBhvr>
                                        <p:cTn id="31" dur="500"/>
                                        <p:tgtEl>
                                          <p:spTgt spid="23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4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4866" name="Rectangle 2"/>
          <p:cNvSpPr>
            <a:spLocks noGrp="1" noChangeArrowheads="1"/>
          </p:cNvSpPr>
          <p:nvPr>
            <p:ph type="ctrTitle"/>
          </p:nvPr>
        </p:nvSpPr>
        <p:spPr>
          <a:xfrm>
            <a:off x="609600" y="304800"/>
            <a:ext cx="7772400" cy="1066800"/>
          </a:xfrm>
        </p:spPr>
        <p:txBody>
          <a:bodyPr>
            <a:normAutofit/>
          </a:bodyPr>
          <a:lstStyle/>
          <a:p>
            <a:pPr eaLnBrk="1" hangingPunct="1">
              <a:buFont typeface="Wingdings" pitchFamily="2" charset="2"/>
              <a:buNone/>
            </a:pPr>
            <a:r>
              <a:rPr lang="en-US" altLang="zh-CN" b="1" smtClean="0">
                <a:solidFill>
                  <a:srgbClr val="01016F"/>
                </a:solidFill>
                <a:latin typeface="仿宋_GB2312" pitchFamily="49" charset="-122"/>
                <a:ea typeface="仿宋_GB2312" pitchFamily="49" charset="-122"/>
              </a:rPr>
              <a:t>10.3  </a:t>
            </a:r>
            <a:r>
              <a:rPr lang="zh-CN" altLang="en-US" b="1" smtClean="0">
                <a:solidFill>
                  <a:srgbClr val="01016F"/>
                </a:solidFill>
                <a:latin typeface="仿宋_GB2312" pitchFamily="49" charset="-122"/>
                <a:ea typeface="仿宋_GB2312" pitchFamily="49" charset="-122"/>
              </a:rPr>
              <a:t>时间序列的确定性因素分析</a:t>
            </a:r>
            <a:r>
              <a:rPr lang="zh-CN" altLang="en-US" sz="3200" b="1" smtClean="0">
                <a:solidFill>
                  <a:srgbClr val="692AA2"/>
                </a:solidFill>
                <a:latin typeface="仿宋_GB2312" pitchFamily="49" charset="-122"/>
                <a:ea typeface="仿宋_GB2312" pitchFamily="49" charset="-122"/>
              </a:rPr>
              <a:t/>
            </a:r>
            <a:br>
              <a:rPr lang="zh-CN" altLang="en-US" sz="3200" b="1" smtClean="0">
                <a:solidFill>
                  <a:srgbClr val="692AA2"/>
                </a:solidFill>
                <a:latin typeface="仿宋_GB2312" pitchFamily="49" charset="-122"/>
                <a:ea typeface="仿宋_GB2312" pitchFamily="49" charset="-122"/>
              </a:rPr>
            </a:br>
            <a:endParaRPr lang="zh-CN" altLang="en-US" sz="3200" b="1" smtClean="0">
              <a:solidFill>
                <a:srgbClr val="692AA2"/>
              </a:solidFill>
              <a:latin typeface="仿宋_GB2312" pitchFamily="49" charset="-122"/>
              <a:ea typeface="仿宋_GB2312" pitchFamily="49" charset="-122"/>
            </a:endParaRPr>
          </a:p>
        </p:txBody>
      </p:sp>
      <p:sp>
        <p:nvSpPr>
          <p:cNvPr id="804867" name="Rectangle 3"/>
          <p:cNvSpPr>
            <a:spLocks noChangeArrowheads="1"/>
          </p:cNvSpPr>
          <p:nvPr/>
        </p:nvSpPr>
        <p:spPr bwMode="auto">
          <a:xfrm>
            <a:off x="2895600" y="1676400"/>
            <a:ext cx="37338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Font typeface="Wingdings" pitchFamily="2" charset="2"/>
              <a:buChar char="Ø"/>
            </a:pPr>
            <a:r>
              <a:rPr lang="zh-CN" altLang="en-US" sz="2800" b="1"/>
              <a:t>确定性因素分解</a:t>
            </a:r>
          </a:p>
          <a:p>
            <a:pPr>
              <a:lnSpc>
                <a:spcPct val="150000"/>
              </a:lnSpc>
              <a:buFont typeface="Wingdings" pitchFamily="2" charset="2"/>
              <a:buChar char="Ø"/>
            </a:pPr>
            <a:r>
              <a:rPr lang="zh-CN" altLang="en-US" sz="2800" b="1"/>
              <a:t>趋势分析</a:t>
            </a:r>
          </a:p>
          <a:p>
            <a:pPr>
              <a:lnSpc>
                <a:spcPct val="150000"/>
              </a:lnSpc>
              <a:buFont typeface="Wingdings" pitchFamily="2" charset="2"/>
              <a:buChar char="Ø"/>
            </a:pPr>
            <a:r>
              <a:rPr lang="zh-CN" altLang="en-US" sz="2800" b="1"/>
              <a:t>季节效应分析</a:t>
            </a:r>
          </a:p>
          <a:p>
            <a:pPr>
              <a:lnSpc>
                <a:spcPct val="150000"/>
              </a:lnSpc>
              <a:buFont typeface="Wingdings" pitchFamily="2" charset="2"/>
              <a:buChar char="Ø"/>
            </a:pPr>
            <a:r>
              <a:rPr lang="zh-CN" altLang="en-US" sz="2800" b="1"/>
              <a:t>综合分析</a:t>
            </a:r>
            <a:br>
              <a:rPr lang="zh-CN" altLang="en-US" sz="2800" b="1"/>
            </a:b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4866"/>
                                        </p:tgtEl>
                                        <p:attrNameLst>
                                          <p:attrName>style.visibility</p:attrName>
                                        </p:attrNameLst>
                                      </p:cBhvr>
                                      <p:to>
                                        <p:strVal val="visible"/>
                                      </p:to>
                                    </p:set>
                                    <p:anim calcmode="lin" valueType="num">
                                      <p:cBhvr additive="base">
                                        <p:cTn id="7" dur="500" fill="hold"/>
                                        <p:tgtEl>
                                          <p:spTgt spid="804866"/>
                                        </p:tgtEl>
                                        <p:attrNameLst>
                                          <p:attrName>ppt_x</p:attrName>
                                        </p:attrNameLst>
                                      </p:cBhvr>
                                      <p:tavLst>
                                        <p:tav tm="0">
                                          <p:val>
                                            <p:strVal val="0-#ppt_w/2"/>
                                          </p:val>
                                        </p:tav>
                                        <p:tav tm="100000">
                                          <p:val>
                                            <p:strVal val="#ppt_x"/>
                                          </p:val>
                                        </p:tav>
                                      </p:tavLst>
                                    </p:anim>
                                    <p:anim calcmode="lin" valueType="num">
                                      <p:cBhvr additive="base">
                                        <p:cTn id="8" dur="500" fill="hold"/>
                                        <p:tgtEl>
                                          <p:spTgt spid="804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4867"/>
                                        </p:tgtEl>
                                        <p:attrNameLst>
                                          <p:attrName>style.visibility</p:attrName>
                                        </p:attrNameLst>
                                      </p:cBhvr>
                                      <p:to>
                                        <p:strVal val="visible"/>
                                      </p:to>
                                    </p:set>
                                    <p:anim calcmode="lin" valueType="num">
                                      <p:cBhvr additive="base">
                                        <p:cTn id="13" dur="500" fill="hold"/>
                                        <p:tgtEl>
                                          <p:spTgt spid="804867"/>
                                        </p:tgtEl>
                                        <p:attrNameLst>
                                          <p:attrName>ppt_x</p:attrName>
                                        </p:attrNameLst>
                                      </p:cBhvr>
                                      <p:tavLst>
                                        <p:tav tm="0">
                                          <p:val>
                                            <p:strVal val="0-#ppt_w/2"/>
                                          </p:val>
                                        </p:tav>
                                        <p:tav tm="100000">
                                          <p:val>
                                            <p:strVal val="#ppt_x"/>
                                          </p:val>
                                        </p:tav>
                                      </p:tavLst>
                                    </p:anim>
                                    <p:anim calcmode="lin" valueType="num">
                                      <p:cBhvr additive="base">
                                        <p:cTn id="14" dur="500" fill="hold"/>
                                        <p:tgtEl>
                                          <p:spTgt spid="80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6" grpId="0"/>
      <p:bldP spid="80486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52600" y="0"/>
            <a:ext cx="4572000" cy="1143000"/>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10.3.1 </a:t>
            </a:r>
            <a:r>
              <a:rPr lang="zh-CN" altLang="en-US" b="1" smtClean="0">
                <a:solidFill>
                  <a:srgbClr val="01016F"/>
                </a:solidFill>
                <a:latin typeface="仿宋_GB2312" pitchFamily="49" charset="-122"/>
                <a:ea typeface="仿宋_GB2312" pitchFamily="49" charset="-122"/>
              </a:rPr>
              <a:t>确定性因素分解</a:t>
            </a:r>
          </a:p>
        </p:txBody>
      </p:sp>
      <p:sp>
        <p:nvSpPr>
          <p:cNvPr id="805891" name="Rectangle 3"/>
          <p:cNvSpPr>
            <a:spLocks noGrp="1" noChangeArrowheads="1"/>
          </p:cNvSpPr>
          <p:nvPr>
            <p:ph sz="half" idx="1"/>
          </p:nvPr>
        </p:nvSpPr>
        <p:spPr>
          <a:xfrm>
            <a:off x="457200" y="1066800"/>
            <a:ext cx="4033838" cy="3200400"/>
          </a:xfrm>
        </p:spPr>
        <p:txBody>
          <a:bodyPr/>
          <a:lstStyle/>
          <a:p>
            <a:pPr eaLnBrk="1" hangingPunct="1"/>
            <a:r>
              <a:rPr lang="zh-CN" altLang="en-US" sz="2400" b="1" smtClean="0">
                <a:solidFill>
                  <a:srgbClr val="692AA2"/>
                </a:solidFill>
                <a:latin typeface="仿宋_GB2312" pitchFamily="49" charset="-122"/>
                <a:ea typeface="仿宋_GB2312" pitchFamily="49" charset="-122"/>
              </a:rPr>
              <a:t>传统的因素分解</a:t>
            </a:r>
          </a:p>
          <a:p>
            <a:pPr lvl="1" eaLnBrk="1" hangingPunct="1"/>
            <a:r>
              <a:rPr lang="zh-CN" altLang="en-US" b="1" smtClean="0">
                <a:solidFill>
                  <a:srgbClr val="692AA2"/>
                </a:solidFill>
                <a:latin typeface="仿宋_GB2312" pitchFamily="49" charset="-122"/>
                <a:ea typeface="仿宋_GB2312" pitchFamily="49" charset="-122"/>
              </a:rPr>
              <a:t>长期趋势</a:t>
            </a:r>
            <a:r>
              <a:rPr lang="en-US" altLang="zh-CN" b="1" smtClean="0">
                <a:solidFill>
                  <a:srgbClr val="692AA2"/>
                </a:solidFill>
                <a:latin typeface="仿宋_GB2312" pitchFamily="49" charset="-122"/>
                <a:ea typeface="仿宋_GB2312" pitchFamily="49" charset="-122"/>
              </a:rPr>
              <a:t>(T)</a:t>
            </a:r>
          </a:p>
          <a:p>
            <a:pPr lvl="1" eaLnBrk="1" hangingPunct="1"/>
            <a:r>
              <a:rPr lang="zh-CN" altLang="en-US" b="1" smtClean="0">
                <a:solidFill>
                  <a:srgbClr val="692AA2"/>
                </a:solidFill>
                <a:latin typeface="仿宋_GB2312" pitchFamily="49" charset="-122"/>
                <a:ea typeface="仿宋_GB2312" pitchFamily="49" charset="-122"/>
              </a:rPr>
              <a:t>循环波动</a:t>
            </a:r>
            <a:r>
              <a:rPr lang="en-US" altLang="zh-CN" b="1" smtClean="0">
                <a:solidFill>
                  <a:srgbClr val="692AA2"/>
                </a:solidFill>
                <a:latin typeface="仿宋_GB2312" pitchFamily="49" charset="-122"/>
                <a:ea typeface="仿宋_GB2312" pitchFamily="49" charset="-122"/>
              </a:rPr>
              <a:t>(C)</a:t>
            </a:r>
          </a:p>
          <a:p>
            <a:pPr lvl="1" eaLnBrk="1" hangingPunct="1"/>
            <a:r>
              <a:rPr lang="zh-CN" altLang="en-US" b="1" smtClean="0">
                <a:solidFill>
                  <a:srgbClr val="692AA2"/>
                </a:solidFill>
                <a:latin typeface="仿宋_GB2312" pitchFamily="49" charset="-122"/>
                <a:ea typeface="仿宋_GB2312" pitchFamily="49" charset="-122"/>
              </a:rPr>
              <a:t>季节性变化</a:t>
            </a:r>
            <a:r>
              <a:rPr lang="en-US" altLang="zh-CN" b="1" smtClean="0">
                <a:solidFill>
                  <a:srgbClr val="692AA2"/>
                </a:solidFill>
                <a:latin typeface="仿宋_GB2312" pitchFamily="49" charset="-122"/>
                <a:ea typeface="仿宋_GB2312" pitchFamily="49" charset="-122"/>
              </a:rPr>
              <a:t>(S)</a:t>
            </a:r>
          </a:p>
          <a:p>
            <a:pPr lvl="1" eaLnBrk="1" hangingPunct="1"/>
            <a:r>
              <a:rPr lang="zh-CN" altLang="en-US" b="1" smtClean="0">
                <a:solidFill>
                  <a:srgbClr val="692AA2"/>
                </a:solidFill>
                <a:latin typeface="仿宋_GB2312" pitchFamily="49" charset="-122"/>
                <a:ea typeface="仿宋_GB2312" pitchFamily="49" charset="-122"/>
              </a:rPr>
              <a:t>随机波动</a:t>
            </a:r>
            <a:r>
              <a:rPr lang="en-US" altLang="zh-CN" b="1" smtClean="0">
                <a:solidFill>
                  <a:srgbClr val="692AA2"/>
                </a:solidFill>
                <a:latin typeface="仿宋_GB2312" pitchFamily="49" charset="-122"/>
                <a:ea typeface="仿宋_GB2312" pitchFamily="49" charset="-122"/>
              </a:rPr>
              <a:t>(I)</a:t>
            </a:r>
          </a:p>
        </p:txBody>
      </p:sp>
      <p:sp>
        <p:nvSpPr>
          <p:cNvPr id="805892" name="Rectangle 4"/>
          <p:cNvSpPr>
            <a:spLocks noGrp="1" noChangeArrowheads="1"/>
          </p:cNvSpPr>
          <p:nvPr>
            <p:ph sz="half" idx="2"/>
          </p:nvPr>
        </p:nvSpPr>
        <p:spPr>
          <a:xfrm>
            <a:off x="3657600" y="1143000"/>
            <a:ext cx="4033838" cy="4525963"/>
          </a:xfrm>
        </p:spPr>
        <p:txBody>
          <a:bodyPr/>
          <a:lstStyle/>
          <a:p>
            <a:pPr eaLnBrk="1" hangingPunct="1"/>
            <a:r>
              <a:rPr lang="zh-CN" altLang="en-US" sz="2400" b="1" smtClean="0">
                <a:solidFill>
                  <a:srgbClr val="692AA2"/>
                </a:solidFill>
                <a:latin typeface="仿宋_GB2312" pitchFamily="49" charset="-122"/>
                <a:ea typeface="仿宋_GB2312" pitchFamily="49" charset="-122"/>
              </a:rPr>
              <a:t>现在的因素分解</a:t>
            </a:r>
          </a:p>
          <a:p>
            <a:pPr lvl="1" eaLnBrk="1" hangingPunct="1"/>
            <a:r>
              <a:rPr lang="zh-CN" altLang="en-US" b="1" smtClean="0">
                <a:solidFill>
                  <a:srgbClr val="692AA2"/>
                </a:solidFill>
                <a:latin typeface="仿宋_GB2312" pitchFamily="49" charset="-122"/>
                <a:ea typeface="仿宋_GB2312" pitchFamily="49" charset="-122"/>
              </a:rPr>
              <a:t>长期趋势波动</a:t>
            </a:r>
            <a:r>
              <a:rPr lang="en-US" altLang="zh-CN" b="1" smtClean="0">
                <a:solidFill>
                  <a:srgbClr val="692AA2"/>
                </a:solidFill>
                <a:latin typeface="仿宋_GB2312" pitchFamily="49" charset="-122"/>
                <a:ea typeface="仿宋_GB2312" pitchFamily="49" charset="-122"/>
              </a:rPr>
              <a:t>(T)</a:t>
            </a:r>
          </a:p>
          <a:p>
            <a:pPr lvl="1" eaLnBrk="1" hangingPunct="1"/>
            <a:r>
              <a:rPr lang="zh-CN" altLang="en-US" b="1" smtClean="0">
                <a:solidFill>
                  <a:srgbClr val="692AA2"/>
                </a:solidFill>
                <a:latin typeface="仿宋_GB2312" pitchFamily="49" charset="-122"/>
                <a:ea typeface="仿宋_GB2312" pitchFamily="49" charset="-122"/>
              </a:rPr>
              <a:t>季节性变化</a:t>
            </a:r>
            <a:r>
              <a:rPr lang="en-US" altLang="zh-CN" b="1" smtClean="0">
                <a:solidFill>
                  <a:srgbClr val="692AA2"/>
                </a:solidFill>
                <a:latin typeface="仿宋_GB2312" pitchFamily="49" charset="-122"/>
                <a:ea typeface="仿宋_GB2312" pitchFamily="49" charset="-122"/>
              </a:rPr>
              <a:t>(S)</a:t>
            </a:r>
          </a:p>
          <a:p>
            <a:pPr lvl="1" eaLnBrk="1" hangingPunct="1"/>
            <a:r>
              <a:rPr lang="zh-CN" altLang="en-US" b="1" smtClean="0">
                <a:solidFill>
                  <a:srgbClr val="692AA2"/>
                </a:solidFill>
                <a:latin typeface="仿宋_GB2312" pitchFamily="49" charset="-122"/>
                <a:ea typeface="仿宋_GB2312" pitchFamily="49" charset="-122"/>
              </a:rPr>
              <a:t>随机波动</a:t>
            </a:r>
            <a:r>
              <a:rPr lang="en-US" altLang="zh-CN" b="1" smtClean="0">
                <a:solidFill>
                  <a:srgbClr val="692AA2"/>
                </a:solidFill>
                <a:latin typeface="仿宋_GB2312" pitchFamily="49" charset="-122"/>
                <a:ea typeface="仿宋_GB2312" pitchFamily="49" charset="-122"/>
              </a:rPr>
              <a:t>(I)</a:t>
            </a:r>
          </a:p>
        </p:txBody>
      </p:sp>
      <p:sp>
        <p:nvSpPr>
          <p:cNvPr id="805893" name="Rectangle 5"/>
          <p:cNvSpPr>
            <a:spLocks noChangeArrowheads="1"/>
          </p:cNvSpPr>
          <p:nvPr/>
        </p:nvSpPr>
        <p:spPr bwMode="auto">
          <a:xfrm>
            <a:off x="685800" y="35052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b="1">
                <a:ea typeface="宋体" pitchFamily="2" charset="-122"/>
              </a:rPr>
              <a:t>分解的模型</a:t>
            </a:r>
          </a:p>
          <a:p>
            <a:pPr marL="742950" lvl="1" indent="-285750">
              <a:spcBef>
                <a:spcPct val="20000"/>
              </a:spcBef>
              <a:buFontTx/>
              <a:buChar char="–"/>
            </a:pPr>
            <a:r>
              <a:rPr lang="zh-CN" altLang="en-US" b="1">
                <a:ea typeface="宋体" pitchFamily="2" charset="-122"/>
              </a:rPr>
              <a:t>加法模型</a:t>
            </a:r>
            <a:r>
              <a:rPr lang="en-US" altLang="zh-CN" b="1">
                <a:ea typeface="宋体" pitchFamily="2" charset="-122"/>
              </a:rPr>
              <a:t>:   </a:t>
            </a:r>
          </a:p>
          <a:p>
            <a:pPr marL="742950" lvl="1" indent="-285750">
              <a:spcBef>
                <a:spcPct val="20000"/>
              </a:spcBef>
              <a:buFontTx/>
              <a:buChar char="–"/>
            </a:pPr>
            <a:endParaRPr lang="en-US" altLang="zh-CN" b="1">
              <a:ea typeface="宋体" pitchFamily="2" charset="-122"/>
            </a:endParaRPr>
          </a:p>
          <a:p>
            <a:pPr marL="742950" lvl="1" indent="-285750">
              <a:spcBef>
                <a:spcPct val="20000"/>
              </a:spcBef>
              <a:buFontTx/>
              <a:buChar char="–"/>
            </a:pPr>
            <a:r>
              <a:rPr lang="zh-CN" altLang="en-US" b="1">
                <a:ea typeface="宋体" pitchFamily="2" charset="-122"/>
              </a:rPr>
              <a:t>乘法模型</a:t>
            </a:r>
            <a:r>
              <a:rPr lang="en-US" altLang="zh-CN" b="1">
                <a:ea typeface="宋体" pitchFamily="2" charset="-122"/>
              </a:rPr>
              <a:t>:     </a:t>
            </a:r>
          </a:p>
          <a:p>
            <a:pPr marL="742950" lvl="1" indent="-285750">
              <a:spcBef>
                <a:spcPct val="20000"/>
              </a:spcBef>
              <a:buFontTx/>
              <a:buChar char="–"/>
            </a:pPr>
            <a:endParaRPr lang="en-US" altLang="zh-CN" b="1">
              <a:ea typeface="宋体" pitchFamily="2" charset="-122"/>
            </a:endParaRPr>
          </a:p>
          <a:p>
            <a:pPr marL="742950" lvl="1" indent="-285750">
              <a:spcBef>
                <a:spcPct val="20000"/>
              </a:spcBef>
              <a:buFontTx/>
              <a:buChar char="–"/>
            </a:pPr>
            <a:r>
              <a:rPr lang="zh-CN" altLang="en-US" b="1">
                <a:ea typeface="宋体" pitchFamily="2" charset="-122"/>
              </a:rPr>
              <a:t>混合模型</a:t>
            </a:r>
            <a:r>
              <a:rPr lang="en-US" altLang="zh-CN" b="1">
                <a:ea typeface="宋体" pitchFamily="2" charset="-122"/>
              </a:rPr>
              <a:t>:   </a:t>
            </a:r>
          </a:p>
          <a:p>
            <a:pPr marL="742950" lvl="1" indent="-285750">
              <a:spcBef>
                <a:spcPct val="20000"/>
              </a:spcBef>
              <a:buFontTx/>
              <a:buChar char="–"/>
            </a:pPr>
            <a:endParaRPr lang="en-US" altLang="zh-CN" b="1">
              <a:ea typeface="宋体" pitchFamily="2" charset="-122"/>
            </a:endParaRPr>
          </a:p>
        </p:txBody>
      </p:sp>
      <p:graphicFrame>
        <p:nvGraphicFramePr>
          <p:cNvPr id="805894" name="Object 6"/>
          <p:cNvGraphicFramePr>
            <a:graphicFrameLocks noChangeAspect="1"/>
          </p:cNvGraphicFramePr>
          <p:nvPr/>
        </p:nvGraphicFramePr>
        <p:xfrm>
          <a:off x="3200400" y="5943600"/>
          <a:ext cx="3810000" cy="533400"/>
        </p:xfrm>
        <a:graphic>
          <a:graphicData uri="http://schemas.openxmlformats.org/presentationml/2006/ole">
            <mc:AlternateContent xmlns:mc="http://schemas.openxmlformats.org/markup-compatibility/2006">
              <mc:Choice xmlns:v="urn:schemas-microsoft-com:vml" Requires="v">
                <p:oleObj spid="_x0000_s78934" r:id="rId3" imgW="1117600" imgH="228600" progId="Equation.3">
                  <p:embed/>
                </p:oleObj>
              </mc:Choice>
              <mc:Fallback>
                <p:oleObj r:id="rId3" imgW="1117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943600"/>
                        <a:ext cx="3810000" cy="533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5895" name="Object 7"/>
          <p:cNvGraphicFramePr>
            <a:graphicFrameLocks noChangeAspect="1"/>
          </p:cNvGraphicFramePr>
          <p:nvPr/>
        </p:nvGraphicFramePr>
        <p:xfrm>
          <a:off x="3276600" y="3886200"/>
          <a:ext cx="2427288" cy="546100"/>
        </p:xfrm>
        <a:graphic>
          <a:graphicData uri="http://schemas.openxmlformats.org/presentationml/2006/ole">
            <mc:AlternateContent xmlns:mc="http://schemas.openxmlformats.org/markup-compatibility/2006">
              <mc:Choice xmlns:v="urn:schemas-microsoft-com:vml" Requires="v">
                <p:oleObj spid="_x0000_s78935" name="公式" r:id="rId5" imgW="1016000" imgH="228600" progId="Equation.3">
                  <p:embed/>
                </p:oleObj>
              </mc:Choice>
              <mc:Fallback>
                <p:oleObj name="公式" r:id="rId5" imgW="10160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886200"/>
                        <a:ext cx="2427288" cy="5461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5896" name="Object 8"/>
          <p:cNvGraphicFramePr>
            <a:graphicFrameLocks noChangeAspect="1"/>
          </p:cNvGraphicFramePr>
          <p:nvPr/>
        </p:nvGraphicFramePr>
        <p:xfrm>
          <a:off x="3124200" y="4724400"/>
          <a:ext cx="3505200" cy="533400"/>
        </p:xfrm>
        <a:graphic>
          <a:graphicData uri="http://schemas.openxmlformats.org/presentationml/2006/ole">
            <mc:AlternateContent xmlns:mc="http://schemas.openxmlformats.org/markup-compatibility/2006">
              <mc:Choice xmlns:v="urn:schemas-microsoft-com:vml" Requires="v">
                <p:oleObj spid="_x0000_s78936" name="公式" r:id="rId7" imgW="901309" imgH="228501" progId="Equation.3">
                  <p:embed/>
                </p:oleObj>
              </mc:Choice>
              <mc:Fallback>
                <p:oleObj name="公式" r:id="rId7" imgW="901309"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724400"/>
                        <a:ext cx="3505200" cy="533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5897" name="Object 9"/>
          <p:cNvGraphicFramePr>
            <a:graphicFrameLocks noChangeAspect="1"/>
          </p:cNvGraphicFramePr>
          <p:nvPr/>
        </p:nvGraphicFramePr>
        <p:xfrm>
          <a:off x="3200400" y="5410200"/>
          <a:ext cx="3571875" cy="533400"/>
        </p:xfrm>
        <a:graphic>
          <a:graphicData uri="http://schemas.openxmlformats.org/presentationml/2006/ole">
            <mc:AlternateContent xmlns:mc="http://schemas.openxmlformats.org/markup-compatibility/2006">
              <mc:Choice xmlns:v="urn:schemas-microsoft-com:vml" Requires="v">
                <p:oleObj spid="_x0000_s78937" name="公式" r:id="rId9" imgW="952087" imgH="228501" progId="Equation.3">
                  <p:embed/>
                </p:oleObj>
              </mc:Choice>
              <mc:Fallback>
                <p:oleObj name="公式" r:id="rId9" imgW="952087"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5410200"/>
                        <a:ext cx="3571875" cy="533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Effect transition="in" filter="checkerboard(across)">
                                      <p:cBhvr>
                                        <p:cTn id="7" dur="500"/>
                                        <p:tgtEl>
                                          <p:spTgt spid="80589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05891">
                                            <p:txEl>
                                              <p:pRg st="1" end="1"/>
                                            </p:txEl>
                                          </p:spTgt>
                                        </p:tgtEl>
                                        <p:attrNameLst>
                                          <p:attrName>style.visibility</p:attrName>
                                        </p:attrNameLst>
                                      </p:cBhvr>
                                      <p:to>
                                        <p:strVal val="visible"/>
                                      </p:to>
                                    </p:set>
                                    <p:animEffect transition="in" filter="checkerboard(across)">
                                      <p:cBhvr>
                                        <p:cTn id="10" dur="500"/>
                                        <p:tgtEl>
                                          <p:spTgt spid="80589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05891">
                                            <p:txEl>
                                              <p:pRg st="2" end="2"/>
                                            </p:txEl>
                                          </p:spTgt>
                                        </p:tgtEl>
                                        <p:attrNameLst>
                                          <p:attrName>style.visibility</p:attrName>
                                        </p:attrNameLst>
                                      </p:cBhvr>
                                      <p:to>
                                        <p:strVal val="visible"/>
                                      </p:to>
                                    </p:set>
                                    <p:animEffect transition="in" filter="checkerboard(across)">
                                      <p:cBhvr>
                                        <p:cTn id="13" dur="500"/>
                                        <p:tgtEl>
                                          <p:spTgt spid="80589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05891">
                                            <p:txEl>
                                              <p:pRg st="3" end="3"/>
                                            </p:txEl>
                                          </p:spTgt>
                                        </p:tgtEl>
                                        <p:attrNameLst>
                                          <p:attrName>style.visibility</p:attrName>
                                        </p:attrNameLst>
                                      </p:cBhvr>
                                      <p:to>
                                        <p:strVal val="visible"/>
                                      </p:to>
                                    </p:set>
                                    <p:animEffect transition="in" filter="checkerboard(across)">
                                      <p:cBhvr>
                                        <p:cTn id="16" dur="500"/>
                                        <p:tgtEl>
                                          <p:spTgt spid="805891">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05891">
                                            <p:txEl>
                                              <p:pRg st="4" end="4"/>
                                            </p:txEl>
                                          </p:spTgt>
                                        </p:tgtEl>
                                        <p:attrNameLst>
                                          <p:attrName>style.visibility</p:attrName>
                                        </p:attrNameLst>
                                      </p:cBhvr>
                                      <p:to>
                                        <p:strVal val="visible"/>
                                      </p:to>
                                    </p:set>
                                    <p:animEffect transition="in" filter="checkerboard(across)">
                                      <p:cBhvr>
                                        <p:cTn id="19" dur="500"/>
                                        <p:tgtEl>
                                          <p:spTgt spid="80589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05892">
                                            <p:txEl>
                                              <p:pRg st="0" end="0"/>
                                            </p:txEl>
                                          </p:spTgt>
                                        </p:tgtEl>
                                        <p:attrNameLst>
                                          <p:attrName>style.visibility</p:attrName>
                                        </p:attrNameLst>
                                      </p:cBhvr>
                                      <p:to>
                                        <p:strVal val="visible"/>
                                      </p:to>
                                    </p:set>
                                    <p:animEffect transition="in" filter="checkerboard(across)">
                                      <p:cBhvr>
                                        <p:cTn id="24" dur="500"/>
                                        <p:tgtEl>
                                          <p:spTgt spid="805892">
                                            <p:txEl>
                                              <p:pRg st="0" end="0"/>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05892">
                                            <p:txEl>
                                              <p:pRg st="1" end="1"/>
                                            </p:txEl>
                                          </p:spTgt>
                                        </p:tgtEl>
                                        <p:attrNameLst>
                                          <p:attrName>style.visibility</p:attrName>
                                        </p:attrNameLst>
                                      </p:cBhvr>
                                      <p:to>
                                        <p:strVal val="visible"/>
                                      </p:to>
                                    </p:set>
                                    <p:animEffect transition="in" filter="checkerboard(across)">
                                      <p:cBhvr>
                                        <p:cTn id="27" dur="500"/>
                                        <p:tgtEl>
                                          <p:spTgt spid="805892">
                                            <p:txEl>
                                              <p:pRg st="1" end="1"/>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05892">
                                            <p:txEl>
                                              <p:pRg st="2" end="2"/>
                                            </p:txEl>
                                          </p:spTgt>
                                        </p:tgtEl>
                                        <p:attrNameLst>
                                          <p:attrName>style.visibility</p:attrName>
                                        </p:attrNameLst>
                                      </p:cBhvr>
                                      <p:to>
                                        <p:strVal val="visible"/>
                                      </p:to>
                                    </p:set>
                                    <p:animEffect transition="in" filter="checkerboard(across)">
                                      <p:cBhvr>
                                        <p:cTn id="30" dur="500"/>
                                        <p:tgtEl>
                                          <p:spTgt spid="805892">
                                            <p:txEl>
                                              <p:pRg st="2" end="2"/>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05892">
                                            <p:txEl>
                                              <p:pRg st="3" end="3"/>
                                            </p:txEl>
                                          </p:spTgt>
                                        </p:tgtEl>
                                        <p:attrNameLst>
                                          <p:attrName>style.visibility</p:attrName>
                                        </p:attrNameLst>
                                      </p:cBhvr>
                                      <p:to>
                                        <p:strVal val="visible"/>
                                      </p:to>
                                    </p:set>
                                    <p:animEffect transition="in" filter="checkerboard(across)">
                                      <p:cBhvr>
                                        <p:cTn id="33" dur="500"/>
                                        <p:tgtEl>
                                          <p:spTgt spid="805892">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05893"/>
                                        </p:tgtEl>
                                        <p:attrNameLst>
                                          <p:attrName>style.visibility</p:attrName>
                                        </p:attrNameLst>
                                      </p:cBhvr>
                                      <p:to>
                                        <p:strVal val="visible"/>
                                      </p:to>
                                    </p:set>
                                    <p:animEffect transition="in" filter="checkerboard(across)">
                                      <p:cBhvr>
                                        <p:cTn id="38" dur="500"/>
                                        <p:tgtEl>
                                          <p:spTgt spid="805893"/>
                                        </p:tgtEl>
                                      </p:cBhvr>
                                    </p:animEffect>
                                  </p:childTnLst>
                                </p:cTn>
                              </p:par>
                              <p:par>
                                <p:cTn id="39" presetID="5" presetClass="entr" presetSubtype="10" fill="hold" nodeType="withEffect">
                                  <p:stCondLst>
                                    <p:cond delay="0"/>
                                  </p:stCondLst>
                                  <p:childTnLst>
                                    <p:set>
                                      <p:cBhvr>
                                        <p:cTn id="40" dur="1" fill="hold">
                                          <p:stCondLst>
                                            <p:cond delay="0"/>
                                          </p:stCondLst>
                                        </p:cTn>
                                        <p:tgtEl>
                                          <p:spTgt spid="805895"/>
                                        </p:tgtEl>
                                        <p:attrNameLst>
                                          <p:attrName>style.visibility</p:attrName>
                                        </p:attrNameLst>
                                      </p:cBhvr>
                                      <p:to>
                                        <p:strVal val="visible"/>
                                      </p:to>
                                    </p:set>
                                    <p:animEffect transition="in" filter="checkerboard(across)">
                                      <p:cBhvr>
                                        <p:cTn id="41" dur="500"/>
                                        <p:tgtEl>
                                          <p:spTgt spid="805895"/>
                                        </p:tgtEl>
                                      </p:cBhvr>
                                    </p:animEffect>
                                  </p:childTnLst>
                                </p:cTn>
                              </p:par>
                              <p:par>
                                <p:cTn id="42" presetID="5" presetClass="entr" presetSubtype="10" fill="hold" nodeType="withEffect">
                                  <p:stCondLst>
                                    <p:cond delay="0"/>
                                  </p:stCondLst>
                                  <p:childTnLst>
                                    <p:set>
                                      <p:cBhvr>
                                        <p:cTn id="43" dur="1" fill="hold">
                                          <p:stCondLst>
                                            <p:cond delay="0"/>
                                          </p:stCondLst>
                                        </p:cTn>
                                        <p:tgtEl>
                                          <p:spTgt spid="805896"/>
                                        </p:tgtEl>
                                        <p:attrNameLst>
                                          <p:attrName>style.visibility</p:attrName>
                                        </p:attrNameLst>
                                      </p:cBhvr>
                                      <p:to>
                                        <p:strVal val="visible"/>
                                      </p:to>
                                    </p:set>
                                    <p:animEffect transition="in" filter="checkerboard(across)">
                                      <p:cBhvr>
                                        <p:cTn id="44" dur="500"/>
                                        <p:tgtEl>
                                          <p:spTgt spid="805896"/>
                                        </p:tgtEl>
                                      </p:cBhvr>
                                    </p:animEffect>
                                  </p:childTnLst>
                                </p:cTn>
                              </p:par>
                              <p:par>
                                <p:cTn id="45" presetID="5" presetClass="entr" presetSubtype="10" fill="hold" nodeType="withEffect">
                                  <p:stCondLst>
                                    <p:cond delay="0"/>
                                  </p:stCondLst>
                                  <p:childTnLst>
                                    <p:set>
                                      <p:cBhvr>
                                        <p:cTn id="46" dur="1" fill="hold">
                                          <p:stCondLst>
                                            <p:cond delay="0"/>
                                          </p:stCondLst>
                                        </p:cTn>
                                        <p:tgtEl>
                                          <p:spTgt spid="805894"/>
                                        </p:tgtEl>
                                        <p:attrNameLst>
                                          <p:attrName>style.visibility</p:attrName>
                                        </p:attrNameLst>
                                      </p:cBhvr>
                                      <p:to>
                                        <p:strVal val="visible"/>
                                      </p:to>
                                    </p:set>
                                    <p:animEffect transition="in" filter="checkerboard(across)">
                                      <p:cBhvr>
                                        <p:cTn id="47" dur="500"/>
                                        <p:tgtEl>
                                          <p:spTgt spid="805894"/>
                                        </p:tgtEl>
                                      </p:cBhvr>
                                    </p:animEffect>
                                  </p:childTnLst>
                                </p:cTn>
                              </p:par>
                              <p:par>
                                <p:cTn id="48" presetID="5" presetClass="entr" presetSubtype="10" fill="hold" nodeType="withEffect">
                                  <p:stCondLst>
                                    <p:cond delay="0"/>
                                  </p:stCondLst>
                                  <p:childTnLst>
                                    <p:set>
                                      <p:cBhvr>
                                        <p:cTn id="49" dur="1" fill="hold">
                                          <p:stCondLst>
                                            <p:cond delay="0"/>
                                          </p:stCondLst>
                                        </p:cTn>
                                        <p:tgtEl>
                                          <p:spTgt spid="805897"/>
                                        </p:tgtEl>
                                        <p:attrNameLst>
                                          <p:attrName>style.visibility</p:attrName>
                                        </p:attrNameLst>
                                      </p:cBhvr>
                                      <p:to>
                                        <p:strVal val="visible"/>
                                      </p:to>
                                    </p:set>
                                    <p:animEffect transition="in" filter="checkerboard(across)">
                                      <p:cBhvr>
                                        <p:cTn id="50" dur="500"/>
                                        <p:tgtEl>
                                          <p:spTgt spid="80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P spid="805892" grpId="0" build="p"/>
      <p:bldP spid="805893"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xfrm>
            <a:off x="685800" y="1447800"/>
            <a:ext cx="3886200" cy="533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确定性时序分析的目的</a:t>
            </a:r>
          </a:p>
        </p:txBody>
      </p:sp>
      <p:sp>
        <p:nvSpPr>
          <p:cNvPr id="806915" name="Rectangle 3"/>
          <p:cNvSpPr>
            <a:spLocks noGrp="1" noChangeArrowheads="1"/>
          </p:cNvSpPr>
          <p:nvPr>
            <p:ph idx="1"/>
          </p:nvPr>
        </p:nvSpPr>
        <p:spPr>
          <a:xfrm>
            <a:off x="1066800" y="2286000"/>
            <a:ext cx="7239000" cy="2971800"/>
          </a:xfrm>
        </p:spPr>
        <p:txBody>
          <a:bodyPr/>
          <a:lstStyle/>
          <a:p>
            <a:pPr eaLnBrk="1" hangingPunct="1">
              <a:lnSpc>
                <a:spcPct val="120000"/>
              </a:lnSpc>
            </a:pPr>
            <a:r>
              <a:rPr lang="zh-CN" altLang="en-US" b="1" smtClean="0">
                <a:solidFill>
                  <a:srgbClr val="692AA2"/>
                </a:solidFill>
                <a:latin typeface="仿宋_GB2312" pitchFamily="49" charset="-122"/>
                <a:ea typeface="仿宋_GB2312" pitchFamily="49" charset="-122"/>
              </a:rPr>
              <a:t>克服其它因素的影响，单纯测度出某一个确定性因素对序列的影响</a:t>
            </a:r>
          </a:p>
          <a:p>
            <a:pPr eaLnBrk="1" hangingPunct="1">
              <a:lnSpc>
                <a:spcPct val="120000"/>
              </a:lnSpc>
            </a:pPr>
            <a:r>
              <a:rPr lang="zh-CN" altLang="en-US" b="1" smtClean="0">
                <a:solidFill>
                  <a:srgbClr val="692AA2"/>
                </a:solidFill>
                <a:latin typeface="仿宋_GB2312" pitchFamily="49" charset="-122"/>
                <a:ea typeface="仿宋_GB2312" pitchFamily="49" charset="-122"/>
              </a:rPr>
              <a:t>推断出各种确定性因素彼此之间的相互作用关系及它们对序列的综合影响</a:t>
            </a:r>
          </a:p>
          <a:p>
            <a:pPr eaLnBrk="1" hangingPunct="1"/>
            <a:endParaRPr lang="en-US" altLang="zh-CN" b="1" smtClean="0">
              <a:solidFill>
                <a:srgbClr val="692AA2"/>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06914"/>
                                        </p:tgtEl>
                                        <p:attrNameLst>
                                          <p:attrName>style.visibility</p:attrName>
                                        </p:attrNameLst>
                                      </p:cBhvr>
                                      <p:to>
                                        <p:strVal val="visible"/>
                                      </p:to>
                                    </p:set>
                                    <p:animEffect transition="in" filter="strips(downLeft)">
                                      <p:cBhvr>
                                        <p:cTn id="7" dur="500"/>
                                        <p:tgtEl>
                                          <p:spTgt spid="806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06915">
                                            <p:txEl>
                                              <p:pRg st="0" end="0"/>
                                            </p:txEl>
                                          </p:spTgt>
                                        </p:tgtEl>
                                        <p:attrNameLst>
                                          <p:attrName>style.visibility</p:attrName>
                                        </p:attrNameLst>
                                      </p:cBhvr>
                                      <p:to>
                                        <p:strVal val="visible"/>
                                      </p:to>
                                    </p:set>
                                    <p:animEffect transition="in" filter="strips(downLeft)">
                                      <p:cBhvr>
                                        <p:cTn id="12" dur="500"/>
                                        <p:tgtEl>
                                          <p:spTgt spid="806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06915">
                                            <p:txEl>
                                              <p:pRg st="1" end="1"/>
                                            </p:txEl>
                                          </p:spTgt>
                                        </p:tgtEl>
                                        <p:attrNameLst>
                                          <p:attrName>style.visibility</p:attrName>
                                        </p:attrNameLst>
                                      </p:cBhvr>
                                      <p:to>
                                        <p:strVal val="visible"/>
                                      </p:to>
                                    </p:set>
                                    <p:animEffect transition="in" filter="strips(downLeft)">
                                      <p:cBhvr>
                                        <p:cTn id="17" dur="500"/>
                                        <p:tgtEl>
                                          <p:spTgt spid="80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4" grpId="0"/>
      <p:bldP spid="806915"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xfrm>
            <a:off x="2362200" y="0"/>
            <a:ext cx="3657600" cy="1143000"/>
          </a:xfrm>
        </p:spPr>
        <p:txBody>
          <a:bodyPr>
            <a:normAutofit/>
          </a:bodyPr>
          <a:lstStyle/>
          <a:p>
            <a:pPr algn="l" eaLnBrk="1" hangingPunct="1"/>
            <a:r>
              <a:rPr lang="en-US" altLang="zh-CN" b="1" smtClean="0">
                <a:solidFill>
                  <a:srgbClr val="01016F"/>
                </a:solidFill>
                <a:latin typeface="仿宋_GB2312" pitchFamily="49" charset="-122"/>
                <a:ea typeface="仿宋_GB2312" pitchFamily="49" charset="-122"/>
              </a:rPr>
              <a:t>10.3.2    </a:t>
            </a:r>
            <a:r>
              <a:rPr lang="zh-CN" altLang="en-US" b="1" smtClean="0">
                <a:solidFill>
                  <a:srgbClr val="01016F"/>
                </a:solidFill>
                <a:latin typeface="仿宋_GB2312" pitchFamily="49" charset="-122"/>
                <a:ea typeface="仿宋_GB2312" pitchFamily="49" charset="-122"/>
              </a:rPr>
              <a:t>趋势分析</a:t>
            </a:r>
          </a:p>
        </p:txBody>
      </p:sp>
      <p:sp>
        <p:nvSpPr>
          <p:cNvPr id="807939" name="Rectangle 3"/>
          <p:cNvSpPr>
            <a:spLocks noGrp="1" noChangeArrowheads="1"/>
          </p:cNvSpPr>
          <p:nvPr>
            <p:ph idx="1"/>
          </p:nvPr>
        </p:nvSpPr>
        <p:spPr>
          <a:xfrm>
            <a:off x="533400" y="1447800"/>
            <a:ext cx="8229600" cy="4525963"/>
          </a:xfrm>
        </p:spPr>
        <p:txBody>
          <a:bodyPr/>
          <a:lstStyle/>
          <a:p>
            <a:pPr eaLnBrk="1" hangingPunct="1"/>
            <a:r>
              <a:rPr lang="zh-CN" altLang="en-US" b="1" smtClean="0">
                <a:solidFill>
                  <a:srgbClr val="692AA2"/>
                </a:solidFill>
                <a:latin typeface="仿宋_GB2312" pitchFamily="49" charset="-122"/>
                <a:ea typeface="仿宋_GB2312" pitchFamily="49" charset="-122"/>
              </a:rPr>
              <a:t>目的</a:t>
            </a:r>
          </a:p>
          <a:p>
            <a:pPr lvl="1" eaLnBrk="1" hangingPunct="1"/>
            <a:r>
              <a:rPr lang="zh-CN" altLang="en-US" b="1" smtClean="0">
                <a:solidFill>
                  <a:srgbClr val="692AA2"/>
                </a:solidFill>
                <a:latin typeface="仿宋_GB2312" pitchFamily="49" charset="-122"/>
                <a:ea typeface="仿宋_GB2312" pitchFamily="49" charset="-122"/>
              </a:rPr>
              <a:t>有些时间序列具有非常显著的趋势，我们分析的目的就是要找到序列中的这种趋势，并利用这种趋势对序列的发展作出合理的预测 </a:t>
            </a:r>
          </a:p>
          <a:p>
            <a:pPr eaLnBrk="1" hangingPunct="1"/>
            <a:r>
              <a:rPr lang="zh-CN" altLang="en-US" b="1" smtClean="0">
                <a:solidFill>
                  <a:srgbClr val="692AA2"/>
                </a:solidFill>
                <a:latin typeface="仿宋_GB2312" pitchFamily="49" charset="-122"/>
                <a:ea typeface="仿宋_GB2312" pitchFamily="49" charset="-122"/>
              </a:rPr>
              <a:t>常用方法</a:t>
            </a:r>
          </a:p>
          <a:p>
            <a:pPr lvl="1" eaLnBrk="1" hangingPunct="1"/>
            <a:r>
              <a:rPr lang="zh-CN" altLang="en-US" b="1" smtClean="0">
                <a:solidFill>
                  <a:srgbClr val="692AA2"/>
                </a:solidFill>
                <a:latin typeface="仿宋_GB2312" pitchFamily="49" charset="-122"/>
                <a:ea typeface="仿宋_GB2312" pitchFamily="49" charset="-122"/>
              </a:rPr>
              <a:t>趋势拟合法</a:t>
            </a:r>
          </a:p>
          <a:p>
            <a:pPr lvl="1" eaLnBrk="1" hangingPunct="1"/>
            <a:r>
              <a:rPr lang="zh-CN" altLang="en-US" b="1" smtClean="0">
                <a:solidFill>
                  <a:srgbClr val="692AA2"/>
                </a:solidFill>
                <a:latin typeface="仿宋_GB2312" pitchFamily="49" charset="-122"/>
                <a:ea typeface="仿宋_GB2312" pitchFamily="49" charset="-122"/>
              </a:rPr>
              <a:t>平滑法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807938"/>
                                        </p:tgtEl>
                                        <p:attrNameLst>
                                          <p:attrName>style.visibility</p:attrName>
                                        </p:attrNameLst>
                                      </p:cBhvr>
                                      <p:to>
                                        <p:strVal val="visible"/>
                                      </p:to>
                                    </p:set>
                                    <p:animEffect transition="in" filter="barn(inHorizontal)">
                                      <p:cBhvr>
                                        <p:cTn id="7" dur="500"/>
                                        <p:tgtEl>
                                          <p:spTgt spid="807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07939">
                                            <p:txEl>
                                              <p:pRg st="0" end="0"/>
                                            </p:txEl>
                                          </p:spTgt>
                                        </p:tgtEl>
                                        <p:attrNameLst>
                                          <p:attrName>style.visibility</p:attrName>
                                        </p:attrNameLst>
                                      </p:cBhvr>
                                      <p:to>
                                        <p:strVal val="visible"/>
                                      </p:to>
                                    </p:set>
                                    <p:animEffect transition="in" filter="barn(inHorizontal)">
                                      <p:cBhvr>
                                        <p:cTn id="12" dur="500"/>
                                        <p:tgtEl>
                                          <p:spTgt spid="807939">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807939">
                                            <p:txEl>
                                              <p:pRg st="1" end="1"/>
                                            </p:txEl>
                                          </p:spTgt>
                                        </p:tgtEl>
                                        <p:attrNameLst>
                                          <p:attrName>style.visibility</p:attrName>
                                        </p:attrNameLst>
                                      </p:cBhvr>
                                      <p:to>
                                        <p:strVal val="visible"/>
                                      </p:to>
                                    </p:set>
                                    <p:animEffect transition="in" filter="barn(inHorizontal)">
                                      <p:cBhvr>
                                        <p:cTn id="15" dur="500"/>
                                        <p:tgtEl>
                                          <p:spTgt spid="80793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807939">
                                            <p:txEl>
                                              <p:pRg st="2" end="2"/>
                                            </p:txEl>
                                          </p:spTgt>
                                        </p:tgtEl>
                                        <p:attrNameLst>
                                          <p:attrName>style.visibility</p:attrName>
                                        </p:attrNameLst>
                                      </p:cBhvr>
                                      <p:to>
                                        <p:strVal val="visible"/>
                                      </p:to>
                                    </p:set>
                                    <p:animEffect transition="in" filter="barn(inHorizontal)">
                                      <p:cBhvr>
                                        <p:cTn id="20" dur="500"/>
                                        <p:tgtEl>
                                          <p:spTgt spid="807939">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807939">
                                            <p:txEl>
                                              <p:pRg st="3" end="3"/>
                                            </p:txEl>
                                          </p:spTgt>
                                        </p:tgtEl>
                                        <p:attrNameLst>
                                          <p:attrName>style.visibility</p:attrName>
                                        </p:attrNameLst>
                                      </p:cBhvr>
                                      <p:to>
                                        <p:strVal val="visible"/>
                                      </p:to>
                                    </p:set>
                                    <p:animEffect transition="in" filter="barn(inHorizontal)">
                                      <p:cBhvr>
                                        <p:cTn id="23" dur="500"/>
                                        <p:tgtEl>
                                          <p:spTgt spid="807939">
                                            <p:txEl>
                                              <p:pRg st="3" end="3"/>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807939">
                                            <p:txEl>
                                              <p:pRg st="4" end="4"/>
                                            </p:txEl>
                                          </p:spTgt>
                                        </p:tgtEl>
                                        <p:attrNameLst>
                                          <p:attrName>style.visibility</p:attrName>
                                        </p:attrNameLst>
                                      </p:cBhvr>
                                      <p:to>
                                        <p:strVal val="visible"/>
                                      </p:to>
                                    </p:set>
                                    <p:animEffect transition="in" filter="barn(inHorizontal)">
                                      <p:cBhvr>
                                        <p:cTn id="26" dur="500"/>
                                        <p:tgtEl>
                                          <p:spTgt spid="80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8" grpId="0"/>
      <p:bldP spid="807939"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762000" y="1066800"/>
            <a:ext cx="8229600" cy="762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趋势拟合法</a:t>
            </a:r>
          </a:p>
        </p:txBody>
      </p:sp>
      <p:sp>
        <p:nvSpPr>
          <p:cNvPr id="808963" name="Rectangle 3"/>
          <p:cNvSpPr>
            <a:spLocks noGrp="1" noChangeArrowheads="1"/>
          </p:cNvSpPr>
          <p:nvPr>
            <p:ph idx="1"/>
          </p:nvPr>
        </p:nvSpPr>
        <p:spPr>
          <a:xfrm>
            <a:off x="990600" y="1828800"/>
            <a:ext cx="7315200" cy="4525963"/>
          </a:xfrm>
        </p:spPr>
        <p:txBody>
          <a:bodyPr/>
          <a:lstStyle/>
          <a:p>
            <a:pPr eaLnBrk="1" hangingPunct="1"/>
            <a:r>
              <a:rPr lang="zh-CN" altLang="en-US" b="1" smtClean="0">
                <a:solidFill>
                  <a:srgbClr val="692AA2"/>
                </a:solidFill>
                <a:latin typeface="仿宋_GB2312" pitchFamily="49" charset="-122"/>
                <a:ea typeface="仿宋_GB2312" pitchFamily="49" charset="-122"/>
              </a:rPr>
              <a:t>趋势拟合法就是把时间作为自变量，相应的序列观察值作为因变量，建立序列值随时间变化的回归模型的方法 </a:t>
            </a:r>
          </a:p>
          <a:p>
            <a:pPr eaLnBrk="1" hangingPunct="1"/>
            <a:endParaRPr lang="zh-CN" altLang="en-US" b="1" smtClean="0">
              <a:solidFill>
                <a:srgbClr val="692AA2"/>
              </a:solidFill>
              <a:latin typeface="仿宋_GB2312" pitchFamily="49" charset="-122"/>
              <a:ea typeface="仿宋_GB2312" pitchFamily="49" charset="-122"/>
            </a:endParaRPr>
          </a:p>
          <a:p>
            <a:pPr eaLnBrk="1" hangingPunct="1"/>
            <a:r>
              <a:rPr lang="zh-CN" altLang="en-US" b="1" smtClean="0">
                <a:solidFill>
                  <a:srgbClr val="692AA2"/>
                </a:solidFill>
                <a:latin typeface="仿宋_GB2312" pitchFamily="49" charset="-122"/>
                <a:ea typeface="仿宋_GB2312" pitchFamily="49" charset="-122"/>
              </a:rPr>
              <a:t>分类</a:t>
            </a:r>
          </a:p>
          <a:p>
            <a:pPr lvl="1" eaLnBrk="1" hangingPunct="1"/>
            <a:r>
              <a:rPr lang="zh-CN" altLang="en-US" b="1" smtClean="0">
                <a:solidFill>
                  <a:srgbClr val="692AA2"/>
                </a:solidFill>
                <a:latin typeface="仿宋_GB2312" pitchFamily="49" charset="-122"/>
                <a:ea typeface="仿宋_GB2312" pitchFamily="49" charset="-122"/>
              </a:rPr>
              <a:t>线性拟合</a:t>
            </a:r>
          </a:p>
          <a:p>
            <a:pPr lvl="1" eaLnBrk="1" hangingPunct="1"/>
            <a:r>
              <a:rPr lang="zh-CN" altLang="en-US" b="1" smtClean="0">
                <a:solidFill>
                  <a:srgbClr val="692AA2"/>
                </a:solidFill>
                <a:latin typeface="仿宋_GB2312" pitchFamily="49" charset="-122"/>
                <a:ea typeface="仿宋_GB2312" pitchFamily="49" charset="-122"/>
              </a:rPr>
              <a:t>非线性拟合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08962"/>
                                        </p:tgtEl>
                                        <p:attrNameLst>
                                          <p:attrName>style.visibility</p:attrName>
                                        </p:attrNameLst>
                                      </p:cBhvr>
                                      <p:to>
                                        <p:strVal val="visible"/>
                                      </p:to>
                                    </p:set>
                                    <p:anim calcmode="lin" valueType="num">
                                      <p:cBhvr>
                                        <p:cTn id="7" dur="250" decel="50000" fill="hold">
                                          <p:stCondLst>
                                            <p:cond delay="0"/>
                                          </p:stCondLst>
                                        </p:cTn>
                                        <p:tgtEl>
                                          <p:spTgt spid="80896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80896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808962"/>
                                        </p:tgtEl>
                                        <p:attrNameLst>
                                          <p:attrName>ppt_w</p:attrName>
                                        </p:attrNameLst>
                                      </p:cBhvr>
                                      <p:tavLst>
                                        <p:tav tm="0">
                                          <p:val>
                                            <p:strVal val="#ppt_w*.05"/>
                                          </p:val>
                                        </p:tav>
                                        <p:tav tm="100000">
                                          <p:val>
                                            <p:strVal val="#ppt_w"/>
                                          </p:val>
                                        </p:tav>
                                      </p:tavLst>
                                    </p:anim>
                                    <p:anim calcmode="lin" valueType="num">
                                      <p:cBhvr>
                                        <p:cTn id="10" dur="500" fill="hold"/>
                                        <p:tgtEl>
                                          <p:spTgt spid="80896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80896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80896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80896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80896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808963">
                                            <p:txEl>
                                              <p:pRg st="0" end="0"/>
                                            </p:txEl>
                                          </p:spTgt>
                                        </p:tgtEl>
                                        <p:attrNameLst>
                                          <p:attrName>style.visibility</p:attrName>
                                        </p:attrNameLst>
                                      </p:cBhvr>
                                      <p:to>
                                        <p:strVal val="visible"/>
                                      </p:to>
                                    </p:set>
                                    <p:anim calcmode="lin" valueType="num">
                                      <p:cBhvr>
                                        <p:cTn id="19" dur="250" decel="50000" fill="hold">
                                          <p:stCondLst>
                                            <p:cond delay="0"/>
                                          </p:stCondLst>
                                        </p:cTn>
                                        <p:tgtEl>
                                          <p:spTgt spid="808963">
                                            <p:txEl>
                                              <p:pRg st="0" end="0"/>
                                            </p:txEl>
                                          </p:spTgt>
                                        </p:tgtEl>
                                        <p:attrNameLst>
                                          <p:attrName>style.rotation</p:attrName>
                                        </p:attrNameLst>
                                      </p:cBhvr>
                                      <p:tavLst>
                                        <p:tav tm="0">
                                          <p:val>
                                            <p:fltVal val="-90"/>
                                          </p:val>
                                        </p:tav>
                                        <p:tav tm="100000">
                                          <p:val>
                                            <p:fltVal val="0"/>
                                          </p:val>
                                        </p:tav>
                                      </p:tavLst>
                                    </p:anim>
                                    <p:anim calcmode="lin" valueType="num">
                                      <p:cBhvr>
                                        <p:cTn id="20" dur="250" decel="50000" fill="hold">
                                          <p:stCondLst>
                                            <p:cond delay="0"/>
                                          </p:stCondLst>
                                        </p:cTn>
                                        <p:tgtEl>
                                          <p:spTgt spid="808963">
                                            <p:txEl>
                                              <p:pRg st="0" end="0"/>
                                            </p:txEl>
                                          </p:spTgt>
                                        </p:tgtEl>
                                        <p:attrNameLst>
                                          <p:attrName>ppt_w</p:attrName>
                                        </p:attrNameLst>
                                      </p:cBhvr>
                                      <p:tavLst>
                                        <p:tav tm="0">
                                          <p:val>
                                            <p:strVal val="#ppt_w"/>
                                          </p:val>
                                        </p:tav>
                                        <p:tav tm="100000">
                                          <p:val>
                                            <p:strVal val="#ppt_w*.05"/>
                                          </p:val>
                                        </p:tav>
                                      </p:tavLst>
                                    </p:anim>
                                    <p:anim calcmode="lin" valueType="num">
                                      <p:cBhvr>
                                        <p:cTn id="21" dur="250" accel="50000" fill="hold">
                                          <p:stCondLst>
                                            <p:cond delay="250"/>
                                          </p:stCondLst>
                                        </p:cTn>
                                        <p:tgtEl>
                                          <p:spTgt spid="808963">
                                            <p:txEl>
                                              <p:pRg st="0" end="0"/>
                                            </p:txEl>
                                          </p:spTgt>
                                        </p:tgtEl>
                                        <p:attrNameLst>
                                          <p:attrName>ppt_w</p:attrName>
                                        </p:attrNameLst>
                                      </p:cBhvr>
                                      <p:tavLst>
                                        <p:tav tm="0">
                                          <p:val>
                                            <p:strVal val="#ppt_w*.05"/>
                                          </p:val>
                                        </p:tav>
                                        <p:tav tm="100000">
                                          <p:val>
                                            <p:strVal val="#ppt_w"/>
                                          </p:val>
                                        </p:tav>
                                      </p:tavLst>
                                    </p:anim>
                                    <p:anim calcmode="lin" valueType="num">
                                      <p:cBhvr>
                                        <p:cTn id="22" dur="500" fill="hold"/>
                                        <p:tgtEl>
                                          <p:spTgt spid="808963">
                                            <p:txEl>
                                              <p:pRg st="0" end="0"/>
                                            </p:txEl>
                                          </p:spTgt>
                                        </p:tgtEl>
                                        <p:attrNameLst>
                                          <p:attrName>ppt_h</p:attrName>
                                        </p:attrNameLst>
                                      </p:cBhvr>
                                      <p:tavLst>
                                        <p:tav tm="0">
                                          <p:val>
                                            <p:strVal val="#ppt_h"/>
                                          </p:val>
                                        </p:tav>
                                        <p:tav tm="100000">
                                          <p:val>
                                            <p:strVal val="#ppt_h"/>
                                          </p:val>
                                        </p:tav>
                                      </p:tavLst>
                                    </p:anim>
                                    <p:anim calcmode="lin" valueType="num">
                                      <p:cBhvr>
                                        <p:cTn id="23" dur="250" decel="50000" fill="hold">
                                          <p:stCondLst>
                                            <p:cond delay="0"/>
                                          </p:stCondLst>
                                        </p:cTn>
                                        <p:tgtEl>
                                          <p:spTgt spid="808963">
                                            <p:txEl>
                                              <p:pRg st="0" end="0"/>
                                            </p:txEl>
                                          </p:spTgt>
                                        </p:tgtEl>
                                        <p:attrNameLst>
                                          <p:attrName>ppt_x</p:attrName>
                                        </p:attrNameLst>
                                      </p:cBhvr>
                                      <p:tavLst>
                                        <p:tav tm="0">
                                          <p:val>
                                            <p:strVal val="#ppt_x+.4"/>
                                          </p:val>
                                        </p:tav>
                                        <p:tav tm="100000">
                                          <p:val>
                                            <p:strVal val="#ppt_x"/>
                                          </p:val>
                                        </p:tav>
                                      </p:tavLst>
                                    </p:anim>
                                    <p:anim calcmode="lin" valueType="num">
                                      <p:cBhvr>
                                        <p:cTn id="24" dur="250" decel="50000" fill="hold">
                                          <p:stCondLst>
                                            <p:cond delay="0"/>
                                          </p:stCondLst>
                                        </p:cTn>
                                        <p:tgtEl>
                                          <p:spTgt spid="808963">
                                            <p:txEl>
                                              <p:pRg st="0" end="0"/>
                                            </p:txEl>
                                          </p:spTgt>
                                        </p:tgtEl>
                                        <p:attrNameLst>
                                          <p:attrName>ppt_y</p:attrName>
                                        </p:attrNameLst>
                                      </p:cBhvr>
                                      <p:tavLst>
                                        <p:tav tm="0">
                                          <p:val>
                                            <p:strVal val="#ppt_y-.2"/>
                                          </p:val>
                                        </p:tav>
                                        <p:tav tm="100000">
                                          <p:val>
                                            <p:strVal val="#ppt_y+.1"/>
                                          </p:val>
                                        </p:tav>
                                      </p:tavLst>
                                    </p:anim>
                                    <p:anim calcmode="lin" valueType="num">
                                      <p:cBhvr>
                                        <p:cTn id="25" dur="250" accel="50000" fill="hold">
                                          <p:stCondLst>
                                            <p:cond delay="250"/>
                                          </p:stCondLst>
                                        </p:cTn>
                                        <p:tgtEl>
                                          <p:spTgt spid="808963">
                                            <p:txEl>
                                              <p:pRg st="0" end="0"/>
                                            </p:txEl>
                                          </p:spTgt>
                                        </p:tgtEl>
                                        <p:attrNameLst>
                                          <p:attrName>ppt_y</p:attrName>
                                        </p:attrNameLst>
                                      </p:cBhvr>
                                      <p:tavLst>
                                        <p:tav tm="0">
                                          <p:val>
                                            <p:strVal val="#ppt_y+.1"/>
                                          </p:val>
                                        </p:tav>
                                        <p:tav tm="100000">
                                          <p:val>
                                            <p:strVal val="#ppt_y"/>
                                          </p:val>
                                        </p:tav>
                                      </p:tavLst>
                                    </p:anim>
                                    <p:animEffect transition="in" filter="fade">
                                      <p:cBhvr>
                                        <p:cTn id="26" dur="500" decel="50000">
                                          <p:stCondLst>
                                            <p:cond delay="0"/>
                                          </p:stCondLst>
                                        </p:cTn>
                                        <p:tgtEl>
                                          <p:spTgt spid="80896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808963">
                                            <p:txEl>
                                              <p:pRg st="2" end="2"/>
                                            </p:txEl>
                                          </p:spTgt>
                                        </p:tgtEl>
                                        <p:attrNameLst>
                                          <p:attrName>style.visibility</p:attrName>
                                        </p:attrNameLst>
                                      </p:cBhvr>
                                      <p:to>
                                        <p:strVal val="visible"/>
                                      </p:to>
                                    </p:set>
                                    <p:anim calcmode="lin" valueType="num">
                                      <p:cBhvr>
                                        <p:cTn id="31" dur="250" decel="50000" fill="hold">
                                          <p:stCondLst>
                                            <p:cond delay="0"/>
                                          </p:stCondLst>
                                        </p:cTn>
                                        <p:tgtEl>
                                          <p:spTgt spid="808963">
                                            <p:txEl>
                                              <p:pRg st="2" end="2"/>
                                            </p:txEl>
                                          </p:spTgt>
                                        </p:tgtEl>
                                        <p:attrNameLst>
                                          <p:attrName>style.rotation</p:attrName>
                                        </p:attrNameLst>
                                      </p:cBhvr>
                                      <p:tavLst>
                                        <p:tav tm="0">
                                          <p:val>
                                            <p:fltVal val="-90"/>
                                          </p:val>
                                        </p:tav>
                                        <p:tav tm="100000">
                                          <p:val>
                                            <p:fltVal val="0"/>
                                          </p:val>
                                        </p:tav>
                                      </p:tavLst>
                                    </p:anim>
                                    <p:anim calcmode="lin" valueType="num">
                                      <p:cBhvr>
                                        <p:cTn id="32" dur="250" decel="50000" fill="hold">
                                          <p:stCondLst>
                                            <p:cond delay="0"/>
                                          </p:stCondLst>
                                        </p:cTn>
                                        <p:tgtEl>
                                          <p:spTgt spid="808963">
                                            <p:txEl>
                                              <p:pRg st="2" end="2"/>
                                            </p:txEl>
                                          </p:spTgt>
                                        </p:tgtEl>
                                        <p:attrNameLst>
                                          <p:attrName>ppt_w</p:attrName>
                                        </p:attrNameLst>
                                      </p:cBhvr>
                                      <p:tavLst>
                                        <p:tav tm="0">
                                          <p:val>
                                            <p:strVal val="#ppt_w"/>
                                          </p:val>
                                        </p:tav>
                                        <p:tav tm="100000">
                                          <p:val>
                                            <p:strVal val="#ppt_w*.05"/>
                                          </p:val>
                                        </p:tav>
                                      </p:tavLst>
                                    </p:anim>
                                    <p:anim calcmode="lin" valueType="num">
                                      <p:cBhvr>
                                        <p:cTn id="33" dur="250" accel="50000" fill="hold">
                                          <p:stCondLst>
                                            <p:cond delay="250"/>
                                          </p:stCondLst>
                                        </p:cTn>
                                        <p:tgtEl>
                                          <p:spTgt spid="808963">
                                            <p:txEl>
                                              <p:pRg st="2" end="2"/>
                                            </p:txEl>
                                          </p:spTgt>
                                        </p:tgtEl>
                                        <p:attrNameLst>
                                          <p:attrName>ppt_w</p:attrName>
                                        </p:attrNameLst>
                                      </p:cBhvr>
                                      <p:tavLst>
                                        <p:tav tm="0">
                                          <p:val>
                                            <p:strVal val="#ppt_w*.05"/>
                                          </p:val>
                                        </p:tav>
                                        <p:tav tm="100000">
                                          <p:val>
                                            <p:strVal val="#ppt_w"/>
                                          </p:val>
                                        </p:tav>
                                      </p:tavLst>
                                    </p:anim>
                                    <p:anim calcmode="lin" valueType="num">
                                      <p:cBhvr>
                                        <p:cTn id="34" dur="500" fill="hold"/>
                                        <p:tgtEl>
                                          <p:spTgt spid="808963">
                                            <p:txEl>
                                              <p:pRg st="2" end="2"/>
                                            </p:txEl>
                                          </p:spTgt>
                                        </p:tgtEl>
                                        <p:attrNameLst>
                                          <p:attrName>ppt_h</p:attrName>
                                        </p:attrNameLst>
                                      </p:cBhvr>
                                      <p:tavLst>
                                        <p:tav tm="0">
                                          <p:val>
                                            <p:strVal val="#ppt_h"/>
                                          </p:val>
                                        </p:tav>
                                        <p:tav tm="100000">
                                          <p:val>
                                            <p:strVal val="#ppt_h"/>
                                          </p:val>
                                        </p:tav>
                                      </p:tavLst>
                                    </p:anim>
                                    <p:anim calcmode="lin" valueType="num">
                                      <p:cBhvr>
                                        <p:cTn id="35" dur="250" decel="50000" fill="hold">
                                          <p:stCondLst>
                                            <p:cond delay="0"/>
                                          </p:stCondLst>
                                        </p:cTn>
                                        <p:tgtEl>
                                          <p:spTgt spid="808963">
                                            <p:txEl>
                                              <p:pRg st="2" end="2"/>
                                            </p:txEl>
                                          </p:spTgt>
                                        </p:tgtEl>
                                        <p:attrNameLst>
                                          <p:attrName>ppt_x</p:attrName>
                                        </p:attrNameLst>
                                      </p:cBhvr>
                                      <p:tavLst>
                                        <p:tav tm="0">
                                          <p:val>
                                            <p:strVal val="#ppt_x+.4"/>
                                          </p:val>
                                        </p:tav>
                                        <p:tav tm="100000">
                                          <p:val>
                                            <p:strVal val="#ppt_x"/>
                                          </p:val>
                                        </p:tav>
                                      </p:tavLst>
                                    </p:anim>
                                    <p:anim calcmode="lin" valueType="num">
                                      <p:cBhvr>
                                        <p:cTn id="36" dur="250" decel="50000" fill="hold">
                                          <p:stCondLst>
                                            <p:cond delay="0"/>
                                          </p:stCondLst>
                                        </p:cTn>
                                        <p:tgtEl>
                                          <p:spTgt spid="808963">
                                            <p:txEl>
                                              <p:pRg st="2" end="2"/>
                                            </p:txEl>
                                          </p:spTgt>
                                        </p:tgtEl>
                                        <p:attrNameLst>
                                          <p:attrName>ppt_y</p:attrName>
                                        </p:attrNameLst>
                                      </p:cBhvr>
                                      <p:tavLst>
                                        <p:tav tm="0">
                                          <p:val>
                                            <p:strVal val="#ppt_y-.2"/>
                                          </p:val>
                                        </p:tav>
                                        <p:tav tm="100000">
                                          <p:val>
                                            <p:strVal val="#ppt_y+.1"/>
                                          </p:val>
                                        </p:tav>
                                      </p:tavLst>
                                    </p:anim>
                                    <p:anim calcmode="lin" valueType="num">
                                      <p:cBhvr>
                                        <p:cTn id="37" dur="250" accel="50000" fill="hold">
                                          <p:stCondLst>
                                            <p:cond delay="250"/>
                                          </p:stCondLst>
                                        </p:cTn>
                                        <p:tgtEl>
                                          <p:spTgt spid="808963">
                                            <p:txEl>
                                              <p:pRg st="2" end="2"/>
                                            </p:txEl>
                                          </p:spTgt>
                                        </p:tgtEl>
                                        <p:attrNameLst>
                                          <p:attrName>ppt_y</p:attrName>
                                        </p:attrNameLst>
                                      </p:cBhvr>
                                      <p:tavLst>
                                        <p:tav tm="0">
                                          <p:val>
                                            <p:strVal val="#ppt_y+.1"/>
                                          </p:val>
                                        </p:tav>
                                        <p:tav tm="100000">
                                          <p:val>
                                            <p:strVal val="#ppt_y"/>
                                          </p:val>
                                        </p:tav>
                                      </p:tavLst>
                                    </p:anim>
                                    <p:animEffect transition="in" filter="fade">
                                      <p:cBhvr>
                                        <p:cTn id="38" dur="500" decel="50000">
                                          <p:stCondLst>
                                            <p:cond delay="0"/>
                                          </p:stCondLst>
                                        </p:cTn>
                                        <p:tgtEl>
                                          <p:spTgt spid="808963">
                                            <p:txEl>
                                              <p:pRg st="2" end="2"/>
                                            </p:txEl>
                                          </p:spTgt>
                                        </p:tgtEl>
                                      </p:cBhvr>
                                    </p:animEffect>
                                  </p:childTnLst>
                                </p:cTn>
                              </p:par>
                              <p:par>
                                <p:cTn id="39" presetID="25" presetClass="entr" presetSubtype="0" fill="hold" grpId="0" nodeType="withEffect">
                                  <p:stCondLst>
                                    <p:cond delay="0"/>
                                  </p:stCondLst>
                                  <p:childTnLst>
                                    <p:set>
                                      <p:cBhvr>
                                        <p:cTn id="40" dur="1" fill="hold">
                                          <p:stCondLst>
                                            <p:cond delay="0"/>
                                          </p:stCondLst>
                                        </p:cTn>
                                        <p:tgtEl>
                                          <p:spTgt spid="808963">
                                            <p:txEl>
                                              <p:pRg st="3" end="3"/>
                                            </p:txEl>
                                          </p:spTgt>
                                        </p:tgtEl>
                                        <p:attrNameLst>
                                          <p:attrName>style.visibility</p:attrName>
                                        </p:attrNameLst>
                                      </p:cBhvr>
                                      <p:to>
                                        <p:strVal val="visible"/>
                                      </p:to>
                                    </p:set>
                                    <p:anim calcmode="lin" valueType="num">
                                      <p:cBhvr>
                                        <p:cTn id="41" dur="250" decel="50000" fill="hold">
                                          <p:stCondLst>
                                            <p:cond delay="0"/>
                                          </p:stCondLst>
                                        </p:cTn>
                                        <p:tgtEl>
                                          <p:spTgt spid="808963">
                                            <p:txEl>
                                              <p:pRg st="3" end="3"/>
                                            </p:txEl>
                                          </p:spTgt>
                                        </p:tgtEl>
                                        <p:attrNameLst>
                                          <p:attrName>style.rotation</p:attrName>
                                        </p:attrNameLst>
                                      </p:cBhvr>
                                      <p:tavLst>
                                        <p:tav tm="0">
                                          <p:val>
                                            <p:fltVal val="-90"/>
                                          </p:val>
                                        </p:tav>
                                        <p:tav tm="100000">
                                          <p:val>
                                            <p:fltVal val="0"/>
                                          </p:val>
                                        </p:tav>
                                      </p:tavLst>
                                    </p:anim>
                                    <p:anim calcmode="lin" valueType="num">
                                      <p:cBhvr>
                                        <p:cTn id="42" dur="250" decel="50000" fill="hold">
                                          <p:stCondLst>
                                            <p:cond delay="0"/>
                                          </p:stCondLst>
                                        </p:cTn>
                                        <p:tgtEl>
                                          <p:spTgt spid="808963">
                                            <p:txEl>
                                              <p:pRg st="3" end="3"/>
                                            </p:txEl>
                                          </p:spTgt>
                                        </p:tgtEl>
                                        <p:attrNameLst>
                                          <p:attrName>ppt_w</p:attrName>
                                        </p:attrNameLst>
                                      </p:cBhvr>
                                      <p:tavLst>
                                        <p:tav tm="0">
                                          <p:val>
                                            <p:strVal val="#ppt_w"/>
                                          </p:val>
                                        </p:tav>
                                        <p:tav tm="100000">
                                          <p:val>
                                            <p:strVal val="#ppt_w*.05"/>
                                          </p:val>
                                        </p:tav>
                                      </p:tavLst>
                                    </p:anim>
                                    <p:anim calcmode="lin" valueType="num">
                                      <p:cBhvr>
                                        <p:cTn id="43" dur="250" accel="50000" fill="hold">
                                          <p:stCondLst>
                                            <p:cond delay="250"/>
                                          </p:stCondLst>
                                        </p:cTn>
                                        <p:tgtEl>
                                          <p:spTgt spid="808963">
                                            <p:txEl>
                                              <p:pRg st="3" end="3"/>
                                            </p:txEl>
                                          </p:spTgt>
                                        </p:tgtEl>
                                        <p:attrNameLst>
                                          <p:attrName>ppt_w</p:attrName>
                                        </p:attrNameLst>
                                      </p:cBhvr>
                                      <p:tavLst>
                                        <p:tav tm="0">
                                          <p:val>
                                            <p:strVal val="#ppt_w*.05"/>
                                          </p:val>
                                        </p:tav>
                                        <p:tav tm="100000">
                                          <p:val>
                                            <p:strVal val="#ppt_w"/>
                                          </p:val>
                                        </p:tav>
                                      </p:tavLst>
                                    </p:anim>
                                    <p:anim calcmode="lin" valueType="num">
                                      <p:cBhvr>
                                        <p:cTn id="44" dur="500" fill="hold"/>
                                        <p:tgtEl>
                                          <p:spTgt spid="808963">
                                            <p:txEl>
                                              <p:pRg st="3" end="3"/>
                                            </p:txEl>
                                          </p:spTgt>
                                        </p:tgtEl>
                                        <p:attrNameLst>
                                          <p:attrName>ppt_h</p:attrName>
                                        </p:attrNameLst>
                                      </p:cBhvr>
                                      <p:tavLst>
                                        <p:tav tm="0">
                                          <p:val>
                                            <p:strVal val="#ppt_h"/>
                                          </p:val>
                                        </p:tav>
                                        <p:tav tm="100000">
                                          <p:val>
                                            <p:strVal val="#ppt_h"/>
                                          </p:val>
                                        </p:tav>
                                      </p:tavLst>
                                    </p:anim>
                                    <p:anim calcmode="lin" valueType="num">
                                      <p:cBhvr>
                                        <p:cTn id="45" dur="250" decel="50000" fill="hold">
                                          <p:stCondLst>
                                            <p:cond delay="0"/>
                                          </p:stCondLst>
                                        </p:cTn>
                                        <p:tgtEl>
                                          <p:spTgt spid="808963">
                                            <p:txEl>
                                              <p:pRg st="3" end="3"/>
                                            </p:txEl>
                                          </p:spTgt>
                                        </p:tgtEl>
                                        <p:attrNameLst>
                                          <p:attrName>ppt_x</p:attrName>
                                        </p:attrNameLst>
                                      </p:cBhvr>
                                      <p:tavLst>
                                        <p:tav tm="0">
                                          <p:val>
                                            <p:strVal val="#ppt_x+.4"/>
                                          </p:val>
                                        </p:tav>
                                        <p:tav tm="100000">
                                          <p:val>
                                            <p:strVal val="#ppt_x"/>
                                          </p:val>
                                        </p:tav>
                                      </p:tavLst>
                                    </p:anim>
                                    <p:anim calcmode="lin" valueType="num">
                                      <p:cBhvr>
                                        <p:cTn id="46" dur="250" decel="50000" fill="hold">
                                          <p:stCondLst>
                                            <p:cond delay="0"/>
                                          </p:stCondLst>
                                        </p:cTn>
                                        <p:tgtEl>
                                          <p:spTgt spid="808963">
                                            <p:txEl>
                                              <p:pRg st="3" end="3"/>
                                            </p:txEl>
                                          </p:spTgt>
                                        </p:tgtEl>
                                        <p:attrNameLst>
                                          <p:attrName>ppt_y</p:attrName>
                                        </p:attrNameLst>
                                      </p:cBhvr>
                                      <p:tavLst>
                                        <p:tav tm="0">
                                          <p:val>
                                            <p:strVal val="#ppt_y-.2"/>
                                          </p:val>
                                        </p:tav>
                                        <p:tav tm="100000">
                                          <p:val>
                                            <p:strVal val="#ppt_y+.1"/>
                                          </p:val>
                                        </p:tav>
                                      </p:tavLst>
                                    </p:anim>
                                    <p:anim calcmode="lin" valueType="num">
                                      <p:cBhvr>
                                        <p:cTn id="47" dur="250" accel="50000" fill="hold">
                                          <p:stCondLst>
                                            <p:cond delay="250"/>
                                          </p:stCondLst>
                                        </p:cTn>
                                        <p:tgtEl>
                                          <p:spTgt spid="808963">
                                            <p:txEl>
                                              <p:pRg st="3" end="3"/>
                                            </p:txEl>
                                          </p:spTgt>
                                        </p:tgtEl>
                                        <p:attrNameLst>
                                          <p:attrName>ppt_y</p:attrName>
                                        </p:attrNameLst>
                                      </p:cBhvr>
                                      <p:tavLst>
                                        <p:tav tm="0">
                                          <p:val>
                                            <p:strVal val="#ppt_y+.1"/>
                                          </p:val>
                                        </p:tav>
                                        <p:tav tm="100000">
                                          <p:val>
                                            <p:strVal val="#ppt_y"/>
                                          </p:val>
                                        </p:tav>
                                      </p:tavLst>
                                    </p:anim>
                                    <p:animEffect transition="in" filter="fade">
                                      <p:cBhvr>
                                        <p:cTn id="48" dur="500" decel="50000">
                                          <p:stCondLst>
                                            <p:cond delay="0"/>
                                          </p:stCondLst>
                                        </p:cTn>
                                        <p:tgtEl>
                                          <p:spTgt spid="808963">
                                            <p:txEl>
                                              <p:pRg st="3" end="3"/>
                                            </p:txEl>
                                          </p:spTgt>
                                        </p:tgtEl>
                                      </p:cBhvr>
                                    </p:animEffect>
                                  </p:childTnLst>
                                </p:cTn>
                              </p:par>
                              <p:par>
                                <p:cTn id="49" presetID="25" presetClass="entr" presetSubtype="0" fill="hold" grpId="0" nodeType="withEffect">
                                  <p:stCondLst>
                                    <p:cond delay="0"/>
                                  </p:stCondLst>
                                  <p:childTnLst>
                                    <p:set>
                                      <p:cBhvr>
                                        <p:cTn id="50" dur="1" fill="hold">
                                          <p:stCondLst>
                                            <p:cond delay="0"/>
                                          </p:stCondLst>
                                        </p:cTn>
                                        <p:tgtEl>
                                          <p:spTgt spid="808963">
                                            <p:txEl>
                                              <p:pRg st="4" end="4"/>
                                            </p:txEl>
                                          </p:spTgt>
                                        </p:tgtEl>
                                        <p:attrNameLst>
                                          <p:attrName>style.visibility</p:attrName>
                                        </p:attrNameLst>
                                      </p:cBhvr>
                                      <p:to>
                                        <p:strVal val="visible"/>
                                      </p:to>
                                    </p:set>
                                    <p:anim calcmode="lin" valueType="num">
                                      <p:cBhvr>
                                        <p:cTn id="51" dur="250" decel="50000" fill="hold">
                                          <p:stCondLst>
                                            <p:cond delay="0"/>
                                          </p:stCondLst>
                                        </p:cTn>
                                        <p:tgtEl>
                                          <p:spTgt spid="808963">
                                            <p:txEl>
                                              <p:pRg st="4" end="4"/>
                                            </p:txEl>
                                          </p:spTgt>
                                        </p:tgtEl>
                                        <p:attrNameLst>
                                          <p:attrName>style.rotation</p:attrName>
                                        </p:attrNameLst>
                                      </p:cBhvr>
                                      <p:tavLst>
                                        <p:tav tm="0">
                                          <p:val>
                                            <p:fltVal val="-90"/>
                                          </p:val>
                                        </p:tav>
                                        <p:tav tm="100000">
                                          <p:val>
                                            <p:fltVal val="0"/>
                                          </p:val>
                                        </p:tav>
                                      </p:tavLst>
                                    </p:anim>
                                    <p:anim calcmode="lin" valueType="num">
                                      <p:cBhvr>
                                        <p:cTn id="52" dur="250" decel="50000" fill="hold">
                                          <p:stCondLst>
                                            <p:cond delay="0"/>
                                          </p:stCondLst>
                                        </p:cTn>
                                        <p:tgtEl>
                                          <p:spTgt spid="808963">
                                            <p:txEl>
                                              <p:pRg st="4" end="4"/>
                                            </p:txEl>
                                          </p:spTgt>
                                        </p:tgtEl>
                                        <p:attrNameLst>
                                          <p:attrName>ppt_w</p:attrName>
                                        </p:attrNameLst>
                                      </p:cBhvr>
                                      <p:tavLst>
                                        <p:tav tm="0">
                                          <p:val>
                                            <p:strVal val="#ppt_w"/>
                                          </p:val>
                                        </p:tav>
                                        <p:tav tm="100000">
                                          <p:val>
                                            <p:strVal val="#ppt_w*.05"/>
                                          </p:val>
                                        </p:tav>
                                      </p:tavLst>
                                    </p:anim>
                                    <p:anim calcmode="lin" valueType="num">
                                      <p:cBhvr>
                                        <p:cTn id="53" dur="250" accel="50000" fill="hold">
                                          <p:stCondLst>
                                            <p:cond delay="250"/>
                                          </p:stCondLst>
                                        </p:cTn>
                                        <p:tgtEl>
                                          <p:spTgt spid="808963">
                                            <p:txEl>
                                              <p:pRg st="4" end="4"/>
                                            </p:txEl>
                                          </p:spTgt>
                                        </p:tgtEl>
                                        <p:attrNameLst>
                                          <p:attrName>ppt_w</p:attrName>
                                        </p:attrNameLst>
                                      </p:cBhvr>
                                      <p:tavLst>
                                        <p:tav tm="0">
                                          <p:val>
                                            <p:strVal val="#ppt_w*.05"/>
                                          </p:val>
                                        </p:tav>
                                        <p:tav tm="100000">
                                          <p:val>
                                            <p:strVal val="#ppt_w"/>
                                          </p:val>
                                        </p:tav>
                                      </p:tavLst>
                                    </p:anim>
                                    <p:anim calcmode="lin" valueType="num">
                                      <p:cBhvr>
                                        <p:cTn id="54" dur="500" fill="hold"/>
                                        <p:tgtEl>
                                          <p:spTgt spid="808963">
                                            <p:txEl>
                                              <p:pRg st="4" end="4"/>
                                            </p:txEl>
                                          </p:spTgt>
                                        </p:tgtEl>
                                        <p:attrNameLst>
                                          <p:attrName>ppt_h</p:attrName>
                                        </p:attrNameLst>
                                      </p:cBhvr>
                                      <p:tavLst>
                                        <p:tav tm="0">
                                          <p:val>
                                            <p:strVal val="#ppt_h"/>
                                          </p:val>
                                        </p:tav>
                                        <p:tav tm="100000">
                                          <p:val>
                                            <p:strVal val="#ppt_h"/>
                                          </p:val>
                                        </p:tav>
                                      </p:tavLst>
                                    </p:anim>
                                    <p:anim calcmode="lin" valueType="num">
                                      <p:cBhvr>
                                        <p:cTn id="55" dur="250" decel="50000" fill="hold">
                                          <p:stCondLst>
                                            <p:cond delay="0"/>
                                          </p:stCondLst>
                                        </p:cTn>
                                        <p:tgtEl>
                                          <p:spTgt spid="808963">
                                            <p:txEl>
                                              <p:pRg st="4" end="4"/>
                                            </p:txEl>
                                          </p:spTgt>
                                        </p:tgtEl>
                                        <p:attrNameLst>
                                          <p:attrName>ppt_x</p:attrName>
                                        </p:attrNameLst>
                                      </p:cBhvr>
                                      <p:tavLst>
                                        <p:tav tm="0">
                                          <p:val>
                                            <p:strVal val="#ppt_x+.4"/>
                                          </p:val>
                                        </p:tav>
                                        <p:tav tm="100000">
                                          <p:val>
                                            <p:strVal val="#ppt_x"/>
                                          </p:val>
                                        </p:tav>
                                      </p:tavLst>
                                    </p:anim>
                                    <p:anim calcmode="lin" valueType="num">
                                      <p:cBhvr>
                                        <p:cTn id="56" dur="250" decel="50000" fill="hold">
                                          <p:stCondLst>
                                            <p:cond delay="0"/>
                                          </p:stCondLst>
                                        </p:cTn>
                                        <p:tgtEl>
                                          <p:spTgt spid="808963">
                                            <p:txEl>
                                              <p:pRg st="4" end="4"/>
                                            </p:txEl>
                                          </p:spTgt>
                                        </p:tgtEl>
                                        <p:attrNameLst>
                                          <p:attrName>ppt_y</p:attrName>
                                        </p:attrNameLst>
                                      </p:cBhvr>
                                      <p:tavLst>
                                        <p:tav tm="0">
                                          <p:val>
                                            <p:strVal val="#ppt_y-.2"/>
                                          </p:val>
                                        </p:tav>
                                        <p:tav tm="100000">
                                          <p:val>
                                            <p:strVal val="#ppt_y+.1"/>
                                          </p:val>
                                        </p:tav>
                                      </p:tavLst>
                                    </p:anim>
                                    <p:anim calcmode="lin" valueType="num">
                                      <p:cBhvr>
                                        <p:cTn id="57" dur="250" accel="50000" fill="hold">
                                          <p:stCondLst>
                                            <p:cond delay="250"/>
                                          </p:stCondLst>
                                        </p:cTn>
                                        <p:tgtEl>
                                          <p:spTgt spid="808963">
                                            <p:txEl>
                                              <p:pRg st="4" end="4"/>
                                            </p:txEl>
                                          </p:spTgt>
                                        </p:tgtEl>
                                        <p:attrNameLst>
                                          <p:attrName>ppt_y</p:attrName>
                                        </p:attrNameLst>
                                      </p:cBhvr>
                                      <p:tavLst>
                                        <p:tav tm="0">
                                          <p:val>
                                            <p:strVal val="#ppt_y+.1"/>
                                          </p:val>
                                        </p:tav>
                                        <p:tav tm="100000">
                                          <p:val>
                                            <p:strVal val="#ppt_y"/>
                                          </p:val>
                                        </p:tav>
                                      </p:tavLst>
                                    </p:anim>
                                    <p:animEffect transition="in" filter="fade">
                                      <p:cBhvr>
                                        <p:cTn id="58" dur="500" decel="50000">
                                          <p:stCondLst>
                                            <p:cond delay="0"/>
                                          </p:stCondLst>
                                        </p:cTn>
                                        <p:tgtEl>
                                          <p:spTgt spid="808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2" grpId="0"/>
      <p:bldP spid="80896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1371600" y="1143000"/>
            <a:ext cx="2743200" cy="8382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线性拟合</a:t>
            </a:r>
          </a:p>
        </p:txBody>
      </p:sp>
      <p:sp>
        <p:nvSpPr>
          <p:cNvPr id="809987" name="Rectangle 3"/>
          <p:cNvSpPr>
            <a:spLocks noGrp="1" noChangeArrowheads="1"/>
          </p:cNvSpPr>
          <p:nvPr>
            <p:ph idx="1"/>
          </p:nvPr>
        </p:nvSpPr>
        <p:spPr>
          <a:xfrm>
            <a:off x="1371600" y="1905000"/>
            <a:ext cx="5257800" cy="2133600"/>
          </a:xfrm>
        </p:spPr>
        <p:txBody>
          <a:bodyPr/>
          <a:lstStyle/>
          <a:p>
            <a:pPr eaLnBrk="1" hangingPunct="1">
              <a:lnSpc>
                <a:spcPct val="120000"/>
              </a:lnSpc>
            </a:pPr>
            <a:r>
              <a:rPr lang="zh-CN" altLang="en-US" b="1" smtClean="0">
                <a:solidFill>
                  <a:srgbClr val="692AA2"/>
                </a:solidFill>
                <a:latin typeface="仿宋_GB2312" pitchFamily="49" charset="-122"/>
                <a:ea typeface="仿宋_GB2312" pitchFamily="49" charset="-122"/>
              </a:rPr>
              <a:t>使用场合</a:t>
            </a:r>
          </a:p>
          <a:p>
            <a:pPr lvl="1" eaLnBrk="1" hangingPunct="1">
              <a:lnSpc>
                <a:spcPct val="120000"/>
              </a:lnSpc>
            </a:pPr>
            <a:r>
              <a:rPr lang="zh-CN" altLang="en-US" b="1" smtClean="0">
                <a:solidFill>
                  <a:srgbClr val="692AA2"/>
                </a:solidFill>
                <a:latin typeface="仿宋_GB2312" pitchFamily="49" charset="-122"/>
                <a:ea typeface="仿宋_GB2312" pitchFamily="49" charset="-122"/>
              </a:rPr>
              <a:t>长期趋势呈现出线形特征</a:t>
            </a:r>
          </a:p>
          <a:p>
            <a:pPr eaLnBrk="1" hangingPunct="1">
              <a:lnSpc>
                <a:spcPct val="120000"/>
              </a:lnSpc>
            </a:pPr>
            <a:r>
              <a:rPr lang="zh-CN" altLang="en-US" b="1" smtClean="0">
                <a:solidFill>
                  <a:srgbClr val="692AA2"/>
                </a:solidFill>
                <a:latin typeface="仿宋_GB2312" pitchFamily="49" charset="-122"/>
                <a:ea typeface="仿宋_GB2312" pitchFamily="49" charset="-122"/>
              </a:rPr>
              <a:t>模型结构</a:t>
            </a:r>
          </a:p>
        </p:txBody>
      </p:sp>
      <p:graphicFrame>
        <p:nvGraphicFramePr>
          <p:cNvPr id="809988" name="Object 4"/>
          <p:cNvGraphicFramePr>
            <a:graphicFrameLocks noChangeAspect="1"/>
          </p:cNvGraphicFramePr>
          <p:nvPr/>
        </p:nvGraphicFramePr>
        <p:xfrm>
          <a:off x="2209800" y="3962400"/>
          <a:ext cx="3505200" cy="1430338"/>
        </p:xfrm>
        <a:graphic>
          <a:graphicData uri="http://schemas.openxmlformats.org/presentationml/2006/ole">
            <mc:AlternateContent xmlns:mc="http://schemas.openxmlformats.org/markup-compatibility/2006">
              <mc:Choice xmlns:v="urn:schemas-microsoft-com:vml" Requires="v">
                <p:oleObj spid="_x0000_s82968" r:id="rId3" imgW="1193800" imgH="482600" progId="Equation.3">
                  <p:embed/>
                </p:oleObj>
              </mc:Choice>
              <mc:Fallback>
                <p:oleObj r:id="rId3" imgW="11938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962400"/>
                        <a:ext cx="3505200" cy="14303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9986"/>
                                        </p:tgtEl>
                                        <p:attrNameLst>
                                          <p:attrName>style.visibility</p:attrName>
                                        </p:attrNameLst>
                                      </p:cBhvr>
                                      <p:to>
                                        <p:strVal val="visible"/>
                                      </p:to>
                                    </p:set>
                                    <p:animEffect transition="in" filter="slide(fromBottom)">
                                      <p:cBhvr>
                                        <p:cTn id="7" dur="500"/>
                                        <p:tgtEl>
                                          <p:spTgt spid="80998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09987">
                                            <p:txEl>
                                              <p:pRg st="0" end="0"/>
                                            </p:txEl>
                                          </p:spTgt>
                                        </p:tgtEl>
                                        <p:attrNameLst>
                                          <p:attrName>style.visibility</p:attrName>
                                        </p:attrNameLst>
                                      </p:cBhvr>
                                      <p:to>
                                        <p:strVal val="visible"/>
                                      </p:to>
                                    </p:set>
                                    <p:animEffect transition="in" filter="slide(fromBottom)">
                                      <p:cBhvr>
                                        <p:cTn id="10" dur="500"/>
                                        <p:tgtEl>
                                          <p:spTgt spid="809987">
                                            <p:txEl>
                                              <p:pRg st="0" end="0"/>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09987">
                                            <p:txEl>
                                              <p:pRg st="1" end="1"/>
                                            </p:txEl>
                                          </p:spTgt>
                                        </p:tgtEl>
                                        <p:attrNameLst>
                                          <p:attrName>style.visibility</p:attrName>
                                        </p:attrNameLst>
                                      </p:cBhvr>
                                      <p:to>
                                        <p:strVal val="visible"/>
                                      </p:to>
                                    </p:set>
                                    <p:animEffect transition="in" filter="slide(fromBottom)">
                                      <p:cBhvr>
                                        <p:cTn id="13" dur="500"/>
                                        <p:tgtEl>
                                          <p:spTgt spid="80998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09987">
                                            <p:txEl>
                                              <p:pRg st="2" end="2"/>
                                            </p:txEl>
                                          </p:spTgt>
                                        </p:tgtEl>
                                        <p:attrNameLst>
                                          <p:attrName>style.visibility</p:attrName>
                                        </p:attrNameLst>
                                      </p:cBhvr>
                                      <p:to>
                                        <p:strVal val="visible"/>
                                      </p:to>
                                    </p:set>
                                    <p:animEffect transition="in" filter="slide(fromBottom)">
                                      <p:cBhvr>
                                        <p:cTn id="18" dur="500"/>
                                        <p:tgtEl>
                                          <p:spTgt spid="809987">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809988"/>
                                        </p:tgtEl>
                                        <p:attrNameLst>
                                          <p:attrName>style.visibility</p:attrName>
                                        </p:attrNameLst>
                                      </p:cBhvr>
                                      <p:to>
                                        <p:strVal val="visible"/>
                                      </p:to>
                                    </p:set>
                                    <p:animEffect transition="in" filter="slide(fromBottom)">
                                      <p:cBhvr>
                                        <p:cTn id="21" dur="500"/>
                                        <p:tgtEl>
                                          <p:spTgt spid="80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6" grpId="0"/>
      <p:bldP spid="809987"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304800" y="1143000"/>
            <a:ext cx="8610600" cy="1143000"/>
          </a:xfrm>
        </p:spPr>
        <p:txBody>
          <a:bodyPr>
            <a:normAutofit/>
          </a:bodyPr>
          <a:lstStyle/>
          <a:p>
            <a:pPr algn="l" eaLnBrk="1" hangingPunct="1"/>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例</a:t>
            </a:r>
            <a:r>
              <a:rPr lang="en-US" altLang="zh-CN" sz="2400" b="1" smtClean="0">
                <a:solidFill>
                  <a:srgbClr val="692AA2"/>
                </a:solidFill>
                <a:latin typeface="仿宋_GB2312" pitchFamily="49" charset="-122"/>
                <a:ea typeface="仿宋_GB2312" pitchFamily="49" charset="-122"/>
              </a:rPr>
              <a:t>10.3.1:</a:t>
            </a:r>
            <a:br>
              <a:rPr lang="en-US" altLang="zh-CN" sz="2400" b="1" smtClean="0">
                <a:solidFill>
                  <a:srgbClr val="692AA2"/>
                </a:solidFill>
                <a:latin typeface="仿宋_GB2312" pitchFamily="49" charset="-122"/>
                <a:ea typeface="仿宋_GB2312" pitchFamily="49" charset="-122"/>
              </a:rPr>
            </a:b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拟合澳大利亚政府</a:t>
            </a:r>
            <a:r>
              <a:rPr lang="en-US" altLang="zh-CN" sz="2400" b="1" smtClean="0">
                <a:solidFill>
                  <a:srgbClr val="692AA2"/>
                </a:solidFill>
                <a:latin typeface="仿宋_GB2312" pitchFamily="49" charset="-122"/>
                <a:ea typeface="仿宋_GB2312" pitchFamily="49" charset="-122"/>
              </a:rPr>
              <a:t>1981</a:t>
            </a:r>
            <a:r>
              <a:rPr lang="en-US" altLang="zh-CN" sz="2400" b="1" smtClean="0">
                <a:solidFill>
                  <a:srgbClr val="692AA2"/>
                </a:solidFill>
                <a:ea typeface="仿宋_GB2312" pitchFamily="49" charset="-122"/>
              </a:rPr>
              <a:t>——</a:t>
            </a:r>
            <a:r>
              <a:rPr lang="en-US" altLang="zh-CN" sz="2400" b="1" smtClean="0">
                <a:solidFill>
                  <a:srgbClr val="692AA2"/>
                </a:solidFill>
                <a:latin typeface="仿宋_GB2312" pitchFamily="49" charset="-122"/>
                <a:ea typeface="仿宋_GB2312" pitchFamily="49" charset="-122"/>
              </a:rPr>
              <a:t>1990</a:t>
            </a:r>
            <a:r>
              <a:rPr lang="zh-CN" altLang="en-US" sz="2400" b="1" smtClean="0">
                <a:solidFill>
                  <a:srgbClr val="692AA2"/>
                </a:solidFill>
                <a:latin typeface="仿宋_GB2312" pitchFamily="49" charset="-122"/>
                <a:ea typeface="仿宋_GB2312" pitchFamily="49" charset="-122"/>
              </a:rPr>
              <a:t>年每季度的消费支出序列</a:t>
            </a:r>
            <a:r>
              <a:rPr lang="zh-CN" altLang="en-US" smtClean="0">
                <a:solidFill>
                  <a:srgbClr val="692AA2"/>
                </a:solidFill>
                <a:latin typeface="仿宋_GB2312" pitchFamily="49" charset="-122"/>
                <a:ea typeface="仿宋_GB2312" pitchFamily="49" charset="-122"/>
              </a:rPr>
              <a:t> </a:t>
            </a:r>
          </a:p>
        </p:txBody>
      </p:sp>
      <p:graphicFrame>
        <p:nvGraphicFramePr>
          <p:cNvPr id="811011" name="Object 3"/>
          <p:cNvGraphicFramePr>
            <a:graphicFrameLocks noChangeAspect="1"/>
          </p:cNvGraphicFramePr>
          <p:nvPr/>
        </p:nvGraphicFramePr>
        <p:xfrm>
          <a:off x="1371600" y="2286000"/>
          <a:ext cx="5638800" cy="4230688"/>
        </p:xfrm>
        <a:graphic>
          <a:graphicData uri="http://schemas.openxmlformats.org/presentationml/2006/ole">
            <mc:AlternateContent xmlns:mc="http://schemas.openxmlformats.org/markup-compatibility/2006">
              <mc:Choice xmlns:v="urn:schemas-microsoft-com:vml" Requires="v">
                <p:oleObj spid="_x0000_s83991" name="位图图像" r:id="rId3" imgW="3943901" imgH="2429214" progId="Paint.Picture">
                  <p:embed/>
                </p:oleObj>
              </mc:Choice>
              <mc:Fallback>
                <p:oleObj name="位图图像" r:id="rId3" imgW="3943901" imgH="242921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5638800"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1010"/>
                                        </p:tgtEl>
                                        <p:attrNameLst>
                                          <p:attrName>style.visibility</p:attrName>
                                        </p:attrNameLst>
                                      </p:cBhvr>
                                      <p:to>
                                        <p:strVal val="visible"/>
                                      </p:to>
                                    </p:set>
                                    <p:animEffect transition="in" filter="checkerboard(across)">
                                      <p:cBhvr>
                                        <p:cTn id="7" dur="500"/>
                                        <p:tgtEl>
                                          <p:spTgt spid="811010"/>
                                        </p:tgtEl>
                                      </p:cBhvr>
                                    </p:animEffect>
                                  </p:childTnLst>
                                </p:cTn>
                              </p:par>
                              <p:par>
                                <p:cTn id="8" presetID="5" presetClass="entr" presetSubtype="10" fill="hold" nodeType="withEffect">
                                  <p:stCondLst>
                                    <p:cond delay="0"/>
                                  </p:stCondLst>
                                  <p:childTnLst>
                                    <p:set>
                                      <p:cBhvr>
                                        <p:cTn id="9" dur="1" fill="hold">
                                          <p:stCondLst>
                                            <p:cond delay="0"/>
                                          </p:stCondLst>
                                        </p:cTn>
                                        <p:tgtEl>
                                          <p:spTgt spid="811011"/>
                                        </p:tgtEl>
                                        <p:attrNameLst>
                                          <p:attrName>style.visibility</p:attrName>
                                        </p:attrNameLst>
                                      </p:cBhvr>
                                      <p:to>
                                        <p:strVal val="visible"/>
                                      </p:to>
                                    </p:set>
                                    <p:animEffect transition="in" filter="checkerboard(across)">
                                      <p:cBhvr>
                                        <p:cTn id="10" dur="500"/>
                                        <p:tgtEl>
                                          <p:spTgt spid="81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81000" y="152400"/>
            <a:ext cx="8229600" cy="838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eaLnBrk="1" hangingPunct="1"/>
            <a:r>
              <a:rPr lang="en-US" altLang="zh-CN" b="1" smtClean="0">
                <a:solidFill>
                  <a:srgbClr val="01016F"/>
                </a:solidFill>
                <a:latin typeface="仿宋_GB2312" pitchFamily="49" charset="-122"/>
                <a:ea typeface="仿宋_GB2312" pitchFamily="49" charset="-122"/>
              </a:rPr>
              <a:t>10.1.2  </a:t>
            </a:r>
            <a:r>
              <a:rPr lang="zh-CN" altLang="en-US" b="1" smtClean="0">
                <a:solidFill>
                  <a:srgbClr val="01016F"/>
                </a:solidFill>
                <a:latin typeface="仿宋_GB2312" pitchFamily="49" charset="-122"/>
                <a:ea typeface="仿宋_GB2312" pitchFamily="49" charset="-122"/>
              </a:rPr>
              <a:t>统计预测方法的分类和选择</a:t>
            </a:r>
          </a:p>
        </p:txBody>
      </p:sp>
      <p:sp>
        <p:nvSpPr>
          <p:cNvPr id="189443" name="Rectangle 3"/>
          <p:cNvSpPr>
            <a:spLocks noGrp="1" noChangeArrowheads="1"/>
          </p:cNvSpPr>
          <p:nvPr>
            <p:ph idx="1"/>
          </p:nvPr>
        </p:nvSpPr>
        <p:spPr>
          <a:xfrm>
            <a:off x="990600" y="1524000"/>
            <a:ext cx="7162800" cy="4114800"/>
          </a:xfrm>
        </p:spPr>
        <p:txBody>
          <a:bodyPr/>
          <a:lstStyle/>
          <a:p>
            <a:pPr algn="just" eaLnBrk="1" hangingPunct="1">
              <a:lnSpc>
                <a:spcPct val="120000"/>
              </a:lnSpc>
              <a:buFontTx/>
              <a:buNone/>
            </a:pPr>
            <a:endParaRPr lang="en-US" altLang="zh-CN" sz="2400" b="1" dirty="0" smtClean="0">
              <a:solidFill>
                <a:srgbClr val="692AA2"/>
              </a:solidFill>
              <a:latin typeface="仿宋_GB2312" pitchFamily="49" charset="-122"/>
              <a:ea typeface="仿宋_GB2312" pitchFamily="49" charset="-122"/>
            </a:endParaRPr>
          </a:p>
          <a:p>
            <a:pPr algn="just" eaLnBrk="1" hangingPunct="1">
              <a:lnSpc>
                <a:spcPct val="120000"/>
              </a:lnSpc>
            </a:pPr>
            <a:r>
              <a:rPr lang="zh-CN" altLang="en-US" sz="2400" b="1" dirty="0" smtClean="0">
                <a:solidFill>
                  <a:srgbClr val="692AA2"/>
                </a:solidFill>
                <a:latin typeface="仿宋_GB2312" pitchFamily="49" charset="-122"/>
                <a:ea typeface="仿宋_GB2312" pitchFamily="49" charset="-122"/>
              </a:rPr>
              <a:t>统计预测方法可归纳分为</a:t>
            </a:r>
            <a:r>
              <a:rPr lang="zh-CN" altLang="en-US" sz="2400" b="1" i="1" dirty="0" smtClean="0">
                <a:solidFill>
                  <a:srgbClr val="FF0000"/>
                </a:solidFill>
                <a:latin typeface="仿宋_GB2312" pitchFamily="49" charset="-122"/>
                <a:ea typeface="仿宋_GB2312" pitchFamily="49" charset="-122"/>
              </a:rPr>
              <a:t>定性预测方法</a:t>
            </a:r>
            <a:r>
              <a:rPr lang="zh-CN" altLang="en-US" sz="2400" b="1" dirty="0" smtClean="0">
                <a:solidFill>
                  <a:srgbClr val="692AA2"/>
                </a:solidFill>
                <a:latin typeface="仿宋_GB2312" pitchFamily="49" charset="-122"/>
                <a:ea typeface="仿宋_GB2312" pitchFamily="49" charset="-122"/>
              </a:rPr>
              <a:t>和</a:t>
            </a:r>
            <a:r>
              <a:rPr lang="zh-CN" altLang="en-US" sz="2400" b="1" i="1" dirty="0" smtClean="0">
                <a:solidFill>
                  <a:srgbClr val="FF0000"/>
                </a:solidFill>
                <a:latin typeface="仿宋_GB2312" pitchFamily="49" charset="-122"/>
                <a:ea typeface="仿宋_GB2312" pitchFamily="49" charset="-122"/>
              </a:rPr>
              <a:t>定量预测方法</a:t>
            </a:r>
            <a:r>
              <a:rPr lang="zh-CN" altLang="en-US" sz="2400" b="1" dirty="0" smtClean="0">
                <a:solidFill>
                  <a:srgbClr val="692AA2"/>
                </a:solidFill>
                <a:latin typeface="仿宋_GB2312" pitchFamily="49" charset="-122"/>
                <a:ea typeface="仿宋_GB2312" pitchFamily="49" charset="-122"/>
              </a:rPr>
              <a:t>两类，其中定量预测法又可大致分为趋势外推预测法、时间序列预测法和回归预测法</a:t>
            </a:r>
            <a:r>
              <a:rPr lang="en-US" altLang="zh-CN" sz="2400" b="1" dirty="0" smtClean="0">
                <a:solidFill>
                  <a:srgbClr val="692AA2"/>
                </a:solidFill>
                <a:latin typeface="仿宋_GB2312" pitchFamily="49" charset="-122"/>
                <a:ea typeface="仿宋_GB2312" pitchFamily="49" charset="-122"/>
              </a:rPr>
              <a:t>,;</a:t>
            </a:r>
          </a:p>
          <a:p>
            <a:pPr algn="just" eaLnBrk="1" hangingPunct="1">
              <a:lnSpc>
                <a:spcPct val="120000"/>
              </a:lnSpc>
            </a:pPr>
            <a:r>
              <a:rPr lang="zh-CN" altLang="en-US" sz="2400" b="1" dirty="0" smtClean="0">
                <a:solidFill>
                  <a:srgbClr val="692AA2"/>
                </a:solidFill>
                <a:latin typeface="仿宋_GB2312" pitchFamily="49" charset="-122"/>
                <a:ea typeface="仿宋_GB2312" pitchFamily="49" charset="-122"/>
              </a:rPr>
              <a:t>按预测时间长短分为近期预测、短期预测、中期预测和长期预测</a:t>
            </a:r>
            <a:r>
              <a:rPr lang="en-US" altLang="zh-CN" sz="2400" b="1" dirty="0" smtClean="0">
                <a:solidFill>
                  <a:srgbClr val="692AA2"/>
                </a:solidFill>
                <a:latin typeface="仿宋_GB2312" pitchFamily="49" charset="-122"/>
                <a:ea typeface="仿宋_GB2312" pitchFamily="49" charset="-122"/>
              </a:rPr>
              <a:t>;</a:t>
            </a:r>
          </a:p>
          <a:p>
            <a:pPr algn="just" eaLnBrk="1" hangingPunct="1">
              <a:lnSpc>
                <a:spcPct val="120000"/>
              </a:lnSpc>
            </a:pPr>
            <a:r>
              <a:rPr lang="zh-CN" altLang="en-US" sz="2400" b="1" dirty="0" smtClean="0">
                <a:solidFill>
                  <a:srgbClr val="692AA2"/>
                </a:solidFill>
                <a:latin typeface="仿宋_GB2312" pitchFamily="49" charset="-122"/>
                <a:ea typeface="仿宋_GB2312" pitchFamily="49" charset="-122"/>
              </a:rPr>
              <a:t>按预测是否重复分为一次性预测和反复预测。</a:t>
            </a:r>
          </a:p>
          <a:p>
            <a:pPr eaLnBrk="1" hangingPunct="1">
              <a:lnSpc>
                <a:spcPct val="120000"/>
              </a:lnSpc>
              <a:buFontTx/>
              <a:buNone/>
            </a:pPr>
            <a:endParaRPr lang="en-US" altLang="zh-CN" sz="2400" b="1" dirty="0" smtClean="0">
              <a:solidFill>
                <a:srgbClr val="692AA2"/>
              </a:solidFill>
              <a:latin typeface="仿宋_GB2312" pitchFamily="49" charset="-122"/>
              <a:ea typeface="仿宋_GB2312" pitchFamily="49" charset="-122"/>
            </a:endParaRPr>
          </a:p>
        </p:txBody>
      </p:sp>
      <p:sp>
        <p:nvSpPr>
          <p:cNvPr id="189444" name="Text Box 4"/>
          <p:cNvSpPr txBox="1">
            <a:spLocks noChangeArrowheads="1"/>
          </p:cNvSpPr>
          <p:nvPr/>
        </p:nvSpPr>
        <p:spPr bwMode="auto">
          <a:xfrm>
            <a:off x="228600" y="1447800"/>
            <a:ext cx="51816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lnSpc>
                <a:spcPct val="90000"/>
              </a:lnSpc>
              <a:spcBef>
                <a:spcPct val="20000"/>
              </a:spcBef>
            </a:pPr>
            <a:r>
              <a:rPr kumimoji="1" lang="en-US" altLang="zh-CN" sz="2600" b="1">
                <a:latin typeface="宋体" pitchFamily="2" charset="-122"/>
                <a:ea typeface="宋体" pitchFamily="2" charset="-122"/>
              </a:rPr>
              <a:t>   (</a:t>
            </a:r>
            <a:r>
              <a:rPr kumimoji="1" lang="zh-CN" altLang="en-US" sz="2600" b="1">
                <a:latin typeface="宋体" pitchFamily="2" charset="-122"/>
                <a:ea typeface="宋体" pitchFamily="2" charset="-122"/>
              </a:rPr>
              <a:t>一</a:t>
            </a:r>
            <a:r>
              <a:rPr kumimoji="1" lang="en-US" altLang="zh-CN" sz="2600" b="1">
                <a:latin typeface="宋体" pitchFamily="2" charset="-122"/>
                <a:ea typeface="宋体" pitchFamily="2" charset="-122"/>
              </a:rPr>
              <a:t>)</a:t>
            </a:r>
            <a:r>
              <a:rPr kumimoji="1" lang="zh-CN" altLang="en-US" sz="2600" b="1">
                <a:latin typeface="宋体" pitchFamily="2" charset="-122"/>
                <a:ea typeface="宋体" pitchFamily="2" charset="-122"/>
              </a:rPr>
              <a:t>统计预测方法的分类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p:cTn id="7" dur="1000" fill="hold"/>
                                        <p:tgtEl>
                                          <p:spTgt spid="189442"/>
                                        </p:tgtEl>
                                        <p:attrNameLst>
                                          <p:attrName>ppt_w</p:attrName>
                                        </p:attrNameLst>
                                      </p:cBhvr>
                                      <p:tavLst>
                                        <p:tav tm="0">
                                          <p:val>
                                            <p:strVal val="#ppt_w*0.70"/>
                                          </p:val>
                                        </p:tav>
                                        <p:tav tm="100000">
                                          <p:val>
                                            <p:strVal val="#ppt_w"/>
                                          </p:val>
                                        </p:tav>
                                      </p:tavLst>
                                    </p:anim>
                                    <p:anim calcmode="lin" valueType="num">
                                      <p:cBhvr>
                                        <p:cTn id="8" dur="1000" fill="hold"/>
                                        <p:tgtEl>
                                          <p:spTgt spid="189442"/>
                                        </p:tgtEl>
                                        <p:attrNameLst>
                                          <p:attrName>ppt_h</p:attrName>
                                        </p:attrNameLst>
                                      </p:cBhvr>
                                      <p:tavLst>
                                        <p:tav tm="0">
                                          <p:val>
                                            <p:strVal val="#ppt_h"/>
                                          </p:val>
                                        </p:tav>
                                        <p:tav tm="100000">
                                          <p:val>
                                            <p:strVal val="#ppt_h"/>
                                          </p:val>
                                        </p:tav>
                                      </p:tavLst>
                                    </p:anim>
                                    <p:animEffect transition="in" filter="fade">
                                      <p:cBhvr>
                                        <p:cTn id="9" dur="1000"/>
                                        <p:tgtEl>
                                          <p:spTgt spid="1894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189444"/>
                                        </p:tgtEl>
                                        <p:attrNameLst>
                                          <p:attrName>style.visibility</p:attrName>
                                        </p:attrNameLst>
                                      </p:cBhvr>
                                      <p:to>
                                        <p:strVal val="visible"/>
                                      </p:to>
                                    </p:set>
                                    <p:anim calcmode="lin" valueType="num">
                                      <p:cBhvr>
                                        <p:cTn id="14" dur="500" fill="hold"/>
                                        <p:tgtEl>
                                          <p:spTgt spid="189444"/>
                                        </p:tgtEl>
                                        <p:attrNameLst>
                                          <p:attrName>ppt_w</p:attrName>
                                        </p:attrNameLst>
                                      </p:cBhvr>
                                      <p:tavLst>
                                        <p:tav tm="0">
                                          <p:val>
                                            <p:fltVal val="0"/>
                                          </p:val>
                                        </p:tav>
                                        <p:tav tm="100000">
                                          <p:val>
                                            <p:strVal val="#ppt_w"/>
                                          </p:val>
                                        </p:tav>
                                      </p:tavLst>
                                    </p:anim>
                                    <p:anim calcmode="lin" valueType="num">
                                      <p:cBhvr>
                                        <p:cTn id="15" dur="500" fill="hold"/>
                                        <p:tgtEl>
                                          <p:spTgt spid="18944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9443">
                                            <p:txEl>
                                              <p:pRg st="1" end="1"/>
                                            </p:txEl>
                                          </p:spTgt>
                                        </p:tgtEl>
                                        <p:attrNameLst>
                                          <p:attrName>style.visibility</p:attrName>
                                        </p:attrNameLst>
                                      </p:cBhvr>
                                      <p:to>
                                        <p:strVal val="visible"/>
                                      </p:to>
                                    </p:set>
                                    <p:anim calcmode="lin" valueType="num">
                                      <p:cBhvr additive="base">
                                        <p:cTn id="20"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944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89443">
                                            <p:txEl>
                                              <p:pRg st="2" end="2"/>
                                            </p:txEl>
                                          </p:spTgt>
                                        </p:tgtEl>
                                        <p:attrNameLst>
                                          <p:attrName>style.visibility</p:attrName>
                                        </p:attrNameLst>
                                      </p:cBhvr>
                                      <p:to>
                                        <p:strVal val="visible"/>
                                      </p:to>
                                    </p:set>
                                    <p:anim calcmode="lin" valueType="num">
                                      <p:cBhvr additive="base">
                                        <p:cTn id="24"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944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9443">
                                            <p:txEl>
                                              <p:pRg st="3" end="3"/>
                                            </p:txEl>
                                          </p:spTgt>
                                        </p:tgtEl>
                                        <p:attrNameLst>
                                          <p:attrName>style.visibility</p:attrName>
                                        </p:attrNameLst>
                                      </p:cBhvr>
                                      <p:to>
                                        <p:strVal val="visible"/>
                                      </p:to>
                                    </p:set>
                                    <p:anim calcmode="lin" valueType="num">
                                      <p:cBhvr additive="base">
                                        <p:cTn id="28" dur="5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94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43" grpId="0" build="p" autoUpdateAnimBg="0"/>
      <p:bldP spid="189444"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4" name="Rectangle 2"/>
          <p:cNvSpPr>
            <a:spLocks noGrp="1" noChangeArrowheads="1"/>
          </p:cNvSpPr>
          <p:nvPr>
            <p:ph idx="1"/>
          </p:nvPr>
        </p:nvSpPr>
        <p:spPr>
          <a:xfrm>
            <a:off x="457200" y="1646238"/>
            <a:ext cx="8229600" cy="4525962"/>
          </a:xfrm>
        </p:spPr>
        <p:txBody>
          <a:bodyPr/>
          <a:lstStyle/>
          <a:p>
            <a:pPr eaLnBrk="1" hangingPunct="1"/>
            <a:r>
              <a:rPr lang="zh-CN" altLang="en-US" b="1" smtClean="0">
                <a:solidFill>
                  <a:srgbClr val="692AA2"/>
                </a:solidFill>
                <a:latin typeface="仿宋_GB2312" pitchFamily="49" charset="-122"/>
                <a:ea typeface="仿宋_GB2312" pitchFamily="49" charset="-122"/>
              </a:rPr>
              <a:t>模型</a:t>
            </a:r>
          </a:p>
          <a:p>
            <a:pPr eaLnBrk="1" hangingPunct="1"/>
            <a:endParaRPr lang="zh-CN" altLang="en-US" b="1" smtClean="0">
              <a:solidFill>
                <a:srgbClr val="692AA2"/>
              </a:solidFill>
              <a:latin typeface="仿宋_GB2312" pitchFamily="49" charset="-122"/>
              <a:ea typeface="仿宋_GB2312" pitchFamily="49" charset="-122"/>
            </a:endParaRPr>
          </a:p>
          <a:p>
            <a:pPr eaLnBrk="1" hangingPunct="1"/>
            <a:endParaRPr lang="zh-CN" altLang="en-US" b="1" smtClean="0">
              <a:solidFill>
                <a:srgbClr val="692AA2"/>
              </a:solidFill>
              <a:latin typeface="仿宋_GB2312" pitchFamily="49" charset="-122"/>
              <a:ea typeface="仿宋_GB2312" pitchFamily="49" charset="-122"/>
            </a:endParaRPr>
          </a:p>
          <a:p>
            <a:pPr eaLnBrk="1" hangingPunct="1"/>
            <a:r>
              <a:rPr lang="zh-CN" altLang="en-US" b="1" smtClean="0">
                <a:solidFill>
                  <a:srgbClr val="692AA2"/>
                </a:solidFill>
                <a:latin typeface="仿宋_GB2312" pitchFamily="49" charset="-122"/>
                <a:ea typeface="仿宋_GB2312" pitchFamily="49" charset="-122"/>
              </a:rPr>
              <a:t>参数估计方法</a:t>
            </a:r>
          </a:p>
          <a:p>
            <a:pPr lvl="1" eaLnBrk="1" hangingPunct="1"/>
            <a:r>
              <a:rPr lang="zh-CN" altLang="en-US" b="1" smtClean="0">
                <a:solidFill>
                  <a:srgbClr val="692AA2"/>
                </a:solidFill>
                <a:latin typeface="仿宋_GB2312" pitchFamily="49" charset="-122"/>
                <a:ea typeface="仿宋_GB2312" pitchFamily="49" charset="-122"/>
              </a:rPr>
              <a:t>最小二乘估计</a:t>
            </a:r>
          </a:p>
          <a:p>
            <a:pPr eaLnBrk="1" hangingPunct="1"/>
            <a:r>
              <a:rPr lang="zh-CN" altLang="en-US" b="1" smtClean="0">
                <a:solidFill>
                  <a:srgbClr val="692AA2"/>
                </a:solidFill>
                <a:latin typeface="仿宋_GB2312" pitchFamily="49" charset="-122"/>
                <a:ea typeface="仿宋_GB2312" pitchFamily="49" charset="-122"/>
              </a:rPr>
              <a:t>参数估计值</a:t>
            </a:r>
          </a:p>
        </p:txBody>
      </p:sp>
      <p:graphicFrame>
        <p:nvGraphicFramePr>
          <p:cNvPr id="812035" name="Object 3"/>
          <p:cNvGraphicFramePr>
            <a:graphicFrameLocks noChangeAspect="1"/>
          </p:cNvGraphicFramePr>
          <p:nvPr/>
        </p:nvGraphicFramePr>
        <p:xfrm>
          <a:off x="914400" y="2179638"/>
          <a:ext cx="3935413" cy="1011237"/>
        </p:xfrm>
        <a:graphic>
          <a:graphicData uri="http://schemas.openxmlformats.org/presentationml/2006/ole">
            <mc:AlternateContent xmlns:mc="http://schemas.openxmlformats.org/markup-compatibility/2006">
              <mc:Choice xmlns:v="urn:schemas-microsoft-com:vml" Requires="v">
                <p:oleObj spid="_x0000_s85035" name="公式" r:id="rId3" imgW="1968500" imgH="508000" progId="Equation.3">
                  <p:embed/>
                </p:oleObj>
              </mc:Choice>
              <mc:Fallback>
                <p:oleObj name="公式" r:id="rId3" imgW="1968500" imgH="508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79638"/>
                        <a:ext cx="3935413" cy="101123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2036" name="Object 4"/>
          <p:cNvGraphicFramePr>
            <a:graphicFrameLocks noChangeAspect="1"/>
          </p:cNvGraphicFramePr>
          <p:nvPr/>
        </p:nvGraphicFramePr>
        <p:xfrm>
          <a:off x="1066800" y="4770438"/>
          <a:ext cx="3733800" cy="541337"/>
        </p:xfrm>
        <a:graphic>
          <a:graphicData uri="http://schemas.openxmlformats.org/presentationml/2006/ole">
            <mc:AlternateContent xmlns:mc="http://schemas.openxmlformats.org/markup-compatibility/2006">
              <mc:Choice xmlns:v="urn:schemas-microsoft-com:vml" Requires="v">
                <p:oleObj spid="_x0000_s85036" name="Equation" r:id="rId5" imgW="1676400" imgH="241300" progId="Equation.3">
                  <p:embed/>
                </p:oleObj>
              </mc:Choice>
              <mc:Fallback>
                <p:oleObj name="Equation" r:id="rId5" imgW="16764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770438"/>
                        <a:ext cx="3733800" cy="54133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Effect transition="in" filter="strips(downLeft)">
                                      <p:cBhvr>
                                        <p:cTn id="7" dur="500"/>
                                        <p:tgtEl>
                                          <p:spTgt spid="812034">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812035"/>
                                        </p:tgtEl>
                                        <p:attrNameLst>
                                          <p:attrName>style.visibility</p:attrName>
                                        </p:attrNameLst>
                                      </p:cBhvr>
                                      <p:to>
                                        <p:strVal val="visible"/>
                                      </p:to>
                                    </p:set>
                                    <p:animEffect transition="in" filter="strips(downLeft)">
                                      <p:cBhvr>
                                        <p:cTn id="10" dur="500"/>
                                        <p:tgtEl>
                                          <p:spTgt spid="8120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12034">
                                            <p:txEl>
                                              <p:pRg st="3" end="3"/>
                                            </p:txEl>
                                          </p:spTgt>
                                        </p:tgtEl>
                                        <p:attrNameLst>
                                          <p:attrName>style.visibility</p:attrName>
                                        </p:attrNameLst>
                                      </p:cBhvr>
                                      <p:to>
                                        <p:strVal val="visible"/>
                                      </p:to>
                                    </p:set>
                                    <p:animEffect transition="in" filter="strips(downLeft)">
                                      <p:cBhvr>
                                        <p:cTn id="15" dur="500"/>
                                        <p:tgtEl>
                                          <p:spTgt spid="812034">
                                            <p:txEl>
                                              <p:pRg st="3" end="3"/>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812034">
                                            <p:txEl>
                                              <p:pRg st="4" end="4"/>
                                            </p:txEl>
                                          </p:spTgt>
                                        </p:tgtEl>
                                        <p:attrNameLst>
                                          <p:attrName>style.visibility</p:attrName>
                                        </p:attrNameLst>
                                      </p:cBhvr>
                                      <p:to>
                                        <p:strVal val="visible"/>
                                      </p:to>
                                    </p:set>
                                    <p:animEffect transition="in" filter="strips(downLeft)">
                                      <p:cBhvr>
                                        <p:cTn id="18" dur="500"/>
                                        <p:tgtEl>
                                          <p:spTgt spid="81203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812034">
                                            <p:txEl>
                                              <p:pRg st="5" end="5"/>
                                            </p:txEl>
                                          </p:spTgt>
                                        </p:tgtEl>
                                        <p:attrNameLst>
                                          <p:attrName>style.visibility</p:attrName>
                                        </p:attrNameLst>
                                      </p:cBhvr>
                                      <p:to>
                                        <p:strVal val="visible"/>
                                      </p:to>
                                    </p:set>
                                    <p:animEffect transition="in" filter="strips(downLeft)">
                                      <p:cBhvr>
                                        <p:cTn id="23" dur="500"/>
                                        <p:tgtEl>
                                          <p:spTgt spid="812034">
                                            <p:txEl>
                                              <p:pRg st="5" end="5"/>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812036"/>
                                        </p:tgtEl>
                                        <p:attrNameLst>
                                          <p:attrName>style.visibility</p:attrName>
                                        </p:attrNameLst>
                                      </p:cBhvr>
                                      <p:to>
                                        <p:strVal val="visible"/>
                                      </p:to>
                                    </p:set>
                                    <p:animEffect transition="in" filter="strips(downLeft)">
                                      <p:cBhvr>
                                        <p:cTn id="26" dur="500"/>
                                        <p:tgtEl>
                                          <p:spTgt spid="81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3581400" y="1066800"/>
            <a:ext cx="3124200" cy="533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拟合效果图</a:t>
            </a:r>
          </a:p>
        </p:txBody>
      </p:sp>
      <p:graphicFrame>
        <p:nvGraphicFramePr>
          <p:cNvPr id="813059" name="Object 3"/>
          <p:cNvGraphicFramePr>
            <a:graphicFrameLocks noChangeAspect="1"/>
          </p:cNvGraphicFramePr>
          <p:nvPr/>
        </p:nvGraphicFramePr>
        <p:xfrm>
          <a:off x="1295400" y="1752600"/>
          <a:ext cx="6096000" cy="4500563"/>
        </p:xfrm>
        <a:graphic>
          <a:graphicData uri="http://schemas.openxmlformats.org/presentationml/2006/ole">
            <mc:AlternateContent xmlns:mc="http://schemas.openxmlformats.org/markup-compatibility/2006">
              <mc:Choice xmlns:v="urn:schemas-microsoft-com:vml" Requires="v">
                <p:oleObj spid="_x0000_s86039" name="位图图像" r:id="rId3" imgW="3952381" imgH="2457143" progId="Paint.Picture">
                  <p:embed/>
                </p:oleObj>
              </mc:Choice>
              <mc:Fallback>
                <p:oleObj name="位图图像" r:id="rId3" imgW="3952381" imgH="245714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52600"/>
                        <a:ext cx="609600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3058"/>
                                        </p:tgtEl>
                                        <p:attrNameLst>
                                          <p:attrName>style.visibility</p:attrName>
                                        </p:attrNameLst>
                                      </p:cBhvr>
                                      <p:to>
                                        <p:strVal val="visible"/>
                                      </p:to>
                                    </p:set>
                                    <p:anim calcmode="lin" valueType="num">
                                      <p:cBhvr additive="base">
                                        <p:cTn id="7" dur="500" fill="hold"/>
                                        <p:tgtEl>
                                          <p:spTgt spid="813058"/>
                                        </p:tgtEl>
                                        <p:attrNameLst>
                                          <p:attrName>ppt_x</p:attrName>
                                        </p:attrNameLst>
                                      </p:cBhvr>
                                      <p:tavLst>
                                        <p:tav tm="0">
                                          <p:val>
                                            <p:strVal val="#ppt_x"/>
                                          </p:val>
                                        </p:tav>
                                        <p:tav tm="100000">
                                          <p:val>
                                            <p:strVal val="#ppt_x"/>
                                          </p:val>
                                        </p:tav>
                                      </p:tavLst>
                                    </p:anim>
                                    <p:anim calcmode="lin" valueType="num">
                                      <p:cBhvr additive="base">
                                        <p:cTn id="8" dur="500" fill="hold"/>
                                        <p:tgtEl>
                                          <p:spTgt spid="8130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3059"/>
                                        </p:tgtEl>
                                        <p:attrNameLst>
                                          <p:attrName>style.visibility</p:attrName>
                                        </p:attrNameLst>
                                      </p:cBhvr>
                                      <p:to>
                                        <p:strVal val="visible"/>
                                      </p:to>
                                    </p:set>
                                    <p:anim calcmode="lin" valueType="num">
                                      <p:cBhvr additive="base">
                                        <p:cTn id="11" dur="500" fill="hold"/>
                                        <p:tgtEl>
                                          <p:spTgt spid="813059"/>
                                        </p:tgtEl>
                                        <p:attrNameLst>
                                          <p:attrName>ppt_x</p:attrName>
                                        </p:attrNameLst>
                                      </p:cBhvr>
                                      <p:tavLst>
                                        <p:tav tm="0">
                                          <p:val>
                                            <p:strVal val="#ppt_x"/>
                                          </p:val>
                                        </p:tav>
                                        <p:tav tm="100000">
                                          <p:val>
                                            <p:strVal val="#ppt_x"/>
                                          </p:val>
                                        </p:tav>
                                      </p:tavLst>
                                    </p:anim>
                                    <p:anim calcmode="lin" valueType="num">
                                      <p:cBhvr additive="base">
                                        <p:cTn id="12" dur="500" fill="hold"/>
                                        <p:tgtEl>
                                          <p:spTgt spid="813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8"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1295400" y="1219200"/>
            <a:ext cx="4267200" cy="533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非线性拟合</a:t>
            </a:r>
          </a:p>
        </p:txBody>
      </p:sp>
      <p:sp>
        <p:nvSpPr>
          <p:cNvPr id="814083" name="Rectangle 3"/>
          <p:cNvSpPr>
            <a:spLocks noGrp="1" noChangeArrowheads="1"/>
          </p:cNvSpPr>
          <p:nvPr>
            <p:ph idx="1"/>
          </p:nvPr>
        </p:nvSpPr>
        <p:spPr>
          <a:xfrm>
            <a:off x="1066800" y="1828800"/>
            <a:ext cx="7315200" cy="4525963"/>
          </a:xfrm>
        </p:spPr>
        <p:txBody>
          <a:bodyPr/>
          <a:lstStyle/>
          <a:p>
            <a:pPr eaLnBrk="1" hangingPunct="1"/>
            <a:r>
              <a:rPr lang="zh-CN" altLang="en-US" b="1" smtClean="0">
                <a:solidFill>
                  <a:srgbClr val="692AA2"/>
                </a:solidFill>
                <a:latin typeface="仿宋_GB2312" pitchFamily="49" charset="-122"/>
                <a:ea typeface="仿宋_GB2312" pitchFamily="49" charset="-122"/>
              </a:rPr>
              <a:t>使用场合</a:t>
            </a:r>
          </a:p>
          <a:p>
            <a:pPr lvl="1" eaLnBrk="1" hangingPunct="1"/>
            <a:r>
              <a:rPr lang="zh-CN" altLang="en-US" b="1" smtClean="0">
                <a:solidFill>
                  <a:srgbClr val="692AA2"/>
                </a:solidFill>
                <a:latin typeface="仿宋_GB2312" pitchFamily="49" charset="-122"/>
                <a:ea typeface="仿宋_GB2312" pitchFamily="49" charset="-122"/>
              </a:rPr>
              <a:t>长期趋势呈现出非线形特征 </a:t>
            </a:r>
          </a:p>
          <a:p>
            <a:pPr eaLnBrk="1" hangingPunct="1"/>
            <a:r>
              <a:rPr lang="zh-CN" altLang="en-US" b="1" smtClean="0">
                <a:solidFill>
                  <a:srgbClr val="692AA2"/>
                </a:solidFill>
                <a:latin typeface="仿宋_GB2312" pitchFamily="49" charset="-122"/>
                <a:ea typeface="仿宋_GB2312" pitchFamily="49" charset="-122"/>
              </a:rPr>
              <a:t>参数估计指导思想</a:t>
            </a:r>
          </a:p>
          <a:p>
            <a:pPr lvl="1" eaLnBrk="1" hangingPunct="1"/>
            <a:r>
              <a:rPr lang="zh-CN" altLang="en-US" b="1" smtClean="0">
                <a:solidFill>
                  <a:srgbClr val="692AA2"/>
                </a:solidFill>
                <a:latin typeface="仿宋_GB2312" pitchFamily="49" charset="-122"/>
                <a:ea typeface="仿宋_GB2312" pitchFamily="49" charset="-122"/>
              </a:rPr>
              <a:t>能转换成线性模型的都转换成线性模型，用线性最小二乘法进行参数估计</a:t>
            </a:r>
          </a:p>
          <a:p>
            <a:pPr lvl="1" eaLnBrk="1" hangingPunct="1"/>
            <a:r>
              <a:rPr lang="zh-CN" altLang="en-US" b="1" smtClean="0">
                <a:solidFill>
                  <a:srgbClr val="692AA2"/>
                </a:solidFill>
                <a:latin typeface="仿宋_GB2312" pitchFamily="49" charset="-122"/>
                <a:ea typeface="仿宋_GB2312" pitchFamily="49" charset="-122"/>
              </a:rPr>
              <a:t>实在不能转换成线性的，就用迭代法进行参数估计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814082"/>
                                        </p:tgtEl>
                                        <p:attrNameLst>
                                          <p:attrName>style.visibility</p:attrName>
                                        </p:attrNameLst>
                                      </p:cBhvr>
                                      <p:to>
                                        <p:strVal val="visible"/>
                                      </p:to>
                                    </p:set>
                                    <p:animEffect transition="in" filter="barn(inHorizontal)">
                                      <p:cBhvr>
                                        <p:cTn id="7" dur="500"/>
                                        <p:tgtEl>
                                          <p:spTgt spid="81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14083">
                                            <p:txEl>
                                              <p:pRg st="0" end="0"/>
                                            </p:txEl>
                                          </p:spTgt>
                                        </p:tgtEl>
                                        <p:attrNameLst>
                                          <p:attrName>style.visibility</p:attrName>
                                        </p:attrNameLst>
                                      </p:cBhvr>
                                      <p:to>
                                        <p:strVal val="visible"/>
                                      </p:to>
                                    </p:set>
                                    <p:animEffect transition="in" filter="barn(inHorizontal)">
                                      <p:cBhvr>
                                        <p:cTn id="12" dur="500"/>
                                        <p:tgtEl>
                                          <p:spTgt spid="814083">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814083">
                                            <p:txEl>
                                              <p:pRg st="1" end="1"/>
                                            </p:txEl>
                                          </p:spTgt>
                                        </p:tgtEl>
                                        <p:attrNameLst>
                                          <p:attrName>style.visibility</p:attrName>
                                        </p:attrNameLst>
                                      </p:cBhvr>
                                      <p:to>
                                        <p:strVal val="visible"/>
                                      </p:to>
                                    </p:set>
                                    <p:animEffect transition="in" filter="barn(inHorizontal)">
                                      <p:cBhvr>
                                        <p:cTn id="15" dur="500"/>
                                        <p:tgtEl>
                                          <p:spTgt spid="81408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814083">
                                            <p:txEl>
                                              <p:pRg st="2" end="2"/>
                                            </p:txEl>
                                          </p:spTgt>
                                        </p:tgtEl>
                                        <p:attrNameLst>
                                          <p:attrName>style.visibility</p:attrName>
                                        </p:attrNameLst>
                                      </p:cBhvr>
                                      <p:to>
                                        <p:strVal val="visible"/>
                                      </p:to>
                                    </p:set>
                                    <p:animEffect transition="in" filter="barn(inHorizontal)">
                                      <p:cBhvr>
                                        <p:cTn id="20" dur="500"/>
                                        <p:tgtEl>
                                          <p:spTgt spid="814083">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814083">
                                            <p:txEl>
                                              <p:pRg st="3" end="3"/>
                                            </p:txEl>
                                          </p:spTgt>
                                        </p:tgtEl>
                                        <p:attrNameLst>
                                          <p:attrName>style.visibility</p:attrName>
                                        </p:attrNameLst>
                                      </p:cBhvr>
                                      <p:to>
                                        <p:strVal val="visible"/>
                                      </p:to>
                                    </p:set>
                                    <p:animEffect transition="in" filter="barn(inHorizontal)">
                                      <p:cBhvr>
                                        <p:cTn id="23" dur="500"/>
                                        <p:tgtEl>
                                          <p:spTgt spid="814083">
                                            <p:txEl>
                                              <p:pRg st="3" end="3"/>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814083">
                                            <p:txEl>
                                              <p:pRg st="4" end="4"/>
                                            </p:txEl>
                                          </p:spTgt>
                                        </p:tgtEl>
                                        <p:attrNameLst>
                                          <p:attrName>style.visibility</p:attrName>
                                        </p:attrNameLst>
                                      </p:cBhvr>
                                      <p:to>
                                        <p:strVal val="visible"/>
                                      </p:to>
                                    </p:set>
                                    <p:animEffect transition="in" filter="barn(inHorizontal)">
                                      <p:cBhvr>
                                        <p:cTn id="26" dur="500"/>
                                        <p:tgtEl>
                                          <p:spTgt spid="814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2" grpId="0"/>
      <p:bldP spid="814083"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1371600" y="838200"/>
            <a:ext cx="5486400" cy="762000"/>
          </a:xfrm>
        </p:spPr>
        <p:txBody>
          <a:bodyPr>
            <a:normAutofit/>
          </a:bodyPr>
          <a:lstStyle/>
          <a:p>
            <a:pPr eaLnBrk="1" hangingPunct="1"/>
            <a:r>
              <a:rPr lang="zh-CN" altLang="en-US" b="1" smtClean="0">
                <a:solidFill>
                  <a:srgbClr val="692AA2"/>
                </a:solidFill>
                <a:latin typeface="仿宋_GB2312" pitchFamily="49" charset="-122"/>
                <a:ea typeface="仿宋_GB2312" pitchFamily="49" charset="-122"/>
              </a:rPr>
              <a:t>常用非线性模型</a:t>
            </a:r>
          </a:p>
        </p:txBody>
      </p:sp>
      <p:grpSp>
        <p:nvGrpSpPr>
          <p:cNvPr id="815107" name="Group 3"/>
          <p:cNvGrpSpPr>
            <a:grpSpLocks/>
          </p:cNvGrpSpPr>
          <p:nvPr/>
        </p:nvGrpSpPr>
        <p:grpSpPr bwMode="auto">
          <a:xfrm>
            <a:off x="762000" y="1676400"/>
            <a:ext cx="7924800" cy="4572000"/>
            <a:chOff x="432" y="864"/>
            <a:chExt cx="4992" cy="2880"/>
          </a:xfrm>
        </p:grpSpPr>
        <p:sp>
          <p:nvSpPr>
            <p:cNvPr id="88068" name="Rectangle 4"/>
            <p:cNvSpPr>
              <a:spLocks noChangeArrowheads="1"/>
            </p:cNvSpPr>
            <p:nvPr/>
          </p:nvSpPr>
          <p:spPr bwMode="auto">
            <a:xfrm>
              <a:off x="2496" y="3312"/>
              <a:ext cx="144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69" name="Rectangle 5"/>
            <p:cNvSpPr>
              <a:spLocks noChangeArrowheads="1"/>
            </p:cNvSpPr>
            <p:nvPr/>
          </p:nvSpPr>
          <p:spPr bwMode="auto">
            <a:xfrm>
              <a:off x="2496" y="2928"/>
              <a:ext cx="1440"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70" name="Rectangle 6"/>
            <p:cNvSpPr>
              <a:spLocks noChangeArrowheads="1"/>
            </p:cNvSpPr>
            <p:nvPr/>
          </p:nvSpPr>
          <p:spPr bwMode="auto">
            <a:xfrm>
              <a:off x="2496" y="2527"/>
              <a:ext cx="1440" cy="4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71" name="Rectangle 7"/>
            <p:cNvSpPr>
              <a:spLocks noChangeArrowheads="1"/>
            </p:cNvSpPr>
            <p:nvPr/>
          </p:nvSpPr>
          <p:spPr bwMode="auto">
            <a:xfrm>
              <a:off x="2496" y="1555"/>
              <a:ext cx="1440" cy="97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72" name="Rectangle 8"/>
            <p:cNvSpPr>
              <a:spLocks noChangeArrowheads="1"/>
            </p:cNvSpPr>
            <p:nvPr/>
          </p:nvSpPr>
          <p:spPr bwMode="auto">
            <a:xfrm>
              <a:off x="2496" y="1200"/>
              <a:ext cx="1440"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73" name="Rectangle 9"/>
            <p:cNvSpPr>
              <a:spLocks noChangeArrowheads="1"/>
            </p:cNvSpPr>
            <p:nvPr/>
          </p:nvSpPr>
          <p:spPr bwMode="auto">
            <a:xfrm>
              <a:off x="2496" y="864"/>
              <a:ext cx="1440" cy="3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000" b="1">
                  <a:ea typeface="宋体" pitchFamily="2" charset="-122"/>
                </a:rPr>
                <a:t>变换后模型</a:t>
              </a:r>
            </a:p>
          </p:txBody>
        </p:sp>
        <p:sp>
          <p:nvSpPr>
            <p:cNvPr id="88074" name="Rectangle 10"/>
            <p:cNvSpPr>
              <a:spLocks noChangeArrowheads="1"/>
            </p:cNvSpPr>
            <p:nvPr/>
          </p:nvSpPr>
          <p:spPr bwMode="auto">
            <a:xfrm>
              <a:off x="3936" y="3312"/>
              <a:ext cx="1488"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迭代法</a:t>
              </a:r>
            </a:p>
          </p:txBody>
        </p:sp>
        <p:sp>
          <p:nvSpPr>
            <p:cNvPr id="88075" name="Rectangle 11"/>
            <p:cNvSpPr>
              <a:spLocks noChangeArrowheads="1"/>
            </p:cNvSpPr>
            <p:nvPr/>
          </p:nvSpPr>
          <p:spPr bwMode="auto">
            <a:xfrm>
              <a:off x="1632" y="3312"/>
              <a:ext cx="864"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76" name="Rectangle 12"/>
            <p:cNvSpPr>
              <a:spLocks noChangeArrowheads="1"/>
            </p:cNvSpPr>
            <p:nvPr/>
          </p:nvSpPr>
          <p:spPr bwMode="auto">
            <a:xfrm>
              <a:off x="432" y="3312"/>
              <a:ext cx="1200" cy="4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77" name="Rectangle 13"/>
            <p:cNvSpPr>
              <a:spLocks noChangeArrowheads="1"/>
            </p:cNvSpPr>
            <p:nvPr/>
          </p:nvSpPr>
          <p:spPr bwMode="auto">
            <a:xfrm>
              <a:off x="3936" y="2928"/>
              <a:ext cx="1488"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迭代法</a:t>
              </a:r>
            </a:p>
          </p:txBody>
        </p:sp>
        <p:sp>
          <p:nvSpPr>
            <p:cNvPr id="88078" name="Rectangle 14"/>
            <p:cNvSpPr>
              <a:spLocks noChangeArrowheads="1"/>
            </p:cNvSpPr>
            <p:nvPr/>
          </p:nvSpPr>
          <p:spPr bwMode="auto">
            <a:xfrm>
              <a:off x="1632" y="2928"/>
              <a:ext cx="864"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79" name="Rectangle 15"/>
            <p:cNvSpPr>
              <a:spLocks noChangeArrowheads="1"/>
            </p:cNvSpPr>
            <p:nvPr/>
          </p:nvSpPr>
          <p:spPr bwMode="auto">
            <a:xfrm>
              <a:off x="432" y="2928"/>
              <a:ext cx="1200"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80" name="Rectangle 16"/>
            <p:cNvSpPr>
              <a:spLocks noChangeArrowheads="1"/>
            </p:cNvSpPr>
            <p:nvPr/>
          </p:nvSpPr>
          <p:spPr bwMode="auto">
            <a:xfrm>
              <a:off x="3936" y="2527"/>
              <a:ext cx="1488" cy="4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迭代法</a:t>
              </a:r>
            </a:p>
          </p:txBody>
        </p:sp>
        <p:sp>
          <p:nvSpPr>
            <p:cNvPr id="88081" name="Rectangle 17"/>
            <p:cNvSpPr>
              <a:spLocks noChangeArrowheads="1"/>
            </p:cNvSpPr>
            <p:nvPr/>
          </p:nvSpPr>
          <p:spPr bwMode="auto">
            <a:xfrm>
              <a:off x="1632" y="2527"/>
              <a:ext cx="864" cy="4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b="1">
                  <a:ea typeface="宋体" pitchFamily="2" charset="-122"/>
                </a:rPr>
                <a:t>－</a:t>
              </a:r>
            </a:p>
          </p:txBody>
        </p:sp>
        <p:sp>
          <p:nvSpPr>
            <p:cNvPr id="88082" name="Rectangle 18"/>
            <p:cNvSpPr>
              <a:spLocks noChangeArrowheads="1"/>
            </p:cNvSpPr>
            <p:nvPr/>
          </p:nvSpPr>
          <p:spPr bwMode="auto">
            <a:xfrm>
              <a:off x="432" y="2527"/>
              <a:ext cx="1200" cy="4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83" name="Rectangle 19"/>
            <p:cNvSpPr>
              <a:spLocks noChangeArrowheads="1"/>
            </p:cNvSpPr>
            <p:nvPr/>
          </p:nvSpPr>
          <p:spPr bwMode="auto">
            <a:xfrm>
              <a:off x="3936" y="1555"/>
              <a:ext cx="1488" cy="97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altLang="zh-CN" b="1">
                <a:ea typeface="宋体" pitchFamily="2" charset="-122"/>
              </a:endParaRPr>
            </a:p>
            <a:p>
              <a:pPr algn="ctr">
                <a:spcBef>
                  <a:spcPct val="20000"/>
                </a:spcBef>
              </a:pPr>
              <a:r>
                <a:rPr lang="zh-CN" altLang="en-US" sz="1800" b="1">
                  <a:ea typeface="宋体" pitchFamily="2" charset="-122"/>
                </a:rPr>
                <a:t>线性最小二乘估计</a:t>
              </a:r>
            </a:p>
          </p:txBody>
        </p:sp>
        <p:sp>
          <p:nvSpPr>
            <p:cNvPr id="88084" name="Rectangle 20"/>
            <p:cNvSpPr>
              <a:spLocks noChangeArrowheads="1"/>
            </p:cNvSpPr>
            <p:nvPr/>
          </p:nvSpPr>
          <p:spPr bwMode="auto">
            <a:xfrm>
              <a:off x="1632" y="1555"/>
              <a:ext cx="864" cy="97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altLang="zh-CN" b="1">
                <a:ea typeface="宋体" pitchFamily="2" charset="-122"/>
              </a:endParaRPr>
            </a:p>
            <a:p>
              <a:pPr algn="ctr">
                <a:spcBef>
                  <a:spcPct val="20000"/>
                </a:spcBef>
              </a:pPr>
              <a:endParaRPr lang="en-US" altLang="zh-CN" b="1">
                <a:ea typeface="宋体" pitchFamily="2" charset="-122"/>
              </a:endParaRPr>
            </a:p>
            <a:p>
              <a:pPr algn="ctr">
                <a:spcBef>
                  <a:spcPct val="20000"/>
                </a:spcBef>
              </a:pPr>
              <a:endParaRPr lang="en-US" altLang="zh-CN" b="1">
                <a:ea typeface="宋体" pitchFamily="2" charset="-122"/>
              </a:endParaRPr>
            </a:p>
          </p:txBody>
        </p:sp>
        <p:sp>
          <p:nvSpPr>
            <p:cNvPr id="88085" name="Rectangle 21"/>
            <p:cNvSpPr>
              <a:spLocks noChangeArrowheads="1"/>
            </p:cNvSpPr>
            <p:nvPr/>
          </p:nvSpPr>
          <p:spPr bwMode="auto">
            <a:xfrm>
              <a:off x="432" y="1555"/>
              <a:ext cx="1200" cy="97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86" name="Rectangle 22"/>
            <p:cNvSpPr>
              <a:spLocks noChangeArrowheads="1"/>
            </p:cNvSpPr>
            <p:nvPr/>
          </p:nvSpPr>
          <p:spPr bwMode="auto">
            <a:xfrm>
              <a:off x="3936" y="1200"/>
              <a:ext cx="1488"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1800" b="1">
                  <a:ea typeface="宋体" pitchFamily="2" charset="-122"/>
                </a:rPr>
                <a:t>线性最小二乘估计</a:t>
              </a:r>
            </a:p>
          </p:txBody>
        </p:sp>
        <p:sp>
          <p:nvSpPr>
            <p:cNvPr id="88087" name="Rectangle 23"/>
            <p:cNvSpPr>
              <a:spLocks noChangeArrowheads="1"/>
            </p:cNvSpPr>
            <p:nvPr/>
          </p:nvSpPr>
          <p:spPr bwMode="auto">
            <a:xfrm>
              <a:off x="1632" y="1200"/>
              <a:ext cx="864"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88" name="Rectangle 24"/>
            <p:cNvSpPr>
              <a:spLocks noChangeArrowheads="1"/>
            </p:cNvSpPr>
            <p:nvPr/>
          </p:nvSpPr>
          <p:spPr bwMode="auto">
            <a:xfrm>
              <a:off x="432" y="1200"/>
              <a:ext cx="1200"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zh-CN" altLang="zh-CN" b="1">
                <a:ea typeface="宋体" pitchFamily="2" charset="-122"/>
              </a:endParaRPr>
            </a:p>
          </p:txBody>
        </p:sp>
        <p:sp>
          <p:nvSpPr>
            <p:cNvPr id="88089" name="Rectangle 25"/>
            <p:cNvSpPr>
              <a:spLocks noChangeArrowheads="1"/>
            </p:cNvSpPr>
            <p:nvPr/>
          </p:nvSpPr>
          <p:spPr bwMode="auto">
            <a:xfrm>
              <a:off x="3936" y="864"/>
              <a:ext cx="1488" cy="3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000" b="1">
                  <a:ea typeface="宋体" pitchFamily="2" charset="-122"/>
                </a:rPr>
                <a:t>参数估计方法</a:t>
              </a:r>
            </a:p>
          </p:txBody>
        </p:sp>
        <p:sp>
          <p:nvSpPr>
            <p:cNvPr id="88090" name="Rectangle 26"/>
            <p:cNvSpPr>
              <a:spLocks noChangeArrowheads="1"/>
            </p:cNvSpPr>
            <p:nvPr/>
          </p:nvSpPr>
          <p:spPr bwMode="auto">
            <a:xfrm>
              <a:off x="1632" y="864"/>
              <a:ext cx="864" cy="3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000" b="1">
                  <a:ea typeface="宋体" pitchFamily="2" charset="-122"/>
                </a:rPr>
                <a:t>变换</a:t>
              </a:r>
            </a:p>
          </p:txBody>
        </p:sp>
        <p:sp>
          <p:nvSpPr>
            <p:cNvPr id="88091" name="Rectangle 27"/>
            <p:cNvSpPr>
              <a:spLocks noChangeArrowheads="1"/>
            </p:cNvSpPr>
            <p:nvPr/>
          </p:nvSpPr>
          <p:spPr bwMode="auto">
            <a:xfrm>
              <a:off x="432" y="864"/>
              <a:ext cx="1200" cy="3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2000" b="1">
                  <a:ea typeface="宋体" pitchFamily="2" charset="-122"/>
                </a:rPr>
                <a:t>模型</a:t>
              </a:r>
            </a:p>
          </p:txBody>
        </p:sp>
        <p:sp>
          <p:nvSpPr>
            <p:cNvPr id="88092" name="Line 28"/>
            <p:cNvSpPr>
              <a:spLocks noChangeShapeType="1"/>
            </p:cNvSpPr>
            <p:nvPr/>
          </p:nvSpPr>
          <p:spPr bwMode="auto">
            <a:xfrm>
              <a:off x="432" y="864"/>
              <a:ext cx="4992" cy="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3" name="Line 29"/>
            <p:cNvSpPr>
              <a:spLocks noChangeShapeType="1"/>
            </p:cNvSpPr>
            <p:nvPr/>
          </p:nvSpPr>
          <p:spPr bwMode="auto">
            <a:xfrm>
              <a:off x="432" y="1200"/>
              <a:ext cx="4992"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4" name="Line 30"/>
            <p:cNvSpPr>
              <a:spLocks noChangeShapeType="1"/>
            </p:cNvSpPr>
            <p:nvPr/>
          </p:nvSpPr>
          <p:spPr bwMode="auto">
            <a:xfrm>
              <a:off x="432" y="1555"/>
              <a:ext cx="4992"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5" name="Line 31"/>
            <p:cNvSpPr>
              <a:spLocks noChangeShapeType="1"/>
            </p:cNvSpPr>
            <p:nvPr/>
          </p:nvSpPr>
          <p:spPr bwMode="auto">
            <a:xfrm>
              <a:off x="432" y="3312"/>
              <a:ext cx="4992"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6" name="Line 32"/>
            <p:cNvSpPr>
              <a:spLocks noChangeShapeType="1"/>
            </p:cNvSpPr>
            <p:nvPr/>
          </p:nvSpPr>
          <p:spPr bwMode="auto">
            <a:xfrm>
              <a:off x="432" y="3744"/>
              <a:ext cx="4992" cy="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7" name="Line 33"/>
            <p:cNvSpPr>
              <a:spLocks noChangeShapeType="1"/>
            </p:cNvSpPr>
            <p:nvPr/>
          </p:nvSpPr>
          <p:spPr bwMode="auto">
            <a:xfrm>
              <a:off x="1632" y="864"/>
              <a:ext cx="0" cy="288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8" name="Line 34"/>
            <p:cNvSpPr>
              <a:spLocks noChangeShapeType="1"/>
            </p:cNvSpPr>
            <p:nvPr/>
          </p:nvSpPr>
          <p:spPr bwMode="auto">
            <a:xfrm>
              <a:off x="2496" y="864"/>
              <a:ext cx="0" cy="288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9" name="Line 35"/>
            <p:cNvSpPr>
              <a:spLocks noChangeShapeType="1"/>
            </p:cNvSpPr>
            <p:nvPr/>
          </p:nvSpPr>
          <p:spPr bwMode="auto">
            <a:xfrm>
              <a:off x="5424" y="864"/>
              <a:ext cx="0" cy="288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100" name="Line 36"/>
            <p:cNvSpPr>
              <a:spLocks noChangeShapeType="1"/>
            </p:cNvSpPr>
            <p:nvPr/>
          </p:nvSpPr>
          <p:spPr bwMode="auto">
            <a:xfrm>
              <a:off x="432" y="2527"/>
              <a:ext cx="4992"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101" name="Line 37"/>
            <p:cNvSpPr>
              <a:spLocks noChangeShapeType="1"/>
            </p:cNvSpPr>
            <p:nvPr/>
          </p:nvSpPr>
          <p:spPr bwMode="auto">
            <a:xfrm>
              <a:off x="432" y="2928"/>
              <a:ext cx="4992"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102" name="Line 38"/>
            <p:cNvSpPr>
              <a:spLocks noChangeShapeType="1"/>
            </p:cNvSpPr>
            <p:nvPr/>
          </p:nvSpPr>
          <p:spPr bwMode="auto">
            <a:xfrm>
              <a:off x="432" y="864"/>
              <a:ext cx="0" cy="288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103" name="Line 39"/>
            <p:cNvSpPr>
              <a:spLocks noChangeShapeType="1"/>
            </p:cNvSpPr>
            <p:nvPr/>
          </p:nvSpPr>
          <p:spPr bwMode="auto">
            <a:xfrm>
              <a:off x="3936" y="864"/>
              <a:ext cx="0" cy="288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8104" name="Object 40"/>
            <p:cNvGraphicFramePr>
              <a:graphicFrameLocks noChangeAspect="1"/>
            </p:cNvGraphicFramePr>
            <p:nvPr/>
          </p:nvGraphicFramePr>
          <p:xfrm>
            <a:off x="501" y="1248"/>
            <a:ext cx="1062" cy="261"/>
          </p:xfrm>
          <a:graphic>
            <a:graphicData uri="http://schemas.openxmlformats.org/presentationml/2006/ole">
              <mc:AlternateContent xmlns:mc="http://schemas.openxmlformats.org/markup-compatibility/2006">
                <mc:Choice xmlns:v="urn:schemas-microsoft-com:vml" Requires="v">
                  <p:oleObj spid="_x0000_s88324" name="公式" r:id="rId3" imgW="965200" imgH="241300" progId="Equation.3">
                    <p:embed/>
                  </p:oleObj>
                </mc:Choice>
                <mc:Fallback>
                  <p:oleObj name="公式" r:id="rId3" imgW="965200" imgH="2413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 y="1248"/>
                          <a:ext cx="1062"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5" name="Object 41"/>
            <p:cNvGraphicFramePr>
              <a:graphicFrameLocks noChangeAspect="1"/>
            </p:cNvGraphicFramePr>
            <p:nvPr/>
          </p:nvGraphicFramePr>
          <p:xfrm>
            <a:off x="624" y="1872"/>
            <a:ext cx="720" cy="328"/>
          </p:xfrm>
          <a:graphic>
            <a:graphicData uri="http://schemas.openxmlformats.org/presentationml/2006/ole">
              <mc:AlternateContent xmlns:mc="http://schemas.openxmlformats.org/markup-compatibility/2006">
                <mc:Choice xmlns:v="urn:schemas-microsoft-com:vml" Requires="v">
                  <p:oleObj spid="_x0000_s88325" r:id="rId5" imgW="520474" imgH="241195" progId="Equation.3">
                    <p:embed/>
                  </p:oleObj>
                </mc:Choice>
                <mc:Fallback>
                  <p:oleObj r:id="rId5" imgW="520474" imgH="241195"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872"/>
                          <a:ext cx="720" cy="32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6" name="Object 42"/>
            <p:cNvGraphicFramePr>
              <a:graphicFrameLocks noChangeAspect="1"/>
            </p:cNvGraphicFramePr>
            <p:nvPr/>
          </p:nvGraphicFramePr>
          <p:xfrm>
            <a:off x="528" y="2592"/>
            <a:ext cx="912" cy="307"/>
          </p:xfrm>
          <a:graphic>
            <a:graphicData uri="http://schemas.openxmlformats.org/presentationml/2006/ole">
              <mc:AlternateContent xmlns:mc="http://schemas.openxmlformats.org/markup-compatibility/2006">
                <mc:Choice xmlns:v="urn:schemas-microsoft-com:vml" Requires="v">
                  <p:oleObj spid="_x0000_s88326" name="Equation" r:id="rId7" imgW="710891" imgH="241195" progId="Equation.3">
                    <p:embed/>
                  </p:oleObj>
                </mc:Choice>
                <mc:Fallback>
                  <p:oleObj name="Equation" r:id="rId7" imgW="710891" imgH="241195"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2592"/>
                          <a:ext cx="912" cy="30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7" name="Object 43"/>
            <p:cNvGraphicFramePr>
              <a:graphicFrameLocks noChangeAspect="1"/>
            </p:cNvGraphicFramePr>
            <p:nvPr/>
          </p:nvGraphicFramePr>
          <p:xfrm>
            <a:off x="528" y="2976"/>
            <a:ext cx="816" cy="341"/>
          </p:xfrm>
          <a:graphic>
            <a:graphicData uri="http://schemas.openxmlformats.org/presentationml/2006/ole">
              <mc:AlternateContent xmlns:mc="http://schemas.openxmlformats.org/markup-compatibility/2006">
                <mc:Choice xmlns:v="urn:schemas-microsoft-com:vml" Requires="v">
                  <p:oleObj spid="_x0000_s88327" r:id="rId9" imgW="634449" imgH="266469" progId="Equation.3">
                    <p:embed/>
                  </p:oleObj>
                </mc:Choice>
                <mc:Fallback>
                  <p:oleObj r:id="rId9" imgW="634449" imgH="266469"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2976"/>
                          <a:ext cx="816" cy="34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8" name="Object 44"/>
            <p:cNvGraphicFramePr>
              <a:graphicFrameLocks noChangeAspect="1"/>
            </p:cNvGraphicFramePr>
            <p:nvPr/>
          </p:nvGraphicFramePr>
          <p:xfrm>
            <a:off x="480" y="3264"/>
            <a:ext cx="960" cy="474"/>
          </p:xfrm>
          <a:graphic>
            <a:graphicData uri="http://schemas.openxmlformats.org/presentationml/2006/ole">
              <mc:AlternateContent xmlns:mc="http://schemas.openxmlformats.org/markup-compatibility/2006">
                <mc:Choice xmlns:v="urn:schemas-microsoft-com:vml" Requires="v">
                  <p:oleObj spid="_x0000_s88328" r:id="rId11" imgW="787058" imgH="393529" progId="Equation.3">
                    <p:embed/>
                  </p:oleObj>
                </mc:Choice>
                <mc:Fallback>
                  <p:oleObj r:id="rId11" imgW="787058" imgH="393529"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3264"/>
                          <a:ext cx="960" cy="47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9" name="Object 45"/>
            <p:cNvGraphicFramePr>
              <a:graphicFrameLocks noChangeAspect="1"/>
            </p:cNvGraphicFramePr>
            <p:nvPr/>
          </p:nvGraphicFramePr>
          <p:xfrm>
            <a:off x="1776" y="1248"/>
            <a:ext cx="519" cy="277"/>
          </p:xfrm>
          <a:graphic>
            <a:graphicData uri="http://schemas.openxmlformats.org/presentationml/2006/ole">
              <mc:AlternateContent xmlns:mc="http://schemas.openxmlformats.org/markup-compatibility/2006">
                <mc:Choice xmlns:v="urn:schemas-microsoft-com:vml" Requires="v">
                  <p:oleObj spid="_x0000_s88329" r:id="rId13" imgW="431613" imgH="228501" progId="Equation.3">
                    <p:embed/>
                  </p:oleObj>
                </mc:Choice>
                <mc:Fallback>
                  <p:oleObj r:id="rId13" imgW="431613" imgH="228501"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 y="1248"/>
                          <a:ext cx="519" cy="27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0" name="Object 46"/>
            <p:cNvGraphicFramePr>
              <a:graphicFrameLocks noChangeAspect="1"/>
            </p:cNvGraphicFramePr>
            <p:nvPr/>
          </p:nvGraphicFramePr>
          <p:xfrm>
            <a:off x="1728" y="1584"/>
            <a:ext cx="624" cy="302"/>
          </p:xfrm>
          <a:graphic>
            <a:graphicData uri="http://schemas.openxmlformats.org/presentationml/2006/ole">
              <mc:AlternateContent xmlns:mc="http://schemas.openxmlformats.org/markup-compatibility/2006">
                <mc:Choice xmlns:v="urn:schemas-microsoft-com:vml" Requires="v">
                  <p:oleObj spid="_x0000_s88330" r:id="rId15" imgW="609336" imgH="291973" progId="Equation.3">
                    <p:embed/>
                  </p:oleObj>
                </mc:Choice>
                <mc:Fallback>
                  <p:oleObj r:id="rId15" imgW="609336" imgH="291973"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1584"/>
                          <a:ext cx="624" cy="30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1" name="Object 47"/>
            <p:cNvGraphicFramePr>
              <a:graphicFrameLocks noChangeAspect="1"/>
            </p:cNvGraphicFramePr>
            <p:nvPr/>
          </p:nvGraphicFramePr>
          <p:xfrm>
            <a:off x="1728" y="1872"/>
            <a:ext cx="624" cy="208"/>
          </p:xfrm>
          <a:graphic>
            <a:graphicData uri="http://schemas.openxmlformats.org/presentationml/2006/ole">
              <mc:AlternateContent xmlns:mc="http://schemas.openxmlformats.org/markup-compatibility/2006">
                <mc:Choice xmlns:v="urn:schemas-microsoft-com:vml" Requires="v">
                  <p:oleObj spid="_x0000_s88331" r:id="rId17" imgW="545626" imgH="177646" progId="Equation.3">
                    <p:embed/>
                  </p:oleObj>
                </mc:Choice>
                <mc:Fallback>
                  <p:oleObj r:id="rId17" imgW="545626" imgH="177646"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 y="1872"/>
                          <a:ext cx="624"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2" name="Object 48"/>
            <p:cNvGraphicFramePr>
              <a:graphicFrameLocks noChangeAspect="1"/>
            </p:cNvGraphicFramePr>
            <p:nvPr/>
          </p:nvGraphicFramePr>
          <p:xfrm>
            <a:off x="1728" y="2112"/>
            <a:ext cx="624" cy="212"/>
          </p:xfrm>
          <a:graphic>
            <a:graphicData uri="http://schemas.openxmlformats.org/presentationml/2006/ole">
              <mc:AlternateContent xmlns:mc="http://schemas.openxmlformats.org/markup-compatibility/2006">
                <mc:Choice xmlns:v="urn:schemas-microsoft-com:vml" Requires="v">
                  <p:oleObj spid="_x0000_s88332" r:id="rId19" imgW="532937" imgH="177646" progId="Equation.3">
                    <p:embed/>
                  </p:oleObj>
                </mc:Choice>
                <mc:Fallback>
                  <p:oleObj r:id="rId19" imgW="532937" imgH="177646"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2112"/>
                          <a:ext cx="624" cy="21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3" name="Object 49"/>
            <p:cNvGraphicFramePr>
              <a:graphicFrameLocks noChangeAspect="1"/>
            </p:cNvGraphicFramePr>
            <p:nvPr/>
          </p:nvGraphicFramePr>
          <p:xfrm>
            <a:off x="2592" y="1248"/>
            <a:ext cx="1200" cy="277"/>
          </p:xfrm>
          <a:graphic>
            <a:graphicData uri="http://schemas.openxmlformats.org/presentationml/2006/ole">
              <mc:AlternateContent xmlns:mc="http://schemas.openxmlformats.org/markup-compatibility/2006">
                <mc:Choice xmlns:v="urn:schemas-microsoft-com:vml" Requires="v">
                  <p:oleObj spid="_x0000_s88333" r:id="rId21" imgW="990600" imgH="228600" progId="Equation.3">
                    <p:embed/>
                  </p:oleObj>
                </mc:Choice>
                <mc:Fallback>
                  <p:oleObj r:id="rId21" imgW="990600" imgH="22860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92" y="1248"/>
                          <a:ext cx="1200" cy="27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4" name="Object 50"/>
            <p:cNvGraphicFramePr>
              <a:graphicFrameLocks noChangeAspect="1"/>
            </p:cNvGraphicFramePr>
            <p:nvPr/>
          </p:nvGraphicFramePr>
          <p:xfrm>
            <a:off x="2592" y="1872"/>
            <a:ext cx="1056" cy="389"/>
          </p:xfrm>
          <a:graphic>
            <a:graphicData uri="http://schemas.openxmlformats.org/presentationml/2006/ole">
              <mc:AlternateContent xmlns:mc="http://schemas.openxmlformats.org/markup-compatibility/2006">
                <mc:Choice xmlns:v="urn:schemas-microsoft-com:vml" Requires="v">
                  <p:oleObj spid="_x0000_s88334" r:id="rId23" imgW="799753" imgH="291973" progId="Equation.3">
                    <p:embed/>
                  </p:oleObj>
                </mc:Choice>
                <mc:Fallback>
                  <p:oleObj r:id="rId23" imgW="799753" imgH="291973"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2" y="1872"/>
                          <a:ext cx="1056" cy="38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5106"/>
                                        </p:tgtEl>
                                        <p:attrNameLst>
                                          <p:attrName>style.visibility</p:attrName>
                                        </p:attrNameLst>
                                      </p:cBhvr>
                                      <p:to>
                                        <p:strVal val="visible"/>
                                      </p:to>
                                    </p:set>
                                    <p:anim calcmode="lin" valueType="num">
                                      <p:cBhvr additive="base">
                                        <p:cTn id="7" dur="500" fill="hold"/>
                                        <p:tgtEl>
                                          <p:spTgt spid="815106"/>
                                        </p:tgtEl>
                                        <p:attrNameLst>
                                          <p:attrName>ppt_x</p:attrName>
                                        </p:attrNameLst>
                                      </p:cBhvr>
                                      <p:tavLst>
                                        <p:tav tm="0">
                                          <p:val>
                                            <p:strVal val="#ppt_x"/>
                                          </p:val>
                                        </p:tav>
                                        <p:tav tm="100000">
                                          <p:val>
                                            <p:strVal val="#ppt_x"/>
                                          </p:val>
                                        </p:tav>
                                      </p:tavLst>
                                    </p:anim>
                                    <p:anim calcmode="lin" valueType="num">
                                      <p:cBhvr additive="base">
                                        <p:cTn id="8" dur="500" fill="hold"/>
                                        <p:tgtEl>
                                          <p:spTgt spid="8151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5107"/>
                                        </p:tgtEl>
                                        <p:attrNameLst>
                                          <p:attrName>style.visibility</p:attrName>
                                        </p:attrNameLst>
                                      </p:cBhvr>
                                      <p:to>
                                        <p:strVal val="visible"/>
                                      </p:to>
                                    </p:set>
                                    <p:anim calcmode="lin" valueType="num">
                                      <p:cBhvr additive="base">
                                        <p:cTn id="11" dur="500" fill="hold"/>
                                        <p:tgtEl>
                                          <p:spTgt spid="815107"/>
                                        </p:tgtEl>
                                        <p:attrNameLst>
                                          <p:attrName>ppt_x</p:attrName>
                                        </p:attrNameLst>
                                      </p:cBhvr>
                                      <p:tavLst>
                                        <p:tav tm="0">
                                          <p:val>
                                            <p:strVal val="#ppt_x"/>
                                          </p:val>
                                        </p:tav>
                                        <p:tav tm="100000">
                                          <p:val>
                                            <p:strVal val="#ppt_x"/>
                                          </p:val>
                                        </p:tav>
                                      </p:tavLst>
                                    </p:anim>
                                    <p:anim calcmode="lin" valueType="num">
                                      <p:cBhvr additive="base">
                                        <p:cTn id="12" dur="500" fill="hold"/>
                                        <p:tgtEl>
                                          <p:spTgt spid="815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6"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685800" y="990600"/>
            <a:ext cx="8153400" cy="1143000"/>
          </a:xfrm>
        </p:spPr>
        <p:txBody>
          <a:bodyPr>
            <a:normAutofit/>
          </a:bodyPr>
          <a:lstStyle/>
          <a:p>
            <a:pPr algn="l" eaLnBrk="1" hangingPunct="1"/>
            <a:r>
              <a:rPr lang="zh-CN" altLang="en-US" sz="2400" b="1" smtClean="0">
                <a:solidFill>
                  <a:srgbClr val="692AA2"/>
                </a:solidFill>
                <a:latin typeface="仿宋_GB2312" pitchFamily="49" charset="-122"/>
                <a:ea typeface="仿宋_GB2312" pitchFamily="49" charset="-122"/>
              </a:rPr>
              <a:t>例</a:t>
            </a:r>
            <a:r>
              <a:rPr lang="en-US" altLang="zh-CN" sz="2400" b="1" smtClean="0">
                <a:solidFill>
                  <a:srgbClr val="692AA2"/>
                </a:solidFill>
                <a:latin typeface="仿宋_GB2312" pitchFamily="49" charset="-122"/>
                <a:ea typeface="仿宋_GB2312" pitchFamily="49" charset="-122"/>
              </a:rPr>
              <a:t>10.3.2</a:t>
            </a:r>
            <a:r>
              <a:rPr lang="zh-CN" altLang="en-US" sz="2400" b="1" smtClean="0">
                <a:solidFill>
                  <a:srgbClr val="692AA2"/>
                </a:solidFill>
                <a:latin typeface="仿宋_GB2312" pitchFamily="49" charset="-122"/>
                <a:ea typeface="仿宋_GB2312" pitchFamily="49" charset="-122"/>
              </a:rPr>
              <a:t>： </a:t>
            </a:r>
            <a:br>
              <a:rPr lang="zh-CN" altLang="en-US" sz="2400" b="1" smtClean="0">
                <a:solidFill>
                  <a:srgbClr val="692AA2"/>
                </a:solidFill>
                <a:latin typeface="仿宋_GB2312" pitchFamily="49" charset="-122"/>
                <a:ea typeface="仿宋_GB2312" pitchFamily="49" charset="-122"/>
              </a:rPr>
            </a:br>
            <a:r>
              <a:rPr lang="zh-CN" altLang="en-US" sz="2400" b="1" smtClean="0">
                <a:solidFill>
                  <a:srgbClr val="692AA2"/>
                </a:solidFill>
                <a:latin typeface="仿宋_GB2312" pitchFamily="49" charset="-122"/>
                <a:ea typeface="仿宋_GB2312" pitchFamily="49" charset="-122"/>
              </a:rPr>
              <a:t>   对上海证券交易所每月末上证指数序列进行模型拟合</a:t>
            </a:r>
            <a:r>
              <a:rPr lang="zh-CN" altLang="en-US" smtClean="0">
                <a:solidFill>
                  <a:srgbClr val="692AA2"/>
                </a:solidFill>
                <a:latin typeface="仿宋_GB2312" pitchFamily="49" charset="-122"/>
                <a:ea typeface="仿宋_GB2312" pitchFamily="49" charset="-122"/>
              </a:rPr>
              <a:t> </a:t>
            </a:r>
          </a:p>
        </p:txBody>
      </p:sp>
      <p:graphicFrame>
        <p:nvGraphicFramePr>
          <p:cNvPr id="816131" name="Object 3"/>
          <p:cNvGraphicFramePr>
            <a:graphicFrameLocks noChangeAspect="1"/>
          </p:cNvGraphicFramePr>
          <p:nvPr/>
        </p:nvGraphicFramePr>
        <p:xfrm>
          <a:off x="1447800" y="2133600"/>
          <a:ext cx="6400800" cy="4502150"/>
        </p:xfrm>
        <a:graphic>
          <a:graphicData uri="http://schemas.openxmlformats.org/presentationml/2006/ole">
            <mc:AlternateContent xmlns:mc="http://schemas.openxmlformats.org/markup-compatibility/2006">
              <mc:Choice xmlns:v="urn:schemas-microsoft-com:vml" Requires="v">
                <p:oleObj spid="_x0000_s89111" name="位图图像" r:id="rId3" imgW="3924848" imgH="2467319" progId="Paint.Picture">
                  <p:embed/>
                </p:oleObj>
              </mc:Choice>
              <mc:Fallback>
                <p:oleObj name="位图图像" r:id="rId3" imgW="3924848" imgH="246731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33600"/>
                        <a:ext cx="64008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6130"/>
                                        </p:tgtEl>
                                        <p:attrNameLst>
                                          <p:attrName>style.visibility</p:attrName>
                                        </p:attrNameLst>
                                      </p:cBhvr>
                                      <p:to>
                                        <p:strVal val="visible"/>
                                      </p:to>
                                    </p:set>
                                    <p:anim calcmode="lin" valueType="num">
                                      <p:cBhvr additive="base">
                                        <p:cTn id="7" dur="500" fill="hold"/>
                                        <p:tgtEl>
                                          <p:spTgt spid="816130"/>
                                        </p:tgtEl>
                                        <p:attrNameLst>
                                          <p:attrName>ppt_x</p:attrName>
                                        </p:attrNameLst>
                                      </p:cBhvr>
                                      <p:tavLst>
                                        <p:tav tm="0">
                                          <p:val>
                                            <p:strVal val="0-#ppt_w/2"/>
                                          </p:val>
                                        </p:tav>
                                        <p:tav tm="100000">
                                          <p:val>
                                            <p:strVal val="#ppt_x"/>
                                          </p:val>
                                        </p:tav>
                                      </p:tavLst>
                                    </p:anim>
                                    <p:anim calcmode="lin" valueType="num">
                                      <p:cBhvr additive="base">
                                        <p:cTn id="8" dur="500" fill="hold"/>
                                        <p:tgtEl>
                                          <p:spTgt spid="8161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6131"/>
                                        </p:tgtEl>
                                        <p:attrNameLst>
                                          <p:attrName>style.visibility</p:attrName>
                                        </p:attrNameLst>
                                      </p:cBhvr>
                                      <p:to>
                                        <p:strVal val="visible"/>
                                      </p:to>
                                    </p:set>
                                    <p:anim calcmode="lin" valueType="num">
                                      <p:cBhvr additive="base">
                                        <p:cTn id="11" dur="500" fill="hold"/>
                                        <p:tgtEl>
                                          <p:spTgt spid="816131"/>
                                        </p:tgtEl>
                                        <p:attrNameLst>
                                          <p:attrName>ppt_x</p:attrName>
                                        </p:attrNameLst>
                                      </p:cBhvr>
                                      <p:tavLst>
                                        <p:tav tm="0">
                                          <p:val>
                                            <p:strVal val="0-#ppt_w/2"/>
                                          </p:val>
                                        </p:tav>
                                        <p:tav tm="100000">
                                          <p:val>
                                            <p:strVal val="#ppt_x"/>
                                          </p:val>
                                        </p:tav>
                                      </p:tavLst>
                                    </p:anim>
                                    <p:anim calcmode="lin" valueType="num">
                                      <p:cBhvr additive="base">
                                        <p:cTn id="12" dur="500" fill="hold"/>
                                        <p:tgtEl>
                                          <p:spTgt spid="816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0" grpId="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990600" y="990600"/>
            <a:ext cx="3733800" cy="5334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非线性拟合</a:t>
            </a:r>
          </a:p>
        </p:txBody>
      </p:sp>
      <p:sp>
        <p:nvSpPr>
          <p:cNvPr id="817155" name="Rectangle 3"/>
          <p:cNvSpPr>
            <a:spLocks noGrp="1" noChangeArrowheads="1"/>
          </p:cNvSpPr>
          <p:nvPr>
            <p:ph idx="1"/>
          </p:nvPr>
        </p:nvSpPr>
        <p:spPr>
          <a:xfrm>
            <a:off x="1295400" y="1798638"/>
            <a:ext cx="5410200" cy="4525962"/>
          </a:xfrm>
        </p:spPr>
        <p:txBody>
          <a:bodyPr/>
          <a:lstStyle/>
          <a:p>
            <a:pPr eaLnBrk="1" hangingPunct="1"/>
            <a:r>
              <a:rPr lang="zh-CN" altLang="en-US" sz="2400" b="1" smtClean="0">
                <a:solidFill>
                  <a:srgbClr val="692AA2"/>
                </a:solidFill>
                <a:latin typeface="仿宋_GB2312" pitchFamily="49" charset="-122"/>
                <a:ea typeface="仿宋_GB2312" pitchFamily="49" charset="-122"/>
              </a:rPr>
              <a:t>模型</a:t>
            </a:r>
          </a:p>
          <a:p>
            <a:pPr eaLnBrk="1" hangingPunct="1"/>
            <a:endParaRPr lang="zh-CN" altLang="en-US" sz="2400" b="1" smtClean="0">
              <a:solidFill>
                <a:srgbClr val="692AA2"/>
              </a:solidFill>
              <a:latin typeface="仿宋_GB2312" pitchFamily="49" charset="-122"/>
              <a:ea typeface="仿宋_GB2312" pitchFamily="49" charset="-122"/>
            </a:endParaRPr>
          </a:p>
          <a:p>
            <a:pPr eaLnBrk="1" hangingPunct="1"/>
            <a:r>
              <a:rPr lang="zh-CN" altLang="en-US" sz="2400" b="1" smtClean="0">
                <a:solidFill>
                  <a:srgbClr val="692AA2"/>
                </a:solidFill>
                <a:latin typeface="仿宋_GB2312" pitchFamily="49" charset="-122"/>
                <a:ea typeface="仿宋_GB2312" pitchFamily="49" charset="-122"/>
              </a:rPr>
              <a:t>变换</a:t>
            </a:r>
          </a:p>
          <a:p>
            <a:pPr eaLnBrk="1" hangingPunct="1"/>
            <a:endParaRPr lang="zh-CN" altLang="en-US" sz="2400" b="1" smtClean="0">
              <a:solidFill>
                <a:srgbClr val="692AA2"/>
              </a:solidFill>
              <a:latin typeface="仿宋_GB2312" pitchFamily="49" charset="-122"/>
              <a:ea typeface="仿宋_GB2312" pitchFamily="49" charset="-122"/>
            </a:endParaRPr>
          </a:p>
          <a:p>
            <a:pPr eaLnBrk="1" hangingPunct="1"/>
            <a:r>
              <a:rPr lang="zh-CN" altLang="en-US" sz="2400" b="1" smtClean="0">
                <a:solidFill>
                  <a:srgbClr val="692AA2"/>
                </a:solidFill>
                <a:latin typeface="仿宋_GB2312" pitchFamily="49" charset="-122"/>
                <a:ea typeface="仿宋_GB2312" pitchFamily="49" charset="-122"/>
              </a:rPr>
              <a:t>参数估计方法</a:t>
            </a:r>
          </a:p>
          <a:p>
            <a:pPr lvl="1" eaLnBrk="1" hangingPunct="1"/>
            <a:r>
              <a:rPr lang="zh-CN" altLang="en-US" sz="2400" b="1" smtClean="0">
                <a:solidFill>
                  <a:srgbClr val="692AA2"/>
                </a:solidFill>
                <a:latin typeface="仿宋_GB2312" pitchFamily="49" charset="-122"/>
                <a:ea typeface="仿宋_GB2312" pitchFamily="49" charset="-122"/>
              </a:rPr>
              <a:t>线性最小二乘估计</a:t>
            </a:r>
          </a:p>
          <a:p>
            <a:pPr eaLnBrk="1" hangingPunct="1"/>
            <a:r>
              <a:rPr lang="zh-CN" altLang="en-US" sz="2400" b="1" smtClean="0">
                <a:solidFill>
                  <a:srgbClr val="692AA2"/>
                </a:solidFill>
                <a:latin typeface="仿宋_GB2312" pitchFamily="49" charset="-122"/>
                <a:ea typeface="仿宋_GB2312" pitchFamily="49" charset="-122"/>
              </a:rPr>
              <a:t>拟合模型口径</a:t>
            </a:r>
          </a:p>
        </p:txBody>
      </p:sp>
      <p:graphicFrame>
        <p:nvGraphicFramePr>
          <p:cNvPr id="817156" name="Object 4"/>
          <p:cNvGraphicFramePr>
            <a:graphicFrameLocks noChangeAspect="1"/>
          </p:cNvGraphicFramePr>
          <p:nvPr/>
        </p:nvGraphicFramePr>
        <p:xfrm>
          <a:off x="2590800" y="1798638"/>
          <a:ext cx="2209800" cy="525462"/>
        </p:xfrm>
        <a:graphic>
          <a:graphicData uri="http://schemas.openxmlformats.org/presentationml/2006/ole">
            <mc:AlternateContent xmlns:mc="http://schemas.openxmlformats.org/markup-compatibility/2006">
              <mc:Choice xmlns:v="urn:schemas-microsoft-com:vml" Requires="v">
                <p:oleObj spid="_x0000_s90176" r:id="rId3" imgW="1002865" imgH="241195" progId="Equation.3">
                  <p:embed/>
                </p:oleObj>
              </mc:Choice>
              <mc:Fallback>
                <p:oleObj r:id="rId3" imgW="1002865"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798638"/>
                        <a:ext cx="2209800" cy="52546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7157" name="Object 5"/>
          <p:cNvGraphicFramePr>
            <a:graphicFrameLocks noChangeAspect="1"/>
          </p:cNvGraphicFramePr>
          <p:nvPr/>
        </p:nvGraphicFramePr>
        <p:xfrm>
          <a:off x="2667000" y="2713038"/>
          <a:ext cx="914400" cy="488950"/>
        </p:xfrm>
        <a:graphic>
          <a:graphicData uri="http://schemas.openxmlformats.org/presentationml/2006/ole">
            <mc:AlternateContent xmlns:mc="http://schemas.openxmlformats.org/markup-compatibility/2006">
              <mc:Choice xmlns:v="urn:schemas-microsoft-com:vml" Requires="v">
                <p:oleObj spid="_x0000_s90177" r:id="rId5" imgW="431613" imgH="228501" progId="Equation.3">
                  <p:embed/>
                </p:oleObj>
              </mc:Choice>
              <mc:Fallback>
                <p:oleObj r:id="rId5" imgW="431613"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3038"/>
                        <a:ext cx="914400" cy="4889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7158" name="Object 6"/>
          <p:cNvGraphicFramePr>
            <a:graphicFrameLocks noChangeAspect="1"/>
          </p:cNvGraphicFramePr>
          <p:nvPr/>
        </p:nvGraphicFramePr>
        <p:xfrm>
          <a:off x="1905000" y="5227638"/>
          <a:ext cx="3581400" cy="542925"/>
        </p:xfrm>
        <a:graphic>
          <a:graphicData uri="http://schemas.openxmlformats.org/presentationml/2006/ole">
            <mc:AlternateContent xmlns:mc="http://schemas.openxmlformats.org/markup-compatibility/2006">
              <mc:Choice xmlns:v="urn:schemas-microsoft-com:vml" Requires="v">
                <p:oleObj spid="_x0000_s90178" r:id="rId7" imgW="1574800" imgH="241300" progId="Equation.3">
                  <p:embed/>
                </p:oleObj>
              </mc:Choice>
              <mc:Fallback>
                <p:oleObj r:id="rId7" imgW="15748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227638"/>
                        <a:ext cx="3581400" cy="5429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817154"/>
                                        </p:tgtEl>
                                        <p:attrNameLst>
                                          <p:attrName>style.visibility</p:attrName>
                                        </p:attrNameLst>
                                      </p:cBhvr>
                                      <p:to>
                                        <p:strVal val="visible"/>
                                      </p:to>
                                    </p:set>
                                    <p:animEffect transition="in" filter="barn(inHorizontal)">
                                      <p:cBhvr>
                                        <p:cTn id="7" dur="500"/>
                                        <p:tgtEl>
                                          <p:spTgt spid="817154"/>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17155">
                                            <p:txEl>
                                              <p:pRg st="0" end="0"/>
                                            </p:txEl>
                                          </p:spTgt>
                                        </p:tgtEl>
                                        <p:attrNameLst>
                                          <p:attrName>style.visibility</p:attrName>
                                        </p:attrNameLst>
                                      </p:cBhvr>
                                      <p:to>
                                        <p:strVal val="visible"/>
                                      </p:to>
                                    </p:set>
                                    <p:animEffect transition="in" filter="barn(inHorizontal)">
                                      <p:cBhvr>
                                        <p:cTn id="10" dur="500"/>
                                        <p:tgtEl>
                                          <p:spTgt spid="817155">
                                            <p:txEl>
                                              <p:pRg st="0" end="0"/>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817156"/>
                                        </p:tgtEl>
                                        <p:attrNameLst>
                                          <p:attrName>style.visibility</p:attrName>
                                        </p:attrNameLst>
                                      </p:cBhvr>
                                      <p:to>
                                        <p:strVal val="visible"/>
                                      </p:to>
                                    </p:set>
                                    <p:animEffect transition="in" filter="barn(inHorizontal)">
                                      <p:cBhvr>
                                        <p:cTn id="13" dur="500"/>
                                        <p:tgtEl>
                                          <p:spTgt spid="817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817155">
                                            <p:txEl>
                                              <p:pRg st="2" end="2"/>
                                            </p:txEl>
                                          </p:spTgt>
                                        </p:tgtEl>
                                        <p:attrNameLst>
                                          <p:attrName>style.visibility</p:attrName>
                                        </p:attrNameLst>
                                      </p:cBhvr>
                                      <p:to>
                                        <p:strVal val="visible"/>
                                      </p:to>
                                    </p:set>
                                    <p:animEffect transition="in" filter="barn(inHorizontal)">
                                      <p:cBhvr>
                                        <p:cTn id="18" dur="500"/>
                                        <p:tgtEl>
                                          <p:spTgt spid="817155">
                                            <p:txEl>
                                              <p:pRg st="2" end="2"/>
                                            </p:txEl>
                                          </p:spTgt>
                                        </p:tgtEl>
                                      </p:cBhvr>
                                    </p:animEffect>
                                  </p:childTnLst>
                                </p:cTn>
                              </p:par>
                              <p:par>
                                <p:cTn id="19" presetID="16" presetClass="entr" presetSubtype="26" fill="hold" nodeType="withEffect">
                                  <p:stCondLst>
                                    <p:cond delay="0"/>
                                  </p:stCondLst>
                                  <p:childTnLst>
                                    <p:set>
                                      <p:cBhvr>
                                        <p:cTn id="20" dur="1" fill="hold">
                                          <p:stCondLst>
                                            <p:cond delay="0"/>
                                          </p:stCondLst>
                                        </p:cTn>
                                        <p:tgtEl>
                                          <p:spTgt spid="817157"/>
                                        </p:tgtEl>
                                        <p:attrNameLst>
                                          <p:attrName>style.visibility</p:attrName>
                                        </p:attrNameLst>
                                      </p:cBhvr>
                                      <p:to>
                                        <p:strVal val="visible"/>
                                      </p:to>
                                    </p:set>
                                    <p:animEffect transition="in" filter="barn(inHorizontal)">
                                      <p:cBhvr>
                                        <p:cTn id="21" dur="500"/>
                                        <p:tgtEl>
                                          <p:spTgt spid="8171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817155">
                                            <p:txEl>
                                              <p:pRg st="4" end="4"/>
                                            </p:txEl>
                                          </p:spTgt>
                                        </p:tgtEl>
                                        <p:attrNameLst>
                                          <p:attrName>style.visibility</p:attrName>
                                        </p:attrNameLst>
                                      </p:cBhvr>
                                      <p:to>
                                        <p:strVal val="visible"/>
                                      </p:to>
                                    </p:set>
                                    <p:animEffect transition="in" filter="barn(inHorizontal)">
                                      <p:cBhvr>
                                        <p:cTn id="26" dur="500"/>
                                        <p:tgtEl>
                                          <p:spTgt spid="817155">
                                            <p:txEl>
                                              <p:pRg st="4" end="4"/>
                                            </p:txEl>
                                          </p:spTgt>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817155">
                                            <p:txEl>
                                              <p:pRg st="5" end="5"/>
                                            </p:txEl>
                                          </p:spTgt>
                                        </p:tgtEl>
                                        <p:attrNameLst>
                                          <p:attrName>style.visibility</p:attrName>
                                        </p:attrNameLst>
                                      </p:cBhvr>
                                      <p:to>
                                        <p:strVal val="visible"/>
                                      </p:to>
                                    </p:set>
                                    <p:animEffect transition="in" filter="barn(inHorizontal)">
                                      <p:cBhvr>
                                        <p:cTn id="29" dur="500"/>
                                        <p:tgtEl>
                                          <p:spTgt spid="817155">
                                            <p:txEl>
                                              <p:pRg st="5" end="5"/>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817155">
                                            <p:txEl>
                                              <p:pRg st="6" end="6"/>
                                            </p:txEl>
                                          </p:spTgt>
                                        </p:tgtEl>
                                        <p:attrNameLst>
                                          <p:attrName>style.visibility</p:attrName>
                                        </p:attrNameLst>
                                      </p:cBhvr>
                                      <p:to>
                                        <p:strVal val="visible"/>
                                      </p:to>
                                    </p:set>
                                    <p:animEffect transition="in" filter="barn(inHorizontal)">
                                      <p:cBhvr>
                                        <p:cTn id="32" dur="500"/>
                                        <p:tgtEl>
                                          <p:spTgt spid="817155">
                                            <p:txEl>
                                              <p:pRg st="6" end="6"/>
                                            </p:txEl>
                                          </p:spTgt>
                                        </p:tgtEl>
                                      </p:cBhvr>
                                    </p:animEffect>
                                  </p:childTnLst>
                                </p:cTn>
                              </p:par>
                              <p:par>
                                <p:cTn id="33" presetID="16" presetClass="entr" presetSubtype="26" fill="hold" nodeType="withEffect">
                                  <p:stCondLst>
                                    <p:cond delay="0"/>
                                  </p:stCondLst>
                                  <p:childTnLst>
                                    <p:set>
                                      <p:cBhvr>
                                        <p:cTn id="34" dur="1" fill="hold">
                                          <p:stCondLst>
                                            <p:cond delay="0"/>
                                          </p:stCondLst>
                                        </p:cTn>
                                        <p:tgtEl>
                                          <p:spTgt spid="817158"/>
                                        </p:tgtEl>
                                        <p:attrNameLst>
                                          <p:attrName>style.visibility</p:attrName>
                                        </p:attrNameLst>
                                      </p:cBhvr>
                                      <p:to>
                                        <p:strVal val="visible"/>
                                      </p:to>
                                    </p:set>
                                    <p:animEffect transition="in" filter="barn(inHorizontal)">
                                      <p:cBhvr>
                                        <p:cTn id="35" dur="500"/>
                                        <p:tgtEl>
                                          <p:spTgt spid="81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4" grpId="0"/>
      <p:bldP spid="81715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3429000" y="1143000"/>
            <a:ext cx="2819400" cy="6858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拟合效果图</a:t>
            </a:r>
          </a:p>
        </p:txBody>
      </p:sp>
      <p:graphicFrame>
        <p:nvGraphicFramePr>
          <p:cNvPr id="818179" name="Object 3"/>
          <p:cNvGraphicFramePr>
            <a:graphicFrameLocks noChangeAspect="1"/>
          </p:cNvGraphicFramePr>
          <p:nvPr/>
        </p:nvGraphicFramePr>
        <p:xfrm>
          <a:off x="1371600" y="1752600"/>
          <a:ext cx="6324600" cy="4529138"/>
        </p:xfrm>
        <a:graphic>
          <a:graphicData uri="http://schemas.openxmlformats.org/presentationml/2006/ole">
            <mc:AlternateContent xmlns:mc="http://schemas.openxmlformats.org/markup-compatibility/2006">
              <mc:Choice xmlns:v="urn:schemas-microsoft-com:vml" Requires="v">
                <p:oleObj spid="_x0000_s91159" name="位图图像" r:id="rId3" imgW="3943901" imgH="2467319" progId="Paint.Picture">
                  <p:embed/>
                </p:oleObj>
              </mc:Choice>
              <mc:Fallback>
                <p:oleObj name="位图图像" r:id="rId3" imgW="3943901" imgH="246731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600"/>
                        <a:ext cx="6324600" cy="452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8178"/>
                                        </p:tgtEl>
                                        <p:attrNameLst>
                                          <p:attrName>style.visibility</p:attrName>
                                        </p:attrNameLst>
                                      </p:cBhvr>
                                      <p:to>
                                        <p:strVal val="visible"/>
                                      </p:to>
                                    </p:set>
                                    <p:anim calcmode="lin" valueType="num">
                                      <p:cBhvr additive="base">
                                        <p:cTn id="7" dur="500" fill="hold"/>
                                        <p:tgtEl>
                                          <p:spTgt spid="818178"/>
                                        </p:tgtEl>
                                        <p:attrNameLst>
                                          <p:attrName>ppt_x</p:attrName>
                                        </p:attrNameLst>
                                      </p:cBhvr>
                                      <p:tavLst>
                                        <p:tav tm="0">
                                          <p:val>
                                            <p:strVal val="#ppt_x"/>
                                          </p:val>
                                        </p:tav>
                                        <p:tav tm="100000">
                                          <p:val>
                                            <p:strVal val="#ppt_x"/>
                                          </p:val>
                                        </p:tav>
                                      </p:tavLst>
                                    </p:anim>
                                    <p:anim calcmode="lin" valueType="num">
                                      <p:cBhvr additive="base">
                                        <p:cTn id="8" dur="500" fill="hold"/>
                                        <p:tgtEl>
                                          <p:spTgt spid="8181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8179"/>
                                        </p:tgtEl>
                                        <p:attrNameLst>
                                          <p:attrName>style.visibility</p:attrName>
                                        </p:attrNameLst>
                                      </p:cBhvr>
                                      <p:to>
                                        <p:strVal val="visible"/>
                                      </p:to>
                                    </p:set>
                                    <p:anim calcmode="lin" valueType="num">
                                      <p:cBhvr additive="base">
                                        <p:cTn id="11" dur="500" fill="hold"/>
                                        <p:tgtEl>
                                          <p:spTgt spid="818179"/>
                                        </p:tgtEl>
                                        <p:attrNameLst>
                                          <p:attrName>ppt_x</p:attrName>
                                        </p:attrNameLst>
                                      </p:cBhvr>
                                      <p:tavLst>
                                        <p:tav tm="0">
                                          <p:val>
                                            <p:strVal val="#ppt_x"/>
                                          </p:val>
                                        </p:tav>
                                        <p:tav tm="100000">
                                          <p:val>
                                            <p:strVal val="#ppt_x"/>
                                          </p:val>
                                        </p:tav>
                                      </p:tavLst>
                                    </p:anim>
                                    <p:anim calcmode="lin" valueType="num">
                                      <p:cBhvr additive="base">
                                        <p:cTn id="12" dur="500" fill="hold"/>
                                        <p:tgtEl>
                                          <p:spTgt spid="818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8"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838200" y="1066800"/>
            <a:ext cx="2590800" cy="762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平滑法</a:t>
            </a:r>
          </a:p>
        </p:txBody>
      </p:sp>
      <p:sp>
        <p:nvSpPr>
          <p:cNvPr id="819203" name="Rectangle 3"/>
          <p:cNvSpPr>
            <a:spLocks noGrp="1" noChangeArrowheads="1"/>
          </p:cNvSpPr>
          <p:nvPr>
            <p:ph idx="1"/>
          </p:nvPr>
        </p:nvSpPr>
        <p:spPr>
          <a:xfrm>
            <a:off x="990600" y="1951038"/>
            <a:ext cx="7848600" cy="4525962"/>
          </a:xfrm>
        </p:spPr>
        <p:txBody>
          <a:bodyPr/>
          <a:lstStyle/>
          <a:p>
            <a:pPr eaLnBrk="1" hangingPunct="1">
              <a:lnSpc>
                <a:spcPct val="120000"/>
              </a:lnSpc>
            </a:pPr>
            <a:r>
              <a:rPr lang="zh-CN" altLang="en-US" b="1" smtClean="0">
                <a:solidFill>
                  <a:srgbClr val="692AA2"/>
                </a:solidFill>
                <a:latin typeface="仿宋_GB2312" pitchFamily="49" charset="-122"/>
                <a:ea typeface="仿宋_GB2312" pitchFamily="49" charset="-122"/>
              </a:rPr>
              <a:t>平滑法是进行趋势分析和预测时常用的一种方法。它是利用修匀技术，削弱短期随机波动对序列的影响，使序列平滑化，从而显示出长期趋势变化的规律 </a:t>
            </a:r>
          </a:p>
          <a:p>
            <a:pPr eaLnBrk="1" hangingPunct="1">
              <a:lnSpc>
                <a:spcPct val="120000"/>
              </a:lnSpc>
            </a:pPr>
            <a:r>
              <a:rPr lang="zh-CN" altLang="en-US" b="1" smtClean="0">
                <a:solidFill>
                  <a:srgbClr val="692AA2"/>
                </a:solidFill>
                <a:latin typeface="仿宋_GB2312" pitchFamily="49" charset="-122"/>
                <a:ea typeface="仿宋_GB2312" pitchFamily="49" charset="-122"/>
              </a:rPr>
              <a:t>常用平滑方法</a:t>
            </a:r>
          </a:p>
          <a:p>
            <a:pPr lvl="1" eaLnBrk="1" hangingPunct="1">
              <a:lnSpc>
                <a:spcPct val="120000"/>
              </a:lnSpc>
            </a:pPr>
            <a:r>
              <a:rPr lang="zh-CN" altLang="en-US" b="1" smtClean="0">
                <a:solidFill>
                  <a:srgbClr val="692AA2"/>
                </a:solidFill>
                <a:latin typeface="仿宋_GB2312" pitchFamily="49" charset="-122"/>
                <a:ea typeface="仿宋_GB2312" pitchFamily="49" charset="-122"/>
              </a:rPr>
              <a:t>移动平均法</a:t>
            </a:r>
          </a:p>
          <a:p>
            <a:pPr lvl="1" eaLnBrk="1" hangingPunct="1">
              <a:lnSpc>
                <a:spcPct val="120000"/>
              </a:lnSpc>
            </a:pPr>
            <a:r>
              <a:rPr lang="zh-CN" altLang="en-US" b="1" smtClean="0">
                <a:solidFill>
                  <a:srgbClr val="692AA2"/>
                </a:solidFill>
                <a:latin typeface="仿宋_GB2312" pitchFamily="49" charset="-122"/>
                <a:ea typeface="仿宋_GB2312" pitchFamily="49" charset="-122"/>
              </a:rPr>
              <a:t>指数平滑法</a:t>
            </a:r>
          </a:p>
          <a:p>
            <a:pPr lvl="1" eaLnBrk="1" hangingPunct="1">
              <a:lnSpc>
                <a:spcPct val="120000"/>
              </a:lnSpc>
            </a:pPr>
            <a:endParaRPr lang="en-US" altLang="zh-CN" b="1" smtClean="0">
              <a:solidFill>
                <a:srgbClr val="692AA2"/>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819202"/>
                                        </p:tgtEl>
                                        <p:attrNameLst>
                                          <p:attrName>style.visibility</p:attrName>
                                        </p:attrNameLst>
                                      </p:cBhvr>
                                      <p:to>
                                        <p:strVal val="visible"/>
                                      </p:to>
                                    </p:set>
                                    <p:anim calcmode="lin" valueType="num">
                                      <p:cBhvr>
                                        <p:cTn id="7" dur="1000" fill="hold"/>
                                        <p:tgtEl>
                                          <p:spTgt spid="819202"/>
                                        </p:tgtEl>
                                        <p:attrNameLst>
                                          <p:attrName>ppt_w</p:attrName>
                                        </p:attrNameLst>
                                      </p:cBhvr>
                                      <p:tavLst>
                                        <p:tav tm="0">
                                          <p:val>
                                            <p:fltVal val="0"/>
                                          </p:val>
                                        </p:tav>
                                        <p:tav tm="100000">
                                          <p:val>
                                            <p:strVal val="#ppt_w"/>
                                          </p:val>
                                        </p:tav>
                                      </p:tavLst>
                                    </p:anim>
                                    <p:anim calcmode="lin" valueType="num">
                                      <p:cBhvr>
                                        <p:cTn id="8" dur="1000" fill="hold"/>
                                        <p:tgtEl>
                                          <p:spTgt spid="819202"/>
                                        </p:tgtEl>
                                        <p:attrNameLst>
                                          <p:attrName>ppt_h</p:attrName>
                                        </p:attrNameLst>
                                      </p:cBhvr>
                                      <p:tavLst>
                                        <p:tav tm="0">
                                          <p:val>
                                            <p:fltVal val="0"/>
                                          </p:val>
                                        </p:tav>
                                        <p:tav tm="100000">
                                          <p:val>
                                            <p:strVal val="#ppt_h"/>
                                          </p:val>
                                        </p:tav>
                                      </p:tavLst>
                                    </p:anim>
                                    <p:anim calcmode="lin" valueType="num">
                                      <p:cBhvr>
                                        <p:cTn id="9" dur="1000" fill="hold"/>
                                        <p:tgtEl>
                                          <p:spTgt spid="8192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19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19203">
                                            <p:txEl>
                                              <p:pRg st="0" end="0"/>
                                            </p:txEl>
                                          </p:spTgt>
                                        </p:tgtEl>
                                        <p:attrNameLst>
                                          <p:attrName>style.visibility</p:attrName>
                                        </p:attrNameLst>
                                      </p:cBhvr>
                                      <p:to>
                                        <p:strVal val="visible"/>
                                      </p:to>
                                    </p:set>
                                    <p:anim calcmode="lin" valueType="num">
                                      <p:cBhvr>
                                        <p:cTn id="15" dur="1000" fill="hold"/>
                                        <p:tgtEl>
                                          <p:spTgt spid="81920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81920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81920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1920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19203">
                                            <p:txEl>
                                              <p:pRg st="1" end="1"/>
                                            </p:txEl>
                                          </p:spTgt>
                                        </p:tgtEl>
                                        <p:attrNameLst>
                                          <p:attrName>style.visibility</p:attrName>
                                        </p:attrNameLst>
                                      </p:cBhvr>
                                      <p:to>
                                        <p:strVal val="visible"/>
                                      </p:to>
                                    </p:set>
                                    <p:anim calcmode="lin" valueType="num">
                                      <p:cBhvr>
                                        <p:cTn id="23" dur="1000" fill="hold"/>
                                        <p:tgtEl>
                                          <p:spTgt spid="81920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81920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81920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19203">
                                            <p:txEl>
                                              <p:pRg st="1" end="1"/>
                                            </p:txEl>
                                          </p:spTgt>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819203">
                                            <p:txEl>
                                              <p:pRg st="2" end="2"/>
                                            </p:txEl>
                                          </p:spTgt>
                                        </p:tgtEl>
                                        <p:attrNameLst>
                                          <p:attrName>style.visibility</p:attrName>
                                        </p:attrNameLst>
                                      </p:cBhvr>
                                      <p:to>
                                        <p:strVal val="visible"/>
                                      </p:to>
                                    </p:set>
                                    <p:anim calcmode="lin" valueType="num">
                                      <p:cBhvr>
                                        <p:cTn id="29" dur="1000" fill="hold"/>
                                        <p:tgtEl>
                                          <p:spTgt spid="81920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81920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81920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819203">
                                            <p:txEl>
                                              <p:pRg st="2" end="2"/>
                                            </p:txEl>
                                          </p:spTgt>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819203">
                                            <p:txEl>
                                              <p:pRg st="3" end="3"/>
                                            </p:txEl>
                                          </p:spTgt>
                                        </p:tgtEl>
                                        <p:attrNameLst>
                                          <p:attrName>style.visibility</p:attrName>
                                        </p:attrNameLst>
                                      </p:cBhvr>
                                      <p:to>
                                        <p:strVal val="visible"/>
                                      </p:to>
                                    </p:set>
                                    <p:anim calcmode="lin" valueType="num">
                                      <p:cBhvr>
                                        <p:cTn id="35" dur="1000" fill="hold"/>
                                        <p:tgtEl>
                                          <p:spTgt spid="81920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81920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81920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81920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2" grpId="0"/>
      <p:bldP spid="819203"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838200" y="1143000"/>
            <a:ext cx="2743200" cy="6858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移动平均法</a:t>
            </a:r>
          </a:p>
        </p:txBody>
      </p:sp>
      <p:sp>
        <p:nvSpPr>
          <p:cNvPr id="820227" name="Rectangle 3"/>
          <p:cNvSpPr>
            <a:spLocks noGrp="1" noChangeArrowheads="1"/>
          </p:cNvSpPr>
          <p:nvPr>
            <p:ph idx="1"/>
          </p:nvPr>
        </p:nvSpPr>
        <p:spPr>
          <a:xfrm>
            <a:off x="990600" y="1828800"/>
            <a:ext cx="7964488" cy="4114800"/>
          </a:xfrm>
        </p:spPr>
        <p:txBody>
          <a:bodyPr/>
          <a:lstStyle/>
          <a:p>
            <a:pPr eaLnBrk="1" hangingPunct="1"/>
            <a:r>
              <a:rPr lang="zh-CN" altLang="en-US" b="1" smtClean="0">
                <a:solidFill>
                  <a:srgbClr val="692AA2"/>
                </a:solidFill>
                <a:latin typeface="仿宋_GB2312" pitchFamily="49" charset="-122"/>
                <a:ea typeface="仿宋_GB2312" pitchFamily="49" charset="-122"/>
              </a:rPr>
              <a:t>基本思想</a:t>
            </a:r>
          </a:p>
          <a:p>
            <a:pPr lvl="1" eaLnBrk="1" hangingPunct="1"/>
            <a:r>
              <a:rPr lang="zh-CN" altLang="en-US" b="1" smtClean="0">
                <a:solidFill>
                  <a:srgbClr val="692AA2"/>
                </a:solidFill>
                <a:latin typeface="仿宋_GB2312" pitchFamily="49" charset="-122"/>
                <a:ea typeface="仿宋_GB2312" pitchFamily="49" charset="-122"/>
              </a:rPr>
              <a:t>假定在一个比较短的时间间隔里，序列值之间的差异主要是由随机波动造成的。根据这种假定，我们可以用一定时间间隔内的平均值作为某一期的估计值 </a:t>
            </a:r>
          </a:p>
          <a:p>
            <a:pPr eaLnBrk="1" hangingPunct="1"/>
            <a:r>
              <a:rPr lang="zh-CN" altLang="en-US" b="1" smtClean="0">
                <a:solidFill>
                  <a:srgbClr val="692AA2"/>
                </a:solidFill>
                <a:latin typeface="仿宋_GB2312" pitchFamily="49" charset="-122"/>
                <a:ea typeface="仿宋_GB2312" pitchFamily="49" charset="-122"/>
              </a:rPr>
              <a:t>分类</a:t>
            </a:r>
          </a:p>
          <a:p>
            <a:pPr lvl="1" eaLnBrk="1" hangingPunct="1"/>
            <a:r>
              <a:rPr lang="en-US" altLang="zh-CN" b="1" smtClean="0">
                <a:solidFill>
                  <a:srgbClr val="692AA2"/>
                </a:solidFill>
                <a:latin typeface="仿宋_GB2312" pitchFamily="49" charset="-122"/>
                <a:ea typeface="仿宋_GB2312" pitchFamily="49" charset="-122"/>
              </a:rPr>
              <a:t>n</a:t>
            </a:r>
            <a:r>
              <a:rPr lang="zh-CN" altLang="en-US" b="1" smtClean="0">
                <a:solidFill>
                  <a:srgbClr val="692AA2"/>
                </a:solidFill>
                <a:latin typeface="仿宋_GB2312" pitchFamily="49" charset="-122"/>
                <a:ea typeface="仿宋_GB2312" pitchFamily="49" charset="-122"/>
              </a:rPr>
              <a:t>期中心移动平均</a:t>
            </a:r>
          </a:p>
          <a:p>
            <a:pPr lvl="1" eaLnBrk="1" hangingPunct="1"/>
            <a:r>
              <a:rPr lang="en-US" altLang="zh-CN" b="1" smtClean="0">
                <a:solidFill>
                  <a:srgbClr val="692AA2"/>
                </a:solidFill>
                <a:latin typeface="仿宋_GB2312" pitchFamily="49" charset="-122"/>
                <a:ea typeface="仿宋_GB2312" pitchFamily="49" charset="-122"/>
              </a:rPr>
              <a:t>n</a:t>
            </a:r>
            <a:r>
              <a:rPr lang="zh-CN" altLang="en-US" b="1" smtClean="0">
                <a:solidFill>
                  <a:srgbClr val="692AA2"/>
                </a:solidFill>
                <a:latin typeface="仿宋_GB2312" pitchFamily="49" charset="-122"/>
                <a:ea typeface="仿宋_GB2312" pitchFamily="49" charset="-122"/>
              </a:rPr>
              <a:t>期移动平均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20226"/>
                                        </p:tgtEl>
                                        <p:attrNameLst>
                                          <p:attrName>style.visibility</p:attrName>
                                        </p:attrNameLst>
                                      </p:cBhvr>
                                      <p:to>
                                        <p:strVal val="visible"/>
                                      </p:to>
                                    </p:set>
                                    <p:animEffect transition="in" filter="strips(downLeft)">
                                      <p:cBhvr>
                                        <p:cTn id="7" dur="500"/>
                                        <p:tgtEl>
                                          <p:spTgt spid="82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20227">
                                            <p:txEl>
                                              <p:pRg st="0" end="0"/>
                                            </p:txEl>
                                          </p:spTgt>
                                        </p:tgtEl>
                                        <p:attrNameLst>
                                          <p:attrName>style.visibility</p:attrName>
                                        </p:attrNameLst>
                                      </p:cBhvr>
                                      <p:to>
                                        <p:strVal val="visible"/>
                                      </p:to>
                                    </p:set>
                                    <p:animEffect transition="in" filter="strips(downLeft)">
                                      <p:cBhvr>
                                        <p:cTn id="12" dur="500"/>
                                        <p:tgtEl>
                                          <p:spTgt spid="820227">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20227">
                                            <p:txEl>
                                              <p:pRg st="1" end="1"/>
                                            </p:txEl>
                                          </p:spTgt>
                                        </p:tgtEl>
                                        <p:attrNameLst>
                                          <p:attrName>style.visibility</p:attrName>
                                        </p:attrNameLst>
                                      </p:cBhvr>
                                      <p:to>
                                        <p:strVal val="visible"/>
                                      </p:to>
                                    </p:set>
                                    <p:animEffect transition="in" filter="strips(downLeft)">
                                      <p:cBhvr>
                                        <p:cTn id="15" dur="500"/>
                                        <p:tgtEl>
                                          <p:spTgt spid="82022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20227">
                                            <p:txEl>
                                              <p:pRg st="2" end="2"/>
                                            </p:txEl>
                                          </p:spTgt>
                                        </p:tgtEl>
                                        <p:attrNameLst>
                                          <p:attrName>style.visibility</p:attrName>
                                        </p:attrNameLst>
                                      </p:cBhvr>
                                      <p:to>
                                        <p:strVal val="visible"/>
                                      </p:to>
                                    </p:set>
                                    <p:animEffect transition="in" filter="strips(downLeft)">
                                      <p:cBhvr>
                                        <p:cTn id="20" dur="500"/>
                                        <p:tgtEl>
                                          <p:spTgt spid="820227">
                                            <p:txEl>
                                              <p:pRg st="2" end="2"/>
                                            </p:txEl>
                                          </p:spTgt>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20227">
                                            <p:txEl>
                                              <p:pRg st="3" end="3"/>
                                            </p:txEl>
                                          </p:spTgt>
                                        </p:tgtEl>
                                        <p:attrNameLst>
                                          <p:attrName>style.visibility</p:attrName>
                                        </p:attrNameLst>
                                      </p:cBhvr>
                                      <p:to>
                                        <p:strVal val="visible"/>
                                      </p:to>
                                    </p:set>
                                    <p:animEffect transition="in" filter="strips(downLeft)">
                                      <p:cBhvr>
                                        <p:cTn id="23" dur="500"/>
                                        <p:tgtEl>
                                          <p:spTgt spid="820227">
                                            <p:txEl>
                                              <p:pRg st="3" end="3"/>
                                            </p:txEl>
                                          </p:spTgt>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20227">
                                            <p:txEl>
                                              <p:pRg st="4" end="4"/>
                                            </p:txEl>
                                          </p:spTgt>
                                        </p:tgtEl>
                                        <p:attrNameLst>
                                          <p:attrName>style.visibility</p:attrName>
                                        </p:attrNameLst>
                                      </p:cBhvr>
                                      <p:to>
                                        <p:strVal val="visible"/>
                                      </p:to>
                                    </p:set>
                                    <p:animEffect transition="in" filter="strips(downLeft)">
                                      <p:cBhvr>
                                        <p:cTn id="26" dur="500"/>
                                        <p:tgtEl>
                                          <p:spTgt spid="82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6" grpId="0"/>
      <p:bldP spid="820227"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838200" y="762000"/>
            <a:ext cx="4191000" cy="11430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n</a:t>
            </a:r>
            <a:r>
              <a:rPr lang="zh-CN" altLang="en-US" b="1" smtClean="0">
                <a:solidFill>
                  <a:srgbClr val="692AA2"/>
                </a:solidFill>
                <a:latin typeface="仿宋_GB2312" pitchFamily="49" charset="-122"/>
                <a:ea typeface="仿宋_GB2312" pitchFamily="49" charset="-122"/>
              </a:rPr>
              <a:t>期中心移动平均</a:t>
            </a:r>
          </a:p>
        </p:txBody>
      </p:sp>
      <p:graphicFrame>
        <p:nvGraphicFramePr>
          <p:cNvPr id="821251" name="Object 3"/>
          <p:cNvGraphicFramePr>
            <a:graphicFrameLocks noChangeAspect="1"/>
          </p:cNvGraphicFramePr>
          <p:nvPr/>
        </p:nvGraphicFramePr>
        <p:xfrm>
          <a:off x="762000" y="1828800"/>
          <a:ext cx="7696200" cy="1720850"/>
        </p:xfrm>
        <a:graphic>
          <a:graphicData uri="http://schemas.openxmlformats.org/presentationml/2006/ole">
            <mc:AlternateContent xmlns:mc="http://schemas.openxmlformats.org/markup-compatibility/2006">
              <mc:Choice xmlns:v="urn:schemas-microsoft-com:vml" Requires="v">
                <p:oleObj spid="_x0000_s94359" r:id="rId3" imgW="4089400" imgH="914400" progId="Equation.3">
                  <p:embed/>
                </p:oleObj>
              </mc:Choice>
              <mc:Fallback>
                <p:oleObj r:id="rId3" imgW="408940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96200" cy="17208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252" name="Line 4"/>
          <p:cNvSpPr>
            <a:spLocks noChangeShapeType="1"/>
          </p:cNvSpPr>
          <p:nvPr/>
        </p:nvSpPr>
        <p:spPr bwMode="auto">
          <a:xfrm>
            <a:off x="1981200" y="4876800"/>
            <a:ext cx="60960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53" name="Line 5"/>
          <p:cNvSpPr>
            <a:spLocks noChangeShapeType="1"/>
          </p:cNvSpPr>
          <p:nvPr/>
        </p:nvSpPr>
        <p:spPr bwMode="auto">
          <a:xfrm flipV="1">
            <a:off x="1981200" y="4724400"/>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54" name="Line 6"/>
          <p:cNvSpPr>
            <a:spLocks noChangeShapeType="1"/>
          </p:cNvSpPr>
          <p:nvPr/>
        </p:nvSpPr>
        <p:spPr bwMode="auto">
          <a:xfrm flipV="1">
            <a:off x="3302000" y="4724400"/>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55" name="Line 7"/>
          <p:cNvSpPr>
            <a:spLocks noChangeShapeType="1"/>
          </p:cNvSpPr>
          <p:nvPr/>
        </p:nvSpPr>
        <p:spPr bwMode="auto">
          <a:xfrm flipV="1">
            <a:off x="5867400" y="4648200"/>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56" name="Line 8"/>
          <p:cNvSpPr>
            <a:spLocks noChangeShapeType="1"/>
          </p:cNvSpPr>
          <p:nvPr/>
        </p:nvSpPr>
        <p:spPr bwMode="auto">
          <a:xfrm flipV="1">
            <a:off x="4622800" y="4724400"/>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57" name="Line 9"/>
          <p:cNvSpPr>
            <a:spLocks noChangeShapeType="1"/>
          </p:cNvSpPr>
          <p:nvPr/>
        </p:nvSpPr>
        <p:spPr bwMode="auto">
          <a:xfrm flipV="1">
            <a:off x="7264400" y="4724400"/>
            <a:ext cx="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21258" name="Object 10"/>
          <p:cNvGraphicFramePr>
            <a:graphicFrameLocks noChangeAspect="1"/>
          </p:cNvGraphicFramePr>
          <p:nvPr/>
        </p:nvGraphicFramePr>
        <p:xfrm>
          <a:off x="4826000" y="4191000"/>
          <a:ext cx="304800" cy="457200"/>
        </p:xfrm>
        <a:graphic>
          <a:graphicData uri="http://schemas.openxmlformats.org/presentationml/2006/ole">
            <mc:AlternateContent xmlns:mc="http://schemas.openxmlformats.org/markup-compatibility/2006">
              <mc:Choice xmlns:v="urn:schemas-microsoft-com:vml" Requires="v">
                <p:oleObj spid="_x0000_s94360" name="Equation" r:id="rId5" imgW="152334" imgH="228501" progId="Equation.3">
                  <p:embed/>
                </p:oleObj>
              </mc:Choice>
              <mc:Fallback>
                <p:oleObj name="Equation" r:id="rId5" imgW="152334" imgH="22850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0" y="4191000"/>
                        <a:ext cx="3048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59" name="Object 11"/>
          <p:cNvGraphicFramePr>
            <a:graphicFrameLocks noChangeAspect="1"/>
          </p:cNvGraphicFramePr>
          <p:nvPr/>
        </p:nvGraphicFramePr>
        <p:xfrm>
          <a:off x="7315200" y="4191000"/>
          <a:ext cx="508000" cy="457200"/>
        </p:xfrm>
        <a:graphic>
          <a:graphicData uri="http://schemas.openxmlformats.org/presentationml/2006/ole">
            <mc:AlternateContent xmlns:mc="http://schemas.openxmlformats.org/markup-compatibility/2006">
              <mc:Choice xmlns:v="urn:schemas-microsoft-com:vml" Requires="v">
                <p:oleObj spid="_x0000_s94361" name="Equation" r:id="rId7" imgW="253890" imgH="228501" progId="Equation.3">
                  <p:embed/>
                </p:oleObj>
              </mc:Choice>
              <mc:Fallback>
                <p:oleObj name="Equation" r:id="rId7" imgW="253890"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4191000"/>
                        <a:ext cx="5080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60" name="Object 12"/>
          <p:cNvGraphicFramePr>
            <a:graphicFrameLocks noChangeAspect="1"/>
          </p:cNvGraphicFramePr>
          <p:nvPr/>
        </p:nvGraphicFramePr>
        <p:xfrm>
          <a:off x="5981700" y="4191000"/>
          <a:ext cx="482600" cy="457200"/>
        </p:xfrm>
        <a:graphic>
          <a:graphicData uri="http://schemas.openxmlformats.org/presentationml/2006/ole">
            <mc:AlternateContent xmlns:mc="http://schemas.openxmlformats.org/markup-compatibility/2006">
              <mc:Choice xmlns:v="urn:schemas-microsoft-com:vml" Requires="v">
                <p:oleObj spid="_x0000_s94362" name="Equation" r:id="rId9" imgW="241300" imgH="228600" progId="Equation.3">
                  <p:embed/>
                </p:oleObj>
              </mc:Choice>
              <mc:Fallback>
                <p:oleObj name="Equation" r:id="rId9" imgW="2413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1700" y="4191000"/>
                        <a:ext cx="4826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61" name="Object 13"/>
          <p:cNvGraphicFramePr>
            <a:graphicFrameLocks noChangeAspect="1"/>
          </p:cNvGraphicFramePr>
          <p:nvPr/>
        </p:nvGraphicFramePr>
        <p:xfrm>
          <a:off x="3492500" y="4191000"/>
          <a:ext cx="482600" cy="457200"/>
        </p:xfrm>
        <a:graphic>
          <a:graphicData uri="http://schemas.openxmlformats.org/presentationml/2006/ole">
            <mc:AlternateContent xmlns:mc="http://schemas.openxmlformats.org/markup-compatibility/2006">
              <mc:Choice xmlns:v="urn:schemas-microsoft-com:vml" Requires="v">
                <p:oleObj spid="_x0000_s94363" name="Equation" r:id="rId11" imgW="241300" imgH="228600" progId="Equation.3">
                  <p:embed/>
                </p:oleObj>
              </mc:Choice>
              <mc:Fallback>
                <p:oleObj name="Equation" r:id="rId11" imgW="2413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4191000"/>
                        <a:ext cx="4826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62" name="Object 14"/>
          <p:cNvGraphicFramePr>
            <a:graphicFrameLocks noChangeAspect="1"/>
          </p:cNvGraphicFramePr>
          <p:nvPr/>
        </p:nvGraphicFramePr>
        <p:xfrm>
          <a:off x="2133600" y="4191000"/>
          <a:ext cx="508000" cy="457200"/>
        </p:xfrm>
        <a:graphic>
          <a:graphicData uri="http://schemas.openxmlformats.org/presentationml/2006/ole">
            <mc:AlternateContent xmlns:mc="http://schemas.openxmlformats.org/markup-compatibility/2006">
              <mc:Choice xmlns:v="urn:schemas-microsoft-com:vml" Requires="v">
                <p:oleObj spid="_x0000_s94364" name="Equation" r:id="rId13" imgW="253890" imgH="228501" progId="Equation.3">
                  <p:embed/>
                </p:oleObj>
              </mc:Choice>
              <mc:Fallback>
                <p:oleObj name="Equation" r:id="rId13" imgW="253890" imgH="22850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4191000"/>
                        <a:ext cx="5080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63" name="Object 15"/>
          <p:cNvGraphicFramePr>
            <a:graphicFrameLocks noChangeAspect="1"/>
          </p:cNvGraphicFramePr>
          <p:nvPr/>
        </p:nvGraphicFramePr>
        <p:xfrm>
          <a:off x="2971800" y="5181600"/>
          <a:ext cx="4289425" cy="904875"/>
        </p:xfrm>
        <a:graphic>
          <a:graphicData uri="http://schemas.openxmlformats.org/presentationml/2006/ole">
            <mc:AlternateContent xmlns:mc="http://schemas.openxmlformats.org/markup-compatibility/2006">
              <mc:Choice xmlns:v="urn:schemas-microsoft-com:vml" Requires="v">
                <p:oleObj spid="_x0000_s94365" name="Equation" r:id="rId15" imgW="1866090" imgH="393529" progId="Equation.3">
                  <p:embed/>
                </p:oleObj>
              </mc:Choice>
              <mc:Fallback>
                <p:oleObj name="Equation" r:id="rId15" imgW="1866090" imgH="393529"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5181600"/>
                        <a:ext cx="4289425" cy="90487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64" name="Line 16"/>
          <p:cNvSpPr>
            <a:spLocks noChangeShapeType="1"/>
          </p:cNvSpPr>
          <p:nvPr/>
        </p:nvSpPr>
        <p:spPr bwMode="auto">
          <a:xfrm flipV="1">
            <a:off x="4648200" y="5105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65" name="Text Box 17"/>
          <p:cNvSpPr txBox="1">
            <a:spLocks noChangeArrowheads="1"/>
          </p:cNvSpPr>
          <p:nvPr/>
        </p:nvSpPr>
        <p:spPr bwMode="auto">
          <a:xfrm>
            <a:off x="914400" y="3886200"/>
            <a:ext cx="5715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b="1">
                <a:latin typeface="Tahoma" pitchFamily="34" charset="0"/>
                <a:ea typeface="宋体" pitchFamily="2" charset="-122"/>
              </a:rPr>
              <a:t>5</a:t>
            </a:r>
            <a:r>
              <a:rPr kumimoji="1" lang="zh-CN" altLang="en-US" b="1">
                <a:latin typeface="Tahoma" pitchFamily="34" charset="0"/>
                <a:ea typeface="宋体" pitchFamily="2" charset="-122"/>
              </a:rPr>
              <a:t>期中心移动平均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821250"/>
                                        </p:tgtEl>
                                        <p:attrNameLst>
                                          <p:attrName>style.visibility</p:attrName>
                                        </p:attrNameLst>
                                      </p:cBhvr>
                                      <p:to>
                                        <p:strVal val="visible"/>
                                      </p:to>
                                    </p:set>
                                    <p:anim calcmode="lin" valueType="num">
                                      <p:cBhvr>
                                        <p:cTn id="7" dur="500" fill="hold"/>
                                        <p:tgtEl>
                                          <p:spTgt spid="821250"/>
                                        </p:tgtEl>
                                        <p:attrNameLst>
                                          <p:attrName>ppt_w</p:attrName>
                                        </p:attrNameLst>
                                      </p:cBhvr>
                                      <p:tavLst>
                                        <p:tav tm="0">
                                          <p:val>
                                            <p:strVal val="#ppt_w*2.5"/>
                                          </p:val>
                                        </p:tav>
                                        <p:tav tm="100000">
                                          <p:val>
                                            <p:strVal val="#ppt_w"/>
                                          </p:val>
                                        </p:tav>
                                      </p:tavLst>
                                    </p:anim>
                                    <p:anim calcmode="lin" valueType="num">
                                      <p:cBhvr>
                                        <p:cTn id="8" dur="500" fill="hold"/>
                                        <p:tgtEl>
                                          <p:spTgt spid="821250"/>
                                        </p:tgtEl>
                                        <p:attrNameLst>
                                          <p:attrName>ppt_h</p:attrName>
                                        </p:attrNameLst>
                                      </p:cBhvr>
                                      <p:tavLst>
                                        <p:tav tm="0">
                                          <p:val>
                                            <p:strVal val="#ppt_h*0.01"/>
                                          </p:val>
                                        </p:tav>
                                        <p:tav tm="100000">
                                          <p:val>
                                            <p:strVal val="#ppt_h"/>
                                          </p:val>
                                        </p:tav>
                                      </p:tavLst>
                                    </p:anim>
                                    <p:anim calcmode="lin" valueType="num">
                                      <p:cBhvr>
                                        <p:cTn id="9" dur="500" fill="hold"/>
                                        <p:tgtEl>
                                          <p:spTgt spid="821250"/>
                                        </p:tgtEl>
                                        <p:attrNameLst>
                                          <p:attrName>ppt_x</p:attrName>
                                        </p:attrNameLst>
                                      </p:cBhvr>
                                      <p:tavLst>
                                        <p:tav tm="0">
                                          <p:val>
                                            <p:strVal val="#ppt_x"/>
                                          </p:val>
                                        </p:tav>
                                        <p:tav tm="100000">
                                          <p:val>
                                            <p:strVal val="#ppt_x"/>
                                          </p:val>
                                        </p:tav>
                                      </p:tavLst>
                                    </p:anim>
                                    <p:anim calcmode="lin" valueType="num">
                                      <p:cBhvr>
                                        <p:cTn id="10" dur="500" fill="hold"/>
                                        <p:tgtEl>
                                          <p:spTgt spid="821250"/>
                                        </p:tgtEl>
                                        <p:attrNameLst>
                                          <p:attrName>ppt_y</p:attrName>
                                        </p:attrNameLst>
                                      </p:cBhvr>
                                      <p:tavLst>
                                        <p:tav tm="0">
                                          <p:val>
                                            <p:strVal val="#ppt_h+1"/>
                                          </p:val>
                                        </p:tav>
                                        <p:tav tm="100000">
                                          <p:val>
                                            <p:strVal val="#ppt_y"/>
                                          </p:val>
                                        </p:tav>
                                      </p:tavLst>
                                    </p:anim>
                                    <p:animEffect transition="in" filter="fade">
                                      <p:cBhvr>
                                        <p:cTn id="11" dur="500"/>
                                        <p:tgtEl>
                                          <p:spTgt spid="821250"/>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821251"/>
                                        </p:tgtEl>
                                        <p:attrNameLst>
                                          <p:attrName>style.visibility</p:attrName>
                                        </p:attrNameLst>
                                      </p:cBhvr>
                                      <p:to>
                                        <p:strVal val="visible"/>
                                      </p:to>
                                    </p:set>
                                    <p:anim calcmode="lin" valueType="num">
                                      <p:cBhvr>
                                        <p:cTn id="14" dur="500" fill="hold"/>
                                        <p:tgtEl>
                                          <p:spTgt spid="821251"/>
                                        </p:tgtEl>
                                        <p:attrNameLst>
                                          <p:attrName>ppt_w</p:attrName>
                                        </p:attrNameLst>
                                      </p:cBhvr>
                                      <p:tavLst>
                                        <p:tav tm="0">
                                          <p:val>
                                            <p:strVal val="#ppt_w*2.5"/>
                                          </p:val>
                                        </p:tav>
                                        <p:tav tm="100000">
                                          <p:val>
                                            <p:strVal val="#ppt_w"/>
                                          </p:val>
                                        </p:tav>
                                      </p:tavLst>
                                    </p:anim>
                                    <p:anim calcmode="lin" valueType="num">
                                      <p:cBhvr>
                                        <p:cTn id="15" dur="500" fill="hold"/>
                                        <p:tgtEl>
                                          <p:spTgt spid="821251"/>
                                        </p:tgtEl>
                                        <p:attrNameLst>
                                          <p:attrName>ppt_h</p:attrName>
                                        </p:attrNameLst>
                                      </p:cBhvr>
                                      <p:tavLst>
                                        <p:tav tm="0">
                                          <p:val>
                                            <p:strVal val="#ppt_h*0.01"/>
                                          </p:val>
                                        </p:tav>
                                        <p:tav tm="100000">
                                          <p:val>
                                            <p:strVal val="#ppt_h"/>
                                          </p:val>
                                        </p:tav>
                                      </p:tavLst>
                                    </p:anim>
                                    <p:anim calcmode="lin" valueType="num">
                                      <p:cBhvr>
                                        <p:cTn id="16" dur="500" fill="hold"/>
                                        <p:tgtEl>
                                          <p:spTgt spid="821251"/>
                                        </p:tgtEl>
                                        <p:attrNameLst>
                                          <p:attrName>ppt_x</p:attrName>
                                        </p:attrNameLst>
                                      </p:cBhvr>
                                      <p:tavLst>
                                        <p:tav tm="0">
                                          <p:val>
                                            <p:strVal val="#ppt_x"/>
                                          </p:val>
                                        </p:tav>
                                        <p:tav tm="100000">
                                          <p:val>
                                            <p:strVal val="#ppt_x"/>
                                          </p:val>
                                        </p:tav>
                                      </p:tavLst>
                                    </p:anim>
                                    <p:anim calcmode="lin" valueType="num">
                                      <p:cBhvr>
                                        <p:cTn id="17" dur="500" fill="hold"/>
                                        <p:tgtEl>
                                          <p:spTgt spid="821251"/>
                                        </p:tgtEl>
                                        <p:attrNameLst>
                                          <p:attrName>ppt_y</p:attrName>
                                        </p:attrNameLst>
                                      </p:cBhvr>
                                      <p:tavLst>
                                        <p:tav tm="0">
                                          <p:val>
                                            <p:strVal val="#ppt_h+1"/>
                                          </p:val>
                                        </p:tav>
                                        <p:tav tm="100000">
                                          <p:val>
                                            <p:strVal val="#ppt_y"/>
                                          </p:val>
                                        </p:tav>
                                      </p:tavLst>
                                    </p:anim>
                                    <p:animEffect transition="in" filter="fade">
                                      <p:cBhvr>
                                        <p:cTn id="18" dur="500"/>
                                        <p:tgtEl>
                                          <p:spTgt spid="8212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821252"/>
                                        </p:tgtEl>
                                        <p:attrNameLst>
                                          <p:attrName>style.visibility</p:attrName>
                                        </p:attrNameLst>
                                      </p:cBhvr>
                                      <p:to>
                                        <p:strVal val="visible"/>
                                      </p:to>
                                    </p:set>
                                    <p:anim calcmode="lin" valueType="num">
                                      <p:cBhvr>
                                        <p:cTn id="23" dur="500" fill="hold"/>
                                        <p:tgtEl>
                                          <p:spTgt spid="821252"/>
                                        </p:tgtEl>
                                        <p:attrNameLst>
                                          <p:attrName>ppt_w</p:attrName>
                                        </p:attrNameLst>
                                      </p:cBhvr>
                                      <p:tavLst>
                                        <p:tav tm="0">
                                          <p:val>
                                            <p:strVal val="#ppt_w*2.5"/>
                                          </p:val>
                                        </p:tav>
                                        <p:tav tm="100000">
                                          <p:val>
                                            <p:strVal val="#ppt_w"/>
                                          </p:val>
                                        </p:tav>
                                      </p:tavLst>
                                    </p:anim>
                                    <p:anim calcmode="lin" valueType="num">
                                      <p:cBhvr>
                                        <p:cTn id="24" dur="500" fill="hold"/>
                                        <p:tgtEl>
                                          <p:spTgt spid="821252"/>
                                        </p:tgtEl>
                                        <p:attrNameLst>
                                          <p:attrName>ppt_h</p:attrName>
                                        </p:attrNameLst>
                                      </p:cBhvr>
                                      <p:tavLst>
                                        <p:tav tm="0">
                                          <p:val>
                                            <p:strVal val="#ppt_h*0.01"/>
                                          </p:val>
                                        </p:tav>
                                        <p:tav tm="100000">
                                          <p:val>
                                            <p:strVal val="#ppt_h"/>
                                          </p:val>
                                        </p:tav>
                                      </p:tavLst>
                                    </p:anim>
                                    <p:anim calcmode="lin" valueType="num">
                                      <p:cBhvr>
                                        <p:cTn id="25" dur="500" fill="hold"/>
                                        <p:tgtEl>
                                          <p:spTgt spid="821252"/>
                                        </p:tgtEl>
                                        <p:attrNameLst>
                                          <p:attrName>ppt_x</p:attrName>
                                        </p:attrNameLst>
                                      </p:cBhvr>
                                      <p:tavLst>
                                        <p:tav tm="0">
                                          <p:val>
                                            <p:strVal val="#ppt_x"/>
                                          </p:val>
                                        </p:tav>
                                        <p:tav tm="100000">
                                          <p:val>
                                            <p:strVal val="#ppt_x"/>
                                          </p:val>
                                        </p:tav>
                                      </p:tavLst>
                                    </p:anim>
                                    <p:anim calcmode="lin" valueType="num">
                                      <p:cBhvr>
                                        <p:cTn id="26" dur="500" fill="hold"/>
                                        <p:tgtEl>
                                          <p:spTgt spid="821252"/>
                                        </p:tgtEl>
                                        <p:attrNameLst>
                                          <p:attrName>ppt_y</p:attrName>
                                        </p:attrNameLst>
                                      </p:cBhvr>
                                      <p:tavLst>
                                        <p:tav tm="0">
                                          <p:val>
                                            <p:strVal val="#ppt_h+1"/>
                                          </p:val>
                                        </p:tav>
                                        <p:tav tm="100000">
                                          <p:val>
                                            <p:strVal val="#ppt_y"/>
                                          </p:val>
                                        </p:tav>
                                      </p:tavLst>
                                    </p:anim>
                                    <p:animEffect transition="in" filter="fade">
                                      <p:cBhvr>
                                        <p:cTn id="27" dur="500"/>
                                        <p:tgtEl>
                                          <p:spTgt spid="821252"/>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821253"/>
                                        </p:tgtEl>
                                        <p:attrNameLst>
                                          <p:attrName>style.visibility</p:attrName>
                                        </p:attrNameLst>
                                      </p:cBhvr>
                                      <p:to>
                                        <p:strVal val="visible"/>
                                      </p:to>
                                    </p:set>
                                    <p:anim calcmode="lin" valueType="num">
                                      <p:cBhvr>
                                        <p:cTn id="30" dur="500" fill="hold"/>
                                        <p:tgtEl>
                                          <p:spTgt spid="821253"/>
                                        </p:tgtEl>
                                        <p:attrNameLst>
                                          <p:attrName>ppt_w</p:attrName>
                                        </p:attrNameLst>
                                      </p:cBhvr>
                                      <p:tavLst>
                                        <p:tav tm="0">
                                          <p:val>
                                            <p:strVal val="#ppt_w*2.5"/>
                                          </p:val>
                                        </p:tav>
                                        <p:tav tm="100000">
                                          <p:val>
                                            <p:strVal val="#ppt_w"/>
                                          </p:val>
                                        </p:tav>
                                      </p:tavLst>
                                    </p:anim>
                                    <p:anim calcmode="lin" valueType="num">
                                      <p:cBhvr>
                                        <p:cTn id="31" dur="500" fill="hold"/>
                                        <p:tgtEl>
                                          <p:spTgt spid="821253"/>
                                        </p:tgtEl>
                                        <p:attrNameLst>
                                          <p:attrName>ppt_h</p:attrName>
                                        </p:attrNameLst>
                                      </p:cBhvr>
                                      <p:tavLst>
                                        <p:tav tm="0">
                                          <p:val>
                                            <p:strVal val="#ppt_h*0.01"/>
                                          </p:val>
                                        </p:tav>
                                        <p:tav tm="100000">
                                          <p:val>
                                            <p:strVal val="#ppt_h"/>
                                          </p:val>
                                        </p:tav>
                                      </p:tavLst>
                                    </p:anim>
                                    <p:anim calcmode="lin" valueType="num">
                                      <p:cBhvr>
                                        <p:cTn id="32" dur="500" fill="hold"/>
                                        <p:tgtEl>
                                          <p:spTgt spid="821253"/>
                                        </p:tgtEl>
                                        <p:attrNameLst>
                                          <p:attrName>ppt_x</p:attrName>
                                        </p:attrNameLst>
                                      </p:cBhvr>
                                      <p:tavLst>
                                        <p:tav tm="0">
                                          <p:val>
                                            <p:strVal val="#ppt_x"/>
                                          </p:val>
                                        </p:tav>
                                        <p:tav tm="100000">
                                          <p:val>
                                            <p:strVal val="#ppt_x"/>
                                          </p:val>
                                        </p:tav>
                                      </p:tavLst>
                                    </p:anim>
                                    <p:anim calcmode="lin" valueType="num">
                                      <p:cBhvr>
                                        <p:cTn id="33" dur="500" fill="hold"/>
                                        <p:tgtEl>
                                          <p:spTgt spid="821253"/>
                                        </p:tgtEl>
                                        <p:attrNameLst>
                                          <p:attrName>ppt_y</p:attrName>
                                        </p:attrNameLst>
                                      </p:cBhvr>
                                      <p:tavLst>
                                        <p:tav tm="0">
                                          <p:val>
                                            <p:strVal val="#ppt_h+1"/>
                                          </p:val>
                                        </p:tav>
                                        <p:tav tm="100000">
                                          <p:val>
                                            <p:strVal val="#ppt_y"/>
                                          </p:val>
                                        </p:tav>
                                      </p:tavLst>
                                    </p:anim>
                                    <p:animEffect transition="in" filter="fade">
                                      <p:cBhvr>
                                        <p:cTn id="34" dur="500"/>
                                        <p:tgtEl>
                                          <p:spTgt spid="821253"/>
                                        </p:tgtEl>
                                      </p:cBhvr>
                                    </p:animEffect>
                                  </p:childTnLst>
                                </p:cTn>
                              </p:par>
                              <p:par>
                                <p:cTn id="35" presetID="58" presetClass="entr" presetSubtype="0" accel="100000" fill="hold" grpId="0" nodeType="withEffect">
                                  <p:stCondLst>
                                    <p:cond delay="0"/>
                                  </p:stCondLst>
                                  <p:childTnLst>
                                    <p:set>
                                      <p:cBhvr>
                                        <p:cTn id="36" dur="1" fill="hold">
                                          <p:stCondLst>
                                            <p:cond delay="0"/>
                                          </p:stCondLst>
                                        </p:cTn>
                                        <p:tgtEl>
                                          <p:spTgt spid="821254"/>
                                        </p:tgtEl>
                                        <p:attrNameLst>
                                          <p:attrName>style.visibility</p:attrName>
                                        </p:attrNameLst>
                                      </p:cBhvr>
                                      <p:to>
                                        <p:strVal val="visible"/>
                                      </p:to>
                                    </p:set>
                                    <p:anim calcmode="lin" valueType="num">
                                      <p:cBhvr>
                                        <p:cTn id="37" dur="500" fill="hold"/>
                                        <p:tgtEl>
                                          <p:spTgt spid="821254"/>
                                        </p:tgtEl>
                                        <p:attrNameLst>
                                          <p:attrName>ppt_w</p:attrName>
                                        </p:attrNameLst>
                                      </p:cBhvr>
                                      <p:tavLst>
                                        <p:tav tm="0">
                                          <p:val>
                                            <p:strVal val="#ppt_w*2.5"/>
                                          </p:val>
                                        </p:tav>
                                        <p:tav tm="100000">
                                          <p:val>
                                            <p:strVal val="#ppt_w"/>
                                          </p:val>
                                        </p:tav>
                                      </p:tavLst>
                                    </p:anim>
                                    <p:anim calcmode="lin" valueType="num">
                                      <p:cBhvr>
                                        <p:cTn id="38" dur="500" fill="hold"/>
                                        <p:tgtEl>
                                          <p:spTgt spid="821254"/>
                                        </p:tgtEl>
                                        <p:attrNameLst>
                                          <p:attrName>ppt_h</p:attrName>
                                        </p:attrNameLst>
                                      </p:cBhvr>
                                      <p:tavLst>
                                        <p:tav tm="0">
                                          <p:val>
                                            <p:strVal val="#ppt_h*0.01"/>
                                          </p:val>
                                        </p:tav>
                                        <p:tav tm="100000">
                                          <p:val>
                                            <p:strVal val="#ppt_h"/>
                                          </p:val>
                                        </p:tav>
                                      </p:tavLst>
                                    </p:anim>
                                    <p:anim calcmode="lin" valueType="num">
                                      <p:cBhvr>
                                        <p:cTn id="39" dur="500" fill="hold"/>
                                        <p:tgtEl>
                                          <p:spTgt spid="821254"/>
                                        </p:tgtEl>
                                        <p:attrNameLst>
                                          <p:attrName>ppt_x</p:attrName>
                                        </p:attrNameLst>
                                      </p:cBhvr>
                                      <p:tavLst>
                                        <p:tav tm="0">
                                          <p:val>
                                            <p:strVal val="#ppt_x"/>
                                          </p:val>
                                        </p:tav>
                                        <p:tav tm="100000">
                                          <p:val>
                                            <p:strVal val="#ppt_x"/>
                                          </p:val>
                                        </p:tav>
                                      </p:tavLst>
                                    </p:anim>
                                    <p:anim calcmode="lin" valueType="num">
                                      <p:cBhvr>
                                        <p:cTn id="40" dur="500" fill="hold"/>
                                        <p:tgtEl>
                                          <p:spTgt spid="821254"/>
                                        </p:tgtEl>
                                        <p:attrNameLst>
                                          <p:attrName>ppt_y</p:attrName>
                                        </p:attrNameLst>
                                      </p:cBhvr>
                                      <p:tavLst>
                                        <p:tav tm="0">
                                          <p:val>
                                            <p:strVal val="#ppt_h+1"/>
                                          </p:val>
                                        </p:tav>
                                        <p:tav tm="100000">
                                          <p:val>
                                            <p:strVal val="#ppt_y"/>
                                          </p:val>
                                        </p:tav>
                                      </p:tavLst>
                                    </p:anim>
                                    <p:animEffect transition="in" filter="fade">
                                      <p:cBhvr>
                                        <p:cTn id="41" dur="500"/>
                                        <p:tgtEl>
                                          <p:spTgt spid="821254"/>
                                        </p:tgtEl>
                                      </p:cBhvr>
                                    </p:animEffect>
                                  </p:childTnLst>
                                </p:cTn>
                              </p:par>
                              <p:par>
                                <p:cTn id="42" presetID="58" presetClass="entr" presetSubtype="0" accel="100000" fill="hold" grpId="0" nodeType="withEffect">
                                  <p:stCondLst>
                                    <p:cond delay="0"/>
                                  </p:stCondLst>
                                  <p:childTnLst>
                                    <p:set>
                                      <p:cBhvr>
                                        <p:cTn id="43" dur="1" fill="hold">
                                          <p:stCondLst>
                                            <p:cond delay="0"/>
                                          </p:stCondLst>
                                        </p:cTn>
                                        <p:tgtEl>
                                          <p:spTgt spid="821255"/>
                                        </p:tgtEl>
                                        <p:attrNameLst>
                                          <p:attrName>style.visibility</p:attrName>
                                        </p:attrNameLst>
                                      </p:cBhvr>
                                      <p:to>
                                        <p:strVal val="visible"/>
                                      </p:to>
                                    </p:set>
                                    <p:anim calcmode="lin" valueType="num">
                                      <p:cBhvr>
                                        <p:cTn id="44" dur="500" fill="hold"/>
                                        <p:tgtEl>
                                          <p:spTgt spid="821255"/>
                                        </p:tgtEl>
                                        <p:attrNameLst>
                                          <p:attrName>ppt_w</p:attrName>
                                        </p:attrNameLst>
                                      </p:cBhvr>
                                      <p:tavLst>
                                        <p:tav tm="0">
                                          <p:val>
                                            <p:strVal val="#ppt_w*2.5"/>
                                          </p:val>
                                        </p:tav>
                                        <p:tav tm="100000">
                                          <p:val>
                                            <p:strVal val="#ppt_w"/>
                                          </p:val>
                                        </p:tav>
                                      </p:tavLst>
                                    </p:anim>
                                    <p:anim calcmode="lin" valueType="num">
                                      <p:cBhvr>
                                        <p:cTn id="45" dur="500" fill="hold"/>
                                        <p:tgtEl>
                                          <p:spTgt spid="821255"/>
                                        </p:tgtEl>
                                        <p:attrNameLst>
                                          <p:attrName>ppt_h</p:attrName>
                                        </p:attrNameLst>
                                      </p:cBhvr>
                                      <p:tavLst>
                                        <p:tav tm="0">
                                          <p:val>
                                            <p:strVal val="#ppt_h*0.01"/>
                                          </p:val>
                                        </p:tav>
                                        <p:tav tm="100000">
                                          <p:val>
                                            <p:strVal val="#ppt_h"/>
                                          </p:val>
                                        </p:tav>
                                      </p:tavLst>
                                    </p:anim>
                                    <p:anim calcmode="lin" valueType="num">
                                      <p:cBhvr>
                                        <p:cTn id="46" dur="500" fill="hold"/>
                                        <p:tgtEl>
                                          <p:spTgt spid="821255"/>
                                        </p:tgtEl>
                                        <p:attrNameLst>
                                          <p:attrName>ppt_x</p:attrName>
                                        </p:attrNameLst>
                                      </p:cBhvr>
                                      <p:tavLst>
                                        <p:tav tm="0">
                                          <p:val>
                                            <p:strVal val="#ppt_x"/>
                                          </p:val>
                                        </p:tav>
                                        <p:tav tm="100000">
                                          <p:val>
                                            <p:strVal val="#ppt_x"/>
                                          </p:val>
                                        </p:tav>
                                      </p:tavLst>
                                    </p:anim>
                                    <p:anim calcmode="lin" valueType="num">
                                      <p:cBhvr>
                                        <p:cTn id="47" dur="500" fill="hold"/>
                                        <p:tgtEl>
                                          <p:spTgt spid="821255"/>
                                        </p:tgtEl>
                                        <p:attrNameLst>
                                          <p:attrName>ppt_y</p:attrName>
                                        </p:attrNameLst>
                                      </p:cBhvr>
                                      <p:tavLst>
                                        <p:tav tm="0">
                                          <p:val>
                                            <p:strVal val="#ppt_h+1"/>
                                          </p:val>
                                        </p:tav>
                                        <p:tav tm="100000">
                                          <p:val>
                                            <p:strVal val="#ppt_y"/>
                                          </p:val>
                                        </p:tav>
                                      </p:tavLst>
                                    </p:anim>
                                    <p:animEffect transition="in" filter="fade">
                                      <p:cBhvr>
                                        <p:cTn id="48" dur="500"/>
                                        <p:tgtEl>
                                          <p:spTgt spid="821255"/>
                                        </p:tgtEl>
                                      </p:cBhvr>
                                    </p:animEffect>
                                  </p:childTnLst>
                                </p:cTn>
                              </p:par>
                              <p:par>
                                <p:cTn id="49" presetID="58" presetClass="entr" presetSubtype="0" accel="100000" fill="hold" grpId="0" nodeType="withEffect">
                                  <p:stCondLst>
                                    <p:cond delay="0"/>
                                  </p:stCondLst>
                                  <p:childTnLst>
                                    <p:set>
                                      <p:cBhvr>
                                        <p:cTn id="50" dur="1" fill="hold">
                                          <p:stCondLst>
                                            <p:cond delay="0"/>
                                          </p:stCondLst>
                                        </p:cTn>
                                        <p:tgtEl>
                                          <p:spTgt spid="821256"/>
                                        </p:tgtEl>
                                        <p:attrNameLst>
                                          <p:attrName>style.visibility</p:attrName>
                                        </p:attrNameLst>
                                      </p:cBhvr>
                                      <p:to>
                                        <p:strVal val="visible"/>
                                      </p:to>
                                    </p:set>
                                    <p:anim calcmode="lin" valueType="num">
                                      <p:cBhvr>
                                        <p:cTn id="51" dur="500" fill="hold"/>
                                        <p:tgtEl>
                                          <p:spTgt spid="821256"/>
                                        </p:tgtEl>
                                        <p:attrNameLst>
                                          <p:attrName>ppt_w</p:attrName>
                                        </p:attrNameLst>
                                      </p:cBhvr>
                                      <p:tavLst>
                                        <p:tav tm="0">
                                          <p:val>
                                            <p:strVal val="#ppt_w*2.5"/>
                                          </p:val>
                                        </p:tav>
                                        <p:tav tm="100000">
                                          <p:val>
                                            <p:strVal val="#ppt_w"/>
                                          </p:val>
                                        </p:tav>
                                      </p:tavLst>
                                    </p:anim>
                                    <p:anim calcmode="lin" valueType="num">
                                      <p:cBhvr>
                                        <p:cTn id="52" dur="500" fill="hold"/>
                                        <p:tgtEl>
                                          <p:spTgt spid="821256"/>
                                        </p:tgtEl>
                                        <p:attrNameLst>
                                          <p:attrName>ppt_h</p:attrName>
                                        </p:attrNameLst>
                                      </p:cBhvr>
                                      <p:tavLst>
                                        <p:tav tm="0">
                                          <p:val>
                                            <p:strVal val="#ppt_h*0.01"/>
                                          </p:val>
                                        </p:tav>
                                        <p:tav tm="100000">
                                          <p:val>
                                            <p:strVal val="#ppt_h"/>
                                          </p:val>
                                        </p:tav>
                                      </p:tavLst>
                                    </p:anim>
                                    <p:anim calcmode="lin" valueType="num">
                                      <p:cBhvr>
                                        <p:cTn id="53" dur="500" fill="hold"/>
                                        <p:tgtEl>
                                          <p:spTgt spid="821256"/>
                                        </p:tgtEl>
                                        <p:attrNameLst>
                                          <p:attrName>ppt_x</p:attrName>
                                        </p:attrNameLst>
                                      </p:cBhvr>
                                      <p:tavLst>
                                        <p:tav tm="0">
                                          <p:val>
                                            <p:strVal val="#ppt_x"/>
                                          </p:val>
                                        </p:tav>
                                        <p:tav tm="100000">
                                          <p:val>
                                            <p:strVal val="#ppt_x"/>
                                          </p:val>
                                        </p:tav>
                                      </p:tavLst>
                                    </p:anim>
                                    <p:anim calcmode="lin" valueType="num">
                                      <p:cBhvr>
                                        <p:cTn id="54" dur="500" fill="hold"/>
                                        <p:tgtEl>
                                          <p:spTgt spid="821256"/>
                                        </p:tgtEl>
                                        <p:attrNameLst>
                                          <p:attrName>ppt_y</p:attrName>
                                        </p:attrNameLst>
                                      </p:cBhvr>
                                      <p:tavLst>
                                        <p:tav tm="0">
                                          <p:val>
                                            <p:strVal val="#ppt_h+1"/>
                                          </p:val>
                                        </p:tav>
                                        <p:tav tm="100000">
                                          <p:val>
                                            <p:strVal val="#ppt_y"/>
                                          </p:val>
                                        </p:tav>
                                      </p:tavLst>
                                    </p:anim>
                                    <p:animEffect transition="in" filter="fade">
                                      <p:cBhvr>
                                        <p:cTn id="55" dur="500"/>
                                        <p:tgtEl>
                                          <p:spTgt spid="821256"/>
                                        </p:tgtEl>
                                      </p:cBhvr>
                                    </p:animEffect>
                                  </p:childTnLst>
                                </p:cTn>
                              </p:par>
                              <p:par>
                                <p:cTn id="56" presetID="58" presetClass="entr" presetSubtype="0" accel="100000" fill="hold" grpId="0" nodeType="withEffect">
                                  <p:stCondLst>
                                    <p:cond delay="0"/>
                                  </p:stCondLst>
                                  <p:childTnLst>
                                    <p:set>
                                      <p:cBhvr>
                                        <p:cTn id="57" dur="1" fill="hold">
                                          <p:stCondLst>
                                            <p:cond delay="0"/>
                                          </p:stCondLst>
                                        </p:cTn>
                                        <p:tgtEl>
                                          <p:spTgt spid="821257"/>
                                        </p:tgtEl>
                                        <p:attrNameLst>
                                          <p:attrName>style.visibility</p:attrName>
                                        </p:attrNameLst>
                                      </p:cBhvr>
                                      <p:to>
                                        <p:strVal val="visible"/>
                                      </p:to>
                                    </p:set>
                                    <p:anim calcmode="lin" valueType="num">
                                      <p:cBhvr>
                                        <p:cTn id="58" dur="500" fill="hold"/>
                                        <p:tgtEl>
                                          <p:spTgt spid="821257"/>
                                        </p:tgtEl>
                                        <p:attrNameLst>
                                          <p:attrName>ppt_w</p:attrName>
                                        </p:attrNameLst>
                                      </p:cBhvr>
                                      <p:tavLst>
                                        <p:tav tm="0">
                                          <p:val>
                                            <p:strVal val="#ppt_w*2.5"/>
                                          </p:val>
                                        </p:tav>
                                        <p:tav tm="100000">
                                          <p:val>
                                            <p:strVal val="#ppt_w"/>
                                          </p:val>
                                        </p:tav>
                                      </p:tavLst>
                                    </p:anim>
                                    <p:anim calcmode="lin" valueType="num">
                                      <p:cBhvr>
                                        <p:cTn id="59" dur="500" fill="hold"/>
                                        <p:tgtEl>
                                          <p:spTgt spid="821257"/>
                                        </p:tgtEl>
                                        <p:attrNameLst>
                                          <p:attrName>ppt_h</p:attrName>
                                        </p:attrNameLst>
                                      </p:cBhvr>
                                      <p:tavLst>
                                        <p:tav tm="0">
                                          <p:val>
                                            <p:strVal val="#ppt_h*0.01"/>
                                          </p:val>
                                        </p:tav>
                                        <p:tav tm="100000">
                                          <p:val>
                                            <p:strVal val="#ppt_h"/>
                                          </p:val>
                                        </p:tav>
                                      </p:tavLst>
                                    </p:anim>
                                    <p:anim calcmode="lin" valueType="num">
                                      <p:cBhvr>
                                        <p:cTn id="60" dur="500" fill="hold"/>
                                        <p:tgtEl>
                                          <p:spTgt spid="821257"/>
                                        </p:tgtEl>
                                        <p:attrNameLst>
                                          <p:attrName>ppt_x</p:attrName>
                                        </p:attrNameLst>
                                      </p:cBhvr>
                                      <p:tavLst>
                                        <p:tav tm="0">
                                          <p:val>
                                            <p:strVal val="#ppt_x"/>
                                          </p:val>
                                        </p:tav>
                                        <p:tav tm="100000">
                                          <p:val>
                                            <p:strVal val="#ppt_x"/>
                                          </p:val>
                                        </p:tav>
                                      </p:tavLst>
                                    </p:anim>
                                    <p:anim calcmode="lin" valueType="num">
                                      <p:cBhvr>
                                        <p:cTn id="61" dur="500" fill="hold"/>
                                        <p:tgtEl>
                                          <p:spTgt spid="821257"/>
                                        </p:tgtEl>
                                        <p:attrNameLst>
                                          <p:attrName>ppt_y</p:attrName>
                                        </p:attrNameLst>
                                      </p:cBhvr>
                                      <p:tavLst>
                                        <p:tav tm="0">
                                          <p:val>
                                            <p:strVal val="#ppt_h+1"/>
                                          </p:val>
                                        </p:tav>
                                        <p:tav tm="100000">
                                          <p:val>
                                            <p:strVal val="#ppt_y"/>
                                          </p:val>
                                        </p:tav>
                                      </p:tavLst>
                                    </p:anim>
                                    <p:animEffect transition="in" filter="fade">
                                      <p:cBhvr>
                                        <p:cTn id="62" dur="500"/>
                                        <p:tgtEl>
                                          <p:spTgt spid="821257"/>
                                        </p:tgtEl>
                                      </p:cBhvr>
                                    </p:animEffect>
                                  </p:childTnLst>
                                </p:cTn>
                              </p:par>
                              <p:par>
                                <p:cTn id="63" presetID="58" presetClass="entr" presetSubtype="0" accel="100000" fill="hold" nodeType="withEffect">
                                  <p:stCondLst>
                                    <p:cond delay="0"/>
                                  </p:stCondLst>
                                  <p:childTnLst>
                                    <p:set>
                                      <p:cBhvr>
                                        <p:cTn id="64" dur="1" fill="hold">
                                          <p:stCondLst>
                                            <p:cond delay="0"/>
                                          </p:stCondLst>
                                        </p:cTn>
                                        <p:tgtEl>
                                          <p:spTgt spid="821258"/>
                                        </p:tgtEl>
                                        <p:attrNameLst>
                                          <p:attrName>style.visibility</p:attrName>
                                        </p:attrNameLst>
                                      </p:cBhvr>
                                      <p:to>
                                        <p:strVal val="visible"/>
                                      </p:to>
                                    </p:set>
                                    <p:anim calcmode="lin" valueType="num">
                                      <p:cBhvr>
                                        <p:cTn id="65" dur="500" fill="hold"/>
                                        <p:tgtEl>
                                          <p:spTgt spid="821258"/>
                                        </p:tgtEl>
                                        <p:attrNameLst>
                                          <p:attrName>ppt_w</p:attrName>
                                        </p:attrNameLst>
                                      </p:cBhvr>
                                      <p:tavLst>
                                        <p:tav tm="0">
                                          <p:val>
                                            <p:strVal val="#ppt_w*2.5"/>
                                          </p:val>
                                        </p:tav>
                                        <p:tav tm="100000">
                                          <p:val>
                                            <p:strVal val="#ppt_w"/>
                                          </p:val>
                                        </p:tav>
                                      </p:tavLst>
                                    </p:anim>
                                    <p:anim calcmode="lin" valueType="num">
                                      <p:cBhvr>
                                        <p:cTn id="66" dur="500" fill="hold"/>
                                        <p:tgtEl>
                                          <p:spTgt spid="821258"/>
                                        </p:tgtEl>
                                        <p:attrNameLst>
                                          <p:attrName>ppt_h</p:attrName>
                                        </p:attrNameLst>
                                      </p:cBhvr>
                                      <p:tavLst>
                                        <p:tav tm="0">
                                          <p:val>
                                            <p:strVal val="#ppt_h*0.01"/>
                                          </p:val>
                                        </p:tav>
                                        <p:tav tm="100000">
                                          <p:val>
                                            <p:strVal val="#ppt_h"/>
                                          </p:val>
                                        </p:tav>
                                      </p:tavLst>
                                    </p:anim>
                                    <p:anim calcmode="lin" valueType="num">
                                      <p:cBhvr>
                                        <p:cTn id="67" dur="500" fill="hold"/>
                                        <p:tgtEl>
                                          <p:spTgt spid="821258"/>
                                        </p:tgtEl>
                                        <p:attrNameLst>
                                          <p:attrName>ppt_x</p:attrName>
                                        </p:attrNameLst>
                                      </p:cBhvr>
                                      <p:tavLst>
                                        <p:tav tm="0">
                                          <p:val>
                                            <p:strVal val="#ppt_x"/>
                                          </p:val>
                                        </p:tav>
                                        <p:tav tm="100000">
                                          <p:val>
                                            <p:strVal val="#ppt_x"/>
                                          </p:val>
                                        </p:tav>
                                      </p:tavLst>
                                    </p:anim>
                                    <p:anim calcmode="lin" valueType="num">
                                      <p:cBhvr>
                                        <p:cTn id="68" dur="500" fill="hold"/>
                                        <p:tgtEl>
                                          <p:spTgt spid="821258"/>
                                        </p:tgtEl>
                                        <p:attrNameLst>
                                          <p:attrName>ppt_y</p:attrName>
                                        </p:attrNameLst>
                                      </p:cBhvr>
                                      <p:tavLst>
                                        <p:tav tm="0">
                                          <p:val>
                                            <p:strVal val="#ppt_h+1"/>
                                          </p:val>
                                        </p:tav>
                                        <p:tav tm="100000">
                                          <p:val>
                                            <p:strVal val="#ppt_y"/>
                                          </p:val>
                                        </p:tav>
                                      </p:tavLst>
                                    </p:anim>
                                    <p:animEffect transition="in" filter="fade">
                                      <p:cBhvr>
                                        <p:cTn id="69" dur="500"/>
                                        <p:tgtEl>
                                          <p:spTgt spid="821258"/>
                                        </p:tgtEl>
                                      </p:cBhvr>
                                    </p:animEffect>
                                  </p:childTnLst>
                                </p:cTn>
                              </p:par>
                              <p:par>
                                <p:cTn id="70" presetID="58" presetClass="entr" presetSubtype="0" accel="100000" fill="hold" nodeType="withEffect">
                                  <p:stCondLst>
                                    <p:cond delay="0"/>
                                  </p:stCondLst>
                                  <p:childTnLst>
                                    <p:set>
                                      <p:cBhvr>
                                        <p:cTn id="71" dur="1" fill="hold">
                                          <p:stCondLst>
                                            <p:cond delay="0"/>
                                          </p:stCondLst>
                                        </p:cTn>
                                        <p:tgtEl>
                                          <p:spTgt spid="821259"/>
                                        </p:tgtEl>
                                        <p:attrNameLst>
                                          <p:attrName>style.visibility</p:attrName>
                                        </p:attrNameLst>
                                      </p:cBhvr>
                                      <p:to>
                                        <p:strVal val="visible"/>
                                      </p:to>
                                    </p:set>
                                    <p:anim calcmode="lin" valueType="num">
                                      <p:cBhvr>
                                        <p:cTn id="72" dur="500" fill="hold"/>
                                        <p:tgtEl>
                                          <p:spTgt spid="821259"/>
                                        </p:tgtEl>
                                        <p:attrNameLst>
                                          <p:attrName>ppt_w</p:attrName>
                                        </p:attrNameLst>
                                      </p:cBhvr>
                                      <p:tavLst>
                                        <p:tav tm="0">
                                          <p:val>
                                            <p:strVal val="#ppt_w*2.5"/>
                                          </p:val>
                                        </p:tav>
                                        <p:tav tm="100000">
                                          <p:val>
                                            <p:strVal val="#ppt_w"/>
                                          </p:val>
                                        </p:tav>
                                      </p:tavLst>
                                    </p:anim>
                                    <p:anim calcmode="lin" valueType="num">
                                      <p:cBhvr>
                                        <p:cTn id="73" dur="500" fill="hold"/>
                                        <p:tgtEl>
                                          <p:spTgt spid="821259"/>
                                        </p:tgtEl>
                                        <p:attrNameLst>
                                          <p:attrName>ppt_h</p:attrName>
                                        </p:attrNameLst>
                                      </p:cBhvr>
                                      <p:tavLst>
                                        <p:tav tm="0">
                                          <p:val>
                                            <p:strVal val="#ppt_h*0.01"/>
                                          </p:val>
                                        </p:tav>
                                        <p:tav tm="100000">
                                          <p:val>
                                            <p:strVal val="#ppt_h"/>
                                          </p:val>
                                        </p:tav>
                                      </p:tavLst>
                                    </p:anim>
                                    <p:anim calcmode="lin" valueType="num">
                                      <p:cBhvr>
                                        <p:cTn id="74" dur="500" fill="hold"/>
                                        <p:tgtEl>
                                          <p:spTgt spid="821259"/>
                                        </p:tgtEl>
                                        <p:attrNameLst>
                                          <p:attrName>ppt_x</p:attrName>
                                        </p:attrNameLst>
                                      </p:cBhvr>
                                      <p:tavLst>
                                        <p:tav tm="0">
                                          <p:val>
                                            <p:strVal val="#ppt_x"/>
                                          </p:val>
                                        </p:tav>
                                        <p:tav tm="100000">
                                          <p:val>
                                            <p:strVal val="#ppt_x"/>
                                          </p:val>
                                        </p:tav>
                                      </p:tavLst>
                                    </p:anim>
                                    <p:anim calcmode="lin" valueType="num">
                                      <p:cBhvr>
                                        <p:cTn id="75" dur="500" fill="hold"/>
                                        <p:tgtEl>
                                          <p:spTgt spid="821259"/>
                                        </p:tgtEl>
                                        <p:attrNameLst>
                                          <p:attrName>ppt_y</p:attrName>
                                        </p:attrNameLst>
                                      </p:cBhvr>
                                      <p:tavLst>
                                        <p:tav tm="0">
                                          <p:val>
                                            <p:strVal val="#ppt_h+1"/>
                                          </p:val>
                                        </p:tav>
                                        <p:tav tm="100000">
                                          <p:val>
                                            <p:strVal val="#ppt_y"/>
                                          </p:val>
                                        </p:tav>
                                      </p:tavLst>
                                    </p:anim>
                                    <p:animEffect transition="in" filter="fade">
                                      <p:cBhvr>
                                        <p:cTn id="76" dur="500"/>
                                        <p:tgtEl>
                                          <p:spTgt spid="821259"/>
                                        </p:tgtEl>
                                      </p:cBhvr>
                                    </p:animEffect>
                                  </p:childTnLst>
                                </p:cTn>
                              </p:par>
                              <p:par>
                                <p:cTn id="77" presetID="58" presetClass="entr" presetSubtype="0" accel="100000" fill="hold" nodeType="withEffect">
                                  <p:stCondLst>
                                    <p:cond delay="0"/>
                                  </p:stCondLst>
                                  <p:childTnLst>
                                    <p:set>
                                      <p:cBhvr>
                                        <p:cTn id="78" dur="1" fill="hold">
                                          <p:stCondLst>
                                            <p:cond delay="0"/>
                                          </p:stCondLst>
                                        </p:cTn>
                                        <p:tgtEl>
                                          <p:spTgt spid="821260"/>
                                        </p:tgtEl>
                                        <p:attrNameLst>
                                          <p:attrName>style.visibility</p:attrName>
                                        </p:attrNameLst>
                                      </p:cBhvr>
                                      <p:to>
                                        <p:strVal val="visible"/>
                                      </p:to>
                                    </p:set>
                                    <p:anim calcmode="lin" valueType="num">
                                      <p:cBhvr>
                                        <p:cTn id="79" dur="500" fill="hold"/>
                                        <p:tgtEl>
                                          <p:spTgt spid="821260"/>
                                        </p:tgtEl>
                                        <p:attrNameLst>
                                          <p:attrName>ppt_w</p:attrName>
                                        </p:attrNameLst>
                                      </p:cBhvr>
                                      <p:tavLst>
                                        <p:tav tm="0">
                                          <p:val>
                                            <p:strVal val="#ppt_w*2.5"/>
                                          </p:val>
                                        </p:tav>
                                        <p:tav tm="100000">
                                          <p:val>
                                            <p:strVal val="#ppt_w"/>
                                          </p:val>
                                        </p:tav>
                                      </p:tavLst>
                                    </p:anim>
                                    <p:anim calcmode="lin" valueType="num">
                                      <p:cBhvr>
                                        <p:cTn id="80" dur="500" fill="hold"/>
                                        <p:tgtEl>
                                          <p:spTgt spid="821260"/>
                                        </p:tgtEl>
                                        <p:attrNameLst>
                                          <p:attrName>ppt_h</p:attrName>
                                        </p:attrNameLst>
                                      </p:cBhvr>
                                      <p:tavLst>
                                        <p:tav tm="0">
                                          <p:val>
                                            <p:strVal val="#ppt_h*0.01"/>
                                          </p:val>
                                        </p:tav>
                                        <p:tav tm="100000">
                                          <p:val>
                                            <p:strVal val="#ppt_h"/>
                                          </p:val>
                                        </p:tav>
                                      </p:tavLst>
                                    </p:anim>
                                    <p:anim calcmode="lin" valueType="num">
                                      <p:cBhvr>
                                        <p:cTn id="81" dur="500" fill="hold"/>
                                        <p:tgtEl>
                                          <p:spTgt spid="821260"/>
                                        </p:tgtEl>
                                        <p:attrNameLst>
                                          <p:attrName>ppt_x</p:attrName>
                                        </p:attrNameLst>
                                      </p:cBhvr>
                                      <p:tavLst>
                                        <p:tav tm="0">
                                          <p:val>
                                            <p:strVal val="#ppt_x"/>
                                          </p:val>
                                        </p:tav>
                                        <p:tav tm="100000">
                                          <p:val>
                                            <p:strVal val="#ppt_x"/>
                                          </p:val>
                                        </p:tav>
                                      </p:tavLst>
                                    </p:anim>
                                    <p:anim calcmode="lin" valueType="num">
                                      <p:cBhvr>
                                        <p:cTn id="82" dur="500" fill="hold"/>
                                        <p:tgtEl>
                                          <p:spTgt spid="821260"/>
                                        </p:tgtEl>
                                        <p:attrNameLst>
                                          <p:attrName>ppt_y</p:attrName>
                                        </p:attrNameLst>
                                      </p:cBhvr>
                                      <p:tavLst>
                                        <p:tav tm="0">
                                          <p:val>
                                            <p:strVal val="#ppt_h+1"/>
                                          </p:val>
                                        </p:tav>
                                        <p:tav tm="100000">
                                          <p:val>
                                            <p:strVal val="#ppt_y"/>
                                          </p:val>
                                        </p:tav>
                                      </p:tavLst>
                                    </p:anim>
                                    <p:animEffect transition="in" filter="fade">
                                      <p:cBhvr>
                                        <p:cTn id="83" dur="500"/>
                                        <p:tgtEl>
                                          <p:spTgt spid="821260"/>
                                        </p:tgtEl>
                                      </p:cBhvr>
                                    </p:animEffect>
                                  </p:childTnLst>
                                </p:cTn>
                              </p:par>
                              <p:par>
                                <p:cTn id="84" presetID="58" presetClass="entr" presetSubtype="0" accel="100000" fill="hold" nodeType="withEffect">
                                  <p:stCondLst>
                                    <p:cond delay="0"/>
                                  </p:stCondLst>
                                  <p:childTnLst>
                                    <p:set>
                                      <p:cBhvr>
                                        <p:cTn id="85" dur="1" fill="hold">
                                          <p:stCondLst>
                                            <p:cond delay="0"/>
                                          </p:stCondLst>
                                        </p:cTn>
                                        <p:tgtEl>
                                          <p:spTgt spid="821261"/>
                                        </p:tgtEl>
                                        <p:attrNameLst>
                                          <p:attrName>style.visibility</p:attrName>
                                        </p:attrNameLst>
                                      </p:cBhvr>
                                      <p:to>
                                        <p:strVal val="visible"/>
                                      </p:to>
                                    </p:set>
                                    <p:anim calcmode="lin" valueType="num">
                                      <p:cBhvr>
                                        <p:cTn id="86" dur="500" fill="hold"/>
                                        <p:tgtEl>
                                          <p:spTgt spid="821261"/>
                                        </p:tgtEl>
                                        <p:attrNameLst>
                                          <p:attrName>ppt_w</p:attrName>
                                        </p:attrNameLst>
                                      </p:cBhvr>
                                      <p:tavLst>
                                        <p:tav tm="0">
                                          <p:val>
                                            <p:strVal val="#ppt_w*2.5"/>
                                          </p:val>
                                        </p:tav>
                                        <p:tav tm="100000">
                                          <p:val>
                                            <p:strVal val="#ppt_w"/>
                                          </p:val>
                                        </p:tav>
                                      </p:tavLst>
                                    </p:anim>
                                    <p:anim calcmode="lin" valueType="num">
                                      <p:cBhvr>
                                        <p:cTn id="87" dur="500" fill="hold"/>
                                        <p:tgtEl>
                                          <p:spTgt spid="821261"/>
                                        </p:tgtEl>
                                        <p:attrNameLst>
                                          <p:attrName>ppt_h</p:attrName>
                                        </p:attrNameLst>
                                      </p:cBhvr>
                                      <p:tavLst>
                                        <p:tav tm="0">
                                          <p:val>
                                            <p:strVal val="#ppt_h*0.01"/>
                                          </p:val>
                                        </p:tav>
                                        <p:tav tm="100000">
                                          <p:val>
                                            <p:strVal val="#ppt_h"/>
                                          </p:val>
                                        </p:tav>
                                      </p:tavLst>
                                    </p:anim>
                                    <p:anim calcmode="lin" valueType="num">
                                      <p:cBhvr>
                                        <p:cTn id="88" dur="500" fill="hold"/>
                                        <p:tgtEl>
                                          <p:spTgt spid="821261"/>
                                        </p:tgtEl>
                                        <p:attrNameLst>
                                          <p:attrName>ppt_x</p:attrName>
                                        </p:attrNameLst>
                                      </p:cBhvr>
                                      <p:tavLst>
                                        <p:tav tm="0">
                                          <p:val>
                                            <p:strVal val="#ppt_x"/>
                                          </p:val>
                                        </p:tav>
                                        <p:tav tm="100000">
                                          <p:val>
                                            <p:strVal val="#ppt_x"/>
                                          </p:val>
                                        </p:tav>
                                      </p:tavLst>
                                    </p:anim>
                                    <p:anim calcmode="lin" valueType="num">
                                      <p:cBhvr>
                                        <p:cTn id="89" dur="500" fill="hold"/>
                                        <p:tgtEl>
                                          <p:spTgt spid="821261"/>
                                        </p:tgtEl>
                                        <p:attrNameLst>
                                          <p:attrName>ppt_y</p:attrName>
                                        </p:attrNameLst>
                                      </p:cBhvr>
                                      <p:tavLst>
                                        <p:tav tm="0">
                                          <p:val>
                                            <p:strVal val="#ppt_h+1"/>
                                          </p:val>
                                        </p:tav>
                                        <p:tav tm="100000">
                                          <p:val>
                                            <p:strVal val="#ppt_y"/>
                                          </p:val>
                                        </p:tav>
                                      </p:tavLst>
                                    </p:anim>
                                    <p:animEffect transition="in" filter="fade">
                                      <p:cBhvr>
                                        <p:cTn id="90" dur="500"/>
                                        <p:tgtEl>
                                          <p:spTgt spid="821261"/>
                                        </p:tgtEl>
                                      </p:cBhvr>
                                    </p:animEffect>
                                  </p:childTnLst>
                                </p:cTn>
                              </p:par>
                              <p:par>
                                <p:cTn id="91" presetID="58" presetClass="entr" presetSubtype="0" accel="100000" fill="hold" nodeType="withEffect">
                                  <p:stCondLst>
                                    <p:cond delay="0"/>
                                  </p:stCondLst>
                                  <p:childTnLst>
                                    <p:set>
                                      <p:cBhvr>
                                        <p:cTn id="92" dur="1" fill="hold">
                                          <p:stCondLst>
                                            <p:cond delay="0"/>
                                          </p:stCondLst>
                                        </p:cTn>
                                        <p:tgtEl>
                                          <p:spTgt spid="821262"/>
                                        </p:tgtEl>
                                        <p:attrNameLst>
                                          <p:attrName>style.visibility</p:attrName>
                                        </p:attrNameLst>
                                      </p:cBhvr>
                                      <p:to>
                                        <p:strVal val="visible"/>
                                      </p:to>
                                    </p:set>
                                    <p:anim calcmode="lin" valueType="num">
                                      <p:cBhvr>
                                        <p:cTn id="93" dur="500" fill="hold"/>
                                        <p:tgtEl>
                                          <p:spTgt spid="821262"/>
                                        </p:tgtEl>
                                        <p:attrNameLst>
                                          <p:attrName>ppt_w</p:attrName>
                                        </p:attrNameLst>
                                      </p:cBhvr>
                                      <p:tavLst>
                                        <p:tav tm="0">
                                          <p:val>
                                            <p:strVal val="#ppt_w*2.5"/>
                                          </p:val>
                                        </p:tav>
                                        <p:tav tm="100000">
                                          <p:val>
                                            <p:strVal val="#ppt_w"/>
                                          </p:val>
                                        </p:tav>
                                      </p:tavLst>
                                    </p:anim>
                                    <p:anim calcmode="lin" valueType="num">
                                      <p:cBhvr>
                                        <p:cTn id="94" dur="500" fill="hold"/>
                                        <p:tgtEl>
                                          <p:spTgt spid="821262"/>
                                        </p:tgtEl>
                                        <p:attrNameLst>
                                          <p:attrName>ppt_h</p:attrName>
                                        </p:attrNameLst>
                                      </p:cBhvr>
                                      <p:tavLst>
                                        <p:tav tm="0">
                                          <p:val>
                                            <p:strVal val="#ppt_h*0.01"/>
                                          </p:val>
                                        </p:tav>
                                        <p:tav tm="100000">
                                          <p:val>
                                            <p:strVal val="#ppt_h"/>
                                          </p:val>
                                        </p:tav>
                                      </p:tavLst>
                                    </p:anim>
                                    <p:anim calcmode="lin" valueType="num">
                                      <p:cBhvr>
                                        <p:cTn id="95" dur="500" fill="hold"/>
                                        <p:tgtEl>
                                          <p:spTgt spid="821262"/>
                                        </p:tgtEl>
                                        <p:attrNameLst>
                                          <p:attrName>ppt_x</p:attrName>
                                        </p:attrNameLst>
                                      </p:cBhvr>
                                      <p:tavLst>
                                        <p:tav tm="0">
                                          <p:val>
                                            <p:strVal val="#ppt_x"/>
                                          </p:val>
                                        </p:tav>
                                        <p:tav tm="100000">
                                          <p:val>
                                            <p:strVal val="#ppt_x"/>
                                          </p:val>
                                        </p:tav>
                                      </p:tavLst>
                                    </p:anim>
                                    <p:anim calcmode="lin" valueType="num">
                                      <p:cBhvr>
                                        <p:cTn id="96" dur="500" fill="hold"/>
                                        <p:tgtEl>
                                          <p:spTgt spid="821262"/>
                                        </p:tgtEl>
                                        <p:attrNameLst>
                                          <p:attrName>ppt_y</p:attrName>
                                        </p:attrNameLst>
                                      </p:cBhvr>
                                      <p:tavLst>
                                        <p:tav tm="0">
                                          <p:val>
                                            <p:strVal val="#ppt_h+1"/>
                                          </p:val>
                                        </p:tav>
                                        <p:tav tm="100000">
                                          <p:val>
                                            <p:strVal val="#ppt_y"/>
                                          </p:val>
                                        </p:tav>
                                      </p:tavLst>
                                    </p:anim>
                                    <p:animEffect transition="in" filter="fade">
                                      <p:cBhvr>
                                        <p:cTn id="97" dur="500"/>
                                        <p:tgtEl>
                                          <p:spTgt spid="821262"/>
                                        </p:tgtEl>
                                      </p:cBhvr>
                                    </p:animEffect>
                                  </p:childTnLst>
                                </p:cTn>
                              </p:par>
                              <p:par>
                                <p:cTn id="98" presetID="58" presetClass="entr" presetSubtype="0" accel="100000" fill="hold" nodeType="withEffect">
                                  <p:stCondLst>
                                    <p:cond delay="0"/>
                                  </p:stCondLst>
                                  <p:childTnLst>
                                    <p:set>
                                      <p:cBhvr>
                                        <p:cTn id="99" dur="1" fill="hold">
                                          <p:stCondLst>
                                            <p:cond delay="0"/>
                                          </p:stCondLst>
                                        </p:cTn>
                                        <p:tgtEl>
                                          <p:spTgt spid="821263"/>
                                        </p:tgtEl>
                                        <p:attrNameLst>
                                          <p:attrName>style.visibility</p:attrName>
                                        </p:attrNameLst>
                                      </p:cBhvr>
                                      <p:to>
                                        <p:strVal val="visible"/>
                                      </p:to>
                                    </p:set>
                                    <p:anim calcmode="lin" valueType="num">
                                      <p:cBhvr>
                                        <p:cTn id="100" dur="500" fill="hold"/>
                                        <p:tgtEl>
                                          <p:spTgt spid="821263"/>
                                        </p:tgtEl>
                                        <p:attrNameLst>
                                          <p:attrName>ppt_w</p:attrName>
                                        </p:attrNameLst>
                                      </p:cBhvr>
                                      <p:tavLst>
                                        <p:tav tm="0">
                                          <p:val>
                                            <p:strVal val="#ppt_w*2.5"/>
                                          </p:val>
                                        </p:tav>
                                        <p:tav tm="100000">
                                          <p:val>
                                            <p:strVal val="#ppt_w"/>
                                          </p:val>
                                        </p:tav>
                                      </p:tavLst>
                                    </p:anim>
                                    <p:anim calcmode="lin" valueType="num">
                                      <p:cBhvr>
                                        <p:cTn id="101" dur="500" fill="hold"/>
                                        <p:tgtEl>
                                          <p:spTgt spid="821263"/>
                                        </p:tgtEl>
                                        <p:attrNameLst>
                                          <p:attrName>ppt_h</p:attrName>
                                        </p:attrNameLst>
                                      </p:cBhvr>
                                      <p:tavLst>
                                        <p:tav tm="0">
                                          <p:val>
                                            <p:strVal val="#ppt_h*0.01"/>
                                          </p:val>
                                        </p:tav>
                                        <p:tav tm="100000">
                                          <p:val>
                                            <p:strVal val="#ppt_h"/>
                                          </p:val>
                                        </p:tav>
                                      </p:tavLst>
                                    </p:anim>
                                    <p:anim calcmode="lin" valueType="num">
                                      <p:cBhvr>
                                        <p:cTn id="102" dur="500" fill="hold"/>
                                        <p:tgtEl>
                                          <p:spTgt spid="821263"/>
                                        </p:tgtEl>
                                        <p:attrNameLst>
                                          <p:attrName>ppt_x</p:attrName>
                                        </p:attrNameLst>
                                      </p:cBhvr>
                                      <p:tavLst>
                                        <p:tav tm="0">
                                          <p:val>
                                            <p:strVal val="#ppt_x"/>
                                          </p:val>
                                        </p:tav>
                                        <p:tav tm="100000">
                                          <p:val>
                                            <p:strVal val="#ppt_x"/>
                                          </p:val>
                                        </p:tav>
                                      </p:tavLst>
                                    </p:anim>
                                    <p:anim calcmode="lin" valueType="num">
                                      <p:cBhvr>
                                        <p:cTn id="103" dur="500" fill="hold"/>
                                        <p:tgtEl>
                                          <p:spTgt spid="821263"/>
                                        </p:tgtEl>
                                        <p:attrNameLst>
                                          <p:attrName>ppt_y</p:attrName>
                                        </p:attrNameLst>
                                      </p:cBhvr>
                                      <p:tavLst>
                                        <p:tav tm="0">
                                          <p:val>
                                            <p:strVal val="#ppt_h+1"/>
                                          </p:val>
                                        </p:tav>
                                        <p:tav tm="100000">
                                          <p:val>
                                            <p:strVal val="#ppt_y"/>
                                          </p:val>
                                        </p:tav>
                                      </p:tavLst>
                                    </p:anim>
                                    <p:animEffect transition="in" filter="fade">
                                      <p:cBhvr>
                                        <p:cTn id="104" dur="500"/>
                                        <p:tgtEl>
                                          <p:spTgt spid="821263"/>
                                        </p:tgtEl>
                                      </p:cBhvr>
                                    </p:animEffect>
                                  </p:childTnLst>
                                </p:cTn>
                              </p:par>
                              <p:par>
                                <p:cTn id="105" presetID="58" presetClass="entr" presetSubtype="0" accel="100000" fill="hold" grpId="0" nodeType="withEffect">
                                  <p:stCondLst>
                                    <p:cond delay="0"/>
                                  </p:stCondLst>
                                  <p:childTnLst>
                                    <p:set>
                                      <p:cBhvr>
                                        <p:cTn id="106" dur="1" fill="hold">
                                          <p:stCondLst>
                                            <p:cond delay="0"/>
                                          </p:stCondLst>
                                        </p:cTn>
                                        <p:tgtEl>
                                          <p:spTgt spid="821264"/>
                                        </p:tgtEl>
                                        <p:attrNameLst>
                                          <p:attrName>style.visibility</p:attrName>
                                        </p:attrNameLst>
                                      </p:cBhvr>
                                      <p:to>
                                        <p:strVal val="visible"/>
                                      </p:to>
                                    </p:set>
                                    <p:anim calcmode="lin" valueType="num">
                                      <p:cBhvr>
                                        <p:cTn id="107" dur="500" fill="hold"/>
                                        <p:tgtEl>
                                          <p:spTgt spid="821264"/>
                                        </p:tgtEl>
                                        <p:attrNameLst>
                                          <p:attrName>ppt_w</p:attrName>
                                        </p:attrNameLst>
                                      </p:cBhvr>
                                      <p:tavLst>
                                        <p:tav tm="0">
                                          <p:val>
                                            <p:strVal val="#ppt_w*2.5"/>
                                          </p:val>
                                        </p:tav>
                                        <p:tav tm="100000">
                                          <p:val>
                                            <p:strVal val="#ppt_w"/>
                                          </p:val>
                                        </p:tav>
                                      </p:tavLst>
                                    </p:anim>
                                    <p:anim calcmode="lin" valueType="num">
                                      <p:cBhvr>
                                        <p:cTn id="108" dur="500" fill="hold"/>
                                        <p:tgtEl>
                                          <p:spTgt spid="821264"/>
                                        </p:tgtEl>
                                        <p:attrNameLst>
                                          <p:attrName>ppt_h</p:attrName>
                                        </p:attrNameLst>
                                      </p:cBhvr>
                                      <p:tavLst>
                                        <p:tav tm="0">
                                          <p:val>
                                            <p:strVal val="#ppt_h*0.01"/>
                                          </p:val>
                                        </p:tav>
                                        <p:tav tm="100000">
                                          <p:val>
                                            <p:strVal val="#ppt_h"/>
                                          </p:val>
                                        </p:tav>
                                      </p:tavLst>
                                    </p:anim>
                                    <p:anim calcmode="lin" valueType="num">
                                      <p:cBhvr>
                                        <p:cTn id="109" dur="500" fill="hold"/>
                                        <p:tgtEl>
                                          <p:spTgt spid="821264"/>
                                        </p:tgtEl>
                                        <p:attrNameLst>
                                          <p:attrName>ppt_x</p:attrName>
                                        </p:attrNameLst>
                                      </p:cBhvr>
                                      <p:tavLst>
                                        <p:tav tm="0">
                                          <p:val>
                                            <p:strVal val="#ppt_x"/>
                                          </p:val>
                                        </p:tav>
                                        <p:tav tm="100000">
                                          <p:val>
                                            <p:strVal val="#ppt_x"/>
                                          </p:val>
                                        </p:tav>
                                      </p:tavLst>
                                    </p:anim>
                                    <p:anim calcmode="lin" valueType="num">
                                      <p:cBhvr>
                                        <p:cTn id="110" dur="500" fill="hold"/>
                                        <p:tgtEl>
                                          <p:spTgt spid="821264"/>
                                        </p:tgtEl>
                                        <p:attrNameLst>
                                          <p:attrName>ppt_y</p:attrName>
                                        </p:attrNameLst>
                                      </p:cBhvr>
                                      <p:tavLst>
                                        <p:tav tm="0">
                                          <p:val>
                                            <p:strVal val="#ppt_h+1"/>
                                          </p:val>
                                        </p:tav>
                                        <p:tav tm="100000">
                                          <p:val>
                                            <p:strVal val="#ppt_y"/>
                                          </p:val>
                                        </p:tav>
                                      </p:tavLst>
                                    </p:anim>
                                    <p:animEffect transition="in" filter="fade">
                                      <p:cBhvr>
                                        <p:cTn id="111" dur="500"/>
                                        <p:tgtEl>
                                          <p:spTgt spid="821264"/>
                                        </p:tgtEl>
                                      </p:cBhvr>
                                    </p:animEffect>
                                  </p:childTnLst>
                                </p:cTn>
                              </p:par>
                              <p:par>
                                <p:cTn id="112" presetID="58" presetClass="entr" presetSubtype="0" accel="100000" fill="hold" grpId="0" nodeType="withEffect">
                                  <p:stCondLst>
                                    <p:cond delay="0"/>
                                  </p:stCondLst>
                                  <p:childTnLst>
                                    <p:set>
                                      <p:cBhvr>
                                        <p:cTn id="113" dur="1" fill="hold">
                                          <p:stCondLst>
                                            <p:cond delay="0"/>
                                          </p:stCondLst>
                                        </p:cTn>
                                        <p:tgtEl>
                                          <p:spTgt spid="821265"/>
                                        </p:tgtEl>
                                        <p:attrNameLst>
                                          <p:attrName>style.visibility</p:attrName>
                                        </p:attrNameLst>
                                      </p:cBhvr>
                                      <p:to>
                                        <p:strVal val="visible"/>
                                      </p:to>
                                    </p:set>
                                    <p:anim calcmode="lin" valueType="num">
                                      <p:cBhvr>
                                        <p:cTn id="114" dur="500" fill="hold"/>
                                        <p:tgtEl>
                                          <p:spTgt spid="821265"/>
                                        </p:tgtEl>
                                        <p:attrNameLst>
                                          <p:attrName>ppt_w</p:attrName>
                                        </p:attrNameLst>
                                      </p:cBhvr>
                                      <p:tavLst>
                                        <p:tav tm="0">
                                          <p:val>
                                            <p:strVal val="#ppt_w*2.5"/>
                                          </p:val>
                                        </p:tav>
                                        <p:tav tm="100000">
                                          <p:val>
                                            <p:strVal val="#ppt_w"/>
                                          </p:val>
                                        </p:tav>
                                      </p:tavLst>
                                    </p:anim>
                                    <p:anim calcmode="lin" valueType="num">
                                      <p:cBhvr>
                                        <p:cTn id="115" dur="500" fill="hold"/>
                                        <p:tgtEl>
                                          <p:spTgt spid="821265"/>
                                        </p:tgtEl>
                                        <p:attrNameLst>
                                          <p:attrName>ppt_h</p:attrName>
                                        </p:attrNameLst>
                                      </p:cBhvr>
                                      <p:tavLst>
                                        <p:tav tm="0">
                                          <p:val>
                                            <p:strVal val="#ppt_h*0.01"/>
                                          </p:val>
                                        </p:tav>
                                        <p:tav tm="100000">
                                          <p:val>
                                            <p:strVal val="#ppt_h"/>
                                          </p:val>
                                        </p:tav>
                                      </p:tavLst>
                                    </p:anim>
                                    <p:anim calcmode="lin" valueType="num">
                                      <p:cBhvr>
                                        <p:cTn id="116" dur="500" fill="hold"/>
                                        <p:tgtEl>
                                          <p:spTgt spid="821265"/>
                                        </p:tgtEl>
                                        <p:attrNameLst>
                                          <p:attrName>ppt_x</p:attrName>
                                        </p:attrNameLst>
                                      </p:cBhvr>
                                      <p:tavLst>
                                        <p:tav tm="0">
                                          <p:val>
                                            <p:strVal val="#ppt_x"/>
                                          </p:val>
                                        </p:tav>
                                        <p:tav tm="100000">
                                          <p:val>
                                            <p:strVal val="#ppt_x"/>
                                          </p:val>
                                        </p:tav>
                                      </p:tavLst>
                                    </p:anim>
                                    <p:anim calcmode="lin" valueType="num">
                                      <p:cBhvr>
                                        <p:cTn id="117" dur="500" fill="hold"/>
                                        <p:tgtEl>
                                          <p:spTgt spid="821265"/>
                                        </p:tgtEl>
                                        <p:attrNameLst>
                                          <p:attrName>ppt_y</p:attrName>
                                        </p:attrNameLst>
                                      </p:cBhvr>
                                      <p:tavLst>
                                        <p:tav tm="0">
                                          <p:val>
                                            <p:strVal val="#ppt_h+1"/>
                                          </p:val>
                                        </p:tav>
                                        <p:tav tm="100000">
                                          <p:val>
                                            <p:strVal val="#ppt_y"/>
                                          </p:val>
                                        </p:tav>
                                      </p:tavLst>
                                    </p:anim>
                                    <p:animEffect transition="in" filter="fade">
                                      <p:cBhvr>
                                        <p:cTn id="118" dur="500"/>
                                        <p:tgtEl>
                                          <p:spTgt spid="82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0" grpId="0"/>
      <p:bldP spid="821252" grpId="0" animBg="1"/>
      <p:bldP spid="821253" grpId="0" animBg="1"/>
      <p:bldP spid="821254" grpId="0" animBg="1"/>
      <p:bldP spid="821255" grpId="0" animBg="1"/>
      <p:bldP spid="821256" grpId="0" animBg="1"/>
      <p:bldP spid="821257" grpId="0" animBg="1"/>
      <p:bldP spid="821264" grpId="0" animBg="1"/>
      <p:bldP spid="82126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533400" y="3124200"/>
            <a:ext cx="8229600" cy="1143000"/>
          </a:xfrm>
        </p:spPr>
        <p:txBody>
          <a:bodyPr/>
          <a:lstStyle/>
          <a:p>
            <a:pPr algn="l" eaLnBrk="1" hangingPunct="1"/>
            <a:r>
              <a:rPr kumimoji="1" lang="en-US" altLang="zh-CN" sz="2600" b="1" smtClean="0">
                <a:solidFill>
                  <a:srgbClr val="692AA2"/>
                </a:solidFill>
                <a:latin typeface="宋体" pitchFamily="2" charset="-122"/>
              </a:rPr>
              <a:t>(</a:t>
            </a:r>
            <a:r>
              <a:rPr kumimoji="1" lang="zh-CN" altLang="en-US" sz="2600" b="1" smtClean="0">
                <a:solidFill>
                  <a:srgbClr val="692AA2"/>
                </a:solidFill>
                <a:latin typeface="宋体" pitchFamily="2" charset="-122"/>
              </a:rPr>
              <a:t>三</a:t>
            </a:r>
            <a:r>
              <a:rPr kumimoji="1" lang="en-US" altLang="zh-CN" sz="2600" b="1" smtClean="0">
                <a:solidFill>
                  <a:srgbClr val="692AA2"/>
                </a:solidFill>
                <a:latin typeface="宋体" pitchFamily="2" charset="-122"/>
              </a:rPr>
              <a:t>)</a:t>
            </a:r>
            <a:r>
              <a:rPr kumimoji="1" lang="zh-CN" altLang="en-US" sz="2600" b="1" smtClean="0">
                <a:solidFill>
                  <a:srgbClr val="692AA2"/>
                </a:solidFill>
                <a:latin typeface="宋体" pitchFamily="2" charset="-122"/>
              </a:rPr>
              <a:t>定量预测</a:t>
            </a:r>
          </a:p>
        </p:txBody>
      </p:sp>
      <p:sp>
        <p:nvSpPr>
          <p:cNvPr id="311299" name="Rectangle 3"/>
          <p:cNvSpPr>
            <a:spLocks noGrp="1" noChangeArrowheads="1"/>
          </p:cNvSpPr>
          <p:nvPr>
            <p:ph idx="1"/>
          </p:nvPr>
        </p:nvSpPr>
        <p:spPr>
          <a:xfrm>
            <a:off x="533400" y="3886200"/>
            <a:ext cx="8229600" cy="2468563"/>
          </a:xfrm>
        </p:spPr>
        <p:txBody>
          <a:bodyPr/>
          <a:lstStyle/>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定量预测的概念</a:t>
            </a:r>
            <a:r>
              <a:rPr lang="en-US" altLang="zh-CN" sz="2400" b="1" smtClean="0">
                <a:solidFill>
                  <a:srgbClr val="692AA2"/>
                </a:solidFill>
                <a:latin typeface="仿宋_GB2312" pitchFamily="49" charset="-122"/>
                <a:ea typeface="仿宋_GB2312" pitchFamily="49" charset="-122"/>
              </a:rPr>
              <a:t>:</a:t>
            </a:r>
          </a:p>
          <a:p>
            <a:pPr eaLnBrk="1" hangingPunct="1">
              <a:lnSpc>
                <a:spcPct val="120000"/>
              </a:lnSpc>
              <a:buFontTx/>
              <a:buNone/>
            </a:pPr>
            <a:r>
              <a:rPr lang="en-US" altLang="zh-CN" sz="2400" b="1" smtClean="0">
                <a:solidFill>
                  <a:srgbClr val="692AA2"/>
                </a:solidFill>
                <a:latin typeface="仿宋_GB2312" pitchFamily="49" charset="-122"/>
                <a:ea typeface="仿宋_GB2312" pitchFamily="49" charset="-122"/>
              </a:rPr>
              <a:t>      </a:t>
            </a:r>
            <a:r>
              <a:rPr lang="zh-CN" altLang="en-US" sz="2400" b="1" smtClean="0">
                <a:solidFill>
                  <a:srgbClr val="692AA2"/>
                </a:solidFill>
                <a:latin typeface="仿宋_GB2312" pitchFamily="49" charset="-122"/>
                <a:ea typeface="仿宋_GB2312" pitchFamily="49" charset="-122"/>
              </a:rPr>
              <a:t>定量预测也称统计预测，它是根据已掌握的比较完备的历史统计数据，运用一定的数学方法进行科学的加工整理，借以揭示有关变量之间的规律性联系，用于预测和推测未来发展变化情况的一类预测方法</a:t>
            </a:r>
            <a:r>
              <a:rPr lang="zh-CN" altLang="en-US" sz="2400" smtClean="0">
                <a:solidFill>
                  <a:srgbClr val="692AA2"/>
                </a:solidFill>
                <a:latin typeface="仿宋_GB2312" pitchFamily="49" charset="-122"/>
                <a:ea typeface="仿宋_GB2312" pitchFamily="49" charset="-122"/>
              </a:rPr>
              <a:t> </a:t>
            </a:r>
          </a:p>
        </p:txBody>
      </p:sp>
      <p:sp>
        <p:nvSpPr>
          <p:cNvPr id="311301" name="Text Box 5"/>
          <p:cNvSpPr txBox="1">
            <a:spLocks noChangeArrowheads="1"/>
          </p:cNvSpPr>
          <p:nvPr/>
        </p:nvSpPr>
        <p:spPr bwMode="auto">
          <a:xfrm>
            <a:off x="457200" y="1066800"/>
            <a:ext cx="5715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sz="2600" b="1">
                <a:latin typeface="宋体" pitchFamily="2" charset="-122"/>
                <a:ea typeface="宋体" pitchFamily="2" charset="-122"/>
              </a:rPr>
              <a:t>(</a:t>
            </a:r>
            <a:r>
              <a:rPr kumimoji="1" lang="zh-CN" altLang="en-US" sz="2600" b="1">
                <a:latin typeface="宋体" pitchFamily="2" charset="-122"/>
                <a:ea typeface="宋体" pitchFamily="2" charset="-122"/>
              </a:rPr>
              <a:t>二</a:t>
            </a:r>
            <a:r>
              <a:rPr kumimoji="1" lang="en-US" altLang="zh-CN" sz="2600" b="1">
                <a:latin typeface="宋体" pitchFamily="2" charset="-122"/>
                <a:ea typeface="宋体" pitchFamily="2" charset="-122"/>
              </a:rPr>
              <a:t>)</a:t>
            </a:r>
            <a:r>
              <a:rPr kumimoji="1" lang="zh-CN" altLang="en-US" sz="2600" b="1">
                <a:latin typeface="宋体" pitchFamily="2" charset="-122"/>
                <a:ea typeface="宋体" pitchFamily="2" charset="-122"/>
              </a:rPr>
              <a:t>统计预测方法的选择</a:t>
            </a:r>
          </a:p>
        </p:txBody>
      </p:sp>
      <p:grpSp>
        <p:nvGrpSpPr>
          <p:cNvPr id="311303" name="Group 7"/>
          <p:cNvGrpSpPr>
            <a:grpSpLocks/>
          </p:cNvGrpSpPr>
          <p:nvPr/>
        </p:nvGrpSpPr>
        <p:grpSpPr bwMode="auto">
          <a:xfrm>
            <a:off x="0" y="1600200"/>
            <a:ext cx="7620000" cy="1790700"/>
            <a:chOff x="0" y="1008"/>
            <a:chExt cx="4800" cy="1128"/>
          </a:xfrm>
        </p:grpSpPr>
        <p:sp>
          <p:nvSpPr>
            <p:cNvPr id="12294" name="Rectangle 4"/>
            <p:cNvSpPr>
              <a:spLocks noChangeArrowheads="1"/>
            </p:cNvSpPr>
            <p:nvPr/>
          </p:nvSpPr>
          <p:spPr bwMode="auto">
            <a:xfrm>
              <a:off x="0" y="1008"/>
              <a:ext cx="4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altLang="zh-CN" b="1">
                  <a:latin typeface="仿宋_GB2312" pitchFamily="49" charset="-122"/>
                </a:rPr>
                <a:t>       </a:t>
              </a:r>
              <a:r>
                <a:rPr lang="zh-CN" altLang="en-US" b="1">
                  <a:latin typeface="仿宋_GB2312" pitchFamily="49" charset="-122"/>
                </a:rPr>
                <a:t>统计预测方法时，主要考虑下列三个问题：</a:t>
              </a:r>
            </a:p>
          </p:txBody>
        </p:sp>
        <p:sp>
          <p:nvSpPr>
            <p:cNvPr id="12295" name="Text Box 6"/>
            <p:cNvSpPr txBox="1">
              <a:spLocks noChangeArrowheads="1"/>
            </p:cNvSpPr>
            <p:nvPr/>
          </p:nvSpPr>
          <p:spPr bwMode="auto">
            <a:xfrm>
              <a:off x="1296" y="1296"/>
              <a:ext cx="1488"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algn="just" eaLnBrk="1" hangingPunct="1">
                <a:spcBef>
                  <a:spcPct val="20000"/>
                </a:spcBef>
                <a:buFont typeface="Wingdings" pitchFamily="2" charset="2"/>
                <a:buChar char="v"/>
              </a:pPr>
              <a:r>
                <a:rPr kumimoji="1" lang="en-US" altLang="zh-CN" b="1">
                  <a:latin typeface="宋体" pitchFamily="2" charset="-122"/>
                  <a:ea typeface="宋体" pitchFamily="2" charset="-122"/>
                </a:rPr>
                <a:t>  </a:t>
              </a:r>
              <a:r>
                <a:rPr kumimoji="1" lang="zh-CN" altLang="en-US" b="1">
                  <a:latin typeface="仿宋_GB2312" pitchFamily="49" charset="-122"/>
                </a:rPr>
                <a:t>合适性</a:t>
              </a:r>
            </a:p>
            <a:p>
              <a:pPr algn="just" eaLnBrk="1" hangingPunct="1">
                <a:spcBef>
                  <a:spcPct val="20000"/>
                </a:spcBef>
                <a:buFont typeface="Wingdings" pitchFamily="2" charset="2"/>
                <a:buChar char="v"/>
              </a:pPr>
              <a:r>
                <a:rPr kumimoji="1" lang="zh-CN" altLang="en-US" b="1">
                  <a:latin typeface="仿宋_GB2312" pitchFamily="49" charset="-122"/>
                </a:rPr>
                <a:t>  费用</a:t>
              </a:r>
            </a:p>
            <a:p>
              <a:pPr algn="just" eaLnBrk="1" hangingPunct="1">
                <a:spcBef>
                  <a:spcPct val="20000"/>
                </a:spcBef>
                <a:buFont typeface="Wingdings" pitchFamily="2" charset="2"/>
                <a:buChar char="v"/>
              </a:pPr>
              <a:r>
                <a:rPr kumimoji="1" lang="zh-CN" altLang="en-US" b="1">
                  <a:latin typeface="仿宋_GB2312" pitchFamily="49" charset="-122"/>
                </a:rPr>
                <a:t>  精确性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p:cTn id="7" dur="1000" fill="hold"/>
                                        <p:tgtEl>
                                          <p:spTgt spid="311301"/>
                                        </p:tgtEl>
                                        <p:attrNameLst>
                                          <p:attrName>ppt_w</p:attrName>
                                        </p:attrNameLst>
                                      </p:cBhvr>
                                      <p:tavLst>
                                        <p:tav tm="0">
                                          <p:val>
                                            <p:strVal val="#ppt_w*0.70"/>
                                          </p:val>
                                        </p:tav>
                                        <p:tav tm="100000">
                                          <p:val>
                                            <p:strVal val="#ppt_w"/>
                                          </p:val>
                                        </p:tav>
                                      </p:tavLst>
                                    </p:anim>
                                    <p:anim calcmode="lin" valueType="num">
                                      <p:cBhvr>
                                        <p:cTn id="8" dur="1000" fill="hold"/>
                                        <p:tgtEl>
                                          <p:spTgt spid="311301"/>
                                        </p:tgtEl>
                                        <p:attrNameLst>
                                          <p:attrName>ppt_h</p:attrName>
                                        </p:attrNameLst>
                                      </p:cBhvr>
                                      <p:tavLst>
                                        <p:tav tm="0">
                                          <p:val>
                                            <p:strVal val="#ppt_h"/>
                                          </p:val>
                                        </p:tav>
                                        <p:tav tm="100000">
                                          <p:val>
                                            <p:strVal val="#ppt_h"/>
                                          </p:val>
                                        </p:tav>
                                      </p:tavLst>
                                    </p:anim>
                                    <p:animEffect transition="in" filter="fade">
                                      <p:cBhvr>
                                        <p:cTn id="9" dur="1000"/>
                                        <p:tgtEl>
                                          <p:spTgt spid="31130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311303"/>
                                        </p:tgtEl>
                                        <p:attrNameLst>
                                          <p:attrName>style.visibility</p:attrName>
                                        </p:attrNameLst>
                                      </p:cBhvr>
                                      <p:to>
                                        <p:strVal val="visible"/>
                                      </p:to>
                                    </p:set>
                                    <p:anim calcmode="lin" valueType="num">
                                      <p:cBhvr additive="base">
                                        <p:cTn id="14" dur="500" fill="hold"/>
                                        <p:tgtEl>
                                          <p:spTgt spid="311303"/>
                                        </p:tgtEl>
                                        <p:attrNameLst>
                                          <p:attrName>ppt_x</p:attrName>
                                        </p:attrNameLst>
                                      </p:cBhvr>
                                      <p:tavLst>
                                        <p:tav tm="0">
                                          <p:val>
                                            <p:strVal val="0-#ppt_w/2"/>
                                          </p:val>
                                        </p:tav>
                                        <p:tav tm="100000">
                                          <p:val>
                                            <p:strVal val="#ppt_x"/>
                                          </p:val>
                                        </p:tav>
                                      </p:tavLst>
                                    </p:anim>
                                    <p:anim calcmode="lin" valueType="num">
                                      <p:cBhvr additive="base">
                                        <p:cTn id="15" dur="500" fill="hold"/>
                                        <p:tgtEl>
                                          <p:spTgt spid="311303"/>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311298"/>
                                        </p:tgtEl>
                                        <p:attrNameLst>
                                          <p:attrName>style.visibility</p:attrName>
                                        </p:attrNameLst>
                                      </p:cBhvr>
                                      <p:to>
                                        <p:strVal val="visible"/>
                                      </p:to>
                                    </p:set>
                                    <p:anim calcmode="lin" valueType="num">
                                      <p:cBhvr>
                                        <p:cTn id="20" dur="1000" fill="hold"/>
                                        <p:tgtEl>
                                          <p:spTgt spid="311298"/>
                                        </p:tgtEl>
                                        <p:attrNameLst>
                                          <p:attrName>ppt_w</p:attrName>
                                        </p:attrNameLst>
                                      </p:cBhvr>
                                      <p:tavLst>
                                        <p:tav tm="0">
                                          <p:val>
                                            <p:strVal val="#ppt_w*0.70"/>
                                          </p:val>
                                        </p:tav>
                                        <p:tav tm="100000">
                                          <p:val>
                                            <p:strVal val="#ppt_w"/>
                                          </p:val>
                                        </p:tav>
                                      </p:tavLst>
                                    </p:anim>
                                    <p:anim calcmode="lin" valueType="num">
                                      <p:cBhvr>
                                        <p:cTn id="21" dur="1000" fill="hold"/>
                                        <p:tgtEl>
                                          <p:spTgt spid="311298"/>
                                        </p:tgtEl>
                                        <p:attrNameLst>
                                          <p:attrName>ppt_h</p:attrName>
                                        </p:attrNameLst>
                                      </p:cBhvr>
                                      <p:tavLst>
                                        <p:tav tm="0">
                                          <p:val>
                                            <p:strVal val="#ppt_h"/>
                                          </p:val>
                                        </p:tav>
                                        <p:tav tm="100000">
                                          <p:val>
                                            <p:strVal val="#ppt_h"/>
                                          </p:val>
                                        </p:tav>
                                      </p:tavLst>
                                    </p:anim>
                                    <p:animEffect transition="in" filter="fade">
                                      <p:cBhvr>
                                        <p:cTn id="22" dur="1000"/>
                                        <p:tgtEl>
                                          <p:spTgt spid="3112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11299">
                                            <p:txEl>
                                              <p:pRg st="0" end="0"/>
                                            </p:txEl>
                                          </p:spTgt>
                                        </p:tgtEl>
                                        <p:attrNameLst>
                                          <p:attrName>style.visibility</p:attrName>
                                        </p:attrNameLst>
                                      </p:cBhvr>
                                      <p:to>
                                        <p:strVal val="visible"/>
                                      </p:to>
                                    </p:set>
                                    <p:animEffect transition="in" filter="barn(inHorizontal)">
                                      <p:cBhvr>
                                        <p:cTn id="27" dur="500"/>
                                        <p:tgtEl>
                                          <p:spTgt spid="311299">
                                            <p:txEl>
                                              <p:pRg st="0" end="0"/>
                                            </p:txEl>
                                          </p:spTgt>
                                        </p:tgtEl>
                                      </p:cBhvr>
                                    </p:animEffect>
                                  </p:childTnLst>
                                </p:cTn>
                              </p:par>
                              <p:par>
                                <p:cTn id="28" presetID="16" presetClass="entr" presetSubtype="26" fill="hold" grpId="0" nodeType="withEffect">
                                  <p:stCondLst>
                                    <p:cond delay="0"/>
                                  </p:stCondLst>
                                  <p:childTnLst>
                                    <p:set>
                                      <p:cBhvr>
                                        <p:cTn id="29" dur="1" fill="hold">
                                          <p:stCondLst>
                                            <p:cond delay="0"/>
                                          </p:stCondLst>
                                        </p:cTn>
                                        <p:tgtEl>
                                          <p:spTgt spid="311299">
                                            <p:txEl>
                                              <p:pRg st="1" end="1"/>
                                            </p:txEl>
                                          </p:spTgt>
                                        </p:tgtEl>
                                        <p:attrNameLst>
                                          <p:attrName>style.visibility</p:attrName>
                                        </p:attrNameLst>
                                      </p:cBhvr>
                                      <p:to>
                                        <p:strVal val="visible"/>
                                      </p:to>
                                    </p:set>
                                    <p:animEffect transition="in" filter="barn(inHorizontal)">
                                      <p:cBhvr>
                                        <p:cTn id="30" dur="500"/>
                                        <p:tgtEl>
                                          <p:spTgt spid="311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299" grpId="0" build="p"/>
      <p:bldP spid="311301"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xfrm>
            <a:off x="914400" y="762000"/>
            <a:ext cx="2286000" cy="1143000"/>
          </a:xfrm>
        </p:spPr>
        <p:txBody>
          <a:bodyPr>
            <a:normAutofit/>
          </a:bodyPr>
          <a:lstStyle/>
          <a:p>
            <a:pPr algn="l" eaLnBrk="1" hangingPunct="1"/>
            <a:r>
              <a:rPr lang="en-US" altLang="zh-CN" b="1" smtClean="0">
                <a:solidFill>
                  <a:srgbClr val="692AA2"/>
                </a:solidFill>
                <a:latin typeface="仿宋_GB2312" pitchFamily="49" charset="-122"/>
                <a:ea typeface="仿宋_GB2312" pitchFamily="49" charset="-122"/>
              </a:rPr>
              <a:t>n</a:t>
            </a:r>
            <a:r>
              <a:rPr lang="zh-CN" altLang="en-US" b="1" smtClean="0">
                <a:solidFill>
                  <a:srgbClr val="692AA2"/>
                </a:solidFill>
                <a:latin typeface="仿宋_GB2312" pitchFamily="49" charset="-122"/>
                <a:ea typeface="仿宋_GB2312" pitchFamily="49" charset="-122"/>
              </a:rPr>
              <a:t>期移动平均</a:t>
            </a:r>
          </a:p>
        </p:txBody>
      </p:sp>
      <p:grpSp>
        <p:nvGrpSpPr>
          <p:cNvPr id="822290" name="Group 18"/>
          <p:cNvGrpSpPr>
            <a:grpSpLocks/>
          </p:cNvGrpSpPr>
          <p:nvPr/>
        </p:nvGrpSpPr>
        <p:grpSpPr bwMode="auto">
          <a:xfrm>
            <a:off x="1587500" y="3810000"/>
            <a:ext cx="6577013" cy="1963738"/>
            <a:chOff x="1000" y="2400"/>
            <a:chExt cx="4143" cy="1237"/>
          </a:xfrm>
        </p:grpSpPr>
        <p:sp>
          <p:nvSpPr>
            <p:cNvPr id="95238" name="Line 3"/>
            <p:cNvSpPr>
              <a:spLocks noChangeShapeType="1"/>
            </p:cNvSpPr>
            <p:nvPr/>
          </p:nvSpPr>
          <p:spPr bwMode="auto">
            <a:xfrm>
              <a:off x="1000" y="2832"/>
              <a:ext cx="4143" cy="1"/>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39" name="Line 4"/>
            <p:cNvSpPr>
              <a:spLocks noChangeShapeType="1"/>
            </p:cNvSpPr>
            <p:nvPr/>
          </p:nvSpPr>
          <p:spPr bwMode="auto">
            <a:xfrm flipV="1">
              <a:off x="1240" y="2736"/>
              <a:ext cx="1"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40" name="Line 5"/>
            <p:cNvSpPr>
              <a:spLocks noChangeShapeType="1"/>
            </p:cNvSpPr>
            <p:nvPr/>
          </p:nvSpPr>
          <p:spPr bwMode="auto">
            <a:xfrm flipV="1">
              <a:off x="2072" y="2736"/>
              <a:ext cx="1"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41" name="Line 6"/>
            <p:cNvSpPr>
              <a:spLocks noChangeShapeType="1"/>
            </p:cNvSpPr>
            <p:nvPr/>
          </p:nvSpPr>
          <p:spPr bwMode="auto">
            <a:xfrm flipV="1">
              <a:off x="2904" y="2736"/>
              <a:ext cx="1"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42" name="Line 7"/>
            <p:cNvSpPr>
              <a:spLocks noChangeShapeType="1"/>
            </p:cNvSpPr>
            <p:nvPr/>
          </p:nvSpPr>
          <p:spPr bwMode="auto">
            <a:xfrm flipV="1">
              <a:off x="3736" y="2736"/>
              <a:ext cx="1"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43" name="Line 8"/>
            <p:cNvSpPr>
              <a:spLocks noChangeShapeType="1"/>
            </p:cNvSpPr>
            <p:nvPr/>
          </p:nvSpPr>
          <p:spPr bwMode="auto">
            <a:xfrm flipV="1">
              <a:off x="4568" y="2736"/>
              <a:ext cx="1"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95244" name="Object 9"/>
            <p:cNvGraphicFramePr>
              <a:graphicFrameLocks noChangeAspect="1"/>
            </p:cNvGraphicFramePr>
            <p:nvPr/>
          </p:nvGraphicFramePr>
          <p:xfrm>
            <a:off x="4464" y="2448"/>
            <a:ext cx="207" cy="288"/>
          </p:xfrm>
          <a:graphic>
            <a:graphicData uri="http://schemas.openxmlformats.org/presentationml/2006/ole">
              <mc:AlternateContent xmlns:mc="http://schemas.openxmlformats.org/markup-compatibility/2006">
                <mc:Choice xmlns:v="urn:schemas-microsoft-com:vml" Requires="v">
                  <p:oleObj spid="_x0000_s95384" name="Equation" r:id="rId3" imgW="152334" imgH="228501" progId="Equation.3">
                    <p:embed/>
                  </p:oleObj>
                </mc:Choice>
                <mc:Fallback>
                  <p:oleObj name="Equation" r:id="rId3" imgW="152334"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2448"/>
                          <a:ext cx="207"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5" name="Object 10"/>
            <p:cNvGraphicFramePr>
              <a:graphicFrameLocks noChangeAspect="1"/>
            </p:cNvGraphicFramePr>
            <p:nvPr/>
          </p:nvGraphicFramePr>
          <p:xfrm>
            <a:off x="3634" y="2400"/>
            <a:ext cx="328" cy="288"/>
          </p:xfrm>
          <a:graphic>
            <a:graphicData uri="http://schemas.openxmlformats.org/presentationml/2006/ole">
              <mc:AlternateContent xmlns:mc="http://schemas.openxmlformats.org/markup-compatibility/2006">
                <mc:Choice xmlns:v="urn:schemas-microsoft-com:vml" Requires="v">
                  <p:oleObj spid="_x0000_s95385" name="Equation" r:id="rId5" imgW="241300" imgH="228600" progId="Equation.3">
                    <p:embed/>
                  </p:oleObj>
                </mc:Choice>
                <mc:Fallback>
                  <p:oleObj name="Equation" r:id="rId5" imgW="24130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4" y="2400"/>
                          <a:ext cx="328"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6" name="Object 11"/>
            <p:cNvGraphicFramePr>
              <a:graphicFrameLocks noChangeAspect="1"/>
            </p:cNvGraphicFramePr>
            <p:nvPr/>
          </p:nvGraphicFramePr>
          <p:xfrm>
            <a:off x="2788" y="2400"/>
            <a:ext cx="345" cy="288"/>
          </p:xfrm>
          <a:graphic>
            <a:graphicData uri="http://schemas.openxmlformats.org/presentationml/2006/ole">
              <mc:AlternateContent xmlns:mc="http://schemas.openxmlformats.org/markup-compatibility/2006">
                <mc:Choice xmlns:v="urn:schemas-microsoft-com:vml" Requires="v">
                  <p:oleObj spid="_x0000_s95386" name="Equation" r:id="rId7" imgW="253890" imgH="228501" progId="Equation.3">
                    <p:embed/>
                  </p:oleObj>
                </mc:Choice>
                <mc:Fallback>
                  <p:oleObj name="Equation" r:id="rId7" imgW="253890"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8" y="2400"/>
                          <a:ext cx="34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7" name="Object 12"/>
            <p:cNvGraphicFramePr>
              <a:graphicFrameLocks noChangeAspect="1"/>
            </p:cNvGraphicFramePr>
            <p:nvPr/>
          </p:nvGraphicFramePr>
          <p:xfrm>
            <a:off x="1942" y="2400"/>
            <a:ext cx="345" cy="288"/>
          </p:xfrm>
          <a:graphic>
            <a:graphicData uri="http://schemas.openxmlformats.org/presentationml/2006/ole">
              <mc:AlternateContent xmlns:mc="http://schemas.openxmlformats.org/markup-compatibility/2006">
                <mc:Choice xmlns:v="urn:schemas-microsoft-com:vml" Requires="v">
                  <p:oleObj spid="_x0000_s95387" name="Equation" r:id="rId9" imgW="253890" imgH="228501" progId="Equation.3">
                    <p:embed/>
                  </p:oleObj>
                </mc:Choice>
                <mc:Fallback>
                  <p:oleObj name="Equation" r:id="rId9" imgW="253890"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2" y="2400"/>
                          <a:ext cx="34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8" name="Object 13"/>
            <p:cNvGraphicFramePr>
              <a:graphicFrameLocks noChangeAspect="1"/>
            </p:cNvGraphicFramePr>
            <p:nvPr/>
          </p:nvGraphicFramePr>
          <p:xfrm>
            <a:off x="1096" y="2400"/>
            <a:ext cx="345" cy="288"/>
          </p:xfrm>
          <a:graphic>
            <a:graphicData uri="http://schemas.openxmlformats.org/presentationml/2006/ole">
              <mc:AlternateContent xmlns:mc="http://schemas.openxmlformats.org/markup-compatibility/2006">
                <mc:Choice xmlns:v="urn:schemas-microsoft-com:vml" Requires="v">
                  <p:oleObj spid="_x0000_s95388" name="Equation" r:id="rId11" imgW="253890" imgH="228501" progId="Equation.3">
                    <p:embed/>
                  </p:oleObj>
                </mc:Choice>
                <mc:Fallback>
                  <p:oleObj name="Equation" r:id="rId11" imgW="253890" imgH="22850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6" y="2400"/>
                          <a:ext cx="34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9" name="Object 14"/>
            <p:cNvGraphicFramePr>
              <a:graphicFrameLocks noChangeAspect="1"/>
            </p:cNvGraphicFramePr>
            <p:nvPr/>
          </p:nvGraphicFramePr>
          <p:xfrm>
            <a:off x="1728" y="3168"/>
            <a:ext cx="2240" cy="469"/>
          </p:xfrm>
          <a:graphic>
            <a:graphicData uri="http://schemas.openxmlformats.org/presentationml/2006/ole">
              <mc:AlternateContent xmlns:mc="http://schemas.openxmlformats.org/markup-compatibility/2006">
                <mc:Choice xmlns:v="urn:schemas-microsoft-com:vml" Requires="v">
                  <p:oleObj spid="_x0000_s95389" name="Equation" r:id="rId13" imgW="1879600" imgH="393700" progId="Equation.3">
                    <p:embed/>
                  </p:oleObj>
                </mc:Choice>
                <mc:Fallback>
                  <p:oleObj name="Equation" r:id="rId13" imgW="1879600" imgH="3937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3168"/>
                          <a:ext cx="2240" cy="469"/>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50" name="Line 15"/>
            <p:cNvSpPr>
              <a:spLocks noChangeShapeType="1"/>
            </p:cNvSpPr>
            <p:nvPr/>
          </p:nvSpPr>
          <p:spPr bwMode="auto">
            <a:xfrm flipV="1">
              <a:off x="2880" y="2832"/>
              <a:ext cx="0" cy="24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822288" name="Object 16"/>
          <p:cNvGraphicFramePr>
            <a:graphicFrameLocks noChangeAspect="1"/>
          </p:cNvGraphicFramePr>
          <p:nvPr/>
        </p:nvGraphicFramePr>
        <p:xfrm>
          <a:off x="1905000" y="1676400"/>
          <a:ext cx="4953000" cy="1074738"/>
        </p:xfrm>
        <a:graphic>
          <a:graphicData uri="http://schemas.openxmlformats.org/presentationml/2006/ole">
            <mc:AlternateContent xmlns:mc="http://schemas.openxmlformats.org/markup-compatibility/2006">
              <mc:Choice xmlns:v="urn:schemas-microsoft-com:vml" Requires="v">
                <p:oleObj spid="_x0000_s95390" r:id="rId15" imgW="1803400" imgH="393700" progId="Equation.3">
                  <p:embed/>
                </p:oleObj>
              </mc:Choice>
              <mc:Fallback>
                <p:oleObj r:id="rId15" imgW="1803400" imgH="3937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1676400"/>
                        <a:ext cx="4953000" cy="10747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2289" name="Text Box 17"/>
          <p:cNvSpPr txBox="1">
            <a:spLocks noChangeArrowheads="1"/>
          </p:cNvSpPr>
          <p:nvPr/>
        </p:nvSpPr>
        <p:spPr bwMode="auto">
          <a:xfrm>
            <a:off x="815975" y="3733800"/>
            <a:ext cx="5715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spcBef>
                <a:spcPct val="50000"/>
              </a:spcBef>
            </a:pPr>
            <a:r>
              <a:rPr kumimoji="1" lang="en-US" altLang="zh-CN" b="1">
                <a:latin typeface="Tahoma" pitchFamily="34" charset="0"/>
                <a:ea typeface="宋体" pitchFamily="2" charset="-122"/>
              </a:rPr>
              <a:t>5</a:t>
            </a:r>
            <a:r>
              <a:rPr kumimoji="1" lang="zh-CN" altLang="en-US" b="1">
                <a:latin typeface="Tahoma" pitchFamily="34" charset="0"/>
                <a:ea typeface="宋体" pitchFamily="2" charset="-122"/>
              </a:rPr>
              <a:t>期移动平均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822274"/>
                                        </p:tgtEl>
                                        <p:attrNameLst>
                                          <p:attrName>style.visibility</p:attrName>
                                        </p:attrNameLst>
                                      </p:cBhvr>
                                      <p:to>
                                        <p:strVal val="visible"/>
                                      </p:to>
                                    </p:set>
                                    <p:anim calcmode="lin" valueType="num">
                                      <p:cBhvr>
                                        <p:cTn id="7" dur="500" decel="50000" fill="hold">
                                          <p:stCondLst>
                                            <p:cond delay="0"/>
                                          </p:stCondLst>
                                        </p:cTn>
                                        <p:tgtEl>
                                          <p:spTgt spid="82227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222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22274"/>
                                        </p:tgtEl>
                                        <p:attrNameLst>
                                          <p:attrName>ppt_w</p:attrName>
                                        </p:attrNameLst>
                                      </p:cBhvr>
                                      <p:tavLst>
                                        <p:tav tm="0">
                                          <p:val>
                                            <p:strVal val="#ppt_w*.05"/>
                                          </p:val>
                                        </p:tav>
                                        <p:tav tm="100000">
                                          <p:val>
                                            <p:strVal val="#ppt_w"/>
                                          </p:val>
                                        </p:tav>
                                      </p:tavLst>
                                    </p:anim>
                                    <p:anim calcmode="lin" valueType="num">
                                      <p:cBhvr>
                                        <p:cTn id="10" dur="1000" fill="hold"/>
                                        <p:tgtEl>
                                          <p:spTgt spid="8222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222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222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222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22274"/>
                                        </p:tgtEl>
                                      </p:cBhvr>
                                    </p:animEffect>
                                  </p:childTnLst>
                                </p:cTn>
                              </p:par>
                              <p:par>
                                <p:cTn id="15" presetID="25" presetClass="entr" presetSubtype="0" fill="hold" nodeType="withEffect">
                                  <p:stCondLst>
                                    <p:cond delay="0"/>
                                  </p:stCondLst>
                                  <p:childTnLst>
                                    <p:set>
                                      <p:cBhvr>
                                        <p:cTn id="16" dur="1" fill="hold">
                                          <p:stCondLst>
                                            <p:cond delay="0"/>
                                          </p:stCondLst>
                                        </p:cTn>
                                        <p:tgtEl>
                                          <p:spTgt spid="822288"/>
                                        </p:tgtEl>
                                        <p:attrNameLst>
                                          <p:attrName>style.visibility</p:attrName>
                                        </p:attrNameLst>
                                      </p:cBhvr>
                                      <p:to>
                                        <p:strVal val="visible"/>
                                      </p:to>
                                    </p:set>
                                    <p:anim calcmode="lin" valueType="num">
                                      <p:cBhvr>
                                        <p:cTn id="17" dur="500" decel="50000" fill="hold">
                                          <p:stCondLst>
                                            <p:cond delay="0"/>
                                          </p:stCondLst>
                                        </p:cTn>
                                        <p:tgtEl>
                                          <p:spTgt spid="822288"/>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22288"/>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22288"/>
                                        </p:tgtEl>
                                        <p:attrNameLst>
                                          <p:attrName>ppt_w</p:attrName>
                                        </p:attrNameLst>
                                      </p:cBhvr>
                                      <p:tavLst>
                                        <p:tav tm="0">
                                          <p:val>
                                            <p:strVal val="#ppt_w*.05"/>
                                          </p:val>
                                        </p:tav>
                                        <p:tav tm="100000">
                                          <p:val>
                                            <p:strVal val="#ppt_w"/>
                                          </p:val>
                                        </p:tav>
                                      </p:tavLst>
                                    </p:anim>
                                    <p:anim calcmode="lin" valueType="num">
                                      <p:cBhvr>
                                        <p:cTn id="20" dur="1000" fill="hold"/>
                                        <p:tgtEl>
                                          <p:spTgt spid="822288"/>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22288"/>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22288"/>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22288"/>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222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822289"/>
                                        </p:tgtEl>
                                        <p:attrNameLst>
                                          <p:attrName>style.visibility</p:attrName>
                                        </p:attrNameLst>
                                      </p:cBhvr>
                                      <p:to>
                                        <p:strVal val="visible"/>
                                      </p:to>
                                    </p:set>
                                    <p:anim calcmode="lin" valueType="num">
                                      <p:cBhvr>
                                        <p:cTn id="29" dur="500" decel="50000" fill="hold">
                                          <p:stCondLst>
                                            <p:cond delay="0"/>
                                          </p:stCondLst>
                                        </p:cTn>
                                        <p:tgtEl>
                                          <p:spTgt spid="82228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2228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22289"/>
                                        </p:tgtEl>
                                        <p:attrNameLst>
                                          <p:attrName>ppt_w</p:attrName>
                                        </p:attrNameLst>
                                      </p:cBhvr>
                                      <p:tavLst>
                                        <p:tav tm="0">
                                          <p:val>
                                            <p:strVal val="#ppt_w*.05"/>
                                          </p:val>
                                        </p:tav>
                                        <p:tav tm="100000">
                                          <p:val>
                                            <p:strVal val="#ppt_w"/>
                                          </p:val>
                                        </p:tav>
                                      </p:tavLst>
                                    </p:anim>
                                    <p:anim calcmode="lin" valueType="num">
                                      <p:cBhvr>
                                        <p:cTn id="32" dur="1000" fill="hold"/>
                                        <p:tgtEl>
                                          <p:spTgt spid="82228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2228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2228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2228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22289"/>
                                        </p:tgtEl>
                                      </p:cBhvr>
                                    </p:animEffect>
                                  </p:childTnLst>
                                </p:cTn>
                              </p:par>
                              <p:par>
                                <p:cTn id="37" presetID="2" presetClass="entr" presetSubtype="4" fill="hold" nodeType="withEffect">
                                  <p:stCondLst>
                                    <p:cond delay="0"/>
                                  </p:stCondLst>
                                  <p:childTnLst>
                                    <p:set>
                                      <p:cBhvr>
                                        <p:cTn id="38" dur="1" fill="hold">
                                          <p:stCondLst>
                                            <p:cond delay="0"/>
                                          </p:stCondLst>
                                        </p:cTn>
                                        <p:tgtEl>
                                          <p:spTgt spid="822290"/>
                                        </p:tgtEl>
                                        <p:attrNameLst>
                                          <p:attrName>style.visibility</p:attrName>
                                        </p:attrNameLst>
                                      </p:cBhvr>
                                      <p:to>
                                        <p:strVal val="visible"/>
                                      </p:to>
                                    </p:set>
                                    <p:anim calcmode="lin" valueType="num">
                                      <p:cBhvr additive="base">
                                        <p:cTn id="39" dur="500" fill="hold"/>
                                        <p:tgtEl>
                                          <p:spTgt spid="822290"/>
                                        </p:tgtEl>
                                        <p:attrNameLst>
                                          <p:attrName>ppt_x</p:attrName>
                                        </p:attrNameLst>
                                      </p:cBhvr>
                                      <p:tavLst>
                                        <p:tav tm="0">
                                          <p:val>
                                            <p:strVal val="#ppt_x"/>
                                          </p:val>
                                        </p:tav>
                                        <p:tav tm="100000">
                                          <p:val>
                                            <p:strVal val="#ppt_x"/>
                                          </p:val>
                                        </p:tav>
                                      </p:tavLst>
                                    </p:anim>
                                    <p:anim calcmode="lin" valueType="num">
                                      <p:cBhvr additive="base">
                                        <p:cTn id="40" dur="500" fill="hold"/>
                                        <p:tgtEl>
                                          <p:spTgt spid="82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p:bldP spid="822289"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762000" y="1143000"/>
            <a:ext cx="4191000" cy="6858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移动平均期数确定的原则</a:t>
            </a:r>
          </a:p>
        </p:txBody>
      </p:sp>
      <p:sp>
        <p:nvSpPr>
          <p:cNvPr id="823299" name="Rectangle 3"/>
          <p:cNvSpPr>
            <a:spLocks noGrp="1" noChangeArrowheads="1"/>
          </p:cNvSpPr>
          <p:nvPr>
            <p:ph idx="1"/>
          </p:nvPr>
        </p:nvSpPr>
        <p:spPr>
          <a:xfrm>
            <a:off x="914400" y="1874838"/>
            <a:ext cx="8229600" cy="4525962"/>
          </a:xfrm>
        </p:spPr>
        <p:txBody>
          <a:bodyPr/>
          <a:lstStyle/>
          <a:p>
            <a:pPr eaLnBrk="1" hangingPunct="1"/>
            <a:r>
              <a:rPr lang="zh-CN" altLang="en-US" b="1" smtClean="0">
                <a:solidFill>
                  <a:srgbClr val="692AA2"/>
                </a:solidFill>
                <a:latin typeface="仿宋_GB2312" pitchFamily="49" charset="-122"/>
                <a:ea typeface="仿宋_GB2312" pitchFamily="49" charset="-122"/>
              </a:rPr>
              <a:t>事件的发展有无周期性</a:t>
            </a:r>
          </a:p>
          <a:p>
            <a:pPr lvl="1" eaLnBrk="1" hangingPunct="1"/>
            <a:r>
              <a:rPr lang="zh-CN" altLang="en-US" b="1" smtClean="0">
                <a:solidFill>
                  <a:srgbClr val="692AA2"/>
                </a:solidFill>
                <a:latin typeface="仿宋_GB2312" pitchFamily="49" charset="-122"/>
                <a:ea typeface="仿宋_GB2312" pitchFamily="49" charset="-122"/>
              </a:rPr>
              <a:t>以周期长度作为移动平均的间隔长度 ，以消除周期效应的影响</a:t>
            </a:r>
          </a:p>
          <a:p>
            <a:pPr eaLnBrk="1" hangingPunct="1"/>
            <a:r>
              <a:rPr lang="zh-CN" altLang="en-US" b="1" smtClean="0">
                <a:solidFill>
                  <a:srgbClr val="692AA2"/>
                </a:solidFill>
                <a:latin typeface="仿宋_GB2312" pitchFamily="49" charset="-122"/>
                <a:ea typeface="仿宋_GB2312" pitchFamily="49" charset="-122"/>
              </a:rPr>
              <a:t>对趋势平滑的要求</a:t>
            </a:r>
          </a:p>
          <a:p>
            <a:pPr lvl="1" eaLnBrk="1" hangingPunct="1"/>
            <a:r>
              <a:rPr lang="zh-CN" altLang="en-US" b="1" smtClean="0">
                <a:solidFill>
                  <a:srgbClr val="692AA2"/>
                </a:solidFill>
                <a:latin typeface="仿宋_GB2312" pitchFamily="49" charset="-122"/>
                <a:ea typeface="仿宋_GB2312" pitchFamily="49" charset="-122"/>
              </a:rPr>
              <a:t>移动平均的期数越多，拟合趋势越平滑</a:t>
            </a:r>
          </a:p>
          <a:p>
            <a:pPr eaLnBrk="1" hangingPunct="1"/>
            <a:r>
              <a:rPr lang="zh-CN" altLang="en-US" b="1" smtClean="0">
                <a:solidFill>
                  <a:srgbClr val="692AA2"/>
                </a:solidFill>
                <a:latin typeface="仿宋_GB2312" pitchFamily="49" charset="-122"/>
                <a:ea typeface="仿宋_GB2312" pitchFamily="49" charset="-122"/>
              </a:rPr>
              <a:t>对趋势</a:t>
            </a:r>
            <a:r>
              <a:rPr lang="en-US" altLang="zh-CN" b="1" smtClean="0">
                <a:solidFill>
                  <a:srgbClr val="692AA2"/>
                </a:solidFill>
                <a:latin typeface="仿宋_GB2312" pitchFamily="49" charset="-122"/>
                <a:ea typeface="仿宋_GB2312" pitchFamily="49" charset="-122"/>
              </a:rPr>
              <a:t>,</a:t>
            </a:r>
            <a:r>
              <a:rPr lang="zh-CN" altLang="en-US" b="1" smtClean="0">
                <a:solidFill>
                  <a:srgbClr val="692AA2"/>
                </a:solidFill>
                <a:latin typeface="仿宋_GB2312" pitchFamily="49" charset="-122"/>
                <a:ea typeface="仿宋_GB2312" pitchFamily="49" charset="-122"/>
              </a:rPr>
              <a:t>为反映近期变化敏感程度</a:t>
            </a:r>
            <a:r>
              <a:rPr lang="en-US" altLang="zh-CN" b="1" smtClean="0">
                <a:solidFill>
                  <a:srgbClr val="692AA2"/>
                </a:solidFill>
                <a:latin typeface="仿宋_GB2312" pitchFamily="49" charset="-122"/>
                <a:ea typeface="仿宋_GB2312" pitchFamily="49" charset="-122"/>
              </a:rPr>
              <a:t>,</a:t>
            </a:r>
            <a:r>
              <a:rPr lang="zh-CN" altLang="en-US" b="1" smtClean="0">
                <a:solidFill>
                  <a:srgbClr val="692AA2"/>
                </a:solidFill>
                <a:latin typeface="仿宋_GB2312" pitchFamily="49" charset="-122"/>
                <a:ea typeface="仿宋_GB2312" pitchFamily="49" charset="-122"/>
              </a:rPr>
              <a:t>要求移动平均的期数越少，拟合趋势越敏感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23298"/>
                                        </p:tgtEl>
                                        <p:attrNameLst>
                                          <p:attrName>style.visibility</p:attrName>
                                        </p:attrNameLst>
                                      </p:cBhvr>
                                      <p:to>
                                        <p:strVal val="visible"/>
                                      </p:to>
                                    </p:set>
                                    <p:animEffect transition="in" filter="slide(fromBottom)">
                                      <p:cBhvr>
                                        <p:cTn id="7" dur="500"/>
                                        <p:tgtEl>
                                          <p:spTgt spid="82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3299">
                                            <p:txEl>
                                              <p:pRg st="0" end="0"/>
                                            </p:txEl>
                                          </p:spTgt>
                                        </p:tgtEl>
                                        <p:attrNameLst>
                                          <p:attrName>style.visibility</p:attrName>
                                        </p:attrNameLst>
                                      </p:cBhvr>
                                      <p:to>
                                        <p:strVal val="visible"/>
                                      </p:to>
                                    </p:set>
                                    <p:animEffect transition="in" filter="slide(fromBottom)">
                                      <p:cBhvr>
                                        <p:cTn id="12" dur="500"/>
                                        <p:tgtEl>
                                          <p:spTgt spid="823299">
                                            <p:txEl>
                                              <p:pRg st="0" end="0"/>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23299">
                                            <p:txEl>
                                              <p:pRg st="1" end="1"/>
                                            </p:txEl>
                                          </p:spTgt>
                                        </p:tgtEl>
                                        <p:attrNameLst>
                                          <p:attrName>style.visibility</p:attrName>
                                        </p:attrNameLst>
                                      </p:cBhvr>
                                      <p:to>
                                        <p:strVal val="visible"/>
                                      </p:to>
                                    </p:set>
                                    <p:animEffect transition="in" filter="slide(fromBottom)">
                                      <p:cBhvr>
                                        <p:cTn id="15" dur="500"/>
                                        <p:tgtEl>
                                          <p:spTgt spid="82329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23299">
                                            <p:txEl>
                                              <p:pRg st="2" end="2"/>
                                            </p:txEl>
                                          </p:spTgt>
                                        </p:tgtEl>
                                        <p:attrNameLst>
                                          <p:attrName>style.visibility</p:attrName>
                                        </p:attrNameLst>
                                      </p:cBhvr>
                                      <p:to>
                                        <p:strVal val="visible"/>
                                      </p:to>
                                    </p:set>
                                    <p:animEffect transition="in" filter="slide(fromBottom)">
                                      <p:cBhvr>
                                        <p:cTn id="20" dur="500"/>
                                        <p:tgtEl>
                                          <p:spTgt spid="823299">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23299">
                                            <p:txEl>
                                              <p:pRg st="3" end="3"/>
                                            </p:txEl>
                                          </p:spTgt>
                                        </p:tgtEl>
                                        <p:attrNameLst>
                                          <p:attrName>style.visibility</p:attrName>
                                        </p:attrNameLst>
                                      </p:cBhvr>
                                      <p:to>
                                        <p:strVal val="visible"/>
                                      </p:to>
                                    </p:set>
                                    <p:animEffect transition="in" filter="slide(fromBottom)">
                                      <p:cBhvr>
                                        <p:cTn id="23" dur="500"/>
                                        <p:tgtEl>
                                          <p:spTgt spid="8232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23299">
                                            <p:txEl>
                                              <p:pRg st="4" end="4"/>
                                            </p:txEl>
                                          </p:spTgt>
                                        </p:tgtEl>
                                        <p:attrNameLst>
                                          <p:attrName>style.visibility</p:attrName>
                                        </p:attrNameLst>
                                      </p:cBhvr>
                                      <p:to>
                                        <p:strVal val="visible"/>
                                      </p:to>
                                    </p:set>
                                    <p:animEffect transition="in" filter="slide(fromBottom)">
                                      <p:cBhvr>
                                        <p:cTn id="28" dur="500"/>
                                        <p:tgtEl>
                                          <p:spTgt spid="82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8" grpId="0"/>
      <p:bldP spid="823299"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990600" y="914400"/>
            <a:ext cx="3429000" cy="1143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移动平均预测</a:t>
            </a:r>
          </a:p>
        </p:txBody>
      </p:sp>
      <p:graphicFrame>
        <p:nvGraphicFramePr>
          <p:cNvPr id="824323" name="Object 3"/>
          <p:cNvGraphicFramePr>
            <a:graphicFrameLocks noChangeAspect="1"/>
          </p:cNvGraphicFramePr>
          <p:nvPr/>
        </p:nvGraphicFramePr>
        <p:xfrm>
          <a:off x="955675" y="2209800"/>
          <a:ext cx="6845300" cy="1214438"/>
        </p:xfrm>
        <a:graphic>
          <a:graphicData uri="http://schemas.openxmlformats.org/presentationml/2006/ole">
            <mc:AlternateContent xmlns:mc="http://schemas.openxmlformats.org/markup-compatibility/2006">
              <mc:Choice xmlns:v="urn:schemas-microsoft-com:vml" Requires="v">
                <p:oleObj spid="_x0000_s97323" name="Equation" r:id="rId3" imgW="2197100" imgH="393700" progId="Equation.3">
                  <p:embed/>
                </p:oleObj>
              </mc:Choice>
              <mc:Fallback>
                <p:oleObj name="Equation" r:id="rId3" imgW="21971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2209800"/>
                        <a:ext cx="6845300" cy="12144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4324" name="Object 4"/>
          <p:cNvGraphicFramePr>
            <a:graphicFrameLocks noChangeAspect="1"/>
          </p:cNvGraphicFramePr>
          <p:nvPr/>
        </p:nvGraphicFramePr>
        <p:xfrm>
          <a:off x="2209800" y="3886200"/>
          <a:ext cx="3997325" cy="1498600"/>
        </p:xfrm>
        <a:graphic>
          <a:graphicData uri="http://schemas.openxmlformats.org/presentationml/2006/ole">
            <mc:AlternateContent xmlns:mc="http://schemas.openxmlformats.org/markup-compatibility/2006">
              <mc:Choice xmlns:v="urn:schemas-microsoft-com:vml" Requires="v">
                <p:oleObj spid="_x0000_s97324" name="Equation" r:id="rId5" imgW="1295400" imgH="482600" progId="Equation.3">
                  <p:embed/>
                </p:oleObj>
              </mc:Choice>
              <mc:Fallback>
                <p:oleObj name="Equation" r:id="rId5" imgW="1295400" imgH="482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886200"/>
                        <a:ext cx="3997325" cy="14986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24322"/>
                                        </p:tgtEl>
                                        <p:attrNameLst>
                                          <p:attrName>style.visibility</p:attrName>
                                        </p:attrNameLst>
                                      </p:cBhvr>
                                      <p:to>
                                        <p:strVal val="visible"/>
                                      </p:to>
                                    </p:set>
                                    <p:anim calcmode="lin" valueType="num">
                                      <p:cBhvr>
                                        <p:cTn id="7" dur="500" decel="50000" fill="hold">
                                          <p:stCondLst>
                                            <p:cond delay="0"/>
                                          </p:stCondLst>
                                        </p:cTn>
                                        <p:tgtEl>
                                          <p:spTgt spid="8243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243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24322"/>
                                        </p:tgtEl>
                                        <p:attrNameLst>
                                          <p:attrName>ppt_w</p:attrName>
                                        </p:attrNameLst>
                                      </p:cBhvr>
                                      <p:tavLst>
                                        <p:tav tm="0">
                                          <p:val>
                                            <p:strVal val="#ppt_w*.05"/>
                                          </p:val>
                                        </p:tav>
                                        <p:tav tm="100000">
                                          <p:val>
                                            <p:strVal val="#ppt_w"/>
                                          </p:val>
                                        </p:tav>
                                      </p:tavLst>
                                    </p:anim>
                                    <p:anim calcmode="lin" valueType="num">
                                      <p:cBhvr>
                                        <p:cTn id="10" dur="1000" fill="hold"/>
                                        <p:tgtEl>
                                          <p:spTgt spid="8243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243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243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243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243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824323"/>
                                        </p:tgtEl>
                                        <p:attrNameLst>
                                          <p:attrName>style.visibility</p:attrName>
                                        </p:attrNameLst>
                                      </p:cBhvr>
                                      <p:to>
                                        <p:strVal val="visible"/>
                                      </p:to>
                                    </p:set>
                                    <p:anim calcmode="lin" valueType="num">
                                      <p:cBhvr>
                                        <p:cTn id="19" dur="500" decel="50000" fill="hold">
                                          <p:stCondLst>
                                            <p:cond delay="0"/>
                                          </p:stCondLst>
                                        </p:cTn>
                                        <p:tgtEl>
                                          <p:spTgt spid="824323"/>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24323"/>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24323"/>
                                        </p:tgtEl>
                                        <p:attrNameLst>
                                          <p:attrName>ppt_w</p:attrName>
                                        </p:attrNameLst>
                                      </p:cBhvr>
                                      <p:tavLst>
                                        <p:tav tm="0">
                                          <p:val>
                                            <p:strVal val="#ppt_w*.05"/>
                                          </p:val>
                                        </p:tav>
                                        <p:tav tm="100000">
                                          <p:val>
                                            <p:strVal val="#ppt_w"/>
                                          </p:val>
                                        </p:tav>
                                      </p:tavLst>
                                    </p:anim>
                                    <p:anim calcmode="lin" valueType="num">
                                      <p:cBhvr>
                                        <p:cTn id="22" dur="1000" fill="hold"/>
                                        <p:tgtEl>
                                          <p:spTgt spid="824323"/>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24323"/>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24323"/>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24323"/>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24323"/>
                                        </p:tgtEl>
                                      </p:cBhvr>
                                    </p:animEffect>
                                  </p:childTnLst>
                                </p:cTn>
                              </p:par>
                              <p:par>
                                <p:cTn id="27" presetID="25" presetClass="entr" presetSubtype="0" fill="hold" nodeType="withEffect">
                                  <p:stCondLst>
                                    <p:cond delay="0"/>
                                  </p:stCondLst>
                                  <p:childTnLst>
                                    <p:set>
                                      <p:cBhvr>
                                        <p:cTn id="28" dur="1" fill="hold">
                                          <p:stCondLst>
                                            <p:cond delay="0"/>
                                          </p:stCondLst>
                                        </p:cTn>
                                        <p:tgtEl>
                                          <p:spTgt spid="824324"/>
                                        </p:tgtEl>
                                        <p:attrNameLst>
                                          <p:attrName>style.visibility</p:attrName>
                                        </p:attrNameLst>
                                      </p:cBhvr>
                                      <p:to>
                                        <p:strVal val="visible"/>
                                      </p:to>
                                    </p:set>
                                    <p:anim calcmode="lin" valueType="num">
                                      <p:cBhvr>
                                        <p:cTn id="29" dur="500" decel="50000" fill="hold">
                                          <p:stCondLst>
                                            <p:cond delay="0"/>
                                          </p:stCondLst>
                                        </p:cTn>
                                        <p:tgtEl>
                                          <p:spTgt spid="824324"/>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24324"/>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24324"/>
                                        </p:tgtEl>
                                        <p:attrNameLst>
                                          <p:attrName>ppt_w</p:attrName>
                                        </p:attrNameLst>
                                      </p:cBhvr>
                                      <p:tavLst>
                                        <p:tav tm="0">
                                          <p:val>
                                            <p:strVal val="#ppt_w*.05"/>
                                          </p:val>
                                        </p:tav>
                                        <p:tav tm="100000">
                                          <p:val>
                                            <p:strVal val="#ppt_w"/>
                                          </p:val>
                                        </p:tav>
                                      </p:tavLst>
                                    </p:anim>
                                    <p:anim calcmode="lin" valueType="num">
                                      <p:cBhvr>
                                        <p:cTn id="32" dur="1000" fill="hold"/>
                                        <p:tgtEl>
                                          <p:spTgt spid="824324"/>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24324"/>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24324"/>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24324"/>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2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914400" y="1219200"/>
            <a:ext cx="2667000" cy="6858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例</a:t>
            </a:r>
            <a:r>
              <a:rPr lang="en-US" altLang="zh-CN" b="1" smtClean="0">
                <a:solidFill>
                  <a:srgbClr val="692AA2"/>
                </a:solidFill>
                <a:latin typeface="仿宋_GB2312" pitchFamily="49" charset="-122"/>
                <a:ea typeface="仿宋_GB2312" pitchFamily="49" charset="-122"/>
              </a:rPr>
              <a:t>10.3.3</a:t>
            </a:r>
          </a:p>
        </p:txBody>
      </p:sp>
      <p:sp>
        <p:nvSpPr>
          <p:cNvPr id="825347" name="Rectangle 3"/>
          <p:cNvSpPr>
            <a:spLocks noGrp="1" noChangeArrowheads="1"/>
          </p:cNvSpPr>
          <p:nvPr>
            <p:ph idx="1"/>
          </p:nvPr>
        </p:nvSpPr>
        <p:spPr>
          <a:xfrm>
            <a:off x="838200" y="2017713"/>
            <a:ext cx="8116888" cy="4114800"/>
          </a:xfrm>
        </p:spPr>
        <p:txBody>
          <a:bodyPr/>
          <a:lstStyle/>
          <a:p>
            <a:pPr eaLnBrk="1" hangingPunct="1"/>
            <a:r>
              <a:rPr lang="zh-CN" altLang="en-US" b="1" smtClean="0">
                <a:solidFill>
                  <a:srgbClr val="692AA2"/>
                </a:solidFill>
                <a:latin typeface="仿宋_GB2312" pitchFamily="49" charset="-122"/>
                <a:ea typeface="仿宋_GB2312" pitchFamily="49" charset="-122"/>
              </a:rPr>
              <a:t>某一观察值序列最后</a:t>
            </a:r>
            <a:r>
              <a:rPr lang="en-US" altLang="zh-CN" b="1" smtClean="0">
                <a:solidFill>
                  <a:srgbClr val="692AA2"/>
                </a:solidFill>
                <a:latin typeface="仿宋_GB2312" pitchFamily="49" charset="-122"/>
                <a:ea typeface="仿宋_GB2312" pitchFamily="49" charset="-122"/>
              </a:rPr>
              <a:t>4</a:t>
            </a:r>
            <a:r>
              <a:rPr lang="zh-CN" altLang="en-US" b="1" smtClean="0">
                <a:solidFill>
                  <a:srgbClr val="692AA2"/>
                </a:solidFill>
                <a:latin typeface="仿宋_GB2312" pitchFamily="49" charset="-122"/>
                <a:ea typeface="仿宋_GB2312" pitchFamily="49" charset="-122"/>
              </a:rPr>
              <a:t>期的观察值为：</a:t>
            </a:r>
          </a:p>
          <a:p>
            <a:pPr algn="ctr" eaLnBrk="1" hangingPunct="1">
              <a:buFontTx/>
              <a:buNone/>
            </a:pPr>
            <a:r>
              <a:rPr lang="en-US" altLang="zh-CN" b="1" smtClean="0">
                <a:solidFill>
                  <a:srgbClr val="692AA2"/>
                </a:solidFill>
                <a:latin typeface="仿宋_GB2312" pitchFamily="49" charset="-122"/>
                <a:ea typeface="仿宋_GB2312" pitchFamily="49" charset="-122"/>
              </a:rPr>
              <a:t>5</a:t>
            </a:r>
            <a:r>
              <a:rPr lang="zh-CN" altLang="en-US" b="1" smtClean="0">
                <a:solidFill>
                  <a:srgbClr val="692AA2"/>
                </a:solidFill>
                <a:latin typeface="仿宋_GB2312" pitchFamily="49" charset="-122"/>
                <a:ea typeface="仿宋_GB2312" pitchFamily="49" charset="-122"/>
              </a:rPr>
              <a:t>，</a:t>
            </a:r>
            <a:r>
              <a:rPr lang="en-US" altLang="zh-CN" b="1" smtClean="0">
                <a:solidFill>
                  <a:srgbClr val="692AA2"/>
                </a:solidFill>
                <a:latin typeface="仿宋_GB2312" pitchFamily="49" charset="-122"/>
                <a:ea typeface="仿宋_GB2312" pitchFamily="49" charset="-122"/>
              </a:rPr>
              <a:t>5.5</a:t>
            </a:r>
            <a:r>
              <a:rPr lang="zh-CN" altLang="en-US" b="1" smtClean="0">
                <a:solidFill>
                  <a:srgbClr val="692AA2"/>
                </a:solidFill>
                <a:latin typeface="仿宋_GB2312" pitchFamily="49" charset="-122"/>
                <a:ea typeface="仿宋_GB2312" pitchFamily="49" charset="-122"/>
              </a:rPr>
              <a:t>，</a:t>
            </a:r>
            <a:r>
              <a:rPr lang="en-US" altLang="zh-CN" b="1" smtClean="0">
                <a:solidFill>
                  <a:srgbClr val="692AA2"/>
                </a:solidFill>
                <a:latin typeface="仿宋_GB2312" pitchFamily="49" charset="-122"/>
                <a:ea typeface="仿宋_GB2312" pitchFamily="49" charset="-122"/>
              </a:rPr>
              <a:t>5.8</a:t>
            </a:r>
            <a:r>
              <a:rPr lang="zh-CN" altLang="en-US" b="1" smtClean="0">
                <a:solidFill>
                  <a:srgbClr val="692AA2"/>
                </a:solidFill>
                <a:latin typeface="仿宋_GB2312" pitchFamily="49" charset="-122"/>
                <a:ea typeface="仿宋_GB2312" pitchFamily="49" charset="-122"/>
              </a:rPr>
              <a:t>，</a:t>
            </a:r>
            <a:r>
              <a:rPr lang="en-US" altLang="zh-CN" b="1" smtClean="0">
                <a:solidFill>
                  <a:srgbClr val="692AA2"/>
                </a:solidFill>
                <a:latin typeface="仿宋_GB2312" pitchFamily="49" charset="-122"/>
                <a:ea typeface="仿宋_GB2312" pitchFamily="49" charset="-122"/>
              </a:rPr>
              <a:t>6.2</a:t>
            </a:r>
          </a:p>
          <a:p>
            <a:pPr eaLnBrk="1" hangingPunct="1">
              <a:buFontTx/>
              <a:buNone/>
            </a:pPr>
            <a:r>
              <a:rPr lang="zh-CN" altLang="en-US" b="1" smtClean="0">
                <a:solidFill>
                  <a:srgbClr val="692AA2"/>
                </a:solidFill>
                <a:latin typeface="仿宋_GB2312" pitchFamily="49" charset="-122"/>
                <a:ea typeface="仿宋_GB2312" pitchFamily="49" charset="-122"/>
              </a:rPr>
              <a:t>（</a:t>
            </a:r>
            <a:r>
              <a:rPr lang="en-US" altLang="zh-CN" b="1" smtClean="0">
                <a:solidFill>
                  <a:srgbClr val="692AA2"/>
                </a:solidFill>
                <a:latin typeface="仿宋_GB2312" pitchFamily="49" charset="-122"/>
                <a:ea typeface="仿宋_GB2312" pitchFamily="49" charset="-122"/>
              </a:rPr>
              <a:t>1</a:t>
            </a:r>
            <a:r>
              <a:rPr lang="zh-CN" altLang="en-US" b="1" smtClean="0">
                <a:solidFill>
                  <a:srgbClr val="692AA2"/>
                </a:solidFill>
                <a:latin typeface="仿宋_GB2312" pitchFamily="49" charset="-122"/>
                <a:ea typeface="仿宋_GB2312" pitchFamily="49" charset="-122"/>
              </a:rPr>
              <a:t>）使用</a:t>
            </a:r>
            <a:r>
              <a:rPr lang="en-US" altLang="zh-CN" b="1" smtClean="0">
                <a:solidFill>
                  <a:srgbClr val="692AA2"/>
                </a:solidFill>
                <a:latin typeface="仿宋_GB2312" pitchFamily="49" charset="-122"/>
                <a:ea typeface="仿宋_GB2312" pitchFamily="49" charset="-122"/>
              </a:rPr>
              <a:t>4</a:t>
            </a:r>
            <a:r>
              <a:rPr lang="zh-CN" altLang="en-US" b="1" smtClean="0">
                <a:solidFill>
                  <a:srgbClr val="692AA2"/>
                </a:solidFill>
                <a:latin typeface="仿宋_GB2312" pitchFamily="49" charset="-122"/>
                <a:ea typeface="仿宋_GB2312" pitchFamily="49" charset="-122"/>
              </a:rPr>
              <a:t>期移动平均法预测     。</a:t>
            </a:r>
          </a:p>
          <a:p>
            <a:pPr eaLnBrk="1" hangingPunct="1">
              <a:buFontTx/>
              <a:buNone/>
            </a:pPr>
            <a:r>
              <a:rPr lang="zh-CN" altLang="en-US" b="1" smtClean="0">
                <a:solidFill>
                  <a:srgbClr val="692AA2"/>
                </a:solidFill>
                <a:latin typeface="仿宋_GB2312" pitchFamily="49" charset="-122"/>
                <a:ea typeface="仿宋_GB2312" pitchFamily="49" charset="-122"/>
              </a:rPr>
              <a:t>（</a:t>
            </a:r>
            <a:r>
              <a:rPr lang="en-US" altLang="zh-CN" b="1" smtClean="0">
                <a:solidFill>
                  <a:srgbClr val="692AA2"/>
                </a:solidFill>
                <a:latin typeface="仿宋_GB2312" pitchFamily="49" charset="-122"/>
                <a:ea typeface="仿宋_GB2312" pitchFamily="49" charset="-122"/>
              </a:rPr>
              <a:t>2</a:t>
            </a:r>
            <a:r>
              <a:rPr lang="zh-CN" altLang="en-US" b="1" smtClean="0">
                <a:solidFill>
                  <a:srgbClr val="692AA2"/>
                </a:solidFill>
                <a:latin typeface="仿宋_GB2312" pitchFamily="49" charset="-122"/>
                <a:ea typeface="仿宋_GB2312" pitchFamily="49" charset="-122"/>
              </a:rPr>
              <a:t>）求在二期预测值    中   前面的系数等于多少？</a:t>
            </a:r>
          </a:p>
          <a:p>
            <a:pPr eaLnBrk="1" hangingPunct="1"/>
            <a:endParaRPr lang="en-US" altLang="zh-CN" b="1" smtClean="0">
              <a:solidFill>
                <a:srgbClr val="692AA2"/>
              </a:solidFill>
              <a:latin typeface="仿宋_GB2312" pitchFamily="49" charset="-122"/>
              <a:ea typeface="仿宋_GB2312" pitchFamily="49" charset="-122"/>
            </a:endParaRPr>
          </a:p>
        </p:txBody>
      </p:sp>
      <p:graphicFrame>
        <p:nvGraphicFramePr>
          <p:cNvPr id="825348" name="Object 4"/>
          <p:cNvGraphicFramePr>
            <a:graphicFrameLocks noChangeAspect="1"/>
          </p:cNvGraphicFramePr>
          <p:nvPr/>
        </p:nvGraphicFramePr>
        <p:xfrm>
          <a:off x="5638800" y="3048000"/>
          <a:ext cx="728663" cy="565150"/>
        </p:xfrm>
        <a:graphic>
          <a:graphicData uri="http://schemas.openxmlformats.org/presentationml/2006/ole">
            <mc:AlternateContent xmlns:mc="http://schemas.openxmlformats.org/markup-compatibility/2006">
              <mc:Choice xmlns:v="urn:schemas-microsoft-com:vml" Requires="v">
                <p:oleObj spid="_x0000_s98368" name="Equation" r:id="rId3" imgW="279279" imgH="215806" progId="Equation.3">
                  <p:embed/>
                </p:oleObj>
              </mc:Choice>
              <mc:Fallback>
                <p:oleObj name="Equation" r:id="rId3" imgW="279279"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0"/>
                        <a:ext cx="728663" cy="5651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5349" name="Object 5"/>
          <p:cNvGraphicFramePr>
            <a:graphicFrameLocks noChangeAspect="1"/>
          </p:cNvGraphicFramePr>
          <p:nvPr/>
        </p:nvGraphicFramePr>
        <p:xfrm>
          <a:off x="4343400" y="3581400"/>
          <a:ext cx="728663" cy="565150"/>
        </p:xfrm>
        <a:graphic>
          <a:graphicData uri="http://schemas.openxmlformats.org/presentationml/2006/ole">
            <mc:AlternateContent xmlns:mc="http://schemas.openxmlformats.org/markup-compatibility/2006">
              <mc:Choice xmlns:v="urn:schemas-microsoft-com:vml" Requires="v">
                <p:oleObj spid="_x0000_s98369" name="Equation" r:id="rId5" imgW="279279" imgH="215806" progId="Equation.3">
                  <p:embed/>
                </p:oleObj>
              </mc:Choice>
              <mc:Fallback>
                <p:oleObj name="Equation" r:id="rId5" imgW="279279"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581400"/>
                        <a:ext cx="728663" cy="5651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5350" name="Object 6"/>
          <p:cNvGraphicFramePr>
            <a:graphicFrameLocks noChangeAspect="1"/>
          </p:cNvGraphicFramePr>
          <p:nvPr/>
        </p:nvGraphicFramePr>
        <p:xfrm>
          <a:off x="5410200" y="3581400"/>
          <a:ext cx="463550" cy="533400"/>
        </p:xfrm>
        <a:graphic>
          <a:graphicData uri="http://schemas.openxmlformats.org/presentationml/2006/ole">
            <mc:AlternateContent xmlns:mc="http://schemas.openxmlformats.org/markup-compatibility/2006">
              <mc:Choice xmlns:v="urn:schemas-microsoft-com:vml" Requires="v">
                <p:oleObj spid="_x0000_s98370" r:id="rId7" imgW="190335" imgH="215713" progId="Equation.3">
                  <p:embed/>
                </p:oleObj>
              </mc:Choice>
              <mc:Fallback>
                <p:oleObj r:id="rId7" imgW="190335" imgH="2157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581400"/>
                        <a:ext cx="463550" cy="533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825346"/>
                                        </p:tgtEl>
                                        <p:attrNameLst>
                                          <p:attrName>style.visibility</p:attrName>
                                        </p:attrNameLst>
                                      </p:cBhvr>
                                      <p:to>
                                        <p:strVal val="visible"/>
                                      </p:to>
                                    </p:set>
                                    <p:anim calcmode="lin" valueType="num">
                                      <p:cBhvr>
                                        <p:cTn id="7" dur="500" fill="hold"/>
                                        <p:tgtEl>
                                          <p:spTgt spid="825346"/>
                                        </p:tgtEl>
                                        <p:attrNameLst>
                                          <p:attrName>ppt_w</p:attrName>
                                        </p:attrNameLst>
                                      </p:cBhvr>
                                      <p:tavLst>
                                        <p:tav tm="0">
                                          <p:val>
                                            <p:strVal val="#ppt_w*2.5"/>
                                          </p:val>
                                        </p:tav>
                                        <p:tav tm="100000">
                                          <p:val>
                                            <p:strVal val="#ppt_w"/>
                                          </p:val>
                                        </p:tav>
                                      </p:tavLst>
                                    </p:anim>
                                    <p:anim calcmode="lin" valueType="num">
                                      <p:cBhvr>
                                        <p:cTn id="8" dur="500" fill="hold"/>
                                        <p:tgtEl>
                                          <p:spTgt spid="825346"/>
                                        </p:tgtEl>
                                        <p:attrNameLst>
                                          <p:attrName>ppt_h</p:attrName>
                                        </p:attrNameLst>
                                      </p:cBhvr>
                                      <p:tavLst>
                                        <p:tav tm="0">
                                          <p:val>
                                            <p:strVal val="#ppt_h*0.01"/>
                                          </p:val>
                                        </p:tav>
                                        <p:tav tm="100000">
                                          <p:val>
                                            <p:strVal val="#ppt_h"/>
                                          </p:val>
                                        </p:tav>
                                      </p:tavLst>
                                    </p:anim>
                                    <p:anim calcmode="lin" valueType="num">
                                      <p:cBhvr>
                                        <p:cTn id="9" dur="500" fill="hold"/>
                                        <p:tgtEl>
                                          <p:spTgt spid="825346"/>
                                        </p:tgtEl>
                                        <p:attrNameLst>
                                          <p:attrName>ppt_x</p:attrName>
                                        </p:attrNameLst>
                                      </p:cBhvr>
                                      <p:tavLst>
                                        <p:tav tm="0">
                                          <p:val>
                                            <p:strVal val="#ppt_x"/>
                                          </p:val>
                                        </p:tav>
                                        <p:tav tm="100000">
                                          <p:val>
                                            <p:strVal val="#ppt_x"/>
                                          </p:val>
                                        </p:tav>
                                      </p:tavLst>
                                    </p:anim>
                                    <p:anim calcmode="lin" valueType="num">
                                      <p:cBhvr>
                                        <p:cTn id="10" dur="500" fill="hold"/>
                                        <p:tgtEl>
                                          <p:spTgt spid="825346"/>
                                        </p:tgtEl>
                                        <p:attrNameLst>
                                          <p:attrName>ppt_y</p:attrName>
                                        </p:attrNameLst>
                                      </p:cBhvr>
                                      <p:tavLst>
                                        <p:tav tm="0">
                                          <p:val>
                                            <p:strVal val="#ppt_h+1"/>
                                          </p:val>
                                        </p:tav>
                                        <p:tav tm="100000">
                                          <p:val>
                                            <p:strVal val="#ppt_y"/>
                                          </p:val>
                                        </p:tav>
                                      </p:tavLst>
                                    </p:anim>
                                    <p:animEffect transition="in" filter="fade">
                                      <p:cBhvr>
                                        <p:cTn id="11" dur="500"/>
                                        <p:tgtEl>
                                          <p:spTgt spid="825346"/>
                                        </p:tgtEl>
                                      </p:cBhvr>
                                    </p:animEffect>
                                  </p:childTnLst>
                                </p:cTn>
                              </p:par>
                              <p:par>
                                <p:cTn id="12" presetID="58" presetClass="entr" presetSubtype="0" accel="100000" fill="hold" grpId="0" nodeType="withEffect">
                                  <p:stCondLst>
                                    <p:cond delay="0"/>
                                  </p:stCondLst>
                                  <p:childTnLst>
                                    <p:set>
                                      <p:cBhvr>
                                        <p:cTn id="13" dur="1" fill="hold">
                                          <p:stCondLst>
                                            <p:cond delay="0"/>
                                          </p:stCondLst>
                                        </p:cTn>
                                        <p:tgtEl>
                                          <p:spTgt spid="825347">
                                            <p:txEl>
                                              <p:pRg st="0" end="0"/>
                                            </p:txEl>
                                          </p:spTgt>
                                        </p:tgtEl>
                                        <p:attrNameLst>
                                          <p:attrName>style.visibility</p:attrName>
                                        </p:attrNameLst>
                                      </p:cBhvr>
                                      <p:to>
                                        <p:strVal val="visible"/>
                                      </p:to>
                                    </p:set>
                                    <p:anim calcmode="lin" valueType="num">
                                      <p:cBhvr>
                                        <p:cTn id="14" dur="500" fill="hold"/>
                                        <p:tgtEl>
                                          <p:spTgt spid="825347">
                                            <p:txEl>
                                              <p:pRg st="0" end="0"/>
                                            </p:txEl>
                                          </p:spTgt>
                                        </p:tgtEl>
                                        <p:attrNameLst>
                                          <p:attrName>ppt_w</p:attrName>
                                        </p:attrNameLst>
                                      </p:cBhvr>
                                      <p:tavLst>
                                        <p:tav tm="0">
                                          <p:val>
                                            <p:strVal val="#ppt_w*2.5"/>
                                          </p:val>
                                        </p:tav>
                                        <p:tav tm="100000">
                                          <p:val>
                                            <p:strVal val="#ppt_w"/>
                                          </p:val>
                                        </p:tav>
                                      </p:tavLst>
                                    </p:anim>
                                    <p:anim calcmode="lin" valueType="num">
                                      <p:cBhvr>
                                        <p:cTn id="15" dur="500" fill="hold"/>
                                        <p:tgtEl>
                                          <p:spTgt spid="825347">
                                            <p:txEl>
                                              <p:pRg st="0" end="0"/>
                                            </p:txEl>
                                          </p:spTgt>
                                        </p:tgtEl>
                                        <p:attrNameLst>
                                          <p:attrName>ppt_h</p:attrName>
                                        </p:attrNameLst>
                                      </p:cBhvr>
                                      <p:tavLst>
                                        <p:tav tm="0">
                                          <p:val>
                                            <p:strVal val="#ppt_h*0.01"/>
                                          </p:val>
                                        </p:tav>
                                        <p:tav tm="100000">
                                          <p:val>
                                            <p:strVal val="#ppt_h"/>
                                          </p:val>
                                        </p:tav>
                                      </p:tavLst>
                                    </p:anim>
                                    <p:anim calcmode="lin" valueType="num">
                                      <p:cBhvr>
                                        <p:cTn id="16" dur="500" fill="hold"/>
                                        <p:tgtEl>
                                          <p:spTgt spid="825347">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825347">
                                            <p:txEl>
                                              <p:pRg st="0" end="0"/>
                                            </p:txEl>
                                          </p:spTgt>
                                        </p:tgtEl>
                                        <p:attrNameLst>
                                          <p:attrName>ppt_y</p:attrName>
                                        </p:attrNameLst>
                                      </p:cBhvr>
                                      <p:tavLst>
                                        <p:tav tm="0">
                                          <p:val>
                                            <p:strVal val="#ppt_h+1"/>
                                          </p:val>
                                        </p:tav>
                                        <p:tav tm="100000">
                                          <p:val>
                                            <p:strVal val="#ppt_y"/>
                                          </p:val>
                                        </p:tav>
                                      </p:tavLst>
                                    </p:anim>
                                    <p:animEffect transition="in" filter="fade">
                                      <p:cBhvr>
                                        <p:cTn id="18" dur="500"/>
                                        <p:tgtEl>
                                          <p:spTgt spid="825347">
                                            <p:txEl>
                                              <p:pRg st="0" end="0"/>
                                            </p:txEl>
                                          </p:spTgt>
                                        </p:tgtEl>
                                      </p:cBhvr>
                                    </p:animEffect>
                                  </p:childTnLst>
                                </p:cTn>
                              </p:par>
                              <p:par>
                                <p:cTn id="19" presetID="58" presetClass="entr" presetSubtype="0" accel="100000" fill="hold" grpId="0" nodeType="withEffect">
                                  <p:stCondLst>
                                    <p:cond delay="0"/>
                                  </p:stCondLst>
                                  <p:childTnLst>
                                    <p:set>
                                      <p:cBhvr>
                                        <p:cTn id="20" dur="1" fill="hold">
                                          <p:stCondLst>
                                            <p:cond delay="0"/>
                                          </p:stCondLst>
                                        </p:cTn>
                                        <p:tgtEl>
                                          <p:spTgt spid="825347">
                                            <p:txEl>
                                              <p:pRg st="1" end="1"/>
                                            </p:txEl>
                                          </p:spTgt>
                                        </p:tgtEl>
                                        <p:attrNameLst>
                                          <p:attrName>style.visibility</p:attrName>
                                        </p:attrNameLst>
                                      </p:cBhvr>
                                      <p:to>
                                        <p:strVal val="visible"/>
                                      </p:to>
                                    </p:set>
                                    <p:anim calcmode="lin" valueType="num">
                                      <p:cBhvr>
                                        <p:cTn id="21" dur="500" fill="hold"/>
                                        <p:tgtEl>
                                          <p:spTgt spid="825347">
                                            <p:txEl>
                                              <p:pRg st="1" end="1"/>
                                            </p:txEl>
                                          </p:spTgt>
                                        </p:tgtEl>
                                        <p:attrNameLst>
                                          <p:attrName>ppt_w</p:attrName>
                                        </p:attrNameLst>
                                      </p:cBhvr>
                                      <p:tavLst>
                                        <p:tav tm="0">
                                          <p:val>
                                            <p:strVal val="#ppt_w*2.5"/>
                                          </p:val>
                                        </p:tav>
                                        <p:tav tm="100000">
                                          <p:val>
                                            <p:strVal val="#ppt_w"/>
                                          </p:val>
                                        </p:tav>
                                      </p:tavLst>
                                    </p:anim>
                                    <p:anim calcmode="lin" valueType="num">
                                      <p:cBhvr>
                                        <p:cTn id="22" dur="500" fill="hold"/>
                                        <p:tgtEl>
                                          <p:spTgt spid="825347">
                                            <p:txEl>
                                              <p:pRg st="1" end="1"/>
                                            </p:txEl>
                                          </p:spTgt>
                                        </p:tgtEl>
                                        <p:attrNameLst>
                                          <p:attrName>ppt_h</p:attrName>
                                        </p:attrNameLst>
                                      </p:cBhvr>
                                      <p:tavLst>
                                        <p:tav tm="0">
                                          <p:val>
                                            <p:strVal val="#ppt_h*0.01"/>
                                          </p:val>
                                        </p:tav>
                                        <p:tav tm="100000">
                                          <p:val>
                                            <p:strVal val="#ppt_h"/>
                                          </p:val>
                                        </p:tav>
                                      </p:tavLst>
                                    </p:anim>
                                    <p:anim calcmode="lin" valueType="num">
                                      <p:cBhvr>
                                        <p:cTn id="23" dur="500" fill="hold"/>
                                        <p:tgtEl>
                                          <p:spTgt spid="825347">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825347">
                                            <p:txEl>
                                              <p:pRg st="1" end="1"/>
                                            </p:txEl>
                                          </p:spTgt>
                                        </p:tgtEl>
                                        <p:attrNameLst>
                                          <p:attrName>ppt_y</p:attrName>
                                        </p:attrNameLst>
                                      </p:cBhvr>
                                      <p:tavLst>
                                        <p:tav tm="0">
                                          <p:val>
                                            <p:strVal val="#ppt_h+1"/>
                                          </p:val>
                                        </p:tav>
                                        <p:tav tm="100000">
                                          <p:val>
                                            <p:strVal val="#ppt_y"/>
                                          </p:val>
                                        </p:tav>
                                      </p:tavLst>
                                    </p:anim>
                                    <p:animEffect transition="in" filter="fade">
                                      <p:cBhvr>
                                        <p:cTn id="25" dur="500"/>
                                        <p:tgtEl>
                                          <p:spTgt spid="825347">
                                            <p:txEl>
                                              <p:pRg st="1" end="1"/>
                                            </p:txEl>
                                          </p:spTgt>
                                        </p:tgtEl>
                                      </p:cBhvr>
                                    </p:animEffect>
                                  </p:childTnLst>
                                </p:cTn>
                              </p:par>
                              <p:par>
                                <p:cTn id="26" presetID="58" presetClass="entr" presetSubtype="0" accel="100000" fill="hold" grpId="0" nodeType="withEffect">
                                  <p:stCondLst>
                                    <p:cond delay="0"/>
                                  </p:stCondLst>
                                  <p:childTnLst>
                                    <p:set>
                                      <p:cBhvr>
                                        <p:cTn id="27" dur="1" fill="hold">
                                          <p:stCondLst>
                                            <p:cond delay="0"/>
                                          </p:stCondLst>
                                        </p:cTn>
                                        <p:tgtEl>
                                          <p:spTgt spid="825347">
                                            <p:txEl>
                                              <p:pRg st="2" end="2"/>
                                            </p:txEl>
                                          </p:spTgt>
                                        </p:tgtEl>
                                        <p:attrNameLst>
                                          <p:attrName>style.visibility</p:attrName>
                                        </p:attrNameLst>
                                      </p:cBhvr>
                                      <p:to>
                                        <p:strVal val="visible"/>
                                      </p:to>
                                    </p:set>
                                    <p:anim calcmode="lin" valueType="num">
                                      <p:cBhvr>
                                        <p:cTn id="28" dur="500" fill="hold"/>
                                        <p:tgtEl>
                                          <p:spTgt spid="825347">
                                            <p:txEl>
                                              <p:pRg st="2" end="2"/>
                                            </p:txEl>
                                          </p:spTgt>
                                        </p:tgtEl>
                                        <p:attrNameLst>
                                          <p:attrName>ppt_w</p:attrName>
                                        </p:attrNameLst>
                                      </p:cBhvr>
                                      <p:tavLst>
                                        <p:tav tm="0">
                                          <p:val>
                                            <p:strVal val="#ppt_w*2.5"/>
                                          </p:val>
                                        </p:tav>
                                        <p:tav tm="100000">
                                          <p:val>
                                            <p:strVal val="#ppt_w"/>
                                          </p:val>
                                        </p:tav>
                                      </p:tavLst>
                                    </p:anim>
                                    <p:anim calcmode="lin" valueType="num">
                                      <p:cBhvr>
                                        <p:cTn id="29" dur="500" fill="hold"/>
                                        <p:tgtEl>
                                          <p:spTgt spid="825347">
                                            <p:txEl>
                                              <p:pRg st="2" end="2"/>
                                            </p:txEl>
                                          </p:spTgt>
                                        </p:tgtEl>
                                        <p:attrNameLst>
                                          <p:attrName>ppt_h</p:attrName>
                                        </p:attrNameLst>
                                      </p:cBhvr>
                                      <p:tavLst>
                                        <p:tav tm="0">
                                          <p:val>
                                            <p:strVal val="#ppt_h*0.01"/>
                                          </p:val>
                                        </p:tav>
                                        <p:tav tm="100000">
                                          <p:val>
                                            <p:strVal val="#ppt_h"/>
                                          </p:val>
                                        </p:tav>
                                      </p:tavLst>
                                    </p:anim>
                                    <p:anim calcmode="lin" valueType="num">
                                      <p:cBhvr>
                                        <p:cTn id="30" dur="500" fill="hold"/>
                                        <p:tgtEl>
                                          <p:spTgt spid="82534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825347">
                                            <p:txEl>
                                              <p:pRg st="2" end="2"/>
                                            </p:txEl>
                                          </p:spTgt>
                                        </p:tgtEl>
                                        <p:attrNameLst>
                                          <p:attrName>ppt_y</p:attrName>
                                        </p:attrNameLst>
                                      </p:cBhvr>
                                      <p:tavLst>
                                        <p:tav tm="0">
                                          <p:val>
                                            <p:strVal val="#ppt_h+1"/>
                                          </p:val>
                                        </p:tav>
                                        <p:tav tm="100000">
                                          <p:val>
                                            <p:strVal val="#ppt_y"/>
                                          </p:val>
                                        </p:tav>
                                      </p:tavLst>
                                    </p:anim>
                                    <p:animEffect transition="in" filter="fade">
                                      <p:cBhvr>
                                        <p:cTn id="32" dur="500"/>
                                        <p:tgtEl>
                                          <p:spTgt spid="825347">
                                            <p:txEl>
                                              <p:pRg st="2" end="2"/>
                                            </p:txEl>
                                          </p:spTgt>
                                        </p:tgtEl>
                                      </p:cBhvr>
                                    </p:animEffect>
                                  </p:childTnLst>
                                </p:cTn>
                              </p:par>
                              <p:par>
                                <p:cTn id="33" presetID="58" presetClass="entr" presetSubtype="0" accel="100000" fill="hold" grpId="0" nodeType="withEffect">
                                  <p:stCondLst>
                                    <p:cond delay="0"/>
                                  </p:stCondLst>
                                  <p:childTnLst>
                                    <p:set>
                                      <p:cBhvr>
                                        <p:cTn id="34" dur="1" fill="hold">
                                          <p:stCondLst>
                                            <p:cond delay="0"/>
                                          </p:stCondLst>
                                        </p:cTn>
                                        <p:tgtEl>
                                          <p:spTgt spid="825347">
                                            <p:txEl>
                                              <p:pRg st="3" end="3"/>
                                            </p:txEl>
                                          </p:spTgt>
                                        </p:tgtEl>
                                        <p:attrNameLst>
                                          <p:attrName>style.visibility</p:attrName>
                                        </p:attrNameLst>
                                      </p:cBhvr>
                                      <p:to>
                                        <p:strVal val="visible"/>
                                      </p:to>
                                    </p:set>
                                    <p:anim calcmode="lin" valueType="num">
                                      <p:cBhvr>
                                        <p:cTn id="35" dur="500" fill="hold"/>
                                        <p:tgtEl>
                                          <p:spTgt spid="825347">
                                            <p:txEl>
                                              <p:pRg st="3" end="3"/>
                                            </p:txEl>
                                          </p:spTgt>
                                        </p:tgtEl>
                                        <p:attrNameLst>
                                          <p:attrName>ppt_w</p:attrName>
                                        </p:attrNameLst>
                                      </p:cBhvr>
                                      <p:tavLst>
                                        <p:tav tm="0">
                                          <p:val>
                                            <p:strVal val="#ppt_w*2.5"/>
                                          </p:val>
                                        </p:tav>
                                        <p:tav tm="100000">
                                          <p:val>
                                            <p:strVal val="#ppt_w"/>
                                          </p:val>
                                        </p:tav>
                                      </p:tavLst>
                                    </p:anim>
                                    <p:anim calcmode="lin" valueType="num">
                                      <p:cBhvr>
                                        <p:cTn id="36" dur="500" fill="hold"/>
                                        <p:tgtEl>
                                          <p:spTgt spid="825347">
                                            <p:txEl>
                                              <p:pRg st="3" end="3"/>
                                            </p:txEl>
                                          </p:spTgt>
                                        </p:tgtEl>
                                        <p:attrNameLst>
                                          <p:attrName>ppt_h</p:attrName>
                                        </p:attrNameLst>
                                      </p:cBhvr>
                                      <p:tavLst>
                                        <p:tav tm="0">
                                          <p:val>
                                            <p:strVal val="#ppt_h*0.01"/>
                                          </p:val>
                                        </p:tav>
                                        <p:tav tm="100000">
                                          <p:val>
                                            <p:strVal val="#ppt_h"/>
                                          </p:val>
                                        </p:tav>
                                      </p:tavLst>
                                    </p:anim>
                                    <p:anim calcmode="lin" valueType="num">
                                      <p:cBhvr>
                                        <p:cTn id="37" dur="500" fill="hold"/>
                                        <p:tgtEl>
                                          <p:spTgt spid="825347">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825347">
                                            <p:txEl>
                                              <p:pRg st="3" end="3"/>
                                            </p:txEl>
                                          </p:spTgt>
                                        </p:tgtEl>
                                        <p:attrNameLst>
                                          <p:attrName>ppt_y</p:attrName>
                                        </p:attrNameLst>
                                      </p:cBhvr>
                                      <p:tavLst>
                                        <p:tav tm="0">
                                          <p:val>
                                            <p:strVal val="#ppt_h+1"/>
                                          </p:val>
                                        </p:tav>
                                        <p:tav tm="100000">
                                          <p:val>
                                            <p:strVal val="#ppt_y"/>
                                          </p:val>
                                        </p:tav>
                                      </p:tavLst>
                                    </p:anim>
                                    <p:animEffect transition="in" filter="fade">
                                      <p:cBhvr>
                                        <p:cTn id="39" dur="500"/>
                                        <p:tgtEl>
                                          <p:spTgt spid="825347">
                                            <p:txEl>
                                              <p:pRg st="3" end="3"/>
                                            </p:txEl>
                                          </p:spTgt>
                                        </p:tgtEl>
                                      </p:cBhvr>
                                    </p:animEffect>
                                  </p:childTnLst>
                                </p:cTn>
                              </p:par>
                              <p:par>
                                <p:cTn id="40" presetID="58" presetClass="entr" presetSubtype="0" accel="100000" fill="hold" nodeType="withEffect">
                                  <p:stCondLst>
                                    <p:cond delay="0"/>
                                  </p:stCondLst>
                                  <p:childTnLst>
                                    <p:set>
                                      <p:cBhvr>
                                        <p:cTn id="41" dur="1" fill="hold">
                                          <p:stCondLst>
                                            <p:cond delay="0"/>
                                          </p:stCondLst>
                                        </p:cTn>
                                        <p:tgtEl>
                                          <p:spTgt spid="825348"/>
                                        </p:tgtEl>
                                        <p:attrNameLst>
                                          <p:attrName>style.visibility</p:attrName>
                                        </p:attrNameLst>
                                      </p:cBhvr>
                                      <p:to>
                                        <p:strVal val="visible"/>
                                      </p:to>
                                    </p:set>
                                    <p:anim calcmode="lin" valueType="num">
                                      <p:cBhvr>
                                        <p:cTn id="42" dur="500" fill="hold"/>
                                        <p:tgtEl>
                                          <p:spTgt spid="825348"/>
                                        </p:tgtEl>
                                        <p:attrNameLst>
                                          <p:attrName>ppt_w</p:attrName>
                                        </p:attrNameLst>
                                      </p:cBhvr>
                                      <p:tavLst>
                                        <p:tav tm="0">
                                          <p:val>
                                            <p:strVal val="#ppt_w*2.5"/>
                                          </p:val>
                                        </p:tav>
                                        <p:tav tm="100000">
                                          <p:val>
                                            <p:strVal val="#ppt_w"/>
                                          </p:val>
                                        </p:tav>
                                      </p:tavLst>
                                    </p:anim>
                                    <p:anim calcmode="lin" valueType="num">
                                      <p:cBhvr>
                                        <p:cTn id="43" dur="500" fill="hold"/>
                                        <p:tgtEl>
                                          <p:spTgt spid="825348"/>
                                        </p:tgtEl>
                                        <p:attrNameLst>
                                          <p:attrName>ppt_h</p:attrName>
                                        </p:attrNameLst>
                                      </p:cBhvr>
                                      <p:tavLst>
                                        <p:tav tm="0">
                                          <p:val>
                                            <p:strVal val="#ppt_h*0.01"/>
                                          </p:val>
                                        </p:tav>
                                        <p:tav tm="100000">
                                          <p:val>
                                            <p:strVal val="#ppt_h"/>
                                          </p:val>
                                        </p:tav>
                                      </p:tavLst>
                                    </p:anim>
                                    <p:anim calcmode="lin" valueType="num">
                                      <p:cBhvr>
                                        <p:cTn id="44" dur="500" fill="hold"/>
                                        <p:tgtEl>
                                          <p:spTgt spid="825348"/>
                                        </p:tgtEl>
                                        <p:attrNameLst>
                                          <p:attrName>ppt_x</p:attrName>
                                        </p:attrNameLst>
                                      </p:cBhvr>
                                      <p:tavLst>
                                        <p:tav tm="0">
                                          <p:val>
                                            <p:strVal val="#ppt_x"/>
                                          </p:val>
                                        </p:tav>
                                        <p:tav tm="100000">
                                          <p:val>
                                            <p:strVal val="#ppt_x"/>
                                          </p:val>
                                        </p:tav>
                                      </p:tavLst>
                                    </p:anim>
                                    <p:anim calcmode="lin" valueType="num">
                                      <p:cBhvr>
                                        <p:cTn id="45" dur="500" fill="hold"/>
                                        <p:tgtEl>
                                          <p:spTgt spid="825348"/>
                                        </p:tgtEl>
                                        <p:attrNameLst>
                                          <p:attrName>ppt_y</p:attrName>
                                        </p:attrNameLst>
                                      </p:cBhvr>
                                      <p:tavLst>
                                        <p:tav tm="0">
                                          <p:val>
                                            <p:strVal val="#ppt_h+1"/>
                                          </p:val>
                                        </p:tav>
                                        <p:tav tm="100000">
                                          <p:val>
                                            <p:strVal val="#ppt_y"/>
                                          </p:val>
                                        </p:tav>
                                      </p:tavLst>
                                    </p:anim>
                                    <p:animEffect transition="in" filter="fade">
                                      <p:cBhvr>
                                        <p:cTn id="46" dur="500"/>
                                        <p:tgtEl>
                                          <p:spTgt spid="825348"/>
                                        </p:tgtEl>
                                      </p:cBhvr>
                                    </p:animEffect>
                                  </p:childTnLst>
                                </p:cTn>
                              </p:par>
                              <p:par>
                                <p:cTn id="47" presetID="58" presetClass="entr" presetSubtype="0" accel="100000" fill="hold" nodeType="withEffect">
                                  <p:stCondLst>
                                    <p:cond delay="0"/>
                                  </p:stCondLst>
                                  <p:childTnLst>
                                    <p:set>
                                      <p:cBhvr>
                                        <p:cTn id="48" dur="1" fill="hold">
                                          <p:stCondLst>
                                            <p:cond delay="0"/>
                                          </p:stCondLst>
                                        </p:cTn>
                                        <p:tgtEl>
                                          <p:spTgt spid="825349"/>
                                        </p:tgtEl>
                                        <p:attrNameLst>
                                          <p:attrName>style.visibility</p:attrName>
                                        </p:attrNameLst>
                                      </p:cBhvr>
                                      <p:to>
                                        <p:strVal val="visible"/>
                                      </p:to>
                                    </p:set>
                                    <p:anim calcmode="lin" valueType="num">
                                      <p:cBhvr>
                                        <p:cTn id="49" dur="500" fill="hold"/>
                                        <p:tgtEl>
                                          <p:spTgt spid="825349"/>
                                        </p:tgtEl>
                                        <p:attrNameLst>
                                          <p:attrName>ppt_w</p:attrName>
                                        </p:attrNameLst>
                                      </p:cBhvr>
                                      <p:tavLst>
                                        <p:tav tm="0">
                                          <p:val>
                                            <p:strVal val="#ppt_w*2.5"/>
                                          </p:val>
                                        </p:tav>
                                        <p:tav tm="100000">
                                          <p:val>
                                            <p:strVal val="#ppt_w"/>
                                          </p:val>
                                        </p:tav>
                                      </p:tavLst>
                                    </p:anim>
                                    <p:anim calcmode="lin" valueType="num">
                                      <p:cBhvr>
                                        <p:cTn id="50" dur="500" fill="hold"/>
                                        <p:tgtEl>
                                          <p:spTgt spid="825349"/>
                                        </p:tgtEl>
                                        <p:attrNameLst>
                                          <p:attrName>ppt_h</p:attrName>
                                        </p:attrNameLst>
                                      </p:cBhvr>
                                      <p:tavLst>
                                        <p:tav tm="0">
                                          <p:val>
                                            <p:strVal val="#ppt_h*0.01"/>
                                          </p:val>
                                        </p:tav>
                                        <p:tav tm="100000">
                                          <p:val>
                                            <p:strVal val="#ppt_h"/>
                                          </p:val>
                                        </p:tav>
                                      </p:tavLst>
                                    </p:anim>
                                    <p:anim calcmode="lin" valueType="num">
                                      <p:cBhvr>
                                        <p:cTn id="51" dur="500" fill="hold"/>
                                        <p:tgtEl>
                                          <p:spTgt spid="825349"/>
                                        </p:tgtEl>
                                        <p:attrNameLst>
                                          <p:attrName>ppt_x</p:attrName>
                                        </p:attrNameLst>
                                      </p:cBhvr>
                                      <p:tavLst>
                                        <p:tav tm="0">
                                          <p:val>
                                            <p:strVal val="#ppt_x"/>
                                          </p:val>
                                        </p:tav>
                                        <p:tav tm="100000">
                                          <p:val>
                                            <p:strVal val="#ppt_x"/>
                                          </p:val>
                                        </p:tav>
                                      </p:tavLst>
                                    </p:anim>
                                    <p:anim calcmode="lin" valueType="num">
                                      <p:cBhvr>
                                        <p:cTn id="52" dur="500" fill="hold"/>
                                        <p:tgtEl>
                                          <p:spTgt spid="825349"/>
                                        </p:tgtEl>
                                        <p:attrNameLst>
                                          <p:attrName>ppt_y</p:attrName>
                                        </p:attrNameLst>
                                      </p:cBhvr>
                                      <p:tavLst>
                                        <p:tav tm="0">
                                          <p:val>
                                            <p:strVal val="#ppt_h+1"/>
                                          </p:val>
                                        </p:tav>
                                        <p:tav tm="100000">
                                          <p:val>
                                            <p:strVal val="#ppt_y"/>
                                          </p:val>
                                        </p:tav>
                                      </p:tavLst>
                                    </p:anim>
                                    <p:animEffect transition="in" filter="fade">
                                      <p:cBhvr>
                                        <p:cTn id="53" dur="500"/>
                                        <p:tgtEl>
                                          <p:spTgt spid="825349"/>
                                        </p:tgtEl>
                                      </p:cBhvr>
                                    </p:animEffect>
                                  </p:childTnLst>
                                </p:cTn>
                              </p:par>
                              <p:par>
                                <p:cTn id="54" presetID="58" presetClass="entr" presetSubtype="0" accel="100000" fill="hold" nodeType="withEffect">
                                  <p:stCondLst>
                                    <p:cond delay="0"/>
                                  </p:stCondLst>
                                  <p:childTnLst>
                                    <p:set>
                                      <p:cBhvr>
                                        <p:cTn id="55" dur="1" fill="hold">
                                          <p:stCondLst>
                                            <p:cond delay="0"/>
                                          </p:stCondLst>
                                        </p:cTn>
                                        <p:tgtEl>
                                          <p:spTgt spid="825350"/>
                                        </p:tgtEl>
                                        <p:attrNameLst>
                                          <p:attrName>style.visibility</p:attrName>
                                        </p:attrNameLst>
                                      </p:cBhvr>
                                      <p:to>
                                        <p:strVal val="visible"/>
                                      </p:to>
                                    </p:set>
                                    <p:anim calcmode="lin" valueType="num">
                                      <p:cBhvr>
                                        <p:cTn id="56" dur="500" fill="hold"/>
                                        <p:tgtEl>
                                          <p:spTgt spid="825350"/>
                                        </p:tgtEl>
                                        <p:attrNameLst>
                                          <p:attrName>ppt_w</p:attrName>
                                        </p:attrNameLst>
                                      </p:cBhvr>
                                      <p:tavLst>
                                        <p:tav tm="0">
                                          <p:val>
                                            <p:strVal val="#ppt_w*2.5"/>
                                          </p:val>
                                        </p:tav>
                                        <p:tav tm="100000">
                                          <p:val>
                                            <p:strVal val="#ppt_w"/>
                                          </p:val>
                                        </p:tav>
                                      </p:tavLst>
                                    </p:anim>
                                    <p:anim calcmode="lin" valueType="num">
                                      <p:cBhvr>
                                        <p:cTn id="57" dur="500" fill="hold"/>
                                        <p:tgtEl>
                                          <p:spTgt spid="825350"/>
                                        </p:tgtEl>
                                        <p:attrNameLst>
                                          <p:attrName>ppt_h</p:attrName>
                                        </p:attrNameLst>
                                      </p:cBhvr>
                                      <p:tavLst>
                                        <p:tav tm="0">
                                          <p:val>
                                            <p:strVal val="#ppt_h*0.01"/>
                                          </p:val>
                                        </p:tav>
                                        <p:tav tm="100000">
                                          <p:val>
                                            <p:strVal val="#ppt_h"/>
                                          </p:val>
                                        </p:tav>
                                      </p:tavLst>
                                    </p:anim>
                                    <p:anim calcmode="lin" valueType="num">
                                      <p:cBhvr>
                                        <p:cTn id="58" dur="500" fill="hold"/>
                                        <p:tgtEl>
                                          <p:spTgt spid="825350"/>
                                        </p:tgtEl>
                                        <p:attrNameLst>
                                          <p:attrName>ppt_x</p:attrName>
                                        </p:attrNameLst>
                                      </p:cBhvr>
                                      <p:tavLst>
                                        <p:tav tm="0">
                                          <p:val>
                                            <p:strVal val="#ppt_x"/>
                                          </p:val>
                                        </p:tav>
                                        <p:tav tm="100000">
                                          <p:val>
                                            <p:strVal val="#ppt_x"/>
                                          </p:val>
                                        </p:tav>
                                      </p:tavLst>
                                    </p:anim>
                                    <p:anim calcmode="lin" valueType="num">
                                      <p:cBhvr>
                                        <p:cTn id="59" dur="500" fill="hold"/>
                                        <p:tgtEl>
                                          <p:spTgt spid="825350"/>
                                        </p:tgtEl>
                                        <p:attrNameLst>
                                          <p:attrName>ppt_y</p:attrName>
                                        </p:attrNameLst>
                                      </p:cBhvr>
                                      <p:tavLst>
                                        <p:tav tm="0">
                                          <p:val>
                                            <p:strVal val="#ppt_h+1"/>
                                          </p:val>
                                        </p:tav>
                                        <p:tav tm="100000">
                                          <p:val>
                                            <p:strVal val="#ppt_y"/>
                                          </p:val>
                                        </p:tav>
                                      </p:tavLst>
                                    </p:anim>
                                    <p:animEffect transition="in" filter="fade">
                                      <p:cBhvr>
                                        <p:cTn id="60" dur="500"/>
                                        <p:tgtEl>
                                          <p:spTgt spid="82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p:bldP spid="825347"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33400" y="1447800"/>
            <a:ext cx="1295400" cy="6096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解</a:t>
            </a:r>
          </a:p>
        </p:txBody>
      </p:sp>
      <p:sp>
        <p:nvSpPr>
          <p:cNvPr id="826371" name="Rectangle 3"/>
          <p:cNvSpPr>
            <a:spLocks noGrp="1" noChangeArrowheads="1"/>
          </p:cNvSpPr>
          <p:nvPr>
            <p:ph idx="1"/>
          </p:nvPr>
        </p:nvSpPr>
        <p:spPr>
          <a:xfrm>
            <a:off x="762000" y="2017713"/>
            <a:ext cx="8193088" cy="4114800"/>
          </a:xfrm>
        </p:spPr>
        <p:txBody>
          <a:bodyPr>
            <a:normAutofit lnSpcReduction="10000"/>
          </a:bodyPr>
          <a:lstStyle/>
          <a:p>
            <a:pPr eaLnBrk="1" hangingPunct="1">
              <a:lnSpc>
                <a:spcPct val="90000"/>
              </a:lnSpc>
              <a:buFontTx/>
              <a:buNone/>
            </a:pPr>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1</a:t>
            </a:r>
            <a:r>
              <a:rPr lang="zh-CN" altLang="en-US" sz="2400" b="1" smtClean="0">
                <a:solidFill>
                  <a:srgbClr val="692AA2"/>
                </a:solidFill>
                <a:latin typeface="仿宋_GB2312" pitchFamily="49" charset="-122"/>
                <a:ea typeface="仿宋_GB2312" pitchFamily="49" charset="-122"/>
              </a:rPr>
              <a:t>）</a:t>
            </a:r>
          </a:p>
          <a:p>
            <a:pPr eaLnBrk="1" hangingPunct="1">
              <a:lnSpc>
                <a:spcPct val="9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9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90000"/>
              </a:lnSpc>
              <a:buFontTx/>
              <a:buNone/>
            </a:pPr>
            <a:r>
              <a:rPr lang="zh-CN" altLang="en-US" sz="2400" b="1" smtClean="0">
                <a:solidFill>
                  <a:srgbClr val="692AA2"/>
                </a:solidFill>
                <a:latin typeface="仿宋_GB2312" pitchFamily="49" charset="-122"/>
                <a:ea typeface="仿宋_GB2312" pitchFamily="49" charset="-122"/>
              </a:rPr>
              <a:t>（</a:t>
            </a:r>
            <a:r>
              <a:rPr lang="en-US" altLang="zh-CN" sz="2400" b="1" smtClean="0">
                <a:solidFill>
                  <a:srgbClr val="692AA2"/>
                </a:solidFill>
                <a:latin typeface="仿宋_GB2312" pitchFamily="49" charset="-122"/>
                <a:ea typeface="仿宋_GB2312" pitchFamily="49" charset="-122"/>
              </a:rPr>
              <a:t>2</a:t>
            </a:r>
            <a:r>
              <a:rPr lang="zh-CN" altLang="en-US" sz="2400" b="1" smtClean="0">
                <a:solidFill>
                  <a:srgbClr val="692AA2"/>
                </a:solidFill>
                <a:latin typeface="仿宋_GB2312" pitchFamily="49" charset="-122"/>
                <a:ea typeface="仿宋_GB2312" pitchFamily="49" charset="-122"/>
              </a:rPr>
              <a:t>）</a:t>
            </a:r>
          </a:p>
          <a:p>
            <a:pPr eaLnBrk="1" hangingPunct="1">
              <a:lnSpc>
                <a:spcPct val="9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9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90000"/>
              </a:lnSpc>
              <a:buFontTx/>
              <a:buNone/>
            </a:pPr>
            <a:endParaRPr lang="zh-CN" altLang="en-US" sz="2400" b="1" smtClean="0">
              <a:solidFill>
                <a:srgbClr val="692AA2"/>
              </a:solidFill>
              <a:latin typeface="仿宋_GB2312" pitchFamily="49" charset="-122"/>
              <a:ea typeface="仿宋_GB2312" pitchFamily="49" charset="-122"/>
            </a:endParaRPr>
          </a:p>
          <a:p>
            <a:pPr eaLnBrk="1" hangingPunct="1">
              <a:lnSpc>
                <a:spcPct val="9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90000"/>
              </a:lnSpc>
              <a:buFontTx/>
              <a:buNone/>
            </a:pPr>
            <a:r>
              <a:rPr lang="zh-CN" altLang="en-US" sz="2000" b="1" smtClean="0">
                <a:solidFill>
                  <a:srgbClr val="692AA2"/>
                </a:solidFill>
                <a:latin typeface="仿宋_GB2312" pitchFamily="49" charset="-122"/>
                <a:ea typeface="仿宋_GB2312" pitchFamily="49" charset="-122"/>
              </a:rPr>
              <a:t>       </a:t>
            </a:r>
          </a:p>
          <a:p>
            <a:pPr eaLnBrk="1" hangingPunct="1">
              <a:lnSpc>
                <a:spcPct val="90000"/>
              </a:lnSpc>
              <a:buFontTx/>
              <a:buNone/>
            </a:pPr>
            <a:endParaRPr lang="zh-CN" altLang="en-US" sz="2000" b="1" smtClean="0">
              <a:solidFill>
                <a:srgbClr val="692AA2"/>
              </a:solidFill>
              <a:latin typeface="仿宋_GB2312" pitchFamily="49" charset="-122"/>
              <a:ea typeface="仿宋_GB2312" pitchFamily="49" charset="-122"/>
            </a:endParaRPr>
          </a:p>
          <a:p>
            <a:pPr eaLnBrk="1" hangingPunct="1">
              <a:lnSpc>
                <a:spcPct val="90000"/>
              </a:lnSpc>
              <a:buFontTx/>
              <a:buNone/>
            </a:pPr>
            <a:r>
              <a:rPr lang="zh-CN" altLang="en-US" sz="2000" b="1" smtClean="0">
                <a:solidFill>
                  <a:srgbClr val="692AA2"/>
                </a:solidFill>
                <a:latin typeface="仿宋_GB2312" pitchFamily="49" charset="-122"/>
                <a:ea typeface="仿宋_GB2312" pitchFamily="49" charset="-122"/>
              </a:rPr>
              <a:t>     在二期预测值中   前面的系数等于</a:t>
            </a:r>
            <a:r>
              <a:rPr lang="zh-CN" altLang="en-US" sz="2400" b="1" smtClean="0">
                <a:solidFill>
                  <a:srgbClr val="692AA2"/>
                </a:solidFill>
                <a:latin typeface="仿宋_GB2312" pitchFamily="49" charset="-122"/>
                <a:ea typeface="仿宋_GB2312" pitchFamily="49" charset="-122"/>
              </a:rPr>
              <a:t> </a:t>
            </a:r>
          </a:p>
        </p:txBody>
      </p:sp>
      <p:graphicFrame>
        <p:nvGraphicFramePr>
          <p:cNvPr id="826372" name="Object 4"/>
          <p:cNvGraphicFramePr>
            <a:graphicFrameLocks noChangeAspect="1"/>
          </p:cNvGraphicFramePr>
          <p:nvPr/>
        </p:nvGraphicFramePr>
        <p:xfrm>
          <a:off x="1600200" y="1676400"/>
          <a:ext cx="7162800" cy="1624013"/>
        </p:xfrm>
        <a:graphic>
          <a:graphicData uri="http://schemas.openxmlformats.org/presentationml/2006/ole">
            <mc:AlternateContent xmlns:mc="http://schemas.openxmlformats.org/markup-compatibility/2006">
              <mc:Choice xmlns:v="urn:schemas-microsoft-com:vml" Requires="v">
                <p:oleObj spid="_x0000_s99412" name="Equation" r:id="rId3" imgW="3556000" imgH="812800" progId="Equation.3">
                  <p:embed/>
                </p:oleObj>
              </mc:Choice>
              <mc:Fallback>
                <p:oleObj name="Equation" r:id="rId3" imgW="3556000" imgH="812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7162800" cy="16240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6373" name="Object 5"/>
          <p:cNvGraphicFramePr>
            <a:graphicFrameLocks noChangeAspect="1"/>
          </p:cNvGraphicFramePr>
          <p:nvPr/>
        </p:nvGraphicFramePr>
        <p:xfrm>
          <a:off x="1676400" y="3276600"/>
          <a:ext cx="6324600" cy="2344738"/>
        </p:xfrm>
        <a:graphic>
          <a:graphicData uri="http://schemas.openxmlformats.org/presentationml/2006/ole">
            <mc:AlternateContent xmlns:mc="http://schemas.openxmlformats.org/markup-compatibility/2006">
              <mc:Choice xmlns:v="urn:schemas-microsoft-com:vml" Requires="v">
                <p:oleObj spid="_x0000_s99413" r:id="rId5" imgW="3390900" imgH="1257300" progId="Equation.3">
                  <p:embed/>
                </p:oleObj>
              </mc:Choice>
              <mc:Fallback>
                <p:oleObj r:id="rId5" imgW="3390900" imgH="1257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76600"/>
                        <a:ext cx="6324600" cy="23447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6374" name="Object 6"/>
          <p:cNvGraphicFramePr>
            <a:graphicFrameLocks noChangeAspect="1"/>
          </p:cNvGraphicFramePr>
          <p:nvPr/>
        </p:nvGraphicFramePr>
        <p:xfrm>
          <a:off x="3276600" y="5791200"/>
          <a:ext cx="371475" cy="457200"/>
        </p:xfrm>
        <a:graphic>
          <a:graphicData uri="http://schemas.openxmlformats.org/presentationml/2006/ole">
            <mc:AlternateContent xmlns:mc="http://schemas.openxmlformats.org/markup-compatibility/2006">
              <mc:Choice xmlns:v="urn:schemas-microsoft-com:vml" Requires="v">
                <p:oleObj spid="_x0000_s99414" name="Equation" r:id="rId7" imgW="177569" imgH="215619" progId="Equation.3">
                  <p:embed/>
                </p:oleObj>
              </mc:Choice>
              <mc:Fallback>
                <p:oleObj name="Equation" r:id="rId7" imgW="177569" imgH="21561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791200"/>
                        <a:ext cx="371475" cy="4572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6375" name="Object 7"/>
          <p:cNvGraphicFramePr>
            <a:graphicFrameLocks noChangeAspect="1"/>
          </p:cNvGraphicFramePr>
          <p:nvPr/>
        </p:nvGraphicFramePr>
        <p:xfrm>
          <a:off x="5562600" y="5715000"/>
          <a:ext cx="376238" cy="730250"/>
        </p:xfrm>
        <a:graphic>
          <a:graphicData uri="http://schemas.openxmlformats.org/presentationml/2006/ole">
            <mc:AlternateContent xmlns:mc="http://schemas.openxmlformats.org/markup-compatibility/2006">
              <mc:Choice xmlns:v="urn:schemas-microsoft-com:vml" Requires="v">
                <p:oleObj spid="_x0000_s99415" name="Equation" r:id="rId9" imgW="203112" imgH="393529" progId="Equation.3">
                  <p:embed/>
                </p:oleObj>
              </mc:Choice>
              <mc:Fallback>
                <p:oleObj name="Equation" r:id="rId9" imgW="203112" imgH="39352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715000"/>
                        <a:ext cx="37623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26370"/>
                                        </p:tgtEl>
                                        <p:attrNameLst>
                                          <p:attrName>style.visibility</p:attrName>
                                        </p:attrNameLst>
                                      </p:cBhvr>
                                      <p:to>
                                        <p:strVal val="visible"/>
                                      </p:to>
                                    </p:set>
                                    <p:anim calcmode="lin" valueType="num">
                                      <p:cBhvr additive="base">
                                        <p:cTn id="7" dur="500" fill="hold"/>
                                        <p:tgtEl>
                                          <p:spTgt spid="826370"/>
                                        </p:tgtEl>
                                        <p:attrNameLst>
                                          <p:attrName>ppt_x</p:attrName>
                                        </p:attrNameLst>
                                      </p:cBhvr>
                                      <p:tavLst>
                                        <p:tav tm="0">
                                          <p:val>
                                            <p:strVal val="#ppt_x"/>
                                          </p:val>
                                        </p:tav>
                                        <p:tav tm="100000">
                                          <p:val>
                                            <p:strVal val="#ppt_x"/>
                                          </p:val>
                                        </p:tav>
                                      </p:tavLst>
                                    </p:anim>
                                    <p:anim calcmode="lin" valueType="num">
                                      <p:cBhvr additive="base">
                                        <p:cTn id="8" dur="500" fill="hold"/>
                                        <p:tgtEl>
                                          <p:spTgt spid="8263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6371">
                                            <p:txEl>
                                              <p:pRg st="0" end="0"/>
                                            </p:txEl>
                                          </p:spTgt>
                                        </p:tgtEl>
                                        <p:attrNameLst>
                                          <p:attrName>style.visibility</p:attrName>
                                        </p:attrNameLst>
                                      </p:cBhvr>
                                      <p:to>
                                        <p:strVal val="visible"/>
                                      </p:to>
                                    </p:set>
                                    <p:anim calcmode="lin" valueType="num">
                                      <p:cBhvr additive="base">
                                        <p:cTn id="13" dur="500" fill="hold"/>
                                        <p:tgtEl>
                                          <p:spTgt spid="8263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637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6372"/>
                                        </p:tgtEl>
                                        <p:attrNameLst>
                                          <p:attrName>style.visibility</p:attrName>
                                        </p:attrNameLst>
                                      </p:cBhvr>
                                      <p:to>
                                        <p:strVal val="visible"/>
                                      </p:to>
                                    </p:set>
                                    <p:anim calcmode="lin" valueType="num">
                                      <p:cBhvr additive="base">
                                        <p:cTn id="17" dur="500" fill="hold"/>
                                        <p:tgtEl>
                                          <p:spTgt spid="826372"/>
                                        </p:tgtEl>
                                        <p:attrNameLst>
                                          <p:attrName>ppt_x</p:attrName>
                                        </p:attrNameLst>
                                      </p:cBhvr>
                                      <p:tavLst>
                                        <p:tav tm="0">
                                          <p:val>
                                            <p:strVal val="#ppt_x"/>
                                          </p:val>
                                        </p:tav>
                                        <p:tav tm="100000">
                                          <p:val>
                                            <p:strVal val="#ppt_x"/>
                                          </p:val>
                                        </p:tav>
                                      </p:tavLst>
                                    </p:anim>
                                    <p:anim calcmode="lin" valueType="num">
                                      <p:cBhvr additive="base">
                                        <p:cTn id="18" dur="500" fill="hold"/>
                                        <p:tgtEl>
                                          <p:spTgt spid="82637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26371">
                                            <p:txEl>
                                              <p:pRg st="3" end="3"/>
                                            </p:txEl>
                                          </p:spTgt>
                                        </p:tgtEl>
                                        <p:attrNameLst>
                                          <p:attrName>style.visibility</p:attrName>
                                        </p:attrNameLst>
                                      </p:cBhvr>
                                      <p:to>
                                        <p:strVal val="visible"/>
                                      </p:to>
                                    </p:set>
                                    <p:anim calcmode="lin" valueType="num">
                                      <p:cBhvr additive="base">
                                        <p:cTn id="23" dur="500" fill="hold"/>
                                        <p:tgtEl>
                                          <p:spTgt spid="8263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637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26373"/>
                                        </p:tgtEl>
                                        <p:attrNameLst>
                                          <p:attrName>style.visibility</p:attrName>
                                        </p:attrNameLst>
                                      </p:cBhvr>
                                      <p:to>
                                        <p:strVal val="visible"/>
                                      </p:to>
                                    </p:set>
                                    <p:anim calcmode="lin" valueType="num">
                                      <p:cBhvr additive="base">
                                        <p:cTn id="27" dur="500" fill="hold"/>
                                        <p:tgtEl>
                                          <p:spTgt spid="826373"/>
                                        </p:tgtEl>
                                        <p:attrNameLst>
                                          <p:attrName>ppt_x</p:attrName>
                                        </p:attrNameLst>
                                      </p:cBhvr>
                                      <p:tavLst>
                                        <p:tav tm="0">
                                          <p:val>
                                            <p:strVal val="#ppt_x"/>
                                          </p:val>
                                        </p:tav>
                                        <p:tav tm="100000">
                                          <p:val>
                                            <p:strVal val="#ppt_x"/>
                                          </p:val>
                                        </p:tav>
                                      </p:tavLst>
                                    </p:anim>
                                    <p:anim calcmode="lin" valueType="num">
                                      <p:cBhvr additive="base">
                                        <p:cTn id="28" dur="500" fill="hold"/>
                                        <p:tgtEl>
                                          <p:spTgt spid="82637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26371">
                                            <p:txEl>
                                              <p:pRg st="8" end="8"/>
                                            </p:txEl>
                                          </p:spTgt>
                                        </p:tgtEl>
                                        <p:attrNameLst>
                                          <p:attrName>style.visibility</p:attrName>
                                        </p:attrNameLst>
                                      </p:cBhvr>
                                      <p:to>
                                        <p:strVal val="visible"/>
                                      </p:to>
                                    </p:set>
                                    <p:anim calcmode="lin" valueType="num">
                                      <p:cBhvr additive="base">
                                        <p:cTn id="31" dur="500" fill="hold"/>
                                        <p:tgtEl>
                                          <p:spTgt spid="82637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63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26371">
                                            <p:txEl>
                                              <p:pRg st="10" end="10"/>
                                            </p:txEl>
                                          </p:spTgt>
                                        </p:tgtEl>
                                        <p:attrNameLst>
                                          <p:attrName>style.visibility</p:attrName>
                                        </p:attrNameLst>
                                      </p:cBhvr>
                                      <p:to>
                                        <p:strVal val="visible"/>
                                      </p:to>
                                    </p:set>
                                    <p:anim calcmode="lin" valueType="num">
                                      <p:cBhvr additive="base">
                                        <p:cTn id="37" dur="500" fill="hold"/>
                                        <p:tgtEl>
                                          <p:spTgt spid="82637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6371">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6374"/>
                                        </p:tgtEl>
                                        <p:attrNameLst>
                                          <p:attrName>style.visibility</p:attrName>
                                        </p:attrNameLst>
                                      </p:cBhvr>
                                      <p:to>
                                        <p:strVal val="visible"/>
                                      </p:to>
                                    </p:set>
                                    <p:anim calcmode="lin" valueType="num">
                                      <p:cBhvr additive="base">
                                        <p:cTn id="41" dur="500" fill="hold"/>
                                        <p:tgtEl>
                                          <p:spTgt spid="826374"/>
                                        </p:tgtEl>
                                        <p:attrNameLst>
                                          <p:attrName>ppt_x</p:attrName>
                                        </p:attrNameLst>
                                      </p:cBhvr>
                                      <p:tavLst>
                                        <p:tav tm="0">
                                          <p:val>
                                            <p:strVal val="#ppt_x"/>
                                          </p:val>
                                        </p:tav>
                                        <p:tav tm="100000">
                                          <p:val>
                                            <p:strVal val="#ppt_x"/>
                                          </p:val>
                                        </p:tav>
                                      </p:tavLst>
                                    </p:anim>
                                    <p:anim calcmode="lin" valueType="num">
                                      <p:cBhvr additive="base">
                                        <p:cTn id="42" dur="500" fill="hold"/>
                                        <p:tgtEl>
                                          <p:spTgt spid="82637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26375"/>
                                        </p:tgtEl>
                                        <p:attrNameLst>
                                          <p:attrName>style.visibility</p:attrName>
                                        </p:attrNameLst>
                                      </p:cBhvr>
                                      <p:to>
                                        <p:strVal val="visible"/>
                                      </p:to>
                                    </p:set>
                                    <p:anim calcmode="lin" valueType="num">
                                      <p:cBhvr additive="base">
                                        <p:cTn id="45" dur="500" fill="hold"/>
                                        <p:tgtEl>
                                          <p:spTgt spid="826375"/>
                                        </p:tgtEl>
                                        <p:attrNameLst>
                                          <p:attrName>ppt_x</p:attrName>
                                        </p:attrNameLst>
                                      </p:cBhvr>
                                      <p:tavLst>
                                        <p:tav tm="0">
                                          <p:val>
                                            <p:strVal val="#ppt_x"/>
                                          </p:val>
                                        </p:tav>
                                        <p:tav tm="100000">
                                          <p:val>
                                            <p:strVal val="#ppt_x"/>
                                          </p:val>
                                        </p:tav>
                                      </p:tavLst>
                                    </p:anim>
                                    <p:anim calcmode="lin" valueType="num">
                                      <p:cBhvr additive="base">
                                        <p:cTn id="46" dur="500" fill="hold"/>
                                        <p:tgtEl>
                                          <p:spTgt spid="826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p:bldP spid="826371"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bg>
      <p:bgPr>
        <a:solidFill>
          <a:srgbClr val="66FFFF"/>
        </a:solidFill>
        <a:effectLst/>
      </p:bgPr>
    </p:bg>
    <p:spTree>
      <p:nvGrpSpPr>
        <p:cNvPr id="1" name=""/>
        <p:cNvGrpSpPr/>
        <p:nvPr/>
      </p:nvGrpSpPr>
      <p:grpSpPr>
        <a:xfrm>
          <a:off x="0" y="0"/>
          <a:ext cx="0" cy="0"/>
          <a:chOff x="0" y="0"/>
          <a:chExt cx="0" cy="0"/>
        </a:xfrm>
      </p:grpSpPr>
      <p:sp>
        <p:nvSpPr>
          <p:cNvPr id="906242" name="Text Box 2"/>
          <p:cNvSpPr txBox="1">
            <a:spLocks noChangeArrowheads="1"/>
          </p:cNvSpPr>
          <p:nvPr/>
        </p:nvSpPr>
        <p:spPr bwMode="auto">
          <a:xfrm>
            <a:off x="381000" y="1066800"/>
            <a:ext cx="8081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       [</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例</a:t>
            </a: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  </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现有某商场</a:t>
            </a: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1——6</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月份的销售额资料如下表所</a:t>
            </a:r>
          </a:p>
          <a:p>
            <a:pPr>
              <a:defRPr/>
            </a:pP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示，试用</a:t>
            </a: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N=5</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来进行移动平均，并预测</a:t>
            </a: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7</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月和</a:t>
            </a:r>
            <a:r>
              <a:rPr kumimoji="1" lang="en-US" altLang="zh-CN" b="1">
                <a:solidFill>
                  <a:srgbClr val="000066"/>
                </a:solidFill>
                <a:effectLst>
                  <a:outerShdw blurRad="38100" dist="38100" dir="2700000" algn="tl">
                    <a:srgbClr val="000000"/>
                  </a:outerShdw>
                </a:effectLst>
                <a:latin typeface="Times New Roman" pitchFamily="18" charset="0"/>
                <a:ea typeface="黑体" pitchFamily="2" charset="-122"/>
              </a:rPr>
              <a:t>8</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月的销售额。</a:t>
            </a:r>
          </a:p>
        </p:txBody>
      </p:sp>
      <p:sp>
        <p:nvSpPr>
          <p:cNvPr id="100355" name="Line 3"/>
          <p:cNvSpPr>
            <a:spLocks noChangeShapeType="1"/>
          </p:cNvSpPr>
          <p:nvPr/>
        </p:nvSpPr>
        <p:spPr bwMode="auto">
          <a:xfrm>
            <a:off x="914400" y="2176463"/>
            <a:ext cx="7620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56" name="Line 4"/>
          <p:cNvSpPr>
            <a:spLocks noChangeShapeType="1"/>
          </p:cNvSpPr>
          <p:nvPr/>
        </p:nvSpPr>
        <p:spPr bwMode="auto">
          <a:xfrm>
            <a:off x="914400" y="3090863"/>
            <a:ext cx="7620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57" name="Line 5"/>
          <p:cNvSpPr>
            <a:spLocks noChangeShapeType="1"/>
          </p:cNvSpPr>
          <p:nvPr/>
        </p:nvSpPr>
        <p:spPr bwMode="auto">
          <a:xfrm>
            <a:off x="914400" y="2633663"/>
            <a:ext cx="762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58" name="Line 6"/>
          <p:cNvSpPr>
            <a:spLocks noChangeShapeType="1"/>
          </p:cNvSpPr>
          <p:nvPr/>
        </p:nvSpPr>
        <p:spPr bwMode="auto">
          <a:xfrm>
            <a:off x="2743200" y="2176463"/>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59" name="Line 7"/>
          <p:cNvSpPr>
            <a:spLocks noChangeShapeType="1"/>
          </p:cNvSpPr>
          <p:nvPr/>
        </p:nvSpPr>
        <p:spPr bwMode="auto">
          <a:xfrm>
            <a:off x="3657600" y="2176463"/>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0" name="Line 8"/>
          <p:cNvSpPr>
            <a:spLocks noChangeShapeType="1"/>
          </p:cNvSpPr>
          <p:nvPr/>
        </p:nvSpPr>
        <p:spPr bwMode="auto">
          <a:xfrm>
            <a:off x="4572000" y="2176463"/>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1" name="Line 9"/>
          <p:cNvSpPr>
            <a:spLocks noChangeShapeType="1"/>
          </p:cNvSpPr>
          <p:nvPr/>
        </p:nvSpPr>
        <p:spPr bwMode="auto">
          <a:xfrm>
            <a:off x="5486400" y="2176463"/>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2" name="Line 10"/>
          <p:cNvSpPr>
            <a:spLocks noChangeShapeType="1"/>
          </p:cNvSpPr>
          <p:nvPr/>
        </p:nvSpPr>
        <p:spPr bwMode="auto">
          <a:xfrm>
            <a:off x="6400800" y="2176463"/>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3" name="Line 11"/>
          <p:cNvSpPr>
            <a:spLocks noChangeShapeType="1"/>
          </p:cNvSpPr>
          <p:nvPr/>
        </p:nvSpPr>
        <p:spPr bwMode="auto">
          <a:xfrm>
            <a:off x="7315200" y="2176463"/>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4" name="Text Box 12"/>
          <p:cNvSpPr txBox="1">
            <a:spLocks noChangeArrowheads="1"/>
          </p:cNvSpPr>
          <p:nvPr/>
        </p:nvSpPr>
        <p:spPr bwMode="auto">
          <a:xfrm>
            <a:off x="1279525" y="2209800"/>
            <a:ext cx="675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en-US" altLang="zh-CN" b="1">
                <a:solidFill>
                  <a:srgbClr val="000066"/>
                </a:solidFill>
                <a:latin typeface="Tahoma" pitchFamily="34" charset="0"/>
                <a:ea typeface="宋体" pitchFamily="2" charset="-122"/>
              </a:rPr>
              <a:t> </a:t>
            </a:r>
            <a:r>
              <a:rPr kumimoji="1" lang="zh-CN" altLang="en-US" b="1">
                <a:solidFill>
                  <a:srgbClr val="000066"/>
                </a:solidFill>
                <a:latin typeface="Tahoma" pitchFamily="34" charset="0"/>
                <a:ea typeface="宋体" pitchFamily="2" charset="-122"/>
              </a:rPr>
              <a:t>月份            </a:t>
            </a:r>
            <a:r>
              <a:rPr kumimoji="1" lang="en-US" altLang="zh-CN" b="1">
                <a:solidFill>
                  <a:srgbClr val="000066"/>
                </a:solidFill>
                <a:latin typeface="Tahoma" pitchFamily="34" charset="0"/>
                <a:ea typeface="宋体" pitchFamily="2" charset="-122"/>
              </a:rPr>
              <a:t>1        2        3        4         5        6</a:t>
            </a:r>
          </a:p>
        </p:txBody>
      </p:sp>
      <p:sp>
        <p:nvSpPr>
          <p:cNvPr id="100365" name="Text Box 13"/>
          <p:cNvSpPr txBox="1">
            <a:spLocks noChangeArrowheads="1"/>
          </p:cNvSpPr>
          <p:nvPr/>
        </p:nvSpPr>
        <p:spPr bwMode="auto">
          <a:xfrm>
            <a:off x="609600" y="2646363"/>
            <a:ext cx="758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b="1">
                <a:solidFill>
                  <a:srgbClr val="000066"/>
                </a:solidFill>
                <a:latin typeface="Tahoma" pitchFamily="34" charset="0"/>
                <a:ea typeface="宋体" pitchFamily="2" charset="-122"/>
              </a:rPr>
              <a:t>销售额（万元）  </a:t>
            </a:r>
            <a:r>
              <a:rPr kumimoji="1" lang="en-US" altLang="zh-CN" b="1">
                <a:solidFill>
                  <a:srgbClr val="000066"/>
                </a:solidFill>
                <a:latin typeface="Tahoma" pitchFamily="34" charset="0"/>
                <a:ea typeface="宋体" pitchFamily="2" charset="-122"/>
              </a:rPr>
              <a:t>33      34      35      37       38      40</a:t>
            </a:r>
          </a:p>
        </p:txBody>
      </p:sp>
      <p:graphicFrame>
        <p:nvGraphicFramePr>
          <p:cNvPr id="100366" name="Object 20"/>
          <p:cNvGraphicFramePr>
            <a:graphicFrameLocks noGrp="1" noChangeAspect="1"/>
          </p:cNvGraphicFramePr>
          <p:nvPr>
            <p:ph/>
          </p:nvPr>
        </p:nvGraphicFramePr>
        <p:xfrm>
          <a:off x="762000" y="3200400"/>
          <a:ext cx="7162800" cy="2284413"/>
        </p:xfrm>
        <a:graphic>
          <a:graphicData uri="http://schemas.openxmlformats.org/presentationml/2006/ole">
            <mc:AlternateContent xmlns:mc="http://schemas.openxmlformats.org/markup-compatibility/2006">
              <mc:Choice xmlns:v="urn:schemas-microsoft-com:vml" Requires="v">
                <p:oleObj spid="_x0000_s100386" name="Equation" r:id="rId3" imgW="3225800" imgH="1028700" progId="Equation.DSMT4">
                  <p:embed/>
                </p:oleObj>
              </mc:Choice>
              <mc:Fallback>
                <p:oleObj name="Equation" r:id="rId3" imgW="3225800" imgH="10287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00400"/>
                        <a:ext cx="7162800" cy="2284413"/>
                      </a:xfrm>
                      <a:prstGeom prst="rect">
                        <a:avLst/>
                      </a:prstGeom>
                      <a:solidFill>
                        <a:srgbClr val="FFFF99"/>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bg>
      <p:bgPr>
        <a:solidFill>
          <a:srgbClr val="6699FF"/>
        </a:solidFill>
        <a:effectLst/>
      </p:bgPr>
    </p:bg>
    <p:spTree>
      <p:nvGrpSpPr>
        <p:cNvPr id="1" name=""/>
        <p:cNvGrpSpPr/>
        <p:nvPr/>
      </p:nvGrpSpPr>
      <p:grpSpPr>
        <a:xfrm>
          <a:off x="0" y="0"/>
          <a:ext cx="0" cy="0"/>
          <a:chOff x="0" y="0"/>
          <a:chExt cx="0" cy="0"/>
        </a:xfrm>
      </p:grpSpPr>
      <p:sp>
        <p:nvSpPr>
          <p:cNvPr id="907268" name="Text Box 4"/>
          <p:cNvSpPr txBox="1">
            <a:spLocks noChangeArrowheads="1"/>
          </p:cNvSpPr>
          <p:nvPr/>
        </p:nvSpPr>
        <p:spPr bwMode="auto">
          <a:xfrm>
            <a:off x="609600" y="4953000"/>
            <a:ext cx="8321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b="1">
                <a:solidFill>
                  <a:schemeClr val="tx1"/>
                </a:solidFill>
                <a:effectLst>
                  <a:outerShdw blurRad="38100" dist="38100" dir="2700000" algn="tl">
                    <a:srgbClr val="000000"/>
                  </a:outerShdw>
                </a:effectLst>
                <a:latin typeface="Times New Roman" pitchFamily="18" charset="0"/>
                <a:ea typeface="黑体" pitchFamily="2" charset="-122"/>
              </a:rPr>
              <a:t>        </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移动平均法方法简单，但它</a:t>
            </a:r>
            <a:r>
              <a:rPr kumimoji="1" lang="zh-CN" altLang="en-US" b="1" u="sng">
                <a:solidFill>
                  <a:srgbClr val="000066"/>
                </a:solidFill>
                <a:effectLst>
                  <a:outerShdw blurRad="38100" dist="38100" dir="2700000" algn="tl">
                    <a:srgbClr val="000000"/>
                  </a:outerShdw>
                </a:effectLst>
                <a:latin typeface="Times New Roman" pitchFamily="18" charset="0"/>
                <a:ea typeface="黑体" pitchFamily="2" charset="-122"/>
              </a:rPr>
              <a:t>一般只对发展变化比较平坦，增长趋势不明显，并且与以往远时期的状况联系不多的时序有效</a:t>
            </a:r>
            <a:r>
              <a:rPr kumimoji="1" lang="zh-CN" altLang="en-US" b="1">
                <a:solidFill>
                  <a:srgbClr val="000066"/>
                </a:solidFill>
                <a:effectLst>
                  <a:outerShdw blurRad="38100" dist="38100" dir="2700000" algn="tl">
                    <a:srgbClr val="000000"/>
                  </a:outerShdw>
                </a:effectLst>
                <a:latin typeface="Times New Roman" pitchFamily="18" charset="0"/>
                <a:ea typeface="黑体" pitchFamily="2" charset="-122"/>
              </a:rPr>
              <a:t>。</a:t>
            </a:r>
          </a:p>
        </p:txBody>
      </p:sp>
      <p:sp>
        <p:nvSpPr>
          <p:cNvPr id="101379" name="Rectangle 10"/>
          <p:cNvSpPr>
            <a:spLocks noGrp="1" noChangeArrowheads="1"/>
          </p:cNvSpPr>
          <p:nvPr>
            <p:ph type="title"/>
          </p:nvPr>
        </p:nvSpPr>
        <p:spPr/>
        <p:txBody>
          <a:bodyPr/>
          <a:lstStyle/>
          <a:p>
            <a:pPr eaLnBrk="1" hangingPunct="1"/>
            <a:endParaRPr lang="zh-CN" altLang="zh-CN" smtClean="0"/>
          </a:p>
        </p:txBody>
      </p:sp>
      <p:graphicFrame>
        <p:nvGraphicFramePr>
          <p:cNvPr id="101380" name="Object 7"/>
          <p:cNvGraphicFramePr>
            <a:graphicFrameLocks noGrp="1" noChangeAspect="1"/>
          </p:cNvGraphicFramePr>
          <p:nvPr>
            <p:ph sz="half" idx="1"/>
          </p:nvPr>
        </p:nvGraphicFramePr>
        <p:xfrm>
          <a:off x="1066800" y="1574800"/>
          <a:ext cx="6627813" cy="2201863"/>
        </p:xfrm>
        <a:graphic>
          <a:graphicData uri="http://schemas.openxmlformats.org/presentationml/2006/ole">
            <mc:AlternateContent xmlns:mc="http://schemas.openxmlformats.org/markup-compatibility/2006">
              <mc:Choice xmlns:v="urn:schemas-microsoft-com:vml" Requires="v">
                <p:oleObj spid="_x0000_s101420" name="Equation" r:id="rId4" imgW="3860800" imgH="1282700" progId="Equation.DSMT4">
                  <p:embed/>
                </p:oleObj>
              </mc:Choice>
              <mc:Fallback>
                <p:oleObj name="Equation" r:id="rId4" imgW="3860800" imgH="12827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74800"/>
                        <a:ext cx="6627813" cy="2201863"/>
                      </a:xfrm>
                      <a:prstGeom prst="rect">
                        <a:avLst/>
                      </a:prstGeom>
                      <a:solidFill>
                        <a:srgbClr val="FFFF99"/>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aphicFrame>
        <p:nvGraphicFramePr>
          <p:cNvPr id="101381" name="Object 9"/>
          <p:cNvGraphicFramePr>
            <a:graphicFrameLocks noGrp="1" noChangeAspect="1"/>
          </p:cNvGraphicFramePr>
          <p:nvPr>
            <p:ph sz="half" idx="2"/>
          </p:nvPr>
        </p:nvGraphicFramePr>
        <p:xfrm>
          <a:off x="6318250" y="3506788"/>
          <a:ext cx="3441700" cy="406400"/>
        </p:xfrm>
        <a:graphic>
          <a:graphicData uri="http://schemas.openxmlformats.org/presentationml/2006/ole">
            <mc:AlternateContent xmlns:mc="http://schemas.openxmlformats.org/markup-compatibility/2006">
              <mc:Choice xmlns:v="urn:schemas-microsoft-com:vml" Requires="v">
                <p:oleObj spid="_x0000_s101421" name="公式" r:id="rId6" imgW="3441700" imgH="406400" progId="Equation.3">
                  <p:embed/>
                </p:oleObj>
              </mc:Choice>
              <mc:Fallback>
                <p:oleObj name="公式" r:id="rId6" imgW="3441700" imgH="406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50" y="3506788"/>
                        <a:ext cx="3441700" cy="406400"/>
                      </a:xfrm>
                      <a:prstGeom prst="rect">
                        <a:avLst/>
                      </a:prstGeom>
                      <a:solidFill>
                        <a:srgbClr val="FFFF99"/>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Effect transition="in" filter="wipe(up)">
                                      <p:cBhvr>
                                        <p:cTn id="7" dur="500"/>
                                        <p:tgtEl>
                                          <p:spTgt spid="90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762000" y="762000"/>
            <a:ext cx="2895600" cy="762000"/>
          </a:xfrm>
        </p:spPr>
        <p:txBody>
          <a:bodyPr>
            <a:normAutofit/>
          </a:bodyPr>
          <a:lstStyle/>
          <a:p>
            <a:pPr algn="l" eaLnBrk="1" hangingPunct="1"/>
            <a:r>
              <a:rPr lang="zh-CN" altLang="en-US" b="1" smtClean="0">
                <a:solidFill>
                  <a:srgbClr val="692AA2"/>
                </a:solidFill>
                <a:latin typeface="仿宋_GB2312" pitchFamily="49" charset="-122"/>
                <a:ea typeface="仿宋_GB2312" pitchFamily="49" charset="-122"/>
              </a:rPr>
              <a:t>指数平滑法</a:t>
            </a:r>
          </a:p>
        </p:txBody>
      </p:sp>
      <p:sp>
        <p:nvSpPr>
          <p:cNvPr id="827395" name="Rectangle 3"/>
          <p:cNvSpPr>
            <a:spLocks noGrp="1" noChangeArrowheads="1"/>
          </p:cNvSpPr>
          <p:nvPr>
            <p:ph idx="1"/>
          </p:nvPr>
        </p:nvSpPr>
        <p:spPr>
          <a:xfrm>
            <a:off x="838200" y="1371600"/>
            <a:ext cx="7924800" cy="4525963"/>
          </a:xfrm>
        </p:spPr>
        <p:txBody>
          <a:bodyPr>
            <a:normAutofit lnSpcReduction="10000"/>
          </a:bodyPr>
          <a:lstStyle/>
          <a:p>
            <a:pPr eaLnBrk="1" hangingPunct="1">
              <a:lnSpc>
                <a:spcPct val="120000"/>
              </a:lnSpc>
            </a:pPr>
            <a:r>
              <a:rPr lang="zh-CN" altLang="en-US" sz="2400" b="1" smtClean="0">
                <a:solidFill>
                  <a:srgbClr val="692AA2"/>
                </a:solidFill>
                <a:latin typeface="仿宋_GB2312" pitchFamily="49" charset="-122"/>
                <a:ea typeface="仿宋_GB2312" pitchFamily="49" charset="-122"/>
              </a:rPr>
              <a:t>指数平滑方法的基本思想</a:t>
            </a:r>
          </a:p>
          <a:p>
            <a:pPr lvl="1" eaLnBrk="1" hangingPunct="1">
              <a:lnSpc>
                <a:spcPct val="120000"/>
              </a:lnSpc>
            </a:pPr>
            <a:r>
              <a:rPr lang="zh-CN" altLang="en-US" sz="2400" b="1" smtClean="0">
                <a:solidFill>
                  <a:srgbClr val="692AA2"/>
                </a:solidFill>
                <a:latin typeface="仿宋_GB2312" pitchFamily="49" charset="-122"/>
                <a:ea typeface="仿宋_GB2312" pitchFamily="49" charset="-122"/>
              </a:rPr>
              <a:t>在实际生活中，我们会发现对大多数随机事件而言，一般都是近期的结果对现在的影响会大些，远期的结果对现在的影响会小些。为了更好地反映这种影响作用，我们将考虑到时间间隔对事件发展的影响，各期权重随时间间隔的增大而呈指数衰减。这就是指数平滑法的基本思想 </a:t>
            </a:r>
          </a:p>
          <a:p>
            <a:pPr eaLnBrk="1" hangingPunct="1">
              <a:lnSpc>
                <a:spcPct val="120000"/>
              </a:lnSpc>
            </a:pPr>
            <a:r>
              <a:rPr lang="zh-CN" altLang="en-US" sz="2400" b="1" smtClean="0">
                <a:solidFill>
                  <a:srgbClr val="692AA2"/>
                </a:solidFill>
                <a:latin typeface="仿宋_GB2312" pitchFamily="49" charset="-122"/>
                <a:ea typeface="仿宋_GB2312" pitchFamily="49" charset="-122"/>
              </a:rPr>
              <a:t>分类</a:t>
            </a:r>
          </a:p>
          <a:p>
            <a:pPr lvl="1" eaLnBrk="1" hangingPunct="1">
              <a:lnSpc>
                <a:spcPct val="120000"/>
              </a:lnSpc>
            </a:pPr>
            <a:r>
              <a:rPr lang="zh-CN" altLang="en-US" sz="2400" b="1" smtClean="0">
                <a:solidFill>
                  <a:srgbClr val="692AA2"/>
                </a:solidFill>
                <a:latin typeface="仿宋_GB2312" pitchFamily="49" charset="-122"/>
                <a:ea typeface="仿宋_GB2312" pitchFamily="49" charset="-122"/>
              </a:rPr>
              <a:t>简单指数平滑</a:t>
            </a:r>
          </a:p>
          <a:p>
            <a:pPr lvl="1" eaLnBrk="1" hangingPunct="1">
              <a:lnSpc>
                <a:spcPct val="120000"/>
              </a:lnSpc>
            </a:pPr>
            <a:r>
              <a:rPr lang="en-US" altLang="zh-CN" sz="2400" b="1" smtClean="0">
                <a:solidFill>
                  <a:srgbClr val="692AA2"/>
                </a:solidFill>
                <a:latin typeface="仿宋_GB2312" pitchFamily="49" charset="-122"/>
                <a:ea typeface="仿宋_GB2312" pitchFamily="49" charset="-122"/>
              </a:rPr>
              <a:t>Holt</a:t>
            </a:r>
            <a:r>
              <a:rPr lang="zh-CN" altLang="en-US" sz="2400" b="1" smtClean="0">
                <a:solidFill>
                  <a:srgbClr val="692AA2"/>
                </a:solidFill>
                <a:latin typeface="仿宋_GB2312" pitchFamily="49" charset="-122"/>
                <a:ea typeface="仿宋_GB2312" pitchFamily="49" charset="-122"/>
              </a:rPr>
              <a:t>两参数指数平滑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27394"/>
                                        </p:tgtEl>
                                        <p:attrNameLst>
                                          <p:attrName>style.visibility</p:attrName>
                                        </p:attrNameLst>
                                      </p:cBhvr>
                                      <p:to>
                                        <p:strVal val="visible"/>
                                      </p:to>
                                    </p:set>
                                    <p:animEffect transition="in" filter="strips(downLeft)">
                                      <p:cBhvr>
                                        <p:cTn id="7" dur="500"/>
                                        <p:tgtEl>
                                          <p:spTgt spid="827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27395">
                                            <p:txEl>
                                              <p:pRg st="0" end="0"/>
                                            </p:txEl>
                                          </p:spTgt>
                                        </p:tgtEl>
                                        <p:attrNameLst>
                                          <p:attrName>style.visibility</p:attrName>
                                        </p:attrNameLst>
                                      </p:cBhvr>
                                      <p:to>
                                        <p:strVal val="visible"/>
                                      </p:to>
                                    </p:set>
                                    <p:animEffect transition="in" filter="strips(downLeft)">
                                      <p:cBhvr>
                                        <p:cTn id="12" dur="500"/>
                                        <p:tgtEl>
                                          <p:spTgt spid="827395">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27395">
                                            <p:txEl>
                                              <p:pRg st="1" end="1"/>
                                            </p:txEl>
                                          </p:spTgt>
                                        </p:tgtEl>
                                        <p:attrNameLst>
                                          <p:attrName>style.visibility</p:attrName>
                                        </p:attrNameLst>
                                      </p:cBhvr>
                                      <p:to>
                                        <p:strVal val="visible"/>
                                      </p:to>
                                    </p:set>
                                    <p:animEffect transition="in" filter="strips(downLeft)">
                                      <p:cBhvr>
                                        <p:cTn id="15" dur="500"/>
                                        <p:tgtEl>
                                          <p:spTgt spid="82739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27395">
                                            <p:txEl>
                                              <p:pRg st="2" end="2"/>
                                            </p:txEl>
                                          </p:spTgt>
                                        </p:tgtEl>
                                        <p:attrNameLst>
                                          <p:attrName>style.visibility</p:attrName>
                                        </p:attrNameLst>
                                      </p:cBhvr>
                                      <p:to>
                                        <p:strVal val="visible"/>
                                      </p:to>
                                    </p:set>
                                    <p:animEffect transition="in" filter="strips(downLeft)">
                                      <p:cBhvr>
                                        <p:cTn id="20" dur="500"/>
                                        <p:tgtEl>
                                          <p:spTgt spid="827395">
                                            <p:txEl>
                                              <p:pRg st="2" end="2"/>
                                            </p:txEl>
                                          </p:spTgt>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27395">
                                            <p:txEl>
                                              <p:pRg st="3" end="3"/>
                                            </p:txEl>
                                          </p:spTgt>
                                        </p:tgtEl>
                                        <p:attrNameLst>
                                          <p:attrName>style.visibility</p:attrName>
                                        </p:attrNameLst>
                                      </p:cBhvr>
                                      <p:to>
                                        <p:strVal val="visible"/>
                                      </p:to>
                                    </p:set>
                                    <p:animEffect transition="in" filter="strips(downLeft)">
                                      <p:cBhvr>
                                        <p:cTn id="23" dur="500"/>
                                        <p:tgtEl>
                                          <p:spTgt spid="827395">
                                            <p:txEl>
                                              <p:pRg st="3" end="3"/>
                                            </p:txEl>
                                          </p:spTgt>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27395">
                                            <p:txEl>
                                              <p:pRg st="4" end="4"/>
                                            </p:txEl>
                                          </p:spTgt>
                                        </p:tgtEl>
                                        <p:attrNameLst>
                                          <p:attrName>style.visibility</p:attrName>
                                        </p:attrNameLst>
                                      </p:cBhvr>
                                      <p:to>
                                        <p:strVal val="visible"/>
                                      </p:to>
                                    </p:set>
                                    <p:animEffect transition="in" filter="strips(downLeft)">
                                      <p:cBhvr>
                                        <p:cTn id="26" dur="500"/>
                                        <p:tgtEl>
                                          <p:spTgt spid="82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4" grpId="0"/>
      <p:bldP spid="827395"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648200" y="3200400"/>
            <a:ext cx="14478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53348" name="Group 4"/>
          <p:cNvGrpSpPr>
            <a:grpSpLocks/>
          </p:cNvGrpSpPr>
          <p:nvPr/>
        </p:nvGrpSpPr>
        <p:grpSpPr bwMode="auto">
          <a:xfrm>
            <a:off x="1066800" y="4067175"/>
            <a:ext cx="7651750" cy="1800225"/>
            <a:chOff x="672" y="2562"/>
            <a:chExt cx="4820" cy="1134"/>
          </a:xfrm>
        </p:grpSpPr>
        <p:sp>
          <p:nvSpPr>
            <p:cNvPr id="103434" name="Text Box 5"/>
            <p:cNvSpPr txBox="1">
              <a:spLocks noChangeArrowheads="1"/>
            </p:cNvSpPr>
            <p:nvPr/>
          </p:nvSpPr>
          <p:spPr bwMode="auto">
            <a:xfrm>
              <a:off x="672" y="2562"/>
              <a:ext cx="4820"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sz="2800">
                  <a:solidFill>
                    <a:schemeClr val="hlink"/>
                  </a:solidFill>
                  <a:latin typeface="Tahoma" pitchFamily="34" charset="0"/>
                  <a:ea typeface="黑体" pitchFamily="2" charset="-122"/>
                </a:rPr>
                <a:t>一次指数平滑法</a:t>
              </a:r>
            </a:p>
            <a:p>
              <a:pPr eaLnBrk="1" hangingPunct="1"/>
              <a:endParaRPr kumimoji="1" lang="zh-CN" altLang="en-US" sz="2800">
                <a:solidFill>
                  <a:schemeClr val="hlink"/>
                </a:solidFill>
                <a:latin typeface="Tahoma" pitchFamily="34" charset="0"/>
                <a:ea typeface="黑体" pitchFamily="2" charset="-122"/>
              </a:endParaRPr>
            </a:p>
            <a:p>
              <a:pPr eaLnBrk="1" hangingPunct="1"/>
              <a:endParaRPr kumimoji="1" lang="zh-CN" altLang="en-US" sz="2800">
                <a:solidFill>
                  <a:schemeClr val="hlink"/>
                </a:solidFill>
                <a:latin typeface="Tahoma" pitchFamily="34" charset="0"/>
                <a:ea typeface="黑体" pitchFamily="2" charset="-122"/>
              </a:endParaRPr>
            </a:p>
            <a:p>
              <a:pPr eaLnBrk="1" hangingPunct="1"/>
              <a:r>
                <a:rPr kumimoji="1" lang="zh-CN" altLang="en-US" sz="2800">
                  <a:solidFill>
                    <a:schemeClr val="hlink"/>
                  </a:solidFill>
                  <a:latin typeface="Tahoma" pitchFamily="34" charset="0"/>
                  <a:ea typeface="黑体" pitchFamily="2" charset="-122"/>
                  <a:sym typeface="Symbol" pitchFamily="18" charset="2"/>
                </a:rPr>
                <a:t>为平滑系数</a:t>
              </a:r>
              <a:r>
                <a:rPr kumimoji="1" lang="zh-CN" altLang="en-US" sz="2800">
                  <a:solidFill>
                    <a:schemeClr val="tx1"/>
                  </a:solidFill>
                  <a:latin typeface="Tahoma" pitchFamily="34" charset="0"/>
                  <a:ea typeface="黑体" pitchFamily="2" charset="-122"/>
                  <a:sym typeface="Symbol" pitchFamily="18" charset="2"/>
                </a:rPr>
                <a:t>，</a:t>
              </a:r>
              <a:r>
                <a:rPr kumimoji="1" lang="en-US" altLang="zh-CN" sz="2800">
                  <a:solidFill>
                    <a:schemeClr val="tx1"/>
                  </a:solidFill>
                  <a:latin typeface="Tahoma" pitchFamily="34" charset="0"/>
                  <a:ea typeface="黑体" pitchFamily="2" charset="-122"/>
                  <a:sym typeface="Symbol" pitchFamily="18" charset="2"/>
                </a:rPr>
                <a:t>S</a:t>
              </a:r>
              <a:r>
                <a:rPr kumimoji="1" lang="en-US" altLang="zh-CN" sz="2800" baseline="-25000">
                  <a:solidFill>
                    <a:schemeClr val="tx1"/>
                  </a:solidFill>
                  <a:latin typeface="Tahoma" pitchFamily="34" charset="0"/>
                  <a:ea typeface="黑体" pitchFamily="2" charset="-122"/>
                  <a:sym typeface="Symbol" pitchFamily="18" charset="2"/>
                </a:rPr>
                <a:t>t</a:t>
              </a:r>
              <a:r>
                <a:rPr kumimoji="1" lang="en-US" altLang="zh-CN" sz="2800" baseline="30000">
                  <a:solidFill>
                    <a:schemeClr val="tx1"/>
                  </a:solidFill>
                  <a:latin typeface="Tahoma" pitchFamily="34" charset="0"/>
                  <a:ea typeface="黑体" pitchFamily="2" charset="-122"/>
                  <a:sym typeface="Symbol" pitchFamily="18" charset="2"/>
                </a:rPr>
                <a:t>(1)</a:t>
              </a:r>
              <a:r>
                <a:rPr kumimoji="1" lang="zh-CN" altLang="en-US" sz="2800">
                  <a:solidFill>
                    <a:schemeClr val="tx1"/>
                  </a:solidFill>
                  <a:latin typeface="Tahoma" pitchFamily="34" charset="0"/>
                  <a:ea typeface="黑体" pitchFamily="2" charset="-122"/>
                  <a:sym typeface="Symbol" pitchFamily="18" charset="2"/>
                </a:rPr>
                <a:t>为</a:t>
              </a:r>
              <a:r>
                <a:rPr kumimoji="1" lang="en-US" altLang="en-US" sz="2800">
                  <a:solidFill>
                    <a:schemeClr val="tx1"/>
                  </a:solidFill>
                  <a:latin typeface="Tahoma" pitchFamily="34" charset="0"/>
                  <a:ea typeface="黑体" pitchFamily="2" charset="-122"/>
                  <a:sym typeface="Symbol" pitchFamily="18" charset="2"/>
                </a:rPr>
                <a:t>t</a:t>
              </a:r>
              <a:r>
                <a:rPr kumimoji="1" lang="zh-CN" altLang="en-US" sz="2800">
                  <a:solidFill>
                    <a:schemeClr val="tx1"/>
                  </a:solidFill>
                  <a:latin typeface="Tahoma" pitchFamily="34" charset="0"/>
                  <a:ea typeface="黑体" pitchFamily="2" charset="-122"/>
                  <a:sym typeface="Symbol" pitchFamily="18" charset="2"/>
                </a:rPr>
                <a:t>时刻的一次指数平滑值。</a:t>
              </a:r>
              <a:endParaRPr kumimoji="1" lang="zh-CN" altLang="en-US" sz="2800">
                <a:solidFill>
                  <a:schemeClr val="tx1"/>
                </a:solidFill>
                <a:latin typeface="Tahoma" pitchFamily="34" charset="0"/>
                <a:ea typeface="黑体" pitchFamily="2" charset="-122"/>
              </a:endParaRPr>
            </a:p>
          </p:txBody>
        </p:sp>
        <p:graphicFrame>
          <p:nvGraphicFramePr>
            <p:cNvPr id="103435" name="Object 6"/>
            <p:cNvGraphicFramePr>
              <a:graphicFrameLocks noChangeAspect="1"/>
            </p:cNvGraphicFramePr>
            <p:nvPr/>
          </p:nvGraphicFramePr>
          <p:xfrm>
            <a:off x="2698" y="2616"/>
            <a:ext cx="2397" cy="319"/>
          </p:xfrm>
          <a:graphic>
            <a:graphicData uri="http://schemas.openxmlformats.org/presentationml/2006/ole">
              <mc:AlternateContent xmlns:mc="http://schemas.openxmlformats.org/markup-compatibility/2006">
                <mc:Choice xmlns:v="urn:schemas-microsoft-com:vml" Requires="v">
                  <p:oleObj spid="_x0000_s103531" name="Equation" r:id="rId4" imgW="2105051" imgH="257351" progId="Equation.DSMT4">
                    <p:embed/>
                  </p:oleObj>
                </mc:Choice>
                <mc:Fallback>
                  <p:oleObj name="Equation" r:id="rId4" imgW="2105051" imgH="257351"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 y="2616"/>
                          <a:ext cx="239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3428" name="Object 7"/>
          <p:cNvGraphicFramePr>
            <a:graphicFrameLocks noChangeAspect="1"/>
          </p:cNvGraphicFramePr>
          <p:nvPr/>
        </p:nvGraphicFramePr>
        <p:xfrm>
          <a:off x="1131888" y="1633538"/>
          <a:ext cx="4837112" cy="444500"/>
        </p:xfrm>
        <a:graphic>
          <a:graphicData uri="http://schemas.openxmlformats.org/presentationml/2006/ole">
            <mc:AlternateContent xmlns:mc="http://schemas.openxmlformats.org/markup-compatibility/2006">
              <mc:Choice xmlns:v="urn:schemas-microsoft-com:vml" Requires="v">
                <p:oleObj spid="_x0000_s103532" name="Equation" r:id="rId6" imgW="2828848" imgH="238040" progId="Equation.DSMT4">
                  <p:embed/>
                </p:oleObj>
              </mc:Choice>
              <mc:Fallback>
                <p:oleObj name="Equation" r:id="rId6" imgW="2828848" imgH="2380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1888" y="1633538"/>
                        <a:ext cx="48371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9" name="Object 8"/>
          <p:cNvGraphicFramePr>
            <a:graphicFrameLocks noChangeAspect="1"/>
          </p:cNvGraphicFramePr>
          <p:nvPr/>
        </p:nvGraphicFramePr>
        <p:xfrm>
          <a:off x="6096000" y="1450975"/>
          <a:ext cx="2417763" cy="911225"/>
        </p:xfrm>
        <a:graphic>
          <a:graphicData uri="http://schemas.openxmlformats.org/presentationml/2006/ole">
            <mc:AlternateContent xmlns:mc="http://schemas.openxmlformats.org/markup-compatibility/2006">
              <mc:Choice xmlns:v="urn:schemas-microsoft-com:vml" Requires="v">
                <p:oleObj spid="_x0000_s103533" name="Equation" r:id="rId8" imgW="1400208" imgH="504871" progId="Equation.DSMT4">
                  <p:embed/>
                </p:oleObj>
              </mc:Choice>
              <mc:Fallback>
                <p:oleObj name="Equation" r:id="rId8" imgW="1400208" imgH="504871"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450975"/>
                        <a:ext cx="2417763"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0" name="Object 9"/>
          <p:cNvGraphicFramePr>
            <a:graphicFrameLocks noChangeAspect="1"/>
          </p:cNvGraphicFramePr>
          <p:nvPr/>
        </p:nvGraphicFramePr>
        <p:xfrm>
          <a:off x="1030288" y="2339975"/>
          <a:ext cx="6045200" cy="533400"/>
        </p:xfrm>
        <a:graphic>
          <a:graphicData uri="http://schemas.openxmlformats.org/presentationml/2006/ole">
            <mc:AlternateContent xmlns:mc="http://schemas.openxmlformats.org/markup-compatibility/2006">
              <mc:Choice xmlns:v="urn:schemas-microsoft-com:vml" Requires="v">
                <p:oleObj spid="_x0000_s103534" name="Equation" r:id="rId10" imgW="3533691" imgH="285789" progId="Equation.DSMT4">
                  <p:embed/>
                </p:oleObj>
              </mc:Choice>
              <mc:Fallback>
                <p:oleObj name="Equation" r:id="rId10" imgW="3533691" imgH="285789"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0288" y="2339975"/>
                        <a:ext cx="604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1" name="Object 10"/>
          <p:cNvGraphicFramePr>
            <a:graphicFrameLocks noChangeAspect="1"/>
          </p:cNvGraphicFramePr>
          <p:nvPr/>
        </p:nvGraphicFramePr>
        <p:xfrm>
          <a:off x="1239838" y="3233738"/>
          <a:ext cx="4772025" cy="444500"/>
        </p:xfrm>
        <a:graphic>
          <a:graphicData uri="http://schemas.openxmlformats.org/presentationml/2006/ole">
            <mc:AlternateContent xmlns:mc="http://schemas.openxmlformats.org/markup-compatibility/2006">
              <mc:Choice xmlns:v="urn:schemas-microsoft-com:vml" Requires="v">
                <p:oleObj spid="_x0000_s103535" name="Equation" r:id="rId12" imgW="2790938" imgH="238040" progId="Equation.DSMT4">
                  <p:embed/>
                </p:oleObj>
              </mc:Choice>
              <mc:Fallback>
                <p:oleObj name="Equation" r:id="rId12" imgW="2790938" imgH="23804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9838" y="3233738"/>
                        <a:ext cx="47720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355" name="Text Box 11"/>
          <p:cNvSpPr txBox="1">
            <a:spLocks noChangeArrowheads="1"/>
          </p:cNvSpPr>
          <p:nvPr/>
        </p:nvSpPr>
        <p:spPr bwMode="auto">
          <a:xfrm>
            <a:off x="914400" y="990600"/>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黑体" pitchFamily="2" charset="-122"/>
              </a:rPr>
              <a:t>指数平滑法</a:t>
            </a:r>
          </a:p>
        </p:txBody>
      </p:sp>
      <p:sp>
        <p:nvSpPr>
          <p:cNvPr id="953356" name="AutoShape 12"/>
          <p:cNvSpPr>
            <a:spLocks noChangeArrowheads="1"/>
          </p:cNvSpPr>
          <p:nvPr/>
        </p:nvSpPr>
        <p:spPr bwMode="auto">
          <a:xfrm>
            <a:off x="6477000" y="3124200"/>
            <a:ext cx="2438400" cy="1066800"/>
          </a:xfrm>
          <a:prstGeom prst="wedgeRoundRectCallout">
            <a:avLst>
              <a:gd name="adj1" fmla="val -66014"/>
              <a:gd name="adj2" fmla="val -28273"/>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2200" b="1">
                <a:solidFill>
                  <a:srgbClr val="000066"/>
                </a:solidFill>
                <a:effectLst>
                  <a:outerShdw blurRad="38100" dist="38100" dir="2700000" algn="tl">
                    <a:srgbClr val="C0C0C0"/>
                  </a:outerShdw>
                </a:effectLst>
                <a:latin typeface="Times New Roman" pitchFamily="18" charset="0"/>
                <a:ea typeface="黑体" pitchFamily="2" charset="-122"/>
              </a:rPr>
              <a:t>只能预测一期，不能预测多期。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3356"/>
                                        </p:tgtEl>
                                        <p:attrNameLst>
                                          <p:attrName>style.visibility</p:attrName>
                                        </p:attrNameLst>
                                      </p:cBhvr>
                                      <p:to>
                                        <p:strVal val="visible"/>
                                      </p:to>
                                    </p:set>
                                    <p:animEffect transition="in" filter="box(in)">
                                      <p:cBhvr>
                                        <p:cTn id="7" dur="500"/>
                                        <p:tgtEl>
                                          <p:spTgt spid="953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53348"/>
                                        </p:tgtEl>
                                        <p:attrNameLst>
                                          <p:attrName>style.visibility</p:attrName>
                                        </p:attrNameLst>
                                      </p:cBhvr>
                                      <p:to>
                                        <p:strVal val="visible"/>
                                      </p:to>
                                    </p:set>
                                    <p:anim calcmode="lin" valueType="num">
                                      <p:cBhvr additive="base">
                                        <p:cTn id="12" dur="500" fill="hold"/>
                                        <p:tgtEl>
                                          <p:spTgt spid="953348"/>
                                        </p:tgtEl>
                                        <p:attrNameLst>
                                          <p:attrName>ppt_x</p:attrName>
                                        </p:attrNameLst>
                                      </p:cBhvr>
                                      <p:tavLst>
                                        <p:tav tm="0">
                                          <p:val>
                                            <p:strVal val="#ppt_x"/>
                                          </p:val>
                                        </p:tav>
                                        <p:tav tm="100000">
                                          <p:val>
                                            <p:strVal val="#ppt_x"/>
                                          </p:val>
                                        </p:tav>
                                      </p:tavLst>
                                    </p:anim>
                                    <p:anim calcmode="lin" valueType="num">
                                      <p:cBhvr additive="base">
                                        <p:cTn id="13" dur="500" fill="hold"/>
                                        <p:tgtEl>
                                          <p:spTgt spid="953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56"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838200" y="1371600"/>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sz="2800">
                <a:solidFill>
                  <a:schemeClr val="hlink"/>
                </a:solidFill>
                <a:latin typeface="Tahoma" pitchFamily="34" charset="0"/>
                <a:ea typeface="黑体" pitchFamily="2" charset="-122"/>
              </a:rPr>
              <a:t>二次指数平滑法</a:t>
            </a:r>
            <a:endParaRPr kumimoji="1" lang="zh-CN" altLang="en-US" sz="2800">
              <a:solidFill>
                <a:schemeClr val="tx1"/>
              </a:solidFill>
              <a:latin typeface="Tahoma" pitchFamily="34" charset="0"/>
              <a:ea typeface="黑体" pitchFamily="2" charset="-122"/>
            </a:endParaRPr>
          </a:p>
        </p:txBody>
      </p:sp>
      <p:graphicFrame>
        <p:nvGraphicFramePr>
          <p:cNvPr id="104451" name="Object 3"/>
          <p:cNvGraphicFramePr>
            <a:graphicFrameLocks noChangeAspect="1"/>
          </p:cNvGraphicFramePr>
          <p:nvPr/>
        </p:nvGraphicFramePr>
        <p:xfrm>
          <a:off x="2638425" y="2098675"/>
          <a:ext cx="2992438" cy="454025"/>
        </p:xfrm>
        <a:graphic>
          <a:graphicData uri="http://schemas.openxmlformats.org/presentationml/2006/ole">
            <mc:AlternateContent xmlns:mc="http://schemas.openxmlformats.org/markup-compatibility/2006">
              <mc:Choice xmlns:v="urn:schemas-microsoft-com:vml" Requires="v">
                <p:oleObj spid="_x0000_s104514" name="Equation" r:id="rId4" imgW="1819323" imgH="257351" progId="Equation.DSMT4">
                  <p:embed/>
                </p:oleObj>
              </mc:Choice>
              <mc:Fallback>
                <p:oleObj name="Equation" r:id="rId4" imgW="1819323" imgH="257351"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425" y="2098675"/>
                        <a:ext cx="29924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55396" name="Group 4"/>
          <p:cNvGrpSpPr>
            <a:grpSpLocks/>
          </p:cNvGrpSpPr>
          <p:nvPr/>
        </p:nvGrpSpPr>
        <p:grpSpPr bwMode="auto">
          <a:xfrm>
            <a:off x="381000" y="2590800"/>
            <a:ext cx="8642350" cy="2379663"/>
            <a:chOff x="528" y="1680"/>
            <a:chExt cx="5444" cy="1499"/>
          </a:xfrm>
        </p:grpSpPr>
        <p:graphicFrame>
          <p:nvGraphicFramePr>
            <p:cNvPr id="104454" name="Object 5"/>
            <p:cNvGraphicFramePr>
              <a:graphicFrameLocks noChangeAspect="1"/>
            </p:cNvGraphicFramePr>
            <p:nvPr/>
          </p:nvGraphicFramePr>
          <p:xfrm>
            <a:off x="1824" y="1872"/>
            <a:ext cx="1920" cy="445"/>
          </p:xfrm>
          <a:graphic>
            <a:graphicData uri="http://schemas.openxmlformats.org/presentationml/2006/ole">
              <mc:AlternateContent xmlns:mc="http://schemas.openxmlformats.org/markup-compatibility/2006">
                <mc:Choice xmlns:v="urn:schemas-microsoft-com:vml" Requires="v">
                  <p:oleObj spid="_x0000_s104515" name="Equation" r:id="rId6" imgW="1076219" imgH="238040" progId="Equation.DSMT4">
                    <p:embed/>
                  </p:oleObj>
                </mc:Choice>
                <mc:Fallback>
                  <p:oleObj name="Equation" r:id="rId6" imgW="1076219" imgH="238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872"/>
                          <a:ext cx="1920"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5" name="Object 6"/>
            <p:cNvGraphicFramePr>
              <a:graphicFrameLocks noChangeAspect="1"/>
            </p:cNvGraphicFramePr>
            <p:nvPr/>
          </p:nvGraphicFramePr>
          <p:xfrm>
            <a:off x="1971" y="2521"/>
            <a:ext cx="4001" cy="658"/>
          </p:xfrm>
          <a:graphic>
            <a:graphicData uri="http://schemas.openxmlformats.org/presentationml/2006/ole">
              <mc:AlternateContent xmlns:mc="http://schemas.openxmlformats.org/markup-compatibility/2006">
                <mc:Choice xmlns:v="urn:schemas-microsoft-com:vml" Requires="v">
                  <p:oleObj spid="_x0000_s104516" name="Equation" r:id="rId8" imgW="2895600" imgH="469900" progId="Equation.DSMT4">
                    <p:embed/>
                  </p:oleObj>
                </mc:Choice>
                <mc:Fallback>
                  <p:oleObj name="Equation" r:id="rId8" imgW="2895600" imgH="4699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1" y="2521"/>
                          <a:ext cx="400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6" name="Text Box 7"/>
            <p:cNvSpPr txBox="1">
              <a:spLocks noChangeArrowheads="1"/>
            </p:cNvSpPr>
            <p:nvPr/>
          </p:nvSpPr>
          <p:spPr bwMode="auto">
            <a:xfrm>
              <a:off x="528" y="1680"/>
              <a:ext cx="471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692AA2"/>
                  </a:solidFill>
                  <a:latin typeface="Arial" charset="0"/>
                  <a:ea typeface="仿宋_GB2312" pitchFamily="49" charset="-122"/>
                </a:defRPr>
              </a:lvl1pPr>
              <a:lvl2pPr marL="742950" indent="-285750" eaLnBrk="0" hangingPunct="0">
                <a:defRPr sz="2400">
                  <a:solidFill>
                    <a:srgbClr val="692AA2"/>
                  </a:solidFill>
                  <a:latin typeface="Arial" charset="0"/>
                  <a:ea typeface="仿宋_GB2312" pitchFamily="49" charset="-122"/>
                </a:defRPr>
              </a:lvl2pPr>
              <a:lvl3pPr marL="1143000" indent="-228600" eaLnBrk="0" hangingPunct="0">
                <a:defRPr sz="2400">
                  <a:solidFill>
                    <a:srgbClr val="692AA2"/>
                  </a:solidFill>
                  <a:latin typeface="Arial" charset="0"/>
                  <a:ea typeface="仿宋_GB2312" pitchFamily="49" charset="-122"/>
                </a:defRPr>
              </a:lvl3pPr>
              <a:lvl4pPr marL="1600200" indent="-228600" eaLnBrk="0" hangingPunct="0">
                <a:defRPr sz="2400">
                  <a:solidFill>
                    <a:srgbClr val="692AA2"/>
                  </a:solidFill>
                  <a:latin typeface="Arial" charset="0"/>
                  <a:ea typeface="仿宋_GB2312" pitchFamily="49" charset="-122"/>
                </a:defRPr>
              </a:lvl4pPr>
              <a:lvl5pPr marL="2057400" indent="-228600" eaLnBrk="0" hangingPunct="0">
                <a:defRPr sz="2400">
                  <a:solidFill>
                    <a:srgbClr val="692AA2"/>
                  </a:solidFill>
                  <a:latin typeface="Arial" charset="0"/>
                  <a:ea typeface="仿宋_GB2312" pitchFamily="49" charset="-122"/>
                </a:defRPr>
              </a:lvl5pPr>
              <a:lvl6pPr marL="2514600" indent="-228600" eaLnBrk="0" fontAlgn="base" hangingPunct="0">
                <a:spcBef>
                  <a:spcPct val="0"/>
                </a:spcBef>
                <a:spcAft>
                  <a:spcPct val="0"/>
                </a:spcAft>
                <a:defRPr sz="2400">
                  <a:solidFill>
                    <a:srgbClr val="692AA2"/>
                  </a:solidFill>
                  <a:latin typeface="Arial" charset="0"/>
                  <a:ea typeface="仿宋_GB2312" pitchFamily="49" charset="-122"/>
                </a:defRPr>
              </a:lvl6pPr>
              <a:lvl7pPr marL="2971800" indent="-228600" eaLnBrk="0" fontAlgn="base" hangingPunct="0">
                <a:spcBef>
                  <a:spcPct val="0"/>
                </a:spcBef>
                <a:spcAft>
                  <a:spcPct val="0"/>
                </a:spcAft>
                <a:defRPr sz="2400">
                  <a:solidFill>
                    <a:srgbClr val="692AA2"/>
                  </a:solidFill>
                  <a:latin typeface="Arial" charset="0"/>
                  <a:ea typeface="仿宋_GB2312" pitchFamily="49" charset="-122"/>
                </a:defRPr>
              </a:lvl7pPr>
              <a:lvl8pPr marL="3429000" indent="-228600" eaLnBrk="0" fontAlgn="base" hangingPunct="0">
                <a:spcBef>
                  <a:spcPct val="0"/>
                </a:spcBef>
                <a:spcAft>
                  <a:spcPct val="0"/>
                </a:spcAft>
                <a:defRPr sz="2400">
                  <a:solidFill>
                    <a:srgbClr val="692AA2"/>
                  </a:solidFill>
                  <a:latin typeface="Arial" charset="0"/>
                  <a:ea typeface="仿宋_GB2312" pitchFamily="49" charset="-122"/>
                </a:defRPr>
              </a:lvl8pPr>
              <a:lvl9pPr marL="3886200" indent="-228600" eaLnBrk="0" fontAlgn="base" hangingPunct="0">
                <a:spcBef>
                  <a:spcPct val="0"/>
                </a:spcBef>
                <a:spcAft>
                  <a:spcPct val="0"/>
                </a:spcAft>
                <a:defRPr sz="2400">
                  <a:solidFill>
                    <a:srgbClr val="692AA2"/>
                  </a:solidFill>
                  <a:latin typeface="Arial" charset="0"/>
                  <a:ea typeface="仿宋_GB2312" pitchFamily="49" charset="-122"/>
                </a:defRPr>
              </a:lvl9pPr>
            </a:lstStyle>
            <a:p>
              <a:pPr eaLnBrk="1" hangingPunct="1"/>
              <a:r>
                <a:rPr kumimoji="1" lang="zh-CN" altLang="en-US" sz="2800">
                  <a:solidFill>
                    <a:schemeClr val="tx1"/>
                  </a:solidFill>
                  <a:latin typeface="Tahoma" pitchFamily="34" charset="0"/>
                  <a:ea typeface="黑体" pitchFamily="2" charset="-122"/>
                </a:rPr>
                <a:t>预测公式</a:t>
              </a:r>
            </a:p>
            <a:p>
              <a:pPr eaLnBrk="1" hangingPunct="1"/>
              <a:endParaRPr kumimoji="1" lang="zh-CN" altLang="en-US" sz="2800">
                <a:solidFill>
                  <a:schemeClr val="tx1"/>
                </a:solidFill>
                <a:latin typeface="Tahoma" pitchFamily="34" charset="0"/>
                <a:ea typeface="黑体" pitchFamily="2" charset="-122"/>
              </a:endParaRPr>
            </a:p>
            <a:p>
              <a:pPr eaLnBrk="1" hangingPunct="1"/>
              <a:endParaRPr kumimoji="1" lang="zh-CN" altLang="en-US">
                <a:solidFill>
                  <a:schemeClr val="tx1"/>
                </a:solidFill>
                <a:latin typeface="Tahoma" pitchFamily="34" charset="0"/>
                <a:ea typeface="黑体" pitchFamily="2" charset="-122"/>
              </a:endParaRPr>
            </a:p>
            <a:p>
              <a:pPr eaLnBrk="1" hangingPunct="1"/>
              <a:r>
                <a:rPr kumimoji="1" lang="en-US" altLang="zh-CN">
                  <a:solidFill>
                    <a:schemeClr val="hlink"/>
                  </a:solidFill>
                  <a:latin typeface="Tahoma" pitchFamily="34" charset="0"/>
                  <a:ea typeface="黑体" pitchFamily="2" charset="-122"/>
                </a:rPr>
                <a:t>t</a:t>
              </a:r>
              <a:r>
                <a:rPr kumimoji="1" lang="zh-CN" altLang="en-US">
                  <a:solidFill>
                    <a:schemeClr val="hlink"/>
                  </a:solidFill>
                  <a:latin typeface="Tahoma" pitchFamily="34" charset="0"/>
                  <a:ea typeface="黑体" pitchFamily="2" charset="-122"/>
                </a:rPr>
                <a:t>为预测起点，</a:t>
              </a:r>
              <a:r>
                <a:rPr kumimoji="1" lang="en-US" altLang="zh-CN">
                  <a:solidFill>
                    <a:schemeClr val="hlink"/>
                  </a:solidFill>
                  <a:latin typeface="Tahoma" pitchFamily="34" charset="0"/>
                  <a:ea typeface="黑体" pitchFamily="2" charset="-122"/>
                </a:rPr>
                <a:t>T</a:t>
              </a:r>
              <a:r>
                <a:rPr kumimoji="1" lang="zh-CN" altLang="en-US">
                  <a:solidFill>
                    <a:schemeClr val="hlink"/>
                  </a:solidFill>
                  <a:latin typeface="Tahoma" pitchFamily="34" charset="0"/>
                  <a:ea typeface="黑体" pitchFamily="2" charset="-122"/>
                </a:rPr>
                <a:t>为预测步长。</a:t>
              </a:r>
            </a:p>
          </p:txBody>
        </p:sp>
      </p:grpSp>
      <p:sp>
        <p:nvSpPr>
          <p:cNvPr id="955400" name="Rectangle 8"/>
          <p:cNvSpPr>
            <a:spLocks noGrp="1" noChangeArrowheads="1"/>
          </p:cNvSpPr>
          <p:nvPr>
            <p:ph type="title"/>
          </p:nvPr>
        </p:nvSpPr>
        <p:spPr>
          <a:xfrm>
            <a:off x="914400" y="228600"/>
            <a:ext cx="8077200" cy="641350"/>
          </a:xfrm>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eaLnBrk="1" hangingPunct="1">
              <a:defRPr/>
            </a:pPr>
            <a:r>
              <a:rPr kumimoji="1" lang="en-US" altLang="zh-CN" sz="1600" b="1" smtClean="0">
                <a:effectLst>
                  <a:outerShdw blurRad="38100" dist="38100" dir="2700000" algn="tl">
                    <a:srgbClr val="C0C0C0"/>
                  </a:outerShdw>
                </a:effectLst>
              </a:rPr>
              <a:t>7.3.2 </a:t>
            </a:r>
            <a:r>
              <a:rPr kumimoji="1" lang="zh-CN" altLang="en-US" sz="1600" b="1" smtClean="0">
                <a:effectLst>
                  <a:outerShdw blurRad="38100" dist="38100" dir="2700000" algn="tl">
                    <a:srgbClr val="C0C0C0"/>
                  </a:outerShdw>
                </a:effectLst>
              </a:rPr>
              <a:t>平滑预测法</a:t>
            </a:r>
            <a:r>
              <a:rPr kumimoji="1" lang="en-US" altLang="zh-CN" sz="1200" b="1" smtClean="0">
                <a:solidFill>
                  <a:schemeClr val="hlink"/>
                </a:solidFill>
                <a:effectLst>
                  <a:outerShdw blurRad="38100" dist="38100" dir="2700000" algn="tl">
                    <a:srgbClr val="C0C0C0"/>
                  </a:outerShdw>
                </a:effectLst>
                <a:latin typeface="Tahoma"/>
              </a:rPr>
              <a:t>——</a:t>
            </a:r>
            <a:r>
              <a:rPr kumimoji="1" lang="zh-CN" altLang="en-US" sz="1200" b="1" smtClean="0">
                <a:solidFill>
                  <a:schemeClr val="hlink"/>
                </a:solidFill>
                <a:effectLst>
                  <a:outerShdw blurRad="38100" dist="38100" dir="2700000" algn="tl">
                    <a:srgbClr val="C0C0C0"/>
                  </a:outerShdw>
                </a:effectLst>
              </a:rPr>
              <a:t>指数平滑法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5396"/>
                                        </p:tgtEl>
                                        <p:attrNameLst>
                                          <p:attrName>style.visibility</p:attrName>
                                        </p:attrNameLst>
                                      </p:cBhvr>
                                      <p:to>
                                        <p:strVal val="visible"/>
                                      </p:to>
                                    </p:set>
                                    <p:anim calcmode="lin" valueType="num">
                                      <p:cBhvr additive="base">
                                        <p:cTn id="7" dur="500" fill="hold"/>
                                        <p:tgtEl>
                                          <p:spTgt spid="955396"/>
                                        </p:tgtEl>
                                        <p:attrNameLst>
                                          <p:attrName>ppt_x</p:attrName>
                                        </p:attrNameLst>
                                      </p:cBhvr>
                                      <p:tavLst>
                                        <p:tav tm="0">
                                          <p:val>
                                            <p:strVal val="#ppt_x"/>
                                          </p:val>
                                        </p:tav>
                                        <p:tav tm="100000">
                                          <p:val>
                                            <p:strVal val="#ppt_x"/>
                                          </p:val>
                                        </p:tav>
                                      </p:tavLst>
                                    </p:anim>
                                    <p:anim calcmode="lin" valueType="num">
                                      <p:cBhvr additive="base">
                                        <p:cTn id="8" dur="500" fill="hold"/>
                                        <p:tgtEl>
                                          <p:spTgt spid="955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1_默认设计模板 14">
      <a:dk1>
        <a:srgbClr val="FFFFFF"/>
      </a:dk1>
      <a:lt1>
        <a:srgbClr val="FFFFFF"/>
      </a:lt1>
      <a:dk2>
        <a:srgbClr val="FFFFFF"/>
      </a:dk2>
      <a:lt2>
        <a:srgbClr val="FFFFFF"/>
      </a:lt2>
      <a:accent1>
        <a:srgbClr val="FFFFFF"/>
      </a:accent1>
      <a:accent2>
        <a:srgbClr val="FFFFFF"/>
      </a:accent2>
      <a:accent3>
        <a:srgbClr val="FFFFFF"/>
      </a:accent3>
      <a:accent4>
        <a:srgbClr val="DADADA"/>
      </a:accent4>
      <a:accent5>
        <a:srgbClr val="FFFFFF"/>
      </a:accent5>
      <a:accent6>
        <a:srgbClr val="E7E7E7"/>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692AA2"/>
            </a:solidFill>
            <a:effectLst/>
            <a:latin typeface="Arial"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692AA2"/>
            </a:solidFill>
            <a:effectLst/>
            <a:latin typeface="Arial" charset="0"/>
            <a:ea typeface="仿宋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4">
        <a:dk1>
          <a:srgbClr val="FFFFFF"/>
        </a:dk1>
        <a:lt1>
          <a:srgbClr val="FFFFFF"/>
        </a:lt1>
        <a:dk2>
          <a:srgbClr val="FFFFFF"/>
        </a:dk2>
        <a:lt2>
          <a:srgbClr val="FFFFFF"/>
        </a:lt2>
        <a:accent1>
          <a:srgbClr val="FFFFFF"/>
        </a:accent1>
        <a:accent2>
          <a:srgbClr val="FFFFFF"/>
        </a:accent2>
        <a:accent3>
          <a:srgbClr val="FFFFFF"/>
        </a:accent3>
        <a:accent4>
          <a:srgbClr val="DADADA"/>
        </a:accent4>
        <a:accent5>
          <a:srgbClr val="FFFFFF"/>
        </a:accent5>
        <a:accent6>
          <a:srgbClr val="E7E7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692AA2"/>
            </a:solidFill>
            <a:effectLst/>
            <a:latin typeface="Arial"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692AA2"/>
            </a:solidFill>
            <a:effectLst/>
            <a:latin typeface="Arial" charset="0"/>
            <a:ea typeface="仿宋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8921912</TotalTime>
  <Words>12387</Words>
  <Application>Microsoft Office PowerPoint</Application>
  <PresentationFormat>全屏显示(4:3)</PresentationFormat>
  <Paragraphs>2445</Paragraphs>
  <Slides>232</Slides>
  <Notes>5</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8</vt:i4>
      </vt:variant>
      <vt:variant>
        <vt:lpstr>幻灯片标题</vt:lpstr>
      </vt:variant>
      <vt:variant>
        <vt:i4>232</vt:i4>
      </vt:variant>
    </vt:vector>
  </HeadingPairs>
  <TitlesOfParts>
    <vt:vector size="261" baseType="lpstr">
      <vt:lpstr>PMingLiU</vt:lpstr>
      <vt:lpstr>仿宋_GB2312</vt:lpstr>
      <vt:lpstr>黑体</vt:lpstr>
      <vt:lpstr>华文仿宋</vt:lpstr>
      <vt:lpstr>华文楷体</vt:lpstr>
      <vt:lpstr>华文新魏</vt:lpstr>
      <vt:lpstr>楷体_GB2312</vt:lpstr>
      <vt:lpstr>宋体</vt:lpstr>
      <vt:lpstr>幼圆</vt:lpstr>
      <vt:lpstr>Arial</vt:lpstr>
      <vt:lpstr>Arial Narrow</vt:lpstr>
      <vt:lpstr>Calibri</vt:lpstr>
      <vt:lpstr>Cambria Math</vt:lpstr>
      <vt:lpstr>Monotype Corsiva</vt:lpstr>
      <vt:lpstr>Symbol</vt:lpstr>
      <vt:lpstr>Tahoma</vt:lpstr>
      <vt:lpstr>Times New Roman</vt:lpstr>
      <vt:lpstr>Verdana</vt:lpstr>
      <vt:lpstr>Wingdings</vt:lpstr>
      <vt:lpstr>1_默认设计模板</vt:lpstr>
      <vt:lpstr>Blends</vt:lpstr>
      <vt:lpstr>图表</vt:lpstr>
      <vt:lpstr>Equation</vt:lpstr>
      <vt:lpstr>MathType 6.0 Equation</vt:lpstr>
      <vt:lpstr>SmartDraw</vt:lpstr>
      <vt:lpstr>公式</vt:lpstr>
      <vt:lpstr>位图图像</vt:lpstr>
      <vt:lpstr>Microsoft 公式 3.0</vt:lpstr>
      <vt:lpstr>Bitmap Image</vt:lpstr>
      <vt:lpstr>PowerPoint 演示文稿</vt:lpstr>
      <vt:lpstr> 统计预测方法及预测模型</vt:lpstr>
      <vt:lpstr>10.1   统计预测的基本问题 </vt:lpstr>
      <vt:lpstr>10.1.1 统计预测的概念和作用</vt:lpstr>
      <vt:lpstr>PowerPoint 演示文稿</vt:lpstr>
      <vt:lpstr>PowerPoint 演示文稿</vt:lpstr>
      <vt:lpstr>PowerPoint 演示文稿</vt:lpstr>
      <vt:lpstr>10.1.2  统计预测方法的分类和选择</vt:lpstr>
      <vt:lpstr>(三)定量预测</vt:lpstr>
      <vt:lpstr>PowerPoint 演示文稿</vt:lpstr>
      <vt:lpstr>PowerPoint 演示文稿</vt:lpstr>
      <vt:lpstr>PowerPoint 演示文稿</vt:lpstr>
      <vt:lpstr>PowerPoint 演示文稿</vt:lpstr>
      <vt:lpstr>PowerPoint 演示文稿</vt:lpstr>
      <vt:lpstr>10.2   趋势外推法</vt:lpstr>
      <vt:lpstr>趋势外推法的基本思想</vt:lpstr>
      <vt:lpstr>PowerPoint 演示文稿</vt:lpstr>
      <vt:lpstr>PowerPoint 演示文稿</vt:lpstr>
      <vt:lpstr>10.2.1  趋势外推法概述</vt:lpstr>
      <vt:lpstr>PowerPoint 演示文稿</vt:lpstr>
      <vt:lpstr>(一)  直线趋势外推法</vt:lpstr>
      <vt:lpstr>PowerPoint 演示文稿</vt:lpstr>
      <vt:lpstr>PowerPoint 演示文稿</vt:lpstr>
      <vt:lpstr>PowerPoint 演示文稿</vt:lpstr>
      <vt:lpstr>★　最小二乘法原理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B：加权拟合直线方程法基本思想</vt:lpstr>
      <vt:lpstr>加权拟合直线方程法的过程与模型</vt:lpstr>
      <vt:lpstr>加权拟合直线方程法的过程与模型</vt:lpstr>
      <vt:lpstr>PowerPoint 演示文稿</vt:lpstr>
      <vt:lpstr>PowerPoint 演示文稿</vt:lpstr>
      <vt:lpstr>PowerPoint 演示文稿</vt:lpstr>
      <vt:lpstr>PowerPoint 演示文稿</vt:lpstr>
      <vt:lpstr>使用加权拟合直线方程法解题 结论分析</vt:lpstr>
      <vt:lpstr> 拟合直线方程法的特殊运用</vt:lpstr>
      <vt:lpstr>PowerPoint 演示文稿</vt:lpstr>
      <vt:lpstr>PowerPoint 演示文稿</vt:lpstr>
      <vt:lpstr>拟合直线方程的特殊运用                ------非线性问题的线性化</vt:lpstr>
      <vt:lpstr>常用转换模型（3-1）</vt:lpstr>
      <vt:lpstr>常用转换模型（3-2）</vt:lpstr>
      <vt:lpstr>常用转换模型（3-3）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10.2.2 多项式曲线趋势外推法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二、三次多项式曲线预测模型及其应用</vt:lpstr>
      <vt:lpstr>10.2.3   指数曲线趋势外推法</vt:lpstr>
      <vt:lpstr>10.2.4  生长曲线趋势外推法</vt:lpstr>
      <vt:lpstr>PowerPoint 演示文稿</vt:lpstr>
      <vt:lpstr>PowerPoint 演示文稿</vt:lpstr>
      <vt:lpstr>PowerPoint 演示文稿</vt:lpstr>
      <vt:lpstr>PowerPoint 演示文稿</vt:lpstr>
      <vt:lpstr>PowerPoint 演示文稿</vt:lpstr>
      <vt:lpstr>PowerPoint 演示文稿</vt:lpstr>
      <vt:lpstr>10.2.5  曲线拟合优度分析</vt:lpstr>
      <vt:lpstr>10.3  时间序列的确定性因素分析 </vt:lpstr>
      <vt:lpstr>10.3.1 确定性因素分解</vt:lpstr>
      <vt:lpstr>确定性时序分析的目的</vt:lpstr>
      <vt:lpstr>10.3.2    趋势分析</vt:lpstr>
      <vt:lpstr>趋势拟合法</vt:lpstr>
      <vt:lpstr>线性拟合</vt:lpstr>
      <vt:lpstr>  例10.3.1:     拟合澳大利亚政府1981——1990年每季度的消费支出序列 </vt:lpstr>
      <vt:lpstr>PowerPoint 演示文稿</vt:lpstr>
      <vt:lpstr>拟合效果图</vt:lpstr>
      <vt:lpstr>非线性拟合</vt:lpstr>
      <vt:lpstr>常用非线性模型</vt:lpstr>
      <vt:lpstr>例10.3.2：     对上海证券交易所每月末上证指数序列进行模型拟合 </vt:lpstr>
      <vt:lpstr>非线性拟合</vt:lpstr>
      <vt:lpstr>拟合效果图</vt:lpstr>
      <vt:lpstr>平滑法</vt:lpstr>
      <vt:lpstr>移动平均法</vt:lpstr>
      <vt:lpstr>n期中心移动平均</vt:lpstr>
      <vt:lpstr>n期移动平均</vt:lpstr>
      <vt:lpstr>移动平均期数确定的原则</vt:lpstr>
      <vt:lpstr>移动平均预测</vt:lpstr>
      <vt:lpstr>例10.3.3</vt:lpstr>
      <vt:lpstr>解</vt:lpstr>
      <vt:lpstr>PowerPoint 演示文稿</vt:lpstr>
      <vt:lpstr>PowerPoint 演示文稿</vt:lpstr>
      <vt:lpstr>指数平滑法</vt:lpstr>
      <vt:lpstr>PowerPoint 演示文稿</vt:lpstr>
      <vt:lpstr>7.3.2 平滑预测法——指数平滑法</vt:lpstr>
      <vt:lpstr>7.3.2 平滑预测法——指数平滑法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Holt两参数指数平滑</vt:lpstr>
      <vt:lpstr>初始值的确定</vt:lpstr>
      <vt:lpstr>Holt两参数指数平滑预测</vt:lpstr>
      <vt:lpstr>例10.3.5</vt:lpstr>
      <vt:lpstr>例10.3.5  平滑效果图</vt:lpstr>
      <vt:lpstr>10.3.3  季节效应分析</vt:lpstr>
      <vt:lpstr>季节指数</vt:lpstr>
      <vt:lpstr>季节指数的计算</vt:lpstr>
      <vt:lpstr>季节指数的理解</vt:lpstr>
      <vt:lpstr>例10.3.6  季节指数的计算</vt:lpstr>
      <vt:lpstr>例10.3.6    季节指数图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某公司从1996年到2001年，每一年各季度的纺织品销售量见下表。预测2010年各季度纺织品的销售量。（单位：件）</vt:lpstr>
      <vt:lpstr>预测过程如下</vt:lpstr>
      <vt:lpstr>PowerPoint 演示文稿</vt:lpstr>
      <vt:lpstr>10.3.4   综合分析</vt:lpstr>
      <vt:lpstr>例10.3.7    对1993年—2000年中国社会消费品零售总额序列（数据见附录1.11）进行确定性时序分析。</vt:lpstr>
      <vt:lpstr> (2)选择拟合模型</vt:lpstr>
      <vt:lpstr>(3)计算季节指数</vt:lpstr>
      <vt:lpstr>季节指数图</vt:lpstr>
      <vt:lpstr>季节调整后的序列图</vt:lpstr>
      <vt:lpstr>(4)拟合长期趋势</vt:lpstr>
      <vt:lpstr>(5)残差检验</vt:lpstr>
      <vt:lpstr>(6)短期预测</vt:lpstr>
      <vt:lpstr>混合模型</vt:lpstr>
      <vt:lpstr>PowerPoint 演示文稿</vt:lpstr>
      <vt:lpstr>PowerPoint 演示文稿</vt:lpstr>
      <vt:lpstr>PowerPoint 演示文稿</vt:lpstr>
      <vt:lpstr>10.4  回归预测法</vt:lpstr>
      <vt:lpstr>PowerPoint 演示文稿</vt:lpstr>
      <vt:lpstr>PowerPoint 演示文稿</vt:lpstr>
      <vt:lpstr>PowerPoint 演示文稿</vt:lpstr>
      <vt:lpstr>PowerPoint 演示文稿</vt:lpstr>
      <vt:lpstr>例2：中国家庭汽车市场</vt:lpstr>
      <vt:lpstr>以上问题的共性</vt:lpstr>
      <vt:lpstr>PowerPoint 演示文稿</vt:lpstr>
      <vt:lpstr>PowerPoint 演示文稿</vt:lpstr>
      <vt:lpstr>PowerPoint 演示文稿</vt:lpstr>
      <vt:lpstr>模型建立步骤</vt:lpstr>
      <vt:lpstr>PowerPoint 演示文稿</vt:lpstr>
      <vt:lpstr>10.4.2  模型设定</vt:lpstr>
      <vt:lpstr>4.1.2  构成计量经济模型的要素(例：消费函数y=a+bx+u)      ** 经济变量（y,x）      ** 经济参数（a,b，待估计）      ** 随机扰动项u  模型构成要素之说明（例：消费函数y=a+bx+u ）     ** 经济变量（y,x）：不同时间、不同空间的表现不同，取值不同，可以观测。     ** 经济参数（a,b）：比较稳定的因素，决定经济的特征。          参数是计量经济模型中表现经济变量相互依存程度的因素，是一个相对稳定的量 </vt:lpstr>
      <vt:lpstr>4.1.3设定模型的要求</vt:lpstr>
      <vt:lpstr>10.4.3 建模步骤</vt:lpstr>
      <vt:lpstr>10.4.4  估计参数</vt:lpstr>
      <vt:lpstr>10.4.5  模型检验</vt:lpstr>
      <vt:lpstr>10.4.6  模型应用</vt:lpstr>
      <vt:lpstr>PowerPoint 演示文稿</vt:lpstr>
      <vt:lpstr>PowerPoint 演示文稿</vt:lpstr>
      <vt:lpstr>PowerPoint 演示文稿</vt:lpstr>
      <vt:lpstr>PowerPoint 演示文稿</vt:lpstr>
      <vt:lpstr>10.4.7  回归实例 </vt:lpstr>
      <vt:lpstr>PowerPoint 演示文稿</vt:lpstr>
      <vt:lpstr>PowerPoint 演示文稿</vt:lpstr>
      <vt:lpstr>PowerPoint 演示文稿</vt:lpstr>
      <vt:lpstr>PowerPoint 演示文稿</vt:lpstr>
      <vt:lpstr>PowerPoint 演示文稿</vt:lpstr>
      <vt:lpstr>一元线型回归预测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二、多元线性回归模型及其假定条件</vt:lpstr>
      <vt:lpstr>模型的建立</vt:lpstr>
      <vt:lpstr>PowerPoint 演示文稿</vt:lpstr>
      <vt:lpstr>PowerPoint 演示文稿</vt:lpstr>
      <vt:lpstr>PowerPoint 演示文稿</vt:lpstr>
      <vt:lpstr>多元线性回归模型的参数估计</vt:lpstr>
      <vt:lpstr>PowerPoint 演示文稿</vt:lpstr>
      <vt:lpstr>PowerPoint 演示文稿</vt:lpstr>
      <vt:lpstr>最小二乘法的矩阵表示</vt:lpstr>
      <vt:lpstr>（3）正规方程的结构</vt:lpstr>
      <vt:lpstr>（4）最小二乘估计量的性质</vt:lpstr>
      <vt:lpstr>1)　线性</vt:lpstr>
      <vt:lpstr>3) 有效性</vt:lpstr>
      <vt:lpstr>（5）随机误差项的方差  的估计量</vt:lpstr>
      <vt:lpstr>（6）样本容量问题</vt:lpstr>
      <vt:lpstr> 多元线性回归模型的统计检验</vt:lpstr>
      <vt:lpstr>（1）拟合优度检验</vt:lpstr>
      <vt:lpstr>PowerPoint 演示文稿</vt:lpstr>
      <vt:lpstr>PowerPoint 演示文稿</vt:lpstr>
      <vt:lpstr>PowerPoint 演示文稿</vt:lpstr>
      <vt:lpstr>PowerPoint 演示文稿</vt:lpstr>
      <vt:lpstr>（3）赤池信息准则和施瓦茨准则</vt:lpstr>
      <vt:lpstr>（4）方程整体线性的显著性检验(F检验)</vt:lpstr>
      <vt:lpstr>（5）参数估计量的t检验</vt:lpstr>
      <vt:lpstr>参数的置信区间为</vt:lpstr>
      <vt:lpstr>（6）回归模型统计检验的步骤</vt:lpstr>
      <vt:lpstr>  多元线性回归模型的预测 </vt:lpstr>
      <vt:lpstr>1. E(Y0)的置信区间</vt:lpstr>
      <vt:lpstr>PowerPoint 演示文稿</vt:lpstr>
      <vt:lpstr>2. Y0的置信区间</vt:lpstr>
      <vt:lpstr>PowerPoint 演示文稿</vt:lpstr>
      <vt:lpstr>PowerPoint 演示文稿</vt:lpstr>
      <vt:lpstr>PowerPoint 演示文稿</vt:lpstr>
      <vt:lpstr>PowerPoint 演示文稿</vt:lpstr>
      <vt:lpstr>建立模型</vt:lpstr>
      <vt:lpstr>PowerPoint 演示文稿</vt:lpstr>
      <vt:lpstr>数据收集</vt:lpstr>
      <vt:lpstr>参数估计</vt:lpstr>
      <vt:lpstr>模型估计的结果可表示为</vt:lpstr>
      <vt:lpstr>显著性检验</vt:lpstr>
      <vt:lpstr>PowerPoint 演示文稿</vt:lpstr>
      <vt:lpstr> 经济意义检验 </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247</cp:revision>
  <cp:lastPrinted>1601-01-01T00:00:00Z</cp:lastPrinted>
  <dcterms:created xsi:type="dcterms:W3CDTF">1601-01-01T00:00:00Z</dcterms:created>
  <dcterms:modified xsi:type="dcterms:W3CDTF">2019-06-08T10:57:54Z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