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9.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3"/>
    <p:sldId id="259" r:id="rId4"/>
    <p:sldId id="433" r:id="rId5"/>
    <p:sldId id="434" r:id="rId6"/>
    <p:sldId id="435" r:id="rId7"/>
    <p:sldId id="436" r:id="rId8"/>
    <p:sldId id="437" r:id="rId9"/>
    <p:sldId id="438" r:id="rId10"/>
    <p:sldId id="439" r:id="rId11"/>
    <p:sldId id="440" r:id="rId12"/>
    <p:sldId id="441" r:id="rId13"/>
    <p:sldId id="442" r:id="rId14"/>
    <p:sldId id="443" r:id="rId15"/>
    <p:sldId id="444" r:id="rId16"/>
    <p:sldId id="445" r:id="rId17"/>
    <p:sldId id="446" r:id="rId18"/>
    <p:sldId id="447" r:id="rId19"/>
    <p:sldId id="448" r:id="rId20"/>
    <p:sldId id="449" r:id="rId21"/>
    <p:sldId id="450" r:id="rId22"/>
    <p:sldId id="451" r:id="rId23"/>
    <p:sldId id="262" r:id="rId24"/>
    <p:sldId id="263" r:id="rId25"/>
    <p:sldId id="279" r:id="rId26"/>
    <p:sldId id="304" r:id="rId27"/>
    <p:sldId id="312" r:id="rId28"/>
    <p:sldId id="305" r:id="rId29"/>
    <p:sldId id="307" r:id="rId30"/>
    <p:sldId id="308" r:id="rId31"/>
    <p:sldId id="309" r:id="rId32"/>
    <p:sldId id="310" r:id="rId33"/>
    <p:sldId id="321" r:id="rId34"/>
    <p:sldId id="313" r:id="rId35"/>
    <p:sldId id="314" r:id="rId36"/>
    <p:sldId id="315" r:id="rId37"/>
    <p:sldId id="322" r:id="rId38"/>
    <p:sldId id="316" r:id="rId39"/>
    <p:sldId id="317" r:id="rId40"/>
    <p:sldId id="318" r:id="rId41"/>
    <p:sldId id="319" r:id="rId42"/>
    <p:sldId id="320" r:id="rId43"/>
    <p:sldId id="311" r:id="rId44"/>
    <p:sldId id="323" r:id="rId45"/>
    <p:sldId id="324" r:id="rId46"/>
    <p:sldId id="325" r:id="rId47"/>
    <p:sldId id="264" r:id="rId48"/>
    <p:sldId id="280" r:id="rId49"/>
    <p:sldId id="265" r:id="rId50"/>
    <p:sldId id="285" r:id="rId51"/>
    <p:sldId id="286" r:id="rId52"/>
    <p:sldId id="281" r:id="rId53"/>
    <p:sldId id="266" r:id="rId54"/>
    <p:sldId id="267" r:id="rId55"/>
    <p:sldId id="268" r:id="rId56"/>
    <p:sldId id="269" r:id="rId57"/>
    <p:sldId id="282" r:id="rId58"/>
    <p:sldId id="270" r:id="rId59"/>
    <p:sldId id="271" r:id="rId60"/>
    <p:sldId id="452" r:id="rId61"/>
    <p:sldId id="272" r:id="rId62"/>
    <p:sldId id="273" r:id="rId63"/>
    <p:sldId id="274" r:id="rId64"/>
    <p:sldId id="283" r:id="rId65"/>
    <p:sldId id="287" r:id="rId66"/>
    <p:sldId id="288" r:id="rId67"/>
    <p:sldId id="289" r:id="rId68"/>
    <p:sldId id="290" r:id="rId69"/>
    <p:sldId id="291" r:id="rId70"/>
    <p:sldId id="292" r:id="rId71"/>
    <p:sldId id="293" r:id="rId72"/>
    <p:sldId id="294" r:id="rId73"/>
    <p:sldId id="295" r:id="rId74"/>
    <p:sldId id="398" r:id="rId75"/>
    <p:sldId id="296" r:id="rId76"/>
    <p:sldId id="297" r:id="rId77"/>
    <p:sldId id="298" r:id="rId78"/>
    <p:sldId id="299" r:id="rId79"/>
    <p:sldId id="300" r:id="rId80"/>
    <p:sldId id="301" r:id="rId81"/>
    <p:sldId id="302" r:id="rId82"/>
    <p:sldId id="303" r:id="rId83"/>
    <p:sldId id="326" r:id="rId84"/>
    <p:sldId id="327" r:id="rId85"/>
    <p:sldId id="328" r:id="rId86"/>
    <p:sldId id="329" r:id="rId87"/>
    <p:sldId id="330" r:id="rId88"/>
    <p:sldId id="331" r:id="rId89"/>
    <p:sldId id="399" r:id="rId90"/>
    <p:sldId id="332" r:id="rId91"/>
    <p:sldId id="400" r:id="rId92"/>
    <p:sldId id="401" r:id="rId93"/>
    <p:sldId id="402" r:id="rId94"/>
    <p:sldId id="403" r:id="rId95"/>
    <p:sldId id="404" r:id="rId96"/>
    <p:sldId id="405" r:id="rId97"/>
    <p:sldId id="334" r:id="rId98"/>
    <p:sldId id="335" r:id="rId99"/>
    <p:sldId id="336" r:id="rId100"/>
    <p:sldId id="337" r:id="rId101"/>
    <p:sldId id="338" r:id="rId102"/>
    <p:sldId id="339" r:id="rId103"/>
    <p:sldId id="345" r:id="rId104"/>
    <p:sldId id="346" r:id="rId105"/>
    <p:sldId id="347" r:id="rId106"/>
    <p:sldId id="348" r:id="rId107"/>
    <p:sldId id="349" r:id="rId108"/>
    <p:sldId id="350" r:id="rId109"/>
    <p:sldId id="351" r:id="rId110"/>
    <p:sldId id="352" r:id="rId111"/>
    <p:sldId id="353" r:id="rId112"/>
    <p:sldId id="354" r:id="rId113"/>
    <p:sldId id="355" r:id="rId114"/>
    <p:sldId id="356" r:id="rId115"/>
    <p:sldId id="340" r:id="rId116"/>
    <p:sldId id="342" r:id="rId117"/>
    <p:sldId id="343" r:id="rId118"/>
    <p:sldId id="344" r:id="rId119"/>
    <p:sldId id="341" r:id="rId120"/>
    <p:sldId id="358" r:id="rId121"/>
    <p:sldId id="359" r:id="rId122"/>
    <p:sldId id="360" r:id="rId123"/>
    <p:sldId id="361" r:id="rId124"/>
    <p:sldId id="362" r:id="rId125"/>
    <p:sldId id="363" r:id="rId126"/>
    <p:sldId id="364" r:id="rId127"/>
    <p:sldId id="365" r:id="rId128"/>
    <p:sldId id="366" r:id="rId129"/>
    <p:sldId id="367" r:id="rId130"/>
    <p:sldId id="368" r:id="rId131"/>
    <p:sldId id="369" r:id="rId132"/>
    <p:sldId id="378" r:id="rId133"/>
    <p:sldId id="370" r:id="rId134"/>
    <p:sldId id="371" r:id="rId135"/>
    <p:sldId id="372" r:id="rId136"/>
    <p:sldId id="373" r:id="rId137"/>
    <p:sldId id="374" r:id="rId138"/>
    <p:sldId id="375" r:id="rId139"/>
    <p:sldId id="376" r:id="rId140"/>
    <p:sldId id="379" r:id="rId141"/>
    <p:sldId id="380" r:id="rId142"/>
    <p:sldId id="381" r:id="rId143"/>
    <p:sldId id="382" r:id="rId144"/>
    <p:sldId id="397" r:id="rId145"/>
    <p:sldId id="396" r:id="rId146"/>
    <p:sldId id="384" r:id="rId147"/>
    <p:sldId id="385" r:id="rId148"/>
    <p:sldId id="386" r:id="rId149"/>
    <p:sldId id="284" r:id="rId150"/>
    <p:sldId id="406"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428" r:id="rId173"/>
    <p:sldId id="429" r:id="rId174"/>
    <p:sldId id="430" r:id="rId175"/>
    <p:sldId id="431" r:id="rId176"/>
    <p:sldId id="432" r:id="rId177"/>
  </p:sldIdLst>
  <p:sldSz cx="9144000" cy="6858000" type="screen4x3"/>
  <p:notesSz cx="6858000" cy="9144000"/>
  <p:defaultTextStyle>
    <a:defPPr>
      <a:defRPr lang="zh-CN"/>
    </a:defPPr>
    <a:lvl1pPr algn="l" rtl="0" fontAlgn="base">
      <a:spcBef>
        <a:spcPct val="0"/>
      </a:spcBef>
      <a:spcAft>
        <a:spcPct val="0"/>
      </a:spcAft>
      <a:defRPr sz="3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1pPr>
    <a:lvl2pPr marL="457200" algn="l" rtl="0" fontAlgn="base">
      <a:spcBef>
        <a:spcPct val="0"/>
      </a:spcBef>
      <a:spcAft>
        <a:spcPct val="0"/>
      </a:spcAft>
      <a:defRPr sz="3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2pPr>
    <a:lvl3pPr marL="914400" algn="l" rtl="0" fontAlgn="base">
      <a:spcBef>
        <a:spcPct val="0"/>
      </a:spcBef>
      <a:spcAft>
        <a:spcPct val="0"/>
      </a:spcAft>
      <a:defRPr sz="3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3pPr>
    <a:lvl4pPr marL="1371600" algn="l" rtl="0" fontAlgn="base">
      <a:spcBef>
        <a:spcPct val="0"/>
      </a:spcBef>
      <a:spcAft>
        <a:spcPct val="0"/>
      </a:spcAft>
      <a:defRPr sz="3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4pPr>
    <a:lvl5pPr marL="1828800" algn="l" rtl="0" fontAlgn="base">
      <a:spcBef>
        <a:spcPct val="0"/>
      </a:spcBef>
      <a:spcAft>
        <a:spcPct val="0"/>
      </a:spcAft>
      <a:defRPr sz="3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5pPr>
    <a:lvl6pPr marL="2286000" algn="l" defTabSz="914400" rtl="0" eaLnBrk="1" latinLnBrk="0" hangingPunct="1">
      <a:defRPr sz="3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6pPr>
    <a:lvl7pPr marL="2743200" algn="l" defTabSz="914400" rtl="0" eaLnBrk="1" latinLnBrk="0" hangingPunct="1">
      <a:defRPr sz="3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7pPr>
    <a:lvl8pPr marL="3200400" algn="l" defTabSz="914400" rtl="0" eaLnBrk="1" latinLnBrk="0" hangingPunct="1">
      <a:defRPr sz="3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8pPr>
    <a:lvl9pPr marL="3657600" algn="l" defTabSz="914400" rtl="0" eaLnBrk="1" latinLnBrk="0" hangingPunct="1">
      <a:defRPr sz="3000"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04" autoAdjust="0"/>
    <p:restoredTop sz="94059" autoAdjust="0"/>
  </p:normalViewPr>
  <p:slideViewPr>
    <p:cSldViewPr>
      <p:cViewPr>
        <p:scale>
          <a:sx n="75" d="100"/>
          <a:sy n="75" d="100"/>
        </p:scale>
        <p:origin x="-1826" y="-4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0" Type="http://schemas.openxmlformats.org/officeDocument/2006/relationships/tableStyles" Target="tableStyles.xml"/><Relationship Id="rId18" Type="http://schemas.openxmlformats.org/officeDocument/2006/relationships/slide" Target="slides/slide16.xml"/><Relationship Id="rId179" Type="http://schemas.openxmlformats.org/officeDocument/2006/relationships/viewProps" Target="viewProps.xml"/><Relationship Id="rId178" Type="http://schemas.openxmlformats.org/officeDocument/2006/relationships/presProps" Target="presProps.xml"/><Relationship Id="rId177" Type="http://schemas.openxmlformats.org/officeDocument/2006/relationships/slide" Target="slides/slide175.xml"/><Relationship Id="rId176" Type="http://schemas.openxmlformats.org/officeDocument/2006/relationships/slide" Target="slides/slide174.xml"/><Relationship Id="rId175" Type="http://schemas.openxmlformats.org/officeDocument/2006/relationships/slide" Target="slides/slide173.xml"/><Relationship Id="rId174" Type="http://schemas.openxmlformats.org/officeDocument/2006/relationships/slide" Target="slides/slide172.xml"/><Relationship Id="rId173" Type="http://schemas.openxmlformats.org/officeDocument/2006/relationships/slide" Target="slides/slide171.xml"/><Relationship Id="rId172" Type="http://schemas.openxmlformats.org/officeDocument/2006/relationships/slide" Target="slides/slide170.xml"/><Relationship Id="rId171" Type="http://schemas.openxmlformats.org/officeDocument/2006/relationships/slide" Target="slides/slide169.xml"/><Relationship Id="rId170" Type="http://schemas.openxmlformats.org/officeDocument/2006/relationships/slide" Target="slides/slide168.xml"/><Relationship Id="rId17" Type="http://schemas.openxmlformats.org/officeDocument/2006/relationships/slide" Target="slides/slide15.xml"/><Relationship Id="rId169" Type="http://schemas.openxmlformats.org/officeDocument/2006/relationships/slide" Target="slides/slide167.xml"/><Relationship Id="rId168" Type="http://schemas.openxmlformats.org/officeDocument/2006/relationships/slide" Target="slides/slide166.xml"/><Relationship Id="rId167" Type="http://schemas.openxmlformats.org/officeDocument/2006/relationships/slide" Target="slides/slide165.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22.wmf"/><Relationship Id="rId8" Type="http://schemas.openxmlformats.org/officeDocument/2006/relationships/image" Target="../media/image21.wmf"/><Relationship Id="rId7" Type="http://schemas.openxmlformats.org/officeDocument/2006/relationships/image" Target="../media/image20.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2" Type="http://schemas.openxmlformats.org/officeDocument/2006/relationships/image" Target="../media/image25.wmf"/><Relationship Id="rId11" Type="http://schemas.openxmlformats.org/officeDocument/2006/relationships/image" Target="../media/image24.wmf"/><Relationship Id="rId10" Type="http://schemas.openxmlformats.org/officeDocument/2006/relationships/image" Target="../media/image23.wmf"/><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35.wmf"/><Relationship Id="rId8" Type="http://schemas.openxmlformats.org/officeDocument/2006/relationships/image" Target="../media/image34.wmf"/><Relationship Id="rId7" Type="http://schemas.openxmlformats.org/officeDocument/2006/relationships/image" Target="../media/image33.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1" Type="http://schemas.openxmlformats.org/officeDocument/2006/relationships/image" Target="../media/image37.wmf"/><Relationship Id="rId10" Type="http://schemas.openxmlformats.org/officeDocument/2006/relationships/image" Target="../media/image36.wmf"/><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57.wmf"/><Relationship Id="rId7" Type="http://schemas.openxmlformats.org/officeDocument/2006/relationships/image" Target="../media/image56.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7" Type="http://schemas.openxmlformats.org/officeDocument/2006/relationships/image" Target="../media/image67.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21.vml.rels><?xml version="1.0" encoding="UTF-8" standalone="yes"?>
<Relationships xmlns="http://schemas.openxmlformats.org/package/2006/relationships"><Relationship Id="rId9" Type="http://schemas.openxmlformats.org/officeDocument/2006/relationships/image" Target="../media/image73.wmf"/><Relationship Id="rId8" Type="http://schemas.openxmlformats.org/officeDocument/2006/relationships/image" Target="../media/image72.wmf"/><Relationship Id="rId7" Type="http://schemas.openxmlformats.org/officeDocument/2006/relationships/image" Target="../media/image71.wmf"/><Relationship Id="rId6" Type="http://schemas.openxmlformats.org/officeDocument/2006/relationships/image" Target="../media/image70.wmf"/><Relationship Id="rId5" Type="http://schemas.openxmlformats.org/officeDocument/2006/relationships/image" Target="../media/image64.wmf"/><Relationship Id="rId4" Type="http://schemas.openxmlformats.org/officeDocument/2006/relationships/image" Target="../media/image69.wmf"/><Relationship Id="rId3" Type="http://schemas.openxmlformats.org/officeDocument/2006/relationships/image" Target="../media/image68.wmf"/><Relationship Id="rId2" Type="http://schemas.openxmlformats.org/officeDocument/2006/relationships/image" Target="../media/image61.wmf"/><Relationship Id="rId1" Type="http://schemas.openxmlformats.org/officeDocument/2006/relationships/image" Target="../media/image62.wmf"/></Relationships>
</file>

<file path=ppt/drawings/_rels/vmlDrawing22.vml.rels><?xml version="1.0" encoding="UTF-8" standalone="yes"?>
<Relationships xmlns="http://schemas.openxmlformats.org/package/2006/relationships"><Relationship Id="rId5" Type="http://schemas.openxmlformats.org/officeDocument/2006/relationships/image" Target="../media/image74.wmf"/><Relationship Id="rId4" Type="http://schemas.openxmlformats.org/officeDocument/2006/relationships/image" Target="../media/image64.wmf"/><Relationship Id="rId3" Type="http://schemas.openxmlformats.org/officeDocument/2006/relationships/image" Target="../media/image66.wmf"/><Relationship Id="rId2" Type="http://schemas.openxmlformats.org/officeDocument/2006/relationships/image" Target="../media/image62.wmf"/><Relationship Id="rId1" Type="http://schemas.openxmlformats.org/officeDocument/2006/relationships/image" Target="../media/image6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8.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11.png"/></Relationships>
</file>

<file path=ppt/drawings/_rels/vmlDrawing32.vml.rels><?xml version="1.0" encoding="UTF-8" standalone="yes"?>
<Relationships xmlns="http://schemas.openxmlformats.org/package/2006/relationships"><Relationship Id="rId9" Type="http://schemas.openxmlformats.org/officeDocument/2006/relationships/image" Target="../media/image120.wmf"/><Relationship Id="rId8" Type="http://schemas.openxmlformats.org/officeDocument/2006/relationships/image" Target="../media/image119.wmf"/><Relationship Id="rId7" Type="http://schemas.openxmlformats.org/officeDocument/2006/relationships/image" Target="../media/image118.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 Id="rId3" Type="http://schemas.openxmlformats.org/officeDocument/2006/relationships/image" Target="../media/image114.wmf"/><Relationship Id="rId2" Type="http://schemas.openxmlformats.org/officeDocument/2006/relationships/image" Target="../media/image113.wmf"/><Relationship Id="rId10" Type="http://schemas.openxmlformats.org/officeDocument/2006/relationships/image" Target="../media/image121.wmf"/><Relationship Id="rId1" Type="http://schemas.openxmlformats.org/officeDocument/2006/relationships/image" Target="../media/image11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34.vml.rels><?xml version="1.0" encoding="UTF-8" standalone="yes"?>
<Relationships xmlns="http://schemas.openxmlformats.org/package/2006/relationships"><Relationship Id="rId6" Type="http://schemas.openxmlformats.org/officeDocument/2006/relationships/image" Target="../media/image138.wmf"/><Relationship Id="rId5" Type="http://schemas.openxmlformats.org/officeDocument/2006/relationships/image" Target="../media/image137.wmf"/><Relationship Id="rId4" Type="http://schemas.openxmlformats.org/officeDocument/2006/relationships/image" Target="../media/image136.wmf"/><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s>
</file>

<file path=ppt/drawings/_rels/vmlDrawing35.vml.rels><?xml version="1.0" encoding="UTF-8" standalone="yes"?>
<Relationships xmlns="http://schemas.openxmlformats.org/package/2006/relationships"><Relationship Id="rId5" Type="http://schemas.openxmlformats.org/officeDocument/2006/relationships/image" Target="../media/image136.wmf"/><Relationship Id="rId4" Type="http://schemas.openxmlformats.org/officeDocument/2006/relationships/image" Target="../media/image167.wmf"/><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s>
</file>

<file path=ppt/drawings/_rels/vmlDrawing36.vml.rels><?xml version="1.0" encoding="UTF-8" standalone="yes"?>
<Relationships xmlns="http://schemas.openxmlformats.org/package/2006/relationships"><Relationship Id="rId5" Type="http://schemas.openxmlformats.org/officeDocument/2006/relationships/image" Target="../media/image175.wmf"/><Relationship Id="rId4" Type="http://schemas.openxmlformats.org/officeDocument/2006/relationships/image" Target="../media/image174.wmf"/><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s>
</file>

<file path=ppt/drawings/_rels/vmlDrawing38.vml.rels><?xml version="1.0" encoding="UTF-8" standalone="yes"?>
<Relationships xmlns="http://schemas.openxmlformats.org/package/2006/relationships"><Relationship Id="rId5" Type="http://schemas.openxmlformats.org/officeDocument/2006/relationships/image" Target="../media/image184.wmf"/><Relationship Id="rId4" Type="http://schemas.openxmlformats.org/officeDocument/2006/relationships/image" Target="../media/image183.wmf"/><Relationship Id="rId3" Type="http://schemas.openxmlformats.org/officeDocument/2006/relationships/image" Target="../media/image182.wmf"/><Relationship Id="rId2" Type="http://schemas.openxmlformats.org/officeDocument/2006/relationships/image" Target="../media/image175.wmf"/><Relationship Id="rId1" Type="http://schemas.openxmlformats.org/officeDocument/2006/relationships/image" Target="../media/image177.wmf"/></Relationships>
</file>

<file path=ppt/drawings/_rels/vmlDrawing39.vml.rels><?xml version="1.0" encoding="UTF-8" standalone="yes"?>
<Relationships xmlns="http://schemas.openxmlformats.org/package/2006/relationships"><Relationship Id="rId5" Type="http://schemas.openxmlformats.org/officeDocument/2006/relationships/image" Target="../media/image192.wmf"/><Relationship Id="rId4" Type="http://schemas.openxmlformats.org/officeDocument/2006/relationships/image" Target="../media/image191.wmf"/><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0.vml.rels><?xml version="1.0" encoding="UTF-8" standalone="yes"?>
<Relationships xmlns="http://schemas.openxmlformats.org/package/2006/relationships"><Relationship Id="rId9" Type="http://schemas.openxmlformats.org/officeDocument/2006/relationships/image" Target="../media/image197.wmf"/><Relationship Id="rId8" Type="http://schemas.openxmlformats.org/officeDocument/2006/relationships/image" Target="../media/image196.wmf"/><Relationship Id="rId7" Type="http://schemas.openxmlformats.org/officeDocument/2006/relationships/image" Target="../media/image195.wmf"/><Relationship Id="rId6" Type="http://schemas.openxmlformats.org/officeDocument/2006/relationships/image" Target="../media/image177.wmf"/><Relationship Id="rId5" Type="http://schemas.openxmlformats.org/officeDocument/2006/relationships/image" Target="../media/image192.wmf"/><Relationship Id="rId4" Type="http://schemas.openxmlformats.org/officeDocument/2006/relationships/image" Target="../media/image191.wmf"/><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s>
</file>

<file path=ppt/drawings/_rels/vmlDrawing41.vml.rels><?xml version="1.0" encoding="UTF-8" standalone="yes"?>
<Relationships xmlns="http://schemas.openxmlformats.org/package/2006/relationships"><Relationship Id="rId6" Type="http://schemas.openxmlformats.org/officeDocument/2006/relationships/image" Target="../media/image214.wmf"/><Relationship Id="rId5" Type="http://schemas.openxmlformats.org/officeDocument/2006/relationships/image" Target="../media/image213.wmf"/><Relationship Id="rId4" Type="http://schemas.openxmlformats.org/officeDocument/2006/relationships/image" Target="../media/image177.wmf"/><Relationship Id="rId3" Type="http://schemas.openxmlformats.org/officeDocument/2006/relationships/image" Target="../media/image212.wmf"/><Relationship Id="rId2" Type="http://schemas.openxmlformats.org/officeDocument/2006/relationships/image" Target="../media/image197.wmf"/><Relationship Id="rId1" Type="http://schemas.openxmlformats.org/officeDocument/2006/relationships/image" Target="../media/image196.wmf"/></Relationships>
</file>

<file path=ppt/drawings/_rels/vmlDrawing42.vml.rels><?xml version="1.0" encoding="UTF-8" standalone="yes"?>
<Relationships xmlns="http://schemas.openxmlformats.org/package/2006/relationships"><Relationship Id="rId4" Type="http://schemas.openxmlformats.org/officeDocument/2006/relationships/image" Target="../media/image218.wmf"/><Relationship Id="rId3" Type="http://schemas.openxmlformats.org/officeDocument/2006/relationships/image" Target="../media/image217.wmf"/><Relationship Id="rId2" Type="http://schemas.openxmlformats.org/officeDocument/2006/relationships/image" Target="../media/image216.wmf"/><Relationship Id="rId1" Type="http://schemas.openxmlformats.org/officeDocument/2006/relationships/image" Target="../media/image215.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28.wmf"/><Relationship Id="rId7" Type="http://schemas.openxmlformats.org/officeDocument/2006/relationships/image" Target="../media/image227.wmf"/><Relationship Id="rId6" Type="http://schemas.openxmlformats.org/officeDocument/2006/relationships/image" Target="../media/image226.wmf"/><Relationship Id="rId5" Type="http://schemas.openxmlformats.org/officeDocument/2006/relationships/image" Target="../media/image225.wmf"/><Relationship Id="rId4" Type="http://schemas.openxmlformats.org/officeDocument/2006/relationships/image" Target="../media/image224.wmf"/><Relationship Id="rId3" Type="http://schemas.openxmlformats.org/officeDocument/2006/relationships/image" Target="../media/image223.wmf"/><Relationship Id="rId2" Type="http://schemas.openxmlformats.org/officeDocument/2006/relationships/image" Target="../media/image216.wmf"/><Relationship Id="rId1" Type="http://schemas.openxmlformats.org/officeDocument/2006/relationships/image" Target="../media/image222.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31.wmf"/><Relationship Id="rId2" Type="http://schemas.openxmlformats.org/officeDocument/2006/relationships/image" Target="../media/image224.wmf"/><Relationship Id="rId1" Type="http://schemas.openxmlformats.org/officeDocument/2006/relationships/image" Target="../media/image230.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33.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235.wmf"/><Relationship Id="rId1" Type="http://schemas.openxmlformats.org/officeDocument/2006/relationships/image" Target="../media/image234.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38.wmf"/><Relationship Id="rId2" Type="http://schemas.openxmlformats.org/officeDocument/2006/relationships/image" Target="../media/image237.wmf"/><Relationship Id="rId1" Type="http://schemas.openxmlformats.org/officeDocument/2006/relationships/image" Target="../media/image236.wmf"/></Relationships>
</file>

<file path=ppt/drawings/_rels/vmlDrawing48.vml.rels><?xml version="1.0" encoding="UTF-8" standalone="yes"?>
<Relationships xmlns="http://schemas.openxmlformats.org/package/2006/relationships"><Relationship Id="rId9" Type="http://schemas.openxmlformats.org/officeDocument/2006/relationships/image" Target="../media/image247.wmf"/><Relationship Id="rId8" Type="http://schemas.openxmlformats.org/officeDocument/2006/relationships/image" Target="../media/image246.wmf"/><Relationship Id="rId7" Type="http://schemas.openxmlformats.org/officeDocument/2006/relationships/image" Target="../media/image245.wmf"/><Relationship Id="rId6" Type="http://schemas.openxmlformats.org/officeDocument/2006/relationships/image" Target="../media/image244.wmf"/><Relationship Id="rId5" Type="http://schemas.openxmlformats.org/officeDocument/2006/relationships/image" Target="../media/image243.wmf"/><Relationship Id="rId4" Type="http://schemas.openxmlformats.org/officeDocument/2006/relationships/image" Target="../media/image242.wmf"/><Relationship Id="rId3" Type="http://schemas.openxmlformats.org/officeDocument/2006/relationships/image" Target="../media/image241.wmf"/><Relationship Id="rId2" Type="http://schemas.openxmlformats.org/officeDocument/2006/relationships/image" Target="../media/image240.wmf"/><Relationship Id="rId1" Type="http://schemas.openxmlformats.org/officeDocument/2006/relationships/image" Target="../media/image239.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249.wmf"/><Relationship Id="rId1" Type="http://schemas.openxmlformats.org/officeDocument/2006/relationships/image" Target="../media/image24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0.vml.rels><?xml version="1.0" encoding="UTF-8" standalone="yes"?>
<Relationships xmlns="http://schemas.openxmlformats.org/package/2006/relationships"><Relationship Id="rId4" Type="http://schemas.openxmlformats.org/officeDocument/2006/relationships/image" Target="../media/image253.wmf"/><Relationship Id="rId3" Type="http://schemas.openxmlformats.org/officeDocument/2006/relationships/image" Target="../media/image252.wmf"/><Relationship Id="rId2" Type="http://schemas.openxmlformats.org/officeDocument/2006/relationships/image" Target="../media/image251.wmf"/><Relationship Id="rId1" Type="http://schemas.openxmlformats.org/officeDocument/2006/relationships/image" Target="../media/image250.wmf"/></Relationships>
</file>

<file path=ppt/drawings/_rels/vmlDrawing51.vml.rels><?xml version="1.0" encoding="UTF-8" standalone="yes"?>
<Relationships xmlns="http://schemas.openxmlformats.org/package/2006/relationships"><Relationship Id="rId5" Type="http://schemas.openxmlformats.org/officeDocument/2006/relationships/image" Target="../media/image257.wmf"/><Relationship Id="rId4" Type="http://schemas.openxmlformats.org/officeDocument/2006/relationships/image" Target="../media/image256.wmf"/><Relationship Id="rId3" Type="http://schemas.openxmlformats.org/officeDocument/2006/relationships/image" Target="../media/image255.wmf"/><Relationship Id="rId2" Type="http://schemas.openxmlformats.org/officeDocument/2006/relationships/image" Target="../media/image254.wmf"/><Relationship Id="rId1" Type="http://schemas.openxmlformats.org/officeDocument/2006/relationships/image" Target="../media/image236.wmf"/></Relationships>
</file>

<file path=ppt/drawings/_rels/vmlDrawing52.vml.rels><?xml version="1.0" encoding="UTF-8" standalone="yes"?>
<Relationships xmlns="http://schemas.openxmlformats.org/package/2006/relationships"><Relationship Id="rId5" Type="http://schemas.openxmlformats.org/officeDocument/2006/relationships/image" Target="../media/image262.wmf"/><Relationship Id="rId4" Type="http://schemas.openxmlformats.org/officeDocument/2006/relationships/image" Target="../media/image261.wmf"/><Relationship Id="rId3" Type="http://schemas.openxmlformats.org/officeDocument/2006/relationships/image" Target="../media/image260.wmf"/><Relationship Id="rId2" Type="http://schemas.openxmlformats.org/officeDocument/2006/relationships/image" Target="../media/image259.wmf"/><Relationship Id="rId1" Type="http://schemas.openxmlformats.org/officeDocument/2006/relationships/image" Target="../media/image258.wmf"/></Relationships>
</file>

<file path=ppt/drawings/_rels/vmlDrawing53.vml.rels><?xml version="1.0" encoding="UTF-8" standalone="yes"?>
<Relationships xmlns="http://schemas.openxmlformats.org/package/2006/relationships"><Relationship Id="rId6" Type="http://schemas.openxmlformats.org/officeDocument/2006/relationships/image" Target="../media/image268.wmf"/><Relationship Id="rId5" Type="http://schemas.openxmlformats.org/officeDocument/2006/relationships/image" Target="../media/image267.wmf"/><Relationship Id="rId4" Type="http://schemas.openxmlformats.org/officeDocument/2006/relationships/image" Target="../media/image266.wmf"/><Relationship Id="rId3" Type="http://schemas.openxmlformats.org/officeDocument/2006/relationships/image" Target="../media/image265.wmf"/><Relationship Id="rId2" Type="http://schemas.openxmlformats.org/officeDocument/2006/relationships/image" Target="../media/image264.wmf"/><Relationship Id="rId1" Type="http://schemas.openxmlformats.org/officeDocument/2006/relationships/image" Target="../media/image263.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270.wmf"/><Relationship Id="rId1" Type="http://schemas.openxmlformats.org/officeDocument/2006/relationships/image" Target="../media/image269.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71.wmf"/></Relationships>
</file>

<file path=ppt/drawings/_rels/vmlDrawing56.vml.rels><?xml version="1.0" encoding="UTF-8" standalone="yes"?>
<Relationships xmlns="http://schemas.openxmlformats.org/package/2006/relationships"><Relationship Id="rId5" Type="http://schemas.openxmlformats.org/officeDocument/2006/relationships/image" Target="../media/image192.wmf"/><Relationship Id="rId4" Type="http://schemas.openxmlformats.org/officeDocument/2006/relationships/image" Target="../media/image191.wmf"/><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s>
</file>

<file path=ppt/drawings/_rels/vmlDrawing57.vml.rels><?xml version="1.0" encoding="UTF-8" standalone="yes"?>
<Relationships xmlns="http://schemas.openxmlformats.org/package/2006/relationships"><Relationship Id="rId4" Type="http://schemas.openxmlformats.org/officeDocument/2006/relationships/image" Target="../media/image276.wmf"/><Relationship Id="rId3" Type="http://schemas.openxmlformats.org/officeDocument/2006/relationships/image" Target="../media/image275.wmf"/><Relationship Id="rId2" Type="http://schemas.openxmlformats.org/officeDocument/2006/relationships/image" Target="../media/image274.wmf"/><Relationship Id="rId1" Type="http://schemas.openxmlformats.org/officeDocument/2006/relationships/image" Target="../media/image273.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78.wmf"/><Relationship Id="rId2" Type="http://schemas.openxmlformats.org/officeDocument/2006/relationships/image" Target="../media/image274.wmf"/><Relationship Id="rId1" Type="http://schemas.openxmlformats.org/officeDocument/2006/relationships/image" Target="../media/image277.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280.wmf"/><Relationship Id="rId1" Type="http://schemas.openxmlformats.org/officeDocument/2006/relationships/image" Target="../media/image23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0.vml.rels><?xml version="1.0" encoding="UTF-8" standalone="yes"?>
<Relationships xmlns="http://schemas.openxmlformats.org/package/2006/relationships"><Relationship Id="rId4" Type="http://schemas.openxmlformats.org/officeDocument/2006/relationships/image" Target="../media/image287.wmf"/><Relationship Id="rId3" Type="http://schemas.openxmlformats.org/officeDocument/2006/relationships/image" Target="../media/image286.wmf"/><Relationship Id="rId2" Type="http://schemas.openxmlformats.org/officeDocument/2006/relationships/image" Target="../media/image285.wmf"/><Relationship Id="rId1" Type="http://schemas.openxmlformats.org/officeDocument/2006/relationships/image" Target="../media/image284.wmf"/></Relationships>
</file>

<file path=ppt/drawings/_rels/vmlDrawing61.vml.rels><?xml version="1.0" encoding="UTF-8" standalone="yes"?>
<Relationships xmlns="http://schemas.openxmlformats.org/package/2006/relationships"><Relationship Id="rId4" Type="http://schemas.openxmlformats.org/officeDocument/2006/relationships/image" Target="../media/image291.wmf"/><Relationship Id="rId3" Type="http://schemas.openxmlformats.org/officeDocument/2006/relationships/image" Target="../media/image290.wmf"/><Relationship Id="rId2" Type="http://schemas.openxmlformats.org/officeDocument/2006/relationships/image" Target="../media/image289.wmf"/><Relationship Id="rId1" Type="http://schemas.openxmlformats.org/officeDocument/2006/relationships/image" Target="../media/image288.wmf"/></Relationships>
</file>

<file path=ppt/drawings/_rels/vmlDrawing62.vml.rels><?xml version="1.0" encoding="UTF-8" standalone="yes"?>
<Relationships xmlns="http://schemas.openxmlformats.org/package/2006/relationships"><Relationship Id="rId7" Type="http://schemas.openxmlformats.org/officeDocument/2006/relationships/image" Target="../media/image298.wmf"/><Relationship Id="rId6" Type="http://schemas.openxmlformats.org/officeDocument/2006/relationships/image" Target="../media/image297.wmf"/><Relationship Id="rId5" Type="http://schemas.openxmlformats.org/officeDocument/2006/relationships/image" Target="../media/image296.wmf"/><Relationship Id="rId4" Type="http://schemas.openxmlformats.org/officeDocument/2006/relationships/image" Target="../media/image295.wmf"/><Relationship Id="rId3" Type="http://schemas.openxmlformats.org/officeDocument/2006/relationships/image" Target="../media/image294.wmf"/><Relationship Id="rId2" Type="http://schemas.openxmlformats.org/officeDocument/2006/relationships/image" Target="../media/image293.wmf"/><Relationship Id="rId1" Type="http://schemas.openxmlformats.org/officeDocument/2006/relationships/image" Target="../media/image292.wmf"/></Relationships>
</file>

<file path=ppt/drawings/_rels/vmlDrawing63.vml.rels><?xml version="1.0" encoding="UTF-8" standalone="yes"?>
<Relationships xmlns="http://schemas.openxmlformats.org/package/2006/relationships"><Relationship Id="rId9" Type="http://schemas.openxmlformats.org/officeDocument/2006/relationships/image" Target="../media/image307.wmf"/><Relationship Id="rId8" Type="http://schemas.openxmlformats.org/officeDocument/2006/relationships/image" Target="../media/image306.wmf"/><Relationship Id="rId7" Type="http://schemas.openxmlformats.org/officeDocument/2006/relationships/image" Target="../media/image305.wmf"/><Relationship Id="rId6" Type="http://schemas.openxmlformats.org/officeDocument/2006/relationships/image" Target="../media/image304.wmf"/><Relationship Id="rId5" Type="http://schemas.openxmlformats.org/officeDocument/2006/relationships/image" Target="../media/image303.wmf"/><Relationship Id="rId4" Type="http://schemas.openxmlformats.org/officeDocument/2006/relationships/image" Target="../media/image302.wmf"/><Relationship Id="rId3" Type="http://schemas.openxmlformats.org/officeDocument/2006/relationships/image" Target="../media/image301.wmf"/><Relationship Id="rId2" Type="http://schemas.openxmlformats.org/officeDocument/2006/relationships/image" Target="../media/image300.wmf"/><Relationship Id="rId12" Type="http://schemas.openxmlformats.org/officeDocument/2006/relationships/image" Target="../media/image310.wmf"/><Relationship Id="rId11" Type="http://schemas.openxmlformats.org/officeDocument/2006/relationships/image" Target="../media/image309.wmf"/><Relationship Id="rId10" Type="http://schemas.openxmlformats.org/officeDocument/2006/relationships/image" Target="../media/image308.wmf"/><Relationship Id="rId1" Type="http://schemas.openxmlformats.org/officeDocument/2006/relationships/image" Target="../media/image299.wmf"/></Relationships>
</file>

<file path=ppt/drawings/_rels/vmlDrawing64.vml.rels><?xml version="1.0" encoding="UTF-8" standalone="yes"?>
<Relationships xmlns="http://schemas.openxmlformats.org/package/2006/relationships"><Relationship Id="rId8" Type="http://schemas.openxmlformats.org/officeDocument/2006/relationships/image" Target="../media/image318.wmf"/><Relationship Id="rId7" Type="http://schemas.openxmlformats.org/officeDocument/2006/relationships/image" Target="../media/image317.wmf"/><Relationship Id="rId6" Type="http://schemas.openxmlformats.org/officeDocument/2006/relationships/image" Target="../media/image316.wmf"/><Relationship Id="rId5" Type="http://schemas.openxmlformats.org/officeDocument/2006/relationships/image" Target="../media/image315.wmf"/><Relationship Id="rId4" Type="http://schemas.openxmlformats.org/officeDocument/2006/relationships/image" Target="../media/image314.wmf"/><Relationship Id="rId3" Type="http://schemas.openxmlformats.org/officeDocument/2006/relationships/image" Target="../media/image313.wmf"/><Relationship Id="rId2" Type="http://schemas.openxmlformats.org/officeDocument/2006/relationships/image" Target="../media/image312.wmf"/><Relationship Id="rId1" Type="http://schemas.openxmlformats.org/officeDocument/2006/relationships/image" Target="../media/image311.wmf"/></Relationships>
</file>

<file path=ppt/drawings/_rels/vmlDrawing65.vml.rels><?xml version="1.0" encoding="UTF-8" standalone="yes"?>
<Relationships xmlns="http://schemas.openxmlformats.org/package/2006/relationships"><Relationship Id="rId4" Type="http://schemas.openxmlformats.org/officeDocument/2006/relationships/image" Target="../media/image322.wmf"/><Relationship Id="rId3" Type="http://schemas.openxmlformats.org/officeDocument/2006/relationships/image" Target="../media/image321.wmf"/><Relationship Id="rId2" Type="http://schemas.openxmlformats.org/officeDocument/2006/relationships/image" Target="../media/image320.wmf"/><Relationship Id="rId1" Type="http://schemas.openxmlformats.org/officeDocument/2006/relationships/image" Target="../media/image319.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323.wmf"/></Relationships>
</file>

<file path=ppt/drawings/_rels/vmlDrawing67.vml.rels><?xml version="1.0" encoding="UTF-8" standalone="yes"?>
<Relationships xmlns="http://schemas.openxmlformats.org/package/2006/relationships"><Relationship Id="rId4" Type="http://schemas.openxmlformats.org/officeDocument/2006/relationships/image" Target="../media/image327.png"/><Relationship Id="rId3" Type="http://schemas.openxmlformats.org/officeDocument/2006/relationships/image" Target="../media/image326.wmf"/><Relationship Id="rId2" Type="http://schemas.openxmlformats.org/officeDocument/2006/relationships/image" Target="../media/image325.wmf"/><Relationship Id="rId1" Type="http://schemas.openxmlformats.org/officeDocument/2006/relationships/image" Target="../media/image324.w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329.wmf"/><Relationship Id="rId1" Type="http://schemas.openxmlformats.org/officeDocument/2006/relationships/image" Target="../media/image328.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3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331.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332.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333.wmf"/></Relationships>
</file>

<file path=ppt/drawings/_rels/vmlDrawing73.vml.rels><?xml version="1.0" encoding="UTF-8" standalone="yes"?>
<Relationships xmlns="http://schemas.openxmlformats.org/package/2006/relationships"><Relationship Id="rId6" Type="http://schemas.openxmlformats.org/officeDocument/2006/relationships/image" Target="../media/image339.wmf"/><Relationship Id="rId5" Type="http://schemas.openxmlformats.org/officeDocument/2006/relationships/image" Target="../media/image338.wmf"/><Relationship Id="rId4" Type="http://schemas.openxmlformats.org/officeDocument/2006/relationships/image" Target="../media/image337.wmf"/><Relationship Id="rId3" Type="http://schemas.openxmlformats.org/officeDocument/2006/relationships/image" Target="../media/image336.wmf"/><Relationship Id="rId2" Type="http://schemas.openxmlformats.org/officeDocument/2006/relationships/image" Target="../media/image335.wmf"/><Relationship Id="rId1" Type="http://schemas.openxmlformats.org/officeDocument/2006/relationships/image" Target="../media/image334.wmf"/></Relationships>
</file>

<file path=ppt/drawings/_rels/vmlDrawing74.vml.rels><?xml version="1.0" encoding="UTF-8" standalone="yes"?>
<Relationships xmlns="http://schemas.openxmlformats.org/package/2006/relationships"><Relationship Id="rId9" Type="http://schemas.openxmlformats.org/officeDocument/2006/relationships/image" Target="../media/image348.wmf"/><Relationship Id="rId8" Type="http://schemas.openxmlformats.org/officeDocument/2006/relationships/image" Target="../media/image347.wmf"/><Relationship Id="rId7" Type="http://schemas.openxmlformats.org/officeDocument/2006/relationships/image" Target="../media/image346.wmf"/><Relationship Id="rId6" Type="http://schemas.openxmlformats.org/officeDocument/2006/relationships/image" Target="../media/image345.wmf"/><Relationship Id="rId5" Type="http://schemas.openxmlformats.org/officeDocument/2006/relationships/image" Target="../media/image344.wmf"/><Relationship Id="rId4" Type="http://schemas.openxmlformats.org/officeDocument/2006/relationships/image" Target="../media/image343.wmf"/><Relationship Id="rId3" Type="http://schemas.openxmlformats.org/officeDocument/2006/relationships/image" Target="../media/image342.wmf"/><Relationship Id="rId2" Type="http://schemas.openxmlformats.org/officeDocument/2006/relationships/image" Target="../media/image341.wmf"/><Relationship Id="rId14" Type="http://schemas.openxmlformats.org/officeDocument/2006/relationships/image" Target="../media/image353.wmf"/><Relationship Id="rId13" Type="http://schemas.openxmlformats.org/officeDocument/2006/relationships/image" Target="../media/image352.wmf"/><Relationship Id="rId12" Type="http://schemas.openxmlformats.org/officeDocument/2006/relationships/image" Target="../media/image351.wmf"/><Relationship Id="rId11" Type="http://schemas.openxmlformats.org/officeDocument/2006/relationships/image" Target="../media/image350.wmf"/><Relationship Id="rId10" Type="http://schemas.openxmlformats.org/officeDocument/2006/relationships/image" Target="../media/image349.wmf"/><Relationship Id="rId1" Type="http://schemas.openxmlformats.org/officeDocument/2006/relationships/image" Target="../media/image340.wmf"/></Relationships>
</file>

<file path=ppt/drawings/_rels/vmlDrawing75.vml.rels><?xml version="1.0" encoding="UTF-8" standalone="yes"?>
<Relationships xmlns="http://schemas.openxmlformats.org/package/2006/relationships"><Relationship Id="rId6" Type="http://schemas.openxmlformats.org/officeDocument/2006/relationships/image" Target="../media/image358.wmf"/><Relationship Id="rId5" Type="http://schemas.openxmlformats.org/officeDocument/2006/relationships/image" Target="../media/image357.wmf"/><Relationship Id="rId4" Type="http://schemas.openxmlformats.org/officeDocument/2006/relationships/image" Target="../media/image356.wmf"/><Relationship Id="rId3" Type="http://schemas.openxmlformats.org/officeDocument/2006/relationships/image" Target="../media/image355.wmf"/><Relationship Id="rId2" Type="http://schemas.openxmlformats.org/officeDocument/2006/relationships/image" Target="../media/image354.wmf"/><Relationship Id="rId1" Type="http://schemas.openxmlformats.org/officeDocument/2006/relationships/image" Target="../media/image340.wmf"/></Relationships>
</file>

<file path=ppt/drawings/_rels/vmlDrawing76.vml.rels><?xml version="1.0" encoding="UTF-8" standalone="yes"?>
<Relationships xmlns="http://schemas.openxmlformats.org/package/2006/relationships"><Relationship Id="rId8" Type="http://schemas.openxmlformats.org/officeDocument/2006/relationships/image" Target="../media/image366.wmf"/><Relationship Id="rId7" Type="http://schemas.openxmlformats.org/officeDocument/2006/relationships/image" Target="../media/image365.wmf"/><Relationship Id="rId6" Type="http://schemas.openxmlformats.org/officeDocument/2006/relationships/image" Target="../media/image364.wmf"/><Relationship Id="rId5" Type="http://schemas.openxmlformats.org/officeDocument/2006/relationships/image" Target="../media/image363.wmf"/><Relationship Id="rId4" Type="http://schemas.openxmlformats.org/officeDocument/2006/relationships/image" Target="../media/image362.wmf"/><Relationship Id="rId3" Type="http://schemas.openxmlformats.org/officeDocument/2006/relationships/image" Target="../media/image361.wmf"/><Relationship Id="rId2" Type="http://schemas.openxmlformats.org/officeDocument/2006/relationships/image" Target="../media/image360.wmf"/><Relationship Id="rId1" Type="http://schemas.openxmlformats.org/officeDocument/2006/relationships/image" Target="../media/image359.w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367.wmf"/></Relationships>
</file>

<file path=ppt/drawings/_rels/vmlDrawing78.vml.rels><?xml version="1.0" encoding="UTF-8" standalone="yes"?>
<Relationships xmlns="http://schemas.openxmlformats.org/package/2006/relationships"><Relationship Id="rId4" Type="http://schemas.openxmlformats.org/officeDocument/2006/relationships/image" Target="../media/image371.wmf"/><Relationship Id="rId3" Type="http://schemas.openxmlformats.org/officeDocument/2006/relationships/image" Target="../media/image370.wmf"/><Relationship Id="rId2" Type="http://schemas.openxmlformats.org/officeDocument/2006/relationships/image" Target="../media/image369.wmf"/><Relationship Id="rId1" Type="http://schemas.openxmlformats.org/officeDocument/2006/relationships/image" Target="../media/image368.wmf"/></Relationships>
</file>

<file path=ppt/drawings/_rels/vmlDrawing79.vml.rels><?xml version="1.0" encoding="UTF-8" standalone="yes"?>
<Relationships xmlns="http://schemas.openxmlformats.org/package/2006/relationships"><Relationship Id="rId4" Type="http://schemas.openxmlformats.org/officeDocument/2006/relationships/image" Target="../media/image375.wmf"/><Relationship Id="rId3" Type="http://schemas.openxmlformats.org/officeDocument/2006/relationships/image" Target="../media/image374.wmf"/><Relationship Id="rId2" Type="http://schemas.openxmlformats.org/officeDocument/2006/relationships/image" Target="../media/image373.wmf"/><Relationship Id="rId1" Type="http://schemas.openxmlformats.org/officeDocument/2006/relationships/image" Target="../media/image37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378.wmf"/><Relationship Id="rId2" Type="http://schemas.openxmlformats.org/officeDocument/2006/relationships/image" Target="../media/image377.wmf"/><Relationship Id="rId1" Type="http://schemas.openxmlformats.org/officeDocument/2006/relationships/image" Target="../media/image376.wmf"/></Relationships>
</file>

<file path=ppt/drawings/_rels/vmlDrawing81.vml.rels><?xml version="1.0" encoding="UTF-8" standalone="yes"?>
<Relationships xmlns="http://schemas.openxmlformats.org/package/2006/relationships"><Relationship Id="rId8" Type="http://schemas.openxmlformats.org/officeDocument/2006/relationships/image" Target="../media/image386.wmf"/><Relationship Id="rId7" Type="http://schemas.openxmlformats.org/officeDocument/2006/relationships/image" Target="../media/image385.wmf"/><Relationship Id="rId6" Type="http://schemas.openxmlformats.org/officeDocument/2006/relationships/image" Target="../media/image384.wmf"/><Relationship Id="rId5" Type="http://schemas.openxmlformats.org/officeDocument/2006/relationships/image" Target="../media/image383.wmf"/><Relationship Id="rId4" Type="http://schemas.openxmlformats.org/officeDocument/2006/relationships/image" Target="../media/image382.wmf"/><Relationship Id="rId3" Type="http://schemas.openxmlformats.org/officeDocument/2006/relationships/image" Target="../media/image381.wmf"/><Relationship Id="rId2" Type="http://schemas.openxmlformats.org/officeDocument/2006/relationships/image" Target="../media/image380.wmf"/><Relationship Id="rId1" Type="http://schemas.openxmlformats.org/officeDocument/2006/relationships/image" Target="../media/image379.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389.wmf"/><Relationship Id="rId2" Type="http://schemas.openxmlformats.org/officeDocument/2006/relationships/image" Target="../media/image388.wmf"/><Relationship Id="rId1" Type="http://schemas.openxmlformats.org/officeDocument/2006/relationships/image" Target="../media/image387.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392.wmf"/><Relationship Id="rId2" Type="http://schemas.openxmlformats.org/officeDocument/2006/relationships/image" Target="../media/image391.wmf"/><Relationship Id="rId1" Type="http://schemas.openxmlformats.org/officeDocument/2006/relationships/image" Target="../media/image390.w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393.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394.w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39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268 270,'3'0,"1"0,2 0,2 2,-2-1,0-1,-6 1,1-1,0 0,0 0,1 0,0 0,2 0,-1 0,0 0,-1 2,0-2,2 0,-1 0,-1 0,1 1,-2-1,0 0,0 0,0 0,2 0,0 1,0-1,2 0,-4 0,1 1,-1 0,0-1,1 0,3 1,-1-1,-3 0,0 0,0 0,1 0,3 0,2 0,2 0,-4 0,-1 0,-1 0,-2 1,2-1,0 2,3-2,-3 0,0 0,0 0,3 0,0 0,-3 0,0 0,-1 0,0 0,0 0,2 0,1 0,2 0,-5 0,4 1,-3-1,-2 0,2 0,0 0,0 0,1 0,1 0,-1 0,-2 0,-1 0,1 0,1 0,0 0,2 0,-1 0,3 0,-5-1,0 0,-1 1,1 0,1-1,0 0,-1 0,1 1,-2 0,0 0,0 0,1-1,2 0,-1 1,-2 0,1 0,2 0,-2 0,0 0,1-1,-1 0,2 1,-1-1,2 1,-1 0,-1 0,0-1,-1 1,0 0,-1-1,3 0,-2 1,0-1,-1 1,1 0,3-1,3 1,-2 0,0-1,-2 0,0 1,-1-1,1-1,-3 2,1-1,0 1,1 0,0 0,0 0,-2 0,0-1,0 1,1 0,3-2,-2 2,0 0,0 0,-2 0,1 0,0-1,0 1,-1 0,1 0,1 0,1 0,0 0,-1 0,-1 0,0 0,0 0,0 0,-1 0,1 0,2 0,0 0,3 0,1 0,-4 0,1 0,-1 1,-1-1,-1 0,-1 0,1 0,-1 0,3 1,-1 0,3 2,-1-2,-1 0,-1-1,0 0,-1 1,-1-1,0 0,1 1,0-1,-1 0,0 0,0 0,1 0,0 0,-1 0,0 0,1 1,0-1,1 0,-2 0,0 0,0 0,1 0,2 0,-1 2,1-2,-1 1,-2 0,2-1,-2 0,2 2,0-2,0 1,0-1,2 3,-1-2,-2-1,2 0,-3 0,2 0,-2 0,0 0,0 0,1 1,0-1</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732 218,'1'0,"3"0,-2 1,2 1,0 1,-2-3,-1 1,0-1,0 0,0 1,-1 0,2 0,-2 0,0 0,1 0,0-1,-1 1,-1 0,-1-1,-2 2,1-1,-2 0,2-1</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240 280,'3'3,"-2"4,3-2,-3 1,3 1,-2-1,2 0,0 0,-2-1,2 1,-1-1,0-2,1 2,-3-3,3 2,0 1,0 0,-2-2,2 3,0-1,0 0,0-2,-2 0,1-2,2 3,-1-1,1 1,-1-2,4 2,-1-1,-2-1,2 1,-1-1,3 2,-3-2,-2 0,1-1,3 0,1 2,-1-1,-1-1,6 4,-3-2,-6-2,1 0,-2 0,-2-1,0 2,0-2,4 3,-1-1,3 1,-1-1,1 1,-2-1,-1-2,0 2,-4-1,4 1,-1 0,-1 1,0-2,-1-1,0 1,0 0,0 0,0-1,-1 2,1-1,-1 0,1-1,-1 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529 457,'0'1,"0"2,0 0,0 0,0-1,0 1,0 0,0-1,0-1,0 1,0-1,0 0,0 0,0 0,-1-1,-1 0,2 1,-1-1,0 0,-1 1,0-1,-2 0,2 1,-1-1,2 2,0-2</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751 204,'-1'0,"-1"0,2-1,-3 1,1-1,-2 1,0-1,-1 1,-3-1,3 0,0 1,-1 0,-2 0,-2 0,3 0,-1 0,3 0,-1 0,2 0,-2 0,2 0,1 0,-1 0,1 1,2-1,-3 2,2-2,1 0,0 0,-3 1,1-1,-1 0,0 0,-1 0,1 0,1 0,-2 0,1 0,-1 0,0 0,0 0,-3 0,2 0,1 0,-4 0,5 0,-1 0,-1 0,-4 0,4 0,-3 0,-3 0,3 0,0 0,4 0,-1 0,2 0,1 0,2 0,-3 0,-1 0,1 0,1 0,-2 0,1 0,-1 0,-1 0,-1 0,-2 0,2 2,-2-2,3 0,1 0,2 0,-2 0,2 0,-2 0,0 0,0 0,-1 0,-1 0,0 0,1-1,2 1,-1 0,4 0,-1 0,0 0,-1 0,-1 0,-1 0,-1 0,0 0,0 0,1 0,1 0,1 0,-2 0,1 0,1 0,2 0,-2 0,2 0,-3 0,2 0,1 0,0 0,0 0,-1 0,-2 0,-1 0,2 0,-5 0,4 0,3 0,-2 0,6 4,1-1,-2 0,-1-3</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223 195,'0'-1,"0"0,3 0,3-2,0 0,1 0,1 1,-2-1,-4 2,0 0,0 1</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557 487,'1'-1,"2"1,3-1,0-3,1 3,2-3,-3 2,-1 1,-5 0,2 0,1-2,0 2,0-3,4-1,-2 0,-1 1,0 1,0 0,-1-1,0 3,0-2,1 0,-2 1,2-1,-2 1,0 0,2-2,-2 2,2-2,-1 1,0-1,2-1,-1 2,-2 1,6-2,-6 1,4-2,1 0,-5 2,0 2,-2 0,3-2,-3 1,3 0,-3 0,2 0,0 0,-2 0,1 1,2-4,-3 4,1-1,0 0,1 0,0 0,-1 0,0 2,0-2,0 0,2 0,-1-2,0 2,0 0,0 0,0-1,0 1,0 0,0 0,-1 0,0 2,-1-1,2-1,-1 1,0 0,-1 0,2 0,-2 0,1-1,2 0,-3 1,0 0,0 0,1 0,0 0,-1 0,0 0,-4 3,-4 2,2-2,-2 1,0 2,2-1,1-1,1-1,3-1,0 0,2-1,4-1,-1 1</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769 303,'1'3,"-1"2,0 0,0 2,0 0,0 1,0 0,0-3,0-4,0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178 259,'0'-1,"-2"2,2 0,-3 1,3 0,-1 0,1 0,-1 0,1 0,0 1,0-1,0-1,0 1,1 0,0 0,0 1,0-3,0 0,3 0,-1 0,1 0,-2-2,0 1,-1-1,2 0,-2-1,-1 0,1 1,-1 1,0 0,0 0,0-1,0 1,0-1</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195 261,'-2'-1,"1"1,-1 0,0 0,-1 0,1 0,0 1,0-1,0 2,2-1,-1-1,1 1,0 0,0 0,0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178 279,'0'-3,"0"0,1 1,-1-1,2 0,0-1,-2 3,2-2,-1 1,0 0,1 0,-2 1,1 0,0 1,0-1,-1 0,0 0,1-1,1 0,-1 1,0 0,1 0,-2 0,1 1,0 0,0-2</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64 318,'1'0,"0"0,2 0,-1 0,0 0,-1 0,2 0,0 0,4 0,-2 0,2 0,0 0,1 0,-1 0,-4 0,2 0,2 0,-1 0,-1 0,4 0,-5 0,1 0,-2 0,0 0,3 0,-4 0,2 0,-1 0,1 0,2 0,-2 0,1 0,-2 0,2 0,-3 0,1 0,-1 0,1 0,0 0,2 0,-3 0,0 0,0 0,-1 0,0 0,0 0,4 0,-2 0,2 0,0 0,-2 0,2 0,-4 0,0 0,0 0,2 0,0 0,2 0,1 0,-2 0,0 0,-1 0,-1 0,2 0,-1-1,1 1,-1-2,2 2,-1 0,-1 0,-1 0,-1 0,0 0,0 0,0 0,0 0,2 0,-1 0,-1 0,1 0,0 0,0 0,0 0,-1 0,1 0,0 0,-1 0,0 0,2 0,-1 0,-1 0,1 0,1 0,-1 0,0 0,-1 0,1 0,0 0,-1 0,1 0,0 0,1 0,0 1,1 0,0 0,-3-1,2 0,-2 0,0 0,0 0,0 0,0 0,0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178 231,'1'0,"4"0,4 0,-3 0,1 0,-5 0,1 0,-2 0,1 0,-1 0,-1 2,0 1,-1-3,0 2</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628 461,'0'1,"0"3,0-1,0 0,0 1,-1 2,1-3,0 1,0 3,0-3,0 5,0-6,0-1,0 0,0-1,0 1,0 1,0-1,0 1,0 0,0-2,0 1,0-1,0 1,0-1,0 1,0-1,0 0,0 0,2 0,5-1,-1-1,2 0,3 1,1-2,-1 1,-4 0,2 0,-7 1,0-2,2 1,-2 1,-1 0,0 0,0 0,0-1,0 1,0 0,0-1,0 1,0 0,1 0,-1 0,2 0,1 0,1 0,-1 0,-1 0,2 0,3 0,-4 0,1 0,-3 0,1 0,-1 0,-1 0,0 0,0 0,0 0,0 0,0 0,1-1,-2 0,1 1,-1-1,0 0,1 0,-1 0,1 1,-1-1,0-1,0 0,0-2,0 2,0 0,0-2,0 1,0 1,-2-1,2-1,-2 0,0 1,2 1,0 1,0 0,-1-1,-1 0,2 1,0 0,0 0,0 0,0 0,0 0,0-1,0 1,0 0,0 0,0-1,0 1,-1 0,1 0,0 0,-2 0,2 0,-1 0,1 0,-2 1,-3-3,2 3,-1 0,-2 0,-2 0,-2 0,2 0,1 0,-1 0,0 0,1 0,0 0,3 0,2 0,-1 0,0 0,2 1,-1 1,0-2,0 1,1 0,0-1,-1 1,1 0,-2 0,2-1,-1 0,0 0,0 0,0 0,1 0,-2 0,-2 0,0 0,2 0,0 0,2 0,-1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352 551,'1'0,"0"0,0 0,2 0,0 0,3 0,2 0,-1 0,4 0,1 0,1 0,0 2,-2 0,0-1,-4-1,-2 1,-2-1,-2 0,0 0,0 0,1 0,-1 0,0 0,2 0,1 0,-1 0,-1 0,1 0,1 0,0 0,4 0,-3-1,-2 1,-2-1,0 1,0 0,0 0,0 0,2 0,0-1,-1 1,1-2,-2 2,0 0,0-1,0 1,1-1,2 1,-3-2</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485 269,'3'0,"1"0,2 0,1 0,-4 0,0 0,3 0,0 0,-1 0,-2 0,-2 0,1 0,1 0,2 0,0 0,1 0,-1 0,3 0,-2 0,-5 0,1 0,-1 0,1 0,2 0,2 0,-3 0,1 0,0 0,-1 0,-2 0,0 0,1 0,2 0,2 0,-3 0,1 0,-3 0,2 0,0 0,0 0,0 1,0-1,0 0,0 0,-1 0,2 0,-1 0,1 0,0 2,1-2,1 0,1 1,-2-1,1 0,-2 0,-1 0,1 0,-1 0,-1 0,-1 1,0-1,2 0,0 0,1 0,4 0,-5 0,-1 0,1 0,0 0,1 0,-2 0,1 0,1 0,0 0,0 0,-1 0,2 0,-1 0,1 0,1 1,-2-1,-2 0,0 0,-1 0,0 0,0 0,0 0,1 0,1 0,1 0,-1 0,-1 0,2-2,-1 1,0 1,1 0,0 0,-2 0,1-1,-2 1,1 0,2-2,-1 1,3 1,-2-1,0 1,1 0,0 0,3 0,-2 0,0 0,-2 0,0 0,4 0,-2-2,2 2,-5 0,-1 0,-1 0,2 0,0 0,-2 0,1 0,0 0,0 0,1 0,-2 0,0 0,1 0,0 0,-1 0,1 0,0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81 325,'2'0,"2"0,4 0,-1 0,0 0,0 0,-2 0,6 0,0 0,-1 0,-2 0,0 0,-1 0,1 0,-2 0,-2 0,4 1,-1-1,-1 0,1 1,0-1,-5 0,0 0,1 0,0 0,-2 0,2 0,-2 0,2 0,-1 0,-1 0,0 0,0 0,1 0,1 0,-2 0,1 0,-1 0,1 0,-1 0,0 0,0 2,0-2,0 0,0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604 321,'-1'0,"1"1,0 0,0 0,0 1,0 0,0-1,1-1,-1 1,1 0,1-1,1 0,-1 0,0 0,1-1,0-1,-1 2,1-3,-2 3,0 0,0 0,0-1,1 1,0-1,-1 1,1 0,-1 0,1 0,-1 2,0 0,-1 0,2-1,-1 1,0-1,0 0,0 0,1-1,1 0,4 0,0-3,0 0,3-1,-4 2,-1-1,1 1,-5 1,0 0,0 2,-1 2,1-2,0 0,2-1,2 0,1 0,3 0,1 0,0 0,-2-2,0 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777 316,'2'4,"-2"-3,1 1,0 0,0 0,0-2,-1 1,2-1,-1 0,2 0,2 0,3 0,-1 0,1 0,-1 0,2-2,-5 1,-2 0,0 2,-1 1,-1-1,1 0,0 1,3-2,0 0,-1-1,4-1,-2 1,-1 0,0 1,-2 0,-1-2,0 2</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140 369,'1'3,"1"0,-1-1,2 2,-2-2,1 0,-1-1,0-1,0 0,1 0,0 0,0 0,2-2,4-1,-1 1,0-2,-1 2,0-1,-3 2,-1 1,-1 0,1 2,-2 0,0 0,0-1,1-1,0 1,-1 0,1-1,0 0,3-1,-1 1,0-1,0 0,1 0,0 0,-2 0,-1 1,0-1,0 3,1-1,-1 2,-1 0,2-2,-2 0,0 0,1-1,0 1,0-1,2 0,2 0,-1 0,0-1,-1 0,1-2,-3 2,0 1,-1-1</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431 386,'1'0,"7"0,2 0,3 0,-1 0,-1 0,-1 0,-3 0,0 0,0 0,2-2,0 2,0 0,1 0,-1 0,2 0,0 0,0 0,-6 0,1 0,1 0,-3 0,2 0,-2 0,-1 0,2-1,0 0,-1 1,-3 0,3 0,-1 0,1 0,1 0,0 0,1 0,-2 0,2 0,-4 0,1 0,-1 0,1 0,-1 0,1 0,1 0,-2 0,0 0,-1 0,2 0,1 0,1 0,3 0,-3 0,1 0,-2-1,-1 0,-2 0,1 1,0 0,1-1,-1 1,1 0,1 0,3-1,-5 0,1 0,1 1,-1 0,-1 0,2 0,1 0,-2 0,0 0,1 0,-1 0,1 0,0-1,-1 1,2 0,-3 0,2 0,-1-2,-2 2,0 0,0 0,0 0,1 0,0 0,0 0,2 0,-1 0,-2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393 419,'-1'1,"0"-1,-2 2,0 1,1-1,1 0,0-2,1 2,-1-1,-2 3,3-2,-1 1,1-2,-2 6,2-3,0 1,0 4,0-4,2-2,-1 1,1-1,1 1,-3-2,0-1,1 0,0 0,-1 0,1 0,0 0,-1 0,1 0,-1 0,2 0,-1 0,-1 0,1-1,-1 1,1 0,0 0,0-1,0 0,1 0,1-1,-2 1,2-3,0 2,-1-2,0 1,2-2,-2 3,0-3,-1 3,-1-2,1 2,-1-2,1 1,-1 1,1-2,-1 2,0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419 267,'1'0,"1"0,0 1,0-1,1 1,-1-1,-1 0,1 0,0 0,2 0,3 0,-3 1,2 0,-3-1,-1 1,0-1,0 1,2-1,-2 0,0 1,-1-1,0 0,4 1,-2-1,0 1,1-1,-1 1,-1-1,-1 0,1 0,0 0,1 1,1 0,2 0,-4-1,1 0,-1 1,0 0,0-1,1 1,1 0,-2-1,-1 0,0 0,1 0,-1 0,2 0,0 0,-1 0,1 1,0-1,-2 0,2 0,1 0,-1 1,1-1,2 1,-1 0,1 0,-2-1,0 0,0 0,-1 0,-2 0,2 0,0 0,2 0,0 2,-1-2,1 1,-1-1,-1 0,1 0,-1 0,-1 0,2 0,3 0,-4 0,2 0,0 0,-3 0,-1 0,0 0,3 0,-2 0,0 0,1 0,1 0,-1 0,1 0,-2 0,1 0,-2 0,0 0,1-1,1 0,0 1,-2 0,2-1,-1 1,0-1,-1 1,1-1,-1 1,0 0,2-2,1 1</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423 455,'0'-1,"0"0,0-1,0 0,1 1,-1 0,0 0,0 0,0 0,0 0,0 0,0 0,0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423 440,'0'-2,"-1"1</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412 428,'-4'-2,"1"1,0 0,0 1,0-1,2 1,0 0,0 0,0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57 477,'1'3,"2"-3,2 3,-1-3,-3 1,2-1,0 1,2 1,-1-2,2 0,-3 0,-2 0,3 0,-1 0,-2 0,1 0,0 0,2 0,0 0,1 0,3-1,-7 1,1 0,1-1,-1 1,0-2,-1 2,1-1,-1 1,0-2,0 1,0 1,0-2,1 0,-1 0,0 1,0 0,0-1,0 0,-1 1,0-1,2 0,-1 0,-1 0,0 1,0 0,0 0,1-1,-1 1,1-1,-1 1,1-1,-1 1,0-2,0 2,0-1,0 1,0 0,0 0,-3 0,1 1,1 0,-2-1,1 1,0-2,-1 1,1 1,-2 0,0 0,0-1,-1 1,4 0,-2 0,0-2,0 2,2 0,-1 0,0 0,1 0,0 0,-1 0,-1 0,1 0,1 0,-1 0,0 1,0 0,0 0,0 0,-1 0,2-1,-1 1,1 0,0 0,-1-1,1 0,-3 2,2-1,1-1,-4 2,5-1,-1-1,0 0,0 1,-2 0,2 1,-2-1,3 0,-1 1,1 0,0 1,0-2,0 1,0 1,0-1,0-1,0 0,0 0,0 0,0 1,0 0,1-2,0 0,1 1,-1 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74 569,'0'-2,"3"2,1 0,1 0,2 0,0 0,1 0,3 0,6 0,-4 0,-3 0,-5 0,-1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112 580,'0'6,"1"1,-1-3,2 2,0-2,-1-2,0-1</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115 582,'4'0,"0"0,-1 0,1 0,0 0,0 0,0 0,-1 0,0 0,-2 0,1 0,-1 0,0 0,-1 1,0 0,-1 0,-2 1,1 0,-1-1,-2 1</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111 596,'3'0,"-1"0,2 0,5 4,-2-2,0 0,-4-2,-2 0,1 1,0 0,-1-1,1 0,-1 0,0 0,1 1</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120 533,'0'4,"0"0,0 4,0-1,0 2,0-4,0-1,0 1,0-2,0 1,0-2,0 1,0 0,0-2,-1 4,1-4,0 0,0 1,0 0,0 0,0-1,0 1,0-1,0 1,0 0,0 1,0 0,0-2,0 0,0 1,0 0,0-1</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128 605,'-3'1,"1"0,0 0,0 0,0 0,1-1,-1 1,0 0,0 0,0 0,0 0,0-1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738 281,'1'0,"0"-1</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111 613,'2'1,"1"2,-1-1,1 2,-2-3,3 3,-3-3,0 0,0-1,1 1</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169 546,'0'4,"-1"1,0-1,1 2,0-1,0 2,-1-5,1 1,-2 1,2-1,-1-1,0-1,1 0,0 0,4-1,2-2,-2 1,2-1,-4 1,1 1,-1 0,-2-1,-4 1,0 4,-1 1,1-2,1 1,0-2,2 2,0-1,-2-1,3 0,-1-2,0 1,0 0,-1-1,1 1,0-1,0 0,0 1,-1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144 594,'0'-1,"2"2,3 2,0-1,0 1,-4-2,0-1,5 3,-4-2,1-1,-2 0,0 0,0 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151 634,'4'0,"0"0,0 0,-1 0,-2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167 634,'1'0,"-1"3,-2 0,1-1,-1 2,1-2,0 0,0 0,0 0,1-1,0 0,0 0,-1 1,1-1,-1 2</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165 652,'1'0,"2"0,0 0,-1 0,4 0,-3 1,0-1,0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138 641,'-1'0,"0"2,1 2,0-1,-1 2,-1 1,1-4,1-1,-1-1,1 1,0 0,-1 0,7 0,0 1,1-1,-4-1,0 0,0 0,0 0,-2 0,2 1,-2-1</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249 573,'-2'6,"1"-4,0 2,-3 0,3-1,-3 2,1 0,1-3,0 2,0-2,2 0,0-1,-1-1</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240 603,'1'1,"0"4,0 1,0 0,-1-1,0 0,0-1,0-1,0-1,0-1</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278 595,'2'-3,"-1"3,-1-1,2 1,3-1,-4 1,0 0,1-1,0 1,-1 0,0 0,0-1</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745 263,'-1'-1,"0"0,0 1</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291 560,'-2'0,"1"2,0 1,0 4,0 2,0 2,-1 1,1 0,1-2,0-2,0-4,0 1,0-3,0 0,0-1,0 1</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279 598,'-1'0,"1"3,-1 1,0 0,-2 1,2 0,-2 1,2-4,-1 1,2-1,-2 0,1-1,1 0,-1-1</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282 604,'1'-1,"1"4,-1 4,4 0,-2 2,1-1,-3-4,1-1,-1-1,0 0,-1-1</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277 632,'2'0,"1"0,1 1,-2 0,-1-1</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250 375,'1'0,"4"1,3-1,3 0,0 0,-3 0,-1 0,0 0,0 0,0 0,-3 0,3 0,-1 0,-2 0,-2 0,1 0,0 0,-1 0,2 0,-2 0,1 0,1 0,-3 0,0 0,1 0,2 0,-1 0,-2 0,2 0,1 0,-1 0,1 0,-2 0,1 0,0 0,-2 0,3 2,0-2,-3 0,0 0,0 0,0 0,0 0,1 0,3 2,-1-2,0 0,1 1,2-1,0 1,-4-1,1 2,0-2,1 0,-1 0,0 1,1 0,0 0,0-1,-1 2,-1-2,0 0,3 1,-5-1,3 0,-2 1,1-1,0 0,-1 2,1-2,1 0,-3 0,2 0,1 0,-2 0,2 0,3 1,-5-1,2 0,1 1,0-1,6 3,-2-2,-4-1,0 0,-2 0,-1 0,-1 0,1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242 557,'2'0,"0"0,0 0,2 0,1 0,6 0,2 0,1 0,-1 0,-2 0,-2 1,-5-1,1 0,-1 0,-1 0,4 0,-2 2,-1 0,3-2,-1 0,-5 0,2 0,-2 0,1 0,-1 0,0 1,0-1,0 0,1 0,2 0,-2 0,2 0,1 0,1 0,-2 0,-2 0,0 0,2-1,-2 0,0 1,2 0,-2 0,0-1,0 1,-1 0,0 0,0 0,0 0,0 0,2 0,-3-1,1 1,0 0,0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238 469,'-1'0,"1"1,0 2,2 0,3 2,1-1,3 1,0 0,1-2,-2-2,-2 1,0 0,1-1,-1-1,-2 0,0 0,2 0,-1 0,0-1,1-1,-4 2,1-1,-1-1,1 1,0 0,-2 0,2 0,-2 1,1-2,1 2,-2-1,2 0,0 0,0-1,1 1,-1-1,0 0,1-1,-2 3,0-1,1-1,0 1,-1 1,0-2,2 1,-4 0,2 0,0 0,0-1,-1 0,0 2,-1-1,0 0,0 0,0 0,1-2,0 0,-1 2,0-1,0 1,0-1,0 1,0 0,0-1,-1 1,0-1,0 1,0 0,0-1,-1 1,0-3,-2 1,-1 0,-1-2,-3 0,5 4,-2-2,1 2,2 1,1 0,1 0,-2 0,1 0,-1 0,-1 0,0 0,-1 1,2-1,0 0,2 0,-3 0,1 0,0 0,1 0,-1 0,0 0,0 0,-2 0,1 0,-1 0,1 1,0 0,0 0,2-1,0 1,0 0,-1-1,-1 2,3-2,-1 1,-2 1,3-1,0-1,0 1,0-1,0 0,-1 1,2 0,-2 0,0 0,1 1,-2 0,3 0,0-1,-1 0,1 0,-1 1,0 0,1-1,0 0,0 1,0 0,0-1,0 2,0-2,0 1,0 0,0-1</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260 323,'2'0,"5"0,2 2,0 0,0-1,2-1,2 2,-3-2,-2 0,-1 0,-1 0,-2 0,-1 0,1 0,0 0,4-2,0 1,-1 0,-3 1,2 0,-3-1,1 1,-3 0,4-2,-3 2,2 0,-1-1,3 0,-2 1,-1 0,2-2,0 1,0 0,-2 1,0 0,0-1,-2 1,1 0,0-1,0 1,-1-1,2 1,0 0,1-1,-1 1,0 0,-1-2,0 2,1-1,-1 1,0 0,0 0,-1 0,0 0,2 0,-1 0,-1 0,1 0,-1 0,1 0,0 0,1 0,-2 0,2 0,-2 0,0 0,0 0,0 0,1 0,0 0,-1 0,0 0,0 0,0 0,0 0,1 0,-1 0,1 0,-1 1,1-1,0 1,-1 1,1-2,-2 1,1 0,1 2,0-3,-1 2,0-2,0 0,0 1,0-1,0 0,1 0,-1 0,1 1,-1-1,1 0,2 0,1 2,-3-2,1 0,-1 1,1 0,1 1,-1-1,-1-1,-1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734 383,'1'1,"3"-1,-1 1,3-1,-2 1,6 1,-4 0,0-1,2 0,-2 0,-2-1,0 0,2 0,-2 2,1-2,-1 0,1 0,0 0,-2 0,2 0,-2 0,-1 0,-1 0,0 0,2 0,-1 0,-1 0,1 0,-1 0,0 0,2 0,-1 0,1 0,0 0,0-1,0 1,-1 0,1-2,0 1,-1 1,0 0,0 0,0-1,3-1,-3 2,3-1,-4 1,1-1,1-1,1 2,-2 0,-2-1,3 0,1 0,-1 1,-1-1,1 0,0 0,2-1,-4 2,2 0,-2-1,1 0,0 0,0 0,-1 0,1 1,0-2,-1 2,0-1,-1 0,1 1,0-1,0-1,0 1,-1 0,0-1,0 1,0 0,0 0,0 0,0 0,0 0,0 0,0 0,0 0,0-1,-1 1,1 0,-1 1,0-2,-2 1,3 0,-1 1,-3-3,2 2,1 1,0 0,-1 0,2-1,-2 0,-1 1,-1-2,1 2,2-1,-2 1,-1-1,3 1,-1-1,0 1,0 0,1 0,-1-1,-1 1,0 0,-1 0,0 0,0 0,0 0,1 0,0 0,1 0,0 0,1 0,-1 0,1 0,-2 0,0 0,2 0,-2 0,0 0,2 0,-1 1,0-1,0 1,1 0,0-1,0 1,-1 1,0-2,1 1,-1 0,2 0,-1-1,1 1,-1 0,0 1,0 0,0 0,0 1,0-1,0 1,1-2,0 0,-1 1,1 1,-1 0,1-2,-1 3,1-3,0 0,0 0,0 0,0 0,0 0,0 0,0 0,0 0,0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350 492,'5'0,"6"-3,-3 2,3 0,0 1,0 0,-3 0,-1 0,-3 0,-3 0,6 0,0 0,0 0,-1 0,-1 0,-1 0,0 0,2 0,-1 0,-2 0,-1-1,2 1,-2 0,-1-1,0 1,0 0,0 0,2-1,-2 1,1-1,-1 1,2 0,0-2,-2 2,2 0,0 0,-2-1,0 1,0 0,0 0,4 0,-2 0,-2 0,3 0,3 0,-5 0,2 0,-1 0,-1 0,0 0,1 0,-2 0,0 0,1 0,1 0,-2 0,1 0,-1 0,1 0,-1 0,3 0,-3 0,1 0,-1 0,2 0,-1 0,0 0,0 0,-1 0,2 0,1 0,-1 0,1 0,-2 0,0 0,-1 0,1 0,-1 0,0 0,1 0,1 0,1 0,-1 0,2 0,0 0,-2 0,1 0,-2 0,1 0,1 0,-1 0,-2 0,0 0,0 0,-1-1,2 1,0 0,-1 0,2 0,-2 0,0 0,0 0,2 0,-1 0,3 0,0 0,-2 0,1 0,0 0,-2 0,2 0,1 2,0-1,-2-1,0 0,-1 0,0 0,-1 0,1 1,0-1,0 0,-1 0,3 2,-1-2,0 1,2-1,-2 0,0 0,0 0,-2 1,1-1,2 0,-3 0,1 0,-1 0,0 0,2 0,-1 0,0 0,2 0,-1 0,0 0,1 0,-3 0,1 0,0 0,-1 0,0 0,0 0,1 0,-1 0,2 0,0 0,-2 0,3 0,-2 0,-1 0,0 0,1 0,-1 0,0 0,0 1,0 0,0 0,2 1,-2-2,0 1,0 0,1 0,-2 0,1-1,0 0,0 0,0 0,0 0,1 0,-2 1,1-1,0 0,0 0,1 0,0 1,-1-1,1 0,1 0,-2 1,1-1,-1 0,1 0,-1 0,1 0,0 0,-1 0,0 0,1 0,-1-1,0 1,2-2,-2 1,1 1,1-1,-2-1,2 2,-2-1,0 0,1 1,-2-1,1 1,-1-1,1 0,0 0,0-1,1 0,-2 0,0 1,0-1,0 1,0 0,0 0,0 0,0 0,0-1,0 1,0 0,0 0,0 0,0 0,0 0,0 0,0 0,0 0,0 0,0 0,0 0,0 0,0-1,-1 0,0 0,0 1,0-1,1 1,-2 0,1 0,1 0,-1 0,0 1,-2 0,0-2,1 2,-2 0,-3 0,2-1,1 1,3 0,-2 0,2 0,-1 0,1 0,-1 0,0 0,0 0,2 1,-1 0,-2-1,0 2,2-1,-2-1,0 3,1-2,-3 2,2-1,2-1,-2 3,1-1,1 1,-1 5,1-3,1-2,0-1,0-2,0 1,0-1,1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740 259,'-2'-1,"-1"-1,2 1,0 1,0-1,0 1,-1 0,1 0,-2-2,-1 1,3 0,-1 1,-1-2,1 2,2-1,-1 1,0 0,-1 0,-1-1,0 0,0 0,-1-1,-2 0,2 1,1 0,-2 1,1-2,1 1,1 0,-3 0,2 0,-1 0,2 0,0 1,1-1,-2 1,0 0,1-1,0 1,-2-1,1 1,-2-1,1 1,1 0,-3 0,2-1,-2 1,1-2,0 1,-2 1,1-1,1 0,0 1,0-2,-1 2,-2 0,2 0,-1 0,5 0,0 0,-1 0,2 0,-2 0,-1 0,-1 0,1 0,-2 0,-2-1,1 0,-2 1,4 0,1 0,1 0,0 0,0 0,-2 0,1 0,1 0,0 0,-1 0,2 0,-1 0,0 1,0-1,-1 0,-2 0,2 0,0 0,1 1,1-1,-3 1,1 0,0-1,-1 0,2 1,0 0,2-1,-3 1,0 0,2-1,-1 1,-1 0,0 0,1 0,-1 1,0-2,-1 1,1 1,2 0,-1-2,1 0,1 0,-1 1,0-1,0 2,1-2,-2 1,2 0,-2 1,-1-2,4 1,-1 0,-3-1,2 2,1-1,-1-1,-2 2,2-1,1-1,-1 1,1 0,0-1,0 1,-2 0,2-1,0 2,0-2,0 0,0 1,0-1,0 1,-2 0,1 0,0 0,1-1,1 1,-1-1,0 1</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678 371,'0'1,"3"-1,2 1,6 0,-1 1,-4-2,3 1,-1-1,-2 0,-2 0,1 1,0-1,-1 0,2 0,-3 0,0 0,0 0,-2 0,3 0,-2 0,-1 0,0 0,2 0,-2 0,1 0,2 0,-1-1,-1 1,2 0,0 0,-1-1,-1 0,2-1,-2 2,2-1,-2 1,0 0,0-1,-1 1,1-2,0 1,0 0,-1 0,0 1,0 0,1-1,-2 0,4 0,-4 0,2 1,1-3,-2 3,0-1,-1-1,0 1,1-2,-1 2,0 0,0 0,0 0,0 0,0 0,0-1,0 0,0 0,-1 0,-1 0,1 1,-4-2,4 3,-1-1,1 0,-1 0,1 0,-2 1,1-1,-1-1,1 1,0 1,0 0,0-1,-1 1,1-2,0 2,1 0,-1 0,-1-1,0 0,0 0,1 1,-1-1,1 1,-2 0,1 0,-1 0,2 0,0 0,0 0,1 0,0 0,0 0,-1 0,-2 0,3 0,-2 0,2 0,-1 0,-2 0,1 0,-2 1,2 0,-2-1,1 0,0 0,-1 2,1-2,0 0,1 0,1 0,-1 0,-1 0,0 0,1 0,1 0,0 1,-1 0,2-1,0 0,-3 2,2-1,1-1,-1 1,-1 1,1-2,1 1,-1-1,0 1,0 1,0-1,-1 1,2 0,-1-2,0 3,0-1,2-1,0 0,0 0,0 0,0 1,0 0,1-2,-1 2,4 1,-1 1,2 0,-3-3,-1-1</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136 389,'3'0,"8"0,2 0,-1 0,-1 1,1-1,-3 0,1 0,-4 0,0 0,-2 0,-2 0,-1 0,2 0,-1 0,0 0,2 0,3 0,-6 0,2 0,1 0,-3 0,2 0,0 0,2 0,-4 0,3 0,-1 0,1-1,-3 1,1 0,1-1,-1 1,0 0,-1 0,0 0,1 0,-1 0,2 0,1-2,-1 2,-2 0,2-1,0 1,-1 0,0 0,4 0,-1 0,0 1,2-1,0 0,-2 1,-2-1,1 0,2 1,1 1,-1-1,0-1,1 2,0-2,-2 0,4 0,-4 0,2 0,1 0,-1 0,1 0,2 0,-2 0,-4 0,4-2,-5 1,2 0,0 0,0-1,-4 2,1 0,0-1,2 1,-1-1,0 1,-2 0,1-1,-1 1,0 0,2 0,1 0,2 0,3 0,-3 0,1 0,-5 0,1 0,0 0,0 0,1 0,1 0,-2-1,-1 0,-2-1,0 1,0-1,0 1,0-1,0 1,0-2,0 1,0 1,0 0,0 0,0-1,-1 1,-6 0,-3-1,0-1,-1 2,0-1,2 1,-1 0,3 1,1-1,2-1,2 2,1 0,-2 0,-3-2,3 2,-5 0,-2-1,2-1,-2 2,1 0,3 0,-3 0,3-1,0 0,2 1,0 0,0 0,-1 0,-1 0,-1 0,1 0,1 0,-1 0,0 0,0 0,-1 0,0 0,-2 1,2 0,-2-1,3 1,3 0,-1-1,-4 2,1-2,1 0,-4 0,0 0,2 0,0 0,2 0,3 0,-1 0,1 0,2 0,-3 1,-1 0,1-1,1 0,0 2,2-2,0 0,-1 1,0-1,1 0,-1 1,0-1,-1 2,0-2,1 0,-1 1,2 0,-2 1,-1-1,3-1,-2 3,0-2,1-1,1 1,0 0,0 0,0 0,1 0,-1-1,1 1,-2 1,1-1,1 0,-1 0,1 0,-1 2,1-1,-1 0,1-1,0 1,-1-1,0 0,1 0,1 1,0-2,0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372 629,'0'-1,"3"1,-1 0,2 0,7 0,0-1,0-1,2 1,0 1,3 0,-4 0,-2 0,0 0,-2 0,0 0,-4-1,-1 1,0-1,0 1,1 0,0 0,0 0,2 0,-1 0,1 0,-2 0,-2 0,1 0,-1 0,2 0,-3 0,0 0,2 0,-2 0,2 0,0 0,1 0,-2 0,2 2,-1-2,0 0,-2 0,1 0,-1-1,0 1,0 0,1 0,0-2,-1 1,1-1,0 1,0-2,-1-1,0 3,0-2,2-1,-1-2,-2 3,1 0,1-3,-1 1,2-2,-2 1,-1 3,1-2,0-3,1 3,-2 2,0-2,0-1,0 1,0-2,0 5,0-4,0 0,0 1,0 4,0-1,-1-2,0 0,-2-2,2 3,1 1,-2-2,1 2,0 0,-2-4,2 5,1 0,-2-2,1 2,0-1,0 2,-2-2,0 0,-1 1,2 0,-2 1,1-2,-2 2,-1 0,-4 0,3 0,-1 0,4 0,0 1,0 0,2 0,0-1,-2 1,1 1,-2 1,1-3,-1 2,2-1,-3 1,0-2,0 3,1-3,-4 0,4 0,-3 0,-1 0,0 0,1 0,-1 0,1 0,3 0,0 1,2 1,1-1,1 0,0 0,1 0,-1 1,0 1,0-1,0 0,1 0,0-1,0 0,0 0,-1 1,0 1,-1-2,-1 7,0-1,-1 2,2-2,-1 2,0-2,3 1,0 0,0-5,0 0,0-2,0 1,0 1,0-2,0 1,0-1,0 0,0 1,1-1,-1 0,0 0,0 0,0 0,0 1,0 0,0 0,0 0,0 0,-1 0,1-1,0 2,0 0,0 0,0-1,0 0,0-1,0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182 489,'0'1,"1"2,1-2,1 0,2 2,4 0,1-1,0 3,1-3,1 0,-3-1,-1 0,-1 1,-3-2,-2 0,2 0,-2 0,1 0,-1 0,-1 0,2 0,-1-1,2 0,-1 0,0 0,-1 0,2 0,-1 1,-2-1,2 0,0 0,-2 0,0 1,0-1,2 0,-1 0,0 0,0 0,1 1,-2 0,1-3,-1 3,1-1,2-1,-3 1,2 0,1 1,-1-1,-2 0,2 0,-1 1,-1-2,0 2,0-1,-1 0,1 0,0 0,0 0,-1 0,1-1,-1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328 441,'0'-1,"-2"1,1 0,0-1,-2 0,0 0,0 1,2 0,-1-1,-2 1,1-1,-1-1,1 2,-2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232 429,'-2'0,"-1"0,-1-1,1 1,2 0,-1 0,-2 0,3 0,-1 0,0 0,0 0,-2 1,2 0,-1 0,2-1,-1 2,-1-1,1 0,0 0,0 0,0-1,0 3,0-2,0 2,-2 3,4-2,-1 0,-1 1,1-4,1 0,0 0,0 0,0 1,0 0,2 1,-1-1,0-1,1 2,-1-2,1 1,0-1,-1-1,0 1,0-1</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419 164,'1'1,"1"2,-1-2,0-1,2 1,0-1,-1 0,-1 0,1 0,-1 0,0 0,0 0,0 0,0 0,0 0,0 0,1-2,-1 2,0-1,1 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430 138,'-1'0,"0"0,0 0,0 0,0 0,0 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512 130,'0'1,"0"0,0 1,0-1,0 1,0-1,0 0,0 0,0 0,-1 0,0 2,1-1,0 1,0-1,0-1,0 0,0 0,0 0,0 0,0 0,1-1,0 0,1 0,-1 0,0 0,0 0,1 0,-1 0,0 0,0 0,0 0,0 0,0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520 127,'2'0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609 334,'0'1,"1"-1,0 0,0 0,0 0,0 0,1 0,-1 0,2 0,-2 1,1-1,1 2,-1-2,-1 0,0 0,0 0,0 0,2 0,1 0,-1 0,-1 0,0 0,1 0,-1 0,1 0,-1 0,-1 0,0-1,0 1,1 0,-1 0,0 0,1-1,-1 0,3 1,-3 0,3-2,-1 2,-1-2,1 2,-1-1,-1 1,2-1,-1 0,1 1</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460 203,'0'1,"0"0,0 0,0 0,0 0,0 0,0 0,0 0,0 0,0 0,0 0,0 0,0 0,0 0,0 0,0 0,0 0,2-1,-1 0,0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464 217,'1'0,"-1"-1,1 0,0 1,-1-1,1 1,-1-1,1 1,0-2</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471 207,'0'-1,"-2"1,0-2,1 2,0 0,0 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537 200,'-1'0,"0"1,0 0,0 1,0-2,1 1,-1-1,1 1,-1 0,1 0,0 0,0 0,0 0,0 0,0 0,0 0,0 0,0 0,0 0,0 0,0 0,0 0,0 1,0-1,1 0,0 0,0 0,1-1,-1 0,1 0,-1 0,0 0,0 0,1 0,-1 0,0 0,1-1,-1 0,1 1,0-1,0 0,0 0,-2 0,1 1,0-1,-1 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555 203,'-2'-1,"-1"0,1 0,0 0,1 1,-3-1,3 1,0 0,0 0,0 0,-1 0,1 0,-1 0,1 0,-1 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518 131,'0'-1,"0"0,0 0,1 1,0 0,1 0,1-1,-2 1,1 0,-1 0,3 1,-3 1,3 1,-3-1,1-1,-1 0,0 1,0-1,0-1,-1 2,0-1,0 1,0-1,0 0,0 0,0 0,0 0,0 0,-1-1,1 2,-1 0,0-1</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97 545,'1'0,"2"-1,0 0,3 1,-2 0,2 0,-3-2,1 2,-1-1,-1 1,1-1,-2 1,1 0,-1 0,1 0,0 0,0 0,1 0,-2 0,1 0,-1 0,1 0,0 0,1 0,-1 0,0 0,3 1,-2-1,0 1,1-1,1 1,-4-1,1 0,-1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434 380,'-1'0,"0"0,0 1,-1 0,1 1,-2 1,3-1,-1 0,1 1,-1-1,0 0,1 0,0 2,0 0,0-3,0 1,0-1,0 0,0 1,1-1,-1 1,2 0,0 1,1 0,-2-1,2 0,-2 0,1-1,0 1,-1-1,0 0,0 0,1 0,-1 0,4 2,-3-2,2 1,1-1,1 0,-1 1,0-1,-1-1,-1 0,1 0,-1 0,0 0,0 0,0 0,0-1,0 0,0-1,-1 2,1-2,-1 1,0 0,-2 0,2-1,0 1,-1-2,0 3,-1-1,1-1,0 1,-1-2</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504 385,'-3'0,"2"-1,-1 0,-2 1,3-1,-1 1,1-1,-2 1,0-1,1 1,-1-1,-3 1,2-1,1 1,-3-1,3 1,1-1,1 1,-1 0,0 0,1 0,-1 0,0 0,-2 2,3-2,1 1,-2 0,0 0,1 0,-1-1,1 2</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248 520,'1'1,"2"0,3 0,2 0,3-1,2 0,2 0,-2 0,5 0,7 0,-10 0,-4 0,-3 0,-2 0,-2 0,-1 0,-1 0,1 0,0 0,-2 0,2 0,1 0,0 0,2-1,-1 0,2 1,-3 0,-2 0,0 0,-1 0,2 0,1 0,0-1,0 1,0 0,-1 0,1 0,-1 0,-2 0,0 0,0 0,1 0,1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672 300,'-2'0,"1"0,-1 0,1 0,-1 0,1 0,-1 0,0 0,0 0,1 0,-1 0,0 0,0 0,1 0,-1 0,0 0,-1 0,0 0,2 0,-1 0,1 0,-1 0,1 0,-1 1,1-1,0 0,-1 2,1-2,-1 1,2 0,-1-1,0 0,1 1,-1-1,-2 1,2-1,1 1,-1-1,0 1,-1-1,2 1,-2-1,1 1,0 0,0 0,0 0,0 1,0-2,0 1,0 1,-1 0,1 0,1 0,-1-1,1 1,0 0,0-1,0 0,0 0,0 0,1-1,0 1,2 1,-1-1,0 0,-1 0,1-1,5 2,-3-1,0-1,5 2,-8-2,1 0,1 0,0 0,0 0,1 0,1-1,-2 0,-1 0,0 0,2 1,-3 0,0-1,0 1,0 0,0 0,0-1,0 0,0 1,1-1,0 0,-1 0,0 1,0-1,0 0,0 0,5-1,-5 2,0-1,-1 0,1 1,1-1,-2 0,0-1,1 1,-1 0,0-1,0 1,0 0,-2-2,0 1,2 1,-1 1,0-1,-2-2,1 0,-3-1,1 1,-1-1,3 3,-1-1,1 1,0 0,0 0,0 1,1 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224 350,'1'0,"3"0,4 2,1-1,-2-1,0 3,3-1,-3-2,-1 0,0 1,0-1,1 1,-6-1,0 0,1 0,2 2,2-2,2 1,-1 0,-1 0,1 1,-2-2,0 1,-2-1,1 1,0-1,1 1,-1-1,2 0,-3 0,1 1,-2 0,0-1,0 0,0 1,-1-1,0 0,1 0,-1 1,1-1,2 0,-1 0,1 1,-2 0,1-1,-2 0,1 0,1 1,0 0,0-1,0 1,1 0,-1-1,0 0,0 1,0-1,2 0,5 1,-3 1,-3-2,3 0,-3 0,-3 0,0 0,0 0,1 1,1-1,2 0,-1 0,2 0,-3 0,0 0,0-1,-1 1,0 0,0 0,-1 0,0 0,0 0,2 0,0 0,-1-1,-1 1,3 0,-3 0,0 0,0-1,0 0,0 1,0 0,0-1</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151 221,'6'-1,"6"1,3 0,-1 0,-1 0,1 0,-2 0,-1 0,0 0,-3 0,-2 0,0 0,1 0,-1 0,-1 0,1 0,-2 0,-1 0,1 0,1 0,-2 0,0 0,2 0,-1 0,0 0,1 0,0 0,1 0,2 0,1 2,-1-2,3 2,3 1,1-2,9-1,1 0,1 0,-4 0,-7 0,-4 3,-4-3,-5 1,2-1,0 0,1 1,-2-1,1 2,2-2,-2 0,5 1,-4 0,1-1,-3 0,1 0,-3 0,0 0,3 0,-3 0,2 0,3 0,0 3,3-3,1 0,3 0,4 0,6 0,8-2,-2 1,-13-3,-2 3,-10 0,-3 1,0 0,0-1,0 1,2 0,1 0,1 0,1 0,-2 0,2 0,-2-2,-2 2,0 0,2 0,-2 0,1-1,2 1,-1 0,0 0,2-1,-3 1,2 0,1 0,-2 0,-1 0,1 0,-1-2,-1 2</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cm"/>
          <inkml:channelProperty channel="Y" name="resolution" value="28.3464566929134" units="cm"/>
        </inkml:channelProperties>
      </inkml:inkSource>
      <inkml:timestamp xml:id="ts0" timeString="2019-07-06T15:53: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240 256,'2'0,"6"0,2 0,1 0,2 0,3 0,-1 0,-3 0,-1 0,0 0,0 0,-2 0,-2 0,3 0,-1 0,1 0,-1 0,1 0,-2 0,-2 0,2 0,-1 0,-2 0,1 0,-2 0,-1 0,0 0,2 0,2 0,-1 0,0-1,1 0,2-2,-2 3,1-1,-1 1,2 0,1 0,-3-1,0 0,0 1,-1 0,-2 0,3-2,0 2,1 0,4 0,7 0,-6 0,2-1,-1 0,2-3,-4 2,-4 2,-4-1,-2 1,-1 0,1-1,0 1,1-1,0 1,-1 0,1-1,-1 1,0 0,-1 0,1 0,-1 0,1 0,-1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C069AFE-E4E3-409D-A6CA-93A1FCC260F1}"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DA55CD8-3F34-4BE6-AC6B-AC5BD6F04C78}"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E89893E-48C7-41CF-A9C7-1172834F7AD5}"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Rectangle 12"/>
          <p:cNvSpPr>
            <a:spLocks noGrp="1" noChangeArrowheads="1"/>
          </p:cNvSpPr>
          <p:nvPr>
            <p:ph type="ftr" sz="quarter" idx="10"/>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1"/>
          </p:nvPr>
        </p:nvSpPr>
        <p:spPr/>
        <p:txBody>
          <a:bodyPr/>
          <a:lstStyle>
            <a:lvl1pPr>
              <a:defRPr/>
            </a:lvl1pPr>
          </a:lstStyle>
          <a:p>
            <a:pPr>
              <a:defRPr/>
            </a:pPr>
            <a:fld id="{29285367-0AB1-43CD-9477-B631F3DD8E7E}"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Rectangle 12"/>
          <p:cNvSpPr>
            <a:spLocks noGrp="1" noChangeArrowheads="1"/>
          </p:cNvSpPr>
          <p:nvPr>
            <p:ph type="ftr" sz="quarter" idx="10"/>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1"/>
          </p:nvPr>
        </p:nvSpPr>
        <p:spPr/>
        <p:txBody>
          <a:bodyPr/>
          <a:lstStyle>
            <a:lvl1pPr>
              <a:defRPr/>
            </a:lvl1pPr>
          </a:lstStyle>
          <a:p>
            <a:pPr>
              <a:defRPr/>
            </a:pPr>
            <a:fld id="{4263A235-6601-4BF6-9DAB-00860171C7FA}"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5B35B5-A56B-45D0-8249-8A6AFF05C14D}"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1A200D6-A393-4CCE-9A33-4999EB8DAB29}"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2FD9322-620B-4101-8B32-89440B53A9C7}"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D1AFECA-65F2-4DCD-AD59-B8E5BBF50BD3}"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A18EA21-02A2-4505-A267-0CB52139B560}"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E929815-93E2-491A-806F-1A436617B423}"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9F0820E-7244-4F62-8E1E-F62C135C3906}"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58F3C4E-894B-4399-811A-AAF5314B9204}"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5123"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effectLst/>
                <a:ea typeface="仿宋_GB2312" pitchFamily="49" charset="-122"/>
              </a:defRPr>
            </a:lvl1pPr>
          </a:lstStyle>
          <a:p>
            <a:endParaRPr lang="en-US" altLang="zh-CN"/>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effectLst/>
                <a:ea typeface="仿宋_GB2312" pitchFamily="49" charset="-122"/>
              </a:defRPr>
            </a:lvl1pPr>
          </a:lstStyle>
          <a:p>
            <a:endParaRPr lang="en-US" altLang="zh-CN"/>
          </a:p>
        </p:txBody>
      </p:sp>
      <p:sp>
        <p:nvSpPr>
          <p:cNvPr id="5126"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effectLst/>
                <a:ea typeface="仿宋_GB2312" pitchFamily="49" charset="-122"/>
              </a:defRPr>
            </a:lvl1pPr>
          </a:lstStyle>
          <a:p>
            <a:fld id="{DE4A50DA-9BC2-4DB7-91FE-5D490831CA73}"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ea typeface="宋体" pitchFamily="2" charset="-122"/>
        </a:defRPr>
      </a:lvl2pPr>
      <a:lvl3pPr algn="ctr" rtl="0" fontAlgn="base">
        <a:spcBef>
          <a:spcPct val="0"/>
        </a:spcBef>
        <a:spcAft>
          <a:spcPct val="0"/>
        </a:spcAft>
        <a:defRPr sz="4400">
          <a:solidFill>
            <a:schemeClr val="tx2"/>
          </a:solidFill>
          <a:latin typeface="Times New Roman" pitchFamily="18" charset="0"/>
          <a:ea typeface="宋体" pitchFamily="2" charset="-122"/>
        </a:defRPr>
      </a:lvl3pPr>
      <a:lvl4pPr algn="ctr" rtl="0" fontAlgn="base">
        <a:spcBef>
          <a:spcPct val="0"/>
        </a:spcBef>
        <a:spcAft>
          <a:spcPct val="0"/>
        </a:spcAft>
        <a:defRPr sz="4400">
          <a:solidFill>
            <a:schemeClr val="tx2"/>
          </a:solidFill>
          <a:latin typeface="Times New Roman" pitchFamily="18" charset="0"/>
          <a:ea typeface="宋体" pitchFamily="2" charset="-122"/>
        </a:defRPr>
      </a:lvl4pPr>
      <a:lvl5pPr algn="ctr" rtl="0" fontAlgn="base">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7.bin"/></Relationships>
</file>

<file path=ppt/slides/_rels/slide100.xml.rels><?xml version="1.0" encoding="UTF-8" standalone="yes"?>
<Relationships xmlns="http://schemas.openxmlformats.org/package/2006/relationships"><Relationship Id="rId9" Type="http://schemas.openxmlformats.org/officeDocument/2006/relationships/oleObject" Target="../embeddings/oleObject161.bin"/><Relationship Id="rId8" Type="http://schemas.openxmlformats.org/officeDocument/2006/relationships/oleObject" Target="../embeddings/oleObject160.bin"/><Relationship Id="rId7" Type="http://schemas.openxmlformats.org/officeDocument/2006/relationships/image" Target="../media/image166.wmf"/><Relationship Id="rId6" Type="http://schemas.openxmlformats.org/officeDocument/2006/relationships/oleObject" Target="../embeddings/oleObject159.bin"/><Relationship Id="rId5" Type="http://schemas.openxmlformats.org/officeDocument/2006/relationships/image" Target="../media/image165.wmf"/><Relationship Id="rId4" Type="http://schemas.openxmlformats.org/officeDocument/2006/relationships/oleObject" Target="../embeddings/oleObject158.bin"/><Relationship Id="rId3" Type="http://schemas.openxmlformats.org/officeDocument/2006/relationships/image" Target="../media/image164.wmf"/><Relationship Id="rId2" Type="http://schemas.openxmlformats.org/officeDocument/2006/relationships/oleObject" Target="../embeddings/oleObject157.bin"/><Relationship Id="rId15" Type="http://schemas.openxmlformats.org/officeDocument/2006/relationships/vmlDrawing" Target="../drawings/vmlDrawing35.vml"/><Relationship Id="rId14" Type="http://schemas.openxmlformats.org/officeDocument/2006/relationships/slideLayout" Target="../slideLayouts/slideLayout2.xml"/><Relationship Id="rId13" Type="http://schemas.openxmlformats.org/officeDocument/2006/relationships/image" Target="../media/image136.wmf"/><Relationship Id="rId12" Type="http://schemas.openxmlformats.org/officeDocument/2006/relationships/oleObject" Target="../embeddings/oleObject163.bin"/><Relationship Id="rId11" Type="http://schemas.openxmlformats.org/officeDocument/2006/relationships/oleObject" Target="../embeddings/oleObject162.bin"/><Relationship Id="rId10" Type="http://schemas.openxmlformats.org/officeDocument/2006/relationships/image" Target="../media/image167.wmf"/><Relationship Id="rId1" Type="http://schemas.openxmlformats.org/officeDocument/2006/relationships/image" Target="../media/image81.emf"/></Relationships>
</file>

<file path=ppt/slides/_rels/slide10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70.png"/><Relationship Id="rId6" Type="http://schemas.openxmlformats.org/officeDocument/2006/relationships/customXml" Target="../ink/ink56.xml"/><Relationship Id="rId5" Type="http://schemas.openxmlformats.org/officeDocument/2006/relationships/image" Target="../media/image169.png"/><Relationship Id="rId4" Type="http://schemas.openxmlformats.org/officeDocument/2006/relationships/customXml" Target="../ink/ink55.xml"/><Relationship Id="rId3" Type="http://schemas.openxmlformats.org/officeDocument/2006/relationships/image" Target="../media/image168.png"/><Relationship Id="rId2" Type="http://schemas.openxmlformats.org/officeDocument/2006/relationships/customXml" Target="../ink/ink54.xml"/><Relationship Id="rId1" Type="http://schemas.openxmlformats.org/officeDocument/2006/relationships/image" Target="../media/image81.emf"/></Relationships>
</file>

<file path=ppt/slides/_rels/slide102.xml.rels><?xml version="1.0" encoding="UTF-8" standalone="yes"?>
<Relationships xmlns="http://schemas.openxmlformats.org/package/2006/relationships"><Relationship Id="rId9" Type="http://schemas.openxmlformats.org/officeDocument/2006/relationships/image" Target="../media/image174.wmf"/><Relationship Id="rId8" Type="http://schemas.openxmlformats.org/officeDocument/2006/relationships/oleObject" Target="../embeddings/oleObject167.bin"/><Relationship Id="rId7" Type="http://schemas.openxmlformats.org/officeDocument/2006/relationships/image" Target="../media/image173.wmf"/><Relationship Id="rId6" Type="http://schemas.openxmlformats.org/officeDocument/2006/relationships/oleObject" Target="../embeddings/oleObject166.bin"/><Relationship Id="rId5" Type="http://schemas.openxmlformats.org/officeDocument/2006/relationships/image" Target="../media/image172.wmf"/><Relationship Id="rId4" Type="http://schemas.openxmlformats.org/officeDocument/2006/relationships/oleObject" Target="../embeddings/oleObject165.bin"/><Relationship Id="rId3" Type="http://schemas.openxmlformats.org/officeDocument/2006/relationships/image" Target="../media/image171.wmf"/><Relationship Id="rId2" Type="http://schemas.openxmlformats.org/officeDocument/2006/relationships/oleObject" Target="../embeddings/oleObject164.bin"/><Relationship Id="rId13" Type="http://schemas.openxmlformats.org/officeDocument/2006/relationships/vmlDrawing" Target="../drawings/vmlDrawing36.vml"/><Relationship Id="rId12" Type="http://schemas.openxmlformats.org/officeDocument/2006/relationships/slideLayout" Target="../slideLayouts/slideLayout2.xml"/><Relationship Id="rId11" Type="http://schemas.openxmlformats.org/officeDocument/2006/relationships/image" Target="../media/image175.wmf"/><Relationship Id="rId10" Type="http://schemas.openxmlformats.org/officeDocument/2006/relationships/oleObject" Target="../embeddings/oleObject168.bin"/><Relationship Id="rId1" Type="http://schemas.openxmlformats.org/officeDocument/2006/relationships/image" Target="../media/image81.emf"/></Relationships>
</file>

<file path=ppt/slides/_rels/slide103.xml.rels><?xml version="1.0" encoding="UTF-8" standalone="yes"?>
<Relationships xmlns="http://schemas.openxmlformats.org/package/2006/relationships"><Relationship Id="rId9" Type="http://schemas.openxmlformats.org/officeDocument/2006/relationships/image" Target="../media/image179.png"/><Relationship Id="rId8" Type="http://schemas.openxmlformats.org/officeDocument/2006/relationships/customXml" Target="../ink/ink57.xml"/><Relationship Id="rId7" Type="http://schemas.openxmlformats.org/officeDocument/2006/relationships/image" Target="../media/image178.wmf"/><Relationship Id="rId6" Type="http://schemas.openxmlformats.org/officeDocument/2006/relationships/oleObject" Target="../embeddings/oleObject171.bin"/><Relationship Id="rId5" Type="http://schemas.openxmlformats.org/officeDocument/2006/relationships/image" Target="../media/image177.wmf"/><Relationship Id="rId4" Type="http://schemas.openxmlformats.org/officeDocument/2006/relationships/oleObject" Target="../embeddings/oleObject170.bin"/><Relationship Id="rId3" Type="http://schemas.openxmlformats.org/officeDocument/2006/relationships/image" Target="../media/image176.wmf"/><Relationship Id="rId2" Type="http://schemas.openxmlformats.org/officeDocument/2006/relationships/oleObject" Target="../embeddings/oleObject169.bin"/><Relationship Id="rId15" Type="http://schemas.openxmlformats.org/officeDocument/2006/relationships/vmlDrawing" Target="../drawings/vmlDrawing37.vml"/><Relationship Id="rId14" Type="http://schemas.openxmlformats.org/officeDocument/2006/relationships/slideLayout" Target="../slideLayouts/slideLayout2.xml"/><Relationship Id="rId13" Type="http://schemas.openxmlformats.org/officeDocument/2006/relationships/image" Target="../media/image181.png"/><Relationship Id="rId12" Type="http://schemas.openxmlformats.org/officeDocument/2006/relationships/customXml" Target="../ink/ink59.xml"/><Relationship Id="rId11" Type="http://schemas.openxmlformats.org/officeDocument/2006/relationships/image" Target="../media/image180.png"/><Relationship Id="rId10" Type="http://schemas.openxmlformats.org/officeDocument/2006/relationships/customXml" Target="../ink/ink58.xml"/><Relationship Id="rId1" Type="http://schemas.openxmlformats.org/officeDocument/2006/relationships/image" Target="../media/image81.emf"/></Relationships>
</file>

<file path=ppt/slides/_rels/slide104.xml.rels><?xml version="1.0" encoding="UTF-8" standalone="yes"?>
<Relationships xmlns="http://schemas.openxmlformats.org/package/2006/relationships"><Relationship Id="rId9" Type="http://schemas.openxmlformats.org/officeDocument/2006/relationships/oleObject" Target="../embeddings/oleObject176.bin"/><Relationship Id="rId8" Type="http://schemas.openxmlformats.org/officeDocument/2006/relationships/oleObject" Target="../embeddings/oleObject175.bin"/><Relationship Id="rId7" Type="http://schemas.openxmlformats.org/officeDocument/2006/relationships/image" Target="../media/image182.wmf"/><Relationship Id="rId6" Type="http://schemas.openxmlformats.org/officeDocument/2006/relationships/oleObject" Target="../embeddings/oleObject174.bin"/><Relationship Id="rId5" Type="http://schemas.openxmlformats.org/officeDocument/2006/relationships/image" Target="../media/image175.wmf"/><Relationship Id="rId4" Type="http://schemas.openxmlformats.org/officeDocument/2006/relationships/oleObject" Target="../embeddings/oleObject173.bin"/><Relationship Id="rId3" Type="http://schemas.openxmlformats.org/officeDocument/2006/relationships/image" Target="../media/image177.wmf"/><Relationship Id="rId2" Type="http://schemas.openxmlformats.org/officeDocument/2006/relationships/oleObject" Target="../embeddings/oleObject172.bin"/><Relationship Id="rId16" Type="http://schemas.openxmlformats.org/officeDocument/2006/relationships/vmlDrawing" Target="../drawings/vmlDrawing38.vml"/><Relationship Id="rId15" Type="http://schemas.openxmlformats.org/officeDocument/2006/relationships/slideLayout" Target="../slideLayouts/slideLayout2.xml"/><Relationship Id="rId14" Type="http://schemas.openxmlformats.org/officeDocument/2006/relationships/image" Target="../media/image185.png"/><Relationship Id="rId13" Type="http://schemas.openxmlformats.org/officeDocument/2006/relationships/customXml" Target="../ink/ink60.xml"/><Relationship Id="rId12" Type="http://schemas.openxmlformats.org/officeDocument/2006/relationships/image" Target="../media/image184.wmf"/><Relationship Id="rId11" Type="http://schemas.openxmlformats.org/officeDocument/2006/relationships/oleObject" Target="../embeddings/oleObject177.bin"/><Relationship Id="rId10" Type="http://schemas.openxmlformats.org/officeDocument/2006/relationships/image" Target="../media/image183.wmf"/><Relationship Id="rId1" Type="http://schemas.openxmlformats.org/officeDocument/2006/relationships/image" Target="../media/image81.emf"/></Relationships>
</file>

<file path=ppt/slides/_rels/slide10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6.png"/><Relationship Id="rId2" Type="http://schemas.openxmlformats.org/officeDocument/2006/relationships/customXml" Target="../ink/ink61.xml"/><Relationship Id="rId1" Type="http://schemas.openxmlformats.org/officeDocument/2006/relationships/image" Target="../media/image81.emf"/></Relationships>
</file>

<file path=ppt/slides/_rels/slide106.xml.rels><?xml version="1.0" encoding="UTF-8" standalone="yes"?>
<Relationships xmlns="http://schemas.openxmlformats.org/package/2006/relationships"><Relationship Id="rId9" Type="http://schemas.openxmlformats.org/officeDocument/2006/relationships/oleObject" Target="../embeddings/oleObject181.bin"/><Relationship Id="rId8" Type="http://schemas.openxmlformats.org/officeDocument/2006/relationships/image" Target="../media/image190.wmf"/><Relationship Id="rId7" Type="http://schemas.openxmlformats.org/officeDocument/2006/relationships/oleObject" Target="../embeddings/oleObject180.bin"/><Relationship Id="rId6" Type="http://schemas.openxmlformats.org/officeDocument/2006/relationships/image" Target="../media/image189.wmf"/><Relationship Id="rId5" Type="http://schemas.openxmlformats.org/officeDocument/2006/relationships/oleObject" Target="../embeddings/oleObject179.bin"/><Relationship Id="rId4" Type="http://schemas.openxmlformats.org/officeDocument/2006/relationships/image" Target="../media/image188.wmf"/><Relationship Id="rId3" Type="http://schemas.openxmlformats.org/officeDocument/2006/relationships/oleObject" Target="../embeddings/oleObject178.bin"/><Relationship Id="rId2" Type="http://schemas.openxmlformats.org/officeDocument/2006/relationships/image" Target="../media/image187.png"/><Relationship Id="rId16" Type="http://schemas.openxmlformats.org/officeDocument/2006/relationships/vmlDrawing" Target="../drawings/vmlDrawing39.vml"/><Relationship Id="rId15" Type="http://schemas.openxmlformats.org/officeDocument/2006/relationships/slideLayout" Target="../slideLayouts/slideLayout2.xml"/><Relationship Id="rId14" Type="http://schemas.openxmlformats.org/officeDocument/2006/relationships/image" Target="../media/image193.png"/><Relationship Id="rId13" Type="http://schemas.openxmlformats.org/officeDocument/2006/relationships/customXml" Target="../ink/ink62.xml"/><Relationship Id="rId12" Type="http://schemas.openxmlformats.org/officeDocument/2006/relationships/image" Target="../media/image192.wmf"/><Relationship Id="rId11" Type="http://schemas.openxmlformats.org/officeDocument/2006/relationships/oleObject" Target="../embeddings/oleObject182.bin"/><Relationship Id="rId10" Type="http://schemas.openxmlformats.org/officeDocument/2006/relationships/image" Target="../media/image191.wmf"/><Relationship Id="rId1" Type="http://schemas.openxmlformats.org/officeDocument/2006/relationships/image" Target="../media/image81.emf"/></Relationships>
</file>

<file path=ppt/slides/_rels/slide107.xml.rels><?xml version="1.0" encoding="UTF-8" standalone="yes"?>
<Relationships xmlns="http://schemas.openxmlformats.org/package/2006/relationships"><Relationship Id="rId9" Type="http://schemas.openxmlformats.org/officeDocument/2006/relationships/image" Target="../media/image191.wmf"/><Relationship Id="rId8" Type="http://schemas.openxmlformats.org/officeDocument/2006/relationships/oleObject" Target="../embeddings/oleObject186.bin"/><Relationship Id="rId7" Type="http://schemas.openxmlformats.org/officeDocument/2006/relationships/image" Target="../media/image190.wmf"/><Relationship Id="rId6" Type="http://schemas.openxmlformats.org/officeDocument/2006/relationships/oleObject" Target="../embeddings/oleObject185.bin"/><Relationship Id="rId51" Type="http://schemas.openxmlformats.org/officeDocument/2006/relationships/vmlDrawing" Target="../drawings/vmlDrawing40.vml"/><Relationship Id="rId50" Type="http://schemas.openxmlformats.org/officeDocument/2006/relationships/slideLayout" Target="../slideLayouts/slideLayout2.xml"/><Relationship Id="rId5" Type="http://schemas.openxmlformats.org/officeDocument/2006/relationships/image" Target="../media/image189.wmf"/><Relationship Id="rId49" Type="http://schemas.openxmlformats.org/officeDocument/2006/relationships/image" Target="../media/image211.png"/><Relationship Id="rId48" Type="http://schemas.openxmlformats.org/officeDocument/2006/relationships/customXml" Target="../ink/ink76.xml"/><Relationship Id="rId47" Type="http://schemas.openxmlformats.org/officeDocument/2006/relationships/image" Target="../media/image210.png"/><Relationship Id="rId46" Type="http://schemas.openxmlformats.org/officeDocument/2006/relationships/customXml" Target="../ink/ink75.xml"/><Relationship Id="rId45" Type="http://schemas.openxmlformats.org/officeDocument/2006/relationships/image" Target="../media/image209.png"/><Relationship Id="rId44" Type="http://schemas.openxmlformats.org/officeDocument/2006/relationships/customXml" Target="../ink/ink74.xml"/><Relationship Id="rId43" Type="http://schemas.openxmlformats.org/officeDocument/2006/relationships/image" Target="../media/image208.png"/><Relationship Id="rId42" Type="http://schemas.openxmlformats.org/officeDocument/2006/relationships/customXml" Target="../ink/ink73.xml"/><Relationship Id="rId41" Type="http://schemas.openxmlformats.org/officeDocument/2006/relationships/image" Target="../media/image207.png"/><Relationship Id="rId40" Type="http://schemas.openxmlformats.org/officeDocument/2006/relationships/customXml" Target="../ink/ink72.xml"/><Relationship Id="rId4" Type="http://schemas.openxmlformats.org/officeDocument/2006/relationships/oleObject" Target="../embeddings/oleObject184.bin"/><Relationship Id="rId39" Type="http://schemas.openxmlformats.org/officeDocument/2006/relationships/image" Target="../media/image206.png"/><Relationship Id="rId38" Type="http://schemas.openxmlformats.org/officeDocument/2006/relationships/customXml" Target="../ink/ink71.xml"/><Relationship Id="rId37" Type="http://schemas.openxmlformats.org/officeDocument/2006/relationships/image" Target="../media/image205.png"/><Relationship Id="rId36" Type="http://schemas.openxmlformats.org/officeDocument/2006/relationships/customXml" Target="../ink/ink70.xml"/><Relationship Id="rId35" Type="http://schemas.openxmlformats.org/officeDocument/2006/relationships/image" Target="../media/image204.png"/><Relationship Id="rId34" Type="http://schemas.openxmlformats.org/officeDocument/2006/relationships/customXml" Target="../ink/ink69.xml"/><Relationship Id="rId33" Type="http://schemas.openxmlformats.org/officeDocument/2006/relationships/image" Target="../media/image203.png"/><Relationship Id="rId32" Type="http://schemas.openxmlformats.org/officeDocument/2006/relationships/customXml" Target="../ink/ink68.xml"/><Relationship Id="rId31" Type="http://schemas.openxmlformats.org/officeDocument/2006/relationships/image" Target="../media/image202.png"/><Relationship Id="rId30" Type="http://schemas.openxmlformats.org/officeDocument/2006/relationships/customXml" Target="../ink/ink67.xml"/><Relationship Id="rId3" Type="http://schemas.openxmlformats.org/officeDocument/2006/relationships/image" Target="../media/image188.wmf"/><Relationship Id="rId29" Type="http://schemas.openxmlformats.org/officeDocument/2006/relationships/image" Target="../media/image201.png"/><Relationship Id="rId28" Type="http://schemas.openxmlformats.org/officeDocument/2006/relationships/customXml" Target="../ink/ink66.xml"/><Relationship Id="rId27" Type="http://schemas.openxmlformats.org/officeDocument/2006/relationships/image" Target="../media/image200.png"/><Relationship Id="rId26" Type="http://schemas.openxmlformats.org/officeDocument/2006/relationships/customXml" Target="../ink/ink65.xml"/><Relationship Id="rId25" Type="http://schemas.openxmlformats.org/officeDocument/2006/relationships/image" Target="../media/image199.png"/><Relationship Id="rId24" Type="http://schemas.openxmlformats.org/officeDocument/2006/relationships/customXml" Target="../ink/ink64.xml"/><Relationship Id="rId23" Type="http://schemas.openxmlformats.org/officeDocument/2006/relationships/image" Target="../media/image198.png"/><Relationship Id="rId22" Type="http://schemas.openxmlformats.org/officeDocument/2006/relationships/customXml" Target="../ink/ink63.xml"/><Relationship Id="rId21" Type="http://schemas.openxmlformats.org/officeDocument/2006/relationships/image" Target="../media/image197.wmf"/><Relationship Id="rId20" Type="http://schemas.openxmlformats.org/officeDocument/2006/relationships/oleObject" Target="../embeddings/oleObject191.bin"/><Relationship Id="rId2" Type="http://schemas.openxmlformats.org/officeDocument/2006/relationships/oleObject" Target="../embeddings/oleObject183.bin"/><Relationship Id="rId19" Type="http://schemas.openxmlformats.org/officeDocument/2006/relationships/image" Target="../media/image196.wmf"/><Relationship Id="rId18" Type="http://schemas.openxmlformats.org/officeDocument/2006/relationships/oleObject" Target="../embeddings/oleObject190.bin"/><Relationship Id="rId17" Type="http://schemas.openxmlformats.org/officeDocument/2006/relationships/image" Target="../media/image195.wmf"/><Relationship Id="rId16" Type="http://schemas.openxmlformats.org/officeDocument/2006/relationships/oleObject" Target="../embeddings/oleObject189.bin"/><Relationship Id="rId15" Type="http://schemas.openxmlformats.org/officeDocument/2006/relationships/image" Target="../media/image177.wmf"/><Relationship Id="rId14" Type="http://schemas.openxmlformats.org/officeDocument/2006/relationships/oleObject" Target="../embeddings/oleObject188.bin"/><Relationship Id="rId13" Type="http://schemas.openxmlformats.org/officeDocument/2006/relationships/image" Target="../media/image194.wmf"/><Relationship Id="rId12" Type="http://schemas.openxmlformats.org/officeDocument/2006/relationships/image" Target="../media/image184.wmf"/><Relationship Id="rId11" Type="http://schemas.openxmlformats.org/officeDocument/2006/relationships/image" Target="../media/image192.wmf"/><Relationship Id="rId10" Type="http://schemas.openxmlformats.org/officeDocument/2006/relationships/oleObject" Target="../embeddings/oleObject187.bin"/><Relationship Id="rId1" Type="http://schemas.openxmlformats.org/officeDocument/2006/relationships/image" Target="../media/image81.emf"/></Relationships>
</file>

<file path=ppt/slides/_rels/slide108.xml.rels><?xml version="1.0" encoding="UTF-8" standalone="yes"?>
<Relationships xmlns="http://schemas.openxmlformats.org/package/2006/relationships"><Relationship Id="rId9" Type="http://schemas.openxmlformats.org/officeDocument/2006/relationships/image" Target="../media/image177.wmf"/><Relationship Id="rId8" Type="http://schemas.openxmlformats.org/officeDocument/2006/relationships/oleObject" Target="../embeddings/oleObject195.bin"/><Relationship Id="rId7" Type="http://schemas.openxmlformats.org/officeDocument/2006/relationships/image" Target="../media/image212.wmf"/><Relationship Id="rId6" Type="http://schemas.openxmlformats.org/officeDocument/2006/relationships/oleObject" Target="../embeddings/oleObject194.bin"/><Relationship Id="rId5" Type="http://schemas.openxmlformats.org/officeDocument/2006/relationships/image" Target="../media/image197.wmf"/><Relationship Id="rId4" Type="http://schemas.openxmlformats.org/officeDocument/2006/relationships/oleObject" Target="../embeddings/oleObject193.bin"/><Relationship Id="rId3" Type="http://schemas.openxmlformats.org/officeDocument/2006/relationships/image" Target="../media/image196.wmf"/><Relationship Id="rId2" Type="http://schemas.openxmlformats.org/officeDocument/2006/relationships/oleObject" Target="../embeddings/oleObject192.bin"/><Relationship Id="rId15" Type="http://schemas.openxmlformats.org/officeDocument/2006/relationships/vmlDrawing" Target="../drawings/vmlDrawing41.vml"/><Relationship Id="rId14" Type="http://schemas.openxmlformats.org/officeDocument/2006/relationships/slideLayout" Target="../slideLayouts/slideLayout2.xml"/><Relationship Id="rId13" Type="http://schemas.openxmlformats.org/officeDocument/2006/relationships/image" Target="../media/image214.wmf"/><Relationship Id="rId12" Type="http://schemas.openxmlformats.org/officeDocument/2006/relationships/oleObject" Target="../embeddings/oleObject197.bin"/><Relationship Id="rId11" Type="http://schemas.openxmlformats.org/officeDocument/2006/relationships/image" Target="../media/image213.wmf"/><Relationship Id="rId10" Type="http://schemas.openxmlformats.org/officeDocument/2006/relationships/oleObject" Target="../embeddings/oleObject196.bin"/><Relationship Id="rId1" Type="http://schemas.openxmlformats.org/officeDocument/2006/relationships/image" Target="../media/image81.emf"/></Relationships>
</file>

<file path=ppt/slides/_rels/slide109.xml.rels><?xml version="1.0" encoding="UTF-8" standalone="yes"?>
<Relationships xmlns="http://schemas.openxmlformats.org/package/2006/relationships"><Relationship Id="rId9" Type="http://schemas.openxmlformats.org/officeDocument/2006/relationships/image" Target="../media/image218.wmf"/><Relationship Id="rId8" Type="http://schemas.openxmlformats.org/officeDocument/2006/relationships/oleObject" Target="../embeddings/oleObject201.bin"/><Relationship Id="rId7" Type="http://schemas.openxmlformats.org/officeDocument/2006/relationships/image" Target="../media/image217.wmf"/><Relationship Id="rId6" Type="http://schemas.openxmlformats.org/officeDocument/2006/relationships/oleObject" Target="../embeddings/oleObject200.bin"/><Relationship Id="rId5" Type="http://schemas.openxmlformats.org/officeDocument/2006/relationships/image" Target="../media/image216.wmf"/><Relationship Id="rId4" Type="http://schemas.openxmlformats.org/officeDocument/2006/relationships/oleObject" Target="../embeddings/oleObject199.bin"/><Relationship Id="rId3" Type="http://schemas.openxmlformats.org/officeDocument/2006/relationships/image" Target="../media/image215.wmf"/><Relationship Id="rId2" Type="http://schemas.openxmlformats.org/officeDocument/2006/relationships/oleObject" Target="../embeddings/oleObject198.bin"/><Relationship Id="rId18" Type="http://schemas.openxmlformats.org/officeDocument/2006/relationships/vmlDrawing" Target="../drawings/vmlDrawing42.vml"/><Relationship Id="rId17" Type="http://schemas.openxmlformats.org/officeDocument/2006/relationships/slideLayout" Target="../slideLayouts/slideLayout2.xml"/><Relationship Id="rId16" Type="http://schemas.openxmlformats.org/officeDocument/2006/relationships/image" Target="../media/image221.png"/><Relationship Id="rId15" Type="http://schemas.openxmlformats.org/officeDocument/2006/relationships/customXml" Target="../ink/ink79.xml"/><Relationship Id="rId14" Type="http://schemas.openxmlformats.org/officeDocument/2006/relationships/image" Target="../media/image220.png"/><Relationship Id="rId13" Type="http://schemas.openxmlformats.org/officeDocument/2006/relationships/customXml" Target="../ink/ink78.xml"/><Relationship Id="rId12" Type="http://schemas.openxmlformats.org/officeDocument/2006/relationships/image" Target="../media/image219.png"/><Relationship Id="rId11" Type="http://schemas.openxmlformats.org/officeDocument/2006/relationships/customXml" Target="../ink/ink77.xml"/><Relationship Id="rId10" Type="http://schemas.openxmlformats.org/officeDocument/2006/relationships/oleObject" Target="../embeddings/oleObject202.bin"/><Relationship Id="rId1" Type="http://schemas.openxmlformats.org/officeDocument/2006/relationships/image" Target="../media/image8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9" Type="http://schemas.openxmlformats.org/officeDocument/2006/relationships/image" Target="../media/image224.wmf"/><Relationship Id="rId8" Type="http://schemas.openxmlformats.org/officeDocument/2006/relationships/oleObject" Target="../embeddings/oleObject206.bin"/><Relationship Id="rId7" Type="http://schemas.openxmlformats.org/officeDocument/2006/relationships/image" Target="../media/image223.wmf"/><Relationship Id="rId6" Type="http://schemas.openxmlformats.org/officeDocument/2006/relationships/oleObject" Target="../embeddings/oleObject205.bin"/><Relationship Id="rId5" Type="http://schemas.openxmlformats.org/officeDocument/2006/relationships/image" Target="../media/image216.wmf"/><Relationship Id="rId4" Type="http://schemas.openxmlformats.org/officeDocument/2006/relationships/oleObject" Target="../embeddings/oleObject204.bin"/><Relationship Id="rId3" Type="http://schemas.openxmlformats.org/officeDocument/2006/relationships/image" Target="../media/image222.wmf"/><Relationship Id="rId22" Type="http://schemas.openxmlformats.org/officeDocument/2006/relationships/vmlDrawing" Target="../drawings/vmlDrawing43.vml"/><Relationship Id="rId21" Type="http://schemas.openxmlformats.org/officeDocument/2006/relationships/slideLayout" Target="../slideLayouts/slideLayout2.xml"/><Relationship Id="rId20" Type="http://schemas.openxmlformats.org/officeDocument/2006/relationships/image" Target="../media/image229.png"/><Relationship Id="rId2" Type="http://schemas.openxmlformats.org/officeDocument/2006/relationships/oleObject" Target="../embeddings/oleObject203.bin"/><Relationship Id="rId19" Type="http://schemas.openxmlformats.org/officeDocument/2006/relationships/customXml" Target="../ink/ink80.xml"/><Relationship Id="rId18" Type="http://schemas.openxmlformats.org/officeDocument/2006/relationships/image" Target="../media/image228.wmf"/><Relationship Id="rId17" Type="http://schemas.openxmlformats.org/officeDocument/2006/relationships/oleObject" Target="../embeddings/oleObject211.bin"/><Relationship Id="rId16" Type="http://schemas.openxmlformats.org/officeDocument/2006/relationships/image" Target="../media/image227.wmf"/><Relationship Id="rId15" Type="http://schemas.openxmlformats.org/officeDocument/2006/relationships/oleObject" Target="../embeddings/oleObject210.bin"/><Relationship Id="rId14" Type="http://schemas.openxmlformats.org/officeDocument/2006/relationships/image" Target="../media/image226.wmf"/><Relationship Id="rId13" Type="http://schemas.openxmlformats.org/officeDocument/2006/relationships/oleObject" Target="../embeddings/oleObject209.bin"/><Relationship Id="rId12" Type="http://schemas.openxmlformats.org/officeDocument/2006/relationships/image" Target="../media/image225.wmf"/><Relationship Id="rId11" Type="http://schemas.openxmlformats.org/officeDocument/2006/relationships/oleObject" Target="../embeddings/oleObject208.bin"/><Relationship Id="rId10" Type="http://schemas.openxmlformats.org/officeDocument/2006/relationships/oleObject" Target="../embeddings/oleObject207.bin"/><Relationship Id="rId1" Type="http://schemas.openxmlformats.org/officeDocument/2006/relationships/image" Target="../media/image81.emf"/></Relationships>
</file>

<file path=ppt/slides/_rels/slide111.xml.rels><?xml version="1.0" encoding="UTF-8" standalone="yes"?>
<Relationships xmlns="http://schemas.openxmlformats.org/package/2006/relationships"><Relationship Id="rId9" Type="http://schemas.openxmlformats.org/officeDocument/2006/relationships/image" Target="../media/image232.png"/><Relationship Id="rId8" Type="http://schemas.openxmlformats.org/officeDocument/2006/relationships/customXml" Target="../ink/ink81.xml"/><Relationship Id="rId7" Type="http://schemas.openxmlformats.org/officeDocument/2006/relationships/oleObject" Target="../embeddings/oleObject215.bin"/><Relationship Id="rId6" Type="http://schemas.openxmlformats.org/officeDocument/2006/relationships/image" Target="../media/image231.wmf"/><Relationship Id="rId5" Type="http://schemas.openxmlformats.org/officeDocument/2006/relationships/oleObject" Target="../embeddings/oleObject214.bin"/><Relationship Id="rId4" Type="http://schemas.openxmlformats.org/officeDocument/2006/relationships/image" Target="../media/image224.wmf"/><Relationship Id="rId3" Type="http://schemas.openxmlformats.org/officeDocument/2006/relationships/oleObject" Target="../embeddings/oleObject213.bin"/><Relationship Id="rId2" Type="http://schemas.openxmlformats.org/officeDocument/2006/relationships/image" Target="../media/image230.wmf"/><Relationship Id="rId11" Type="http://schemas.openxmlformats.org/officeDocument/2006/relationships/vmlDrawing" Target="../drawings/vmlDrawing44.vml"/><Relationship Id="rId10" Type="http://schemas.openxmlformats.org/officeDocument/2006/relationships/slideLayout" Target="../slideLayouts/slideLayout2.xml"/><Relationship Id="rId1" Type="http://schemas.openxmlformats.org/officeDocument/2006/relationships/oleObject" Target="../embeddings/oleObject212.bin"/></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115.xml.rels><?xml version="1.0" encoding="UTF-8" standalone="yes"?>
<Relationships xmlns="http://schemas.openxmlformats.org/package/2006/relationships"><Relationship Id="rId5" Type="http://schemas.openxmlformats.org/officeDocument/2006/relationships/vmlDrawing" Target="../drawings/vmlDrawing45.vml"/><Relationship Id="rId4" Type="http://schemas.openxmlformats.org/officeDocument/2006/relationships/slideLayout" Target="../slideLayouts/slideLayout2.xml"/><Relationship Id="rId3" Type="http://schemas.openxmlformats.org/officeDocument/2006/relationships/image" Target="../media/image233.wmf"/><Relationship Id="rId2" Type="http://schemas.openxmlformats.org/officeDocument/2006/relationships/oleObject" Target="../embeddings/oleObject216.bin"/><Relationship Id="rId1" Type="http://schemas.openxmlformats.org/officeDocument/2006/relationships/image" Target="../media/image81.emf"/></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117.xml.rels><?xml version="1.0" encoding="UTF-8" standalone="yes"?>
<Relationships xmlns="http://schemas.openxmlformats.org/package/2006/relationships"><Relationship Id="rId7" Type="http://schemas.openxmlformats.org/officeDocument/2006/relationships/vmlDrawing" Target="../drawings/vmlDrawing46.vml"/><Relationship Id="rId6" Type="http://schemas.openxmlformats.org/officeDocument/2006/relationships/slideLayout" Target="../slideLayouts/slideLayout2.xml"/><Relationship Id="rId5" Type="http://schemas.openxmlformats.org/officeDocument/2006/relationships/image" Target="../media/image235.wmf"/><Relationship Id="rId4" Type="http://schemas.openxmlformats.org/officeDocument/2006/relationships/oleObject" Target="../embeddings/oleObject218.bin"/><Relationship Id="rId3" Type="http://schemas.openxmlformats.org/officeDocument/2006/relationships/image" Target="../media/image234.wmf"/><Relationship Id="rId2" Type="http://schemas.openxmlformats.org/officeDocument/2006/relationships/oleObject" Target="../embeddings/oleObject217.bin"/><Relationship Id="rId1" Type="http://schemas.openxmlformats.org/officeDocument/2006/relationships/image" Target="../media/image81.emf"/></Relationships>
</file>

<file path=ppt/slides/_rels/slide118.xml.rels><?xml version="1.0" encoding="UTF-8" standalone="yes"?>
<Relationships xmlns="http://schemas.openxmlformats.org/package/2006/relationships"><Relationship Id="rId9" Type="http://schemas.openxmlformats.org/officeDocument/2006/relationships/vmlDrawing" Target="../drawings/vmlDrawing47.vml"/><Relationship Id="rId8" Type="http://schemas.openxmlformats.org/officeDocument/2006/relationships/slideLayout" Target="../slideLayouts/slideLayout2.xml"/><Relationship Id="rId7" Type="http://schemas.openxmlformats.org/officeDocument/2006/relationships/image" Target="../media/image238.wmf"/><Relationship Id="rId6" Type="http://schemas.openxmlformats.org/officeDocument/2006/relationships/oleObject" Target="../embeddings/oleObject221.bin"/><Relationship Id="rId5" Type="http://schemas.openxmlformats.org/officeDocument/2006/relationships/image" Target="../media/image237.wmf"/><Relationship Id="rId4" Type="http://schemas.openxmlformats.org/officeDocument/2006/relationships/oleObject" Target="../embeddings/oleObject220.bin"/><Relationship Id="rId3" Type="http://schemas.openxmlformats.org/officeDocument/2006/relationships/image" Target="../media/image236.wmf"/><Relationship Id="rId2" Type="http://schemas.openxmlformats.org/officeDocument/2006/relationships/oleObject" Target="../embeddings/oleObject219.bin"/><Relationship Id="rId1" Type="http://schemas.openxmlformats.org/officeDocument/2006/relationships/image" Target="../media/image81.emf"/></Relationships>
</file>

<file path=ppt/slides/_rels/slide119.xml.rels><?xml version="1.0" encoding="UTF-8" standalone="yes"?>
<Relationships xmlns="http://schemas.openxmlformats.org/package/2006/relationships"><Relationship Id="rId9" Type="http://schemas.openxmlformats.org/officeDocument/2006/relationships/image" Target="../media/image242.wmf"/><Relationship Id="rId8" Type="http://schemas.openxmlformats.org/officeDocument/2006/relationships/oleObject" Target="../embeddings/oleObject225.bin"/><Relationship Id="rId7" Type="http://schemas.openxmlformats.org/officeDocument/2006/relationships/image" Target="../media/image241.wmf"/><Relationship Id="rId6" Type="http://schemas.openxmlformats.org/officeDocument/2006/relationships/oleObject" Target="../embeddings/oleObject224.bin"/><Relationship Id="rId5" Type="http://schemas.openxmlformats.org/officeDocument/2006/relationships/image" Target="../media/image240.wmf"/><Relationship Id="rId4" Type="http://schemas.openxmlformats.org/officeDocument/2006/relationships/oleObject" Target="../embeddings/oleObject223.bin"/><Relationship Id="rId3" Type="http://schemas.openxmlformats.org/officeDocument/2006/relationships/image" Target="../media/image239.wmf"/><Relationship Id="rId23" Type="http://schemas.openxmlformats.org/officeDocument/2006/relationships/vmlDrawing" Target="../drawings/vmlDrawing48.vml"/><Relationship Id="rId22" Type="http://schemas.openxmlformats.org/officeDocument/2006/relationships/slideLayout" Target="../slideLayouts/slideLayout2.xml"/><Relationship Id="rId21" Type="http://schemas.openxmlformats.org/officeDocument/2006/relationships/image" Target="../media/image247.wmf"/><Relationship Id="rId20" Type="http://schemas.openxmlformats.org/officeDocument/2006/relationships/oleObject" Target="../embeddings/oleObject230.bin"/><Relationship Id="rId2" Type="http://schemas.openxmlformats.org/officeDocument/2006/relationships/oleObject" Target="../embeddings/oleObject222.bin"/><Relationship Id="rId19" Type="http://schemas.openxmlformats.org/officeDocument/2006/relationships/image" Target="../media/image246.wmf"/><Relationship Id="rId18" Type="http://schemas.openxmlformats.org/officeDocument/2006/relationships/oleObject" Target="../embeddings/oleObject229.bin"/><Relationship Id="rId17" Type="http://schemas.openxmlformats.org/officeDocument/2006/relationships/image" Target="../media/image245.wmf"/><Relationship Id="rId16" Type="http://schemas.openxmlformats.org/officeDocument/2006/relationships/oleObject" Target="../embeddings/oleObject228.bin"/><Relationship Id="rId15" Type="http://schemas.openxmlformats.org/officeDocument/2006/relationships/image" Target="../media/image244.wmf"/><Relationship Id="rId14" Type="http://schemas.openxmlformats.org/officeDocument/2006/relationships/oleObject" Target="../embeddings/oleObject227.bin"/><Relationship Id="rId13" Type="http://schemas.openxmlformats.org/officeDocument/2006/relationships/image" Target="../media/image238.wmf"/><Relationship Id="rId12" Type="http://schemas.openxmlformats.org/officeDocument/2006/relationships/image" Target="../media/image243.wmf"/><Relationship Id="rId11" Type="http://schemas.openxmlformats.org/officeDocument/2006/relationships/oleObject" Target="../embeddings/oleObject226.bin"/><Relationship Id="rId10" Type="http://schemas.openxmlformats.org/officeDocument/2006/relationships/image" Target="../media/image237.wmf"/><Relationship Id="rId1" Type="http://schemas.openxmlformats.org/officeDocument/2006/relationships/image" Target="../media/image8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8" Type="http://schemas.openxmlformats.org/officeDocument/2006/relationships/vmlDrawing" Target="../drawings/vmlDrawing49.vml"/><Relationship Id="rId7" Type="http://schemas.openxmlformats.org/officeDocument/2006/relationships/slideLayout" Target="../slideLayouts/slideLayout2.xml"/><Relationship Id="rId6" Type="http://schemas.openxmlformats.org/officeDocument/2006/relationships/oleObject" Target="../embeddings/oleObject233.bin"/><Relationship Id="rId5" Type="http://schemas.openxmlformats.org/officeDocument/2006/relationships/image" Target="../media/image249.wmf"/><Relationship Id="rId4" Type="http://schemas.openxmlformats.org/officeDocument/2006/relationships/oleObject" Target="../embeddings/oleObject232.bin"/><Relationship Id="rId3" Type="http://schemas.openxmlformats.org/officeDocument/2006/relationships/image" Target="../media/image248.wmf"/><Relationship Id="rId2" Type="http://schemas.openxmlformats.org/officeDocument/2006/relationships/oleObject" Target="../embeddings/oleObject231.bin"/><Relationship Id="rId1" Type="http://schemas.openxmlformats.org/officeDocument/2006/relationships/image" Target="../media/image81.emf"/></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122.xml.rels><?xml version="1.0" encoding="UTF-8" standalone="yes"?>
<Relationships xmlns="http://schemas.openxmlformats.org/package/2006/relationships"><Relationship Id="rId9" Type="http://schemas.openxmlformats.org/officeDocument/2006/relationships/image" Target="../media/image253.wmf"/><Relationship Id="rId8" Type="http://schemas.openxmlformats.org/officeDocument/2006/relationships/oleObject" Target="../embeddings/oleObject237.bin"/><Relationship Id="rId7" Type="http://schemas.openxmlformats.org/officeDocument/2006/relationships/image" Target="../media/image252.wmf"/><Relationship Id="rId6" Type="http://schemas.openxmlformats.org/officeDocument/2006/relationships/oleObject" Target="../embeddings/oleObject236.bin"/><Relationship Id="rId5" Type="http://schemas.openxmlformats.org/officeDocument/2006/relationships/image" Target="../media/image251.wmf"/><Relationship Id="rId4" Type="http://schemas.openxmlformats.org/officeDocument/2006/relationships/oleObject" Target="../embeddings/oleObject235.bin"/><Relationship Id="rId3" Type="http://schemas.openxmlformats.org/officeDocument/2006/relationships/image" Target="../media/image250.wmf"/><Relationship Id="rId2" Type="http://schemas.openxmlformats.org/officeDocument/2006/relationships/oleObject" Target="../embeddings/oleObject234.bin"/><Relationship Id="rId11" Type="http://schemas.openxmlformats.org/officeDocument/2006/relationships/vmlDrawing" Target="../drawings/vmlDrawing50.vml"/><Relationship Id="rId10" Type="http://schemas.openxmlformats.org/officeDocument/2006/relationships/slideLayout" Target="../slideLayouts/slideLayout2.xml"/><Relationship Id="rId1" Type="http://schemas.openxmlformats.org/officeDocument/2006/relationships/image" Target="../media/image81.emf"/></Relationships>
</file>

<file path=ppt/slides/_rels/slide123.xml.rels><?xml version="1.0" encoding="UTF-8" standalone="yes"?>
<Relationships xmlns="http://schemas.openxmlformats.org/package/2006/relationships"><Relationship Id="rId9" Type="http://schemas.openxmlformats.org/officeDocument/2006/relationships/image" Target="../media/image256.wmf"/><Relationship Id="rId8" Type="http://schemas.openxmlformats.org/officeDocument/2006/relationships/oleObject" Target="../embeddings/oleObject241.bin"/><Relationship Id="rId7" Type="http://schemas.openxmlformats.org/officeDocument/2006/relationships/image" Target="../media/image255.wmf"/><Relationship Id="rId6" Type="http://schemas.openxmlformats.org/officeDocument/2006/relationships/oleObject" Target="../embeddings/oleObject240.bin"/><Relationship Id="rId5" Type="http://schemas.openxmlformats.org/officeDocument/2006/relationships/image" Target="../media/image254.wmf"/><Relationship Id="rId4" Type="http://schemas.openxmlformats.org/officeDocument/2006/relationships/oleObject" Target="../embeddings/oleObject239.bin"/><Relationship Id="rId3" Type="http://schemas.openxmlformats.org/officeDocument/2006/relationships/image" Target="../media/image236.wmf"/><Relationship Id="rId2" Type="http://schemas.openxmlformats.org/officeDocument/2006/relationships/oleObject" Target="../embeddings/oleObject238.bin"/><Relationship Id="rId15" Type="http://schemas.openxmlformats.org/officeDocument/2006/relationships/vmlDrawing" Target="../drawings/vmlDrawing51.vml"/><Relationship Id="rId14" Type="http://schemas.openxmlformats.org/officeDocument/2006/relationships/slideLayout" Target="../slideLayouts/slideLayout2.xml"/><Relationship Id="rId13" Type="http://schemas.openxmlformats.org/officeDocument/2006/relationships/oleObject" Target="../embeddings/oleObject244.bin"/><Relationship Id="rId12" Type="http://schemas.openxmlformats.org/officeDocument/2006/relationships/image" Target="../media/image257.wmf"/><Relationship Id="rId11" Type="http://schemas.openxmlformats.org/officeDocument/2006/relationships/oleObject" Target="../embeddings/oleObject243.bin"/><Relationship Id="rId10" Type="http://schemas.openxmlformats.org/officeDocument/2006/relationships/oleObject" Target="../embeddings/oleObject242.bin"/><Relationship Id="rId1" Type="http://schemas.openxmlformats.org/officeDocument/2006/relationships/image" Target="../media/image81.emf"/></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127.xml.rels><?xml version="1.0" encoding="UTF-8" standalone="yes"?>
<Relationships xmlns="http://schemas.openxmlformats.org/package/2006/relationships"><Relationship Id="rId9" Type="http://schemas.openxmlformats.org/officeDocument/2006/relationships/image" Target="../media/image261.wmf"/><Relationship Id="rId8" Type="http://schemas.openxmlformats.org/officeDocument/2006/relationships/oleObject" Target="../embeddings/oleObject248.bin"/><Relationship Id="rId7" Type="http://schemas.openxmlformats.org/officeDocument/2006/relationships/image" Target="../media/image260.wmf"/><Relationship Id="rId6" Type="http://schemas.openxmlformats.org/officeDocument/2006/relationships/oleObject" Target="../embeddings/oleObject247.bin"/><Relationship Id="rId5" Type="http://schemas.openxmlformats.org/officeDocument/2006/relationships/image" Target="../media/image259.wmf"/><Relationship Id="rId4" Type="http://schemas.openxmlformats.org/officeDocument/2006/relationships/oleObject" Target="../embeddings/oleObject246.bin"/><Relationship Id="rId3" Type="http://schemas.openxmlformats.org/officeDocument/2006/relationships/image" Target="../media/image258.wmf"/><Relationship Id="rId2" Type="http://schemas.openxmlformats.org/officeDocument/2006/relationships/oleObject" Target="../embeddings/oleObject245.bin"/><Relationship Id="rId13" Type="http://schemas.openxmlformats.org/officeDocument/2006/relationships/vmlDrawing" Target="../drawings/vmlDrawing52.vml"/><Relationship Id="rId12" Type="http://schemas.openxmlformats.org/officeDocument/2006/relationships/slideLayout" Target="../slideLayouts/slideLayout2.xml"/><Relationship Id="rId11" Type="http://schemas.openxmlformats.org/officeDocument/2006/relationships/image" Target="../media/image262.wmf"/><Relationship Id="rId10" Type="http://schemas.openxmlformats.org/officeDocument/2006/relationships/oleObject" Target="../embeddings/oleObject249.bin"/><Relationship Id="rId1" Type="http://schemas.openxmlformats.org/officeDocument/2006/relationships/image" Target="../media/image81.emf"/></Relationships>
</file>

<file path=ppt/slides/_rels/slide128.xml.rels><?xml version="1.0" encoding="UTF-8" standalone="yes"?>
<Relationships xmlns="http://schemas.openxmlformats.org/package/2006/relationships"><Relationship Id="rId9" Type="http://schemas.openxmlformats.org/officeDocument/2006/relationships/image" Target="../media/image265.wmf"/><Relationship Id="rId8" Type="http://schemas.openxmlformats.org/officeDocument/2006/relationships/oleObject" Target="../embeddings/oleObject254.bin"/><Relationship Id="rId7" Type="http://schemas.openxmlformats.org/officeDocument/2006/relationships/oleObject" Target="../embeddings/oleObject253.bin"/><Relationship Id="rId6" Type="http://schemas.openxmlformats.org/officeDocument/2006/relationships/image" Target="../media/image264.wmf"/><Relationship Id="rId5" Type="http://schemas.openxmlformats.org/officeDocument/2006/relationships/oleObject" Target="../embeddings/oleObject252.bin"/><Relationship Id="rId4" Type="http://schemas.openxmlformats.org/officeDocument/2006/relationships/oleObject" Target="../embeddings/oleObject251.bin"/><Relationship Id="rId3" Type="http://schemas.openxmlformats.org/officeDocument/2006/relationships/image" Target="../media/image263.wmf"/><Relationship Id="rId2" Type="http://schemas.openxmlformats.org/officeDocument/2006/relationships/oleObject" Target="../embeddings/oleObject250.bin"/><Relationship Id="rId18" Type="http://schemas.openxmlformats.org/officeDocument/2006/relationships/vmlDrawing" Target="../drawings/vmlDrawing53.vml"/><Relationship Id="rId17" Type="http://schemas.openxmlformats.org/officeDocument/2006/relationships/slideLayout" Target="../slideLayouts/slideLayout2.xml"/><Relationship Id="rId16" Type="http://schemas.openxmlformats.org/officeDocument/2006/relationships/image" Target="../media/image268.wmf"/><Relationship Id="rId15" Type="http://schemas.openxmlformats.org/officeDocument/2006/relationships/oleObject" Target="../embeddings/oleObject258.bin"/><Relationship Id="rId14" Type="http://schemas.openxmlformats.org/officeDocument/2006/relationships/image" Target="../media/image267.wmf"/><Relationship Id="rId13" Type="http://schemas.openxmlformats.org/officeDocument/2006/relationships/oleObject" Target="../embeddings/oleObject257.bin"/><Relationship Id="rId12" Type="http://schemas.openxmlformats.org/officeDocument/2006/relationships/oleObject" Target="../embeddings/oleObject256.bin"/><Relationship Id="rId11" Type="http://schemas.openxmlformats.org/officeDocument/2006/relationships/image" Target="../media/image266.wmf"/><Relationship Id="rId10" Type="http://schemas.openxmlformats.org/officeDocument/2006/relationships/oleObject" Target="../embeddings/oleObject255.bin"/><Relationship Id="rId1" Type="http://schemas.openxmlformats.org/officeDocument/2006/relationships/image" Target="../media/image81.emf"/></Relationships>
</file>

<file path=ppt/slides/_rels/slide129.xml.rels><?xml version="1.0" encoding="UTF-8" standalone="yes"?>
<Relationships xmlns="http://schemas.openxmlformats.org/package/2006/relationships"><Relationship Id="rId7" Type="http://schemas.openxmlformats.org/officeDocument/2006/relationships/vmlDrawing" Target="../drawings/vmlDrawing54.vml"/><Relationship Id="rId6" Type="http://schemas.openxmlformats.org/officeDocument/2006/relationships/slideLayout" Target="../slideLayouts/slideLayout2.xml"/><Relationship Id="rId5" Type="http://schemas.openxmlformats.org/officeDocument/2006/relationships/image" Target="../media/image270.wmf"/><Relationship Id="rId4" Type="http://schemas.openxmlformats.org/officeDocument/2006/relationships/oleObject" Target="../embeddings/oleObject260.bin"/><Relationship Id="rId3" Type="http://schemas.openxmlformats.org/officeDocument/2006/relationships/image" Target="../media/image269.wmf"/><Relationship Id="rId2" Type="http://schemas.openxmlformats.org/officeDocument/2006/relationships/oleObject" Target="../embeddings/oleObject259.bin"/><Relationship Id="rId1" Type="http://schemas.openxmlformats.org/officeDocument/2006/relationships/image" Target="../media/image8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132.xml.rels><?xml version="1.0" encoding="UTF-8" standalone="yes"?>
<Relationships xmlns="http://schemas.openxmlformats.org/package/2006/relationships"><Relationship Id="rId5" Type="http://schemas.openxmlformats.org/officeDocument/2006/relationships/vmlDrawing" Target="../drawings/vmlDrawing55.vml"/><Relationship Id="rId4" Type="http://schemas.openxmlformats.org/officeDocument/2006/relationships/slideLayout" Target="../slideLayouts/slideLayout2.xml"/><Relationship Id="rId3" Type="http://schemas.openxmlformats.org/officeDocument/2006/relationships/image" Target="../media/image271.wmf"/><Relationship Id="rId2" Type="http://schemas.openxmlformats.org/officeDocument/2006/relationships/oleObject" Target="../embeddings/oleObject261.bin"/><Relationship Id="rId1" Type="http://schemas.openxmlformats.org/officeDocument/2006/relationships/image" Target="../media/image81.emf"/></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1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2.png"/><Relationship Id="rId1" Type="http://schemas.openxmlformats.org/officeDocument/2006/relationships/image" Target="../media/image81.emf"/></Relationships>
</file>

<file path=ppt/slides/_rels/slide137.xml.rels><?xml version="1.0" encoding="UTF-8" standalone="yes"?>
<Relationships xmlns="http://schemas.openxmlformats.org/package/2006/relationships"><Relationship Id="rId9" Type="http://schemas.openxmlformats.org/officeDocument/2006/relationships/image" Target="../media/image191.wmf"/><Relationship Id="rId8" Type="http://schemas.openxmlformats.org/officeDocument/2006/relationships/oleObject" Target="../embeddings/oleObject265.bin"/><Relationship Id="rId7" Type="http://schemas.openxmlformats.org/officeDocument/2006/relationships/image" Target="../media/image190.wmf"/><Relationship Id="rId6" Type="http://schemas.openxmlformats.org/officeDocument/2006/relationships/oleObject" Target="../embeddings/oleObject264.bin"/><Relationship Id="rId5" Type="http://schemas.openxmlformats.org/officeDocument/2006/relationships/image" Target="../media/image189.wmf"/><Relationship Id="rId4" Type="http://schemas.openxmlformats.org/officeDocument/2006/relationships/oleObject" Target="../embeddings/oleObject263.bin"/><Relationship Id="rId3" Type="http://schemas.openxmlformats.org/officeDocument/2006/relationships/image" Target="../media/image188.wmf"/><Relationship Id="rId2" Type="http://schemas.openxmlformats.org/officeDocument/2006/relationships/oleObject" Target="../embeddings/oleObject262.bin"/><Relationship Id="rId13" Type="http://schemas.openxmlformats.org/officeDocument/2006/relationships/vmlDrawing" Target="../drawings/vmlDrawing56.vml"/><Relationship Id="rId12" Type="http://schemas.openxmlformats.org/officeDocument/2006/relationships/slideLayout" Target="../slideLayouts/slideLayout2.xml"/><Relationship Id="rId11" Type="http://schemas.openxmlformats.org/officeDocument/2006/relationships/image" Target="../media/image192.wmf"/><Relationship Id="rId10" Type="http://schemas.openxmlformats.org/officeDocument/2006/relationships/oleObject" Target="../embeddings/oleObject266.bin"/><Relationship Id="rId1" Type="http://schemas.openxmlformats.org/officeDocument/2006/relationships/image" Target="../media/image81.emf"/></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139.xml.rels><?xml version="1.0" encoding="UTF-8" standalone="yes"?>
<Relationships xmlns="http://schemas.openxmlformats.org/package/2006/relationships"><Relationship Id="rId9" Type="http://schemas.openxmlformats.org/officeDocument/2006/relationships/image" Target="../media/image81.emf"/><Relationship Id="rId8" Type="http://schemas.openxmlformats.org/officeDocument/2006/relationships/image" Target="../media/image276.wmf"/><Relationship Id="rId7" Type="http://schemas.openxmlformats.org/officeDocument/2006/relationships/oleObject" Target="../embeddings/oleObject270.bin"/><Relationship Id="rId6" Type="http://schemas.openxmlformats.org/officeDocument/2006/relationships/image" Target="../media/image275.wmf"/><Relationship Id="rId5" Type="http://schemas.openxmlformats.org/officeDocument/2006/relationships/oleObject" Target="../embeddings/oleObject269.bin"/><Relationship Id="rId4" Type="http://schemas.openxmlformats.org/officeDocument/2006/relationships/image" Target="../media/image274.wmf"/><Relationship Id="rId3" Type="http://schemas.openxmlformats.org/officeDocument/2006/relationships/oleObject" Target="../embeddings/oleObject268.bin"/><Relationship Id="rId2" Type="http://schemas.openxmlformats.org/officeDocument/2006/relationships/image" Target="../media/image273.wmf"/><Relationship Id="rId11" Type="http://schemas.openxmlformats.org/officeDocument/2006/relationships/vmlDrawing" Target="../drawings/vmlDrawing57.vml"/><Relationship Id="rId10" Type="http://schemas.openxmlformats.org/officeDocument/2006/relationships/slideLayout" Target="../slideLayouts/slideLayout2.xml"/><Relationship Id="rId1" Type="http://schemas.openxmlformats.org/officeDocument/2006/relationships/oleObject" Target="../embeddings/oleObject267.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8.bin"/></Relationships>
</file>

<file path=ppt/slides/_rels/slide140.xml.rels><?xml version="1.0" encoding="UTF-8" standalone="yes"?>
<Relationships xmlns="http://schemas.openxmlformats.org/package/2006/relationships"><Relationship Id="rId9" Type="http://schemas.openxmlformats.org/officeDocument/2006/relationships/image" Target="../media/image81.emf"/><Relationship Id="rId8" Type="http://schemas.openxmlformats.org/officeDocument/2006/relationships/image" Target="../media/image278.wmf"/><Relationship Id="rId7" Type="http://schemas.openxmlformats.org/officeDocument/2006/relationships/oleObject" Target="../embeddings/oleObject275.bin"/><Relationship Id="rId6" Type="http://schemas.openxmlformats.org/officeDocument/2006/relationships/image" Target="../media/image274.wmf"/><Relationship Id="rId5" Type="http://schemas.openxmlformats.org/officeDocument/2006/relationships/oleObject" Target="../embeddings/oleObject274.bin"/><Relationship Id="rId4" Type="http://schemas.openxmlformats.org/officeDocument/2006/relationships/oleObject" Target="../embeddings/oleObject273.bin"/><Relationship Id="rId3" Type="http://schemas.openxmlformats.org/officeDocument/2006/relationships/oleObject" Target="../embeddings/oleObject272.bin"/><Relationship Id="rId2" Type="http://schemas.openxmlformats.org/officeDocument/2006/relationships/image" Target="../media/image277.wmf"/><Relationship Id="rId11" Type="http://schemas.openxmlformats.org/officeDocument/2006/relationships/vmlDrawing" Target="../drawings/vmlDrawing58.vml"/><Relationship Id="rId10" Type="http://schemas.openxmlformats.org/officeDocument/2006/relationships/slideLayout" Target="../slideLayouts/slideLayout2.xml"/><Relationship Id="rId1" Type="http://schemas.openxmlformats.org/officeDocument/2006/relationships/oleObject" Target="../embeddings/oleObject271.bin"/></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9.png"/></Relationships>
</file>

<file path=ppt/slides/_rels/slide142.xml.rels><?xml version="1.0" encoding="UTF-8" standalone="yes"?>
<Relationships xmlns="http://schemas.openxmlformats.org/package/2006/relationships"><Relationship Id="rId7" Type="http://schemas.openxmlformats.org/officeDocument/2006/relationships/vmlDrawing" Target="../drawings/vmlDrawing59.vml"/><Relationship Id="rId6" Type="http://schemas.openxmlformats.org/officeDocument/2006/relationships/slideLayout" Target="../slideLayouts/slideLayout2.xml"/><Relationship Id="rId5" Type="http://schemas.openxmlformats.org/officeDocument/2006/relationships/image" Target="../media/image81.emf"/><Relationship Id="rId4" Type="http://schemas.openxmlformats.org/officeDocument/2006/relationships/image" Target="../media/image280.wmf"/><Relationship Id="rId3" Type="http://schemas.openxmlformats.org/officeDocument/2006/relationships/oleObject" Target="../embeddings/oleObject277.bin"/><Relationship Id="rId2" Type="http://schemas.openxmlformats.org/officeDocument/2006/relationships/image" Target="../media/image236.wmf"/><Relationship Id="rId1" Type="http://schemas.openxmlformats.org/officeDocument/2006/relationships/oleObject" Target="../embeddings/oleObject276.bin"/></Relationships>
</file>

<file path=ppt/slides/_rels/slide1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1.emf"/><Relationship Id="rId1" Type="http://schemas.openxmlformats.org/officeDocument/2006/relationships/image" Target="../media/image281.png"/></Relationships>
</file>

<file path=ppt/slides/_rels/slide1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1.emf"/><Relationship Id="rId1" Type="http://schemas.openxmlformats.org/officeDocument/2006/relationships/image" Target="../media/image282.png"/></Relationships>
</file>

<file path=ppt/slides/_rels/slide1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1.emf"/><Relationship Id="rId1" Type="http://schemas.openxmlformats.org/officeDocument/2006/relationships/image" Target="../media/image283.png"/></Relationships>
</file>

<file path=ppt/slides/_rels/slide146.xml.rels><?xml version="1.0" encoding="UTF-8" standalone="yes"?>
<Relationships xmlns="http://schemas.openxmlformats.org/package/2006/relationships"><Relationship Id="rId9" Type="http://schemas.openxmlformats.org/officeDocument/2006/relationships/image" Target="../media/image287.wmf"/><Relationship Id="rId8" Type="http://schemas.openxmlformats.org/officeDocument/2006/relationships/oleObject" Target="../embeddings/oleObject282.bin"/><Relationship Id="rId7" Type="http://schemas.openxmlformats.org/officeDocument/2006/relationships/oleObject" Target="../embeddings/oleObject281.bin"/><Relationship Id="rId6" Type="http://schemas.openxmlformats.org/officeDocument/2006/relationships/image" Target="../media/image286.wmf"/><Relationship Id="rId5" Type="http://schemas.openxmlformats.org/officeDocument/2006/relationships/oleObject" Target="../embeddings/oleObject280.bin"/><Relationship Id="rId4" Type="http://schemas.openxmlformats.org/officeDocument/2006/relationships/image" Target="../media/image285.wmf"/><Relationship Id="rId3" Type="http://schemas.openxmlformats.org/officeDocument/2006/relationships/oleObject" Target="../embeddings/oleObject279.bin"/><Relationship Id="rId2" Type="http://schemas.openxmlformats.org/officeDocument/2006/relationships/image" Target="../media/image284.wmf"/><Relationship Id="rId13" Type="http://schemas.openxmlformats.org/officeDocument/2006/relationships/vmlDrawing" Target="../drawings/vmlDrawing60.vml"/><Relationship Id="rId12" Type="http://schemas.openxmlformats.org/officeDocument/2006/relationships/slideLayout" Target="../slideLayouts/slideLayout2.xml"/><Relationship Id="rId11" Type="http://schemas.openxmlformats.org/officeDocument/2006/relationships/image" Target="../media/image81.emf"/><Relationship Id="rId10" Type="http://schemas.openxmlformats.org/officeDocument/2006/relationships/oleObject" Target="../embeddings/oleObject283.bin"/><Relationship Id="rId1" Type="http://schemas.openxmlformats.org/officeDocument/2006/relationships/oleObject" Target="../embeddings/oleObject278.bin"/></Relationships>
</file>

<file path=ppt/slides/_rels/slide147.xml.rels><?xml version="1.0" encoding="UTF-8" standalone="yes"?>
<Relationships xmlns="http://schemas.openxmlformats.org/package/2006/relationships"><Relationship Id="rId9" Type="http://schemas.openxmlformats.org/officeDocument/2006/relationships/image" Target="../media/image291.wmf"/><Relationship Id="rId8" Type="http://schemas.openxmlformats.org/officeDocument/2006/relationships/oleObject" Target="../embeddings/oleObject288.bin"/><Relationship Id="rId7" Type="http://schemas.openxmlformats.org/officeDocument/2006/relationships/image" Target="../media/image290.wmf"/><Relationship Id="rId6" Type="http://schemas.openxmlformats.org/officeDocument/2006/relationships/oleObject" Target="../embeddings/oleObject287.bin"/><Relationship Id="rId5" Type="http://schemas.openxmlformats.org/officeDocument/2006/relationships/oleObject" Target="../embeddings/oleObject286.bin"/><Relationship Id="rId4" Type="http://schemas.openxmlformats.org/officeDocument/2006/relationships/image" Target="../media/image289.wmf"/><Relationship Id="rId3" Type="http://schemas.openxmlformats.org/officeDocument/2006/relationships/oleObject" Target="../embeddings/oleObject285.bin"/><Relationship Id="rId2" Type="http://schemas.openxmlformats.org/officeDocument/2006/relationships/image" Target="../media/image288.wmf"/><Relationship Id="rId12" Type="http://schemas.openxmlformats.org/officeDocument/2006/relationships/vmlDrawing" Target="../drawings/vmlDrawing61.vml"/><Relationship Id="rId11" Type="http://schemas.openxmlformats.org/officeDocument/2006/relationships/slideLayout" Target="../slideLayouts/slideLayout2.xml"/><Relationship Id="rId10" Type="http://schemas.openxmlformats.org/officeDocument/2006/relationships/image" Target="../media/image81.emf"/><Relationship Id="rId1" Type="http://schemas.openxmlformats.org/officeDocument/2006/relationships/oleObject" Target="../embeddings/oleObject284.bin"/></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9" Type="http://schemas.openxmlformats.org/officeDocument/2006/relationships/oleObject" Target="../embeddings/oleObject293.bin"/><Relationship Id="rId8" Type="http://schemas.openxmlformats.org/officeDocument/2006/relationships/image" Target="../media/image295.wmf"/><Relationship Id="rId7" Type="http://schemas.openxmlformats.org/officeDocument/2006/relationships/oleObject" Target="../embeddings/oleObject292.bin"/><Relationship Id="rId6" Type="http://schemas.openxmlformats.org/officeDocument/2006/relationships/image" Target="../media/image294.wmf"/><Relationship Id="rId5" Type="http://schemas.openxmlformats.org/officeDocument/2006/relationships/oleObject" Target="../embeddings/oleObject291.bin"/><Relationship Id="rId4" Type="http://schemas.openxmlformats.org/officeDocument/2006/relationships/image" Target="../media/image293.wmf"/><Relationship Id="rId3" Type="http://schemas.openxmlformats.org/officeDocument/2006/relationships/oleObject" Target="../embeddings/oleObject290.bin"/><Relationship Id="rId2" Type="http://schemas.openxmlformats.org/officeDocument/2006/relationships/image" Target="../media/image292.wmf"/><Relationship Id="rId16" Type="http://schemas.openxmlformats.org/officeDocument/2006/relationships/vmlDrawing" Target="../drawings/vmlDrawing62.vml"/><Relationship Id="rId15" Type="http://schemas.openxmlformats.org/officeDocument/2006/relationships/slideLayout" Target="../slideLayouts/slideLayout6.xml"/><Relationship Id="rId14" Type="http://schemas.openxmlformats.org/officeDocument/2006/relationships/image" Target="../media/image298.wmf"/><Relationship Id="rId13" Type="http://schemas.openxmlformats.org/officeDocument/2006/relationships/oleObject" Target="../embeddings/oleObject295.bin"/><Relationship Id="rId12" Type="http://schemas.openxmlformats.org/officeDocument/2006/relationships/image" Target="../media/image297.wmf"/><Relationship Id="rId11" Type="http://schemas.openxmlformats.org/officeDocument/2006/relationships/oleObject" Target="../embeddings/oleObject294.bin"/><Relationship Id="rId10" Type="http://schemas.openxmlformats.org/officeDocument/2006/relationships/image" Target="../media/image296.wmf"/><Relationship Id="rId1" Type="http://schemas.openxmlformats.org/officeDocument/2006/relationships/oleObject" Target="../embeddings/oleObject289.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9.bin"/></Relationships>
</file>

<file path=ppt/slides/_rels/slide150.xml.rels><?xml version="1.0" encoding="UTF-8" standalone="yes"?>
<Relationships xmlns="http://schemas.openxmlformats.org/package/2006/relationships"><Relationship Id="rId9" Type="http://schemas.openxmlformats.org/officeDocument/2006/relationships/oleObject" Target="../embeddings/oleObject300.bin"/><Relationship Id="rId8" Type="http://schemas.openxmlformats.org/officeDocument/2006/relationships/image" Target="../media/image302.wmf"/><Relationship Id="rId7" Type="http://schemas.openxmlformats.org/officeDocument/2006/relationships/oleObject" Target="../embeddings/oleObject299.bin"/><Relationship Id="rId6" Type="http://schemas.openxmlformats.org/officeDocument/2006/relationships/image" Target="../media/image301.wmf"/><Relationship Id="rId5" Type="http://schemas.openxmlformats.org/officeDocument/2006/relationships/oleObject" Target="../embeddings/oleObject298.bin"/><Relationship Id="rId4" Type="http://schemas.openxmlformats.org/officeDocument/2006/relationships/image" Target="../media/image300.wmf"/><Relationship Id="rId3" Type="http://schemas.openxmlformats.org/officeDocument/2006/relationships/oleObject" Target="../embeddings/oleObject297.bin"/><Relationship Id="rId26" Type="http://schemas.openxmlformats.org/officeDocument/2006/relationships/vmlDrawing" Target="../drawings/vmlDrawing63.vml"/><Relationship Id="rId25" Type="http://schemas.openxmlformats.org/officeDocument/2006/relationships/slideLayout" Target="../slideLayouts/slideLayout6.xml"/><Relationship Id="rId24" Type="http://schemas.openxmlformats.org/officeDocument/2006/relationships/image" Target="../media/image310.wmf"/><Relationship Id="rId23" Type="http://schemas.openxmlformats.org/officeDocument/2006/relationships/oleObject" Target="../embeddings/oleObject307.bin"/><Relationship Id="rId22" Type="http://schemas.openxmlformats.org/officeDocument/2006/relationships/image" Target="../media/image309.wmf"/><Relationship Id="rId21" Type="http://schemas.openxmlformats.org/officeDocument/2006/relationships/oleObject" Target="../embeddings/oleObject306.bin"/><Relationship Id="rId20" Type="http://schemas.openxmlformats.org/officeDocument/2006/relationships/image" Target="../media/image308.wmf"/><Relationship Id="rId2" Type="http://schemas.openxmlformats.org/officeDocument/2006/relationships/image" Target="../media/image299.wmf"/><Relationship Id="rId19" Type="http://schemas.openxmlformats.org/officeDocument/2006/relationships/oleObject" Target="../embeddings/oleObject305.bin"/><Relationship Id="rId18" Type="http://schemas.openxmlformats.org/officeDocument/2006/relationships/image" Target="../media/image307.wmf"/><Relationship Id="rId17" Type="http://schemas.openxmlformats.org/officeDocument/2006/relationships/oleObject" Target="../embeddings/oleObject304.bin"/><Relationship Id="rId16" Type="http://schemas.openxmlformats.org/officeDocument/2006/relationships/image" Target="../media/image306.wmf"/><Relationship Id="rId15" Type="http://schemas.openxmlformats.org/officeDocument/2006/relationships/oleObject" Target="../embeddings/oleObject303.bin"/><Relationship Id="rId14" Type="http://schemas.openxmlformats.org/officeDocument/2006/relationships/image" Target="../media/image305.wmf"/><Relationship Id="rId13" Type="http://schemas.openxmlformats.org/officeDocument/2006/relationships/oleObject" Target="../embeddings/oleObject302.bin"/><Relationship Id="rId12" Type="http://schemas.openxmlformats.org/officeDocument/2006/relationships/image" Target="../media/image304.wmf"/><Relationship Id="rId11" Type="http://schemas.openxmlformats.org/officeDocument/2006/relationships/oleObject" Target="../embeddings/oleObject301.bin"/><Relationship Id="rId10" Type="http://schemas.openxmlformats.org/officeDocument/2006/relationships/image" Target="../media/image303.wmf"/><Relationship Id="rId1" Type="http://schemas.openxmlformats.org/officeDocument/2006/relationships/oleObject" Target="../embeddings/oleObject296.bin"/></Relationships>
</file>

<file path=ppt/slides/_rels/slide151.xml.rels><?xml version="1.0" encoding="UTF-8" standalone="yes"?>
<Relationships xmlns="http://schemas.openxmlformats.org/package/2006/relationships"><Relationship Id="rId9" Type="http://schemas.openxmlformats.org/officeDocument/2006/relationships/oleObject" Target="../embeddings/oleObject312.bin"/><Relationship Id="rId8" Type="http://schemas.openxmlformats.org/officeDocument/2006/relationships/image" Target="../media/image314.wmf"/><Relationship Id="rId7" Type="http://schemas.openxmlformats.org/officeDocument/2006/relationships/oleObject" Target="../embeddings/oleObject311.bin"/><Relationship Id="rId6" Type="http://schemas.openxmlformats.org/officeDocument/2006/relationships/image" Target="../media/image313.wmf"/><Relationship Id="rId5" Type="http://schemas.openxmlformats.org/officeDocument/2006/relationships/oleObject" Target="../embeddings/oleObject310.bin"/><Relationship Id="rId4" Type="http://schemas.openxmlformats.org/officeDocument/2006/relationships/image" Target="../media/image312.wmf"/><Relationship Id="rId3" Type="http://schemas.openxmlformats.org/officeDocument/2006/relationships/oleObject" Target="../embeddings/oleObject309.bin"/><Relationship Id="rId2" Type="http://schemas.openxmlformats.org/officeDocument/2006/relationships/image" Target="../media/image311.wmf"/><Relationship Id="rId18" Type="http://schemas.openxmlformats.org/officeDocument/2006/relationships/vmlDrawing" Target="../drawings/vmlDrawing64.vml"/><Relationship Id="rId17" Type="http://schemas.openxmlformats.org/officeDocument/2006/relationships/slideLayout" Target="../slideLayouts/slideLayout6.xml"/><Relationship Id="rId16" Type="http://schemas.openxmlformats.org/officeDocument/2006/relationships/image" Target="../media/image318.wmf"/><Relationship Id="rId15" Type="http://schemas.openxmlformats.org/officeDocument/2006/relationships/oleObject" Target="../embeddings/oleObject315.bin"/><Relationship Id="rId14" Type="http://schemas.openxmlformats.org/officeDocument/2006/relationships/image" Target="../media/image317.wmf"/><Relationship Id="rId13" Type="http://schemas.openxmlformats.org/officeDocument/2006/relationships/oleObject" Target="../embeddings/oleObject314.bin"/><Relationship Id="rId12" Type="http://schemas.openxmlformats.org/officeDocument/2006/relationships/image" Target="../media/image316.wmf"/><Relationship Id="rId11" Type="http://schemas.openxmlformats.org/officeDocument/2006/relationships/oleObject" Target="../embeddings/oleObject313.bin"/><Relationship Id="rId10" Type="http://schemas.openxmlformats.org/officeDocument/2006/relationships/image" Target="../media/image315.wmf"/><Relationship Id="rId1" Type="http://schemas.openxmlformats.org/officeDocument/2006/relationships/oleObject" Target="../embeddings/oleObject308.bin"/></Relationships>
</file>

<file path=ppt/slides/_rels/slide152.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322.wmf"/><Relationship Id="rId7" Type="http://schemas.openxmlformats.org/officeDocument/2006/relationships/oleObject" Target="../embeddings/oleObject319.bin"/><Relationship Id="rId6" Type="http://schemas.openxmlformats.org/officeDocument/2006/relationships/image" Target="../media/image321.wmf"/><Relationship Id="rId5" Type="http://schemas.openxmlformats.org/officeDocument/2006/relationships/oleObject" Target="../embeddings/oleObject318.bin"/><Relationship Id="rId4" Type="http://schemas.openxmlformats.org/officeDocument/2006/relationships/image" Target="../media/image320.wmf"/><Relationship Id="rId3" Type="http://schemas.openxmlformats.org/officeDocument/2006/relationships/oleObject" Target="../embeddings/oleObject317.bin"/><Relationship Id="rId2" Type="http://schemas.openxmlformats.org/officeDocument/2006/relationships/image" Target="../media/image319.wmf"/><Relationship Id="rId10" Type="http://schemas.openxmlformats.org/officeDocument/2006/relationships/vmlDrawing" Target="../drawings/vmlDrawing65.vml"/><Relationship Id="rId1" Type="http://schemas.openxmlformats.org/officeDocument/2006/relationships/oleObject" Target="../embeddings/oleObject316.bin"/></Relationships>
</file>

<file path=ppt/slides/_rels/slide153.xml.rels><?xml version="1.0" encoding="UTF-8" standalone="yes"?>
<Relationships xmlns="http://schemas.openxmlformats.org/package/2006/relationships"><Relationship Id="rId4" Type="http://schemas.openxmlformats.org/officeDocument/2006/relationships/vmlDrawing" Target="../drawings/vmlDrawing66.vml"/><Relationship Id="rId3" Type="http://schemas.openxmlformats.org/officeDocument/2006/relationships/slideLayout" Target="../slideLayouts/slideLayout6.xml"/><Relationship Id="rId2" Type="http://schemas.openxmlformats.org/officeDocument/2006/relationships/image" Target="../media/image323.wmf"/><Relationship Id="rId1" Type="http://schemas.openxmlformats.org/officeDocument/2006/relationships/oleObject" Target="../embeddings/oleObject320.bin"/></Relationships>
</file>

<file path=ppt/slides/_rels/slide154.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327.png"/><Relationship Id="rId7" Type="http://schemas.openxmlformats.org/officeDocument/2006/relationships/oleObject" Target="../embeddings/oleObject324.bin"/><Relationship Id="rId6" Type="http://schemas.openxmlformats.org/officeDocument/2006/relationships/image" Target="../media/image326.wmf"/><Relationship Id="rId5" Type="http://schemas.openxmlformats.org/officeDocument/2006/relationships/oleObject" Target="../embeddings/oleObject323.bin"/><Relationship Id="rId4" Type="http://schemas.openxmlformats.org/officeDocument/2006/relationships/image" Target="../media/image325.wmf"/><Relationship Id="rId3" Type="http://schemas.openxmlformats.org/officeDocument/2006/relationships/oleObject" Target="../embeddings/oleObject322.bin"/><Relationship Id="rId2" Type="http://schemas.openxmlformats.org/officeDocument/2006/relationships/image" Target="../media/image324.wmf"/><Relationship Id="rId10" Type="http://schemas.openxmlformats.org/officeDocument/2006/relationships/vmlDrawing" Target="../drawings/vmlDrawing67.vml"/><Relationship Id="rId1" Type="http://schemas.openxmlformats.org/officeDocument/2006/relationships/oleObject" Target="../embeddings/oleObject321.bin"/></Relationships>
</file>

<file path=ppt/slides/_rels/slide155.xml.rels><?xml version="1.0" encoding="UTF-8" standalone="yes"?>
<Relationships xmlns="http://schemas.openxmlformats.org/package/2006/relationships"><Relationship Id="rId6" Type="http://schemas.openxmlformats.org/officeDocument/2006/relationships/vmlDrawing" Target="../drawings/vmlDrawing68.vml"/><Relationship Id="rId5" Type="http://schemas.openxmlformats.org/officeDocument/2006/relationships/slideLayout" Target="../slideLayouts/slideLayout6.xml"/><Relationship Id="rId4" Type="http://schemas.openxmlformats.org/officeDocument/2006/relationships/image" Target="../media/image329.wmf"/><Relationship Id="rId3" Type="http://schemas.openxmlformats.org/officeDocument/2006/relationships/oleObject" Target="../embeddings/oleObject326.bin"/><Relationship Id="rId2" Type="http://schemas.openxmlformats.org/officeDocument/2006/relationships/image" Target="../media/image328.wmf"/><Relationship Id="rId1" Type="http://schemas.openxmlformats.org/officeDocument/2006/relationships/oleObject" Target="../embeddings/oleObject325.bin"/></Relationships>
</file>

<file path=ppt/slides/_rels/slide156.xml.rels><?xml version="1.0" encoding="UTF-8" standalone="yes"?>
<Relationships xmlns="http://schemas.openxmlformats.org/package/2006/relationships"><Relationship Id="rId4" Type="http://schemas.openxmlformats.org/officeDocument/2006/relationships/vmlDrawing" Target="../drawings/vmlDrawing69.vml"/><Relationship Id="rId3" Type="http://schemas.openxmlformats.org/officeDocument/2006/relationships/slideLayout" Target="../slideLayouts/slideLayout6.xml"/><Relationship Id="rId2" Type="http://schemas.openxmlformats.org/officeDocument/2006/relationships/image" Target="../media/image330.wmf"/><Relationship Id="rId1" Type="http://schemas.openxmlformats.org/officeDocument/2006/relationships/oleObject" Target="../embeddings/oleObject327.bin"/></Relationships>
</file>

<file path=ppt/slides/_rels/slide157.xml.rels><?xml version="1.0" encoding="UTF-8" standalone="yes"?>
<Relationships xmlns="http://schemas.openxmlformats.org/package/2006/relationships"><Relationship Id="rId4" Type="http://schemas.openxmlformats.org/officeDocument/2006/relationships/vmlDrawing" Target="../drawings/vmlDrawing70.vml"/><Relationship Id="rId3" Type="http://schemas.openxmlformats.org/officeDocument/2006/relationships/slideLayout" Target="../slideLayouts/slideLayout6.xml"/><Relationship Id="rId2" Type="http://schemas.openxmlformats.org/officeDocument/2006/relationships/image" Target="../media/image331.wmf"/><Relationship Id="rId1" Type="http://schemas.openxmlformats.org/officeDocument/2006/relationships/oleObject" Target="../embeddings/oleObject328.bin"/></Relationships>
</file>

<file path=ppt/slides/_rels/slide158.xml.rels><?xml version="1.0" encoding="UTF-8" standalone="yes"?>
<Relationships xmlns="http://schemas.openxmlformats.org/package/2006/relationships"><Relationship Id="rId4" Type="http://schemas.openxmlformats.org/officeDocument/2006/relationships/vmlDrawing" Target="../drawings/vmlDrawing71.vml"/><Relationship Id="rId3" Type="http://schemas.openxmlformats.org/officeDocument/2006/relationships/slideLayout" Target="../slideLayouts/slideLayout6.xml"/><Relationship Id="rId2" Type="http://schemas.openxmlformats.org/officeDocument/2006/relationships/image" Target="../media/image332.wmf"/><Relationship Id="rId1" Type="http://schemas.openxmlformats.org/officeDocument/2006/relationships/oleObject" Target="../embeddings/oleObject329.bin"/></Relationships>
</file>

<file path=ppt/slides/_rels/slide159.xml.rels><?xml version="1.0" encoding="UTF-8" standalone="yes"?>
<Relationships xmlns="http://schemas.openxmlformats.org/package/2006/relationships"><Relationship Id="rId4" Type="http://schemas.openxmlformats.org/officeDocument/2006/relationships/vmlDrawing" Target="../drawings/vmlDrawing72.vml"/><Relationship Id="rId3" Type="http://schemas.openxmlformats.org/officeDocument/2006/relationships/slideLayout" Target="../slideLayouts/slideLayout6.xml"/><Relationship Id="rId2" Type="http://schemas.openxmlformats.org/officeDocument/2006/relationships/image" Target="../media/image333.wmf"/><Relationship Id="rId1" Type="http://schemas.openxmlformats.org/officeDocument/2006/relationships/oleObject" Target="../embeddings/oleObject330.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0.bin"/></Relationships>
</file>

<file path=ppt/slides/_rels/slide160.xml.rels><?xml version="1.0" encoding="UTF-8" standalone="yes"?>
<Relationships xmlns="http://schemas.openxmlformats.org/package/2006/relationships"><Relationship Id="rId9" Type="http://schemas.openxmlformats.org/officeDocument/2006/relationships/oleObject" Target="../embeddings/oleObject335.bin"/><Relationship Id="rId8" Type="http://schemas.openxmlformats.org/officeDocument/2006/relationships/image" Target="../media/image337.wmf"/><Relationship Id="rId7" Type="http://schemas.openxmlformats.org/officeDocument/2006/relationships/oleObject" Target="../embeddings/oleObject334.bin"/><Relationship Id="rId6" Type="http://schemas.openxmlformats.org/officeDocument/2006/relationships/image" Target="../media/image336.wmf"/><Relationship Id="rId5" Type="http://schemas.openxmlformats.org/officeDocument/2006/relationships/oleObject" Target="../embeddings/oleObject333.bin"/><Relationship Id="rId4" Type="http://schemas.openxmlformats.org/officeDocument/2006/relationships/image" Target="../media/image335.wmf"/><Relationship Id="rId3" Type="http://schemas.openxmlformats.org/officeDocument/2006/relationships/oleObject" Target="../embeddings/oleObject332.bin"/><Relationship Id="rId2" Type="http://schemas.openxmlformats.org/officeDocument/2006/relationships/image" Target="../media/image334.wmf"/><Relationship Id="rId14" Type="http://schemas.openxmlformats.org/officeDocument/2006/relationships/vmlDrawing" Target="../drawings/vmlDrawing73.vml"/><Relationship Id="rId13" Type="http://schemas.openxmlformats.org/officeDocument/2006/relationships/slideLayout" Target="../slideLayouts/slideLayout6.xml"/><Relationship Id="rId12" Type="http://schemas.openxmlformats.org/officeDocument/2006/relationships/image" Target="../media/image339.wmf"/><Relationship Id="rId11" Type="http://schemas.openxmlformats.org/officeDocument/2006/relationships/oleObject" Target="../embeddings/oleObject336.bin"/><Relationship Id="rId10" Type="http://schemas.openxmlformats.org/officeDocument/2006/relationships/image" Target="../media/image338.wmf"/><Relationship Id="rId1" Type="http://schemas.openxmlformats.org/officeDocument/2006/relationships/oleObject" Target="../embeddings/oleObject331.bin"/></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9" Type="http://schemas.openxmlformats.org/officeDocument/2006/relationships/oleObject" Target="../embeddings/oleObject341.bin"/><Relationship Id="rId8" Type="http://schemas.openxmlformats.org/officeDocument/2006/relationships/image" Target="../media/image343.wmf"/><Relationship Id="rId7" Type="http://schemas.openxmlformats.org/officeDocument/2006/relationships/oleObject" Target="../embeddings/oleObject340.bin"/><Relationship Id="rId6" Type="http://schemas.openxmlformats.org/officeDocument/2006/relationships/image" Target="../media/image342.wmf"/><Relationship Id="rId5" Type="http://schemas.openxmlformats.org/officeDocument/2006/relationships/oleObject" Target="../embeddings/oleObject339.bin"/><Relationship Id="rId4" Type="http://schemas.openxmlformats.org/officeDocument/2006/relationships/image" Target="../media/image341.wmf"/><Relationship Id="rId31" Type="http://schemas.openxmlformats.org/officeDocument/2006/relationships/vmlDrawing" Target="../drawings/vmlDrawing74.vml"/><Relationship Id="rId30" Type="http://schemas.openxmlformats.org/officeDocument/2006/relationships/slideLayout" Target="../slideLayouts/slideLayout2.xml"/><Relationship Id="rId3" Type="http://schemas.openxmlformats.org/officeDocument/2006/relationships/oleObject" Target="../embeddings/oleObject338.bin"/><Relationship Id="rId29" Type="http://schemas.openxmlformats.org/officeDocument/2006/relationships/image" Target="../media/image353.wmf"/><Relationship Id="rId28" Type="http://schemas.openxmlformats.org/officeDocument/2006/relationships/oleObject" Target="../embeddings/oleObject351.bin"/><Relationship Id="rId27" Type="http://schemas.openxmlformats.org/officeDocument/2006/relationships/image" Target="../media/image352.wmf"/><Relationship Id="rId26" Type="http://schemas.openxmlformats.org/officeDocument/2006/relationships/oleObject" Target="../embeddings/oleObject350.bin"/><Relationship Id="rId25" Type="http://schemas.openxmlformats.org/officeDocument/2006/relationships/image" Target="../media/image351.wmf"/><Relationship Id="rId24" Type="http://schemas.openxmlformats.org/officeDocument/2006/relationships/oleObject" Target="../embeddings/oleObject349.bin"/><Relationship Id="rId23" Type="http://schemas.openxmlformats.org/officeDocument/2006/relationships/image" Target="../media/image350.wmf"/><Relationship Id="rId22" Type="http://schemas.openxmlformats.org/officeDocument/2006/relationships/oleObject" Target="../embeddings/oleObject348.bin"/><Relationship Id="rId21" Type="http://schemas.openxmlformats.org/officeDocument/2006/relationships/image" Target="../media/image349.wmf"/><Relationship Id="rId20" Type="http://schemas.openxmlformats.org/officeDocument/2006/relationships/oleObject" Target="../embeddings/oleObject347.bin"/><Relationship Id="rId2" Type="http://schemas.openxmlformats.org/officeDocument/2006/relationships/image" Target="../media/image340.wmf"/><Relationship Id="rId19" Type="http://schemas.openxmlformats.org/officeDocument/2006/relationships/image" Target="../media/image348.wmf"/><Relationship Id="rId18" Type="http://schemas.openxmlformats.org/officeDocument/2006/relationships/oleObject" Target="../embeddings/oleObject346.bin"/><Relationship Id="rId17" Type="http://schemas.openxmlformats.org/officeDocument/2006/relationships/image" Target="../media/image347.wmf"/><Relationship Id="rId16" Type="http://schemas.openxmlformats.org/officeDocument/2006/relationships/oleObject" Target="../embeddings/oleObject345.bin"/><Relationship Id="rId15" Type="http://schemas.openxmlformats.org/officeDocument/2006/relationships/image" Target="../media/image346.wmf"/><Relationship Id="rId14" Type="http://schemas.openxmlformats.org/officeDocument/2006/relationships/oleObject" Target="../embeddings/oleObject344.bin"/><Relationship Id="rId13" Type="http://schemas.openxmlformats.org/officeDocument/2006/relationships/oleObject" Target="../embeddings/oleObject343.bin"/><Relationship Id="rId12" Type="http://schemas.openxmlformats.org/officeDocument/2006/relationships/image" Target="../media/image345.wmf"/><Relationship Id="rId11" Type="http://schemas.openxmlformats.org/officeDocument/2006/relationships/oleObject" Target="../embeddings/oleObject342.bin"/><Relationship Id="rId10" Type="http://schemas.openxmlformats.org/officeDocument/2006/relationships/image" Target="../media/image344.wmf"/><Relationship Id="rId1" Type="http://schemas.openxmlformats.org/officeDocument/2006/relationships/oleObject" Target="../embeddings/oleObject337.bin"/></Relationships>
</file>

<file path=ppt/slides/_rels/slide164.xml.rels><?xml version="1.0" encoding="UTF-8" standalone="yes"?>
<Relationships xmlns="http://schemas.openxmlformats.org/package/2006/relationships"><Relationship Id="rId9" Type="http://schemas.openxmlformats.org/officeDocument/2006/relationships/image" Target="../media/image356.wmf"/><Relationship Id="rId8" Type="http://schemas.openxmlformats.org/officeDocument/2006/relationships/oleObject" Target="../embeddings/oleObject355.bin"/><Relationship Id="rId7" Type="http://schemas.openxmlformats.org/officeDocument/2006/relationships/image" Target="../media/image355.wmf"/><Relationship Id="rId6" Type="http://schemas.openxmlformats.org/officeDocument/2006/relationships/oleObject" Target="../embeddings/oleObject354.bin"/><Relationship Id="rId5" Type="http://schemas.openxmlformats.org/officeDocument/2006/relationships/image" Target="../media/image354.wmf"/><Relationship Id="rId4" Type="http://schemas.openxmlformats.org/officeDocument/2006/relationships/oleObject" Target="../embeddings/oleObject353.bin"/><Relationship Id="rId3" Type="http://schemas.openxmlformats.org/officeDocument/2006/relationships/image" Target="../media/image340.wmf"/><Relationship Id="rId2" Type="http://schemas.openxmlformats.org/officeDocument/2006/relationships/oleObject" Target="../embeddings/oleObject352.bin"/><Relationship Id="rId15" Type="http://schemas.openxmlformats.org/officeDocument/2006/relationships/vmlDrawing" Target="../drawings/vmlDrawing75.vml"/><Relationship Id="rId14" Type="http://schemas.openxmlformats.org/officeDocument/2006/relationships/slideLayout" Target="../slideLayouts/slideLayout12.xml"/><Relationship Id="rId13" Type="http://schemas.openxmlformats.org/officeDocument/2006/relationships/image" Target="../media/image358.wmf"/><Relationship Id="rId12" Type="http://schemas.openxmlformats.org/officeDocument/2006/relationships/oleObject" Target="../embeddings/oleObject357.bin"/><Relationship Id="rId11" Type="http://schemas.openxmlformats.org/officeDocument/2006/relationships/image" Target="../media/image357.wmf"/><Relationship Id="rId10" Type="http://schemas.openxmlformats.org/officeDocument/2006/relationships/oleObject" Target="../embeddings/oleObject356.bin"/><Relationship Id="rId1" Type="http://schemas.openxmlformats.org/officeDocument/2006/relationships/slide" Target="slide145.xml"/></Relationships>
</file>

<file path=ppt/slides/_rels/slide165.xml.rels><?xml version="1.0" encoding="UTF-8" standalone="yes"?>
<Relationships xmlns="http://schemas.openxmlformats.org/package/2006/relationships"><Relationship Id="rId9" Type="http://schemas.openxmlformats.org/officeDocument/2006/relationships/oleObject" Target="../embeddings/oleObject362.bin"/><Relationship Id="rId8" Type="http://schemas.openxmlformats.org/officeDocument/2006/relationships/image" Target="../media/image362.wmf"/><Relationship Id="rId7" Type="http://schemas.openxmlformats.org/officeDocument/2006/relationships/oleObject" Target="../embeddings/oleObject361.bin"/><Relationship Id="rId6" Type="http://schemas.openxmlformats.org/officeDocument/2006/relationships/image" Target="../media/image361.wmf"/><Relationship Id="rId5" Type="http://schemas.openxmlformats.org/officeDocument/2006/relationships/oleObject" Target="../embeddings/oleObject360.bin"/><Relationship Id="rId4" Type="http://schemas.openxmlformats.org/officeDocument/2006/relationships/image" Target="../media/image360.wmf"/><Relationship Id="rId3" Type="http://schemas.openxmlformats.org/officeDocument/2006/relationships/oleObject" Target="../embeddings/oleObject359.bin"/><Relationship Id="rId2" Type="http://schemas.openxmlformats.org/officeDocument/2006/relationships/image" Target="../media/image359.wmf"/><Relationship Id="rId18" Type="http://schemas.openxmlformats.org/officeDocument/2006/relationships/vmlDrawing" Target="../drawings/vmlDrawing76.vml"/><Relationship Id="rId17" Type="http://schemas.openxmlformats.org/officeDocument/2006/relationships/slideLayout" Target="../slideLayouts/slideLayout2.xml"/><Relationship Id="rId16" Type="http://schemas.openxmlformats.org/officeDocument/2006/relationships/image" Target="../media/image366.wmf"/><Relationship Id="rId15" Type="http://schemas.openxmlformats.org/officeDocument/2006/relationships/oleObject" Target="../embeddings/oleObject365.bin"/><Relationship Id="rId14" Type="http://schemas.openxmlformats.org/officeDocument/2006/relationships/image" Target="../media/image365.wmf"/><Relationship Id="rId13" Type="http://schemas.openxmlformats.org/officeDocument/2006/relationships/oleObject" Target="../embeddings/oleObject364.bin"/><Relationship Id="rId12" Type="http://schemas.openxmlformats.org/officeDocument/2006/relationships/image" Target="../media/image364.wmf"/><Relationship Id="rId11" Type="http://schemas.openxmlformats.org/officeDocument/2006/relationships/oleObject" Target="../embeddings/oleObject363.bin"/><Relationship Id="rId10" Type="http://schemas.openxmlformats.org/officeDocument/2006/relationships/image" Target="../media/image363.wmf"/><Relationship Id="rId1" Type="http://schemas.openxmlformats.org/officeDocument/2006/relationships/oleObject" Target="../embeddings/oleObject358.bin"/></Relationships>
</file>

<file path=ppt/slides/_rels/slide166.xml.rels><?xml version="1.0" encoding="UTF-8" standalone="yes"?>
<Relationships xmlns="http://schemas.openxmlformats.org/package/2006/relationships"><Relationship Id="rId4" Type="http://schemas.openxmlformats.org/officeDocument/2006/relationships/vmlDrawing" Target="../drawings/vmlDrawing77.vml"/><Relationship Id="rId3" Type="http://schemas.openxmlformats.org/officeDocument/2006/relationships/slideLayout" Target="../slideLayouts/slideLayout2.xml"/><Relationship Id="rId2" Type="http://schemas.openxmlformats.org/officeDocument/2006/relationships/image" Target="../media/image367.wmf"/><Relationship Id="rId1" Type="http://schemas.openxmlformats.org/officeDocument/2006/relationships/oleObject" Target="../embeddings/oleObject366.bin"/></Relationships>
</file>

<file path=ppt/slides/_rels/slide16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71.wmf"/><Relationship Id="rId7" Type="http://schemas.openxmlformats.org/officeDocument/2006/relationships/oleObject" Target="../embeddings/oleObject370.bin"/><Relationship Id="rId6" Type="http://schemas.openxmlformats.org/officeDocument/2006/relationships/image" Target="../media/image370.wmf"/><Relationship Id="rId5" Type="http://schemas.openxmlformats.org/officeDocument/2006/relationships/oleObject" Target="../embeddings/oleObject369.bin"/><Relationship Id="rId4" Type="http://schemas.openxmlformats.org/officeDocument/2006/relationships/image" Target="../media/image369.wmf"/><Relationship Id="rId3" Type="http://schemas.openxmlformats.org/officeDocument/2006/relationships/oleObject" Target="../embeddings/oleObject368.bin"/><Relationship Id="rId2" Type="http://schemas.openxmlformats.org/officeDocument/2006/relationships/image" Target="../media/image368.wmf"/><Relationship Id="rId10" Type="http://schemas.openxmlformats.org/officeDocument/2006/relationships/vmlDrawing" Target="../drawings/vmlDrawing78.vml"/><Relationship Id="rId1" Type="http://schemas.openxmlformats.org/officeDocument/2006/relationships/oleObject" Target="../embeddings/oleObject367.bin"/></Relationships>
</file>

<file path=ppt/slides/_rels/slide16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75.wmf"/><Relationship Id="rId7" Type="http://schemas.openxmlformats.org/officeDocument/2006/relationships/oleObject" Target="../embeddings/oleObject374.bin"/><Relationship Id="rId6" Type="http://schemas.openxmlformats.org/officeDocument/2006/relationships/image" Target="../media/image374.wmf"/><Relationship Id="rId5" Type="http://schemas.openxmlformats.org/officeDocument/2006/relationships/oleObject" Target="../embeddings/oleObject373.bin"/><Relationship Id="rId4" Type="http://schemas.openxmlformats.org/officeDocument/2006/relationships/image" Target="../media/image373.wmf"/><Relationship Id="rId3" Type="http://schemas.openxmlformats.org/officeDocument/2006/relationships/oleObject" Target="../embeddings/oleObject372.bin"/><Relationship Id="rId2" Type="http://schemas.openxmlformats.org/officeDocument/2006/relationships/image" Target="../media/image372.wmf"/><Relationship Id="rId10" Type="http://schemas.openxmlformats.org/officeDocument/2006/relationships/vmlDrawing" Target="../drawings/vmlDrawing79.vml"/><Relationship Id="rId1" Type="http://schemas.openxmlformats.org/officeDocument/2006/relationships/oleObject" Target="../embeddings/oleObject371.bin"/></Relationships>
</file>

<file path=ppt/slides/_rels/slide169.xml.rels><?xml version="1.0" encoding="UTF-8" standalone="yes"?>
<Relationships xmlns="http://schemas.openxmlformats.org/package/2006/relationships"><Relationship Id="rId8" Type="http://schemas.openxmlformats.org/officeDocument/2006/relationships/vmlDrawing" Target="../drawings/vmlDrawing80.vml"/><Relationship Id="rId7" Type="http://schemas.openxmlformats.org/officeDocument/2006/relationships/slideLayout" Target="../slideLayouts/slideLayout2.xml"/><Relationship Id="rId6" Type="http://schemas.openxmlformats.org/officeDocument/2006/relationships/image" Target="../media/image378.wmf"/><Relationship Id="rId5" Type="http://schemas.openxmlformats.org/officeDocument/2006/relationships/oleObject" Target="../embeddings/oleObject377.bin"/><Relationship Id="rId4" Type="http://schemas.openxmlformats.org/officeDocument/2006/relationships/image" Target="../media/image377.wmf"/><Relationship Id="rId3" Type="http://schemas.openxmlformats.org/officeDocument/2006/relationships/oleObject" Target="../embeddings/oleObject376.bin"/><Relationship Id="rId2" Type="http://schemas.openxmlformats.org/officeDocument/2006/relationships/image" Target="../media/image376.wmf"/><Relationship Id="rId1" Type="http://schemas.openxmlformats.org/officeDocument/2006/relationships/oleObject" Target="../embeddings/oleObject375.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11.bin"/></Relationships>
</file>

<file path=ppt/slides/_rels/slide170.xml.rels><?xml version="1.0" encoding="UTF-8" standalone="yes"?>
<Relationships xmlns="http://schemas.openxmlformats.org/package/2006/relationships"><Relationship Id="rId9" Type="http://schemas.openxmlformats.org/officeDocument/2006/relationships/oleObject" Target="../embeddings/oleObject382.bin"/><Relationship Id="rId8" Type="http://schemas.openxmlformats.org/officeDocument/2006/relationships/image" Target="../media/image382.wmf"/><Relationship Id="rId7" Type="http://schemas.openxmlformats.org/officeDocument/2006/relationships/oleObject" Target="../embeddings/oleObject381.bin"/><Relationship Id="rId6" Type="http://schemas.openxmlformats.org/officeDocument/2006/relationships/image" Target="../media/image381.wmf"/><Relationship Id="rId5" Type="http://schemas.openxmlformats.org/officeDocument/2006/relationships/oleObject" Target="../embeddings/oleObject380.bin"/><Relationship Id="rId4" Type="http://schemas.openxmlformats.org/officeDocument/2006/relationships/image" Target="../media/image380.wmf"/><Relationship Id="rId3" Type="http://schemas.openxmlformats.org/officeDocument/2006/relationships/oleObject" Target="../embeddings/oleObject379.bin"/><Relationship Id="rId2" Type="http://schemas.openxmlformats.org/officeDocument/2006/relationships/image" Target="../media/image379.wmf"/><Relationship Id="rId18" Type="http://schemas.openxmlformats.org/officeDocument/2006/relationships/vmlDrawing" Target="../drawings/vmlDrawing81.vml"/><Relationship Id="rId17" Type="http://schemas.openxmlformats.org/officeDocument/2006/relationships/slideLayout" Target="../slideLayouts/slideLayout2.xml"/><Relationship Id="rId16" Type="http://schemas.openxmlformats.org/officeDocument/2006/relationships/image" Target="../media/image386.wmf"/><Relationship Id="rId15" Type="http://schemas.openxmlformats.org/officeDocument/2006/relationships/oleObject" Target="../embeddings/oleObject385.bin"/><Relationship Id="rId14" Type="http://schemas.openxmlformats.org/officeDocument/2006/relationships/image" Target="../media/image385.wmf"/><Relationship Id="rId13" Type="http://schemas.openxmlformats.org/officeDocument/2006/relationships/oleObject" Target="../embeddings/oleObject384.bin"/><Relationship Id="rId12" Type="http://schemas.openxmlformats.org/officeDocument/2006/relationships/image" Target="../media/image384.wmf"/><Relationship Id="rId11" Type="http://schemas.openxmlformats.org/officeDocument/2006/relationships/oleObject" Target="../embeddings/oleObject383.bin"/><Relationship Id="rId10" Type="http://schemas.openxmlformats.org/officeDocument/2006/relationships/image" Target="../media/image383.wmf"/><Relationship Id="rId1" Type="http://schemas.openxmlformats.org/officeDocument/2006/relationships/oleObject" Target="../embeddings/oleObject378.bin"/></Relationships>
</file>

<file path=ppt/slides/_rels/slide171.xml.rels><?xml version="1.0" encoding="UTF-8" standalone="yes"?>
<Relationships xmlns="http://schemas.openxmlformats.org/package/2006/relationships"><Relationship Id="rId8" Type="http://schemas.openxmlformats.org/officeDocument/2006/relationships/vmlDrawing" Target="../drawings/vmlDrawing82.vml"/><Relationship Id="rId7" Type="http://schemas.openxmlformats.org/officeDocument/2006/relationships/slideLayout" Target="../slideLayouts/slideLayout2.xml"/><Relationship Id="rId6" Type="http://schemas.openxmlformats.org/officeDocument/2006/relationships/image" Target="../media/image389.wmf"/><Relationship Id="rId5" Type="http://schemas.openxmlformats.org/officeDocument/2006/relationships/oleObject" Target="../embeddings/oleObject388.bin"/><Relationship Id="rId4" Type="http://schemas.openxmlformats.org/officeDocument/2006/relationships/image" Target="../media/image388.wmf"/><Relationship Id="rId3" Type="http://schemas.openxmlformats.org/officeDocument/2006/relationships/oleObject" Target="../embeddings/oleObject387.bin"/><Relationship Id="rId2" Type="http://schemas.openxmlformats.org/officeDocument/2006/relationships/image" Target="../media/image387.wmf"/><Relationship Id="rId1" Type="http://schemas.openxmlformats.org/officeDocument/2006/relationships/oleObject" Target="../embeddings/oleObject386.bin"/></Relationships>
</file>

<file path=ppt/slides/_rels/slide172.xml.rels><?xml version="1.0" encoding="UTF-8" standalone="yes"?>
<Relationships xmlns="http://schemas.openxmlformats.org/package/2006/relationships"><Relationship Id="rId8" Type="http://schemas.openxmlformats.org/officeDocument/2006/relationships/vmlDrawing" Target="../drawings/vmlDrawing83.vml"/><Relationship Id="rId7" Type="http://schemas.openxmlformats.org/officeDocument/2006/relationships/slideLayout" Target="../slideLayouts/slideLayout13.xml"/><Relationship Id="rId6" Type="http://schemas.openxmlformats.org/officeDocument/2006/relationships/image" Target="../media/image392.wmf"/><Relationship Id="rId5" Type="http://schemas.openxmlformats.org/officeDocument/2006/relationships/oleObject" Target="../embeddings/oleObject391.bin"/><Relationship Id="rId4" Type="http://schemas.openxmlformats.org/officeDocument/2006/relationships/image" Target="../media/image391.wmf"/><Relationship Id="rId3" Type="http://schemas.openxmlformats.org/officeDocument/2006/relationships/oleObject" Target="../embeddings/oleObject390.bin"/><Relationship Id="rId2" Type="http://schemas.openxmlformats.org/officeDocument/2006/relationships/image" Target="../media/image390.wmf"/><Relationship Id="rId1" Type="http://schemas.openxmlformats.org/officeDocument/2006/relationships/oleObject" Target="../embeddings/oleObject389.bin"/></Relationships>
</file>

<file path=ppt/slides/_rels/slide173.xml.rels><?xml version="1.0" encoding="UTF-8" standalone="yes"?>
<Relationships xmlns="http://schemas.openxmlformats.org/package/2006/relationships"><Relationship Id="rId4" Type="http://schemas.openxmlformats.org/officeDocument/2006/relationships/vmlDrawing" Target="../drawings/vmlDrawing84.vml"/><Relationship Id="rId3" Type="http://schemas.openxmlformats.org/officeDocument/2006/relationships/slideLayout" Target="../slideLayouts/slideLayout2.xml"/><Relationship Id="rId2" Type="http://schemas.openxmlformats.org/officeDocument/2006/relationships/image" Target="../media/image393.wmf"/><Relationship Id="rId1" Type="http://schemas.openxmlformats.org/officeDocument/2006/relationships/oleObject" Target="../embeddings/oleObject392.bin"/></Relationships>
</file>

<file path=ppt/slides/_rels/slide174.xml.rels><?xml version="1.0" encoding="UTF-8" standalone="yes"?>
<Relationships xmlns="http://schemas.openxmlformats.org/package/2006/relationships"><Relationship Id="rId4" Type="http://schemas.openxmlformats.org/officeDocument/2006/relationships/vmlDrawing" Target="../drawings/vmlDrawing85.vml"/><Relationship Id="rId3" Type="http://schemas.openxmlformats.org/officeDocument/2006/relationships/slideLayout" Target="../slideLayouts/slideLayout2.xml"/><Relationship Id="rId2" Type="http://schemas.openxmlformats.org/officeDocument/2006/relationships/image" Target="../media/image394.wmf"/><Relationship Id="rId1" Type="http://schemas.openxmlformats.org/officeDocument/2006/relationships/oleObject" Target="../embeddings/oleObject393.bin"/></Relationships>
</file>

<file path=ppt/slides/_rels/slide175.xml.rels><?xml version="1.0" encoding="UTF-8" standalone="yes"?>
<Relationships xmlns="http://schemas.openxmlformats.org/package/2006/relationships"><Relationship Id="rId4" Type="http://schemas.openxmlformats.org/officeDocument/2006/relationships/vmlDrawing" Target="../drawings/vmlDrawing86.vml"/><Relationship Id="rId3" Type="http://schemas.openxmlformats.org/officeDocument/2006/relationships/slideLayout" Target="../slideLayouts/slideLayout2.xml"/><Relationship Id="rId2" Type="http://schemas.openxmlformats.org/officeDocument/2006/relationships/image" Target="../media/image395.wmf"/><Relationship Id="rId1" Type="http://schemas.openxmlformats.org/officeDocument/2006/relationships/oleObject" Target="../embeddings/oleObject394.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17.bin"/><Relationship Id="rId8" Type="http://schemas.openxmlformats.org/officeDocument/2006/relationships/image" Target="../media/image17.wmf"/><Relationship Id="rId7" Type="http://schemas.openxmlformats.org/officeDocument/2006/relationships/oleObject" Target="../embeddings/oleObject16.bin"/><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 Id="rId3" Type="http://schemas.openxmlformats.org/officeDocument/2006/relationships/oleObject" Target="../embeddings/oleObject14.bin"/><Relationship Id="rId28" Type="http://schemas.openxmlformats.org/officeDocument/2006/relationships/vmlDrawing" Target="../drawings/vmlDrawing13.vml"/><Relationship Id="rId27" Type="http://schemas.openxmlformats.org/officeDocument/2006/relationships/slideLayout" Target="../slideLayouts/slideLayout2.xml"/><Relationship Id="rId26" Type="http://schemas.openxmlformats.org/officeDocument/2006/relationships/image" Target="../media/image25.wmf"/><Relationship Id="rId25" Type="http://schemas.openxmlformats.org/officeDocument/2006/relationships/oleObject" Target="../embeddings/oleObject26.bin"/><Relationship Id="rId24" Type="http://schemas.openxmlformats.org/officeDocument/2006/relationships/oleObject" Target="../embeddings/oleObject25.bin"/><Relationship Id="rId23" Type="http://schemas.openxmlformats.org/officeDocument/2006/relationships/image" Target="../media/image24.wmf"/><Relationship Id="rId22" Type="http://schemas.openxmlformats.org/officeDocument/2006/relationships/oleObject" Target="../embeddings/oleObject24.bin"/><Relationship Id="rId21" Type="http://schemas.openxmlformats.org/officeDocument/2006/relationships/image" Target="../media/image23.wmf"/><Relationship Id="rId20" Type="http://schemas.openxmlformats.org/officeDocument/2006/relationships/oleObject" Target="../embeddings/oleObject23.bin"/><Relationship Id="rId2" Type="http://schemas.openxmlformats.org/officeDocument/2006/relationships/image" Target="../media/image14.wmf"/><Relationship Id="rId19" Type="http://schemas.openxmlformats.org/officeDocument/2006/relationships/image" Target="../media/image22.wmf"/><Relationship Id="rId18" Type="http://schemas.openxmlformats.org/officeDocument/2006/relationships/oleObject" Target="../embeddings/oleObject22.bin"/><Relationship Id="rId17" Type="http://schemas.openxmlformats.org/officeDocument/2006/relationships/image" Target="../media/image21.wmf"/><Relationship Id="rId16" Type="http://schemas.openxmlformats.org/officeDocument/2006/relationships/oleObject" Target="../embeddings/oleObject21.bin"/><Relationship Id="rId15" Type="http://schemas.openxmlformats.org/officeDocument/2006/relationships/oleObject" Target="../embeddings/oleObject20.bin"/><Relationship Id="rId14" Type="http://schemas.openxmlformats.org/officeDocument/2006/relationships/image" Target="../media/image20.wmf"/><Relationship Id="rId13" Type="http://schemas.openxmlformats.org/officeDocument/2006/relationships/oleObject" Target="../embeddings/oleObject19.bin"/><Relationship Id="rId12" Type="http://schemas.openxmlformats.org/officeDocument/2006/relationships/image" Target="../media/image19.wmf"/><Relationship Id="rId11" Type="http://schemas.openxmlformats.org/officeDocument/2006/relationships/oleObject" Target="../embeddings/oleObject18.bin"/><Relationship Id="rId10" Type="http://schemas.openxmlformats.org/officeDocument/2006/relationships/image" Target="../media/image18.wmf"/><Relationship Id="rId1"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24.xml.rels><?xml version="1.0" encoding="UTF-8" standalone="yes"?>
<Relationships xmlns="http://schemas.openxmlformats.org/package/2006/relationships"><Relationship Id="rId9" Type="http://schemas.openxmlformats.org/officeDocument/2006/relationships/image" Target="../media/image30.wmf"/><Relationship Id="rId8" Type="http://schemas.openxmlformats.org/officeDocument/2006/relationships/oleObject" Target="../embeddings/oleObject30.bin"/><Relationship Id="rId7" Type="http://schemas.openxmlformats.org/officeDocument/2006/relationships/image" Target="../media/image29.wmf"/><Relationship Id="rId6" Type="http://schemas.openxmlformats.org/officeDocument/2006/relationships/oleObject" Target="../embeddings/oleObject29.bin"/><Relationship Id="rId5" Type="http://schemas.openxmlformats.org/officeDocument/2006/relationships/image" Target="../media/image28.wmf"/><Relationship Id="rId4" Type="http://schemas.openxmlformats.org/officeDocument/2006/relationships/oleObject" Target="../embeddings/oleObject28.bin"/><Relationship Id="rId30" Type="http://schemas.openxmlformats.org/officeDocument/2006/relationships/vmlDrawing" Target="../drawings/vmlDrawing14.vml"/><Relationship Id="rId3" Type="http://schemas.openxmlformats.org/officeDocument/2006/relationships/image" Target="../media/image27.wmf"/><Relationship Id="rId29" Type="http://schemas.openxmlformats.org/officeDocument/2006/relationships/slideLayout" Target="../slideLayouts/slideLayout2.xml"/><Relationship Id="rId28" Type="http://schemas.openxmlformats.org/officeDocument/2006/relationships/oleObject" Target="../embeddings/oleObject42.bin"/><Relationship Id="rId27" Type="http://schemas.openxmlformats.org/officeDocument/2006/relationships/oleObject" Target="../embeddings/oleObject41.bin"/><Relationship Id="rId26" Type="http://schemas.openxmlformats.org/officeDocument/2006/relationships/image" Target="../media/image37.wmf"/><Relationship Id="rId25" Type="http://schemas.openxmlformats.org/officeDocument/2006/relationships/oleObject" Target="../embeddings/oleObject40.bin"/><Relationship Id="rId24" Type="http://schemas.openxmlformats.org/officeDocument/2006/relationships/image" Target="../media/image36.wmf"/><Relationship Id="rId23" Type="http://schemas.openxmlformats.org/officeDocument/2006/relationships/oleObject" Target="../embeddings/oleObject39.bin"/><Relationship Id="rId22" Type="http://schemas.openxmlformats.org/officeDocument/2006/relationships/oleObject" Target="../embeddings/oleObject38.bin"/><Relationship Id="rId21" Type="http://schemas.openxmlformats.org/officeDocument/2006/relationships/image" Target="../media/image35.wmf"/><Relationship Id="rId20" Type="http://schemas.openxmlformats.org/officeDocument/2006/relationships/oleObject" Target="../embeddings/oleObject37.bin"/><Relationship Id="rId2" Type="http://schemas.openxmlformats.org/officeDocument/2006/relationships/oleObject" Target="../embeddings/oleObject27.bin"/><Relationship Id="rId19" Type="http://schemas.openxmlformats.org/officeDocument/2006/relationships/oleObject" Target="../embeddings/oleObject36.bin"/><Relationship Id="rId18" Type="http://schemas.openxmlformats.org/officeDocument/2006/relationships/oleObject" Target="../embeddings/oleObject35.bin"/><Relationship Id="rId17" Type="http://schemas.openxmlformats.org/officeDocument/2006/relationships/image" Target="../media/image34.wmf"/><Relationship Id="rId16" Type="http://schemas.openxmlformats.org/officeDocument/2006/relationships/oleObject" Target="../embeddings/oleObject34.bin"/><Relationship Id="rId15" Type="http://schemas.openxmlformats.org/officeDocument/2006/relationships/image" Target="../media/image33.wmf"/><Relationship Id="rId14" Type="http://schemas.openxmlformats.org/officeDocument/2006/relationships/oleObject" Target="../embeddings/oleObject33.bin"/><Relationship Id="rId13" Type="http://schemas.openxmlformats.org/officeDocument/2006/relationships/image" Target="../media/image32.wmf"/><Relationship Id="rId12" Type="http://schemas.openxmlformats.org/officeDocument/2006/relationships/oleObject" Target="../embeddings/oleObject32.bin"/><Relationship Id="rId11" Type="http://schemas.openxmlformats.org/officeDocument/2006/relationships/image" Target="../media/image31.wmf"/><Relationship Id="rId10" Type="http://schemas.openxmlformats.org/officeDocument/2006/relationships/oleObject" Target="../embeddings/oleObject31.bin"/><Relationship Id="rId1" Type="http://schemas.openxmlformats.org/officeDocument/2006/relationships/image" Target="../media/image26.em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jpeg"/><Relationship Id="rId1" Type="http://schemas.openxmlformats.org/officeDocument/2006/relationships/image" Target="../media/image26.em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33.xml.rels><?xml version="1.0" encoding="UTF-8" standalone="yes"?>
<Relationships xmlns="http://schemas.openxmlformats.org/package/2006/relationships"><Relationship Id="rId9" Type="http://schemas.openxmlformats.org/officeDocument/2006/relationships/image" Target="../media/image42.wmf"/><Relationship Id="rId8" Type="http://schemas.openxmlformats.org/officeDocument/2006/relationships/oleObject" Target="../embeddings/oleObject46.bin"/><Relationship Id="rId7" Type="http://schemas.openxmlformats.org/officeDocument/2006/relationships/image" Target="../media/image41.wmf"/><Relationship Id="rId6" Type="http://schemas.openxmlformats.org/officeDocument/2006/relationships/oleObject" Target="../embeddings/oleObject45.bin"/><Relationship Id="rId5" Type="http://schemas.openxmlformats.org/officeDocument/2006/relationships/image" Target="../media/image40.wmf"/><Relationship Id="rId4" Type="http://schemas.openxmlformats.org/officeDocument/2006/relationships/oleObject" Target="../embeddings/oleObject44.bin"/><Relationship Id="rId3" Type="http://schemas.openxmlformats.org/officeDocument/2006/relationships/image" Target="../media/image39.wmf"/><Relationship Id="rId2" Type="http://schemas.openxmlformats.org/officeDocument/2006/relationships/oleObject" Target="../embeddings/oleObject43.bin"/><Relationship Id="rId15" Type="http://schemas.openxmlformats.org/officeDocument/2006/relationships/vmlDrawing" Target="../drawings/vmlDrawing15.vml"/><Relationship Id="rId14" Type="http://schemas.openxmlformats.org/officeDocument/2006/relationships/slideLayout" Target="../slideLayouts/slideLayout2.xml"/><Relationship Id="rId13" Type="http://schemas.openxmlformats.org/officeDocument/2006/relationships/image" Target="../media/image44.wmf"/><Relationship Id="rId12" Type="http://schemas.openxmlformats.org/officeDocument/2006/relationships/oleObject" Target="../embeddings/oleObject48.bin"/><Relationship Id="rId11" Type="http://schemas.openxmlformats.org/officeDocument/2006/relationships/image" Target="../media/image43.wmf"/><Relationship Id="rId10" Type="http://schemas.openxmlformats.org/officeDocument/2006/relationships/oleObject" Target="../embeddings/oleObject47.bin"/><Relationship Id="rId1" Type="http://schemas.openxmlformats.org/officeDocument/2006/relationships/image" Target="../media/image26.emf"/></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35.xml.rels><?xml version="1.0" encoding="UTF-8" standalone="yes"?>
<Relationships xmlns="http://schemas.openxmlformats.org/package/2006/relationships"><Relationship Id="rId9" Type="http://schemas.openxmlformats.org/officeDocument/2006/relationships/image" Target="../media/image48.wmf"/><Relationship Id="rId8" Type="http://schemas.openxmlformats.org/officeDocument/2006/relationships/oleObject" Target="../embeddings/oleObject52.bin"/><Relationship Id="rId7" Type="http://schemas.openxmlformats.org/officeDocument/2006/relationships/image" Target="../media/image47.wmf"/><Relationship Id="rId6" Type="http://schemas.openxmlformats.org/officeDocument/2006/relationships/oleObject" Target="../embeddings/oleObject51.bin"/><Relationship Id="rId5" Type="http://schemas.openxmlformats.org/officeDocument/2006/relationships/image" Target="../media/image46.wmf"/><Relationship Id="rId4" Type="http://schemas.openxmlformats.org/officeDocument/2006/relationships/oleObject" Target="../embeddings/oleObject50.bin"/><Relationship Id="rId3" Type="http://schemas.openxmlformats.org/officeDocument/2006/relationships/image" Target="../media/image45.wmf"/><Relationship Id="rId2" Type="http://schemas.openxmlformats.org/officeDocument/2006/relationships/oleObject" Target="../embeddings/oleObject49.bin"/><Relationship Id="rId13" Type="http://schemas.openxmlformats.org/officeDocument/2006/relationships/vmlDrawing" Target="../drawings/vmlDrawing16.vml"/><Relationship Id="rId12" Type="http://schemas.openxmlformats.org/officeDocument/2006/relationships/slideLayout" Target="../slideLayouts/slideLayout2.xml"/><Relationship Id="rId11" Type="http://schemas.openxmlformats.org/officeDocument/2006/relationships/image" Target="../media/image49.wmf"/><Relationship Id="rId10" Type="http://schemas.openxmlformats.org/officeDocument/2006/relationships/oleObject" Target="../embeddings/oleObject53.bin"/><Relationship Id="rId1" Type="http://schemas.openxmlformats.org/officeDocument/2006/relationships/image" Target="../media/image2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oleObject" Target="../embeddings/oleObject57.bin"/><Relationship Id="rId7" Type="http://schemas.openxmlformats.org/officeDocument/2006/relationships/image" Target="../media/image52.wmf"/><Relationship Id="rId6" Type="http://schemas.openxmlformats.org/officeDocument/2006/relationships/oleObject" Target="../embeddings/oleObject56.bin"/><Relationship Id="rId5" Type="http://schemas.openxmlformats.org/officeDocument/2006/relationships/image" Target="../media/image51.wmf"/><Relationship Id="rId4" Type="http://schemas.openxmlformats.org/officeDocument/2006/relationships/oleObject" Target="../embeddings/oleObject55.bin"/><Relationship Id="rId3" Type="http://schemas.openxmlformats.org/officeDocument/2006/relationships/image" Target="../media/image50.wmf"/><Relationship Id="rId23" Type="http://schemas.openxmlformats.org/officeDocument/2006/relationships/vmlDrawing" Target="../drawings/vmlDrawing17.vml"/><Relationship Id="rId22" Type="http://schemas.openxmlformats.org/officeDocument/2006/relationships/slideLayout" Target="../slideLayouts/slideLayout2.xml"/><Relationship Id="rId21" Type="http://schemas.openxmlformats.org/officeDocument/2006/relationships/image" Target="../media/image57.wmf"/><Relationship Id="rId20" Type="http://schemas.openxmlformats.org/officeDocument/2006/relationships/oleObject" Target="../embeddings/oleObject65.bin"/><Relationship Id="rId2" Type="http://schemas.openxmlformats.org/officeDocument/2006/relationships/oleObject" Target="../embeddings/oleObject54.bin"/><Relationship Id="rId19" Type="http://schemas.openxmlformats.org/officeDocument/2006/relationships/oleObject" Target="../embeddings/oleObject64.bin"/><Relationship Id="rId18" Type="http://schemas.openxmlformats.org/officeDocument/2006/relationships/oleObject" Target="../embeddings/oleObject63.bin"/><Relationship Id="rId17" Type="http://schemas.openxmlformats.org/officeDocument/2006/relationships/oleObject" Target="../embeddings/oleObject62.bin"/><Relationship Id="rId16" Type="http://schemas.openxmlformats.org/officeDocument/2006/relationships/image" Target="../media/image56.wmf"/><Relationship Id="rId15" Type="http://schemas.openxmlformats.org/officeDocument/2006/relationships/oleObject" Target="../embeddings/oleObject61.bin"/><Relationship Id="rId14" Type="http://schemas.openxmlformats.org/officeDocument/2006/relationships/oleObject" Target="../embeddings/oleObject60.bin"/><Relationship Id="rId13" Type="http://schemas.openxmlformats.org/officeDocument/2006/relationships/image" Target="../media/image55.wmf"/><Relationship Id="rId12" Type="http://schemas.openxmlformats.org/officeDocument/2006/relationships/oleObject" Target="../embeddings/oleObject59.bin"/><Relationship Id="rId11" Type="http://schemas.openxmlformats.org/officeDocument/2006/relationships/image" Target="../media/image54.wmf"/><Relationship Id="rId10" Type="http://schemas.openxmlformats.org/officeDocument/2006/relationships/oleObject" Target="../embeddings/oleObject58.bin"/><Relationship Id="rId1" Type="http://schemas.openxmlformats.org/officeDocument/2006/relationships/image" Target="../media/image26.emf"/></Relationships>
</file>

<file path=ppt/slides/_rels/slide38.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2.xml"/><Relationship Id="rId3" Type="http://schemas.openxmlformats.org/officeDocument/2006/relationships/image" Target="../media/image58.wmf"/><Relationship Id="rId2" Type="http://schemas.openxmlformats.org/officeDocument/2006/relationships/oleObject" Target="../embeddings/oleObject66.bin"/><Relationship Id="rId1" Type="http://schemas.openxmlformats.org/officeDocument/2006/relationships/image" Target="../media/image26.emf"/></Relationships>
</file>

<file path=ppt/slides/_rels/slide39.xml.rels><?xml version="1.0" encoding="UTF-8" standalone="yes"?>
<Relationships xmlns="http://schemas.openxmlformats.org/package/2006/relationships"><Relationship Id="rId7" Type="http://schemas.openxmlformats.org/officeDocument/2006/relationships/vmlDrawing" Target="../drawings/vmlDrawing19.vml"/><Relationship Id="rId6" Type="http://schemas.openxmlformats.org/officeDocument/2006/relationships/slideLayout" Target="../slideLayouts/slideLayout2.xml"/><Relationship Id="rId5" Type="http://schemas.openxmlformats.org/officeDocument/2006/relationships/image" Target="../media/image60.wmf"/><Relationship Id="rId4" Type="http://schemas.openxmlformats.org/officeDocument/2006/relationships/oleObject" Target="../embeddings/oleObject68.bin"/><Relationship Id="rId3" Type="http://schemas.openxmlformats.org/officeDocument/2006/relationships/image" Target="../media/image59.wmf"/><Relationship Id="rId2" Type="http://schemas.openxmlformats.org/officeDocument/2006/relationships/oleObject" Target="../embeddings/oleObject67.bin"/><Relationship Id="rId1" Type="http://schemas.openxmlformats.org/officeDocument/2006/relationships/image" Target="../media/image26.emf"/></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9" Type="http://schemas.openxmlformats.org/officeDocument/2006/relationships/image" Target="../media/image63.wmf"/><Relationship Id="rId8" Type="http://schemas.openxmlformats.org/officeDocument/2006/relationships/oleObject" Target="../embeddings/oleObject73.bin"/><Relationship Id="rId7" Type="http://schemas.openxmlformats.org/officeDocument/2006/relationships/oleObject" Target="../embeddings/oleObject72.bin"/><Relationship Id="rId6" Type="http://schemas.openxmlformats.org/officeDocument/2006/relationships/image" Target="../media/image62.wmf"/><Relationship Id="rId5" Type="http://schemas.openxmlformats.org/officeDocument/2006/relationships/oleObject" Target="../embeddings/oleObject71.bin"/><Relationship Id="rId4" Type="http://schemas.openxmlformats.org/officeDocument/2006/relationships/oleObject" Target="../embeddings/oleObject70.bin"/><Relationship Id="rId3" Type="http://schemas.openxmlformats.org/officeDocument/2006/relationships/image" Target="../media/image61.wmf"/><Relationship Id="rId27" Type="http://schemas.openxmlformats.org/officeDocument/2006/relationships/vmlDrawing" Target="../drawings/vmlDrawing20.vml"/><Relationship Id="rId26" Type="http://schemas.openxmlformats.org/officeDocument/2006/relationships/slideLayout" Target="../slideLayouts/slideLayout2.xml"/><Relationship Id="rId25" Type="http://schemas.openxmlformats.org/officeDocument/2006/relationships/oleObject" Target="../embeddings/oleObject85.bin"/><Relationship Id="rId24" Type="http://schemas.openxmlformats.org/officeDocument/2006/relationships/oleObject" Target="../embeddings/oleObject84.bin"/><Relationship Id="rId23" Type="http://schemas.openxmlformats.org/officeDocument/2006/relationships/oleObject" Target="../embeddings/oleObject83.bin"/><Relationship Id="rId22" Type="http://schemas.openxmlformats.org/officeDocument/2006/relationships/oleObject" Target="../embeddings/oleObject82.bin"/><Relationship Id="rId21" Type="http://schemas.openxmlformats.org/officeDocument/2006/relationships/oleObject" Target="../embeddings/oleObject81.bin"/><Relationship Id="rId20" Type="http://schemas.openxmlformats.org/officeDocument/2006/relationships/image" Target="../media/image67.wmf"/><Relationship Id="rId2" Type="http://schemas.openxmlformats.org/officeDocument/2006/relationships/oleObject" Target="../embeddings/oleObject69.bin"/><Relationship Id="rId19" Type="http://schemas.openxmlformats.org/officeDocument/2006/relationships/oleObject" Target="../embeddings/oleObject80.bin"/><Relationship Id="rId18" Type="http://schemas.openxmlformats.org/officeDocument/2006/relationships/oleObject" Target="../embeddings/oleObject79.bin"/><Relationship Id="rId17" Type="http://schemas.openxmlformats.org/officeDocument/2006/relationships/oleObject" Target="../embeddings/oleObject78.bin"/><Relationship Id="rId16" Type="http://schemas.openxmlformats.org/officeDocument/2006/relationships/image" Target="../media/image66.wmf"/><Relationship Id="rId15" Type="http://schemas.openxmlformats.org/officeDocument/2006/relationships/oleObject" Target="../embeddings/oleObject77.bin"/><Relationship Id="rId14" Type="http://schemas.openxmlformats.org/officeDocument/2006/relationships/image" Target="../media/image65.wmf"/><Relationship Id="rId13" Type="http://schemas.openxmlformats.org/officeDocument/2006/relationships/oleObject" Target="../embeddings/oleObject76.bin"/><Relationship Id="rId12" Type="http://schemas.openxmlformats.org/officeDocument/2006/relationships/image" Target="../media/image64.wmf"/><Relationship Id="rId11" Type="http://schemas.openxmlformats.org/officeDocument/2006/relationships/oleObject" Target="../embeddings/oleObject75.bin"/><Relationship Id="rId10" Type="http://schemas.openxmlformats.org/officeDocument/2006/relationships/oleObject" Target="../embeddings/oleObject74.bin"/><Relationship Id="rId1" Type="http://schemas.openxmlformats.org/officeDocument/2006/relationships/image" Target="../media/image26.emf"/></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90.bin"/><Relationship Id="rId8" Type="http://schemas.openxmlformats.org/officeDocument/2006/relationships/image" Target="../media/image68.wmf"/><Relationship Id="rId7" Type="http://schemas.openxmlformats.org/officeDocument/2006/relationships/oleObject" Target="../embeddings/oleObject89.bin"/><Relationship Id="rId6" Type="http://schemas.openxmlformats.org/officeDocument/2006/relationships/image" Target="../media/image61.wmf"/><Relationship Id="rId5" Type="http://schemas.openxmlformats.org/officeDocument/2006/relationships/oleObject" Target="../embeddings/oleObject88.bin"/><Relationship Id="rId4" Type="http://schemas.openxmlformats.org/officeDocument/2006/relationships/oleObject" Target="../embeddings/oleObject87.bin"/><Relationship Id="rId3" Type="http://schemas.openxmlformats.org/officeDocument/2006/relationships/image" Target="../media/image62.wmf"/><Relationship Id="rId27" Type="http://schemas.openxmlformats.org/officeDocument/2006/relationships/vmlDrawing" Target="../drawings/vmlDrawing21.vml"/><Relationship Id="rId26" Type="http://schemas.openxmlformats.org/officeDocument/2006/relationships/slideLayout" Target="../slideLayouts/slideLayout2.xml"/><Relationship Id="rId25" Type="http://schemas.openxmlformats.org/officeDocument/2006/relationships/image" Target="../media/image73.wmf"/><Relationship Id="rId24" Type="http://schemas.openxmlformats.org/officeDocument/2006/relationships/oleObject" Target="../embeddings/oleObject100.bin"/><Relationship Id="rId23" Type="http://schemas.openxmlformats.org/officeDocument/2006/relationships/oleObject" Target="../embeddings/oleObject99.bin"/><Relationship Id="rId22" Type="http://schemas.openxmlformats.org/officeDocument/2006/relationships/oleObject" Target="../embeddings/oleObject98.bin"/><Relationship Id="rId21" Type="http://schemas.openxmlformats.org/officeDocument/2006/relationships/image" Target="../media/image72.wmf"/><Relationship Id="rId20" Type="http://schemas.openxmlformats.org/officeDocument/2006/relationships/oleObject" Target="../embeddings/oleObject97.bin"/><Relationship Id="rId2" Type="http://schemas.openxmlformats.org/officeDocument/2006/relationships/oleObject" Target="../embeddings/oleObject86.bin"/><Relationship Id="rId19" Type="http://schemas.openxmlformats.org/officeDocument/2006/relationships/oleObject" Target="../embeddings/oleObject96.bin"/><Relationship Id="rId18" Type="http://schemas.openxmlformats.org/officeDocument/2006/relationships/image" Target="../media/image71.wmf"/><Relationship Id="rId17" Type="http://schemas.openxmlformats.org/officeDocument/2006/relationships/oleObject" Target="../embeddings/oleObject95.bin"/><Relationship Id="rId16" Type="http://schemas.openxmlformats.org/officeDocument/2006/relationships/oleObject" Target="../embeddings/oleObject94.bin"/><Relationship Id="rId15" Type="http://schemas.openxmlformats.org/officeDocument/2006/relationships/image" Target="../media/image70.wmf"/><Relationship Id="rId14" Type="http://schemas.openxmlformats.org/officeDocument/2006/relationships/oleObject" Target="../embeddings/oleObject93.bin"/><Relationship Id="rId13" Type="http://schemas.openxmlformats.org/officeDocument/2006/relationships/oleObject" Target="../embeddings/oleObject92.bin"/><Relationship Id="rId12" Type="http://schemas.openxmlformats.org/officeDocument/2006/relationships/image" Target="../media/image64.wmf"/><Relationship Id="rId11" Type="http://schemas.openxmlformats.org/officeDocument/2006/relationships/oleObject" Target="../embeddings/oleObject91.bin"/><Relationship Id="rId10" Type="http://schemas.openxmlformats.org/officeDocument/2006/relationships/image" Target="../media/image69.wmf"/><Relationship Id="rId1" Type="http://schemas.openxmlformats.org/officeDocument/2006/relationships/image" Target="../media/image26.emf"/></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105.bin"/><Relationship Id="rId8" Type="http://schemas.openxmlformats.org/officeDocument/2006/relationships/oleObject" Target="../embeddings/oleObject104.bin"/><Relationship Id="rId7" Type="http://schemas.openxmlformats.org/officeDocument/2006/relationships/image" Target="../media/image71.wmf"/><Relationship Id="rId6" Type="http://schemas.openxmlformats.org/officeDocument/2006/relationships/oleObject" Target="../embeddings/oleObject103.bin"/><Relationship Id="rId5" Type="http://schemas.openxmlformats.org/officeDocument/2006/relationships/image" Target="../media/image62.wmf"/><Relationship Id="rId4" Type="http://schemas.openxmlformats.org/officeDocument/2006/relationships/oleObject" Target="../embeddings/oleObject102.bin"/><Relationship Id="rId3" Type="http://schemas.openxmlformats.org/officeDocument/2006/relationships/image" Target="../media/image61.wmf"/><Relationship Id="rId22" Type="http://schemas.openxmlformats.org/officeDocument/2006/relationships/vmlDrawing" Target="../drawings/vmlDrawing22.vml"/><Relationship Id="rId21" Type="http://schemas.openxmlformats.org/officeDocument/2006/relationships/slideLayout" Target="../slideLayouts/slideLayout2.xml"/><Relationship Id="rId20" Type="http://schemas.openxmlformats.org/officeDocument/2006/relationships/oleObject" Target="../embeddings/oleObject112.bin"/><Relationship Id="rId2" Type="http://schemas.openxmlformats.org/officeDocument/2006/relationships/oleObject" Target="../embeddings/oleObject101.bin"/><Relationship Id="rId19" Type="http://schemas.openxmlformats.org/officeDocument/2006/relationships/oleObject" Target="../embeddings/oleObject111.bin"/><Relationship Id="rId18" Type="http://schemas.openxmlformats.org/officeDocument/2006/relationships/image" Target="../media/image74.wmf"/><Relationship Id="rId17" Type="http://schemas.openxmlformats.org/officeDocument/2006/relationships/oleObject" Target="../embeddings/oleObject110.bin"/><Relationship Id="rId16" Type="http://schemas.openxmlformats.org/officeDocument/2006/relationships/oleObject" Target="../embeddings/oleObject109.bin"/><Relationship Id="rId15" Type="http://schemas.openxmlformats.org/officeDocument/2006/relationships/image" Target="../media/image70.wmf"/><Relationship Id="rId14" Type="http://schemas.openxmlformats.org/officeDocument/2006/relationships/image" Target="../media/image64.wmf"/><Relationship Id="rId13" Type="http://schemas.openxmlformats.org/officeDocument/2006/relationships/oleObject" Target="../embeddings/oleObject108.bin"/><Relationship Id="rId12" Type="http://schemas.openxmlformats.org/officeDocument/2006/relationships/oleObject" Target="../embeddings/oleObject107.bin"/><Relationship Id="rId11" Type="http://schemas.openxmlformats.org/officeDocument/2006/relationships/image" Target="../media/image66.wmf"/><Relationship Id="rId10" Type="http://schemas.openxmlformats.org/officeDocument/2006/relationships/oleObject" Target="../embeddings/oleObject106.bin"/><Relationship Id="rId1" Type="http://schemas.openxmlformats.org/officeDocument/2006/relationships/image" Target="../media/image26.emf"/></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44.xml.rels><?xml version="1.0" encoding="UTF-8" standalone="yes"?>
<Relationships xmlns="http://schemas.openxmlformats.org/package/2006/relationships"><Relationship Id="rId7" Type="http://schemas.openxmlformats.org/officeDocument/2006/relationships/vmlDrawing" Target="../drawings/vmlDrawing23.vml"/><Relationship Id="rId6" Type="http://schemas.openxmlformats.org/officeDocument/2006/relationships/slideLayout" Target="../slideLayouts/slideLayout2.xml"/><Relationship Id="rId5" Type="http://schemas.openxmlformats.org/officeDocument/2006/relationships/image" Target="../media/image76.wmf"/><Relationship Id="rId4" Type="http://schemas.openxmlformats.org/officeDocument/2006/relationships/oleObject" Target="../embeddings/oleObject114.bin"/><Relationship Id="rId3" Type="http://schemas.openxmlformats.org/officeDocument/2006/relationships/image" Target="../media/image75.wmf"/><Relationship Id="rId2" Type="http://schemas.openxmlformats.org/officeDocument/2006/relationships/oleObject" Target="../embeddings/oleObject113.bin"/><Relationship Id="rId1" Type="http://schemas.openxmlformats.org/officeDocument/2006/relationships/image" Target="../media/image26.emf"/></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wmf"/></Relationships>
</file>

<file path=ppt/slides/_rels/slide51.xml.rels><?xml version="1.0" encoding="UTF-8" standalone="yes"?>
<Relationships xmlns="http://schemas.openxmlformats.org/package/2006/relationships"><Relationship Id="rId7" Type="http://schemas.openxmlformats.org/officeDocument/2006/relationships/vmlDrawing" Target="../drawings/vmlDrawing24.vml"/><Relationship Id="rId6" Type="http://schemas.openxmlformats.org/officeDocument/2006/relationships/slideLayout" Target="../slideLayouts/slideLayout2.xml"/><Relationship Id="rId5" Type="http://schemas.openxmlformats.org/officeDocument/2006/relationships/oleObject" Target="../embeddings/oleObject117.bin"/><Relationship Id="rId4" Type="http://schemas.openxmlformats.org/officeDocument/2006/relationships/oleObject" Target="../embeddings/oleObject116.bin"/><Relationship Id="rId3" Type="http://schemas.openxmlformats.org/officeDocument/2006/relationships/image" Target="../media/image78.wmf"/><Relationship Id="rId2" Type="http://schemas.openxmlformats.org/officeDocument/2006/relationships/oleObject" Target="../embeddings/oleObject115.bin"/><Relationship Id="rId1" Type="http://schemas.openxmlformats.org/officeDocument/2006/relationships/image" Target="../media/image26.emf"/></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123.bin"/><Relationship Id="rId8" Type="http://schemas.openxmlformats.org/officeDocument/2006/relationships/oleObject" Target="../embeddings/oleObject122.bin"/><Relationship Id="rId7" Type="http://schemas.openxmlformats.org/officeDocument/2006/relationships/image" Target="../media/image79.wmf"/><Relationship Id="rId6" Type="http://schemas.openxmlformats.org/officeDocument/2006/relationships/oleObject" Target="../embeddings/oleObject121.bin"/><Relationship Id="rId5" Type="http://schemas.openxmlformats.org/officeDocument/2006/relationships/oleObject" Target="../embeddings/oleObject120.bin"/><Relationship Id="rId4" Type="http://schemas.openxmlformats.org/officeDocument/2006/relationships/oleObject" Target="../embeddings/oleObject119.bin"/><Relationship Id="rId3" Type="http://schemas.openxmlformats.org/officeDocument/2006/relationships/image" Target="../media/image78.wmf"/><Relationship Id="rId2" Type="http://schemas.openxmlformats.org/officeDocument/2006/relationships/oleObject" Target="../embeddings/oleObject118.bin"/><Relationship Id="rId14" Type="http://schemas.openxmlformats.org/officeDocument/2006/relationships/vmlDrawing" Target="../drawings/vmlDrawing25.vml"/><Relationship Id="rId13" Type="http://schemas.openxmlformats.org/officeDocument/2006/relationships/slideLayout" Target="../slideLayouts/slideLayout2.xml"/><Relationship Id="rId12" Type="http://schemas.openxmlformats.org/officeDocument/2006/relationships/image" Target="../media/image77.wmf"/><Relationship Id="rId11" Type="http://schemas.openxmlformats.org/officeDocument/2006/relationships/image" Target="../media/image80.wmf"/><Relationship Id="rId10" Type="http://schemas.openxmlformats.org/officeDocument/2006/relationships/oleObject" Target="../embeddings/oleObject124.bin"/><Relationship Id="rId1" Type="http://schemas.openxmlformats.org/officeDocument/2006/relationships/image" Target="../media/image26.emf"/></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6.emf"/><Relationship Id="rId3" Type="http://schemas.openxmlformats.org/officeDocument/2006/relationships/hyperlink" Target="Ants%202010%20Seventh%20International%20Conference%20on%20Swarm%20Intelligence.mht" TargetMode="External"/><Relationship Id="rId2" Type="http://schemas.openxmlformats.org/officeDocument/2006/relationships/hyperlink" Target="Ant%20Colony%20Optimization.htm" TargetMode="External"/><Relationship Id="rId1" Type="http://schemas.openxmlformats.org/officeDocument/2006/relationships/hyperlink" Target="Ant%20%20System%20Optimization%20by%20%20a.PDF"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1.emf"/><Relationship Id="rId1" Type="http://schemas.openxmlformats.org/officeDocument/2006/relationships/hyperlink" Target="Ant%20%20System%20Optimization%20by%20%20a.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9" Type="http://schemas.openxmlformats.org/officeDocument/2006/relationships/vmlDrawing" Target="../drawings/vmlDrawing26.vml"/><Relationship Id="rId8" Type="http://schemas.openxmlformats.org/officeDocument/2006/relationships/slideLayout" Target="../slideLayouts/slideLayout2.xml"/><Relationship Id="rId7" Type="http://schemas.openxmlformats.org/officeDocument/2006/relationships/oleObject" Target="../embeddings/oleObject129.bin"/><Relationship Id="rId6" Type="http://schemas.openxmlformats.org/officeDocument/2006/relationships/oleObject" Target="../embeddings/oleObject128.bin"/><Relationship Id="rId5" Type="http://schemas.openxmlformats.org/officeDocument/2006/relationships/oleObject" Target="../embeddings/oleObject127.bin"/><Relationship Id="rId4" Type="http://schemas.openxmlformats.org/officeDocument/2006/relationships/oleObject" Target="../embeddings/oleObject126.bin"/><Relationship Id="rId3" Type="http://schemas.openxmlformats.org/officeDocument/2006/relationships/image" Target="../media/image82.wmf"/><Relationship Id="rId2" Type="http://schemas.openxmlformats.org/officeDocument/2006/relationships/oleObject" Target="../embeddings/oleObject125.bin"/><Relationship Id="rId1" Type="http://schemas.openxmlformats.org/officeDocument/2006/relationships/image" Target="../media/image81.emf"/></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1.emf"/></Relationships>
</file>

<file path=ppt/slides/_rels/slide7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1.emf"/></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5.bin"/></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5.png"/></Relationships>
</file>

<file path=ppt/slides/_rels/slide86.xml.rels><?xml version="1.0" encoding="UTF-8" standalone="yes"?>
<Relationships xmlns="http://schemas.openxmlformats.org/package/2006/relationships"><Relationship Id="rId5" Type="http://schemas.openxmlformats.org/officeDocument/2006/relationships/vmlDrawing" Target="../drawings/vmlDrawing27.vml"/><Relationship Id="rId4" Type="http://schemas.openxmlformats.org/officeDocument/2006/relationships/slideLayout" Target="../slideLayouts/slideLayout2.xml"/><Relationship Id="rId3" Type="http://schemas.openxmlformats.org/officeDocument/2006/relationships/image" Target="../media/image86.emf"/><Relationship Id="rId2" Type="http://schemas.openxmlformats.org/officeDocument/2006/relationships/oleObject" Target="../embeddings/oleObject130.bin"/><Relationship Id="rId1" Type="http://schemas.openxmlformats.org/officeDocument/2006/relationships/image" Target="../media/image81.emf"/></Relationships>
</file>

<file path=ppt/slides/_rels/slide87.xml.rels><?xml version="1.0" encoding="UTF-8" standalone="yes"?>
<Relationships xmlns="http://schemas.openxmlformats.org/package/2006/relationships"><Relationship Id="rId5" Type="http://schemas.openxmlformats.org/officeDocument/2006/relationships/vmlDrawing" Target="../drawings/vmlDrawing28.vml"/><Relationship Id="rId4" Type="http://schemas.openxmlformats.org/officeDocument/2006/relationships/slideLayout" Target="../slideLayouts/slideLayout2.xml"/><Relationship Id="rId3" Type="http://schemas.openxmlformats.org/officeDocument/2006/relationships/image" Target="../media/image87.emf"/><Relationship Id="rId2" Type="http://schemas.openxmlformats.org/officeDocument/2006/relationships/oleObject" Target="../embeddings/oleObject131.bin"/><Relationship Id="rId1" Type="http://schemas.openxmlformats.org/officeDocument/2006/relationships/image" Target="../media/image81.emf"/></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89.xml.rels><?xml version="1.0" encoding="UTF-8" standalone="yes"?>
<Relationships xmlns="http://schemas.openxmlformats.org/package/2006/relationships"><Relationship Id="rId9" Type="http://schemas.openxmlformats.org/officeDocument/2006/relationships/image" Target="../media/image91.png"/><Relationship Id="rId8" Type="http://schemas.openxmlformats.org/officeDocument/2006/relationships/customXml" Target="../ink/ink2.xml"/><Relationship Id="rId7" Type="http://schemas.openxmlformats.org/officeDocument/2006/relationships/image" Target="../media/image90.png"/><Relationship Id="rId6" Type="http://schemas.openxmlformats.org/officeDocument/2006/relationships/customXml" Target="../ink/ink1.xml"/><Relationship Id="rId5" Type="http://schemas.openxmlformats.org/officeDocument/2006/relationships/image" Target="../media/image89.wmf"/><Relationship Id="rId4" Type="http://schemas.openxmlformats.org/officeDocument/2006/relationships/oleObject" Target="../embeddings/oleObject133.bin"/><Relationship Id="rId3" Type="http://schemas.openxmlformats.org/officeDocument/2006/relationships/image" Target="../media/image88.wmf"/><Relationship Id="rId2" Type="http://schemas.openxmlformats.org/officeDocument/2006/relationships/oleObject" Target="../embeddings/oleObject132.bin"/><Relationship Id="rId19" Type="http://schemas.openxmlformats.org/officeDocument/2006/relationships/vmlDrawing" Target="../drawings/vmlDrawing29.vml"/><Relationship Id="rId18" Type="http://schemas.openxmlformats.org/officeDocument/2006/relationships/slideLayout" Target="../slideLayouts/slideLayout2.xml"/><Relationship Id="rId17" Type="http://schemas.openxmlformats.org/officeDocument/2006/relationships/image" Target="../media/image95.png"/><Relationship Id="rId16" Type="http://schemas.openxmlformats.org/officeDocument/2006/relationships/customXml" Target="../ink/ink6.xml"/><Relationship Id="rId15" Type="http://schemas.openxmlformats.org/officeDocument/2006/relationships/image" Target="../media/image94.png"/><Relationship Id="rId14" Type="http://schemas.openxmlformats.org/officeDocument/2006/relationships/customXml" Target="../ink/ink5.xml"/><Relationship Id="rId13" Type="http://schemas.openxmlformats.org/officeDocument/2006/relationships/image" Target="../media/image93.png"/><Relationship Id="rId12" Type="http://schemas.openxmlformats.org/officeDocument/2006/relationships/customXml" Target="../ink/ink4.xml"/><Relationship Id="rId11" Type="http://schemas.openxmlformats.org/officeDocument/2006/relationships/image" Target="../media/image92.png"/><Relationship Id="rId10" Type="http://schemas.openxmlformats.org/officeDocument/2006/relationships/customXml" Target="../ink/ink3.xml"/><Relationship Id="rId1" Type="http://schemas.openxmlformats.org/officeDocument/2006/relationships/image" Target="../media/image81.emf"/></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6.bin"/></Relationships>
</file>

<file path=ppt/slides/_rels/slide9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7.png"/><Relationship Id="rId3" Type="http://schemas.openxmlformats.org/officeDocument/2006/relationships/customXml" Target="../ink/ink8.xml"/><Relationship Id="rId2" Type="http://schemas.openxmlformats.org/officeDocument/2006/relationships/image" Target="../media/image96.png"/><Relationship Id="rId1" Type="http://schemas.openxmlformats.org/officeDocument/2006/relationships/customXml" Target="../ink/ink7.xml"/></Relationships>
</file>

<file path=ppt/slides/_rels/slide91.xml.rels><?xml version="1.0" encoding="UTF-8" standalone="yes"?>
<Relationships xmlns="http://schemas.openxmlformats.org/package/2006/relationships"><Relationship Id="rId9" Type="http://schemas.openxmlformats.org/officeDocument/2006/relationships/customXml" Target="../ink/ink12.xml"/><Relationship Id="rId8" Type="http://schemas.openxmlformats.org/officeDocument/2006/relationships/image" Target="../media/image101.png"/><Relationship Id="rId7" Type="http://schemas.openxmlformats.org/officeDocument/2006/relationships/customXml" Target="../ink/ink11.xml"/><Relationship Id="rId6" Type="http://schemas.openxmlformats.org/officeDocument/2006/relationships/image" Target="../media/image100.png"/><Relationship Id="rId5" Type="http://schemas.openxmlformats.org/officeDocument/2006/relationships/customXml" Target="../ink/ink10.xml"/><Relationship Id="rId4" Type="http://schemas.openxmlformats.org/officeDocument/2006/relationships/image" Target="../media/image99.png"/><Relationship Id="rId3" Type="http://schemas.openxmlformats.org/officeDocument/2006/relationships/customXml" Target="../ink/ink9.xml"/><Relationship Id="rId28" Type="http://schemas.openxmlformats.org/officeDocument/2006/relationships/vmlDrawing" Target="../drawings/vmlDrawing30.vml"/><Relationship Id="rId27" Type="http://schemas.openxmlformats.org/officeDocument/2006/relationships/slideLayout" Target="../slideLayouts/slideLayout2.xml"/><Relationship Id="rId26" Type="http://schemas.openxmlformats.org/officeDocument/2006/relationships/image" Target="../media/image110.png"/><Relationship Id="rId25" Type="http://schemas.openxmlformats.org/officeDocument/2006/relationships/customXml" Target="../ink/ink20.xml"/><Relationship Id="rId24" Type="http://schemas.openxmlformats.org/officeDocument/2006/relationships/image" Target="../media/image109.png"/><Relationship Id="rId23" Type="http://schemas.openxmlformats.org/officeDocument/2006/relationships/customXml" Target="../ink/ink19.xml"/><Relationship Id="rId22" Type="http://schemas.openxmlformats.org/officeDocument/2006/relationships/image" Target="../media/image108.png"/><Relationship Id="rId21" Type="http://schemas.openxmlformats.org/officeDocument/2006/relationships/customXml" Target="../ink/ink18.xml"/><Relationship Id="rId20" Type="http://schemas.openxmlformats.org/officeDocument/2006/relationships/image" Target="../media/image107.png"/><Relationship Id="rId2" Type="http://schemas.openxmlformats.org/officeDocument/2006/relationships/image" Target="../media/image98.png"/><Relationship Id="rId19" Type="http://schemas.openxmlformats.org/officeDocument/2006/relationships/customXml" Target="../ink/ink17.xml"/><Relationship Id="rId18" Type="http://schemas.openxmlformats.org/officeDocument/2006/relationships/image" Target="../media/image106.png"/><Relationship Id="rId17" Type="http://schemas.openxmlformats.org/officeDocument/2006/relationships/customXml" Target="../ink/ink16.xml"/><Relationship Id="rId16" Type="http://schemas.openxmlformats.org/officeDocument/2006/relationships/image" Target="../media/image105.png"/><Relationship Id="rId15" Type="http://schemas.openxmlformats.org/officeDocument/2006/relationships/customXml" Target="../ink/ink15.xml"/><Relationship Id="rId14" Type="http://schemas.openxmlformats.org/officeDocument/2006/relationships/image" Target="../media/image104.png"/><Relationship Id="rId13" Type="http://schemas.openxmlformats.org/officeDocument/2006/relationships/customXml" Target="../ink/ink14.xml"/><Relationship Id="rId12" Type="http://schemas.openxmlformats.org/officeDocument/2006/relationships/image" Target="../media/image103.png"/><Relationship Id="rId11" Type="http://schemas.openxmlformats.org/officeDocument/2006/relationships/customXml" Target="../ink/ink13.xml"/><Relationship Id="rId10" Type="http://schemas.openxmlformats.org/officeDocument/2006/relationships/image" Target="../media/image102.png"/><Relationship Id="rId1" Type="http://schemas.openxmlformats.org/officeDocument/2006/relationships/oleObject" Target="../embeddings/oleObject134.bin"/></Relationships>
</file>

<file path=ppt/slides/_rels/slide92.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2.xml"/><Relationship Id="rId2" Type="http://schemas.openxmlformats.org/officeDocument/2006/relationships/image" Target="../media/image111.png"/><Relationship Id="rId1" Type="http://schemas.openxmlformats.org/officeDocument/2006/relationships/oleObject" Target="../embeddings/oleObject135.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emf"/></Relationships>
</file>

<file path=ppt/slides/_rels/slide96.xml.rels><?xml version="1.0" encoding="UTF-8" standalone="yes"?>
<Relationships xmlns="http://schemas.openxmlformats.org/package/2006/relationships"><Relationship Id="rId9" Type="http://schemas.openxmlformats.org/officeDocument/2006/relationships/image" Target="../media/image115.wmf"/><Relationship Id="rId8" Type="http://schemas.openxmlformats.org/officeDocument/2006/relationships/oleObject" Target="../embeddings/oleObject139.bin"/><Relationship Id="rId7" Type="http://schemas.openxmlformats.org/officeDocument/2006/relationships/image" Target="../media/image114.wmf"/><Relationship Id="rId6" Type="http://schemas.openxmlformats.org/officeDocument/2006/relationships/oleObject" Target="../embeddings/oleObject138.bin"/><Relationship Id="rId5" Type="http://schemas.openxmlformats.org/officeDocument/2006/relationships/image" Target="../media/image113.wmf"/><Relationship Id="rId4" Type="http://schemas.openxmlformats.org/officeDocument/2006/relationships/oleObject" Target="../embeddings/oleObject137.bin"/><Relationship Id="rId3" Type="http://schemas.openxmlformats.org/officeDocument/2006/relationships/image" Target="../media/image112.wmf"/><Relationship Id="rId24" Type="http://schemas.openxmlformats.org/officeDocument/2006/relationships/vmlDrawing" Target="../drawings/vmlDrawing32.vml"/><Relationship Id="rId23" Type="http://schemas.openxmlformats.org/officeDocument/2006/relationships/slideLayout" Target="../slideLayouts/slideLayout2.xml"/><Relationship Id="rId22" Type="http://schemas.openxmlformats.org/officeDocument/2006/relationships/image" Target="../media/image121.wmf"/><Relationship Id="rId21" Type="http://schemas.openxmlformats.org/officeDocument/2006/relationships/oleObject" Target="../embeddings/oleObject146.bin"/><Relationship Id="rId20" Type="http://schemas.openxmlformats.org/officeDocument/2006/relationships/image" Target="../media/image120.wmf"/><Relationship Id="rId2" Type="http://schemas.openxmlformats.org/officeDocument/2006/relationships/oleObject" Target="../embeddings/oleObject136.bin"/><Relationship Id="rId19" Type="http://schemas.openxmlformats.org/officeDocument/2006/relationships/oleObject" Target="../embeddings/oleObject145.bin"/><Relationship Id="rId18" Type="http://schemas.openxmlformats.org/officeDocument/2006/relationships/oleObject" Target="../embeddings/oleObject144.bin"/><Relationship Id="rId17" Type="http://schemas.openxmlformats.org/officeDocument/2006/relationships/image" Target="../media/image119.wmf"/><Relationship Id="rId16" Type="http://schemas.openxmlformats.org/officeDocument/2006/relationships/oleObject" Target="../embeddings/oleObject143.bin"/><Relationship Id="rId15" Type="http://schemas.openxmlformats.org/officeDocument/2006/relationships/image" Target="../media/image118.wmf"/><Relationship Id="rId14" Type="http://schemas.openxmlformats.org/officeDocument/2006/relationships/oleObject" Target="../embeddings/oleObject142.bin"/><Relationship Id="rId13" Type="http://schemas.openxmlformats.org/officeDocument/2006/relationships/image" Target="../media/image117.wmf"/><Relationship Id="rId12" Type="http://schemas.openxmlformats.org/officeDocument/2006/relationships/oleObject" Target="../embeddings/oleObject141.bin"/><Relationship Id="rId11" Type="http://schemas.openxmlformats.org/officeDocument/2006/relationships/image" Target="../media/image116.wmf"/><Relationship Id="rId10" Type="http://schemas.openxmlformats.org/officeDocument/2006/relationships/oleObject" Target="../embeddings/oleObject140.bin"/><Relationship Id="rId1" Type="http://schemas.openxmlformats.org/officeDocument/2006/relationships/image" Target="../media/image81.emf"/></Relationships>
</file>

<file path=ppt/slides/_rels/slide97.xml.rels><?xml version="1.0" encoding="UTF-8" standalone="yes"?>
<Relationships xmlns="http://schemas.openxmlformats.org/package/2006/relationships"><Relationship Id="rId9" Type="http://schemas.openxmlformats.org/officeDocument/2006/relationships/image" Target="../media/image125.png"/><Relationship Id="rId8" Type="http://schemas.openxmlformats.org/officeDocument/2006/relationships/customXml" Target="../ink/ink21.xml"/><Relationship Id="rId7" Type="http://schemas.openxmlformats.org/officeDocument/2006/relationships/image" Target="../media/image124.wmf"/><Relationship Id="rId6" Type="http://schemas.openxmlformats.org/officeDocument/2006/relationships/oleObject" Target="../embeddings/oleObject149.bin"/><Relationship Id="rId5" Type="http://schemas.openxmlformats.org/officeDocument/2006/relationships/image" Target="../media/image123.wmf"/><Relationship Id="rId4" Type="http://schemas.openxmlformats.org/officeDocument/2006/relationships/oleObject" Target="../embeddings/oleObject148.bin"/><Relationship Id="rId3" Type="http://schemas.openxmlformats.org/officeDocument/2006/relationships/image" Target="../media/image122.wmf"/><Relationship Id="rId2" Type="http://schemas.openxmlformats.org/officeDocument/2006/relationships/oleObject" Target="../embeddings/oleObject147.bin"/><Relationship Id="rId13" Type="http://schemas.openxmlformats.org/officeDocument/2006/relationships/vmlDrawing" Target="../drawings/vmlDrawing33.vml"/><Relationship Id="rId12" Type="http://schemas.openxmlformats.org/officeDocument/2006/relationships/slideLayout" Target="../slideLayouts/slideLayout2.xml"/><Relationship Id="rId11" Type="http://schemas.openxmlformats.org/officeDocument/2006/relationships/image" Target="../media/image126.png"/><Relationship Id="rId10" Type="http://schemas.openxmlformats.org/officeDocument/2006/relationships/customXml" Target="../ink/ink22.xml"/><Relationship Id="rId1" Type="http://schemas.openxmlformats.org/officeDocument/2006/relationships/image" Target="../media/image81.emf"/></Relationships>
</file>

<file path=ppt/slides/_rels/slide98.xml.rels><?xml version="1.0" encoding="UTF-8" standalone="yes"?>
<Relationships xmlns="http://schemas.openxmlformats.org/package/2006/relationships"><Relationship Id="rId9" Type="http://schemas.openxmlformats.org/officeDocument/2006/relationships/image" Target="../media/image130.png"/><Relationship Id="rId8" Type="http://schemas.openxmlformats.org/officeDocument/2006/relationships/customXml" Target="../ink/ink26.xml"/><Relationship Id="rId7" Type="http://schemas.openxmlformats.org/officeDocument/2006/relationships/image" Target="../media/image129.png"/><Relationship Id="rId6" Type="http://schemas.openxmlformats.org/officeDocument/2006/relationships/customXml" Target="../ink/ink25.xml"/><Relationship Id="rId5" Type="http://schemas.openxmlformats.org/officeDocument/2006/relationships/image" Target="../media/image128.png"/><Relationship Id="rId4" Type="http://schemas.openxmlformats.org/officeDocument/2006/relationships/customXml" Target="../ink/ink24.xml"/><Relationship Id="rId3" Type="http://schemas.openxmlformats.org/officeDocument/2006/relationships/image" Target="../media/image127.png"/><Relationship Id="rId2" Type="http://schemas.openxmlformats.org/officeDocument/2006/relationships/customXml" Target="../ink/ink23.xml"/><Relationship Id="rId14" Type="http://schemas.openxmlformats.org/officeDocument/2006/relationships/slideLayout" Target="../slideLayouts/slideLayout2.xml"/><Relationship Id="rId13" Type="http://schemas.openxmlformats.org/officeDocument/2006/relationships/image" Target="../media/image132.png"/><Relationship Id="rId12" Type="http://schemas.openxmlformats.org/officeDocument/2006/relationships/customXml" Target="../ink/ink28.xml"/><Relationship Id="rId11" Type="http://schemas.openxmlformats.org/officeDocument/2006/relationships/image" Target="../media/image131.png"/><Relationship Id="rId10" Type="http://schemas.openxmlformats.org/officeDocument/2006/relationships/customXml" Target="../ink/ink27.xml"/><Relationship Id="rId1" Type="http://schemas.openxmlformats.org/officeDocument/2006/relationships/image" Target="../media/image81.emf"/></Relationships>
</file>

<file path=ppt/slides/_rels/slide99.xml.rels><?xml version="1.0" encoding="UTF-8" standalone="yes"?>
<Relationships xmlns="http://schemas.openxmlformats.org/package/2006/relationships"><Relationship Id="rId9" Type="http://schemas.openxmlformats.org/officeDocument/2006/relationships/image" Target="../media/image136.wmf"/><Relationship Id="rId8" Type="http://schemas.openxmlformats.org/officeDocument/2006/relationships/oleObject" Target="../embeddings/oleObject153.bin"/><Relationship Id="rId7" Type="http://schemas.openxmlformats.org/officeDocument/2006/relationships/image" Target="../media/image135.wmf"/><Relationship Id="rId66" Type="http://schemas.openxmlformats.org/officeDocument/2006/relationships/vmlDrawing" Target="../drawings/vmlDrawing34.vml"/><Relationship Id="rId65" Type="http://schemas.openxmlformats.org/officeDocument/2006/relationships/slideLayout" Target="../slideLayouts/slideLayout2.xml"/><Relationship Id="rId64" Type="http://schemas.openxmlformats.org/officeDocument/2006/relationships/image" Target="../media/image163.png"/><Relationship Id="rId63" Type="http://schemas.openxmlformats.org/officeDocument/2006/relationships/customXml" Target="../ink/ink53.xml"/><Relationship Id="rId62" Type="http://schemas.openxmlformats.org/officeDocument/2006/relationships/image" Target="../media/image162.png"/><Relationship Id="rId61" Type="http://schemas.openxmlformats.org/officeDocument/2006/relationships/customXml" Target="../ink/ink52.xml"/><Relationship Id="rId60" Type="http://schemas.openxmlformats.org/officeDocument/2006/relationships/image" Target="../media/image161.png"/><Relationship Id="rId6" Type="http://schemas.openxmlformats.org/officeDocument/2006/relationships/oleObject" Target="../embeddings/oleObject152.bin"/><Relationship Id="rId59" Type="http://schemas.openxmlformats.org/officeDocument/2006/relationships/customXml" Target="../ink/ink51.xml"/><Relationship Id="rId58" Type="http://schemas.openxmlformats.org/officeDocument/2006/relationships/image" Target="../media/image160.png"/><Relationship Id="rId57" Type="http://schemas.openxmlformats.org/officeDocument/2006/relationships/customXml" Target="../ink/ink50.xml"/><Relationship Id="rId56" Type="http://schemas.openxmlformats.org/officeDocument/2006/relationships/image" Target="../media/image159.png"/><Relationship Id="rId55" Type="http://schemas.openxmlformats.org/officeDocument/2006/relationships/customXml" Target="../ink/ink49.xml"/><Relationship Id="rId54" Type="http://schemas.openxmlformats.org/officeDocument/2006/relationships/image" Target="../media/image158.png"/><Relationship Id="rId53" Type="http://schemas.openxmlformats.org/officeDocument/2006/relationships/customXml" Target="../ink/ink48.xml"/><Relationship Id="rId52" Type="http://schemas.openxmlformats.org/officeDocument/2006/relationships/image" Target="../media/image157.png"/><Relationship Id="rId51" Type="http://schemas.openxmlformats.org/officeDocument/2006/relationships/customXml" Target="../ink/ink47.xml"/><Relationship Id="rId50" Type="http://schemas.openxmlformats.org/officeDocument/2006/relationships/image" Target="../media/image156.png"/><Relationship Id="rId5" Type="http://schemas.openxmlformats.org/officeDocument/2006/relationships/image" Target="../media/image134.wmf"/><Relationship Id="rId49" Type="http://schemas.openxmlformats.org/officeDocument/2006/relationships/customXml" Target="../ink/ink46.xml"/><Relationship Id="rId48" Type="http://schemas.openxmlformats.org/officeDocument/2006/relationships/image" Target="../media/image155.png"/><Relationship Id="rId47" Type="http://schemas.openxmlformats.org/officeDocument/2006/relationships/customXml" Target="../ink/ink45.xml"/><Relationship Id="rId46" Type="http://schemas.openxmlformats.org/officeDocument/2006/relationships/image" Target="../media/image154.png"/><Relationship Id="rId45" Type="http://schemas.openxmlformats.org/officeDocument/2006/relationships/customXml" Target="../ink/ink44.xml"/><Relationship Id="rId44" Type="http://schemas.openxmlformats.org/officeDocument/2006/relationships/image" Target="../media/image153.png"/><Relationship Id="rId43" Type="http://schemas.openxmlformats.org/officeDocument/2006/relationships/customXml" Target="../ink/ink43.xml"/><Relationship Id="rId42" Type="http://schemas.openxmlformats.org/officeDocument/2006/relationships/image" Target="../media/image152.png"/><Relationship Id="rId41" Type="http://schemas.openxmlformats.org/officeDocument/2006/relationships/customXml" Target="../ink/ink42.xml"/><Relationship Id="rId40" Type="http://schemas.openxmlformats.org/officeDocument/2006/relationships/image" Target="../media/image151.png"/><Relationship Id="rId4" Type="http://schemas.openxmlformats.org/officeDocument/2006/relationships/oleObject" Target="../embeddings/oleObject151.bin"/><Relationship Id="rId39" Type="http://schemas.openxmlformats.org/officeDocument/2006/relationships/customXml" Target="../ink/ink41.xml"/><Relationship Id="rId38" Type="http://schemas.openxmlformats.org/officeDocument/2006/relationships/image" Target="../media/image150.png"/><Relationship Id="rId37" Type="http://schemas.openxmlformats.org/officeDocument/2006/relationships/customXml" Target="../ink/ink40.xml"/><Relationship Id="rId36" Type="http://schemas.openxmlformats.org/officeDocument/2006/relationships/image" Target="../media/image149.png"/><Relationship Id="rId35" Type="http://schemas.openxmlformats.org/officeDocument/2006/relationships/customXml" Target="../ink/ink39.xml"/><Relationship Id="rId34" Type="http://schemas.openxmlformats.org/officeDocument/2006/relationships/image" Target="../media/image148.png"/><Relationship Id="rId33" Type="http://schemas.openxmlformats.org/officeDocument/2006/relationships/customXml" Target="../ink/ink38.xml"/><Relationship Id="rId32" Type="http://schemas.openxmlformats.org/officeDocument/2006/relationships/image" Target="../media/image147.png"/><Relationship Id="rId31" Type="http://schemas.openxmlformats.org/officeDocument/2006/relationships/customXml" Target="../ink/ink37.xml"/><Relationship Id="rId30" Type="http://schemas.openxmlformats.org/officeDocument/2006/relationships/image" Target="../media/image146.png"/><Relationship Id="rId3" Type="http://schemas.openxmlformats.org/officeDocument/2006/relationships/image" Target="../media/image133.wmf"/><Relationship Id="rId29" Type="http://schemas.openxmlformats.org/officeDocument/2006/relationships/customXml" Target="../ink/ink36.xml"/><Relationship Id="rId28" Type="http://schemas.openxmlformats.org/officeDocument/2006/relationships/image" Target="../media/image145.png"/><Relationship Id="rId27" Type="http://schemas.openxmlformats.org/officeDocument/2006/relationships/customXml" Target="../ink/ink35.xml"/><Relationship Id="rId26" Type="http://schemas.openxmlformats.org/officeDocument/2006/relationships/image" Target="../media/image144.png"/><Relationship Id="rId25" Type="http://schemas.openxmlformats.org/officeDocument/2006/relationships/customXml" Target="../ink/ink34.xml"/><Relationship Id="rId24" Type="http://schemas.openxmlformats.org/officeDocument/2006/relationships/image" Target="../media/image143.png"/><Relationship Id="rId23" Type="http://schemas.openxmlformats.org/officeDocument/2006/relationships/customXml" Target="../ink/ink33.xml"/><Relationship Id="rId22" Type="http://schemas.openxmlformats.org/officeDocument/2006/relationships/image" Target="../media/image142.png"/><Relationship Id="rId21" Type="http://schemas.openxmlformats.org/officeDocument/2006/relationships/customXml" Target="../ink/ink32.xml"/><Relationship Id="rId20" Type="http://schemas.openxmlformats.org/officeDocument/2006/relationships/image" Target="../media/image141.png"/><Relationship Id="rId2" Type="http://schemas.openxmlformats.org/officeDocument/2006/relationships/oleObject" Target="../embeddings/oleObject150.bin"/><Relationship Id="rId19" Type="http://schemas.openxmlformats.org/officeDocument/2006/relationships/customXml" Target="../ink/ink31.xml"/><Relationship Id="rId18" Type="http://schemas.openxmlformats.org/officeDocument/2006/relationships/image" Target="../media/image140.png"/><Relationship Id="rId17" Type="http://schemas.openxmlformats.org/officeDocument/2006/relationships/customXml" Target="../ink/ink30.xml"/><Relationship Id="rId16" Type="http://schemas.openxmlformats.org/officeDocument/2006/relationships/image" Target="../media/image139.png"/><Relationship Id="rId15" Type="http://schemas.openxmlformats.org/officeDocument/2006/relationships/customXml" Target="../ink/ink29.xml"/><Relationship Id="rId14" Type="http://schemas.openxmlformats.org/officeDocument/2006/relationships/image" Target="../media/image138.wmf"/><Relationship Id="rId13" Type="http://schemas.openxmlformats.org/officeDocument/2006/relationships/oleObject" Target="../embeddings/oleObject156.bin"/><Relationship Id="rId12" Type="http://schemas.openxmlformats.org/officeDocument/2006/relationships/oleObject" Target="../embeddings/oleObject155.bin"/><Relationship Id="rId11" Type="http://schemas.openxmlformats.org/officeDocument/2006/relationships/image" Target="../media/image137.wmf"/><Relationship Id="rId10" Type="http://schemas.openxmlformats.org/officeDocument/2006/relationships/oleObject" Target="../embeddings/oleObject154.bin"/><Relationship Id="rId1" Type="http://schemas.openxmlformats.org/officeDocument/2006/relationships/image" Target="../media/image8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457200" y="2819400"/>
            <a:ext cx="7772400" cy="4114800"/>
          </a:xfrm>
        </p:spPr>
        <p:txBody>
          <a:bodyPr/>
          <a:lstStyle/>
          <a:p>
            <a:pPr marL="609600" indent="-609600">
              <a:buFontTx/>
              <a:buNone/>
            </a:pPr>
            <a:r>
              <a:rPr lang="zh-CN" altLang="en-US"/>
              <a:t>第</a:t>
            </a:r>
            <a:r>
              <a:rPr lang="en-US" altLang="zh-CN"/>
              <a:t>Ⅰ</a:t>
            </a:r>
            <a:r>
              <a:rPr lang="zh-CN" altLang="en-US"/>
              <a:t>篇  组合优化问题与元启发式算法</a:t>
            </a:r>
            <a:br>
              <a:rPr lang="zh-CN" altLang="en-US"/>
            </a:br>
            <a:endParaRPr lang="zh-CN" altLang="en-US"/>
          </a:p>
          <a:p>
            <a:pPr marL="609600" indent="-609600">
              <a:buFontTx/>
              <a:buNone/>
            </a:pPr>
            <a:r>
              <a:rPr lang="zh-CN" altLang="en-US"/>
              <a:t>第</a:t>
            </a:r>
            <a:r>
              <a:rPr lang="en-US" altLang="zh-CN"/>
              <a:t>Ⅱ</a:t>
            </a:r>
            <a:r>
              <a:rPr lang="zh-CN" altLang="en-US"/>
              <a:t>篇  </a:t>
            </a:r>
            <a:r>
              <a:rPr lang="en-US" altLang="zh-CN"/>
              <a:t>ACO</a:t>
            </a:r>
            <a:r>
              <a:rPr lang="zh-CN" altLang="en-US"/>
              <a:t>原理及其实现</a:t>
            </a:r>
            <a:endParaRPr lang="zh-CN" altLang="en-US"/>
          </a:p>
          <a:p>
            <a:pPr marL="609600" indent="-609600">
              <a:buFontTx/>
              <a:buNone/>
            </a:pPr>
            <a:endParaRPr lang="zh-CN" altLang="en-US"/>
          </a:p>
          <a:p>
            <a:pPr marL="609600" indent="-609600">
              <a:buFontTx/>
              <a:buNone/>
            </a:pPr>
            <a:r>
              <a:rPr lang="zh-CN" altLang="en-US"/>
              <a:t>第</a:t>
            </a:r>
            <a:r>
              <a:rPr lang="en-US" altLang="zh-CN"/>
              <a:t>Ⅲ</a:t>
            </a:r>
            <a:r>
              <a:rPr lang="zh-CN" altLang="en-US"/>
              <a:t>篇  </a:t>
            </a:r>
            <a:r>
              <a:rPr lang="en-US" altLang="zh-CN"/>
              <a:t>ACO</a:t>
            </a:r>
            <a:r>
              <a:rPr lang="zh-CN" altLang="en-US"/>
              <a:t>理论及应用</a:t>
            </a:r>
          </a:p>
        </p:txBody>
      </p:sp>
      <p:sp>
        <p:nvSpPr>
          <p:cNvPr id="2" name="矩形 1"/>
          <p:cNvSpPr/>
          <p:nvPr/>
        </p:nvSpPr>
        <p:spPr>
          <a:xfrm>
            <a:off x="2209800" y="228600"/>
            <a:ext cx="4114800" cy="707886"/>
          </a:xfrm>
          <a:prstGeom prst="rect">
            <a:avLst/>
          </a:prstGeom>
        </p:spPr>
        <p:txBody>
          <a:bodyPr wrap="square">
            <a:spAutoFit/>
          </a:bodyPr>
          <a:lstStyle/>
          <a:p>
            <a:pPr algn="ctr">
              <a:spcBef>
                <a:spcPct val="50000"/>
              </a:spcBef>
            </a:pPr>
            <a:r>
              <a:rPr lang="zh-CN" altLang="en-US" sz="4000" b="1" smtClean="0">
                <a:solidFill>
                  <a:srgbClr val="FF0000"/>
                </a:solidFill>
                <a:effectLst/>
                <a:latin typeface="楷体_GB2312" pitchFamily="49" charset="-122"/>
                <a:ea typeface="楷体_GB2312" pitchFamily="49" charset="-122"/>
              </a:rPr>
              <a:t>蚁群优化</a:t>
            </a:r>
            <a:endParaRPr lang="zh-CN" altLang="en-US" sz="4000" b="1">
              <a:solidFill>
                <a:srgbClr val="FF0000"/>
              </a:solidFill>
              <a:effectLst/>
              <a:latin typeface="楷体_GB2312" pitchFamily="49" charset="-122"/>
              <a:ea typeface="楷体_GB2312" pitchFamily="49" charset="-122"/>
            </a:endParaRPr>
          </a:p>
        </p:txBody>
      </p:sp>
      <p:sp>
        <p:nvSpPr>
          <p:cNvPr id="5" name="矩形 4"/>
          <p:cNvSpPr/>
          <p:nvPr/>
        </p:nvSpPr>
        <p:spPr>
          <a:xfrm>
            <a:off x="914400" y="1828800"/>
            <a:ext cx="7010400" cy="646331"/>
          </a:xfrm>
          <a:prstGeom prst="rect">
            <a:avLst/>
          </a:prstGeom>
        </p:spPr>
        <p:txBody>
          <a:bodyPr wrap="square">
            <a:spAutoFit/>
          </a:bodyPr>
          <a:lstStyle/>
          <a:p>
            <a:pPr algn="ctr">
              <a:spcBef>
                <a:spcPct val="50000"/>
              </a:spcBef>
            </a:pPr>
            <a:r>
              <a:rPr lang="en-US" altLang="zh-CN" sz="3200" b="1" smtClean="0">
                <a:solidFill>
                  <a:srgbClr val="FF0000"/>
                </a:solidFill>
                <a:effectLst/>
                <a:latin typeface="楷体_GB2312" pitchFamily="49" charset="-122"/>
                <a:ea typeface="楷体_GB2312" pitchFamily="49" charset="-122"/>
              </a:rPr>
              <a:t>Ant Colony </a:t>
            </a:r>
            <a:r>
              <a:rPr lang="en-US" altLang="zh-CN" sz="3600" b="1" smtClean="0">
                <a:solidFill>
                  <a:srgbClr val="FF0000"/>
                </a:solidFill>
                <a:effectLst/>
                <a:latin typeface="楷体_GB2312" pitchFamily="49" charset="-122"/>
                <a:ea typeface="楷体_GB2312" pitchFamily="49" charset="-122"/>
              </a:rPr>
              <a:t>O</a:t>
            </a:r>
            <a:r>
              <a:rPr lang="en-US" altLang="zh-CN" sz="3200" b="1" smtClean="0">
                <a:solidFill>
                  <a:srgbClr val="FF0000"/>
                </a:solidFill>
                <a:effectLst/>
                <a:latin typeface="楷体_GB2312" pitchFamily="49" charset="-122"/>
                <a:ea typeface="楷体_GB2312" pitchFamily="49" charset="-122"/>
              </a:rPr>
              <a:t>ptimization</a:t>
            </a:r>
            <a:endParaRPr kumimoji="1" lang="en-US" altLang="zh-CN" sz="3200" b="1">
              <a:solidFill>
                <a:srgbClr val="FF0000"/>
              </a:solidFill>
              <a:effectLst/>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3C0F4B2E-5F14-406F-A083-4328EAE1E7C3}" type="slidenum">
              <a:rPr kumimoji="0" lang="zh-CN" altLang="en-US" sz="1400"/>
            </a:fld>
            <a:endParaRPr kumimoji="0" lang="en-US" altLang="zh-CN" sz="1400"/>
          </a:p>
        </p:txBody>
      </p:sp>
      <p:sp>
        <p:nvSpPr>
          <p:cNvPr id="15363" name="Rectangle 1029"/>
          <p:cNvSpPr>
            <a:spLocks noGrp="1" noChangeArrowheads="1"/>
          </p:cNvSpPr>
          <p:nvPr>
            <p:ph type="title"/>
          </p:nvPr>
        </p:nvSpPr>
        <p:spPr>
          <a:xfrm>
            <a:off x="900113" y="260350"/>
            <a:ext cx="7793037" cy="1143000"/>
          </a:xfrm>
        </p:spPr>
        <p:txBody>
          <a:bodyPr/>
          <a:lstStyle/>
          <a:p>
            <a:pPr algn="ctr" eaLnBrk="1" hangingPunct="1"/>
            <a:r>
              <a:rPr lang="en-US" altLang="zh-CN" sz="3600" smtClean="0"/>
              <a:t>1.1 </a:t>
            </a:r>
            <a:r>
              <a:rPr lang="zh-CN" altLang="en-US" sz="3600" smtClean="0"/>
              <a:t>组合优化问题 </a:t>
            </a:r>
            <a:r>
              <a:rPr lang="en-US" altLang="zh-CN" sz="3600" smtClean="0"/>
              <a:t>8/8</a:t>
            </a:r>
            <a:endParaRPr lang="zh-CN" altLang="en-US" sz="3600" smtClean="0"/>
          </a:p>
        </p:txBody>
      </p:sp>
      <p:graphicFrame>
        <p:nvGraphicFramePr>
          <p:cNvPr id="15364" name="Object 1028"/>
          <p:cNvGraphicFramePr>
            <a:graphicFrameLocks noGrp="1" noChangeAspect="1"/>
          </p:cNvGraphicFramePr>
          <p:nvPr>
            <p:ph idx="1"/>
          </p:nvPr>
        </p:nvGraphicFramePr>
        <p:xfrm>
          <a:off x="1692275" y="1916113"/>
          <a:ext cx="6048375" cy="4508500"/>
        </p:xfrm>
        <a:graphic>
          <a:graphicData uri="http://schemas.openxmlformats.org/presentationml/2006/ole">
            <mc:AlternateContent xmlns:mc="http://schemas.openxmlformats.org/markup-compatibility/2006">
              <mc:Choice xmlns:v="urn:schemas-microsoft-com:vml" Requires="v">
                <p:oleObj spid="_x0000_s192516" name="Equation" r:id="rId1" imgW="2463800" imgH="2324100" progId="Equation.DSMT4">
                  <p:embed/>
                </p:oleObj>
              </mc:Choice>
              <mc:Fallback>
                <p:oleObj name="Equation" r:id="rId1" imgW="2463800" imgH="2324100" progId="Equation.DSMT4">
                  <p:embed/>
                  <p:pic>
                    <p:nvPicPr>
                      <p:cNvPr id="0" name="图片 1925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916113"/>
                        <a:ext cx="6048375" cy="450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4"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grpSp>
        <p:nvGrpSpPr>
          <p:cNvPr id="107533" name="Group 13"/>
          <p:cNvGrpSpPr/>
          <p:nvPr/>
        </p:nvGrpSpPr>
        <p:grpSpPr bwMode="auto">
          <a:xfrm>
            <a:off x="346075" y="1600200"/>
            <a:ext cx="8416925" cy="2835275"/>
            <a:chOff x="218" y="1008"/>
            <a:chExt cx="5302" cy="1786"/>
          </a:xfrm>
        </p:grpSpPr>
        <p:sp>
          <p:nvSpPr>
            <p:cNvPr id="107525" name="Text Box 5"/>
            <p:cNvSpPr txBox="1">
              <a:spLocks noChangeArrowheads="1"/>
            </p:cNvSpPr>
            <p:nvPr/>
          </p:nvSpPr>
          <p:spPr bwMode="auto">
            <a:xfrm>
              <a:off x="218" y="1008"/>
              <a:ext cx="5302" cy="17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给定上述的问题描述，人工蚂蚁就可以在完</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全连接图           上通过随机游走来构建解，其</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中图上的点是    中的成分，集合  完全连接   中</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的成分点。图    称为</a:t>
              </a:r>
              <a:r>
                <a:rPr lang="zh-CN" altLang="en-US" b="1">
                  <a:effectLst>
                    <a:outerShdw blurRad="38100" dist="38100" dir="2700000" algn="tl">
                      <a:srgbClr val="C0C0C0"/>
                    </a:outerShdw>
                  </a:effectLst>
                  <a:latin typeface="Arial" charset="0"/>
                </a:rPr>
                <a:t>构建图</a:t>
              </a:r>
              <a:r>
                <a:rPr lang="zh-CN" altLang="en-US">
                  <a:effectLst>
                    <a:outerShdw blurRad="38100" dist="38100" dir="2700000" algn="tl">
                      <a:srgbClr val="C0C0C0"/>
                    </a:outerShdw>
                  </a:effectLst>
                  <a:latin typeface="Arial" charset="0"/>
                </a:rPr>
                <a:t>（</a:t>
              </a:r>
              <a:r>
                <a:rPr lang="en-US" altLang="zh-CN">
                  <a:effectLst>
                    <a:outerShdw blurRad="38100" dist="38100" dir="2700000" algn="tl">
                      <a:srgbClr val="C0C0C0"/>
                    </a:outerShdw>
                  </a:effectLst>
                  <a:latin typeface="Arial" charset="0"/>
                </a:rPr>
                <a:t>construction gra-</a:t>
              </a:r>
              <a:endParaRPr lang="en-US" altLang="zh-CN">
                <a:effectLst>
                  <a:outerShdw blurRad="38100" dist="38100" dir="2700000" algn="tl">
                    <a:srgbClr val="C0C0C0"/>
                  </a:outerShdw>
                </a:effectLst>
                <a:latin typeface="Arial" charset="0"/>
              </a:endParaRPr>
            </a:p>
            <a:p>
              <a:r>
                <a:rPr lang="en-US" altLang="zh-CN">
                  <a:effectLst>
                    <a:outerShdw blurRad="38100" dist="38100" dir="2700000" algn="tl">
                      <a:srgbClr val="C0C0C0"/>
                    </a:outerShdw>
                  </a:effectLst>
                  <a:latin typeface="Arial" charset="0"/>
                </a:rPr>
                <a:t>ph</a:t>
              </a:r>
              <a:r>
                <a:rPr lang="zh-CN" altLang="en-US">
                  <a:effectLst>
                    <a:outerShdw blurRad="38100" dist="38100" dir="2700000" algn="tl">
                      <a:srgbClr val="C0C0C0"/>
                    </a:outerShdw>
                  </a:effectLst>
                  <a:latin typeface="Arial" charset="0"/>
                </a:rPr>
                <a:t>），  中的元素称为连接（</a:t>
              </a:r>
              <a:r>
                <a:rPr lang="en-US" altLang="zh-CN">
                  <a:effectLst>
                    <a:outerShdw blurRad="38100" dist="38100" dir="2700000" algn="tl">
                      <a:srgbClr val="C0C0C0"/>
                    </a:outerShdw>
                  </a:effectLst>
                  <a:latin typeface="Arial" charset="0"/>
                </a:rPr>
                <a:t>connections</a:t>
              </a:r>
              <a:r>
                <a:rPr lang="zh-CN" altLang="en-US">
                  <a:effectLst>
                    <a:outerShdw blurRad="38100" dist="38100" dir="2700000" algn="tl">
                      <a:srgbClr val="C0C0C0"/>
                    </a:outerShdw>
                  </a:effectLst>
                  <a:latin typeface="Arial" charset="0"/>
                </a:rPr>
                <a:t>），问</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题的约束      包含在人工蚂蚁遵循的策略中。</a:t>
              </a:r>
            </a:p>
          </p:txBody>
        </p:sp>
        <p:graphicFrame>
          <p:nvGraphicFramePr>
            <p:cNvPr id="107526" name="Object 6"/>
            <p:cNvGraphicFramePr>
              <a:graphicFrameLocks noChangeAspect="1"/>
            </p:cNvGraphicFramePr>
            <p:nvPr/>
          </p:nvGraphicFramePr>
          <p:xfrm>
            <a:off x="1248" y="1296"/>
            <a:ext cx="768" cy="336"/>
          </p:xfrm>
          <a:graphic>
            <a:graphicData uri="http://schemas.openxmlformats.org/presentationml/2006/ole">
              <mc:AlternateContent xmlns:mc="http://schemas.openxmlformats.org/markup-compatibility/2006">
                <mc:Choice xmlns:v="urn:schemas-microsoft-com:vml" Requires="v">
                  <p:oleObj spid="_x0000_s107597" name="Equation" r:id="rId2" imgW="735965" imgH="254000" progId="Equation.DSMT4">
                    <p:embed/>
                  </p:oleObj>
                </mc:Choice>
                <mc:Fallback>
                  <p:oleObj name="Equation" r:id="rId2" imgW="735965" imgH="2540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 y="1296"/>
                          <a:ext cx="768"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27" name="Object 7"/>
            <p:cNvGraphicFramePr>
              <a:graphicFrameLocks noChangeAspect="1"/>
            </p:cNvGraphicFramePr>
            <p:nvPr/>
          </p:nvGraphicFramePr>
          <p:xfrm>
            <a:off x="1728" y="1584"/>
            <a:ext cx="247" cy="288"/>
          </p:xfrm>
          <a:graphic>
            <a:graphicData uri="http://schemas.openxmlformats.org/presentationml/2006/ole">
              <mc:AlternateContent xmlns:mc="http://schemas.openxmlformats.org/markup-compatibility/2006">
                <mc:Choice xmlns:v="urn:schemas-microsoft-com:vml" Requires="v">
                  <p:oleObj spid="_x0000_s107598" name="Equation" r:id="rId4" imgW="152400" imgH="177800" progId="Equation.DSMT4">
                    <p:embed/>
                  </p:oleObj>
                </mc:Choice>
                <mc:Fallback>
                  <p:oleObj name="Equation" r:id="rId4" imgW="152400" imgH="1778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 y="1584"/>
                          <a:ext cx="247"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28" name="Object 8"/>
            <p:cNvGraphicFramePr>
              <a:graphicFrameLocks noChangeAspect="1"/>
            </p:cNvGraphicFramePr>
            <p:nvPr/>
          </p:nvGraphicFramePr>
          <p:xfrm>
            <a:off x="3648" y="1632"/>
            <a:ext cx="202" cy="240"/>
          </p:xfrm>
          <a:graphic>
            <a:graphicData uri="http://schemas.openxmlformats.org/presentationml/2006/ole">
              <mc:AlternateContent xmlns:mc="http://schemas.openxmlformats.org/markup-compatibility/2006">
                <mc:Choice xmlns:v="urn:schemas-microsoft-com:vml" Requires="v">
                  <p:oleObj spid="_x0000_s107599" name="Equation" r:id="rId6" imgW="139700" imgH="165100" progId="Equation.DSMT4">
                    <p:embed/>
                  </p:oleObj>
                </mc:Choice>
                <mc:Fallback>
                  <p:oleObj name="Equation" r:id="rId6" imgW="139700" imgH="1651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8" y="1632"/>
                          <a:ext cx="202"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29" name="Object 9"/>
            <p:cNvGraphicFramePr>
              <a:graphicFrameLocks noChangeAspect="1"/>
            </p:cNvGraphicFramePr>
            <p:nvPr/>
          </p:nvGraphicFramePr>
          <p:xfrm>
            <a:off x="4752" y="1632"/>
            <a:ext cx="247" cy="288"/>
          </p:xfrm>
          <a:graphic>
            <a:graphicData uri="http://schemas.openxmlformats.org/presentationml/2006/ole">
              <mc:AlternateContent xmlns:mc="http://schemas.openxmlformats.org/markup-compatibility/2006">
                <mc:Choice xmlns:v="urn:schemas-microsoft-com:vml" Requires="v">
                  <p:oleObj spid="_x0000_s107600" name="Equation" r:id="rId8" imgW="152400" imgH="177800" progId="Equation.DSMT4">
                    <p:embed/>
                  </p:oleObj>
                </mc:Choice>
                <mc:Fallback>
                  <p:oleObj name="Equation" r:id="rId8" imgW="152400" imgH="1778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2" y="1632"/>
                          <a:ext cx="247"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30" name="Object 10"/>
            <p:cNvGraphicFramePr>
              <a:graphicFrameLocks noChangeAspect="1"/>
            </p:cNvGraphicFramePr>
            <p:nvPr/>
          </p:nvGraphicFramePr>
          <p:xfrm>
            <a:off x="1728" y="1872"/>
            <a:ext cx="280" cy="336"/>
          </p:xfrm>
          <a:graphic>
            <a:graphicData uri="http://schemas.openxmlformats.org/presentationml/2006/ole">
              <mc:AlternateContent xmlns:mc="http://schemas.openxmlformats.org/markup-compatibility/2006">
                <mc:Choice xmlns:v="urn:schemas-microsoft-com:vml" Requires="v">
                  <p:oleObj spid="_x0000_s107601" name="Equation" r:id="rId9" imgW="190500" imgH="228600" progId="Equation.DSMT4">
                    <p:embed/>
                  </p:oleObj>
                </mc:Choice>
                <mc:Fallback>
                  <p:oleObj name="Equation" r:id="rId9" imgW="190500" imgH="2286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 y="1872"/>
                          <a:ext cx="280"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31" name="Object 11"/>
            <p:cNvGraphicFramePr>
              <a:graphicFrameLocks noChangeAspect="1"/>
            </p:cNvGraphicFramePr>
            <p:nvPr/>
          </p:nvGraphicFramePr>
          <p:xfrm>
            <a:off x="960" y="2208"/>
            <a:ext cx="202" cy="240"/>
          </p:xfrm>
          <a:graphic>
            <a:graphicData uri="http://schemas.openxmlformats.org/presentationml/2006/ole">
              <mc:AlternateContent xmlns:mc="http://schemas.openxmlformats.org/markup-compatibility/2006">
                <mc:Choice xmlns:v="urn:schemas-microsoft-com:vml" Requires="v">
                  <p:oleObj spid="_x0000_s107602" name="Equation" r:id="rId11" imgW="139700" imgH="165100" progId="Equation.DSMT4">
                    <p:embed/>
                  </p:oleObj>
                </mc:Choice>
                <mc:Fallback>
                  <p:oleObj name="Equation" r:id="rId11" imgW="139700" imgH="1651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 y="2208"/>
                          <a:ext cx="202"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32" name="Object 12"/>
            <p:cNvGraphicFramePr>
              <a:graphicFrameLocks noChangeAspect="1"/>
            </p:cNvGraphicFramePr>
            <p:nvPr/>
          </p:nvGraphicFramePr>
          <p:xfrm>
            <a:off x="1200" y="2448"/>
            <a:ext cx="432" cy="320"/>
          </p:xfrm>
          <a:graphic>
            <a:graphicData uri="http://schemas.openxmlformats.org/presentationml/2006/ole">
              <mc:AlternateContent xmlns:mc="http://schemas.openxmlformats.org/markup-compatibility/2006">
                <mc:Choice xmlns:v="urn:schemas-microsoft-com:vml" Requires="v">
                  <p:oleObj spid="_x0000_s107603" name="Equation" r:id="rId12" imgW="342900" imgH="254000" progId="Equation.DSMT4">
                    <p:embed/>
                  </p:oleObj>
                </mc:Choice>
                <mc:Fallback>
                  <p:oleObj name="Equation" r:id="rId12" imgW="342900" imgH="254000" progId="Equation.DSMT4">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00" y="2448"/>
                          <a:ext cx="432" cy="3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8"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08549" name="Text Box 5"/>
          <p:cNvSpPr txBox="1">
            <a:spLocks noChangeArrowheads="1"/>
          </p:cNvSpPr>
          <p:nvPr/>
        </p:nvSpPr>
        <p:spPr bwMode="auto">
          <a:xfrm>
            <a:off x="822325" y="1162050"/>
            <a:ext cx="184150"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effectLst>
                <a:outerShdw blurRad="38100" dist="38100" dir="2700000" algn="tl">
                  <a:srgbClr val="C0C0C0"/>
                </a:outerShdw>
              </a:effectLst>
              <a:latin typeface="Arial" charset="0"/>
            </a:endParaRPr>
          </a:p>
        </p:txBody>
      </p:sp>
      <p:sp>
        <p:nvSpPr>
          <p:cNvPr id="108551" name="AutoShape 7"/>
          <p:cNvSpPr/>
          <p:nvPr/>
        </p:nvSpPr>
        <p:spPr bwMode="auto">
          <a:xfrm>
            <a:off x="1676400" y="1828800"/>
            <a:ext cx="76200" cy="3124200"/>
          </a:xfrm>
          <a:prstGeom prst="leftBrace">
            <a:avLst>
              <a:gd name="adj1" fmla="val 341667"/>
              <a:gd name="adj2" fmla="val 50000"/>
            </a:avLst>
          </a:prstGeom>
          <a:noFill/>
          <a:ln w="9525">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108552" name="Text Box 8"/>
          <p:cNvSpPr txBox="1">
            <a:spLocks noChangeArrowheads="1"/>
          </p:cNvSpPr>
          <p:nvPr/>
        </p:nvSpPr>
        <p:spPr bwMode="auto">
          <a:xfrm>
            <a:off x="2043113" y="1695450"/>
            <a:ext cx="132397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latin typeface="Arial" charset="0"/>
              </a:rPr>
              <a:t>构建图</a:t>
            </a:r>
          </a:p>
        </p:txBody>
      </p:sp>
      <p:sp>
        <p:nvSpPr>
          <p:cNvPr id="108553" name="Text Box 9"/>
          <p:cNvSpPr txBox="1">
            <a:spLocks noChangeArrowheads="1"/>
          </p:cNvSpPr>
          <p:nvPr/>
        </p:nvSpPr>
        <p:spPr bwMode="auto">
          <a:xfrm>
            <a:off x="2057400" y="2362200"/>
            <a:ext cx="94297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latin typeface="Arial" charset="0"/>
              </a:rPr>
              <a:t>约束</a:t>
            </a:r>
          </a:p>
        </p:txBody>
      </p:sp>
      <p:sp>
        <p:nvSpPr>
          <p:cNvPr id="108554" name="Text Box 10"/>
          <p:cNvSpPr txBox="1">
            <a:spLocks noChangeArrowheads="1"/>
          </p:cNvSpPr>
          <p:nvPr/>
        </p:nvSpPr>
        <p:spPr bwMode="auto">
          <a:xfrm>
            <a:off x="2057400" y="2971800"/>
            <a:ext cx="360997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latin typeface="Arial" charset="0"/>
              </a:rPr>
              <a:t>信息素和启发式信息</a:t>
            </a:r>
          </a:p>
        </p:txBody>
      </p:sp>
      <p:sp>
        <p:nvSpPr>
          <p:cNvPr id="108555" name="Text Box 11"/>
          <p:cNvSpPr txBox="1">
            <a:spLocks noChangeArrowheads="1"/>
          </p:cNvSpPr>
          <p:nvPr/>
        </p:nvSpPr>
        <p:spPr bwMode="auto">
          <a:xfrm>
            <a:off x="2057400" y="3733800"/>
            <a:ext cx="170497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latin typeface="Arial" charset="0"/>
              </a:rPr>
              <a:t>解的构建</a:t>
            </a:r>
          </a:p>
        </p:txBody>
      </p:sp>
      <p:sp>
        <p:nvSpPr>
          <p:cNvPr id="108556" name="Text Box 12"/>
          <p:cNvSpPr txBox="1">
            <a:spLocks noChangeArrowheads="1"/>
          </p:cNvSpPr>
          <p:nvPr/>
        </p:nvSpPr>
        <p:spPr bwMode="auto">
          <a:xfrm>
            <a:off x="2057400" y="4495800"/>
            <a:ext cx="208597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latin typeface="Arial" charset="0"/>
              </a:rPr>
              <a:t>信息素更新</a:t>
            </a:r>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2232025" y="3348355"/>
              <a:ext cx="3125470" cy="213995"/>
            </p14:xfrm>
          </p:contentPart>
        </mc:Choice>
        <mc:Fallback xmlns="">
          <p:pic>
            <p:nvPicPr>
              <p:cNvPr id="2" name="墨迹 1"/>
            </p:nvPicPr>
            <p:blipFill>
              <a:blip r:embed="rId3"/>
            </p:blipFill>
            <p:spPr>
              <a:xfrm>
                <a:off x="2232025" y="3348355"/>
                <a:ext cx="3125470" cy="21399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2160905" y="4973320"/>
              <a:ext cx="1803400" cy="53975"/>
            </p14:xfrm>
          </p:contentPart>
        </mc:Choice>
        <mc:Fallback xmlns="">
          <p:pic>
            <p:nvPicPr>
              <p:cNvPr id="3" name="墨迹 2"/>
            </p:nvPicPr>
            <p:blipFill>
              <a:blip r:embed="rId5"/>
            </p:blipFill>
            <p:spPr>
              <a:xfrm>
                <a:off x="2160905" y="4973320"/>
                <a:ext cx="1803400" cy="5397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墨迹 3"/>
              <p14:cNvContentPartPr/>
              <p14:nvPr/>
            </p14:nvContentPartPr>
            <p14:xfrm>
              <a:off x="2115820" y="3678555"/>
              <a:ext cx="1598930" cy="821690"/>
            </p14:xfrm>
          </p:contentPart>
        </mc:Choice>
        <mc:Fallback xmlns="">
          <p:pic>
            <p:nvPicPr>
              <p:cNvPr id="4" name="墨迹 3"/>
            </p:nvPicPr>
            <p:blipFill>
              <a:blip r:embed="rId7"/>
            </p:blipFill>
            <p:spPr>
              <a:xfrm>
                <a:off x="2115820" y="3678555"/>
                <a:ext cx="1598930" cy="821690"/>
              </a:xfrm>
              <a:prstGeom prst="rect"/>
            </p:spPr>
          </p:pic>
        </mc:Fallback>
      </mc:AlternateContent>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228600" y="914400"/>
            <a:ext cx="7772400" cy="1143000"/>
          </a:xfrm>
        </p:spPr>
        <p:txBody>
          <a:bodyPr/>
          <a:lstStyle/>
          <a:p>
            <a:pPr algn="l"/>
            <a:r>
              <a:rPr lang="zh-CN" altLang="en-US" sz="3000">
                <a:effectLst>
                  <a:outerShdw blurRad="38100" dist="38100" dir="2700000" algn="tl">
                    <a:srgbClr val="C0C0C0"/>
                  </a:outerShdw>
                </a:effectLst>
              </a:rPr>
              <a:t>对</a:t>
            </a:r>
            <a:r>
              <a:rPr lang="en-US" altLang="zh-CN" sz="3000">
                <a:effectLst>
                  <a:outerShdw blurRad="38100" dist="38100" dir="2700000" algn="tl">
                    <a:srgbClr val="C0C0C0"/>
                  </a:outerShdw>
                </a:effectLst>
              </a:rPr>
              <a:t>TSP</a:t>
            </a:r>
            <a:r>
              <a:rPr lang="zh-CN" altLang="en-US" sz="3000">
                <a:effectLst>
                  <a:outerShdw blurRad="38100" dist="38100" dir="2700000" algn="tl">
                    <a:srgbClr val="C0C0C0"/>
                  </a:outerShdw>
                </a:effectLst>
              </a:rPr>
              <a:t>问题：</a:t>
            </a:r>
          </a:p>
        </p:txBody>
      </p:sp>
      <p:pic>
        <p:nvPicPr>
          <p:cNvPr id="114692"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14693" name="Text Box 5"/>
          <p:cNvSpPr txBox="1">
            <a:spLocks noChangeArrowheads="1"/>
          </p:cNvSpPr>
          <p:nvPr/>
        </p:nvSpPr>
        <p:spPr bwMode="auto">
          <a:xfrm>
            <a:off x="304800" y="1981200"/>
            <a:ext cx="8572500" cy="2835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b="1">
                <a:effectLst>
                  <a:outerShdw blurRad="38100" dist="38100" dir="2700000" algn="tl">
                    <a:srgbClr val="C0C0C0"/>
                  </a:outerShdw>
                </a:effectLst>
                <a:latin typeface="Arial" charset="0"/>
              </a:rPr>
              <a:t>构建图</a:t>
            </a:r>
            <a:r>
              <a:rPr lang="zh-CN" altLang="en-US">
                <a:effectLst>
                  <a:outerShdw blurRad="38100" dist="38100" dir="2700000" algn="tl">
                    <a:srgbClr val="C0C0C0"/>
                  </a:outerShdw>
                </a:effectLst>
                <a:latin typeface="Arial" charset="0"/>
              </a:rPr>
              <a:t>：在这里，构建图与问题描述图是一致的，</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        成分的集合   对应着点的集合（即        ），</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        连接对应着边的集合（即         ），且每一条</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        边都带有一个权值代表点   和   之间的距离    </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        问题的状态就是旅行商在游历过程中出现的</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        所有可能的状态的集合。</a:t>
            </a:r>
          </a:p>
        </p:txBody>
      </p:sp>
      <p:graphicFrame>
        <p:nvGraphicFramePr>
          <p:cNvPr id="114694" name="Object 6"/>
          <p:cNvGraphicFramePr>
            <a:graphicFrameLocks noChangeAspect="1"/>
          </p:cNvGraphicFramePr>
          <p:nvPr/>
        </p:nvGraphicFramePr>
        <p:xfrm>
          <a:off x="3124200" y="2514600"/>
          <a:ext cx="327025" cy="381000"/>
        </p:xfrm>
        <a:graphic>
          <a:graphicData uri="http://schemas.openxmlformats.org/presentationml/2006/ole">
            <mc:AlternateContent xmlns:mc="http://schemas.openxmlformats.org/markup-compatibility/2006">
              <mc:Choice xmlns:v="urn:schemas-microsoft-com:vml" Requires="v">
                <p:oleObj spid="_x0000_s114744" name="Equation" r:id="rId2" imgW="152400" imgH="177800" progId="Equation.DSMT4">
                  <p:embed/>
                </p:oleObj>
              </mc:Choice>
              <mc:Fallback>
                <p:oleObj name="Equation" r:id="rId2" imgW="152400" imgH="1778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514600"/>
                        <a:ext cx="327025"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695" name="Object 7"/>
          <p:cNvGraphicFramePr>
            <a:graphicFrameLocks noChangeAspect="1"/>
          </p:cNvGraphicFramePr>
          <p:nvPr/>
        </p:nvGraphicFramePr>
        <p:xfrm>
          <a:off x="6858000" y="2514600"/>
          <a:ext cx="990600" cy="409575"/>
        </p:xfrm>
        <a:graphic>
          <a:graphicData uri="http://schemas.openxmlformats.org/presentationml/2006/ole">
            <mc:AlternateContent xmlns:mc="http://schemas.openxmlformats.org/markup-compatibility/2006">
              <mc:Choice xmlns:v="urn:schemas-microsoft-com:vml" Requires="v">
                <p:oleObj spid="_x0000_s114745" name="Equation" r:id="rId4" imgW="431165" imgH="177800" progId="Equation.DSMT4">
                  <p:embed/>
                </p:oleObj>
              </mc:Choice>
              <mc:Fallback>
                <p:oleObj name="Equation" r:id="rId4" imgW="431165" imgH="1778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2514600"/>
                        <a:ext cx="990600" cy="409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696" name="Object 8"/>
          <p:cNvGraphicFramePr>
            <a:graphicFrameLocks noChangeAspect="1"/>
          </p:cNvGraphicFramePr>
          <p:nvPr/>
        </p:nvGraphicFramePr>
        <p:xfrm>
          <a:off x="5486400" y="2895600"/>
          <a:ext cx="990600" cy="415925"/>
        </p:xfrm>
        <a:graphic>
          <a:graphicData uri="http://schemas.openxmlformats.org/presentationml/2006/ole">
            <mc:AlternateContent xmlns:mc="http://schemas.openxmlformats.org/markup-compatibility/2006">
              <mc:Choice xmlns:v="urn:schemas-microsoft-com:vml" Requires="v">
                <p:oleObj spid="_x0000_s114746" name="Equation" r:id="rId6" imgW="393065" imgH="165100" progId="Equation.DSMT4">
                  <p:embed/>
                </p:oleObj>
              </mc:Choice>
              <mc:Fallback>
                <p:oleObj name="Equation" r:id="rId6" imgW="393065" imgH="1651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2895600"/>
                        <a:ext cx="990600" cy="415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697" name="Object 9"/>
          <p:cNvGraphicFramePr>
            <a:graphicFrameLocks noChangeAspect="1"/>
          </p:cNvGraphicFramePr>
          <p:nvPr/>
        </p:nvGraphicFramePr>
        <p:xfrm>
          <a:off x="5486400" y="3429000"/>
          <a:ext cx="246063" cy="457200"/>
        </p:xfrm>
        <a:graphic>
          <a:graphicData uri="http://schemas.openxmlformats.org/presentationml/2006/ole">
            <mc:AlternateContent xmlns:mc="http://schemas.openxmlformats.org/markup-compatibility/2006">
              <mc:Choice xmlns:v="urn:schemas-microsoft-com:vml" Requires="v">
                <p:oleObj spid="_x0000_s114747" name="Equation" r:id="rId8" imgW="88900" imgH="164465" progId="Equation.DSMT4">
                  <p:embed/>
                </p:oleObj>
              </mc:Choice>
              <mc:Fallback>
                <p:oleObj name="Equation" r:id="rId8" imgW="88900" imgH="164465"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6400" y="3429000"/>
                        <a:ext cx="24606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698" name="Object 10"/>
          <p:cNvGraphicFramePr>
            <a:graphicFrameLocks noChangeAspect="1"/>
          </p:cNvGraphicFramePr>
          <p:nvPr/>
        </p:nvGraphicFramePr>
        <p:xfrm>
          <a:off x="6172200" y="3429000"/>
          <a:ext cx="304800" cy="457200"/>
        </p:xfrm>
        <a:graphic>
          <a:graphicData uri="http://schemas.openxmlformats.org/presentationml/2006/ole">
            <mc:AlternateContent xmlns:mc="http://schemas.openxmlformats.org/markup-compatibility/2006">
              <mc:Choice xmlns:v="urn:schemas-microsoft-com:vml" Requires="v">
                <p:oleObj spid="_x0000_s114748" name="Equation" r:id="rId10" imgW="127000" imgH="190500" progId="Equation.DSMT4">
                  <p:embed/>
                </p:oleObj>
              </mc:Choice>
              <mc:Fallback>
                <p:oleObj name="Equation" r:id="rId10" imgW="127000" imgH="19050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72200" y="3429000"/>
                        <a:ext cx="3048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6"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15717" name="Text Box 5"/>
          <p:cNvSpPr txBox="1">
            <a:spLocks noChangeArrowheads="1"/>
          </p:cNvSpPr>
          <p:nvPr/>
        </p:nvSpPr>
        <p:spPr bwMode="auto">
          <a:xfrm>
            <a:off x="304800" y="1600200"/>
            <a:ext cx="8297863" cy="374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b="1">
                <a:effectLst>
                  <a:outerShdw blurRad="38100" dist="38100" dir="2700000" algn="tl">
                    <a:srgbClr val="C0C0C0"/>
                  </a:outerShdw>
                </a:effectLst>
                <a:latin typeface="Arial" charset="0"/>
              </a:rPr>
              <a:t>约束：</a:t>
            </a:r>
            <a:r>
              <a:rPr lang="zh-CN" altLang="en-US">
                <a:effectLst>
                  <a:outerShdw blurRad="38100" dist="38100" dir="2700000" algn="tl">
                    <a:srgbClr val="C0C0C0"/>
                  </a:outerShdw>
                </a:effectLst>
                <a:latin typeface="Arial" charset="0"/>
              </a:rPr>
              <a:t>在</a:t>
            </a:r>
            <a:r>
              <a:rPr lang="en-US" altLang="zh-CN">
                <a:effectLst>
                  <a:outerShdw blurRad="38100" dist="38100" dir="2700000" algn="tl">
                    <a:srgbClr val="C0C0C0"/>
                  </a:outerShdw>
                </a:effectLst>
                <a:latin typeface="Arial" charset="0"/>
              </a:rPr>
              <a:t>TSP</a:t>
            </a:r>
            <a:r>
              <a:rPr lang="zh-CN" altLang="en-US">
                <a:effectLst>
                  <a:outerShdw blurRad="38100" dist="38100" dir="2700000" algn="tl">
                    <a:srgbClr val="C0C0C0"/>
                  </a:outerShdw>
                </a:effectLst>
                <a:latin typeface="Arial" charset="0"/>
              </a:rPr>
              <a:t>中唯一的约束就是在旅行商游历的</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           过程中，所有城市都要被访问且每一个城</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           市最多只能被访问一次。</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           实现：蚂蚁在每一构建步中只能在还没有</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           被访问过的城市集合中选择下一个城市。</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           也就是蚂蚁  在城市  的可行解邻域    就是</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            由所有还没有被访问过的城市组成的。</a:t>
            </a:r>
            <a:endParaRPr lang="zh-CN" altLang="en-US">
              <a:effectLst>
                <a:outerShdw blurRad="38100" dist="38100" dir="2700000" algn="tl">
                  <a:srgbClr val="C0C0C0"/>
                </a:outerShdw>
              </a:effectLst>
              <a:latin typeface="Arial" charset="0"/>
            </a:endParaRPr>
          </a:p>
          <a:p>
            <a:endParaRPr lang="zh-CN" altLang="en-US" b="1">
              <a:effectLst>
                <a:outerShdw blurRad="38100" dist="38100" dir="2700000" algn="tl">
                  <a:srgbClr val="C0C0C0"/>
                </a:outerShdw>
              </a:effectLst>
              <a:latin typeface="Arial" charset="0"/>
            </a:endParaRPr>
          </a:p>
        </p:txBody>
      </p:sp>
      <p:graphicFrame>
        <p:nvGraphicFramePr>
          <p:cNvPr id="115718" name="Object 6"/>
          <p:cNvGraphicFramePr>
            <a:graphicFrameLocks noChangeAspect="1"/>
          </p:cNvGraphicFramePr>
          <p:nvPr/>
        </p:nvGraphicFramePr>
        <p:xfrm>
          <a:off x="3429000" y="3962400"/>
          <a:ext cx="271463" cy="381000"/>
        </p:xfrm>
        <a:graphic>
          <a:graphicData uri="http://schemas.openxmlformats.org/presentationml/2006/ole">
            <mc:AlternateContent xmlns:mc="http://schemas.openxmlformats.org/markup-compatibility/2006">
              <mc:Choice xmlns:v="urn:schemas-microsoft-com:vml" Requires="v">
                <p:oleObj spid="_x0000_s115748" name="Equation" r:id="rId2" imgW="127000" imgH="177165" progId="Equation.DSMT4">
                  <p:embed/>
                </p:oleObj>
              </mc:Choice>
              <mc:Fallback>
                <p:oleObj name="Equation" r:id="rId2" imgW="127000" imgH="177165"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962400"/>
                        <a:ext cx="271463"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19" name="Object 7"/>
          <p:cNvGraphicFramePr>
            <a:graphicFrameLocks noChangeAspect="1"/>
          </p:cNvGraphicFramePr>
          <p:nvPr/>
        </p:nvGraphicFramePr>
        <p:xfrm>
          <a:off x="4876800" y="3962400"/>
          <a:ext cx="152400" cy="381000"/>
        </p:xfrm>
        <a:graphic>
          <a:graphicData uri="http://schemas.openxmlformats.org/presentationml/2006/ole">
            <mc:AlternateContent xmlns:mc="http://schemas.openxmlformats.org/markup-compatibility/2006">
              <mc:Choice xmlns:v="urn:schemas-microsoft-com:vml" Requires="v">
                <p:oleObj spid="_x0000_s115749" name="Equation" r:id="rId4" imgW="88900" imgH="164465" progId="Equation.DSMT4">
                  <p:embed/>
                </p:oleObj>
              </mc:Choice>
              <mc:Fallback>
                <p:oleObj name="Equation" r:id="rId4" imgW="88900" imgH="164465"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3962400"/>
                        <a:ext cx="1524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20" name="Object 8"/>
          <p:cNvGraphicFramePr>
            <a:graphicFrameLocks noChangeAspect="1"/>
          </p:cNvGraphicFramePr>
          <p:nvPr/>
        </p:nvGraphicFramePr>
        <p:xfrm>
          <a:off x="7315200" y="3886200"/>
          <a:ext cx="504825" cy="533400"/>
        </p:xfrm>
        <a:graphic>
          <a:graphicData uri="http://schemas.openxmlformats.org/presentationml/2006/ole">
            <mc:AlternateContent xmlns:mc="http://schemas.openxmlformats.org/markup-compatibility/2006">
              <mc:Choice xmlns:v="urn:schemas-microsoft-com:vml" Requires="v">
                <p:oleObj spid="_x0000_s115750" name="Equation" r:id="rId6" imgW="228600" imgH="241300" progId="Equation.DSMT4">
                  <p:embed/>
                </p:oleObj>
              </mc:Choice>
              <mc:Fallback>
                <p:oleObj name="Equation" r:id="rId6" imgW="228600" imgH="2413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5200" y="3886200"/>
                        <a:ext cx="504825"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r:id="rId8" p14:bwMode="auto">
            <p14:nvContentPartPr>
              <p14:cNvPr id="2" name="墨迹 1"/>
              <p14:cNvContentPartPr/>
              <p14:nvPr/>
            </p14:nvContentPartPr>
            <p14:xfrm>
              <a:off x="2321560" y="2767965"/>
              <a:ext cx="2955290" cy="178435"/>
            </p14:xfrm>
          </p:contentPart>
        </mc:Choice>
        <mc:Fallback xmlns="">
          <p:pic>
            <p:nvPicPr>
              <p:cNvPr id="2" name="墨迹 1"/>
            </p:nvPicPr>
            <p:blipFill>
              <a:blip r:embed="rId9"/>
            </p:blipFill>
            <p:spPr>
              <a:xfrm>
                <a:off x="2321560" y="2767965"/>
                <a:ext cx="2955290" cy="17843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3" name="墨迹 2"/>
              <p14:cNvContentPartPr/>
              <p14:nvPr/>
            </p14:nvContentPartPr>
            <p14:xfrm>
              <a:off x="6553835" y="2955290"/>
              <a:ext cx="1946910" cy="571500"/>
            </p14:xfrm>
          </p:contentPart>
        </mc:Choice>
        <mc:Fallback xmlns="">
          <p:pic>
            <p:nvPicPr>
              <p:cNvPr id="3" name="墨迹 2"/>
            </p:nvPicPr>
            <p:blipFill>
              <a:blip r:embed="rId11"/>
            </p:blipFill>
            <p:spPr>
              <a:xfrm>
                <a:off x="6553835" y="2955290"/>
                <a:ext cx="1946910" cy="5715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4" name="墨迹 3"/>
              <p14:cNvContentPartPr/>
              <p14:nvPr/>
            </p14:nvContentPartPr>
            <p14:xfrm>
              <a:off x="3124835" y="3928745"/>
              <a:ext cx="4742180" cy="527050"/>
            </p14:xfrm>
          </p:contentPart>
        </mc:Choice>
        <mc:Fallback xmlns="">
          <p:pic>
            <p:nvPicPr>
              <p:cNvPr id="4" name="墨迹 3"/>
            </p:nvPicPr>
            <p:blipFill>
              <a:blip r:embed="rId13"/>
            </p:blipFill>
            <p:spPr>
              <a:xfrm>
                <a:off x="3124835" y="3928745"/>
                <a:ext cx="4742180" cy="527050"/>
              </a:xfrm>
              <a:prstGeom prst="rect"/>
            </p:spPr>
          </p:pic>
        </mc:Fallback>
      </mc:AlternateContent>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52400" y="990600"/>
            <a:ext cx="7772400" cy="1143000"/>
          </a:xfrm>
        </p:spPr>
        <p:txBody>
          <a:bodyPr/>
          <a:lstStyle/>
          <a:p>
            <a:pPr algn="l"/>
            <a:r>
              <a:rPr lang="zh-CN" altLang="en-US" sz="3000" b="1">
                <a:effectLst>
                  <a:outerShdw blurRad="38100" dist="38100" dir="2700000" algn="tl">
                    <a:srgbClr val="C0C0C0"/>
                  </a:outerShdw>
                </a:effectLst>
              </a:rPr>
              <a:t>信息素和启发式信息：</a:t>
            </a:r>
          </a:p>
        </p:txBody>
      </p:sp>
      <p:pic>
        <p:nvPicPr>
          <p:cNvPr id="116740"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16741" name="Text Box 5"/>
          <p:cNvSpPr txBox="1">
            <a:spLocks noChangeArrowheads="1"/>
          </p:cNvSpPr>
          <p:nvPr/>
        </p:nvSpPr>
        <p:spPr bwMode="auto">
          <a:xfrm>
            <a:off x="671513" y="1946275"/>
            <a:ext cx="8224837" cy="2378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latin typeface="Arial" charset="0"/>
              </a:rPr>
              <a:t>     TSP</a:t>
            </a:r>
            <a:r>
              <a:rPr lang="zh-CN" altLang="en-US">
                <a:effectLst>
                  <a:outerShdw blurRad="38100" dist="38100" dir="2700000" algn="tl">
                    <a:srgbClr val="C0C0C0"/>
                  </a:outerShdw>
                </a:effectLst>
                <a:latin typeface="Arial" charset="0"/>
              </a:rPr>
              <a:t>中的信息素   表示在访问城市  后直接访</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问城市   的期望度。启发式信息   代表蚂蚁随机</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选择城市  的概率，一般直接取            ，实际上</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在大部分针对</a:t>
            </a:r>
            <a:r>
              <a:rPr lang="en-US" altLang="zh-CN">
                <a:effectLst>
                  <a:outerShdw blurRad="38100" dist="38100" dir="2700000" algn="tl">
                    <a:srgbClr val="C0C0C0"/>
                  </a:outerShdw>
                </a:effectLst>
                <a:latin typeface="Arial" charset="0"/>
              </a:rPr>
              <a:t>TSP</a:t>
            </a:r>
            <a:r>
              <a:rPr lang="zh-CN" altLang="en-US">
                <a:effectLst>
                  <a:outerShdw blurRad="38100" dist="38100" dir="2700000" algn="tl">
                    <a:srgbClr val="C0C0C0"/>
                  </a:outerShdw>
                </a:effectLst>
                <a:latin typeface="Arial" charset="0"/>
              </a:rPr>
              <a:t>的</a:t>
            </a:r>
            <a:r>
              <a:rPr lang="en-US" altLang="zh-CN">
                <a:effectLst>
                  <a:outerShdw blurRad="38100" dist="38100" dir="2700000" algn="tl">
                    <a:srgbClr val="C0C0C0"/>
                  </a:outerShdw>
                </a:effectLst>
                <a:latin typeface="Arial" charset="0"/>
              </a:rPr>
              <a:t>ACO</a:t>
            </a:r>
            <a:r>
              <a:rPr lang="zh-CN" altLang="en-US">
                <a:effectLst>
                  <a:outerShdw blurRad="38100" dist="38100" dir="2700000" algn="tl">
                    <a:srgbClr val="C0C0C0"/>
                  </a:outerShdw>
                </a:effectLst>
                <a:latin typeface="Arial" charset="0"/>
              </a:rPr>
              <a:t>算法中都是使用这种启</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发式信息的表达方式的。</a:t>
            </a:r>
          </a:p>
        </p:txBody>
      </p:sp>
      <p:graphicFrame>
        <p:nvGraphicFramePr>
          <p:cNvPr id="116742" name="Object 6"/>
          <p:cNvGraphicFramePr>
            <a:graphicFrameLocks noChangeAspect="1"/>
          </p:cNvGraphicFramePr>
          <p:nvPr/>
        </p:nvGraphicFramePr>
        <p:xfrm>
          <a:off x="6934200" y="2057400"/>
          <a:ext cx="228600" cy="381000"/>
        </p:xfrm>
        <a:graphic>
          <a:graphicData uri="http://schemas.openxmlformats.org/presentationml/2006/ole">
            <mc:AlternateContent xmlns:mc="http://schemas.openxmlformats.org/markup-compatibility/2006">
              <mc:Choice xmlns:v="urn:schemas-microsoft-com:vml" Requires="v">
                <p:oleObj spid="_x0000_s116802" name="Equation" r:id="rId2" imgW="88900" imgH="164465" progId="Equation.DSMT4">
                  <p:embed/>
                </p:oleObj>
              </mc:Choice>
              <mc:Fallback>
                <p:oleObj name="Equation" r:id="rId2" imgW="88900" imgH="164465"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057400"/>
                        <a:ext cx="2286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6743" name="Object 7"/>
          <p:cNvGraphicFramePr>
            <a:graphicFrameLocks noChangeAspect="1"/>
          </p:cNvGraphicFramePr>
          <p:nvPr/>
        </p:nvGraphicFramePr>
        <p:xfrm>
          <a:off x="1905000" y="2438400"/>
          <a:ext cx="304800" cy="457200"/>
        </p:xfrm>
        <a:graphic>
          <a:graphicData uri="http://schemas.openxmlformats.org/presentationml/2006/ole">
            <mc:AlternateContent xmlns:mc="http://schemas.openxmlformats.org/markup-compatibility/2006">
              <mc:Choice xmlns:v="urn:schemas-microsoft-com:vml" Requires="v">
                <p:oleObj spid="_x0000_s116803" name="Equation" r:id="rId4" imgW="127000" imgH="190500" progId="Equation.DSMT4">
                  <p:embed/>
                </p:oleObj>
              </mc:Choice>
              <mc:Fallback>
                <p:oleObj name="Equation" r:id="rId4" imgW="127000" imgH="1905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438400"/>
                        <a:ext cx="3048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6744" name="Object 8"/>
          <p:cNvGraphicFramePr>
            <a:graphicFrameLocks noChangeAspect="1"/>
          </p:cNvGraphicFramePr>
          <p:nvPr/>
        </p:nvGraphicFramePr>
        <p:xfrm>
          <a:off x="3886200" y="1905000"/>
          <a:ext cx="415925" cy="609600"/>
        </p:xfrm>
        <a:graphic>
          <a:graphicData uri="http://schemas.openxmlformats.org/presentationml/2006/ole">
            <mc:AlternateContent xmlns:mc="http://schemas.openxmlformats.org/markup-compatibility/2006">
              <mc:Choice xmlns:v="urn:schemas-microsoft-com:vml" Requires="v">
                <p:oleObj spid="_x0000_s116804" name="Equation" r:id="rId6" imgW="165100" imgH="241300" progId="Equation.DSMT4">
                  <p:embed/>
                </p:oleObj>
              </mc:Choice>
              <mc:Fallback>
                <p:oleObj name="Equation" r:id="rId6" imgW="165100" imgH="2413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1905000"/>
                        <a:ext cx="415925"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6745" name="Object 9"/>
          <p:cNvGraphicFramePr>
            <a:graphicFrameLocks noChangeAspect="1"/>
          </p:cNvGraphicFramePr>
          <p:nvPr/>
        </p:nvGraphicFramePr>
        <p:xfrm>
          <a:off x="2209800" y="2895600"/>
          <a:ext cx="304800" cy="457200"/>
        </p:xfrm>
        <a:graphic>
          <a:graphicData uri="http://schemas.openxmlformats.org/presentationml/2006/ole">
            <mc:AlternateContent xmlns:mc="http://schemas.openxmlformats.org/markup-compatibility/2006">
              <mc:Choice xmlns:v="urn:schemas-microsoft-com:vml" Requires="v">
                <p:oleObj spid="_x0000_s116805" name="Equation" r:id="rId8" imgW="127000" imgH="190500" progId="Equation.DSMT4">
                  <p:embed/>
                </p:oleObj>
              </mc:Choice>
              <mc:Fallback>
                <p:oleObj name="Equation" r:id="rId8" imgW="127000" imgH="1905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895600"/>
                        <a:ext cx="3048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6746" name="Object 10"/>
          <p:cNvGraphicFramePr>
            <a:graphicFrameLocks noChangeAspect="1"/>
          </p:cNvGraphicFramePr>
          <p:nvPr/>
        </p:nvGraphicFramePr>
        <p:xfrm>
          <a:off x="6019800" y="2438400"/>
          <a:ext cx="369888" cy="501650"/>
        </p:xfrm>
        <a:graphic>
          <a:graphicData uri="http://schemas.openxmlformats.org/presentationml/2006/ole">
            <mc:AlternateContent xmlns:mc="http://schemas.openxmlformats.org/markup-compatibility/2006">
              <mc:Choice xmlns:v="urn:schemas-microsoft-com:vml" Requires="v">
                <p:oleObj spid="_x0000_s116806" name="Equation" r:id="rId9" imgW="177800" imgH="241300" progId="Equation.DSMT4">
                  <p:embed/>
                </p:oleObj>
              </mc:Choice>
              <mc:Fallback>
                <p:oleObj name="Equation" r:id="rId9" imgW="177800" imgH="2413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2438400"/>
                        <a:ext cx="369888" cy="501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6747" name="Object 11"/>
          <p:cNvGraphicFramePr>
            <a:graphicFrameLocks noChangeAspect="1"/>
          </p:cNvGraphicFramePr>
          <p:nvPr/>
        </p:nvGraphicFramePr>
        <p:xfrm>
          <a:off x="5943600" y="2819400"/>
          <a:ext cx="1371600" cy="609600"/>
        </p:xfrm>
        <a:graphic>
          <a:graphicData uri="http://schemas.openxmlformats.org/presentationml/2006/ole">
            <mc:AlternateContent xmlns:mc="http://schemas.openxmlformats.org/markup-compatibility/2006">
              <mc:Choice xmlns:v="urn:schemas-microsoft-com:vml" Requires="v">
                <p:oleObj spid="_x0000_s116807" name="Equation" r:id="rId11" imgW="596900" imgH="241300" progId="Equation.DSMT4">
                  <p:embed/>
                </p:oleObj>
              </mc:Choice>
              <mc:Fallback>
                <p:oleObj name="Equation" r:id="rId11" imgW="596900" imgH="2413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3600" y="2819400"/>
                        <a:ext cx="13716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r:id="rId13" p14:bwMode="auto">
            <p14:nvContentPartPr>
              <p14:cNvPr id="2" name="墨迹 1"/>
              <p14:cNvContentPartPr/>
              <p14:nvPr/>
            </p14:nvContentPartPr>
            <p14:xfrm>
              <a:off x="5830570" y="2830195"/>
              <a:ext cx="1723390" cy="544830"/>
            </p14:xfrm>
          </p:contentPart>
        </mc:Choice>
        <mc:Fallback xmlns="">
          <p:pic>
            <p:nvPicPr>
              <p:cNvPr id="2" name="墨迹 1"/>
            </p:nvPicPr>
            <p:blipFill>
              <a:blip r:embed="rId14"/>
            </p:blipFill>
            <p:spPr>
              <a:xfrm>
                <a:off x="5830570" y="2830195"/>
                <a:ext cx="1723390" cy="544830"/>
              </a:xfrm>
              <a:prstGeom prst="rect"/>
            </p:spPr>
          </p:pic>
        </mc:Fallback>
      </mc:AlternateContent>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381000" y="990600"/>
            <a:ext cx="7772400" cy="1143000"/>
          </a:xfrm>
        </p:spPr>
        <p:txBody>
          <a:bodyPr/>
          <a:lstStyle/>
          <a:p>
            <a:pPr algn="l"/>
            <a:r>
              <a:rPr lang="zh-CN" altLang="en-US" sz="3000" b="1">
                <a:effectLst>
                  <a:outerShdw blurRad="38100" dist="38100" dir="2700000" algn="tl">
                    <a:srgbClr val="C0C0C0"/>
                  </a:outerShdw>
                </a:effectLst>
              </a:rPr>
              <a:t>解的构建：</a:t>
            </a:r>
          </a:p>
        </p:txBody>
      </p:sp>
      <p:pic>
        <p:nvPicPr>
          <p:cNvPr id="117764"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17765" name="Text Box 5"/>
          <p:cNvSpPr txBox="1">
            <a:spLocks noChangeArrowheads="1"/>
          </p:cNvSpPr>
          <p:nvPr/>
        </p:nvSpPr>
        <p:spPr bwMode="auto">
          <a:xfrm>
            <a:off x="685800" y="2133600"/>
            <a:ext cx="7800975" cy="1920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每一只蚂蚁最初都从随机选择出来的起点</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城市出发，每经过一次迭代蚂蚁就向解中添加</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一个还没有访问过的城市，当所有城市都被蚂</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蚁访问过之后，解的构建就终止。</a:t>
            </a:r>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1214120" y="3035935"/>
              <a:ext cx="3964940" cy="473075"/>
            </p14:xfrm>
          </p:contentPart>
        </mc:Choice>
        <mc:Fallback xmlns="">
          <p:pic>
            <p:nvPicPr>
              <p:cNvPr id="2" name="墨迹 1"/>
            </p:nvPicPr>
            <p:blipFill>
              <a:blip r:embed="rId3"/>
            </p:blipFill>
            <p:spPr>
              <a:xfrm>
                <a:off x="1214120" y="3035935"/>
                <a:ext cx="3964940" cy="473075"/>
              </a:xfrm>
              <a:prstGeom prst="rect"/>
            </p:spPr>
          </p:pic>
        </mc:Fallback>
      </mc:AlternateContent>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8"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pic>
        <p:nvPicPr>
          <p:cNvPr id="118790" name="Picture 6" descr="选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4724400" cy="3276600"/>
          </a:xfrm>
          <a:prstGeom prst="rect">
            <a:avLst/>
          </a:prstGeom>
          <a:noFill/>
          <a:extLst>
            <a:ext uri="{909E8E84-426E-40DD-AFC4-6F175D3DCCD1}">
              <a14:hiddenFill xmlns:a14="http://schemas.microsoft.com/office/drawing/2010/main">
                <a:solidFill>
                  <a:srgbClr val="FFFFFF"/>
                </a:solidFill>
              </a14:hiddenFill>
            </a:ext>
          </a:extLst>
        </p:spPr>
      </p:pic>
      <p:sp>
        <p:nvSpPr>
          <p:cNvPr id="118791" name="Text Box 7"/>
          <p:cNvSpPr txBox="1">
            <a:spLocks noChangeArrowheads="1"/>
          </p:cNvSpPr>
          <p:nvPr/>
        </p:nvSpPr>
        <p:spPr bwMode="auto">
          <a:xfrm>
            <a:off x="5181600" y="1752600"/>
            <a:ext cx="3962400" cy="2378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在解的构建过中，蚂蚁都是利用信息素和启发式信息以一定的概率从候选城市中选择。</a:t>
            </a:r>
          </a:p>
        </p:txBody>
      </p:sp>
      <p:grpSp>
        <p:nvGrpSpPr>
          <p:cNvPr id="118800" name="Group 16"/>
          <p:cNvGrpSpPr/>
          <p:nvPr/>
        </p:nvGrpSpPr>
        <p:grpSpPr bwMode="auto">
          <a:xfrm>
            <a:off x="1828800" y="4343400"/>
            <a:ext cx="7196138" cy="2057400"/>
            <a:chOff x="1152" y="2736"/>
            <a:chExt cx="4533" cy="1296"/>
          </a:xfrm>
        </p:grpSpPr>
        <p:grpSp>
          <p:nvGrpSpPr>
            <p:cNvPr id="118798" name="Group 14"/>
            <p:cNvGrpSpPr/>
            <p:nvPr/>
          </p:nvGrpSpPr>
          <p:grpSpPr bwMode="auto">
            <a:xfrm>
              <a:off x="1152" y="2736"/>
              <a:ext cx="3264" cy="1296"/>
              <a:chOff x="1152" y="2736"/>
              <a:chExt cx="3264" cy="1296"/>
            </a:xfrm>
          </p:grpSpPr>
          <p:graphicFrame>
            <p:nvGraphicFramePr>
              <p:cNvPr id="118792" name="Object 8"/>
              <p:cNvGraphicFramePr>
                <a:graphicFrameLocks noChangeAspect="1"/>
              </p:cNvGraphicFramePr>
              <p:nvPr/>
            </p:nvGraphicFramePr>
            <p:xfrm>
              <a:off x="1152" y="3312"/>
              <a:ext cx="624" cy="480"/>
            </p:xfrm>
            <a:graphic>
              <a:graphicData uri="http://schemas.openxmlformats.org/presentationml/2006/ole">
                <mc:AlternateContent xmlns:mc="http://schemas.openxmlformats.org/markup-compatibility/2006">
                  <mc:Choice xmlns:v="urn:schemas-microsoft-com:vml" Requires="v">
                    <p:oleObj spid="_x0000_s118846" name="Equation" r:id="rId3" imgW="330200" imgH="254000" progId="Equation.DSMT4">
                      <p:embed/>
                    </p:oleObj>
                  </mc:Choice>
                  <mc:Fallback>
                    <p:oleObj name="Equation" r:id="rId3" imgW="330200" imgH="2540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3312"/>
                            <a:ext cx="624"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793" name="AutoShape 9"/>
              <p:cNvSpPr/>
              <p:nvPr/>
            </p:nvSpPr>
            <p:spPr bwMode="auto">
              <a:xfrm>
                <a:off x="1872" y="3072"/>
                <a:ext cx="48" cy="912"/>
              </a:xfrm>
              <a:prstGeom prst="leftBrace">
                <a:avLst>
                  <a:gd name="adj1" fmla="val 158333"/>
                  <a:gd name="adj2" fmla="val 50000"/>
                </a:avLst>
              </a:prstGeom>
              <a:noFill/>
              <a:ln w="9525">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a:p>
            </p:txBody>
          </p:sp>
          <p:graphicFrame>
            <p:nvGraphicFramePr>
              <p:cNvPr id="118794" name="Object 10"/>
              <p:cNvGraphicFramePr>
                <a:graphicFrameLocks noChangeAspect="1"/>
              </p:cNvGraphicFramePr>
              <p:nvPr/>
            </p:nvGraphicFramePr>
            <p:xfrm>
              <a:off x="2112" y="2736"/>
              <a:ext cx="1104" cy="764"/>
            </p:xfrm>
            <a:graphic>
              <a:graphicData uri="http://schemas.openxmlformats.org/presentationml/2006/ole">
                <mc:AlternateContent xmlns:mc="http://schemas.openxmlformats.org/markup-compatibility/2006">
                  <mc:Choice xmlns:v="urn:schemas-microsoft-com:vml" Requires="v">
                    <p:oleObj spid="_x0000_s118847" name="Equation" r:id="rId5" imgW="952500" imgH="685800" progId="Equation.DSMT4">
                      <p:embed/>
                    </p:oleObj>
                  </mc:Choice>
                  <mc:Fallback>
                    <p:oleObj name="Equation" r:id="rId5" imgW="952500" imgH="6858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 y="2736"/>
                            <a:ext cx="1104" cy="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95" name="Object 11"/>
              <p:cNvGraphicFramePr>
                <a:graphicFrameLocks noChangeAspect="1"/>
              </p:cNvGraphicFramePr>
              <p:nvPr/>
            </p:nvGraphicFramePr>
            <p:xfrm>
              <a:off x="3744" y="2880"/>
              <a:ext cx="672" cy="365"/>
            </p:xfrm>
            <a:graphic>
              <a:graphicData uri="http://schemas.openxmlformats.org/presentationml/2006/ole">
                <mc:AlternateContent xmlns:mc="http://schemas.openxmlformats.org/markup-compatibility/2006">
                  <mc:Choice xmlns:v="urn:schemas-microsoft-com:vml" Requires="v">
                    <p:oleObj spid="_x0000_s118848" name="Equation" r:id="rId7" imgW="444500" imgH="241300" progId="Equation.DSMT4">
                      <p:embed/>
                    </p:oleObj>
                  </mc:Choice>
                  <mc:Fallback>
                    <p:oleObj name="Equation" r:id="rId7" imgW="444500" imgH="2413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4" y="2880"/>
                            <a:ext cx="672" cy="3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96" name="Object 12"/>
              <p:cNvGraphicFramePr>
                <a:graphicFrameLocks noChangeAspect="1"/>
              </p:cNvGraphicFramePr>
              <p:nvPr/>
            </p:nvGraphicFramePr>
            <p:xfrm>
              <a:off x="2256" y="3696"/>
              <a:ext cx="240" cy="336"/>
            </p:xfrm>
            <a:graphic>
              <a:graphicData uri="http://schemas.openxmlformats.org/presentationml/2006/ole">
                <mc:AlternateContent xmlns:mc="http://schemas.openxmlformats.org/markup-compatibility/2006">
                  <mc:Choice xmlns:v="urn:schemas-microsoft-com:vml" Requires="v">
                    <p:oleObj spid="_x0000_s118849" name="Equation" r:id="rId9" imgW="127000" imgH="177165" progId="Equation.DSMT4">
                      <p:embed/>
                    </p:oleObj>
                  </mc:Choice>
                  <mc:Fallback>
                    <p:oleObj name="Equation" r:id="rId9" imgW="127000" imgH="177165"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6" y="3696"/>
                            <a:ext cx="240"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97" name="Object 13"/>
              <p:cNvGraphicFramePr>
                <a:graphicFrameLocks noChangeAspect="1"/>
              </p:cNvGraphicFramePr>
              <p:nvPr/>
            </p:nvGraphicFramePr>
            <p:xfrm>
              <a:off x="3744" y="3648"/>
              <a:ext cx="624" cy="313"/>
            </p:xfrm>
            <a:graphic>
              <a:graphicData uri="http://schemas.openxmlformats.org/presentationml/2006/ole">
                <mc:AlternateContent xmlns:mc="http://schemas.openxmlformats.org/markup-compatibility/2006">
                  <mc:Choice xmlns:v="urn:schemas-microsoft-com:vml" Requires="v">
                    <p:oleObj spid="_x0000_s118850" name="Equation" r:id="rId11" imgW="444500" imgH="241300" progId="Equation.DSMT4">
                      <p:embed/>
                    </p:oleObj>
                  </mc:Choice>
                  <mc:Fallback>
                    <p:oleObj name="Equation" r:id="rId11" imgW="444500" imgH="2413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4" y="3648"/>
                            <a:ext cx="624" cy="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8799" name="Text Box 15"/>
            <p:cNvSpPr txBox="1">
              <a:spLocks noChangeArrowheads="1"/>
            </p:cNvSpPr>
            <p:nvPr/>
          </p:nvSpPr>
          <p:spPr bwMode="auto">
            <a:xfrm>
              <a:off x="4791" y="3195"/>
              <a:ext cx="894"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2.2</a:t>
              </a:r>
              <a:r>
                <a:rPr lang="zh-CN" altLang="en-US">
                  <a:effectLst>
                    <a:outerShdw blurRad="38100" dist="38100" dir="2700000" algn="tl">
                      <a:srgbClr val="C0C0C0"/>
                    </a:outerShdw>
                  </a:effectLst>
                </a:rPr>
                <a:t>）</a:t>
              </a:r>
            </a:p>
          </p:txBody>
        </p:sp>
      </p:grpSp>
      <mc:AlternateContent xmlns:mc="http://schemas.openxmlformats.org/markup-compatibility/2006" xmlns:p14="http://schemas.microsoft.com/office/powerpoint/2010/main">
        <mc:Choice Requires="p14">
          <p:contentPart r:id="rId13" p14:bwMode="auto">
            <p14:nvContentPartPr>
              <p14:cNvPr id="2" name="墨迹 1"/>
              <p14:cNvContentPartPr/>
              <p14:nvPr/>
            </p14:nvContentPartPr>
            <p14:xfrm>
              <a:off x="3321685" y="4000500"/>
              <a:ext cx="2268220" cy="1616075"/>
            </p14:xfrm>
          </p:contentPart>
        </mc:Choice>
        <mc:Fallback xmlns="">
          <p:pic>
            <p:nvPicPr>
              <p:cNvPr id="2" name="墨迹 1"/>
            </p:nvPicPr>
            <p:blipFill>
              <a:blip r:embed="rId14"/>
            </p:blipFill>
            <p:spPr>
              <a:xfrm>
                <a:off x="3321685" y="4000500"/>
                <a:ext cx="2268220" cy="1616075"/>
              </a:xfrm>
              <a:prstGeom prst="rect"/>
            </p:spPr>
          </p:pic>
        </mc:Fallback>
      </mc:AlternateContent>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2"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grpSp>
        <p:nvGrpSpPr>
          <p:cNvPr id="119813" name="Group 5"/>
          <p:cNvGrpSpPr/>
          <p:nvPr/>
        </p:nvGrpSpPr>
        <p:grpSpPr bwMode="auto">
          <a:xfrm>
            <a:off x="1295400" y="1219200"/>
            <a:ext cx="5867400" cy="2286000"/>
            <a:chOff x="1152" y="2736"/>
            <a:chExt cx="3264" cy="1296"/>
          </a:xfrm>
        </p:grpSpPr>
        <p:graphicFrame>
          <p:nvGraphicFramePr>
            <p:cNvPr id="119814" name="Object 6"/>
            <p:cNvGraphicFramePr>
              <a:graphicFrameLocks noChangeAspect="1"/>
            </p:cNvGraphicFramePr>
            <p:nvPr/>
          </p:nvGraphicFramePr>
          <p:xfrm>
            <a:off x="1152" y="3312"/>
            <a:ext cx="624" cy="480"/>
          </p:xfrm>
          <a:graphic>
            <a:graphicData uri="http://schemas.openxmlformats.org/presentationml/2006/ole">
              <mc:AlternateContent xmlns:mc="http://schemas.openxmlformats.org/markup-compatibility/2006">
                <mc:Choice xmlns:v="urn:schemas-microsoft-com:vml" Requires="v">
                  <p:oleObj spid="_x0000_s119912" name="Equation" r:id="rId2" imgW="330200" imgH="254000" progId="Equation.DSMT4">
                    <p:embed/>
                  </p:oleObj>
                </mc:Choice>
                <mc:Fallback>
                  <p:oleObj name="Equation" r:id="rId2" imgW="330200" imgH="2540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 y="3312"/>
                          <a:ext cx="624"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15" name="AutoShape 7"/>
            <p:cNvSpPr/>
            <p:nvPr/>
          </p:nvSpPr>
          <p:spPr bwMode="auto">
            <a:xfrm>
              <a:off x="1872" y="3072"/>
              <a:ext cx="48" cy="912"/>
            </a:xfrm>
            <a:prstGeom prst="leftBrace">
              <a:avLst>
                <a:gd name="adj1" fmla="val 158333"/>
                <a:gd name="adj2" fmla="val 50000"/>
              </a:avLst>
            </a:prstGeom>
            <a:noFill/>
            <a:ln w="9525">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a:p>
          </p:txBody>
        </p:sp>
        <p:graphicFrame>
          <p:nvGraphicFramePr>
            <p:cNvPr id="119816" name="Object 8"/>
            <p:cNvGraphicFramePr>
              <a:graphicFrameLocks noChangeAspect="1"/>
            </p:cNvGraphicFramePr>
            <p:nvPr/>
          </p:nvGraphicFramePr>
          <p:xfrm>
            <a:off x="2112" y="2736"/>
            <a:ext cx="1104" cy="764"/>
          </p:xfrm>
          <a:graphic>
            <a:graphicData uri="http://schemas.openxmlformats.org/presentationml/2006/ole">
              <mc:AlternateContent xmlns:mc="http://schemas.openxmlformats.org/markup-compatibility/2006">
                <mc:Choice xmlns:v="urn:schemas-microsoft-com:vml" Requires="v">
                  <p:oleObj spid="_x0000_s119913" name="Equation" r:id="rId4" imgW="952500" imgH="685800" progId="Equation.DSMT4">
                    <p:embed/>
                  </p:oleObj>
                </mc:Choice>
                <mc:Fallback>
                  <p:oleObj name="Equation" r:id="rId4" imgW="952500" imgH="6858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 y="2736"/>
                          <a:ext cx="1104" cy="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9817" name="Object 9"/>
            <p:cNvGraphicFramePr>
              <a:graphicFrameLocks noChangeAspect="1"/>
            </p:cNvGraphicFramePr>
            <p:nvPr/>
          </p:nvGraphicFramePr>
          <p:xfrm>
            <a:off x="3744" y="2880"/>
            <a:ext cx="672" cy="365"/>
          </p:xfrm>
          <a:graphic>
            <a:graphicData uri="http://schemas.openxmlformats.org/presentationml/2006/ole">
              <mc:AlternateContent xmlns:mc="http://schemas.openxmlformats.org/markup-compatibility/2006">
                <mc:Choice xmlns:v="urn:schemas-microsoft-com:vml" Requires="v">
                  <p:oleObj spid="_x0000_s119914" name="Equation" r:id="rId6" imgW="444500" imgH="241300" progId="Equation.DSMT4">
                    <p:embed/>
                  </p:oleObj>
                </mc:Choice>
                <mc:Fallback>
                  <p:oleObj name="Equation" r:id="rId6" imgW="444500" imgH="2413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4" y="2880"/>
                          <a:ext cx="672" cy="3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9818" name="Object 10"/>
            <p:cNvGraphicFramePr>
              <a:graphicFrameLocks noChangeAspect="1"/>
            </p:cNvGraphicFramePr>
            <p:nvPr/>
          </p:nvGraphicFramePr>
          <p:xfrm>
            <a:off x="2256" y="3696"/>
            <a:ext cx="240" cy="336"/>
          </p:xfrm>
          <a:graphic>
            <a:graphicData uri="http://schemas.openxmlformats.org/presentationml/2006/ole">
              <mc:AlternateContent xmlns:mc="http://schemas.openxmlformats.org/markup-compatibility/2006">
                <mc:Choice xmlns:v="urn:schemas-microsoft-com:vml" Requires="v">
                  <p:oleObj spid="_x0000_s119915" name="Equation" r:id="rId8" imgW="127000" imgH="177165" progId="Equation.DSMT4">
                    <p:embed/>
                  </p:oleObj>
                </mc:Choice>
                <mc:Fallback>
                  <p:oleObj name="Equation" r:id="rId8" imgW="127000" imgH="177165"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6" y="3696"/>
                          <a:ext cx="240"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9819" name="Object 11"/>
            <p:cNvGraphicFramePr>
              <a:graphicFrameLocks noChangeAspect="1"/>
            </p:cNvGraphicFramePr>
            <p:nvPr/>
          </p:nvGraphicFramePr>
          <p:xfrm>
            <a:off x="3744" y="3648"/>
            <a:ext cx="624" cy="313"/>
          </p:xfrm>
          <a:graphic>
            <a:graphicData uri="http://schemas.openxmlformats.org/presentationml/2006/ole">
              <mc:AlternateContent xmlns:mc="http://schemas.openxmlformats.org/markup-compatibility/2006">
                <mc:Choice xmlns:v="urn:schemas-microsoft-com:vml" Requires="v">
                  <p:oleObj spid="_x0000_s119916" name="Equation" r:id="rId10" imgW="444500" imgH="241300" progId="Equation.DSMT4">
                    <p:embed/>
                  </p:oleObj>
                </mc:Choice>
                <mc:Fallback>
                  <p:oleObj name="Equation" r:id="rId10" imgW="444500" imgH="24130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 y="3648"/>
                          <a:ext cx="624" cy="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9820" name="Text Box 12"/>
          <p:cNvSpPr txBox="1">
            <a:spLocks noChangeArrowheads="1"/>
          </p:cNvSpPr>
          <p:nvPr/>
        </p:nvSpPr>
        <p:spPr bwMode="auto">
          <a:xfrm>
            <a:off x="747713" y="3927475"/>
            <a:ext cx="8147050" cy="1920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latin typeface="Arial" charset="0"/>
              </a:rPr>
              <a:t>其中              代表一个预先给定的启发式信息，</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   和  是两个参数，它们分别决定了信息素和启</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发式信息的相对影响力，   代表了位于城市  的</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蚂蚁  可以直接到达的相邻城市的集合。</a:t>
            </a:r>
          </a:p>
        </p:txBody>
      </p:sp>
      <p:grpSp>
        <p:nvGrpSpPr>
          <p:cNvPr id="119829" name="Group 21"/>
          <p:cNvGrpSpPr/>
          <p:nvPr/>
        </p:nvGrpSpPr>
        <p:grpSpPr bwMode="auto">
          <a:xfrm>
            <a:off x="838200" y="3962400"/>
            <a:ext cx="7421563" cy="1828800"/>
            <a:chOff x="528" y="2496"/>
            <a:chExt cx="4675" cy="1152"/>
          </a:xfrm>
        </p:grpSpPr>
        <p:pic>
          <p:nvPicPr>
            <p:cNvPr id="119821"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56" y="2496"/>
              <a:ext cx="864" cy="3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822" name="Picture 1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024" y="3072"/>
              <a:ext cx="336"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9823" name="Object 15"/>
            <p:cNvGraphicFramePr>
              <a:graphicFrameLocks noChangeAspect="1"/>
            </p:cNvGraphicFramePr>
            <p:nvPr/>
          </p:nvGraphicFramePr>
          <p:xfrm>
            <a:off x="5040" y="3072"/>
            <a:ext cx="163" cy="288"/>
          </p:xfrm>
          <a:graphic>
            <a:graphicData uri="http://schemas.openxmlformats.org/presentationml/2006/ole">
              <mc:AlternateContent xmlns:mc="http://schemas.openxmlformats.org/markup-compatibility/2006">
                <mc:Choice xmlns:v="urn:schemas-microsoft-com:vml" Requires="v">
                  <p:oleObj spid="_x0000_s119917" name="Equation" r:id="rId14" imgW="88900" imgH="164465" progId="Equation.DSMT4">
                    <p:embed/>
                  </p:oleObj>
                </mc:Choice>
                <mc:Fallback>
                  <p:oleObj name="Equation" r:id="rId14" imgW="88900" imgH="164465" progId="Equation.DSMT4">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40" y="3072"/>
                          <a:ext cx="163"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9825" name="Object 17"/>
            <p:cNvGraphicFramePr>
              <a:graphicFrameLocks noChangeAspect="1"/>
            </p:cNvGraphicFramePr>
            <p:nvPr/>
          </p:nvGraphicFramePr>
          <p:xfrm>
            <a:off x="960" y="3360"/>
            <a:ext cx="206" cy="288"/>
          </p:xfrm>
          <a:graphic>
            <a:graphicData uri="http://schemas.openxmlformats.org/presentationml/2006/ole">
              <mc:AlternateContent xmlns:mc="http://schemas.openxmlformats.org/markup-compatibility/2006">
                <mc:Choice xmlns:v="urn:schemas-microsoft-com:vml" Requires="v">
                  <p:oleObj spid="_x0000_s119918" name="Equation" r:id="rId16" imgW="127000" imgH="177165" progId="Equation.DSMT4">
                    <p:embed/>
                  </p:oleObj>
                </mc:Choice>
                <mc:Fallback>
                  <p:oleObj name="Equation" r:id="rId16" imgW="127000" imgH="177165" progId="Equation.DSMT4">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0" y="3360"/>
                          <a:ext cx="20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9826" name="Object 18"/>
            <p:cNvGraphicFramePr>
              <a:graphicFrameLocks noChangeAspect="1"/>
            </p:cNvGraphicFramePr>
            <p:nvPr/>
          </p:nvGraphicFramePr>
          <p:xfrm>
            <a:off x="528" y="2832"/>
            <a:ext cx="240" cy="220"/>
          </p:xfrm>
          <a:graphic>
            <a:graphicData uri="http://schemas.openxmlformats.org/presentationml/2006/ole">
              <mc:AlternateContent xmlns:mc="http://schemas.openxmlformats.org/markup-compatibility/2006">
                <mc:Choice xmlns:v="urn:schemas-microsoft-com:vml" Requires="v">
                  <p:oleObj spid="_x0000_s119919" name="Equation" r:id="rId18" imgW="152400" imgH="139700" progId="Equation.DSMT4">
                    <p:embed/>
                  </p:oleObj>
                </mc:Choice>
                <mc:Fallback>
                  <p:oleObj name="Equation" r:id="rId18" imgW="152400" imgH="139700" progId="Equation.DSMT4">
                    <p:embed/>
                    <p:pic>
                      <p:nvPicPr>
                        <p:cNvPr id="0" name="Object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8" y="2832"/>
                          <a:ext cx="240" cy="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9827" name="Object 19"/>
            <p:cNvGraphicFramePr>
              <a:graphicFrameLocks noChangeAspect="1"/>
            </p:cNvGraphicFramePr>
            <p:nvPr/>
          </p:nvGraphicFramePr>
          <p:xfrm>
            <a:off x="912" y="2784"/>
            <a:ext cx="216" cy="288"/>
          </p:xfrm>
          <a:graphic>
            <a:graphicData uri="http://schemas.openxmlformats.org/presentationml/2006/ole">
              <mc:AlternateContent xmlns:mc="http://schemas.openxmlformats.org/markup-compatibility/2006">
                <mc:Choice xmlns:v="urn:schemas-microsoft-com:vml" Requires="v">
                  <p:oleObj spid="_x0000_s119920" name="Equation" r:id="rId20" imgW="152400" imgH="203200" progId="Equation.DSMT4">
                    <p:embed/>
                  </p:oleObj>
                </mc:Choice>
                <mc:Fallback>
                  <p:oleObj name="Equation" r:id="rId20" imgW="152400" imgH="203200" progId="Equation.DSMT4">
                    <p:embed/>
                    <p:pic>
                      <p:nvPicPr>
                        <p:cNvPr id="0" name="Object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12" y="2784"/>
                          <a:ext cx="21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9830" name="Text Box 22"/>
          <p:cNvSpPr txBox="1">
            <a:spLocks noChangeArrowheads="1"/>
          </p:cNvSpPr>
          <p:nvPr/>
        </p:nvSpPr>
        <p:spPr bwMode="auto">
          <a:xfrm>
            <a:off x="7758113" y="2176463"/>
            <a:ext cx="141922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2.2</a:t>
            </a:r>
            <a:r>
              <a:rPr lang="zh-CN" altLang="en-US">
                <a:effectLst>
                  <a:outerShdw blurRad="38100" dist="38100" dir="2700000" algn="tl">
                    <a:srgbClr val="C0C0C0"/>
                  </a:outerShdw>
                </a:effectLst>
              </a:rPr>
              <a:t>）</a:t>
            </a:r>
          </a:p>
        </p:txBody>
      </p:sp>
      <mc:AlternateContent xmlns:mc="http://schemas.openxmlformats.org/markup-compatibility/2006" xmlns:p14="http://schemas.microsoft.com/office/powerpoint/2010/main">
        <mc:Choice Requires="p14">
          <p:contentPart r:id="rId22" p14:bwMode="auto">
            <p14:nvContentPartPr>
              <p14:cNvPr id="2" name="墨迹 1"/>
              <p14:cNvContentPartPr/>
              <p14:nvPr/>
            </p14:nvContentPartPr>
            <p14:xfrm>
              <a:off x="1624965" y="4267835"/>
              <a:ext cx="1651635" cy="339725"/>
            </p14:xfrm>
          </p:contentPart>
        </mc:Choice>
        <mc:Fallback xmlns="">
          <p:pic>
            <p:nvPicPr>
              <p:cNvPr id="2" name="墨迹 1"/>
            </p:nvPicPr>
            <p:blipFill>
              <a:blip r:embed="rId23"/>
            </p:blipFill>
            <p:spPr>
              <a:xfrm>
                <a:off x="1624965" y="4267835"/>
                <a:ext cx="1651635" cy="33972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3" name="墨迹 2"/>
              <p14:cNvContentPartPr/>
              <p14:nvPr/>
            </p14:nvContentPartPr>
            <p14:xfrm>
              <a:off x="2616200" y="3866515"/>
              <a:ext cx="312420" cy="71120"/>
            </p14:xfrm>
          </p:contentPart>
        </mc:Choice>
        <mc:Fallback xmlns="">
          <p:pic>
            <p:nvPicPr>
              <p:cNvPr id="3" name="墨迹 2"/>
            </p:nvPicPr>
            <p:blipFill>
              <a:blip r:embed="rId25"/>
            </p:blipFill>
            <p:spPr>
              <a:xfrm>
                <a:off x="2616200" y="3866515"/>
                <a:ext cx="312420" cy="7112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4" name="墨迹 3"/>
              <p14:cNvContentPartPr/>
              <p14:nvPr/>
            </p14:nvContentPartPr>
            <p14:xfrm>
              <a:off x="1508760" y="3821430"/>
              <a:ext cx="562610" cy="509270"/>
            </p14:xfrm>
          </p:contentPart>
        </mc:Choice>
        <mc:Fallback xmlns="">
          <p:pic>
            <p:nvPicPr>
              <p:cNvPr id="4" name="墨迹 3"/>
            </p:nvPicPr>
            <p:blipFill>
              <a:blip r:embed="rId27"/>
            </p:blipFill>
            <p:spPr>
              <a:xfrm>
                <a:off x="1508760" y="3821430"/>
                <a:ext cx="562610" cy="50927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5" name="墨迹 4"/>
              <p14:cNvContentPartPr/>
              <p14:nvPr/>
            </p14:nvContentPartPr>
            <p14:xfrm>
              <a:off x="3741420" y="1464310"/>
              <a:ext cx="259080" cy="53340"/>
            </p14:xfrm>
          </p:contentPart>
        </mc:Choice>
        <mc:Fallback xmlns="">
          <p:pic>
            <p:nvPicPr>
              <p:cNvPr id="5" name="墨迹 4"/>
            </p:nvPicPr>
            <p:blipFill>
              <a:blip r:embed="rId29"/>
            </p:blipFill>
            <p:spPr>
              <a:xfrm>
                <a:off x="3741420" y="1464310"/>
                <a:ext cx="259080" cy="5334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6" name="墨迹 5"/>
              <p14:cNvContentPartPr/>
              <p14:nvPr/>
            </p14:nvContentPartPr>
            <p14:xfrm>
              <a:off x="3785870" y="1231900"/>
              <a:ext cx="53340" cy="360"/>
            </p14:xfrm>
          </p:contentPart>
        </mc:Choice>
        <mc:Fallback xmlns="">
          <p:pic>
            <p:nvPicPr>
              <p:cNvPr id="6" name="墨迹 5"/>
            </p:nvPicPr>
            <p:blipFill>
              <a:blip r:embed="rId31"/>
            </p:blipFill>
            <p:spPr>
              <a:xfrm>
                <a:off x="3785870" y="1231900"/>
                <a:ext cx="53340" cy="36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7" name="墨迹 6"/>
              <p14:cNvContentPartPr/>
              <p14:nvPr/>
            </p14:nvContentPartPr>
            <p14:xfrm>
              <a:off x="4553585" y="1160780"/>
              <a:ext cx="133985" cy="249555"/>
            </p14:xfrm>
          </p:contentPart>
        </mc:Choice>
        <mc:Fallback xmlns="">
          <p:pic>
            <p:nvPicPr>
              <p:cNvPr id="7" name="墨迹 6"/>
            </p:nvPicPr>
            <p:blipFill>
              <a:blip r:embed="rId33"/>
            </p:blipFill>
            <p:spPr>
              <a:xfrm>
                <a:off x="4553585" y="1160780"/>
                <a:ext cx="133985" cy="24955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8" name="墨迹 7"/>
              <p14:cNvContentPartPr/>
              <p14:nvPr/>
            </p14:nvContentPartPr>
            <p14:xfrm>
              <a:off x="4643120" y="1133475"/>
              <a:ext cx="17780" cy="360"/>
            </p14:xfrm>
          </p:contentPart>
        </mc:Choice>
        <mc:Fallback xmlns="">
          <p:pic>
            <p:nvPicPr>
              <p:cNvPr id="8" name="墨迹 7"/>
            </p:nvPicPr>
            <p:blipFill>
              <a:blip r:embed="rId35"/>
            </p:blipFill>
            <p:spPr>
              <a:xfrm>
                <a:off x="4643120" y="1133475"/>
                <a:ext cx="17780" cy="36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9" name="墨迹 8"/>
              <p14:cNvContentPartPr/>
              <p14:nvPr/>
            </p14:nvContentPartPr>
            <p14:xfrm>
              <a:off x="4107180" y="1812290"/>
              <a:ext cx="36195" cy="151765"/>
            </p14:xfrm>
          </p:contentPart>
        </mc:Choice>
        <mc:Fallback xmlns="">
          <p:pic>
            <p:nvPicPr>
              <p:cNvPr id="9" name="墨迹 8"/>
            </p:nvPicPr>
            <p:blipFill>
              <a:blip r:embed="rId37"/>
            </p:blipFill>
            <p:spPr>
              <a:xfrm>
                <a:off x="4107180" y="1812290"/>
                <a:ext cx="36195" cy="15176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10" name="墨迹 9"/>
              <p14:cNvContentPartPr/>
              <p14:nvPr/>
            </p14:nvContentPartPr>
            <p14:xfrm>
              <a:off x="4143375" y="1884045"/>
              <a:ext cx="53340" cy="53340"/>
            </p14:xfrm>
          </p:contentPart>
        </mc:Choice>
        <mc:Fallback xmlns="">
          <p:pic>
            <p:nvPicPr>
              <p:cNvPr id="10" name="墨迹 9"/>
            </p:nvPicPr>
            <p:blipFill>
              <a:blip r:embed="rId39"/>
            </p:blipFill>
            <p:spPr>
              <a:xfrm>
                <a:off x="4143375" y="1884045"/>
                <a:ext cx="53340" cy="5334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11" name="墨迹 10"/>
              <p14:cNvContentPartPr/>
              <p14:nvPr/>
            </p14:nvContentPartPr>
            <p14:xfrm>
              <a:off x="4143375" y="1821180"/>
              <a:ext cx="62230" cy="26670"/>
            </p14:xfrm>
          </p:contentPart>
        </mc:Choice>
        <mc:Fallback xmlns="">
          <p:pic>
            <p:nvPicPr>
              <p:cNvPr id="11" name="墨迹 10"/>
            </p:nvPicPr>
            <p:blipFill>
              <a:blip r:embed="rId41"/>
            </p:blipFill>
            <p:spPr>
              <a:xfrm>
                <a:off x="4143375" y="1821180"/>
                <a:ext cx="62230" cy="2667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12" name="墨迹 11"/>
              <p14:cNvContentPartPr/>
              <p14:nvPr/>
            </p14:nvContentPartPr>
            <p14:xfrm>
              <a:off x="4732655" y="1785620"/>
              <a:ext cx="249555" cy="232410"/>
            </p14:xfrm>
          </p:contentPart>
        </mc:Choice>
        <mc:Fallback xmlns="">
          <p:pic>
            <p:nvPicPr>
              <p:cNvPr id="12" name="墨迹 11"/>
            </p:nvPicPr>
            <p:blipFill>
              <a:blip r:embed="rId43"/>
            </p:blipFill>
            <p:spPr>
              <a:xfrm>
                <a:off x="4732655" y="1785620"/>
                <a:ext cx="249555" cy="23241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13" name="墨迹 12"/>
              <p14:cNvContentPartPr/>
              <p14:nvPr/>
            </p14:nvContentPartPr>
            <p14:xfrm>
              <a:off x="4723765" y="1767840"/>
              <a:ext cx="231775" cy="44450"/>
            </p14:xfrm>
          </p:contentPart>
        </mc:Choice>
        <mc:Fallback xmlns="">
          <p:pic>
            <p:nvPicPr>
              <p:cNvPr id="13" name="墨迹 12"/>
            </p:nvPicPr>
            <p:blipFill>
              <a:blip r:embed="rId45"/>
            </p:blipFill>
            <p:spPr>
              <a:xfrm>
                <a:off x="4723765" y="1767840"/>
                <a:ext cx="231775" cy="4445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14" name="墨迹 13"/>
              <p14:cNvContentPartPr/>
              <p14:nvPr/>
            </p14:nvContentPartPr>
            <p14:xfrm>
              <a:off x="4625340" y="1133475"/>
              <a:ext cx="241300" cy="259080"/>
            </p14:xfrm>
          </p:contentPart>
        </mc:Choice>
        <mc:Fallback xmlns="">
          <p:pic>
            <p:nvPicPr>
              <p:cNvPr id="14" name="墨迹 13"/>
            </p:nvPicPr>
            <p:blipFill>
              <a:blip r:embed="rId47"/>
            </p:blipFill>
            <p:spPr>
              <a:xfrm>
                <a:off x="4625340" y="1133475"/>
                <a:ext cx="241300" cy="25908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15" name="墨迹 14"/>
              <p14:cNvContentPartPr/>
              <p14:nvPr/>
            </p14:nvContentPartPr>
            <p14:xfrm>
              <a:off x="866140" y="4812665"/>
              <a:ext cx="803275" cy="53975"/>
            </p14:xfrm>
          </p:contentPart>
        </mc:Choice>
        <mc:Fallback xmlns="">
          <p:pic>
            <p:nvPicPr>
              <p:cNvPr id="15" name="墨迹 14"/>
            </p:nvPicPr>
            <p:blipFill>
              <a:blip r:embed="rId49"/>
            </p:blipFill>
            <p:spPr>
              <a:xfrm>
                <a:off x="866140" y="4812665"/>
                <a:ext cx="803275" cy="53975"/>
              </a:xfrm>
              <a:prstGeom prst="rect"/>
            </p:spPr>
          </p:pic>
        </mc:Fallback>
      </mc:AlternateContent>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6"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grpSp>
        <p:nvGrpSpPr>
          <p:cNvPr id="120844" name="Group 12"/>
          <p:cNvGrpSpPr/>
          <p:nvPr/>
        </p:nvGrpSpPr>
        <p:grpSpPr bwMode="auto">
          <a:xfrm>
            <a:off x="609600" y="1905000"/>
            <a:ext cx="8181975" cy="2835275"/>
            <a:chOff x="471" y="842"/>
            <a:chExt cx="5154" cy="1786"/>
          </a:xfrm>
        </p:grpSpPr>
        <p:sp>
          <p:nvSpPr>
            <p:cNvPr id="120837" name="Text Box 5"/>
            <p:cNvSpPr txBox="1">
              <a:spLocks noChangeArrowheads="1"/>
            </p:cNvSpPr>
            <p:nvPr/>
          </p:nvSpPr>
          <p:spPr bwMode="auto">
            <a:xfrm>
              <a:off x="471" y="842"/>
              <a:ext cx="5154" cy="17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latin typeface="Arial" charset="0"/>
                </a:rPr>
                <a:t>参数   和   的作用如下：如果        ，则最靠近  </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的城市最有可能被选出，这相当于一种经典的随</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机贪心算法；如果       ，那么就只有信息素的放</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大系数在起作用，也就是说，算法只使用了信息</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素而没有利用任何启发式信息带来的偏向性，特</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别是当       时算法很快就会陷入停滞状态。</a:t>
              </a:r>
            </a:p>
          </p:txBody>
        </p:sp>
        <p:graphicFrame>
          <p:nvGraphicFramePr>
            <p:cNvPr id="120838" name="Object 6"/>
            <p:cNvGraphicFramePr>
              <a:graphicFrameLocks noChangeAspect="1"/>
            </p:cNvGraphicFramePr>
            <p:nvPr/>
          </p:nvGraphicFramePr>
          <p:xfrm>
            <a:off x="1008" y="912"/>
            <a:ext cx="240" cy="220"/>
          </p:xfrm>
          <a:graphic>
            <a:graphicData uri="http://schemas.openxmlformats.org/presentationml/2006/ole">
              <mc:AlternateContent xmlns:mc="http://schemas.openxmlformats.org/markup-compatibility/2006">
                <mc:Choice xmlns:v="urn:schemas-microsoft-com:vml" Requires="v">
                  <p:oleObj spid="_x0000_s120899" name="Equation" r:id="rId2" imgW="152400" imgH="139700" progId="Equation.DSMT4">
                    <p:embed/>
                  </p:oleObj>
                </mc:Choice>
                <mc:Fallback>
                  <p:oleObj name="Equation" r:id="rId2" imgW="152400" imgH="1397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12"/>
                          <a:ext cx="240" cy="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39" name="Object 7"/>
            <p:cNvGraphicFramePr>
              <a:graphicFrameLocks noChangeAspect="1"/>
            </p:cNvGraphicFramePr>
            <p:nvPr/>
          </p:nvGraphicFramePr>
          <p:xfrm>
            <a:off x="1440" y="912"/>
            <a:ext cx="216" cy="288"/>
          </p:xfrm>
          <a:graphic>
            <a:graphicData uri="http://schemas.openxmlformats.org/presentationml/2006/ole">
              <mc:AlternateContent xmlns:mc="http://schemas.openxmlformats.org/markup-compatibility/2006">
                <mc:Choice xmlns:v="urn:schemas-microsoft-com:vml" Requires="v">
                  <p:oleObj spid="_x0000_s120900" name="Equation" r:id="rId4" imgW="152400" imgH="203200" progId="Equation.DSMT4">
                    <p:embed/>
                  </p:oleObj>
                </mc:Choice>
                <mc:Fallback>
                  <p:oleObj name="Equation" r:id="rId4" imgW="152400" imgH="2032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0" y="912"/>
                          <a:ext cx="21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40" name="Object 8"/>
            <p:cNvGraphicFramePr>
              <a:graphicFrameLocks noChangeAspect="1"/>
            </p:cNvGraphicFramePr>
            <p:nvPr/>
          </p:nvGraphicFramePr>
          <p:xfrm>
            <a:off x="3552" y="864"/>
            <a:ext cx="576" cy="273"/>
          </p:xfrm>
          <a:graphic>
            <a:graphicData uri="http://schemas.openxmlformats.org/presentationml/2006/ole">
              <mc:AlternateContent xmlns:mc="http://schemas.openxmlformats.org/markup-compatibility/2006">
                <mc:Choice xmlns:v="urn:schemas-microsoft-com:vml" Requires="v">
                  <p:oleObj spid="_x0000_s120901" name="Equation" r:id="rId6" imgW="380365" imgH="177800" progId="Equation.DSMT4">
                    <p:embed/>
                  </p:oleObj>
                </mc:Choice>
                <mc:Fallback>
                  <p:oleObj name="Equation" r:id="rId6" imgW="380365" imgH="1778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2" y="864"/>
                          <a:ext cx="576" cy="2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41" name="Object 9"/>
            <p:cNvGraphicFramePr>
              <a:graphicFrameLocks noChangeAspect="1"/>
            </p:cNvGraphicFramePr>
            <p:nvPr/>
          </p:nvGraphicFramePr>
          <p:xfrm>
            <a:off x="5376" y="912"/>
            <a:ext cx="116" cy="288"/>
          </p:xfrm>
          <a:graphic>
            <a:graphicData uri="http://schemas.openxmlformats.org/presentationml/2006/ole">
              <mc:AlternateContent xmlns:mc="http://schemas.openxmlformats.org/markup-compatibility/2006">
                <mc:Choice xmlns:v="urn:schemas-microsoft-com:vml" Requires="v">
                  <p:oleObj spid="_x0000_s120902" name="Equation" r:id="rId8" imgW="88900" imgH="164465" progId="Equation.DSMT4">
                    <p:embed/>
                  </p:oleObj>
                </mc:Choice>
                <mc:Fallback>
                  <p:oleObj name="Equation" r:id="rId8" imgW="88900" imgH="164465"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76" y="912"/>
                          <a:ext cx="11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42" name="Object 10"/>
            <p:cNvGraphicFramePr>
              <a:graphicFrameLocks noChangeAspect="1"/>
            </p:cNvGraphicFramePr>
            <p:nvPr/>
          </p:nvGraphicFramePr>
          <p:xfrm>
            <a:off x="2448" y="1488"/>
            <a:ext cx="480" cy="256"/>
          </p:xfrm>
          <a:graphic>
            <a:graphicData uri="http://schemas.openxmlformats.org/presentationml/2006/ole">
              <mc:AlternateContent xmlns:mc="http://schemas.openxmlformats.org/markup-compatibility/2006">
                <mc:Choice xmlns:v="urn:schemas-microsoft-com:vml" Requires="v">
                  <p:oleObj spid="_x0000_s120903" name="Equation" r:id="rId10" imgW="381000" imgH="203200" progId="Equation.DSMT4">
                    <p:embed/>
                  </p:oleObj>
                </mc:Choice>
                <mc:Fallback>
                  <p:oleObj name="Equation" r:id="rId10" imgW="381000" imgH="20320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8" y="1488"/>
                          <a:ext cx="480" cy="2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43" name="Object 11"/>
            <p:cNvGraphicFramePr>
              <a:graphicFrameLocks noChangeAspect="1"/>
            </p:cNvGraphicFramePr>
            <p:nvPr/>
          </p:nvGraphicFramePr>
          <p:xfrm>
            <a:off x="1200" y="2352"/>
            <a:ext cx="528" cy="264"/>
          </p:xfrm>
          <a:graphic>
            <a:graphicData uri="http://schemas.openxmlformats.org/presentationml/2006/ole">
              <mc:AlternateContent xmlns:mc="http://schemas.openxmlformats.org/markup-compatibility/2006">
                <mc:Choice xmlns:v="urn:schemas-microsoft-com:vml" Requires="v">
                  <p:oleObj spid="_x0000_s120904" name="Equation" r:id="rId12" imgW="354965" imgH="177800" progId="Equation.DSMT4">
                    <p:embed/>
                  </p:oleObj>
                </mc:Choice>
                <mc:Fallback>
                  <p:oleObj name="Equation" r:id="rId12" imgW="354965" imgH="177800"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00" y="2352"/>
                          <a:ext cx="528" cy="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228600" y="838200"/>
            <a:ext cx="7772400" cy="1143000"/>
          </a:xfrm>
        </p:spPr>
        <p:txBody>
          <a:bodyPr/>
          <a:lstStyle/>
          <a:p>
            <a:pPr algn="l"/>
            <a:r>
              <a:rPr lang="zh-CN" altLang="en-US" sz="3000" b="1">
                <a:effectLst>
                  <a:outerShdw blurRad="38100" dist="38100" dir="2700000" algn="tl">
                    <a:srgbClr val="C0C0C0"/>
                  </a:outerShdw>
                </a:effectLst>
              </a:rPr>
              <a:t>信息素更新：</a:t>
            </a:r>
          </a:p>
        </p:txBody>
      </p:sp>
      <p:pic>
        <p:nvPicPr>
          <p:cNvPr id="121860"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21861" name="Text Box 5"/>
          <p:cNvSpPr txBox="1">
            <a:spLocks noChangeArrowheads="1"/>
          </p:cNvSpPr>
          <p:nvPr/>
        </p:nvSpPr>
        <p:spPr bwMode="auto">
          <a:xfrm>
            <a:off x="671513" y="2000250"/>
            <a:ext cx="8181975" cy="1920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a:effectLst>
                  <a:outerShdw blurRad="38100" dist="38100" dir="2700000" algn="tl">
                    <a:srgbClr val="C0C0C0"/>
                  </a:outerShdw>
                </a:effectLst>
                <a:latin typeface="Arial" charset="0"/>
              </a:rPr>
              <a:t>当所有蚂蚁都构建好路径后，各边上的信息素将</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会被更新。首先，所有边上的信息素都会减少一</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个常量因子的大小，然后再蚂蚁经过的边上增加信息素。信息素的蒸发根据下面的式子执行：</a:t>
            </a:r>
          </a:p>
        </p:txBody>
      </p:sp>
      <p:grpSp>
        <p:nvGrpSpPr>
          <p:cNvPr id="121868" name="Group 12"/>
          <p:cNvGrpSpPr/>
          <p:nvPr/>
        </p:nvGrpSpPr>
        <p:grpSpPr bwMode="auto">
          <a:xfrm>
            <a:off x="2133600" y="4038600"/>
            <a:ext cx="4114800" cy="547688"/>
            <a:chOff x="1344" y="2544"/>
            <a:chExt cx="2592" cy="345"/>
          </a:xfrm>
        </p:grpSpPr>
        <p:graphicFrame>
          <p:nvGraphicFramePr>
            <p:cNvPr id="121862" name="Object 6"/>
            <p:cNvGraphicFramePr>
              <a:graphicFrameLocks noChangeAspect="1"/>
            </p:cNvGraphicFramePr>
            <p:nvPr/>
          </p:nvGraphicFramePr>
          <p:xfrm>
            <a:off x="1344" y="2544"/>
            <a:ext cx="1248" cy="337"/>
          </p:xfrm>
          <a:graphic>
            <a:graphicData uri="http://schemas.openxmlformats.org/presentationml/2006/ole">
              <mc:AlternateContent xmlns:mc="http://schemas.openxmlformats.org/markup-compatibility/2006">
                <mc:Choice xmlns:v="urn:schemas-microsoft-com:vml" Requires="v">
                  <p:oleObj spid="_x0000_s121915" name="Equation" r:id="rId2" imgW="939165" imgH="254000" progId="Equation.DSMT4">
                    <p:embed/>
                  </p:oleObj>
                </mc:Choice>
                <mc:Fallback>
                  <p:oleObj name="Equation" r:id="rId2" imgW="939165" imgH="2540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 y="2544"/>
                          <a:ext cx="1248" cy="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1863" name="Object 7"/>
            <p:cNvGraphicFramePr>
              <a:graphicFrameLocks noChangeAspect="1"/>
            </p:cNvGraphicFramePr>
            <p:nvPr/>
          </p:nvGraphicFramePr>
          <p:xfrm>
            <a:off x="3120" y="2592"/>
            <a:ext cx="816" cy="297"/>
          </p:xfrm>
          <a:graphic>
            <a:graphicData uri="http://schemas.openxmlformats.org/presentationml/2006/ole">
              <mc:AlternateContent xmlns:mc="http://schemas.openxmlformats.org/markup-compatibility/2006">
                <mc:Choice xmlns:v="urn:schemas-microsoft-com:vml" Requires="v">
                  <p:oleObj spid="_x0000_s121916" name="Equation" r:id="rId4" imgW="698500" imgH="254000" progId="Equation.DSMT4">
                    <p:embed/>
                  </p:oleObj>
                </mc:Choice>
                <mc:Fallback>
                  <p:oleObj name="Equation" r:id="rId4" imgW="698500" imgH="2540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2592"/>
                          <a:ext cx="816" cy="2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21864" name="Text Box 8"/>
          <p:cNvSpPr txBox="1">
            <a:spLocks noChangeArrowheads="1"/>
          </p:cNvSpPr>
          <p:nvPr/>
        </p:nvSpPr>
        <p:spPr bwMode="auto">
          <a:xfrm>
            <a:off x="685800" y="4800600"/>
            <a:ext cx="7810500" cy="1463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a:effectLst>
                  <a:outerShdw blurRad="38100" dist="38100" dir="2700000" algn="tl">
                    <a:srgbClr val="C0C0C0"/>
                  </a:outerShdw>
                </a:effectLst>
                <a:latin typeface="Arial" charset="0"/>
              </a:rPr>
              <a:t>其中   是信息素蒸发率，有            。参数   的</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作用是避免信息素的无限积累，而且还可以使</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算法“忘记”之前较差的路径。</a:t>
            </a:r>
          </a:p>
        </p:txBody>
      </p:sp>
      <p:graphicFrame>
        <p:nvGraphicFramePr>
          <p:cNvPr id="121865" name="Object 9"/>
          <p:cNvGraphicFramePr>
            <a:graphicFrameLocks noChangeAspect="1"/>
          </p:cNvGraphicFramePr>
          <p:nvPr/>
        </p:nvGraphicFramePr>
        <p:xfrm>
          <a:off x="1524000" y="4876800"/>
          <a:ext cx="352425" cy="381000"/>
        </p:xfrm>
        <a:graphic>
          <a:graphicData uri="http://schemas.openxmlformats.org/presentationml/2006/ole">
            <mc:AlternateContent xmlns:mc="http://schemas.openxmlformats.org/markup-compatibility/2006">
              <mc:Choice xmlns:v="urn:schemas-microsoft-com:vml" Requires="v">
                <p:oleObj spid="_x0000_s121917" name="Equation" r:id="rId6" imgW="152400" imgH="165100" progId="Equation.DSMT4">
                  <p:embed/>
                </p:oleObj>
              </mc:Choice>
              <mc:Fallback>
                <p:oleObj name="Equation" r:id="rId6" imgW="152400" imgH="1651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4876800"/>
                        <a:ext cx="352425"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1866" name="Object 10"/>
          <p:cNvGraphicFramePr>
            <a:graphicFrameLocks noChangeAspect="1"/>
          </p:cNvGraphicFramePr>
          <p:nvPr/>
        </p:nvGraphicFramePr>
        <p:xfrm>
          <a:off x="5257800" y="4876800"/>
          <a:ext cx="1295400" cy="460375"/>
        </p:xfrm>
        <a:graphic>
          <a:graphicData uri="http://schemas.openxmlformats.org/presentationml/2006/ole">
            <mc:AlternateContent xmlns:mc="http://schemas.openxmlformats.org/markup-compatibility/2006">
              <mc:Choice xmlns:v="urn:schemas-microsoft-com:vml" Requires="v">
                <p:oleObj spid="_x0000_s121918" name="Equation" r:id="rId8" imgW="571500" imgH="203200" progId="Equation.DSMT4">
                  <p:embed/>
                </p:oleObj>
              </mc:Choice>
              <mc:Fallback>
                <p:oleObj name="Equation" r:id="rId8" imgW="571500" imgH="2032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4876800"/>
                        <a:ext cx="1295400" cy="460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1867" name="Object 11"/>
          <p:cNvGraphicFramePr>
            <a:graphicFrameLocks noChangeAspect="1"/>
          </p:cNvGraphicFramePr>
          <p:nvPr/>
        </p:nvGraphicFramePr>
        <p:xfrm>
          <a:off x="7696200" y="4876800"/>
          <a:ext cx="352425" cy="381000"/>
        </p:xfrm>
        <a:graphic>
          <a:graphicData uri="http://schemas.openxmlformats.org/presentationml/2006/ole">
            <mc:AlternateContent xmlns:mc="http://schemas.openxmlformats.org/markup-compatibility/2006">
              <mc:Choice xmlns:v="urn:schemas-microsoft-com:vml" Requires="v">
                <p:oleObj spid="_x0000_s121919" name="Equation" r:id="rId10" imgW="152400" imgH="165100" progId="Equation.DSMT4">
                  <p:embed/>
                </p:oleObj>
              </mc:Choice>
              <mc:Fallback>
                <p:oleObj name="Equation" r:id="rId10" imgW="152400" imgH="1651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6200" y="4876800"/>
                        <a:ext cx="352425"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69" name="Text Box 13"/>
          <p:cNvSpPr txBox="1">
            <a:spLocks noChangeArrowheads="1"/>
          </p:cNvSpPr>
          <p:nvPr/>
        </p:nvSpPr>
        <p:spPr bwMode="auto">
          <a:xfrm>
            <a:off x="7239000" y="4038600"/>
            <a:ext cx="141922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2.3</a:t>
            </a:r>
            <a:r>
              <a:rPr lang="zh-CN" altLang="en-US">
                <a:effectLst>
                  <a:outerShdw blurRad="38100" dist="38100" dir="2700000" algn="tl">
                    <a:srgbClr val="C0C0C0"/>
                  </a:outerShdw>
                </a:effectLst>
              </a:rPr>
              <a:t>）</a:t>
            </a:r>
          </a:p>
        </p:txBody>
      </p:sp>
      <mc:AlternateContent xmlns:mc="http://schemas.openxmlformats.org/markup-compatibility/2006" xmlns:p14="http://schemas.microsoft.com/office/powerpoint/2010/main">
        <mc:Choice Requires="p14">
          <p:contentPart r:id="rId11" p14:bwMode="auto">
            <p14:nvContentPartPr>
              <p14:cNvPr id="2" name="墨迹 1"/>
              <p14:cNvContentPartPr/>
              <p14:nvPr/>
            </p14:nvContentPartPr>
            <p14:xfrm>
              <a:off x="3768090" y="3392805"/>
              <a:ext cx="928370" cy="634365"/>
            </p14:xfrm>
          </p:contentPart>
        </mc:Choice>
        <mc:Fallback xmlns="">
          <p:pic>
            <p:nvPicPr>
              <p:cNvPr id="2" name="墨迹 1"/>
            </p:nvPicPr>
            <p:blipFill>
              <a:blip r:embed="rId12"/>
            </p:blipFill>
            <p:spPr>
              <a:xfrm>
                <a:off x="3768090" y="3392805"/>
                <a:ext cx="928370" cy="63436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3" name="墨迹 2"/>
              <p14:cNvContentPartPr/>
              <p14:nvPr/>
            </p14:nvContentPartPr>
            <p14:xfrm>
              <a:off x="3857625" y="3357245"/>
              <a:ext cx="642620" cy="80645"/>
            </p14:xfrm>
          </p:contentPart>
        </mc:Choice>
        <mc:Fallback xmlns="">
          <p:pic>
            <p:nvPicPr>
              <p:cNvPr id="3" name="墨迹 2"/>
            </p:nvPicPr>
            <p:blipFill>
              <a:blip r:embed="rId14"/>
            </p:blipFill>
            <p:spPr>
              <a:xfrm>
                <a:off x="3857625" y="3357245"/>
                <a:ext cx="642620" cy="8064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4" name="墨迹 3"/>
              <p14:cNvContentPartPr/>
              <p14:nvPr/>
            </p14:nvContentPartPr>
            <p14:xfrm>
              <a:off x="2214245" y="4643120"/>
              <a:ext cx="2178685" cy="35560"/>
            </p14:xfrm>
          </p:contentPart>
        </mc:Choice>
        <mc:Fallback xmlns="">
          <p:pic>
            <p:nvPicPr>
              <p:cNvPr id="4" name="墨迹 3"/>
            </p:nvPicPr>
            <p:blipFill>
              <a:blip r:embed="rId16"/>
            </p:blipFill>
            <p:spPr>
              <a:xfrm>
                <a:off x="2214245" y="4643120"/>
                <a:ext cx="2178685" cy="35560"/>
              </a:xfrm>
              <a:prstGeom prst="rect"/>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B5327EC4-E7F1-457D-9C9F-653AC29ECCB3}" type="slidenum">
              <a:rPr kumimoji="0" lang="zh-CN" altLang="en-US" sz="1400"/>
            </a:fld>
            <a:endParaRPr kumimoji="0" lang="en-US" altLang="zh-CN" sz="1400"/>
          </a:p>
        </p:txBody>
      </p:sp>
      <p:sp>
        <p:nvSpPr>
          <p:cNvPr id="16387" name="Rectangle 2"/>
          <p:cNvSpPr>
            <a:spLocks noGrp="1" noChangeArrowheads="1"/>
          </p:cNvSpPr>
          <p:nvPr>
            <p:ph type="title"/>
          </p:nvPr>
        </p:nvSpPr>
        <p:spPr/>
        <p:txBody>
          <a:bodyPr/>
          <a:lstStyle/>
          <a:p>
            <a:pPr algn="ctr" eaLnBrk="1" hangingPunct="1"/>
            <a:r>
              <a:rPr lang="en-US" altLang="zh-CN" sz="3600" smtClean="0"/>
              <a:t>1.2 </a:t>
            </a:r>
            <a:r>
              <a:rPr lang="zh-CN" altLang="en-US" sz="3600" smtClean="0"/>
              <a:t>计算复杂性的概念 </a:t>
            </a:r>
            <a:r>
              <a:rPr lang="en-US" altLang="zh-CN" sz="3600" smtClean="0"/>
              <a:t>1/11</a:t>
            </a:r>
          </a:p>
        </p:txBody>
      </p:sp>
      <p:sp>
        <p:nvSpPr>
          <p:cNvPr id="16388" name="Rectangle 3"/>
          <p:cNvSpPr>
            <a:spLocks noGrp="1" noChangeArrowheads="1"/>
          </p:cNvSpPr>
          <p:nvPr>
            <p:ph type="body" idx="1"/>
          </p:nvPr>
        </p:nvSpPr>
        <p:spPr>
          <a:xfrm>
            <a:off x="684213" y="2017713"/>
            <a:ext cx="8270875" cy="4114800"/>
          </a:xfrm>
        </p:spPr>
        <p:txBody>
          <a:bodyPr/>
          <a:lstStyle/>
          <a:p>
            <a:pPr eaLnBrk="1" hangingPunct="1">
              <a:lnSpc>
                <a:spcPct val="90000"/>
              </a:lnSpc>
            </a:pPr>
            <a:r>
              <a:rPr lang="zh-CN" altLang="en-US" smtClean="0"/>
              <a:t>评价算法的好坏</a:t>
            </a:r>
            <a:r>
              <a:rPr lang="zh-CN" altLang="en-US" smtClean="0">
                <a:latin typeface="Times New Roman" pitchFamily="18" charset="0"/>
              </a:rPr>
              <a:t>——</a:t>
            </a:r>
            <a:r>
              <a:rPr lang="zh-CN" altLang="en-US" smtClean="0"/>
              <a:t>计算时间的多少、解的偏离程度</a:t>
            </a:r>
            <a:endParaRPr lang="zh-CN" altLang="en-US" smtClean="0"/>
          </a:p>
          <a:p>
            <a:pPr eaLnBrk="1" hangingPunct="1">
              <a:lnSpc>
                <a:spcPct val="90000"/>
              </a:lnSpc>
            </a:pPr>
            <a:r>
              <a:rPr lang="zh-CN" altLang="en-US" smtClean="0"/>
              <a:t>例  </a:t>
            </a:r>
            <a:r>
              <a:rPr lang="en-US" altLang="zh-CN" smtClean="0"/>
              <a:t> </a:t>
            </a:r>
            <a:r>
              <a:rPr lang="zh-CN" altLang="en-US" smtClean="0"/>
              <a:t>非对称距离</a:t>
            </a:r>
            <a:r>
              <a:rPr lang="en-US" altLang="zh-CN" smtClean="0"/>
              <a:t>TSP</a:t>
            </a:r>
            <a:r>
              <a:rPr lang="zh-CN" altLang="en-US" smtClean="0"/>
              <a:t>问题的算法实现：所有路径枚举。</a:t>
            </a:r>
            <a:endParaRPr lang="zh-CN" altLang="en-US" smtClean="0"/>
          </a:p>
          <a:p>
            <a:pPr eaLnBrk="1" hangingPunct="1">
              <a:lnSpc>
                <a:spcPct val="90000"/>
              </a:lnSpc>
              <a:buFont typeface="Wingdings" pitchFamily="2" charset="2"/>
              <a:buNone/>
            </a:pPr>
            <a:r>
              <a:rPr lang="zh-CN" altLang="en-US" smtClean="0"/>
              <a:t>   计算时间：</a:t>
            </a:r>
            <a:r>
              <a:rPr lang="en-US" altLang="zh-CN" smtClean="0"/>
              <a:t>n</a:t>
            </a:r>
            <a:r>
              <a:rPr lang="zh-CN" altLang="en-US" smtClean="0"/>
              <a:t>个城市，固定1个为起终点需要</a:t>
            </a:r>
            <a:r>
              <a:rPr lang="en-US" altLang="zh-CN" smtClean="0"/>
              <a:t>(n-1)!</a:t>
            </a:r>
            <a:r>
              <a:rPr lang="zh-CN" altLang="en-US" smtClean="0"/>
              <a:t>个枚举，设计算机1秒能完成24个城市的枚举，则城市数与计算时间的关系如下表：</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4"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22885" name="Text Box 5"/>
          <p:cNvSpPr txBox="1">
            <a:spLocks noChangeArrowheads="1"/>
          </p:cNvSpPr>
          <p:nvPr/>
        </p:nvSpPr>
        <p:spPr bwMode="auto">
          <a:xfrm>
            <a:off x="519113" y="1260475"/>
            <a:ext cx="8226425"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在信息素的蒸发步骤之后，所有蚂蚁都在它们</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经过的边上释放信息素：</a:t>
            </a:r>
          </a:p>
        </p:txBody>
      </p:sp>
      <p:grpSp>
        <p:nvGrpSpPr>
          <p:cNvPr id="122888" name="Group 8"/>
          <p:cNvGrpSpPr/>
          <p:nvPr/>
        </p:nvGrpSpPr>
        <p:grpSpPr bwMode="auto">
          <a:xfrm>
            <a:off x="1905000" y="2362200"/>
            <a:ext cx="5257800" cy="990600"/>
            <a:chOff x="1200" y="1488"/>
            <a:chExt cx="3312" cy="668"/>
          </a:xfrm>
        </p:grpSpPr>
        <p:graphicFrame>
          <p:nvGraphicFramePr>
            <p:cNvPr id="122886" name="Object 6"/>
            <p:cNvGraphicFramePr>
              <a:graphicFrameLocks noChangeAspect="1"/>
            </p:cNvGraphicFramePr>
            <p:nvPr/>
          </p:nvGraphicFramePr>
          <p:xfrm>
            <a:off x="1200" y="1488"/>
            <a:ext cx="2016" cy="668"/>
          </p:xfrm>
          <a:graphic>
            <a:graphicData uri="http://schemas.openxmlformats.org/presentationml/2006/ole">
              <mc:AlternateContent xmlns:mc="http://schemas.openxmlformats.org/markup-compatibility/2006">
                <mc:Choice xmlns:v="urn:schemas-microsoft-com:vml" Requires="v">
                  <p:oleObj spid="_x0000_s122983" name="Equation" r:id="rId2" imgW="1066800" imgH="431800" progId="Equation.DSMT4">
                    <p:embed/>
                  </p:oleObj>
                </mc:Choice>
                <mc:Fallback>
                  <p:oleObj name="Equation" r:id="rId2" imgW="1066800" imgH="4318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488"/>
                          <a:ext cx="2016" cy="6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887" name="Object 7"/>
            <p:cNvGraphicFramePr>
              <a:graphicFrameLocks noChangeAspect="1"/>
            </p:cNvGraphicFramePr>
            <p:nvPr/>
          </p:nvGraphicFramePr>
          <p:xfrm>
            <a:off x="3696" y="1680"/>
            <a:ext cx="816" cy="297"/>
          </p:xfrm>
          <a:graphic>
            <a:graphicData uri="http://schemas.openxmlformats.org/presentationml/2006/ole">
              <mc:AlternateContent xmlns:mc="http://schemas.openxmlformats.org/markup-compatibility/2006">
                <mc:Choice xmlns:v="urn:schemas-microsoft-com:vml" Requires="v">
                  <p:oleObj spid="_x0000_s122984" name="Equation" r:id="rId4" imgW="698500" imgH="254000" progId="Equation.DSMT4">
                    <p:embed/>
                  </p:oleObj>
                </mc:Choice>
                <mc:Fallback>
                  <p:oleObj name="Equation" r:id="rId4" imgW="698500" imgH="2540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1680"/>
                          <a:ext cx="816" cy="2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22889" name="Text Box 9"/>
          <p:cNvSpPr txBox="1">
            <a:spLocks noChangeArrowheads="1"/>
          </p:cNvSpPr>
          <p:nvPr/>
        </p:nvSpPr>
        <p:spPr bwMode="auto">
          <a:xfrm>
            <a:off x="671513" y="3546475"/>
            <a:ext cx="7996237"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其中    是第  只蚂蚁向它经过的边释放的信息</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素量。   定义为</a:t>
            </a:r>
          </a:p>
        </p:txBody>
      </p:sp>
      <p:graphicFrame>
        <p:nvGraphicFramePr>
          <p:cNvPr id="122890" name="Object 10"/>
          <p:cNvGraphicFramePr>
            <a:graphicFrameLocks noChangeAspect="1"/>
          </p:cNvGraphicFramePr>
          <p:nvPr/>
        </p:nvGraphicFramePr>
        <p:xfrm>
          <a:off x="1828800" y="3505200"/>
          <a:ext cx="533400" cy="533400"/>
        </p:xfrm>
        <a:graphic>
          <a:graphicData uri="http://schemas.openxmlformats.org/presentationml/2006/ole">
            <mc:AlternateContent xmlns:mc="http://schemas.openxmlformats.org/markup-compatibility/2006">
              <mc:Choice xmlns:v="urn:schemas-microsoft-com:vml" Requires="v">
                <p:oleObj spid="_x0000_s122985" name="Equation" r:id="rId6" imgW="254000" imgH="254000" progId="Equation.DSMT4">
                  <p:embed/>
                </p:oleObj>
              </mc:Choice>
              <mc:Fallback>
                <p:oleObj name="Equation" r:id="rId6" imgW="254000" imgH="2540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3505200"/>
                        <a:ext cx="5334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891" name="Object 11"/>
          <p:cNvGraphicFramePr>
            <a:graphicFrameLocks noChangeAspect="1"/>
          </p:cNvGraphicFramePr>
          <p:nvPr/>
        </p:nvGraphicFramePr>
        <p:xfrm>
          <a:off x="2971800" y="3581400"/>
          <a:ext cx="427038" cy="533400"/>
        </p:xfrm>
        <a:graphic>
          <a:graphicData uri="http://schemas.openxmlformats.org/presentationml/2006/ole">
            <mc:AlternateContent xmlns:mc="http://schemas.openxmlformats.org/markup-compatibility/2006">
              <mc:Choice xmlns:v="urn:schemas-microsoft-com:vml" Requires="v">
                <p:oleObj spid="_x0000_s122986" name="Equation" r:id="rId8" imgW="101600" imgH="127000" progId="Equation.DSMT4">
                  <p:embed/>
                </p:oleObj>
              </mc:Choice>
              <mc:Fallback>
                <p:oleObj name="Equation" r:id="rId8" imgW="101600" imgH="1270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3581400"/>
                        <a:ext cx="427038"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892" name="Object 12"/>
          <p:cNvGraphicFramePr>
            <a:graphicFrameLocks noChangeAspect="1"/>
          </p:cNvGraphicFramePr>
          <p:nvPr/>
        </p:nvGraphicFramePr>
        <p:xfrm>
          <a:off x="1752600" y="4038600"/>
          <a:ext cx="533400" cy="533400"/>
        </p:xfrm>
        <a:graphic>
          <a:graphicData uri="http://schemas.openxmlformats.org/presentationml/2006/ole">
            <mc:AlternateContent xmlns:mc="http://schemas.openxmlformats.org/markup-compatibility/2006">
              <mc:Choice xmlns:v="urn:schemas-microsoft-com:vml" Requires="v">
                <p:oleObj spid="_x0000_s122987" name="Equation" r:id="rId10" imgW="254000" imgH="254000" progId="Equation.DSMT4">
                  <p:embed/>
                </p:oleObj>
              </mc:Choice>
              <mc:Fallback>
                <p:oleObj name="Equation" r:id="rId10" imgW="254000" imgH="2540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4038600"/>
                        <a:ext cx="5334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2899" name="Group 19"/>
          <p:cNvGrpSpPr/>
          <p:nvPr/>
        </p:nvGrpSpPr>
        <p:grpSpPr bwMode="auto">
          <a:xfrm>
            <a:off x="2133600" y="4343400"/>
            <a:ext cx="5562600" cy="1676400"/>
            <a:chOff x="1344" y="2736"/>
            <a:chExt cx="3504" cy="1056"/>
          </a:xfrm>
        </p:grpSpPr>
        <p:graphicFrame>
          <p:nvGraphicFramePr>
            <p:cNvPr id="122893" name="Object 13"/>
            <p:cNvGraphicFramePr>
              <a:graphicFrameLocks noChangeAspect="1"/>
            </p:cNvGraphicFramePr>
            <p:nvPr/>
          </p:nvGraphicFramePr>
          <p:xfrm>
            <a:off x="1344" y="3024"/>
            <a:ext cx="720" cy="465"/>
          </p:xfrm>
          <a:graphic>
            <a:graphicData uri="http://schemas.openxmlformats.org/presentationml/2006/ole">
              <mc:AlternateContent xmlns:mc="http://schemas.openxmlformats.org/markup-compatibility/2006">
                <mc:Choice xmlns:v="urn:schemas-microsoft-com:vml" Requires="v">
                  <p:oleObj spid="_x0000_s122988" name="Equation" r:id="rId11" imgW="393700" imgH="254000" progId="Equation.DSMT4">
                    <p:embed/>
                  </p:oleObj>
                </mc:Choice>
                <mc:Fallback>
                  <p:oleObj name="Equation" r:id="rId11" imgW="393700" imgH="2540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4" y="3024"/>
                          <a:ext cx="720" cy="4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94" name="AutoShape 14"/>
            <p:cNvSpPr/>
            <p:nvPr/>
          </p:nvSpPr>
          <p:spPr bwMode="auto">
            <a:xfrm>
              <a:off x="2112" y="2832"/>
              <a:ext cx="48" cy="912"/>
            </a:xfrm>
            <a:prstGeom prst="leftBrace">
              <a:avLst>
                <a:gd name="adj1" fmla="val 158333"/>
                <a:gd name="adj2" fmla="val 50000"/>
              </a:avLst>
            </a:prstGeom>
            <a:noFill/>
            <a:ln w="9525">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a:p>
          </p:txBody>
        </p:sp>
        <p:graphicFrame>
          <p:nvGraphicFramePr>
            <p:cNvPr id="122895" name="Object 15"/>
            <p:cNvGraphicFramePr>
              <a:graphicFrameLocks noChangeAspect="1"/>
            </p:cNvGraphicFramePr>
            <p:nvPr/>
          </p:nvGraphicFramePr>
          <p:xfrm>
            <a:off x="2352" y="2736"/>
            <a:ext cx="528" cy="366"/>
          </p:xfrm>
          <a:graphic>
            <a:graphicData uri="http://schemas.openxmlformats.org/presentationml/2006/ole">
              <mc:AlternateContent xmlns:mc="http://schemas.openxmlformats.org/markup-compatibility/2006">
                <mc:Choice xmlns:v="urn:schemas-microsoft-com:vml" Requires="v">
                  <p:oleObj spid="_x0000_s122989" name="Equation" r:id="rId13" imgW="330200" imgH="228600" progId="Equation.DSMT4">
                    <p:embed/>
                  </p:oleObj>
                </mc:Choice>
                <mc:Fallback>
                  <p:oleObj name="Equation" r:id="rId13" imgW="330200" imgH="22860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52" y="2736"/>
                          <a:ext cx="528" cy="3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896" name="Object 16"/>
            <p:cNvGraphicFramePr>
              <a:graphicFrameLocks noChangeAspect="1"/>
            </p:cNvGraphicFramePr>
            <p:nvPr/>
          </p:nvGraphicFramePr>
          <p:xfrm>
            <a:off x="3168" y="2784"/>
            <a:ext cx="1680" cy="303"/>
          </p:xfrm>
          <a:graphic>
            <a:graphicData uri="http://schemas.openxmlformats.org/presentationml/2006/ole">
              <mc:AlternateContent xmlns:mc="http://schemas.openxmlformats.org/markup-compatibility/2006">
                <mc:Choice xmlns:v="urn:schemas-microsoft-com:vml" Requires="v">
                  <p:oleObj spid="_x0000_s122990" name="Equation" r:id="rId15" imgW="1409065" imgH="254000" progId="Equation.DSMT4">
                    <p:embed/>
                  </p:oleObj>
                </mc:Choice>
                <mc:Fallback>
                  <p:oleObj name="Equation" r:id="rId15" imgW="1409065" imgH="254000"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68" y="2784"/>
                          <a:ext cx="1680" cy="3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897" name="Object 17"/>
            <p:cNvGraphicFramePr>
              <a:graphicFrameLocks noChangeAspect="1"/>
            </p:cNvGraphicFramePr>
            <p:nvPr/>
          </p:nvGraphicFramePr>
          <p:xfrm>
            <a:off x="2400" y="3456"/>
            <a:ext cx="240" cy="336"/>
          </p:xfrm>
          <a:graphic>
            <a:graphicData uri="http://schemas.openxmlformats.org/presentationml/2006/ole">
              <mc:AlternateContent xmlns:mc="http://schemas.openxmlformats.org/markup-compatibility/2006">
                <mc:Choice xmlns:v="urn:schemas-microsoft-com:vml" Requires="v">
                  <p:oleObj spid="_x0000_s122991" name="Equation" r:id="rId17" imgW="127000" imgH="177165" progId="Equation.DSMT4">
                    <p:embed/>
                  </p:oleObj>
                </mc:Choice>
                <mc:Fallback>
                  <p:oleObj name="Equation" r:id="rId17" imgW="127000" imgH="177165" progId="Equation.DSMT4">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00" y="3456"/>
                          <a:ext cx="240"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98" name="Text Box 18"/>
            <p:cNvSpPr txBox="1">
              <a:spLocks noChangeArrowheads="1"/>
            </p:cNvSpPr>
            <p:nvPr/>
          </p:nvSpPr>
          <p:spPr bwMode="auto">
            <a:xfrm>
              <a:off x="3120" y="3360"/>
              <a:ext cx="729" cy="30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600">
                  <a:effectLst>
                    <a:outerShdw blurRad="38100" dist="38100" dir="2700000" algn="tl">
                      <a:srgbClr val="C0C0C0"/>
                    </a:outerShdw>
                  </a:effectLst>
                  <a:latin typeface="Arial" charset="0"/>
                </a:rPr>
                <a:t>否则</a:t>
              </a:r>
            </a:p>
          </p:txBody>
        </p:sp>
      </p:grpSp>
      <p:sp>
        <p:nvSpPr>
          <p:cNvPr id="122900" name="Text Box 20"/>
          <p:cNvSpPr txBox="1">
            <a:spLocks noChangeArrowheads="1"/>
          </p:cNvSpPr>
          <p:nvPr/>
        </p:nvSpPr>
        <p:spPr bwMode="auto">
          <a:xfrm>
            <a:off x="7758113" y="2481263"/>
            <a:ext cx="141922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2.4</a:t>
            </a:r>
            <a:r>
              <a:rPr lang="zh-CN" altLang="en-US">
                <a:effectLst>
                  <a:outerShdw blurRad="38100" dist="38100" dir="2700000" algn="tl">
                    <a:srgbClr val="C0C0C0"/>
                  </a:outerShdw>
                </a:effectLst>
              </a:rPr>
              <a:t>）</a:t>
            </a:r>
          </a:p>
        </p:txBody>
      </p:sp>
      <p:sp>
        <p:nvSpPr>
          <p:cNvPr id="122901" name="Text Box 21"/>
          <p:cNvSpPr txBox="1">
            <a:spLocks noChangeArrowheads="1"/>
          </p:cNvSpPr>
          <p:nvPr/>
        </p:nvSpPr>
        <p:spPr bwMode="auto">
          <a:xfrm>
            <a:off x="7724775" y="4800600"/>
            <a:ext cx="141922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2.5</a:t>
            </a:r>
            <a:r>
              <a:rPr lang="zh-CN" altLang="en-US">
                <a:effectLst>
                  <a:outerShdw blurRad="38100" dist="38100" dir="2700000" algn="tl">
                    <a:srgbClr val="C0C0C0"/>
                  </a:outerShdw>
                </a:effectLst>
              </a:rPr>
              <a:t>）</a:t>
            </a:r>
          </a:p>
        </p:txBody>
      </p:sp>
      <mc:AlternateContent xmlns:mc="http://schemas.openxmlformats.org/markup-compatibility/2006" xmlns:p14="http://schemas.microsoft.com/office/powerpoint/2010/main">
        <mc:Choice Requires="p14">
          <p:contentPart r:id="rId19" p14:bwMode="auto">
            <p14:nvContentPartPr>
              <p14:cNvPr id="2" name="墨迹 1"/>
              <p14:cNvContentPartPr/>
              <p14:nvPr/>
            </p14:nvContentPartPr>
            <p14:xfrm>
              <a:off x="2000250" y="3124835"/>
              <a:ext cx="2884170" cy="313055"/>
            </p14:xfrm>
          </p:contentPart>
        </mc:Choice>
        <mc:Fallback xmlns="">
          <p:pic>
            <p:nvPicPr>
              <p:cNvPr id="2" name="墨迹 1"/>
            </p:nvPicPr>
            <p:blipFill>
              <a:blip r:embed="rId20"/>
            </p:blipFill>
            <p:spPr>
              <a:xfrm>
                <a:off x="2000250" y="3124835"/>
                <a:ext cx="2884170" cy="313055"/>
              </a:xfrm>
              <a:prstGeom prst="rect"/>
            </p:spPr>
          </p:pic>
        </mc:Fallback>
      </mc:AlternateContent>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Text Box 4"/>
          <p:cNvSpPr txBox="1">
            <a:spLocks noChangeArrowheads="1"/>
          </p:cNvSpPr>
          <p:nvPr/>
        </p:nvSpPr>
        <p:spPr bwMode="auto">
          <a:xfrm>
            <a:off x="457200" y="1524000"/>
            <a:ext cx="8208963"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latin typeface="Arial" charset="0"/>
              </a:rPr>
              <a:t>其中    代表了第   只蚂蚁建立的路径    的长度，</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即在   中所有边的长度之和。</a:t>
            </a:r>
          </a:p>
        </p:txBody>
      </p:sp>
      <p:graphicFrame>
        <p:nvGraphicFramePr>
          <p:cNvPr id="123909" name="Object 5"/>
          <p:cNvGraphicFramePr>
            <a:graphicFrameLocks noChangeAspect="1"/>
          </p:cNvGraphicFramePr>
          <p:nvPr/>
        </p:nvGraphicFramePr>
        <p:xfrm>
          <a:off x="1295400" y="1524000"/>
          <a:ext cx="457200" cy="457200"/>
        </p:xfrm>
        <a:graphic>
          <a:graphicData uri="http://schemas.openxmlformats.org/presentationml/2006/ole">
            <mc:AlternateContent xmlns:mc="http://schemas.openxmlformats.org/markup-compatibility/2006">
              <mc:Choice xmlns:v="urn:schemas-microsoft-com:vml" Requires="v">
                <p:oleObj spid="_x0000_s123950" name="Equation" r:id="rId1" imgW="203200" imgH="203200" progId="Equation.DSMT4">
                  <p:embed/>
                </p:oleObj>
              </mc:Choice>
              <mc:Fallback>
                <p:oleObj name="Equation" r:id="rId1" imgW="203200" imgH="2032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24000"/>
                        <a:ext cx="4572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910" name="Object 6"/>
          <p:cNvGraphicFramePr>
            <a:graphicFrameLocks noChangeAspect="1"/>
          </p:cNvGraphicFramePr>
          <p:nvPr/>
        </p:nvGraphicFramePr>
        <p:xfrm>
          <a:off x="3200400" y="1524000"/>
          <a:ext cx="427038" cy="533400"/>
        </p:xfrm>
        <a:graphic>
          <a:graphicData uri="http://schemas.openxmlformats.org/presentationml/2006/ole">
            <mc:AlternateContent xmlns:mc="http://schemas.openxmlformats.org/markup-compatibility/2006">
              <mc:Choice xmlns:v="urn:schemas-microsoft-com:vml" Requires="v">
                <p:oleObj spid="_x0000_s123951" name="Equation" r:id="rId3" imgW="101600" imgH="127000" progId="Equation.DSMT4">
                  <p:embed/>
                </p:oleObj>
              </mc:Choice>
              <mc:Fallback>
                <p:oleObj name="Equation" r:id="rId3" imgW="101600" imgH="127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524000"/>
                        <a:ext cx="427038"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911" name="Object 7"/>
          <p:cNvGraphicFramePr>
            <a:graphicFrameLocks noChangeAspect="1"/>
          </p:cNvGraphicFramePr>
          <p:nvPr/>
        </p:nvGraphicFramePr>
        <p:xfrm>
          <a:off x="6629400" y="1524000"/>
          <a:ext cx="476250" cy="476250"/>
        </p:xfrm>
        <a:graphic>
          <a:graphicData uri="http://schemas.openxmlformats.org/presentationml/2006/ole">
            <mc:AlternateContent xmlns:mc="http://schemas.openxmlformats.org/markup-compatibility/2006">
              <mc:Choice xmlns:v="urn:schemas-microsoft-com:vml" Requires="v">
                <p:oleObj spid="_x0000_s123952" name="Equation" r:id="rId5" imgW="190500" imgH="190500" progId="Equation.DSMT4">
                  <p:embed/>
                </p:oleObj>
              </mc:Choice>
              <mc:Fallback>
                <p:oleObj name="Equation" r:id="rId5" imgW="190500" imgH="1905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1524000"/>
                        <a:ext cx="476250" cy="47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912" name="Object 8"/>
          <p:cNvGraphicFramePr>
            <a:graphicFrameLocks noChangeAspect="1"/>
          </p:cNvGraphicFramePr>
          <p:nvPr/>
        </p:nvGraphicFramePr>
        <p:xfrm>
          <a:off x="1219200" y="1981200"/>
          <a:ext cx="476250" cy="476250"/>
        </p:xfrm>
        <a:graphic>
          <a:graphicData uri="http://schemas.openxmlformats.org/presentationml/2006/ole">
            <mc:AlternateContent xmlns:mc="http://schemas.openxmlformats.org/markup-compatibility/2006">
              <mc:Choice xmlns:v="urn:schemas-microsoft-com:vml" Requires="v">
                <p:oleObj spid="_x0000_s123953" name="Equation" r:id="rId7" imgW="190500" imgH="190500" progId="Equation.DSMT4">
                  <p:embed/>
                </p:oleObj>
              </mc:Choice>
              <mc:Fallback>
                <p:oleObj name="Equation" r:id="rId7" imgW="190500" imgH="1905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981200"/>
                        <a:ext cx="476250" cy="47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13" name="Text Box 9"/>
          <p:cNvSpPr txBox="1">
            <a:spLocks noChangeArrowheads="1"/>
          </p:cNvSpPr>
          <p:nvPr/>
        </p:nvSpPr>
        <p:spPr bwMode="auto">
          <a:xfrm>
            <a:off x="457200" y="2819400"/>
            <a:ext cx="7845425" cy="2835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根据上式我们可以看到，蚂蚁构建的路径越</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好，路径上的各条边就会获得更多的信息素。</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一般而言，如果一条边被更多蚂蚁选择，而该</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边所在的路径总长度越短，那么这条边就会获</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得越多的信息素，在以后的迭代中它就更有可</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能被蚂蚁选择。</a:t>
            </a:r>
          </a:p>
        </p:txBody>
      </p:sp>
      <mc:AlternateContent xmlns:mc="http://schemas.openxmlformats.org/markup-compatibility/2006" xmlns:p14="http://schemas.microsoft.com/office/powerpoint/2010/main">
        <mc:Choice Requires="p14">
          <p:contentPart r:id="rId8" p14:bwMode="auto">
            <p14:nvContentPartPr>
              <p14:cNvPr id="2" name="墨迹 1"/>
              <p14:cNvContentPartPr/>
              <p14:nvPr/>
            </p14:nvContentPartPr>
            <p14:xfrm>
              <a:off x="1348105" y="1964055"/>
              <a:ext cx="6634480" cy="179070"/>
            </p14:xfrm>
          </p:contentPart>
        </mc:Choice>
        <mc:Fallback xmlns="">
          <p:pic>
            <p:nvPicPr>
              <p:cNvPr id="2" name="墨迹 1"/>
            </p:nvPicPr>
            <p:blipFill>
              <a:blip r:embed="rId9"/>
            </p:blipFill>
            <p:spPr>
              <a:xfrm>
                <a:off x="1348105" y="1964055"/>
                <a:ext cx="6634480" cy="179070"/>
              </a:xfrm>
              <a:prstGeom prst="rect"/>
            </p:spPr>
          </p:pic>
        </mc:Fallback>
      </mc:AlternateContent>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951" name="Group 23"/>
          <p:cNvGrpSpPr/>
          <p:nvPr/>
        </p:nvGrpSpPr>
        <p:grpSpPr bwMode="auto">
          <a:xfrm>
            <a:off x="1752600" y="1695450"/>
            <a:ext cx="3914775" cy="3349625"/>
            <a:chOff x="1104" y="1068"/>
            <a:chExt cx="2466" cy="2110"/>
          </a:xfrm>
        </p:grpSpPr>
        <p:sp>
          <p:nvSpPr>
            <p:cNvPr id="124942" name="Text Box 14"/>
            <p:cNvSpPr txBox="1">
              <a:spLocks noChangeArrowheads="1"/>
            </p:cNvSpPr>
            <p:nvPr/>
          </p:nvSpPr>
          <p:spPr bwMode="auto">
            <a:xfrm>
              <a:off x="1287" y="1068"/>
              <a:ext cx="834"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latin typeface="Arial" charset="0"/>
                </a:rPr>
                <a:t>构建图</a:t>
              </a:r>
            </a:p>
          </p:txBody>
        </p:sp>
        <p:sp>
          <p:nvSpPr>
            <p:cNvPr id="124943" name="Text Box 15"/>
            <p:cNvSpPr txBox="1">
              <a:spLocks noChangeArrowheads="1"/>
            </p:cNvSpPr>
            <p:nvPr/>
          </p:nvSpPr>
          <p:spPr bwMode="auto">
            <a:xfrm>
              <a:off x="1296" y="1488"/>
              <a:ext cx="594"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latin typeface="Arial" charset="0"/>
                </a:rPr>
                <a:t>约束</a:t>
              </a:r>
            </a:p>
          </p:txBody>
        </p:sp>
        <p:sp>
          <p:nvSpPr>
            <p:cNvPr id="124944" name="Text Box 16"/>
            <p:cNvSpPr txBox="1">
              <a:spLocks noChangeArrowheads="1"/>
            </p:cNvSpPr>
            <p:nvPr/>
          </p:nvSpPr>
          <p:spPr bwMode="auto">
            <a:xfrm>
              <a:off x="1296" y="2352"/>
              <a:ext cx="1074"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latin typeface="Arial" charset="0"/>
                </a:rPr>
                <a:t>解的构建</a:t>
              </a:r>
            </a:p>
          </p:txBody>
        </p:sp>
        <p:sp>
          <p:nvSpPr>
            <p:cNvPr id="124945" name="Text Box 17"/>
            <p:cNvSpPr txBox="1">
              <a:spLocks noChangeArrowheads="1"/>
            </p:cNvSpPr>
            <p:nvPr/>
          </p:nvSpPr>
          <p:spPr bwMode="auto">
            <a:xfrm>
              <a:off x="1296" y="2832"/>
              <a:ext cx="1314"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latin typeface="Arial" charset="0"/>
                </a:rPr>
                <a:t>信息素更新</a:t>
              </a:r>
            </a:p>
          </p:txBody>
        </p:sp>
        <p:sp>
          <p:nvSpPr>
            <p:cNvPr id="124946" name="Text Box 18"/>
            <p:cNvSpPr txBox="1">
              <a:spLocks noChangeArrowheads="1"/>
            </p:cNvSpPr>
            <p:nvPr/>
          </p:nvSpPr>
          <p:spPr bwMode="auto">
            <a:xfrm>
              <a:off x="1296" y="1872"/>
              <a:ext cx="2274"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latin typeface="Arial" charset="0"/>
                </a:rPr>
                <a:t>信息素和启发式信息</a:t>
              </a:r>
            </a:p>
          </p:txBody>
        </p:sp>
        <p:sp>
          <p:nvSpPr>
            <p:cNvPr id="124950" name="AutoShape 22"/>
            <p:cNvSpPr/>
            <p:nvPr/>
          </p:nvSpPr>
          <p:spPr bwMode="auto">
            <a:xfrm>
              <a:off x="1104" y="1152"/>
              <a:ext cx="48" cy="2016"/>
            </a:xfrm>
            <a:prstGeom prst="leftBrace">
              <a:avLst>
                <a:gd name="adj1" fmla="val 350000"/>
                <a:gd name="adj2" fmla="val 50000"/>
              </a:avLst>
            </a:prstGeom>
            <a:noFill/>
            <a:ln w="9525">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a:p>
          </p:txBody>
        </p:sp>
      </p:gr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Text Box 4"/>
          <p:cNvSpPr txBox="1">
            <a:spLocks noChangeArrowheads="1"/>
          </p:cNvSpPr>
          <p:nvPr/>
        </p:nvSpPr>
        <p:spPr bwMode="auto">
          <a:xfrm>
            <a:off x="304800" y="1295400"/>
            <a:ext cx="246697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latin typeface="Arial" charset="0"/>
              </a:rPr>
              <a:t>高层伪代码：</a:t>
            </a:r>
          </a:p>
        </p:txBody>
      </p:sp>
      <p:sp>
        <p:nvSpPr>
          <p:cNvPr id="125957" name="Text Box 5"/>
          <p:cNvSpPr txBox="1">
            <a:spLocks noChangeArrowheads="1"/>
          </p:cNvSpPr>
          <p:nvPr/>
        </p:nvSpPr>
        <p:spPr bwMode="auto">
          <a:xfrm>
            <a:off x="2895600" y="1905000"/>
            <a:ext cx="4160838" cy="420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b="1">
                <a:effectLst>
                  <a:outerShdw blurRad="38100" dist="38100" dir="2700000" algn="tl">
                    <a:srgbClr val="C0C0C0"/>
                  </a:outerShdw>
                </a:effectLst>
                <a:ea typeface="MS UI Gothic" pitchFamily="34" charset="-128"/>
              </a:rPr>
              <a:t>Procedure</a:t>
            </a:r>
            <a:r>
              <a:rPr lang="en-US" altLang="zh-CN">
                <a:effectLst>
                  <a:outerShdw blurRad="38100" dist="38100" dir="2700000" algn="tl">
                    <a:srgbClr val="C0C0C0"/>
                  </a:outerShdw>
                </a:effectLst>
                <a:ea typeface="MS UI Gothic" pitchFamily="34" charset="-128"/>
              </a:rPr>
              <a:t> ACO for TSP </a:t>
            </a:r>
            <a:endParaRPr lang="en-US" altLang="zh-CN">
              <a:effectLst>
                <a:outerShdw blurRad="38100" dist="38100" dir="2700000" algn="tl">
                  <a:srgbClr val="C0C0C0"/>
                </a:outerShdw>
              </a:effectLst>
              <a:ea typeface="MS UI Gothic" pitchFamily="34" charset="-128"/>
            </a:endParaRPr>
          </a:p>
          <a:p>
            <a:r>
              <a:rPr lang="en-US" altLang="zh-CN">
                <a:effectLst>
                  <a:outerShdw blurRad="38100" dist="38100" dir="2700000" algn="tl">
                    <a:srgbClr val="C0C0C0"/>
                  </a:outerShdw>
                </a:effectLst>
                <a:ea typeface="MS UI Gothic" pitchFamily="34" charset="-128"/>
              </a:rPr>
              <a:t>    </a:t>
            </a:r>
            <a:r>
              <a:rPr lang="en-US" altLang="zh-CN" b="1">
                <a:solidFill>
                  <a:srgbClr val="FF0000"/>
                </a:solidFill>
                <a:effectLst>
                  <a:outerShdw blurRad="38100" dist="38100" dir="2700000" algn="tl">
                    <a:srgbClr val="C0C0C0"/>
                  </a:outerShdw>
                </a:effectLst>
                <a:ea typeface="MS UI Gothic" pitchFamily="34" charset="-128"/>
              </a:rPr>
              <a:t>InitializeDate</a:t>
            </a:r>
            <a:endParaRPr lang="en-US" altLang="zh-CN" b="1">
              <a:solidFill>
                <a:srgbClr val="FF0000"/>
              </a:solidFill>
              <a:effectLst>
                <a:outerShdw blurRad="38100" dist="38100" dir="2700000" algn="tl">
                  <a:srgbClr val="C0C0C0"/>
                </a:outerShdw>
              </a:effectLst>
              <a:ea typeface="MS UI Gothic" pitchFamily="34" charset="-128"/>
            </a:endParaRPr>
          </a:p>
          <a:p>
            <a:r>
              <a:rPr lang="en-US" altLang="zh-CN" b="1">
                <a:effectLst>
                  <a:outerShdw blurRad="38100" dist="38100" dir="2700000" algn="tl">
                    <a:srgbClr val="C0C0C0"/>
                  </a:outerShdw>
                </a:effectLst>
                <a:ea typeface="MS UI Gothic" pitchFamily="34" charset="-128"/>
              </a:rPr>
              <a:t>  </a:t>
            </a:r>
            <a:r>
              <a:rPr lang="en-US" altLang="zh-CN">
                <a:effectLst>
                  <a:outerShdw blurRad="38100" dist="38100" dir="2700000" algn="tl">
                    <a:srgbClr val="C0C0C0"/>
                  </a:outerShdw>
                </a:effectLst>
                <a:ea typeface="MS UI Gothic" pitchFamily="34" charset="-128"/>
              </a:rPr>
              <a:t>while(not </a:t>
            </a:r>
            <a:r>
              <a:rPr lang="en-US" altLang="zh-CN">
                <a:solidFill>
                  <a:srgbClr val="FF0000"/>
                </a:solidFill>
                <a:effectLst>
                  <a:outerShdw blurRad="38100" dist="38100" dir="2700000" algn="tl">
                    <a:srgbClr val="C0C0C0"/>
                  </a:outerShdw>
                </a:effectLst>
                <a:ea typeface="MS UI Gothic" pitchFamily="34" charset="-128"/>
              </a:rPr>
              <a:t>terminate</a:t>
            </a:r>
            <a:r>
              <a:rPr lang="en-US" altLang="zh-CN">
                <a:effectLst>
                  <a:outerShdw blurRad="38100" dist="38100" dir="2700000" algn="tl">
                    <a:srgbClr val="C0C0C0"/>
                  </a:outerShdw>
                </a:effectLst>
                <a:ea typeface="MS UI Gothic" pitchFamily="34" charset="-128"/>
              </a:rPr>
              <a:t>)do</a:t>
            </a:r>
            <a:endParaRPr lang="en-US" altLang="zh-CN">
              <a:effectLst>
                <a:outerShdw blurRad="38100" dist="38100" dir="2700000" algn="tl">
                  <a:srgbClr val="C0C0C0"/>
                </a:outerShdw>
              </a:effectLst>
              <a:ea typeface="MS UI Gothic" pitchFamily="34" charset="-128"/>
            </a:endParaRPr>
          </a:p>
          <a:p>
            <a:r>
              <a:rPr lang="en-US" altLang="zh-CN">
                <a:effectLst>
                  <a:outerShdw blurRad="38100" dist="38100" dir="2700000" algn="tl">
                    <a:srgbClr val="C0C0C0"/>
                  </a:outerShdw>
                </a:effectLst>
                <a:ea typeface="MS UI Gothic" pitchFamily="34" charset="-128"/>
              </a:rPr>
              <a:t>      </a:t>
            </a:r>
            <a:r>
              <a:rPr lang="en-US" altLang="zh-CN" b="1">
                <a:solidFill>
                  <a:srgbClr val="FF0000"/>
                </a:solidFill>
                <a:effectLst>
                  <a:outerShdw blurRad="38100" dist="38100" dir="2700000" algn="tl">
                    <a:srgbClr val="C0C0C0"/>
                  </a:outerShdw>
                </a:effectLst>
                <a:ea typeface="MS UI Gothic" pitchFamily="34" charset="-128"/>
              </a:rPr>
              <a:t>ConstructSolutions</a:t>
            </a:r>
            <a:endParaRPr lang="en-US" altLang="zh-CN" b="1">
              <a:solidFill>
                <a:srgbClr val="FF0000"/>
              </a:solidFill>
              <a:effectLst>
                <a:outerShdw blurRad="38100" dist="38100" dir="2700000" algn="tl">
                  <a:srgbClr val="C0C0C0"/>
                </a:outerShdw>
              </a:effectLst>
              <a:ea typeface="MS UI Gothic" pitchFamily="34" charset="-128"/>
            </a:endParaRPr>
          </a:p>
          <a:p>
            <a:r>
              <a:rPr lang="en-US" altLang="zh-CN">
                <a:effectLst>
                  <a:outerShdw blurRad="38100" dist="38100" dir="2700000" algn="tl">
                    <a:srgbClr val="C0C0C0"/>
                  </a:outerShdw>
                </a:effectLst>
                <a:ea typeface="MS UI Gothic" pitchFamily="34" charset="-128"/>
              </a:rPr>
              <a:t>      </a:t>
            </a:r>
            <a:r>
              <a:rPr lang="en-US" altLang="zh-CN" b="1">
                <a:solidFill>
                  <a:srgbClr val="FF0000"/>
                </a:solidFill>
                <a:effectLst>
                  <a:outerShdw blurRad="38100" dist="38100" dir="2700000" algn="tl">
                    <a:srgbClr val="C0C0C0"/>
                  </a:outerShdw>
                </a:effectLst>
                <a:ea typeface="MS UI Gothic" pitchFamily="34" charset="-128"/>
              </a:rPr>
              <a:t>UpdatePheromone</a:t>
            </a:r>
            <a:endParaRPr lang="en-US" altLang="zh-CN" b="1">
              <a:solidFill>
                <a:srgbClr val="FF0000"/>
              </a:solidFill>
              <a:effectLst>
                <a:outerShdw blurRad="38100" dist="38100" dir="2700000" algn="tl">
                  <a:srgbClr val="C0C0C0"/>
                </a:outerShdw>
              </a:effectLst>
              <a:ea typeface="MS UI Gothic" pitchFamily="34" charset="-128"/>
            </a:endParaRPr>
          </a:p>
          <a:p>
            <a:r>
              <a:rPr lang="en-US" altLang="zh-CN">
                <a:effectLst>
                  <a:outerShdw blurRad="38100" dist="38100" dir="2700000" algn="tl">
                    <a:srgbClr val="C0C0C0"/>
                  </a:outerShdw>
                </a:effectLst>
                <a:ea typeface="MS UI Gothic" pitchFamily="34" charset="-128"/>
              </a:rPr>
              <a:t>      </a:t>
            </a:r>
            <a:r>
              <a:rPr lang="en-US" altLang="zh-CN" b="1">
                <a:solidFill>
                  <a:srgbClr val="FF0000"/>
                </a:solidFill>
                <a:effectLst>
                  <a:outerShdw blurRad="38100" dist="38100" dir="2700000" algn="tl">
                    <a:srgbClr val="C0C0C0"/>
                  </a:outerShdw>
                </a:effectLst>
                <a:ea typeface="MS UI Gothic" pitchFamily="34" charset="-128"/>
              </a:rPr>
              <a:t>UpdateStatistics</a:t>
            </a:r>
            <a:endParaRPr lang="en-US" altLang="zh-CN" b="1">
              <a:solidFill>
                <a:srgbClr val="FF0000"/>
              </a:solidFill>
              <a:effectLst>
                <a:outerShdw blurRad="38100" dist="38100" dir="2700000" algn="tl">
                  <a:srgbClr val="C0C0C0"/>
                </a:outerShdw>
              </a:effectLst>
              <a:ea typeface="MS UI Gothic" pitchFamily="34" charset="-128"/>
            </a:endParaRPr>
          </a:p>
          <a:p>
            <a:r>
              <a:rPr lang="en-US" altLang="zh-CN">
                <a:effectLst>
                  <a:outerShdw blurRad="38100" dist="38100" dir="2700000" algn="tl">
                    <a:srgbClr val="C0C0C0"/>
                  </a:outerShdw>
                </a:effectLst>
                <a:ea typeface="MS UI Gothic" pitchFamily="34" charset="-128"/>
              </a:rPr>
              <a:t>   end-while</a:t>
            </a:r>
            <a:endParaRPr lang="en-US" altLang="zh-CN">
              <a:effectLst>
                <a:outerShdw blurRad="38100" dist="38100" dir="2700000" algn="tl">
                  <a:srgbClr val="C0C0C0"/>
                </a:outerShdw>
              </a:effectLst>
              <a:ea typeface="MS UI Gothic" pitchFamily="34" charset="-128"/>
            </a:endParaRPr>
          </a:p>
          <a:p>
            <a:r>
              <a:rPr lang="en-US" altLang="zh-CN">
                <a:effectLst>
                  <a:outerShdw blurRad="38100" dist="38100" dir="2700000" algn="tl">
                    <a:srgbClr val="C0C0C0"/>
                  </a:outerShdw>
                </a:effectLst>
                <a:ea typeface="MS UI Gothic" pitchFamily="34" charset="-128"/>
              </a:rPr>
              <a:t>end-procedure</a:t>
            </a:r>
            <a:endParaRPr lang="en-US" altLang="zh-CN">
              <a:effectLst>
                <a:outerShdw blurRad="38100" dist="38100" dir="2700000" algn="tl">
                  <a:srgbClr val="C0C0C0"/>
                </a:outerShdw>
              </a:effectLst>
              <a:ea typeface="MS UI Gothic" pitchFamily="34" charset="-128"/>
            </a:endParaRPr>
          </a:p>
          <a:p>
            <a:endParaRPr lang="en-US" altLang="zh-CN">
              <a:effectLst>
                <a:outerShdw blurRad="38100" dist="38100" dir="2700000" algn="tl">
                  <a:srgbClr val="C0C0C0"/>
                </a:outerShdw>
              </a:effectLst>
              <a:ea typeface="MS UI Gothic" pitchFamily="34" charset="-128"/>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228600" y="990600"/>
            <a:ext cx="7772400" cy="1143000"/>
          </a:xfrm>
        </p:spPr>
        <p:txBody>
          <a:bodyPr/>
          <a:lstStyle/>
          <a:p>
            <a:pPr algn="l"/>
            <a:r>
              <a:rPr lang="en-US" altLang="zh-CN" sz="3600" b="1">
                <a:effectLst>
                  <a:outerShdw blurRad="38100" dist="38100" dir="2700000" algn="tl">
                    <a:srgbClr val="C0C0C0"/>
                  </a:outerShdw>
                </a:effectLst>
              </a:rPr>
              <a:t>2.2.3   </a:t>
            </a:r>
            <a:r>
              <a:rPr lang="zh-CN" altLang="en-US" sz="3600" b="1">
                <a:effectLst>
                  <a:outerShdw blurRad="38100" dist="38100" dir="2700000" algn="tl">
                    <a:srgbClr val="C0C0C0"/>
                  </a:outerShdw>
                </a:effectLst>
              </a:rPr>
              <a:t>改进的</a:t>
            </a:r>
            <a:r>
              <a:rPr lang="en-US" altLang="zh-CN" sz="3600" b="1">
                <a:effectLst>
                  <a:outerShdw blurRad="38100" dist="38100" dir="2700000" algn="tl">
                    <a:srgbClr val="C0C0C0"/>
                  </a:outerShdw>
                </a:effectLst>
              </a:rPr>
              <a:t>AS</a:t>
            </a:r>
            <a:r>
              <a:rPr lang="zh-CN" altLang="en-US" sz="3600" b="1">
                <a:effectLst>
                  <a:outerShdw blurRad="38100" dist="38100" dir="2700000" algn="tl">
                    <a:srgbClr val="C0C0C0"/>
                  </a:outerShdw>
                </a:effectLst>
              </a:rPr>
              <a:t>算法</a:t>
            </a:r>
          </a:p>
        </p:txBody>
      </p:sp>
      <p:pic>
        <p:nvPicPr>
          <p:cNvPr id="109572"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09573" name="Text Box 5"/>
          <p:cNvSpPr txBox="1">
            <a:spLocks noChangeArrowheads="1"/>
          </p:cNvSpPr>
          <p:nvPr/>
        </p:nvSpPr>
        <p:spPr bwMode="auto">
          <a:xfrm>
            <a:off x="671513" y="1947863"/>
            <a:ext cx="8331200" cy="1920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b="1">
                <a:effectLst>
                  <a:outerShdw blurRad="38100" dist="38100" dir="2700000" algn="tl">
                    <a:srgbClr val="C0C0C0"/>
                  </a:outerShdw>
                </a:effectLst>
                <a:latin typeface="Arial" charset="0"/>
              </a:rPr>
              <a:t>    </a:t>
            </a:r>
            <a:r>
              <a:rPr lang="en-US" altLang="zh-CN">
                <a:effectLst>
                  <a:outerShdw blurRad="38100" dist="38100" dir="2700000" algn="tl">
                    <a:srgbClr val="C0C0C0"/>
                  </a:outerShdw>
                </a:effectLst>
              </a:rPr>
              <a:t>AS</a:t>
            </a:r>
            <a:r>
              <a:rPr lang="zh-CN" altLang="en-US">
                <a:effectLst>
                  <a:outerShdw blurRad="38100" dist="38100" dir="2700000" algn="tl">
                    <a:srgbClr val="C0C0C0"/>
                  </a:outerShdw>
                </a:effectLst>
                <a:latin typeface="Arial" charset="0"/>
              </a:rPr>
              <a:t>算法是一个非常简单的基本算法，随着测试</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实验规模的不断扩大，</a:t>
            </a:r>
            <a:r>
              <a:rPr lang="en-US" altLang="zh-CN">
                <a:effectLst>
                  <a:outerShdw blurRad="38100" dist="38100" dir="2700000" algn="tl">
                    <a:srgbClr val="C0C0C0"/>
                  </a:outerShdw>
                </a:effectLst>
              </a:rPr>
              <a:t>AS</a:t>
            </a:r>
            <a:r>
              <a:rPr lang="zh-CN" altLang="en-US">
                <a:effectLst>
                  <a:outerShdw blurRad="38100" dist="38100" dir="2700000" algn="tl">
                    <a:srgbClr val="C0C0C0"/>
                  </a:outerShdw>
                </a:effectLst>
              </a:rPr>
              <a:t>算法的性能下降十分严</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重，因而，大量关于</a:t>
            </a:r>
            <a:r>
              <a:rPr lang="en-US" altLang="zh-CN">
                <a:effectLst>
                  <a:outerShdw blurRad="38100" dist="38100" dir="2700000" algn="tl">
                    <a:srgbClr val="C0C0C0"/>
                  </a:outerShdw>
                </a:effectLst>
              </a:rPr>
              <a:t>ACO</a:t>
            </a:r>
            <a:r>
              <a:rPr lang="zh-CN" altLang="en-US">
                <a:effectLst>
                  <a:outerShdw blurRad="38100" dist="38100" dir="2700000" algn="tl">
                    <a:srgbClr val="C0C0C0"/>
                  </a:outerShdw>
                </a:effectLst>
              </a:rPr>
              <a:t>的研究工作都集中在如</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何改进</a:t>
            </a:r>
            <a:r>
              <a:rPr lang="en-US" altLang="zh-CN">
                <a:effectLst>
                  <a:outerShdw blurRad="38100" dist="38100" dir="2700000" algn="tl">
                    <a:srgbClr val="C0C0C0"/>
                  </a:outerShdw>
                </a:effectLst>
              </a:rPr>
              <a:t>AS</a:t>
            </a:r>
            <a:r>
              <a:rPr lang="zh-CN" altLang="en-US">
                <a:effectLst>
                  <a:outerShdw blurRad="38100" dist="38100" dir="2700000" algn="tl">
                    <a:srgbClr val="C0C0C0"/>
                  </a:outerShdw>
                </a:effectLst>
              </a:rPr>
              <a:t>上。</a:t>
            </a:r>
            <a:endParaRPr lang="zh-CN" altLang="en-US" b="1">
              <a:effectLst>
                <a:outerShdw blurRad="38100" dist="38100" dir="2700000" algn="tl">
                  <a:srgbClr val="C0C0C0"/>
                </a:outerShdw>
              </a:effectLst>
              <a:latin typeface="Arial" charset="0"/>
            </a:endParaRPr>
          </a:p>
        </p:txBody>
      </p:sp>
      <p:sp>
        <p:nvSpPr>
          <p:cNvPr id="109575" name="Text Box 7"/>
          <p:cNvSpPr txBox="1">
            <a:spLocks noChangeArrowheads="1"/>
          </p:cNvSpPr>
          <p:nvPr/>
        </p:nvSpPr>
        <p:spPr bwMode="auto">
          <a:xfrm>
            <a:off x="1143000" y="3962400"/>
            <a:ext cx="7080250"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下面将简单介绍两个性能最佳的</a:t>
            </a:r>
            <a:r>
              <a:rPr lang="en-US" altLang="zh-CN">
                <a:effectLst>
                  <a:outerShdw blurRad="38100" dist="38100" dir="2700000" algn="tl">
                    <a:srgbClr val="C0C0C0"/>
                  </a:outerShdw>
                </a:effectLst>
              </a:rPr>
              <a:t>ACO</a:t>
            </a:r>
            <a:r>
              <a:rPr lang="zh-CN" altLang="en-US">
                <a:effectLst>
                  <a:outerShdw blurRad="38100" dist="38100" dir="2700000" algn="tl">
                    <a:srgbClr val="C0C0C0"/>
                  </a:outerShdw>
                </a:effectLst>
              </a:rPr>
              <a:t>算法</a:t>
            </a:r>
          </a:p>
        </p:txBody>
      </p:sp>
      <p:grpSp>
        <p:nvGrpSpPr>
          <p:cNvPr id="109579" name="Group 11"/>
          <p:cNvGrpSpPr/>
          <p:nvPr/>
        </p:nvGrpSpPr>
        <p:grpSpPr bwMode="auto">
          <a:xfrm>
            <a:off x="457200" y="4595813"/>
            <a:ext cx="8647113" cy="1616075"/>
            <a:chOff x="288" y="2895"/>
            <a:chExt cx="5447" cy="1018"/>
          </a:xfrm>
        </p:grpSpPr>
        <p:sp>
          <p:nvSpPr>
            <p:cNvPr id="109576" name="AutoShape 8"/>
            <p:cNvSpPr/>
            <p:nvPr/>
          </p:nvSpPr>
          <p:spPr bwMode="auto">
            <a:xfrm>
              <a:off x="288" y="3024"/>
              <a:ext cx="48" cy="864"/>
            </a:xfrm>
            <a:prstGeom prst="leftBrace">
              <a:avLst>
                <a:gd name="adj1" fmla="val 150000"/>
                <a:gd name="adj2" fmla="val 50000"/>
              </a:avLst>
            </a:prstGeom>
            <a:noFill/>
            <a:ln w="9525">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a:p>
          </p:txBody>
        </p:sp>
        <p:sp>
          <p:nvSpPr>
            <p:cNvPr id="109577" name="Text Box 9"/>
            <p:cNvSpPr txBox="1">
              <a:spLocks noChangeArrowheads="1"/>
            </p:cNvSpPr>
            <p:nvPr/>
          </p:nvSpPr>
          <p:spPr bwMode="auto">
            <a:xfrm>
              <a:off x="480" y="2895"/>
              <a:ext cx="5255"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最大最小蚂蚁系统（</a:t>
              </a:r>
              <a:r>
                <a:rPr lang="en-US" altLang="zh-CN">
                  <a:effectLst>
                    <a:outerShdw blurRad="38100" dist="38100" dir="2700000" algn="tl">
                      <a:srgbClr val="C0C0C0"/>
                    </a:outerShdw>
                  </a:effectLst>
                </a:rPr>
                <a:t>max-min ant system MMAS</a:t>
              </a:r>
              <a:r>
                <a:rPr lang="zh-CN" altLang="en-US">
                  <a:effectLst>
                    <a:outerShdw blurRad="38100" dist="38100" dir="2700000" algn="tl">
                      <a:srgbClr val="C0C0C0"/>
                    </a:outerShdw>
                  </a:effectLst>
                </a:rPr>
                <a:t>）</a:t>
              </a:r>
            </a:p>
          </p:txBody>
        </p:sp>
        <p:sp>
          <p:nvSpPr>
            <p:cNvPr id="109578" name="Text Box 10"/>
            <p:cNvSpPr txBox="1">
              <a:spLocks noChangeArrowheads="1"/>
            </p:cNvSpPr>
            <p:nvPr/>
          </p:nvSpPr>
          <p:spPr bwMode="auto">
            <a:xfrm>
              <a:off x="480" y="3567"/>
              <a:ext cx="3875"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蚁群系统（</a:t>
              </a:r>
              <a:r>
                <a:rPr lang="en-US" altLang="zh-CN">
                  <a:effectLst>
                    <a:outerShdw blurRad="38100" dist="38100" dir="2700000" algn="tl">
                      <a:srgbClr val="C0C0C0"/>
                    </a:outerShdw>
                  </a:effectLst>
                </a:rPr>
                <a:t>ant colony system  ACS</a:t>
              </a:r>
              <a:r>
                <a:rPr lang="zh-CN" altLang="en-US">
                  <a:effectLst>
                    <a:outerShdw blurRad="38100" dist="38100" dir="2700000" algn="tl">
                      <a:srgbClr val="C0C0C0"/>
                    </a:outerShdw>
                  </a:effectLst>
                </a:rPr>
                <a:t>）</a:t>
              </a:r>
            </a:p>
          </p:txBody>
        </p:sp>
      </p:gr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304800" y="990600"/>
            <a:ext cx="8382000" cy="1143000"/>
          </a:xfrm>
        </p:spPr>
        <p:txBody>
          <a:bodyPr/>
          <a:lstStyle/>
          <a:p>
            <a:pPr algn="l"/>
            <a:r>
              <a:rPr lang="en-US" altLang="zh-CN" sz="3000">
                <a:effectLst>
                  <a:outerShdw blurRad="38100" dist="38100" dir="2700000" algn="tl">
                    <a:srgbClr val="C0C0C0"/>
                  </a:outerShdw>
                </a:effectLst>
              </a:rPr>
              <a:t>MMAS</a:t>
            </a:r>
            <a:r>
              <a:rPr lang="zh-CN" altLang="en-US" sz="3000">
                <a:effectLst>
                  <a:outerShdw blurRad="38100" dist="38100" dir="2700000" algn="tl">
                    <a:srgbClr val="C0C0C0"/>
                  </a:outerShdw>
                </a:effectLst>
              </a:rPr>
              <a:t>在</a:t>
            </a:r>
            <a:r>
              <a:rPr lang="en-US" altLang="zh-CN" sz="3000">
                <a:effectLst>
                  <a:outerShdw blurRad="38100" dist="38100" dir="2700000" algn="tl">
                    <a:srgbClr val="C0C0C0"/>
                  </a:outerShdw>
                </a:effectLst>
              </a:rPr>
              <a:t>AS</a:t>
            </a:r>
            <a:r>
              <a:rPr lang="zh-CN" altLang="en-US" sz="3000">
                <a:effectLst>
                  <a:outerShdw blurRad="38100" dist="38100" dir="2700000" algn="tl">
                    <a:srgbClr val="C0C0C0"/>
                  </a:outerShdw>
                </a:effectLst>
              </a:rPr>
              <a:t>算法的基础上引入了</a:t>
            </a:r>
            <a:r>
              <a:rPr lang="en-US" altLang="zh-CN" sz="3000">
                <a:effectLst>
                  <a:outerShdw blurRad="38100" dist="38100" dir="2700000" algn="tl">
                    <a:srgbClr val="C0C0C0"/>
                  </a:outerShdw>
                </a:effectLst>
              </a:rPr>
              <a:t>4</a:t>
            </a:r>
            <a:r>
              <a:rPr lang="zh-CN" altLang="en-US" sz="3000">
                <a:effectLst>
                  <a:outerShdw blurRad="38100" dist="38100" dir="2700000" algn="tl">
                    <a:srgbClr val="C0C0C0"/>
                  </a:outerShdw>
                </a:effectLst>
              </a:rPr>
              <a:t>项主要改进：</a:t>
            </a:r>
          </a:p>
        </p:txBody>
      </p:sp>
      <p:pic>
        <p:nvPicPr>
          <p:cNvPr id="111620"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11622" name="Text Box 6"/>
          <p:cNvSpPr txBox="1">
            <a:spLocks noChangeArrowheads="1"/>
          </p:cNvSpPr>
          <p:nvPr/>
        </p:nvSpPr>
        <p:spPr bwMode="auto">
          <a:xfrm>
            <a:off x="381000" y="2081213"/>
            <a:ext cx="8658225" cy="1463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首先，它强调了对最优路径的开发，只有迭代最</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优的蚂蚁才被允许释放信息素。（在迭代中构建出</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最优路径的蚂蚁，分为当前最优和至今最优）</a:t>
            </a:r>
          </a:p>
        </p:txBody>
      </p:sp>
      <p:sp>
        <p:nvSpPr>
          <p:cNvPr id="111623" name="Text Box 7"/>
          <p:cNvSpPr txBox="1">
            <a:spLocks noChangeArrowheads="1"/>
          </p:cNvSpPr>
          <p:nvPr/>
        </p:nvSpPr>
        <p:spPr bwMode="auto">
          <a:xfrm>
            <a:off x="457200" y="3962400"/>
            <a:ext cx="8467725"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其次，把信息素大小的取值范围限制在一个区间</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             内。</a:t>
            </a:r>
          </a:p>
        </p:txBody>
      </p:sp>
      <p:graphicFrame>
        <p:nvGraphicFramePr>
          <p:cNvPr id="111624" name="Object 8"/>
          <p:cNvGraphicFramePr>
            <a:graphicFrameLocks noChangeAspect="1"/>
          </p:cNvGraphicFramePr>
          <p:nvPr/>
        </p:nvGraphicFramePr>
        <p:xfrm>
          <a:off x="457200" y="4419600"/>
          <a:ext cx="1371600" cy="527050"/>
        </p:xfrm>
        <a:graphic>
          <a:graphicData uri="http://schemas.openxmlformats.org/presentationml/2006/ole">
            <mc:AlternateContent xmlns:mc="http://schemas.openxmlformats.org/markup-compatibility/2006">
              <mc:Choice xmlns:v="urn:schemas-microsoft-com:vml" Requires="v">
                <p:oleObj spid="_x0000_s111634" name="Equation" r:id="rId2" imgW="660400" imgH="254000" progId="Equation.DSMT4">
                  <p:embed/>
                </p:oleObj>
              </mc:Choice>
              <mc:Fallback>
                <p:oleObj name="Equation" r:id="rId2" imgW="660400" imgH="25400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419600"/>
                        <a:ext cx="1371600" cy="527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4"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12645" name="Text Box 5"/>
          <p:cNvSpPr txBox="1">
            <a:spLocks noChangeArrowheads="1"/>
          </p:cNvSpPr>
          <p:nvPr/>
        </p:nvSpPr>
        <p:spPr bwMode="auto">
          <a:xfrm>
            <a:off x="457200" y="1600200"/>
            <a:ext cx="7915275" cy="374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第三，信息素的初始值被设定为其取值范围</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的上界，并与一个较小的信息素蒸发率相结合</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目的是使得算法能在最初的搜索步骤中探索更</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多可能的路径。</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     最后，在</a:t>
            </a:r>
            <a:r>
              <a:rPr lang="en-US" altLang="zh-CN">
                <a:effectLst>
                  <a:outerShdw blurRad="38100" dist="38100" dir="2700000" algn="tl">
                    <a:srgbClr val="C0C0C0"/>
                  </a:outerShdw>
                </a:effectLst>
              </a:rPr>
              <a:t>MMAS</a:t>
            </a:r>
            <a:r>
              <a:rPr lang="zh-CN" altLang="en-US">
                <a:effectLst>
                  <a:outerShdw blurRad="38100" dist="38100" dir="2700000" algn="tl">
                    <a:srgbClr val="C0C0C0"/>
                  </a:outerShdw>
                </a:effectLst>
              </a:rPr>
              <a:t>中，每当系统到达了停滞状</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态，或者在一定数量的迭代过程中不再有更优</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的路径出现，那么所有的信息素都会被重新初</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始化。</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8"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13669" name="Text Box 5"/>
          <p:cNvSpPr txBox="1">
            <a:spLocks noChangeArrowheads="1"/>
          </p:cNvSpPr>
          <p:nvPr/>
        </p:nvSpPr>
        <p:spPr bwMode="auto">
          <a:xfrm>
            <a:off x="304800" y="1547813"/>
            <a:ext cx="8658225"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信息素的更新：当所有的蚂蚁都构建完一条路径</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之和，</a:t>
            </a:r>
            <a:r>
              <a:rPr lang="en-US" altLang="zh-CN">
                <a:effectLst>
                  <a:outerShdw blurRad="38100" dist="38100" dir="2700000" algn="tl">
                    <a:srgbClr val="C0C0C0"/>
                  </a:outerShdw>
                </a:effectLst>
              </a:rPr>
              <a:t>MMAS</a:t>
            </a:r>
            <a:r>
              <a:rPr lang="zh-CN" altLang="en-US">
                <a:effectLst>
                  <a:outerShdw blurRad="38100" dist="38100" dir="2700000" algn="tl">
                    <a:srgbClr val="C0C0C0"/>
                  </a:outerShdw>
                </a:effectLst>
              </a:rPr>
              <a:t>算法将按下式进行信息素更新：</a:t>
            </a:r>
          </a:p>
        </p:txBody>
      </p:sp>
      <p:graphicFrame>
        <p:nvGraphicFramePr>
          <p:cNvPr id="113670" name="Object 6"/>
          <p:cNvGraphicFramePr>
            <a:graphicFrameLocks noChangeAspect="1"/>
          </p:cNvGraphicFramePr>
          <p:nvPr/>
        </p:nvGraphicFramePr>
        <p:xfrm>
          <a:off x="1828800" y="2895600"/>
          <a:ext cx="3886200" cy="719138"/>
        </p:xfrm>
        <a:graphic>
          <a:graphicData uri="http://schemas.openxmlformats.org/presentationml/2006/ole">
            <mc:AlternateContent xmlns:mc="http://schemas.openxmlformats.org/markup-compatibility/2006">
              <mc:Choice xmlns:v="urn:schemas-microsoft-com:vml" Requires="v">
                <p:oleObj spid="_x0000_s113692" name="Equation" r:id="rId2" imgW="1371600" imgH="254000" progId="Equation.DSMT4">
                  <p:embed/>
                </p:oleObj>
              </mc:Choice>
              <mc:Fallback>
                <p:oleObj name="Equation" r:id="rId2" imgW="1371600" imgH="2540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895600"/>
                        <a:ext cx="3886200" cy="7191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71" name="Text Box 7"/>
          <p:cNvSpPr txBox="1">
            <a:spLocks noChangeArrowheads="1"/>
          </p:cNvSpPr>
          <p:nvPr/>
        </p:nvSpPr>
        <p:spPr bwMode="auto">
          <a:xfrm>
            <a:off x="900113" y="4005263"/>
            <a:ext cx="113347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其中  </a:t>
            </a:r>
          </a:p>
        </p:txBody>
      </p:sp>
      <p:graphicFrame>
        <p:nvGraphicFramePr>
          <p:cNvPr id="113672" name="Object 8"/>
          <p:cNvGraphicFramePr>
            <a:graphicFrameLocks noChangeAspect="1"/>
          </p:cNvGraphicFramePr>
          <p:nvPr/>
        </p:nvGraphicFramePr>
        <p:xfrm>
          <a:off x="1828800" y="3962400"/>
          <a:ext cx="2286000" cy="644525"/>
        </p:xfrm>
        <a:graphic>
          <a:graphicData uri="http://schemas.openxmlformats.org/presentationml/2006/ole">
            <mc:AlternateContent xmlns:mc="http://schemas.openxmlformats.org/markup-compatibility/2006">
              <mc:Choice xmlns:v="urn:schemas-microsoft-com:vml" Requires="v">
                <p:oleObj spid="_x0000_s113693" name="Equation" r:id="rId4" imgW="901065" imgH="254000" progId="Equation.DSMT4">
                  <p:embed/>
                </p:oleObj>
              </mc:Choice>
              <mc:Fallback>
                <p:oleObj name="Equation" r:id="rId4" imgW="901065" imgH="2540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962400"/>
                        <a:ext cx="2286000" cy="644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73" name="Text Box 9"/>
          <p:cNvSpPr txBox="1">
            <a:spLocks noChangeArrowheads="1"/>
          </p:cNvSpPr>
          <p:nvPr/>
        </p:nvSpPr>
        <p:spPr bwMode="auto">
          <a:xfrm>
            <a:off x="6996113" y="3014663"/>
            <a:ext cx="141922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2.6</a:t>
            </a:r>
            <a:r>
              <a:rPr lang="zh-CN" altLang="en-US">
                <a:effectLst>
                  <a:outerShdw blurRad="38100" dist="38100" dir="2700000" algn="tl">
                    <a:srgbClr val="C0C0C0"/>
                  </a:outerShdw>
                </a:effectLst>
              </a:rPr>
              <a: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6"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10598" name="Text Box 6"/>
          <p:cNvSpPr txBox="1">
            <a:spLocks noChangeArrowheads="1"/>
          </p:cNvSpPr>
          <p:nvPr/>
        </p:nvSpPr>
        <p:spPr bwMode="auto">
          <a:xfrm>
            <a:off x="533400" y="1371600"/>
            <a:ext cx="6056313"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蚁群系统（</a:t>
            </a:r>
            <a:r>
              <a:rPr lang="en-US" altLang="zh-CN">
                <a:effectLst>
                  <a:outerShdw blurRad="38100" dist="38100" dir="2700000" algn="tl">
                    <a:srgbClr val="C0C0C0"/>
                  </a:outerShdw>
                </a:effectLst>
              </a:rPr>
              <a:t>ant colony system ACS</a:t>
            </a:r>
            <a:r>
              <a:rPr lang="zh-CN" altLang="en-US">
                <a:effectLst>
                  <a:outerShdw blurRad="38100" dist="38100" dir="2700000" algn="tl">
                    <a:srgbClr val="C0C0C0"/>
                  </a:outerShdw>
                </a:effectLst>
              </a:rPr>
              <a:t>）</a:t>
            </a:r>
          </a:p>
        </p:txBody>
      </p:sp>
      <p:sp>
        <p:nvSpPr>
          <p:cNvPr id="110600" name="Text Box 8"/>
          <p:cNvSpPr txBox="1">
            <a:spLocks noChangeArrowheads="1"/>
          </p:cNvSpPr>
          <p:nvPr/>
        </p:nvSpPr>
        <p:spPr bwMode="auto">
          <a:xfrm>
            <a:off x="747713" y="1947863"/>
            <a:ext cx="731202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ACS</a:t>
            </a:r>
            <a:r>
              <a:rPr lang="zh-CN" altLang="en-US">
                <a:effectLst>
                  <a:outerShdw blurRad="38100" dist="38100" dir="2700000" algn="tl">
                    <a:srgbClr val="C0C0C0"/>
                  </a:outerShdw>
                </a:effectLst>
              </a:rPr>
              <a:t>与</a:t>
            </a:r>
            <a:r>
              <a:rPr lang="en-US" altLang="zh-CN">
                <a:effectLst>
                  <a:outerShdw blurRad="38100" dist="38100" dir="2700000" algn="tl">
                    <a:srgbClr val="C0C0C0"/>
                  </a:outerShdw>
                </a:effectLst>
              </a:rPr>
              <a:t>AS</a:t>
            </a:r>
            <a:r>
              <a:rPr lang="zh-CN" altLang="en-US">
                <a:effectLst>
                  <a:outerShdw blurRad="38100" dist="38100" dir="2700000" algn="tl">
                    <a:srgbClr val="C0C0C0"/>
                  </a:outerShdw>
                </a:effectLst>
              </a:rPr>
              <a:t>的不同之处主要体现在</a:t>
            </a:r>
            <a:r>
              <a:rPr lang="en-US" altLang="zh-CN">
                <a:effectLst>
                  <a:outerShdw blurRad="38100" dist="38100" dir="2700000" algn="tl">
                    <a:srgbClr val="C0C0C0"/>
                  </a:outerShdw>
                </a:effectLst>
              </a:rPr>
              <a:t>3</a:t>
            </a:r>
            <a:r>
              <a:rPr lang="zh-CN" altLang="en-US">
                <a:effectLst>
                  <a:outerShdw blurRad="38100" dist="38100" dir="2700000" algn="tl">
                    <a:srgbClr val="C0C0C0"/>
                  </a:outerShdw>
                </a:effectLst>
              </a:rPr>
              <a:t>个方面：</a:t>
            </a:r>
          </a:p>
        </p:txBody>
      </p:sp>
      <p:sp>
        <p:nvSpPr>
          <p:cNvPr id="110601" name="Text Box 9"/>
          <p:cNvSpPr txBox="1">
            <a:spLocks noChangeArrowheads="1"/>
          </p:cNvSpPr>
          <p:nvPr/>
        </p:nvSpPr>
        <p:spPr bwMode="auto">
          <a:xfrm>
            <a:off x="304800" y="2743200"/>
            <a:ext cx="8562975" cy="329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第一，它采用了一种更具积极性的行为选择规则</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从而能比</a:t>
            </a:r>
            <a:r>
              <a:rPr lang="en-US" altLang="zh-CN">
                <a:effectLst>
                  <a:outerShdw blurRad="38100" dist="38100" dir="2700000" algn="tl">
                    <a:srgbClr val="C0C0C0"/>
                  </a:outerShdw>
                </a:effectLst>
              </a:rPr>
              <a:t>AS</a:t>
            </a:r>
            <a:r>
              <a:rPr lang="zh-CN" altLang="en-US">
                <a:effectLst>
                  <a:outerShdw blurRad="38100" dist="38100" dir="2700000" algn="tl">
                    <a:srgbClr val="C0C0C0"/>
                  </a:outerShdw>
                </a:effectLst>
              </a:rPr>
              <a:t>更好地开发蚂蚁所积累的搜索经验。</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    第二，信息素蒸发和信息素释放动作只在至今最</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优路径上进行。</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    第三，蚂蚁每一次使用边       从城市    移动到城</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市   后它就会去掉该边上一定量的信息素，以增加</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探索其余路径的可能性。</a:t>
            </a:r>
          </a:p>
        </p:txBody>
      </p:sp>
      <p:graphicFrame>
        <p:nvGraphicFramePr>
          <p:cNvPr id="110602" name="Object 10"/>
          <p:cNvGraphicFramePr>
            <a:graphicFrameLocks noChangeAspect="1"/>
          </p:cNvGraphicFramePr>
          <p:nvPr/>
        </p:nvGraphicFramePr>
        <p:xfrm>
          <a:off x="4953000" y="4572000"/>
          <a:ext cx="762000" cy="563563"/>
        </p:xfrm>
        <a:graphic>
          <a:graphicData uri="http://schemas.openxmlformats.org/presentationml/2006/ole">
            <mc:AlternateContent xmlns:mc="http://schemas.openxmlformats.org/markup-compatibility/2006">
              <mc:Choice xmlns:v="urn:schemas-microsoft-com:vml" Requires="v">
                <p:oleObj spid="_x0000_s110632" name="Equation" r:id="rId2" imgW="342900" imgH="254000" progId="Equation.DSMT4">
                  <p:embed/>
                </p:oleObj>
              </mc:Choice>
              <mc:Fallback>
                <p:oleObj name="Equation" r:id="rId2" imgW="342900" imgH="254000" progId="Equation.DSMT4">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572000"/>
                        <a:ext cx="762000" cy="5635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603" name="Object 11"/>
          <p:cNvGraphicFramePr>
            <a:graphicFrameLocks noChangeAspect="1"/>
          </p:cNvGraphicFramePr>
          <p:nvPr/>
        </p:nvGraphicFramePr>
        <p:xfrm>
          <a:off x="6858000" y="4648200"/>
          <a:ext cx="246063" cy="457200"/>
        </p:xfrm>
        <a:graphic>
          <a:graphicData uri="http://schemas.openxmlformats.org/presentationml/2006/ole">
            <mc:AlternateContent xmlns:mc="http://schemas.openxmlformats.org/markup-compatibility/2006">
              <mc:Choice xmlns:v="urn:schemas-microsoft-com:vml" Requires="v">
                <p:oleObj spid="_x0000_s110633" name="Equation" r:id="rId4" imgW="88900" imgH="164465" progId="Equation.DSMT4">
                  <p:embed/>
                </p:oleObj>
              </mc:Choice>
              <mc:Fallback>
                <p:oleObj name="Equation" r:id="rId4" imgW="88900" imgH="164465"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4648200"/>
                        <a:ext cx="24606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604" name="Object 12"/>
          <p:cNvGraphicFramePr>
            <a:graphicFrameLocks noChangeAspect="1"/>
          </p:cNvGraphicFramePr>
          <p:nvPr/>
        </p:nvGraphicFramePr>
        <p:xfrm>
          <a:off x="762000" y="5029200"/>
          <a:ext cx="304800" cy="457200"/>
        </p:xfrm>
        <a:graphic>
          <a:graphicData uri="http://schemas.openxmlformats.org/presentationml/2006/ole">
            <mc:AlternateContent xmlns:mc="http://schemas.openxmlformats.org/markup-compatibility/2006">
              <mc:Choice xmlns:v="urn:schemas-microsoft-com:vml" Requires="v">
                <p:oleObj spid="_x0000_s110634" name="Equation" r:id="rId6" imgW="127000" imgH="190500" progId="Equation.DSMT4">
                  <p:embed/>
                </p:oleObj>
              </mc:Choice>
              <mc:Fallback>
                <p:oleObj name="Equation" r:id="rId6" imgW="127000" imgH="1905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5029200"/>
                        <a:ext cx="3048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8"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grpSp>
        <p:nvGrpSpPr>
          <p:cNvPr id="129038" name="Group 14"/>
          <p:cNvGrpSpPr/>
          <p:nvPr/>
        </p:nvGrpSpPr>
        <p:grpSpPr bwMode="auto">
          <a:xfrm>
            <a:off x="1295400" y="2895600"/>
            <a:ext cx="6629400" cy="1768475"/>
            <a:chOff x="816" y="1920"/>
            <a:chExt cx="4176" cy="1114"/>
          </a:xfrm>
        </p:grpSpPr>
        <p:graphicFrame>
          <p:nvGraphicFramePr>
            <p:cNvPr id="129031" name="Object 7"/>
            <p:cNvGraphicFramePr>
              <a:graphicFrameLocks noChangeAspect="1"/>
            </p:cNvGraphicFramePr>
            <p:nvPr/>
          </p:nvGraphicFramePr>
          <p:xfrm>
            <a:off x="816" y="2304"/>
            <a:ext cx="432" cy="341"/>
          </p:xfrm>
          <a:graphic>
            <a:graphicData uri="http://schemas.openxmlformats.org/presentationml/2006/ole">
              <mc:AlternateContent xmlns:mc="http://schemas.openxmlformats.org/markup-compatibility/2006">
                <mc:Choice xmlns:v="urn:schemas-microsoft-com:vml" Requires="v">
                  <p:oleObj spid="_x0000_s129132" name="Equation" r:id="rId2" imgW="241300" imgH="190500" progId="Equation.DSMT4">
                    <p:embed/>
                  </p:oleObj>
                </mc:Choice>
                <mc:Fallback>
                  <p:oleObj name="Equation" r:id="rId2" imgW="241300" imgH="19050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2304"/>
                          <a:ext cx="432" cy="3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32" name="AutoShape 8"/>
            <p:cNvSpPr/>
            <p:nvPr/>
          </p:nvSpPr>
          <p:spPr bwMode="auto">
            <a:xfrm>
              <a:off x="1296" y="2016"/>
              <a:ext cx="48" cy="1008"/>
            </a:xfrm>
            <a:prstGeom prst="leftBrace">
              <a:avLst>
                <a:gd name="adj1" fmla="val 175000"/>
                <a:gd name="adj2" fmla="val 50000"/>
              </a:avLst>
            </a:prstGeom>
            <a:noFill/>
            <a:ln w="9525">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a:p>
          </p:txBody>
        </p:sp>
        <p:graphicFrame>
          <p:nvGraphicFramePr>
            <p:cNvPr id="129033" name="Object 9"/>
            <p:cNvGraphicFramePr>
              <a:graphicFrameLocks noChangeAspect="1"/>
            </p:cNvGraphicFramePr>
            <p:nvPr/>
          </p:nvGraphicFramePr>
          <p:xfrm>
            <a:off x="1536" y="1920"/>
            <a:ext cx="1776" cy="439"/>
          </p:xfrm>
          <a:graphic>
            <a:graphicData uri="http://schemas.openxmlformats.org/presentationml/2006/ole">
              <mc:AlternateContent xmlns:mc="http://schemas.openxmlformats.org/markup-compatibility/2006">
                <mc:Choice xmlns:v="urn:schemas-microsoft-com:vml" Requires="v">
                  <p:oleObj spid="_x0000_s129133" name="Equation" r:id="rId4" imgW="1130300" imgH="279400" progId="Equation.DSMT4">
                    <p:embed/>
                  </p:oleObj>
                </mc:Choice>
                <mc:Fallback>
                  <p:oleObj name="Equation" r:id="rId4" imgW="1130300" imgH="2794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6" y="1920"/>
                          <a:ext cx="1776" cy="43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34" name="Text Box 10"/>
            <p:cNvSpPr txBox="1">
              <a:spLocks noChangeArrowheads="1"/>
            </p:cNvSpPr>
            <p:nvPr/>
          </p:nvSpPr>
          <p:spPr bwMode="auto">
            <a:xfrm>
              <a:off x="3840" y="1968"/>
              <a:ext cx="594"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如果</a:t>
              </a:r>
            </a:p>
          </p:txBody>
        </p:sp>
        <p:graphicFrame>
          <p:nvGraphicFramePr>
            <p:cNvPr id="129035" name="Object 11"/>
            <p:cNvGraphicFramePr>
              <a:graphicFrameLocks noChangeAspect="1"/>
            </p:cNvGraphicFramePr>
            <p:nvPr/>
          </p:nvGraphicFramePr>
          <p:xfrm>
            <a:off x="4416" y="1968"/>
            <a:ext cx="576" cy="334"/>
          </p:xfrm>
          <a:graphic>
            <a:graphicData uri="http://schemas.openxmlformats.org/presentationml/2006/ole">
              <mc:AlternateContent xmlns:mc="http://schemas.openxmlformats.org/markup-compatibility/2006">
                <mc:Choice xmlns:v="urn:schemas-microsoft-com:vml" Requires="v">
                  <p:oleObj spid="_x0000_s129134" name="Equation" r:id="rId6" imgW="393700" imgH="228600" progId="Equation.DSMT4">
                    <p:embed/>
                  </p:oleObj>
                </mc:Choice>
                <mc:Fallback>
                  <p:oleObj name="Equation" r:id="rId6" imgW="393700" imgH="2286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6" y="1968"/>
                          <a:ext cx="576" cy="3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36" name="Object 12"/>
            <p:cNvGraphicFramePr>
              <a:graphicFrameLocks noChangeAspect="1"/>
            </p:cNvGraphicFramePr>
            <p:nvPr/>
          </p:nvGraphicFramePr>
          <p:xfrm>
            <a:off x="1584" y="2736"/>
            <a:ext cx="227" cy="288"/>
          </p:xfrm>
          <a:graphic>
            <a:graphicData uri="http://schemas.openxmlformats.org/presentationml/2006/ole">
              <mc:AlternateContent xmlns:mc="http://schemas.openxmlformats.org/markup-compatibility/2006">
                <mc:Choice xmlns:v="urn:schemas-microsoft-com:vml" Requires="v">
                  <p:oleObj spid="_x0000_s129135" name="Equation" r:id="rId8" imgW="139700" imgH="177800" progId="Equation.DSMT4">
                    <p:embed/>
                  </p:oleObj>
                </mc:Choice>
                <mc:Fallback>
                  <p:oleObj name="Equation" r:id="rId8" imgW="139700" imgH="17780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4" y="2736"/>
                          <a:ext cx="227"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37" name="Text Box 13"/>
            <p:cNvSpPr txBox="1">
              <a:spLocks noChangeArrowheads="1"/>
            </p:cNvSpPr>
            <p:nvPr/>
          </p:nvSpPr>
          <p:spPr bwMode="auto">
            <a:xfrm>
              <a:off x="3888" y="2688"/>
              <a:ext cx="594"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否则</a:t>
              </a:r>
            </a:p>
          </p:txBody>
        </p:sp>
      </p:grpSp>
      <p:grpSp>
        <p:nvGrpSpPr>
          <p:cNvPr id="129042" name="Group 18"/>
          <p:cNvGrpSpPr/>
          <p:nvPr/>
        </p:nvGrpSpPr>
        <p:grpSpPr bwMode="auto">
          <a:xfrm>
            <a:off x="457200" y="1447800"/>
            <a:ext cx="8467725" cy="1463675"/>
            <a:chOff x="288" y="912"/>
            <a:chExt cx="5334" cy="922"/>
          </a:xfrm>
        </p:grpSpPr>
        <p:sp>
          <p:nvSpPr>
            <p:cNvPr id="129029" name="Text Box 5"/>
            <p:cNvSpPr txBox="1">
              <a:spLocks noChangeArrowheads="1"/>
            </p:cNvSpPr>
            <p:nvPr/>
          </p:nvSpPr>
          <p:spPr bwMode="auto">
            <a:xfrm>
              <a:off x="288" y="912"/>
              <a:ext cx="5334" cy="9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在</a:t>
              </a:r>
              <a:r>
                <a:rPr lang="en-US" altLang="zh-CN">
                  <a:effectLst>
                    <a:outerShdw blurRad="38100" dist="38100" dir="2700000" algn="tl">
                      <a:srgbClr val="C0C0C0"/>
                    </a:outerShdw>
                  </a:effectLst>
                </a:rPr>
                <a:t>ACS</a:t>
              </a:r>
              <a:r>
                <a:rPr lang="zh-CN" altLang="en-US">
                  <a:effectLst>
                    <a:outerShdw blurRad="38100" dist="38100" dir="2700000" algn="tl">
                      <a:srgbClr val="C0C0C0"/>
                    </a:outerShdw>
                  </a:effectLst>
                </a:rPr>
                <a:t>中，位于城市   的蚂蚁   根据伪随机比例</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规则选择城市   作为下一个访问的城市，这个规则</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由下式给出：</a:t>
              </a:r>
            </a:p>
          </p:txBody>
        </p:sp>
        <p:pic>
          <p:nvPicPr>
            <p:cNvPr id="129039" name="Picture 1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36" y="912"/>
              <a:ext cx="181"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9040" name="Object 16"/>
            <p:cNvGraphicFramePr>
              <a:graphicFrameLocks noChangeAspect="1"/>
            </p:cNvGraphicFramePr>
            <p:nvPr/>
          </p:nvGraphicFramePr>
          <p:xfrm>
            <a:off x="3600" y="912"/>
            <a:ext cx="282" cy="528"/>
          </p:xfrm>
          <a:graphic>
            <a:graphicData uri="http://schemas.openxmlformats.org/presentationml/2006/ole">
              <mc:AlternateContent xmlns:mc="http://schemas.openxmlformats.org/markup-compatibility/2006">
                <mc:Choice xmlns:v="urn:schemas-microsoft-com:vml" Requires="v">
                  <p:oleObj spid="_x0000_s129136" name="Equation" r:id="rId11" imgW="101600" imgH="190500" progId="Equation.DSMT4">
                    <p:embed/>
                  </p:oleObj>
                </mc:Choice>
                <mc:Fallback>
                  <p:oleObj name="Equation" r:id="rId11" imgW="101600" imgH="1905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0" y="912"/>
                          <a:ext cx="282" cy="5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29041" name="Picture 1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776" y="1248"/>
              <a:ext cx="19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29050" name="Group 26"/>
          <p:cNvGrpSpPr/>
          <p:nvPr/>
        </p:nvGrpSpPr>
        <p:grpSpPr bwMode="auto">
          <a:xfrm>
            <a:off x="381000" y="4876800"/>
            <a:ext cx="8372475" cy="1463675"/>
            <a:chOff x="240" y="3072"/>
            <a:chExt cx="5274" cy="922"/>
          </a:xfrm>
        </p:grpSpPr>
        <p:sp>
          <p:nvSpPr>
            <p:cNvPr id="129043" name="Text Box 19"/>
            <p:cNvSpPr txBox="1">
              <a:spLocks noChangeArrowheads="1"/>
            </p:cNvSpPr>
            <p:nvPr/>
          </p:nvSpPr>
          <p:spPr bwMode="auto">
            <a:xfrm>
              <a:off x="768" y="3312"/>
              <a:ext cx="114"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effectLst>
                  <a:outerShdw blurRad="38100" dist="38100" dir="2700000" algn="tl">
                    <a:srgbClr val="C0C0C0"/>
                  </a:outerShdw>
                </a:effectLst>
              </a:endParaRPr>
            </a:p>
          </p:txBody>
        </p:sp>
        <p:sp>
          <p:nvSpPr>
            <p:cNvPr id="129044" name="Text Box 20"/>
            <p:cNvSpPr txBox="1">
              <a:spLocks noChangeArrowheads="1"/>
            </p:cNvSpPr>
            <p:nvPr/>
          </p:nvSpPr>
          <p:spPr bwMode="auto">
            <a:xfrm>
              <a:off x="240" y="3072"/>
              <a:ext cx="5274" cy="9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其中  是均匀分布在区间</a:t>
              </a:r>
              <a:r>
                <a:rPr lang="en-US" altLang="zh-CN">
                  <a:effectLst>
                    <a:outerShdw blurRad="38100" dist="38100" dir="2700000" algn="tl">
                      <a:srgbClr val="C0C0C0"/>
                    </a:outerShdw>
                  </a:effectLst>
                </a:rPr>
                <a:t>[0,1]</a:t>
              </a:r>
              <a:r>
                <a:rPr lang="zh-CN" altLang="en-US">
                  <a:effectLst>
                    <a:outerShdw blurRad="38100" dist="38100" dir="2700000" algn="tl">
                      <a:srgbClr val="C0C0C0"/>
                    </a:outerShdw>
                  </a:effectLst>
                </a:rPr>
                <a:t>中的一个随机变量，</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                   是一个参数，  是根据式（</a:t>
              </a:r>
              <a:r>
                <a:rPr lang="en-US" altLang="zh-CN">
                  <a:effectLst>
                    <a:outerShdw blurRad="38100" dist="38100" dir="2700000" algn="tl">
                      <a:srgbClr val="C0C0C0"/>
                    </a:outerShdw>
                  </a:effectLst>
                </a:rPr>
                <a:t>2.2</a:t>
              </a:r>
              <a:r>
                <a:rPr lang="zh-CN" altLang="en-US">
                  <a:effectLst>
                    <a:outerShdw blurRad="38100" dist="38100" dir="2700000" algn="tl">
                      <a:srgbClr val="C0C0C0"/>
                    </a:outerShdw>
                  </a:effectLst>
                </a:rPr>
                <a:t>）给出的</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概率分布产生处理的一个随机变量（其中      ）。</a:t>
              </a:r>
            </a:p>
          </p:txBody>
        </p:sp>
        <p:graphicFrame>
          <p:nvGraphicFramePr>
            <p:cNvPr id="129045" name="Object 21"/>
            <p:cNvGraphicFramePr>
              <a:graphicFrameLocks noChangeAspect="1"/>
            </p:cNvGraphicFramePr>
            <p:nvPr/>
          </p:nvGraphicFramePr>
          <p:xfrm>
            <a:off x="720" y="3120"/>
            <a:ext cx="185" cy="240"/>
          </p:xfrm>
          <a:graphic>
            <a:graphicData uri="http://schemas.openxmlformats.org/presentationml/2006/ole">
              <mc:AlternateContent xmlns:mc="http://schemas.openxmlformats.org/markup-compatibility/2006">
                <mc:Choice xmlns:v="urn:schemas-microsoft-com:vml" Requires="v">
                  <p:oleObj spid="_x0000_s129137" name="Equation" r:id="rId14" imgW="127000" imgH="165100" progId="Equation.DSMT4">
                    <p:embed/>
                  </p:oleObj>
                </mc:Choice>
                <mc:Fallback>
                  <p:oleObj name="Equation" r:id="rId14" imgW="127000" imgH="165100" progId="Equation.DSMT4">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0" y="3120"/>
                          <a:ext cx="185"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46" name="Object 22"/>
            <p:cNvGraphicFramePr>
              <a:graphicFrameLocks noChangeAspect="1"/>
            </p:cNvGraphicFramePr>
            <p:nvPr/>
          </p:nvGraphicFramePr>
          <p:xfrm>
            <a:off x="288" y="3360"/>
            <a:ext cx="1152" cy="334"/>
          </p:xfrm>
          <a:graphic>
            <a:graphicData uri="http://schemas.openxmlformats.org/presentationml/2006/ole">
              <mc:AlternateContent xmlns:mc="http://schemas.openxmlformats.org/markup-compatibility/2006">
                <mc:Choice xmlns:v="urn:schemas-microsoft-com:vml" Requires="v">
                  <p:oleObj spid="_x0000_s129138" name="Equation" r:id="rId16" imgW="875665" imgH="254000" progId="Equation.DSMT4">
                    <p:embed/>
                  </p:oleObj>
                </mc:Choice>
                <mc:Fallback>
                  <p:oleObj name="Equation" r:id="rId16" imgW="875665" imgH="254000" progId="Equation.DSMT4">
                    <p:embed/>
                    <p:pic>
                      <p:nvPicPr>
                        <p:cNvPr id="0"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8" y="3360"/>
                          <a:ext cx="1152" cy="3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47" name="Object 23"/>
            <p:cNvGraphicFramePr>
              <a:graphicFrameLocks noChangeAspect="1"/>
            </p:cNvGraphicFramePr>
            <p:nvPr/>
          </p:nvGraphicFramePr>
          <p:xfrm>
            <a:off x="2832" y="3408"/>
            <a:ext cx="226" cy="288"/>
          </p:xfrm>
          <a:graphic>
            <a:graphicData uri="http://schemas.openxmlformats.org/presentationml/2006/ole">
              <mc:AlternateContent xmlns:mc="http://schemas.openxmlformats.org/markup-compatibility/2006">
                <mc:Choice xmlns:v="urn:schemas-microsoft-com:vml" Requires="v">
                  <p:oleObj spid="_x0000_s129139" name="Equation" r:id="rId18" imgW="139700" imgH="177800" progId="Equation.DSMT4">
                    <p:embed/>
                  </p:oleObj>
                </mc:Choice>
                <mc:Fallback>
                  <p:oleObj name="Equation" r:id="rId18" imgW="139700" imgH="177800" progId="Equation.DSMT4">
                    <p:embed/>
                    <p:pic>
                      <p:nvPicPr>
                        <p:cNvPr id="0" name="Object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32" y="3408"/>
                          <a:ext cx="22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48" name="Object 24"/>
            <p:cNvGraphicFramePr>
              <a:graphicFrameLocks noChangeAspect="1"/>
            </p:cNvGraphicFramePr>
            <p:nvPr/>
          </p:nvGraphicFramePr>
          <p:xfrm>
            <a:off x="4608" y="3696"/>
            <a:ext cx="448" cy="224"/>
          </p:xfrm>
          <a:graphic>
            <a:graphicData uri="http://schemas.openxmlformats.org/presentationml/2006/ole">
              <mc:AlternateContent xmlns:mc="http://schemas.openxmlformats.org/markup-compatibility/2006">
                <mc:Choice xmlns:v="urn:schemas-microsoft-com:vml" Requires="v">
                  <p:oleObj spid="_x0000_s129140" name="Equation" r:id="rId20" imgW="354965" imgH="177800" progId="Equation.DSMT4">
                    <p:embed/>
                  </p:oleObj>
                </mc:Choice>
                <mc:Fallback>
                  <p:oleObj name="Equation" r:id="rId20" imgW="354965" imgH="177800" progId="Equation.DSMT4">
                    <p:embed/>
                    <p:pic>
                      <p:nvPicPr>
                        <p:cNvPr id="0" name="Object 2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08" y="3696"/>
                          <a:ext cx="448" cy="2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29049" name="Text Box 25"/>
          <p:cNvSpPr txBox="1">
            <a:spLocks noChangeArrowheads="1"/>
          </p:cNvSpPr>
          <p:nvPr/>
        </p:nvSpPr>
        <p:spPr bwMode="auto">
          <a:xfrm>
            <a:off x="7724775" y="3505200"/>
            <a:ext cx="141922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2.7</a:t>
            </a:r>
            <a:r>
              <a:rPr lang="zh-CN" altLang="en-US">
                <a:effectLst>
                  <a:outerShdw blurRad="38100" dist="38100" dir="2700000" algn="tl">
                    <a:srgbClr val="C0C0C0"/>
                  </a:outerShdw>
                </a:effectLst>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0FA485FD-9CD3-4F13-B113-0F66BC88C96E}" type="slidenum">
              <a:rPr kumimoji="0" lang="zh-CN" altLang="en-US" sz="1400"/>
            </a:fld>
            <a:endParaRPr kumimoji="0" lang="en-US" altLang="zh-CN" sz="1400"/>
          </a:p>
        </p:txBody>
      </p:sp>
      <p:sp>
        <p:nvSpPr>
          <p:cNvPr id="17411" name="Rectangle 2"/>
          <p:cNvSpPr>
            <a:spLocks noGrp="1" noChangeArrowheads="1"/>
          </p:cNvSpPr>
          <p:nvPr>
            <p:ph type="title"/>
          </p:nvPr>
        </p:nvSpPr>
        <p:spPr/>
        <p:txBody>
          <a:bodyPr/>
          <a:lstStyle/>
          <a:p>
            <a:pPr algn="ctr" eaLnBrk="1" hangingPunct="1"/>
            <a:r>
              <a:rPr lang="en-US" altLang="zh-CN" sz="3600" smtClean="0"/>
              <a:t>1.2 </a:t>
            </a:r>
            <a:r>
              <a:rPr lang="zh-CN" altLang="en-US" sz="3600" smtClean="0"/>
              <a:t>计算复杂性的概念 </a:t>
            </a:r>
            <a:r>
              <a:rPr lang="en-US" altLang="zh-CN" sz="3600" smtClean="0"/>
              <a:t>2</a:t>
            </a:r>
            <a:r>
              <a:rPr lang="en-US" altLang="zh-CN" sz="3200" smtClean="0"/>
              <a:t>/11</a:t>
            </a:r>
            <a:endParaRPr lang="zh-CN" altLang="en-US" sz="3200" smtClean="0"/>
          </a:p>
        </p:txBody>
      </p:sp>
      <p:graphicFrame>
        <p:nvGraphicFramePr>
          <p:cNvPr id="110773" name="Group 181"/>
          <p:cNvGraphicFramePr>
            <a:graphicFrameLocks noGrp="1"/>
          </p:cNvGraphicFramePr>
          <p:nvPr/>
        </p:nvGraphicFramePr>
        <p:xfrm>
          <a:off x="323850" y="2205038"/>
          <a:ext cx="8280400" cy="1975080"/>
        </p:xfrm>
        <a:graphic>
          <a:graphicData uri="http://schemas.openxmlformats.org/drawingml/2006/table">
            <a:tbl>
              <a:tblPr/>
              <a:tblGrid>
                <a:gridCol w="935038"/>
                <a:gridCol w="865187"/>
                <a:gridCol w="792163"/>
                <a:gridCol w="792162"/>
                <a:gridCol w="933450"/>
                <a:gridCol w="1009650"/>
                <a:gridCol w="1074738"/>
                <a:gridCol w="938212"/>
                <a:gridCol w="939800"/>
              </a:tblGrid>
              <a:tr h="94475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zh-CN" altLang="en-US" sz="2800" b="0" i="0" u="none" strike="noStrike" cap="none" normalizeH="0" baseline="0" smtClean="0">
                          <a:ln>
                            <a:noFill/>
                          </a:ln>
                          <a:solidFill>
                            <a:schemeClr val="tx1"/>
                          </a:solidFill>
                          <a:effectLst/>
                          <a:latin typeface="Tahoma" pitchFamily="34" charset="0"/>
                          <a:ea typeface="宋体" pitchFamily="2" charset="-122"/>
                        </a:rPr>
                        <a:t>城市数</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zh-CN" altLang="en-US" sz="2800" b="0" i="0" u="none" strike="noStrike" cap="none" normalizeH="0" baseline="0" smtClean="0">
                          <a:ln>
                            <a:noFill/>
                          </a:ln>
                          <a:solidFill>
                            <a:schemeClr val="tx1"/>
                          </a:solidFill>
                          <a:effectLst/>
                          <a:latin typeface="Tahoma" pitchFamily="34" charset="0"/>
                          <a:ea typeface="宋体" pitchFamily="2" charset="-122"/>
                        </a:rPr>
                        <a:t>2</a:t>
                      </a:r>
                      <a:r>
                        <a:rPr kumimoji="1"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zh-CN" altLang="en-US" sz="2800" b="0" i="0" u="none" strike="noStrike" cap="none" normalizeH="0" baseline="0" smtClean="0">
                          <a:ln>
                            <a:noFill/>
                          </a:ln>
                          <a:solidFill>
                            <a:schemeClr val="tx1"/>
                          </a:solidFill>
                          <a:effectLst/>
                          <a:latin typeface="Tahoma" pitchFamily="34" charset="0"/>
                          <a:ea typeface="宋体" pitchFamily="2" charset="-122"/>
                        </a:rPr>
                        <a:t>25</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zh-CN" altLang="en-US" sz="2800" b="0" i="0" u="none" strike="noStrike" cap="none" normalizeH="0" baseline="0" smtClean="0">
                          <a:ln>
                            <a:noFill/>
                          </a:ln>
                          <a:solidFill>
                            <a:schemeClr val="tx1"/>
                          </a:solidFill>
                          <a:effectLst/>
                          <a:latin typeface="Tahoma" pitchFamily="34" charset="0"/>
                          <a:ea typeface="宋体" pitchFamily="2" charset="-122"/>
                        </a:rPr>
                        <a:t>26</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zh-CN" altLang="en-US" sz="2800" b="0" i="0" u="none" strike="noStrike" cap="none" normalizeH="0" baseline="0" smtClean="0">
                          <a:ln>
                            <a:noFill/>
                          </a:ln>
                          <a:solidFill>
                            <a:schemeClr val="tx1"/>
                          </a:solidFill>
                          <a:effectLst/>
                          <a:latin typeface="Tahoma" pitchFamily="34" charset="0"/>
                          <a:ea typeface="宋体" pitchFamily="2" charset="-122"/>
                        </a:rPr>
                        <a:t>27</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zh-CN" altLang="en-US" sz="2800" b="0" i="0" u="none" strike="noStrike" cap="none" normalizeH="0" baseline="0" smtClean="0">
                          <a:ln>
                            <a:noFill/>
                          </a:ln>
                          <a:solidFill>
                            <a:schemeClr val="tx1"/>
                          </a:solidFill>
                          <a:effectLst/>
                          <a:latin typeface="Tahoma" pitchFamily="34" charset="0"/>
                          <a:ea typeface="宋体" pitchFamily="2" charset="-122"/>
                        </a:rPr>
                        <a:t>28</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zh-CN" altLang="en-US" sz="2800" b="0" i="0" u="none" strike="noStrike" cap="none" normalizeH="0" baseline="0" smtClean="0">
                          <a:ln>
                            <a:noFill/>
                          </a:ln>
                          <a:solidFill>
                            <a:schemeClr val="tx1"/>
                          </a:solidFill>
                          <a:effectLst/>
                          <a:latin typeface="Tahoma" pitchFamily="34" charset="0"/>
                          <a:ea typeface="宋体" pitchFamily="2" charset="-122"/>
                        </a:rPr>
                        <a:t>29</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zh-CN" altLang="en-US" sz="2800" b="0" i="0" u="none" strike="noStrike" cap="none" normalizeH="0" baseline="0" smtClean="0">
                          <a:ln>
                            <a:noFill/>
                          </a:ln>
                          <a:solidFill>
                            <a:schemeClr val="tx1"/>
                          </a:solidFill>
                          <a:effectLst/>
                          <a:latin typeface="Tahoma" pitchFamily="34" charset="0"/>
                          <a:ea typeface="宋体" pitchFamily="2" charset="-122"/>
                        </a:rPr>
                        <a:t>30</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zh-CN" altLang="en-US" sz="2800" b="0" i="0" u="none" strike="noStrike" cap="none" normalizeH="0" baseline="0" smtClean="0">
                          <a:ln>
                            <a:noFill/>
                          </a:ln>
                          <a:solidFill>
                            <a:schemeClr val="tx1"/>
                          </a:solidFill>
                          <a:effectLst/>
                          <a:latin typeface="Tahoma" pitchFamily="34" charset="0"/>
                          <a:ea typeface="宋体" pitchFamily="2" charset="-122"/>
                        </a:rPr>
                        <a:t>31</a:t>
                      </a: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3009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zh-CN" altLang="en-US" sz="2800" b="0" i="0" u="none" strike="noStrike" cap="none" normalizeH="0" baseline="0" smtClean="0">
                          <a:ln>
                            <a:noFill/>
                          </a:ln>
                          <a:solidFill>
                            <a:schemeClr val="tx1"/>
                          </a:solidFill>
                          <a:effectLst/>
                          <a:latin typeface="Tahoma" pitchFamily="34" charset="0"/>
                          <a:ea typeface="宋体" pitchFamily="2" charset="-122"/>
                        </a:rPr>
                        <a:t>计算时间</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zh-CN" altLang="en-US" sz="2800" b="0" i="0" u="none" strike="noStrike" cap="none" normalizeH="0" baseline="0" smtClean="0">
                          <a:ln>
                            <a:noFill/>
                          </a:ln>
                          <a:solidFill>
                            <a:schemeClr val="tx1"/>
                          </a:solidFill>
                          <a:effectLst/>
                          <a:latin typeface="Tahoma" pitchFamily="34" charset="0"/>
                          <a:ea typeface="宋体" pitchFamily="2" charset="-122"/>
                        </a:rPr>
                        <a:t>1</a:t>
                      </a:r>
                      <a:endParaRPr kumimoji="1" lang="zh-CN" altLang="en-US" sz="2800" b="0"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sec</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zh-CN" altLang="en-US" sz="2800" b="0" i="0" u="none" strike="noStrike" cap="none" normalizeH="0" baseline="0" smtClean="0">
                          <a:ln>
                            <a:noFill/>
                          </a:ln>
                          <a:solidFill>
                            <a:schemeClr val="tx1"/>
                          </a:solidFill>
                          <a:effectLst/>
                          <a:latin typeface="Tahoma" pitchFamily="34" charset="0"/>
                          <a:ea typeface="宋体" pitchFamily="2" charset="-122"/>
                        </a:rPr>
                        <a:t>24</a:t>
                      </a:r>
                      <a:endParaRPr kumimoji="1" lang="zh-CN" altLang="en-US" sz="2800" b="0"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sec</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zh-CN" altLang="en-US" sz="2800" b="0" i="0" u="none" strike="noStrike" cap="none" normalizeH="0" baseline="0" smtClean="0">
                          <a:ln>
                            <a:noFill/>
                          </a:ln>
                          <a:solidFill>
                            <a:schemeClr val="tx1"/>
                          </a:solidFill>
                          <a:effectLst/>
                          <a:latin typeface="Tahoma" pitchFamily="34" charset="0"/>
                          <a:ea typeface="宋体" pitchFamily="2" charset="-122"/>
                        </a:rPr>
                        <a:t>10</a:t>
                      </a:r>
                      <a:endParaRPr kumimoji="1" lang="zh-CN" altLang="en-US" sz="2800" b="0"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min</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zh-CN" altLang="en-US" sz="2800" b="0" i="0" u="none" strike="noStrike" cap="none" normalizeH="0" baseline="0" smtClean="0">
                          <a:ln>
                            <a:noFill/>
                          </a:ln>
                          <a:solidFill>
                            <a:schemeClr val="tx1"/>
                          </a:solidFill>
                          <a:effectLst/>
                          <a:latin typeface="Tahoma" pitchFamily="34" charset="0"/>
                          <a:ea typeface="宋体" pitchFamily="2" charset="-122"/>
                        </a:rPr>
                        <a:t>4.3</a:t>
                      </a:r>
                      <a:endParaRPr kumimoji="1" lang="zh-CN" altLang="en-US" sz="2800" b="0"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hour</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zh-CN" altLang="en-US" sz="2800" b="0" i="0" u="none" strike="noStrike" cap="none" normalizeH="0" baseline="0" smtClean="0">
                          <a:ln>
                            <a:noFill/>
                          </a:ln>
                          <a:solidFill>
                            <a:schemeClr val="tx1"/>
                          </a:solidFill>
                          <a:effectLst/>
                          <a:latin typeface="Tahoma" pitchFamily="34" charset="0"/>
                          <a:ea typeface="宋体" pitchFamily="2" charset="-122"/>
                        </a:rPr>
                        <a:t>4.9</a:t>
                      </a:r>
                      <a:endParaRPr kumimoji="1" lang="zh-CN" altLang="en-US" sz="2800" b="0"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day</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zh-CN" altLang="en-US" sz="2800" b="0" i="0" u="none" strike="noStrike" cap="none" normalizeH="0" baseline="0" smtClean="0">
                          <a:ln>
                            <a:noFill/>
                          </a:ln>
                          <a:solidFill>
                            <a:schemeClr val="tx1"/>
                          </a:solidFill>
                          <a:effectLst/>
                          <a:latin typeface="Tahoma" pitchFamily="34" charset="0"/>
                          <a:ea typeface="宋体" pitchFamily="2" charset="-122"/>
                        </a:rPr>
                        <a:t>136.5</a:t>
                      </a:r>
                      <a:endParaRPr kumimoji="1" lang="zh-CN" altLang="en-US" sz="2800" b="0"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day</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zh-CN" altLang="en-US" sz="2800" b="0" i="0" u="none" strike="noStrike" cap="none" normalizeH="0" baseline="0" smtClean="0">
                          <a:ln>
                            <a:noFill/>
                          </a:ln>
                          <a:solidFill>
                            <a:schemeClr val="tx1"/>
                          </a:solidFill>
                          <a:effectLst/>
                          <a:latin typeface="Tahoma" pitchFamily="34" charset="0"/>
                          <a:ea typeface="宋体" pitchFamily="2" charset="-122"/>
                        </a:rPr>
                        <a:t>10.8</a:t>
                      </a:r>
                      <a:endParaRPr kumimoji="1" lang="zh-CN" altLang="en-US" sz="2800" b="0"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year</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zh-CN" altLang="en-US" sz="2800" b="0" i="0" u="none" strike="noStrike" cap="none" normalizeH="0" baseline="0" smtClean="0">
                          <a:ln>
                            <a:noFill/>
                          </a:ln>
                          <a:solidFill>
                            <a:schemeClr val="tx1"/>
                          </a:solidFill>
                          <a:effectLst/>
                          <a:latin typeface="Tahoma" pitchFamily="34" charset="0"/>
                          <a:ea typeface="宋体" pitchFamily="2" charset="-122"/>
                        </a:rPr>
                        <a:t>325</a:t>
                      </a:r>
                      <a:endParaRPr kumimoji="1" lang="zh-CN" altLang="en-US" sz="2800" b="0" i="0" u="none" strike="noStrike" cap="none" normalizeH="0" baseline="0" smtClean="0">
                        <a:ln>
                          <a:noFill/>
                        </a:ln>
                        <a:solidFill>
                          <a:schemeClr val="tx1"/>
                        </a:solidFill>
                        <a:effectLst/>
                        <a:latin typeface="Tahom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pPr>
                      <a:r>
                        <a:rPr kumimoji="1" lang="en-US" altLang="zh-CN" sz="2800" b="0" i="0" u="none" strike="noStrike" cap="none" normalizeH="0" baseline="0" smtClean="0">
                          <a:ln>
                            <a:noFill/>
                          </a:ln>
                          <a:solidFill>
                            <a:schemeClr val="tx1"/>
                          </a:solidFill>
                          <a:effectLst/>
                          <a:latin typeface="Tahoma" pitchFamily="34" charset="0"/>
                          <a:ea typeface="宋体" pitchFamily="2" charset="-122"/>
                        </a:rPr>
                        <a:t>year</a:t>
                      </a: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7444" name="Text Box 164"/>
          <p:cNvSpPr txBox="1">
            <a:spLocks noChangeArrowheads="1"/>
          </p:cNvSpPr>
          <p:nvPr/>
        </p:nvSpPr>
        <p:spPr bwMode="auto">
          <a:xfrm>
            <a:off x="685800" y="4191000"/>
            <a:ext cx="480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a:t>随城市增多，计算时间增加很快。到31个城市时，要计算325年。</a:t>
            </a:r>
          </a:p>
        </p:txBody>
      </p:sp>
      <p:sp>
        <p:nvSpPr>
          <p:cNvPr id="17445" name="Text Box 165"/>
          <p:cNvSpPr txBox="1">
            <a:spLocks noChangeArrowheads="1"/>
          </p:cNvSpPr>
          <p:nvPr/>
        </p:nvSpPr>
        <p:spPr bwMode="auto">
          <a:xfrm>
            <a:off x="323850" y="5181600"/>
            <a:ext cx="83629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a:t>描述算法的好坏</a:t>
            </a:r>
            <a:r>
              <a:rPr lang="zh-CN" altLang="en-US">
                <a:latin typeface="Times New Roman" pitchFamily="18" charset="0"/>
              </a:rPr>
              <a:t>——</a:t>
            </a:r>
            <a:r>
              <a:rPr lang="zh-CN" altLang="en-US"/>
              <a:t>计算复杂性</a:t>
            </a:r>
            <a:r>
              <a:rPr lang="zh-CN" altLang="en-US">
                <a:latin typeface="Times New Roman" pitchFamily="18" charset="0"/>
              </a:rPr>
              <a:t>——</a:t>
            </a:r>
            <a:r>
              <a:rPr lang="zh-CN" altLang="en-US"/>
              <a:t>讨论计算时间与问题规模之间的关系。以目前二进制计算机中的存储和计算为基础，以理论的形式系统描述，是评估算法性能的基础。</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2"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grpSp>
        <p:nvGrpSpPr>
          <p:cNvPr id="130057" name="Group 9"/>
          <p:cNvGrpSpPr/>
          <p:nvPr/>
        </p:nvGrpSpPr>
        <p:grpSpPr bwMode="auto">
          <a:xfrm>
            <a:off x="228600" y="1600200"/>
            <a:ext cx="8763000" cy="3749675"/>
            <a:chOff x="144" y="1008"/>
            <a:chExt cx="5520" cy="2362"/>
          </a:xfrm>
        </p:grpSpPr>
        <p:sp>
          <p:nvSpPr>
            <p:cNvPr id="130053" name="Text Box 5"/>
            <p:cNvSpPr txBox="1">
              <a:spLocks noChangeArrowheads="1"/>
            </p:cNvSpPr>
            <p:nvPr/>
          </p:nvSpPr>
          <p:spPr bwMode="auto">
            <a:xfrm>
              <a:off x="144" y="1008"/>
              <a:ext cx="5454" cy="2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也可以这样理解，蚂蚁选择当前可能的最优移动</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方式的概率是    ，这种最优的移动方式是根据信息</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素的积累量和启发式信息值求出来的（在这种情况</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下蚂蚁继续开发已知的知识）。同时，蚂蚁以        </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的概率有偏向性的探索各条边。通过调整参数     ，</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我们可以调节算法对新路径的探索度，从而决定算</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法是应该集中搜索至今最优路径附件的区域，还是</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应该探索其他区域。</a:t>
              </a:r>
            </a:p>
          </p:txBody>
        </p:sp>
        <p:graphicFrame>
          <p:nvGraphicFramePr>
            <p:cNvPr id="130054" name="Object 6"/>
            <p:cNvGraphicFramePr>
              <a:graphicFrameLocks noChangeAspect="1"/>
            </p:cNvGraphicFramePr>
            <p:nvPr/>
          </p:nvGraphicFramePr>
          <p:xfrm>
            <a:off x="1632" y="1248"/>
            <a:ext cx="278" cy="384"/>
          </p:xfrm>
          <a:graphic>
            <a:graphicData uri="http://schemas.openxmlformats.org/presentationml/2006/ole">
              <mc:AlternateContent xmlns:mc="http://schemas.openxmlformats.org/markup-compatibility/2006">
                <mc:Choice xmlns:v="urn:schemas-microsoft-com:vml" Requires="v">
                  <p:oleObj spid="_x0000_s130085" name="Equation" r:id="rId2" imgW="165100" imgH="228600" progId="Equation.DSMT4">
                    <p:embed/>
                  </p:oleObj>
                </mc:Choice>
                <mc:Fallback>
                  <p:oleObj name="Equation" r:id="rId2" imgW="165100" imgH="2286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 y="1248"/>
                          <a:ext cx="278" cy="3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55" name="Object 7"/>
            <p:cNvGraphicFramePr>
              <a:graphicFrameLocks noChangeAspect="1"/>
            </p:cNvGraphicFramePr>
            <p:nvPr/>
          </p:nvGraphicFramePr>
          <p:xfrm>
            <a:off x="4944" y="1872"/>
            <a:ext cx="720" cy="351"/>
          </p:xfrm>
          <a:graphic>
            <a:graphicData uri="http://schemas.openxmlformats.org/presentationml/2006/ole">
              <mc:AlternateContent xmlns:mc="http://schemas.openxmlformats.org/markup-compatibility/2006">
                <mc:Choice xmlns:v="urn:schemas-microsoft-com:vml" Requires="v">
                  <p:oleObj spid="_x0000_s130086" name="Equation" r:id="rId4" imgW="469900" imgH="228600" progId="Equation.DSMT4">
                    <p:embed/>
                  </p:oleObj>
                </mc:Choice>
                <mc:Fallback>
                  <p:oleObj name="Equation" r:id="rId4" imgW="469900" imgH="2286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4" y="1872"/>
                          <a:ext cx="720" cy="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56" name="Object 8"/>
            <p:cNvGraphicFramePr>
              <a:graphicFrameLocks noChangeAspect="1"/>
            </p:cNvGraphicFramePr>
            <p:nvPr/>
          </p:nvGraphicFramePr>
          <p:xfrm>
            <a:off x="5040" y="2112"/>
            <a:ext cx="278" cy="384"/>
          </p:xfrm>
          <a:graphic>
            <a:graphicData uri="http://schemas.openxmlformats.org/presentationml/2006/ole">
              <mc:AlternateContent xmlns:mc="http://schemas.openxmlformats.org/markup-compatibility/2006">
                <mc:Choice xmlns:v="urn:schemas-microsoft-com:vml" Requires="v">
                  <p:oleObj spid="_x0000_s130087" name="Equation" r:id="rId6" imgW="165100" imgH="228600" progId="Equation.DSMT4">
                    <p:embed/>
                  </p:oleObj>
                </mc:Choice>
                <mc:Fallback>
                  <p:oleObj name="Equation" r:id="rId6" imgW="165100" imgH="22860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 y="2112"/>
                          <a:ext cx="278" cy="3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6"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grpSp>
        <p:nvGrpSpPr>
          <p:cNvPr id="131081" name="Group 9"/>
          <p:cNvGrpSpPr/>
          <p:nvPr/>
        </p:nvGrpSpPr>
        <p:grpSpPr bwMode="auto">
          <a:xfrm>
            <a:off x="457200" y="1981200"/>
            <a:ext cx="7100888" cy="2495550"/>
            <a:chOff x="336" y="1116"/>
            <a:chExt cx="4473" cy="1572"/>
          </a:xfrm>
        </p:grpSpPr>
        <p:sp>
          <p:nvSpPr>
            <p:cNvPr id="131077" name="Text Box 5"/>
            <p:cNvSpPr txBox="1">
              <a:spLocks noChangeArrowheads="1"/>
            </p:cNvSpPr>
            <p:nvPr/>
          </p:nvSpPr>
          <p:spPr bwMode="auto">
            <a:xfrm>
              <a:off x="336" y="1824"/>
              <a:ext cx="2260"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ACS</a:t>
              </a:r>
              <a:r>
                <a:rPr lang="zh-CN" altLang="en-US">
                  <a:effectLst>
                    <a:outerShdw blurRad="38100" dist="38100" dir="2700000" algn="tl">
                      <a:srgbClr val="C0C0C0"/>
                    </a:outerShdw>
                  </a:effectLst>
                </a:rPr>
                <a:t>中的信息素更新</a:t>
              </a:r>
            </a:p>
          </p:txBody>
        </p:sp>
        <p:sp>
          <p:nvSpPr>
            <p:cNvPr id="131078" name="AutoShape 6"/>
            <p:cNvSpPr/>
            <p:nvPr/>
          </p:nvSpPr>
          <p:spPr bwMode="auto">
            <a:xfrm>
              <a:off x="2640" y="1248"/>
              <a:ext cx="96" cy="1440"/>
            </a:xfrm>
            <a:prstGeom prst="leftBrace">
              <a:avLst>
                <a:gd name="adj1" fmla="val 125000"/>
                <a:gd name="adj2" fmla="val 50000"/>
              </a:avLst>
            </a:prstGeom>
            <a:noFill/>
            <a:ln w="9525">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131079" name="Text Box 7"/>
            <p:cNvSpPr txBox="1">
              <a:spLocks noChangeArrowheads="1"/>
            </p:cNvSpPr>
            <p:nvPr/>
          </p:nvSpPr>
          <p:spPr bwMode="auto">
            <a:xfrm>
              <a:off x="3015" y="1116"/>
              <a:ext cx="1794"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全局信息素更新</a:t>
              </a:r>
            </a:p>
          </p:txBody>
        </p:sp>
        <p:sp>
          <p:nvSpPr>
            <p:cNvPr id="131080" name="Text Box 8"/>
            <p:cNvSpPr txBox="1">
              <a:spLocks noChangeArrowheads="1"/>
            </p:cNvSpPr>
            <p:nvPr/>
          </p:nvSpPr>
          <p:spPr bwMode="auto">
            <a:xfrm>
              <a:off x="3015" y="2316"/>
              <a:ext cx="1794"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局部信息素更新</a:t>
              </a:r>
            </a:p>
          </p:txBody>
        </p:sp>
      </p:gr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228600" y="990600"/>
            <a:ext cx="7772400" cy="1143000"/>
          </a:xfrm>
        </p:spPr>
        <p:txBody>
          <a:bodyPr/>
          <a:lstStyle/>
          <a:p>
            <a:pPr algn="l"/>
            <a:r>
              <a:rPr lang="zh-CN" altLang="en-US" sz="3000">
                <a:effectLst>
                  <a:outerShdw blurRad="38100" dist="38100" dir="2700000" algn="tl">
                    <a:srgbClr val="C0C0C0"/>
                  </a:outerShdw>
                </a:effectLst>
              </a:rPr>
              <a:t>全局信息素更新：</a:t>
            </a:r>
          </a:p>
        </p:txBody>
      </p:sp>
      <p:pic>
        <p:nvPicPr>
          <p:cNvPr id="132100"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32101" name="Text Box 5"/>
          <p:cNvSpPr txBox="1">
            <a:spLocks noChangeArrowheads="1"/>
          </p:cNvSpPr>
          <p:nvPr/>
        </p:nvSpPr>
        <p:spPr bwMode="auto">
          <a:xfrm>
            <a:off x="519113" y="2176463"/>
            <a:ext cx="8159750" cy="1463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在</a:t>
            </a:r>
            <a:r>
              <a:rPr lang="en-US" altLang="zh-CN">
                <a:effectLst>
                  <a:outerShdw blurRad="38100" dist="38100" dir="2700000" algn="tl">
                    <a:srgbClr val="C0C0C0"/>
                  </a:outerShdw>
                </a:effectLst>
              </a:rPr>
              <a:t>ACS</a:t>
            </a:r>
            <a:r>
              <a:rPr lang="zh-CN" altLang="en-US">
                <a:effectLst>
                  <a:outerShdw blurRad="38100" dist="38100" dir="2700000" algn="tl">
                    <a:srgbClr val="C0C0C0"/>
                  </a:outerShdw>
                </a:effectLst>
              </a:rPr>
              <a:t>中，只有一只蚂蚁（至今最优蚂蚁）被</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允许在每一次迭代之后释放信息素。这样，</a:t>
            </a:r>
            <a:r>
              <a:rPr lang="en-US" altLang="zh-CN">
                <a:effectLst>
                  <a:outerShdw blurRad="38100" dist="38100" dir="2700000" algn="tl">
                    <a:srgbClr val="C0C0C0"/>
                  </a:outerShdw>
                </a:effectLst>
              </a:rPr>
              <a:t>ACS</a:t>
            </a:r>
            <a:endParaRPr lang="en-US" altLang="zh-CN">
              <a:effectLst>
                <a:outerShdw blurRad="38100" dist="38100" dir="2700000" algn="tl">
                  <a:srgbClr val="C0C0C0"/>
                </a:outerShdw>
              </a:effectLst>
            </a:endParaRPr>
          </a:p>
          <a:p>
            <a:r>
              <a:rPr lang="zh-CN" altLang="en-US">
                <a:effectLst>
                  <a:outerShdw blurRad="38100" dist="38100" dir="2700000" algn="tl">
                    <a:srgbClr val="C0C0C0"/>
                  </a:outerShdw>
                </a:effectLst>
              </a:rPr>
              <a:t>的信息素更新规则由下面式子给出：</a:t>
            </a:r>
          </a:p>
        </p:txBody>
      </p:sp>
      <p:graphicFrame>
        <p:nvGraphicFramePr>
          <p:cNvPr id="132102" name="Object 6"/>
          <p:cNvGraphicFramePr>
            <a:graphicFrameLocks noChangeAspect="1"/>
          </p:cNvGraphicFramePr>
          <p:nvPr/>
        </p:nvGraphicFramePr>
        <p:xfrm>
          <a:off x="1447800" y="3810000"/>
          <a:ext cx="3276600" cy="762000"/>
        </p:xfrm>
        <a:graphic>
          <a:graphicData uri="http://schemas.openxmlformats.org/presentationml/2006/ole">
            <mc:AlternateContent xmlns:mc="http://schemas.openxmlformats.org/markup-compatibility/2006">
              <mc:Choice xmlns:v="urn:schemas-microsoft-com:vml" Requires="v">
                <p:oleObj spid="_x0000_s132146" name="Equation" r:id="rId2" imgW="1422400" imgH="254000" progId="Equation.DSMT4">
                  <p:embed/>
                </p:oleObj>
              </mc:Choice>
              <mc:Fallback>
                <p:oleObj name="Equation" r:id="rId2" imgW="1422400" imgH="2540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810000"/>
                        <a:ext cx="3276600" cy="762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03" name="Object 7"/>
          <p:cNvGraphicFramePr>
            <a:graphicFrameLocks noChangeAspect="1"/>
          </p:cNvGraphicFramePr>
          <p:nvPr/>
        </p:nvGraphicFramePr>
        <p:xfrm>
          <a:off x="5257800" y="3962400"/>
          <a:ext cx="1524000" cy="492125"/>
        </p:xfrm>
        <a:graphic>
          <a:graphicData uri="http://schemas.openxmlformats.org/presentationml/2006/ole">
            <mc:AlternateContent xmlns:mc="http://schemas.openxmlformats.org/markup-compatibility/2006">
              <mc:Choice xmlns:v="urn:schemas-microsoft-com:vml" Requires="v">
                <p:oleObj spid="_x0000_s132147" name="Equation" r:id="rId4" imgW="786765" imgH="254000" progId="Equation.DSMT4">
                  <p:embed/>
                </p:oleObj>
              </mc:Choice>
              <mc:Fallback>
                <p:oleObj name="Equation" r:id="rId4" imgW="786765" imgH="2540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962400"/>
                        <a:ext cx="1524000" cy="492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2104" name="Text Box 8"/>
          <p:cNvSpPr txBox="1">
            <a:spLocks noChangeArrowheads="1"/>
          </p:cNvSpPr>
          <p:nvPr/>
        </p:nvSpPr>
        <p:spPr bwMode="auto">
          <a:xfrm>
            <a:off x="7391400" y="3962400"/>
            <a:ext cx="141922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2.8</a:t>
            </a:r>
            <a:r>
              <a:rPr lang="zh-CN" altLang="en-US">
                <a:effectLst>
                  <a:outerShdw blurRad="38100" dist="38100" dir="2700000" algn="tl">
                    <a:srgbClr val="C0C0C0"/>
                  </a:outerShdw>
                </a:effectLst>
              </a:rPr>
              <a:t>）</a:t>
            </a:r>
          </a:p>
        </p:txBody>
      </p:sp>
      <p:grpSp>
        <p:nvGrpSpPr>
          <p:cNvPr id="132109" name="Group 13"/>
          <p:cNvGrpSpPr/>
          <p:nvPr/>
        </p:nvGrpSpPr>
        <p:grpSpPr bwMode="auto">
          <a:xfrm>
            <a:off x="457200" y="4953000"/>
            <a:ext cx="8350250" cy="1463675"/>
            <a:chOff x="288" y="3120"/>
            <a:chExt cx="5260" cy="922"/>
          </a:xfrm>
        </p:grpSpPr>
        <p:sp>
          <p:nvSpPr>
            <p:cNvPr id="132105" name="Text Box 9"/>
            <p:cNvSpPr txBox="1">
              <a:spLocks noChangeArrowheads="1"/>
            </p:cNvSpPr>
            <p:nvPr/>
          </p:nvSpPr>
          <p:spPr bwMode="auto">
            <a:xfrm>
              <a:off x="288" y="3120"/>
              <a:ext cx="5260" cy="9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a:effectLst>
                    <a:outerShdw blurRad="38100" dist="38100" dir="2700000" algn="tl">
                      <a:srgbClr val="C0C0C0"/>
                    </a:outerShdw>
                  </a:effectLst>
                </a:rPr>
                <a:t>其中              。需要特别注意的是，在</a:t>
              </a:r>
              <a:r>
                <a:rPr lang="en-US" altLang="zh-CN">
                  <a:effectLst>
                    <a:outerShdw blurRad="38100" dist="38100" dir="2700000" algn="tl">
                      <a:srgbClr val="C0C0C0"/>
                    </a:outerShdw>
                  </a:effectLst>
                </a:rPr>
                <a:t>ACS</a:t>
              </a:r>
              <a:r>
                <a:rPr lang="zh-CN" altLang="en-US">
                  <a:effectLst>
                    <a:outerShdw blurRad="38100" dist="38100" dir="2700000" algn="tl">
                      <a:srgbClr val="C0C0C0"/>
                    </a:outerShdw>
                  </a:effectLst>
                </a:rPr>
                <a:t>的信息</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素更新规则中，无论是蒸发还是释放都只在     构成的边上执行。</a:t>
              </a:r>
            </a:p>
          </p:txBody>
        </p:sp>
        <p:graphicFrame>
          <p:nvGraphicFramePr>
            <p:cNvPr id="132106" name="Object 10"/>
            <p:cNvGraphicFramePr>
              <a:graphicFrameLocks noChangeAspect="1"/>
            </p:cNvGraphicFramePr>
            <p:nvPr/>
          </p:nvGraphicFramePr>
          <p:xfrm>
            <a:off x="825" y="3141"/>
            <a:ext cx="960" cy="350"/>
          </p:xfrm>
          <a:graphic>
            <a:graphicData uri="http://schemas.openxmlformats.org/presentationml/2006/ole">
              <mc:AlternateContent xmlns:mc="http://schemas.openxmlformats.org/markup-compatibility/2006">
                <mc:Choice xmlns:v="urn:schemas-microsoft-com:vml" Requires="v">
                  <p:oleObj spid="_x0000_s132148" name="Equation" r:id="rId6" imgW="774065" imgH="254000" progId="Equation.DSMT4">
                    <p:embed/>
                  </p:oleObj>
                </mc:Choice>
                <mc:Fallback>
                  <p:oleObj name="Equation" r:id="rId6" imgW="774065" imgH="2540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5" y="3141"/>
                          <a:ext cx="960" cy="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07" name="Object 11"/>
            <p:cNvGraphicFramePr>
              <a:graphicFrameLocks noChangeAspect="1"/>
            </p:cNvGraphicFramePr>
            <p:nvPr/>
          </p:nvGraphicFramePr>
          <p:xfrm>
            <a:off x="4896" y="3408"/>
            <a:ext cx="336" cy="280"/>
          </p:xfrm>
          <a:graphic>
            <a:graphicData uri="http://schemas.openxmlformats.org/presentationml/2006/ole">
              <mc:AlternateContent xmlns:mc="http://schemas.openxmlformats.org/markup-compatibility/2006">
                <mc:Choice xmlns:v="urn:schemas-microsoft-com:vml" Requires="v">
                  <p:oleObj spid="_x0000_s132149" name="Equation" r:id="rId8" imgW="228600" imgH="190500" progId="Equation.DSMT4">
                    <p:embed/>
                  </p:oleObj>
                </mc:Choice>
                <mc:Fallback>
                  <p:oleObj name="Equation" r:id="rId8" imgW="228600" imgH="1905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96" y="3408"/>
                          <a:ext cx="336" cy="2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228600" y="838200"/>
            <a:ext cx="7772400" cy="1143000"/>
          </a:xfrm>
        </p:spPr>
        <p:txBody>
          <a:bodyPr/>
          <a:lstStyle/>
          <a:p>
            <a:pPr algn="l"/>
            <a:r>
              <a:rPr lang="zh-CN" altLang="en-US" sz="3000">
                <a:effectLst>
                  <a:outerShdw blurRad="38100" dist="38100" dir="2700000" algn="tl">
                    <a:srgbClr val="C0C0C0"/>
                  </a:outerShdw>
                </a:effectLst>
              </a:rPr>
              <a:t>局部信息素更新：</a:t>
            </a:r>
          </a:p>
        </p:txBody>
      </p:sp>
      <p:pic>
        <p:nvPicPr>
          <p:cNvPr id="133124"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33125" name="Text Box 5"/>
          <p:cNvSpPr txBox="1">
            <a:spLocks noChangeArrowheads="1"/>
          </p:cNvSpPr>
          <p:nvPr/>
        </p:nvSpPr>
        <p:spPr bwMode="auto">
          <a:xfrm>
            <a:off x="747713" y="1871663"/>
            <a:ext cx="8181975" cy="1920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除了全局信息素更新规则外，</a:t>
            </a:r>
            <a:r>
              <a:rPr lang="en-US" altLang="zh-CN">
                <a:effectLst>
                  <a:outerShdw blurRad="38100" dist="38100" dir="2700000" algn="tl">
                    <a:srgbClr val="C0C0C0"/>
                  </a:outerShdw>
                </a:effectLst>
              </a:rPr>
              <a:t>ACS</a:t>
            </a:r>
            <a:r>
              <a:rPr lang="zh-CN" altLang="en-US">
                <a:effectLst>
                  <a:outerShdw blurRad="38100" dist="38100" dir="2700000" algn="tl">
                    <a:srgbClr val="C0C0C0"/>
                  </a:outerShdw>
                </a:effectLst>
              </a:rPr>
              <a:t>还采用了一</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个局部信息素更新规则，在路径构建过程中，蚂</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蚁每经过一条边        ，都将立刻调用这条规则更</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新规则更新该边上的信息素：</a:t>
            </a:r>
          </a:p>
        </p:txBody>
      </p:sp>
      <p:graphicFrame>
        <p:nvGraphicFramePr>
          <p:cNvPr id="133126" name="Object 6"/>
          <p:cNvGraphicFramePr>
            <a:graphicFrameLocks noChangeAspect="1"/>
          </p:cNvGraphicFramePr>
          <p:nvPr/>
        </p:nvGraphicFramePr>
        <p:xfrm>
          <a:off x="3505200" y="2819400"/>
          <a:ext cx="762000" cy="563563"/>
        </p:xfrm>
        <a:graphic>
          <a:graphicData uri="http://schemas.openxmlformats.org/presentationml/2006/ole">
            <mc:AlternateContent xmlns:mc="http://schemas.openxmlformats.org/markup-compatibility/2006">
              <mc:Choice xmlns:v="urn:schemas-microsoft-com:vml" Requires="v">
                <p:oleObj spid="_x0000_s133199" name="Equation" r:id="rId2" imgW="342900" imgH="254000" progId="Equation.DSMT4">
                  <p:embed/>
                </p:oleObj>
              </mc:Choice>
              <mc:Fallback>
                <p:oleObj name="Equation" r:id="rId2" imgW="342900" imgH="2540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819400"/>
                        <a:ext cx="762000" cy="5635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27" name="Object 7"/>
          <p:cNvGraphicFramePr>
            <a:graphicFrameLocks noChangeAspect="1"/>
          </p:cNvGraphicFramePr>
          <p:nvPr/>
        </p:nvGraphicFramePr>
        <p:xfrm>
          <a:off x="1914525" y="4038600"/>
          <a:ext cx="3562350" cy="719138"/>
        </p:xfrm>
        <a:graphic>
          <a:graphicData uri="http://schemas.openxmlformats.org/presentationml/2006/ole">
            <mc:AlternateContent xmlns:mc="http://schemas.openxmlformats.org/markup-compatibility/2006">
              <mc:Choice xmlns:v="urn:schemas-microsoft-com:vml" Requires="v">
                <p:oleObj spid="_x0000_s133200" name="Equation" r:id="rId4" imgW="1256665" imgH="254000" progId="Equation.DSMT4">
                  <p:embed/>
                </p:oleObj>
              </mc:Choice>
              <mc:Fallback>
                <p:oleObj name="Equation" r:id="rId4" imgW="1256665" imgH="2540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4525" y="4038600"/>
                        <a:ext cx="3562350" cy="7191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28" name="Text Box 8"/>
          <p:cNvSpPr txBox="1">
            <a:spLocks noChangeArrowheads="1"/>
          </p:cNvSpPr>
          <p:nvPr/>
        </p:nvSpPr>
        <p:spPr bwMode="auto">
          <a:xfrm>
            <a:off x="6781800" y="4114800"/>
            <a:ext cx="141922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2.9</a:t>
            </a:r>
            <a:r>
              <a:rPr lang="zh-CN" altLang="en-US">
                <a:effectLst>
                  <a:outerShdw blurRad="38100" dist="38100" dir="2700000" algn="tl">
                    <a:srgbClr val="C0C0C0"/>
                  </a:outerShdw>
                </a:effectLst>
              </a:rPr>
              <a:t>）</a:t>
            </a:r>
          </a:p>
        </p:txBody>
      </p:sp>
      <p:grpSp>
        <p:nvGrpSpPr>
          <p:cNvPr id="133135" name="Group 15"/>
          <p:cNvGrpSpPr/>
          <p:nvPr/>
        </p:nvGrpSpPr>
        <p:grpSpPr bwMode="auto">
          <a:xfrm>
            <a:off x="685800" y="4876800"/>
            <a:ext cx="8372475" cy="1006475"/>
            <a:chOff x="432" y="3072"/>
            <a:chExt cx="5274" cy="634"/>
          </a:xfrm>
        </p:grpSpPr>
        <p:sp>
          <p:nvSpPr>
            <p:cNvPr id="133129" name="Text Box 9"/>
            <p:cNvSpPr txBox="1">
              <a:spLocks noChangeArrowheads="1"/>
            </p:cNvSpPr>
            <p:nvPr/>
          </p:nvSpPr>
          <p:spPr bwMode="auto">
            <a:xfrm>
              <a:off x="432" y="3072"/>
              <a:ext cx="5274" cy="6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其中，  和   是两个参数，  满足            ，   是信息</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素量的初始值。</a:t>
              </a:r>
            </a:p>
          </p:txBody>
        </p:sp>
        <p:graphicFrame>
          <p:nvGraphicFramePr>
            <p:cNvPr id="133130" name="Object 10"/>
            <p:cNvGraphicFramePr>
              <a:graphicFrameLocks noChangeAspect="1"/>
            </p:cNvGraphicFramePr>
            <p:nvPr/>
          </p:nvGraphicFramePr>
          <p:xfrm>
            <a:off x="1152" y="3120"/>
            <a:ext cx="180" cy="288"/>
          </p:xfrm>
          <a:graphic>
            <a:graphicData uri="http://schemas.openxmlformats.org/presentationml/2006/ole">
              <mc:AlternateContent xmlns:mc="http://schemas.openxmlformats.org/markup-compatibility/2006">
                <mc:Choice xmlns:v="urn:schemas-microsoft-com:vml" Requires="v">
                  <p:oleObj spid="_x0000_s133201" name="Equation" r:id="rId6" imgW="127000" imgH="203200" progId="Equation.DSMT4">
                    <p:embed/>
                  </p:oleObj>
                </mc:Choice>
                <mc:Fallback>
                  <p:oleObj name="Equation" r:id="rId6" imgW="127000" imgH="2032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3120"/>
                          <a:ext cx="180"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31" name="Object 11"/>
            <p:cNvGraphicFramePr>
              <a:graphicFrameLocks noChangeAspect="1"/>
            </p:cNvGraphicFramePr>
            <p:nvPr/>
          </p:nvGraphicFramePr>
          <p:xfrm>
            <a:off x="1584" y="3072"/>
            <a:ext cx="243" cy="336"/>
          </p:xfrm>
          <a:graphic>
            <a:graphicData uri="http://schemas.openxmlformats.org/presentationml/2006/ole">
              <mc:AlternateContent xmlns:mc="http://schemas.openxmlformats.org/markup-compatibility/2006">
                <mc:Choice xmlns:v="urn:schemas-microsoft-com:vml" Requires="v">
                  <p:oleObj spid="_x0000_s133202" name="Equation" r:id="rId8" imgW="165100" imgH="228600" progId="Equation.DSMT4">
                    <p:embed/>
                  </p:oleObj>
                </mc:Choice>
                <mc:Fallback>
                  <p:oleObj name="Equation" r:id="rId8" imgW="165100" imgH="2286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4" y="3072"/>
                          <a:ext cx="243"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32" name="Object 12"/>
            <p:cNvGraphicFramePr>
              <a:graphicFrameLocks noChangeAspect="1"/>
            </p:cNvGraphicFramePr>
            <p:nvPr/>
          </p:nvGraphicFramePr>
          <p:xfrm>
            <a:off x="3120" y="3120"/>
            <a:ext cx="180" cy="288"/>
          </p:xfrm>
          <a:graphic>
            <a:graphicData uri="http://schemas.openxmlformats.org/presentationml/2006/ole">
              <mc:AlternateContent xmlns:mc="http://schemas.openxmlformats.org/markup-compatibility/2006">
                <mc:Choice xmlns:v="urn:schemas-microsoft-com:vml" Requires="v">
                  <p:oleObj spid="_x0000_s133203" name="Equation" r:id="rId10" imgW="127000" imgH="203200" progId="Equation.DSMT4">
                    <p:embed/>
                  </p:oleObj>
                </mc:Choice>
                <mc:Fallback>
                  <p:oleObj name="Equation" r:id="rId10" imgW="127000" imgH="2032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0" y="3120"/>
                          <a:ext cx="180"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33" name="Object 13"/>
            <p:cNvGraphicFramePr>
              <a:graphicFrameLocks noChangeAspect="1"/>
            </p:cNvGraphicFramePr>
            <p:nvPr/>
          </p:nvGraphicFramePr>
          <p:xfrm>
            <a:off x="3744" y="3120"/>
            <a:ext cx="768" cy="279"/>
          </p:xfrm>
          <a:graphic>
            <a:graphicData uri="http://schemas.openxmlformats.org/presentationml/2006/ole">
              <mc:AlternateContent xmlns:mc="http://schemas.openxmlformats.org/markup-compatibility/2006">
                <mc:Choice xmlns:v="urn:schemas-microsoft-com:vml" Requires="v">
                  <p:oleObj spid="_x0000_s133204" name="Equation" r:id="rId11" imgW="558800" imgH="203200" progId="Equation.DSMT4">
                    <p:embed/>
                  </p:oleObj>
                </mc:Choice>
                <mc:Fallback>
                  <p:oleObj name="Equation" r:id="rId11" imgW="558800" imgH="2032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4" y="3120"/>
                          <a:ext cx="768" cy="2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34" name="Object 14"/>
            <p:cNvGraphicFramePr>
              <a:graphicFrameLocks noChangeAspect="1"/>
            </p:cNvGraphicFramePr>
            <p:nvPr/>
          </p:nvGraphicFramePr>
          <p:xfrm>
            <a:off x="4704" y="3072"/>
            <a:ext cx="243" cy="336"/>
          </p:xfrm>
          <a:graphic>
            <a:graphicData uri="http://schemas.openxmlformats.org/presentationml/2006/ole">
              <mc:AlternateContent xmlns:mc="http://schemas.openxmlformats.org/markup-compatibility/2006">
                <mc:Choice xmlns:v="urn:schemas-microsoft-com:vml" Requires="v">
                  <p:oleObj spid="_x0000_s133205" name="Equation" r:id="rId13" imgW="165100" imgH="228600" progId="Equation.DSMT4">
                    <p:embed/>
                  </p:oleObj>
                </mc:Choice>
                <mc:Fallback>
                  <p:oleObj name="Equation" r:id="rId13" imgW="165100" imgH="22860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4" y="3072"/>
                          <a:ext cx="243"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52400" y="914400"/>
            <a:ext cx="7772400" cy="1143000"/>
          </a:xfrm>
        </p:spPr>
        <p:txBody>
          <a:bodyPr/>
          <a:lstStyle/>
          <a:p>
            <a:pPr algn="l"/>
            <a:r>
              <a:rPr lang="en-US" altLang="zh-CN" sz="3600" b="1">
                <a:effectLst>
                  <a:outerShdw blurRad="38100" dist="38100" dir="2700000" algn="tl">
                    <a:srgbClr val="C0C0C0"/>
                  </a:outerShdw>
                </a:effectLst>
              </a:rPr>
              <a:t>2.3 ACO</a:t>
            </a:r>
            <a:r>
              <a:rPr lang="zh-CN" altLang="en-US" sz="3600" b="1">
                <a:effectLst>
                  <a:outerShdw blurRad="38100" dist="38100" dir="2700000" algn="tl">
                    <a:srgbClr val="C0C0C0"/>
                  </a:outerShdw>
                </a:effectLst>
              </a:rPr>
              <a:t>算法的实现</a:t>
            </a:r>
          </a:p>
        </p:txBody>
      </p:sp>
      <p:pic>
        <p:nvPicPr>
          <p:cNvPr id="134148"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34149" name="Text Box 5"/>
          <p:cNvSpPr txBox="1">
            <a:spLocks noChangeArrowheads="1"/>
          </p:cNvSpPr>
          <p:nvPr/>
        </p:nvSpPr>
        <p:spPr bwMode="auto">
          <a:xfrm>
            <a:off x="609600" y="2081213"/>
            <a:ext cx="7937500" cy="1463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对于不同版本的</a:t>
            </a:r>
            <a:r>
              <a:rPr lang="en-US" altLang="zh-CN">
                <a:effectLst>
                  <a:outerShdw blurRad="38100" dist="38100" dir="2700000" algn="tl">
                    <a:srgbClr val="C0C0C0"/>
                  </a:outerShdw>
                </a:effectLst>
              </a:rPr>
              <a:t>ACO</a:t>
            </a:r>
            <a:r>
              <a:rPr lang="zh-CN" altLang="en-US">
                <a:effectLst>
                  <a:outerShdw blurRad="38100" dist="38100" dir="2700000" algn="tl">
                    <a:srgbClr val="C0C0C0"/>
                  </a:outerShdw>
                </a:effectLst>
              </a:rPr>
              <a:t>算法的实现需要考虑的</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基本问题是类似的，因此，我们集中讨论</a:t>
            </a:r>
            <a:r>
              <a:rPr lang="en-US" altLang="zh-CN">
                <a:effectLst>
                  <a:outerShdw blurRad="38100" dist="38100" dir="2700000" algn="tl">
                    <a:srgbClr val="C0C0C0"/>
                  </a:outerShdw>
                </a:effectLst>
              </a:rPr>
              <a:t>AS</a:t>
            </a:r>
            <a:r>
              <a:rPr lang="zh-CN" altLang="en-US">
                <a:effectLst>
                  <a:outerShdw blurRad="38100" dist="38100" dir="2700000" algn="tl">
                    <a:srgbClr val="C0C0C0"/>
                  </a:outerShdw>
                </a:effectLst>
              </a:rPr>
              <a:t>算</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法的实现。</a:t>
            </a:r>
          </a:p>
        </p:txBody>
      </p:sp>
      <p:sp>
        <p:nvSpPr>
          <p:cNvPr id="134150" name="Text Box 6"/>
          <p:cNvSpPr txBox="1">
            <a:spLocks noChangeArrowheads="1"/>
          </p:cNvSpPr>
          <p:nvPr/>
        </p:nvSpPr>
        <p:spPr bwMode="auto">
          <a:xfrm>
            <a:off x="366713" y="3776663"/>
            <a:ext cx="265747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2.3.1  </a:t>
            </a:r>
            <a:r>
              <a:rPr lang="zh-CN" altLang="en-US">
                <a:effectLst>
                  <a:outerShdw blurRad="38100" dist="38100" dir="2700000" algn="tl">
                    <a:srgbClr val="C0C0C0"/>
                  </a:outerShdw>
                </a:effectLst>
              </a:rPr>
              <a:t>数据结构</a:t>
            </a:r>
          </a:p>
        </p:txBody>
      </p:sp>
      <p:sp>
        <p:nvSpPr>
          <p:cNvPr id="134151" name="Text Box 7"/>
          <p:cNvSpPr txBox="1">
            <a:spLocks noChangeArrowheads="1"/>
          </p:cNvSpPr>
          <p:nvPr/>
        </p:nvSpPr>
        <p:spPr bwMode="auto">
          <a:xfrm>
            <a:off x="609600" y="4495800"/>
            <a:ext cx="8075613" cy="1463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第一步，我们先定义算法实现的基本数据结</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构，这些数据结构可以存储</a:t>
            </a:r>
            <a:r>
              <a:rPr lang="en-US" altLang="zh-CN">
                <a:effectLst>
                  <a:outerShdw blurRad="38100" dist="38100" dir="2700000" algn="tl">
                    <a:srgbClr val="C0C0C0"/>
                  </a:outerShdw>
                </a:effectLst>
              </a:rPr>
              <a:t>TSP</a:t>
            </a:r>
            <a:r>
              <a:rPr lang="zh-CN" altLang="en-US">
                <a:effectLst>
                  <a:outerShdw blurRad="38100" dist="38100" dir="2700000" algn="tl">
                    <a:srgbClr val="C0C0C0"/>
                  </a:outerShdw>
                </a:effectLst>
              </a:rPr>
              <a:t>实例的相关数据</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可以记录信息素含量，也可以代表人工蚂蚁。</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2"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35173" name="AutoShape 5"/>
          <p:cNvSpPr/>
          <p:nvPr/>
        </p:nvSpPr>
        <p:spPr bwMode="auto">
          <a:xfrm>
            <a:off x="381000" y="1676400"/>
            <a:ext cx="76200" cy="3048000"/>
          </a:xfrm>
          <a:prstGeom prst="leftBrace">
            <a:avLst>
              <a:gd name="adj1" fmla="val 333333"/>
              <a:gd name="adj2" fmla="val 50000"/>
            </a:avLst>
          </a:prstGeom>
          <a:noFill/>
          <a:ln w="9525">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135174" name="Text Box 6"/>
          <p:cNvSpPr txBox="1">
            <a:spLocks noChangeArrowheads="1"/>
          </p:cNvSpPr>
          <p:nvPr/>
        </p:nvSpPr>
        <p:spPr bwMode="auto">
          <a:xfrm>
            <a:off x="823913" y="1490663"/>
            <a:ext cx="4764087"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1</a:t>
            </a:r>
            <a:r>
              <a:rPr lang="zh-CN" altLang="en-US">
                <a:effectLst>
                  <a:outerShdw blurRad="38100" dist="38100" dir="2700000" algn="tl">
                    <a:srgbClr val="C0C0C0"/>
                  </a:outerShdw>
                </a:effectLst>
              </a:rPr>
              <a:t>、城市间的距离   </a:t>
            </a:r>
            <a:r>
              <a:rPr lang="en-US" altLang="zh-CN">
                <a:effectLst>
                  <a:outerShdw blurRad="38100" dist="38100" dir="2700000" algn="tl">
                    <a:srgbClr val="C0C0C0"/>
                  </a:outerShdw>
                </a:effectLst>
              </a:rPr>
              <a:t>dist[n][n]</a:t>
            </a:r>
          </a:p>
        </p:txBody>
      </p:sp>
      <p:sp>
        <p:nvSpPr>
          <p:cNvPr id="135175" name="Text Box 7"/>
          <p:cNvSpPr txBox="1">
            <a:spLocks noChangeArrowheads="1"/>
          </p:cNvSpPr>
          <p:nvPr/>
        </p:nvSpPr>
        <p:spPr bwMode="auto">
          <a:xfrm>
            <a:off x="838200" y="2133600"/>
            <a:ext cx="5283200"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2</a:t>
            </a:r>
            <a:r>
              <a:rPr lang="zh-CN" altLang="en-US">
                <a:effectLst>
                  <a:outerShdw blurRad="38100" dist="38100" dir="2700000" algn="tl">
                    <a:srgbClr val="C0C0C0"/>
                  </a:outerShdw>
                </a:effectLst>
              </a:rPr>
              <a:t>、最近邻列表      </a:t>
            </a:r>
            <a:r>
              <a:rPr lang="en-US" altLang="zh-CN">
                <a:effectLst>
                  <a:outerShdw blurRad="38100" dist="38100" dir="2700000" algn="tl">
                    <a:srgbClr val="C0C0C0"/>
                  </a:outerShdw>
                </a:effectLst>
              </a:rPr>
              <a:t>nn-list[n][nn]</a:t>
            </a:r>
          </a:p>
        </p:txBody>
      </p:sp>
      <p:sp>
        <p:nvSpPr>
          <p:cNvPr id="135176" name="Text Box 8"/>
          <p:cNvSpPr txBox="1">
            <a:spLocks noChangeArrowheads="1"/>
          </p:cNvSpPr>
          <p:nvPr/>
        </p:nvSpPr>
        <p:spPr bwMode="auto">
          <a:xfrm>
            <a:off x="838200" y="2819400"/>
            <a:ext cx="5834063"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3</a:t>
            </a:r>
            <a:r>
              <a:rPr lang="zh-CN" altLang="en-US">
                <a:effectLst>
                  <a:outerShdw blurRad="38100" dist="38100" dir="2700000" algn="tl">
                    <a:srgbClr val="C0C0C0"/>
                  </a:outerShdw>
                </a:effectLst>
              </a:rPr>
              <a:t>、信息素              </a:t>
            </a:r>
            <a:r>
              <a:rPr lang="en-US" altLang="zh-CN">
                <a:effectLst>
                  <a:outerShdw blurRad="38100" dist="38100" dir="2700000" algn="tl">
                    <a:srgbClr val="C0C0C0"/>
                  </a:outerShdw>
                </a:effectLst>
              </a:rPr>
              <a:t>pheromone[n][n]</a:t>
            </a:r>
          </a:p>
        </p:txBody>
      </p:sp>
      <p:sp>
        <p:nvSpPr>
          <p:cNvPr id="135177" name="Text Box 9"/>
          <p:cNvSpPr txBox="1">
            <a:spLocks noChangeArrowheads="1"/>
          </p:cNvSpPr>
          <p:nvPr/>
        </p:nvSpPr>
        <p:spPr bwMode="auto">
          <a:xfrm>
            <a:off x="838200" y="3505200"/>
            <a:ext cx="794067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4</a:t>
            </a:r>
            <a:r>
              <a:rPr lang="zh-CN" altLang="en-US">
                <a:effectLst>
                  <a:outerShdw blurRad="38100" dist="38100" dir="2700000" algn="tl">
                    <a:srgbClr val="C0C0C0"/>
                  </a:outerShdw>
                </a:effectLst>
              </a:rPr>
              <a:t>、信息素与启发式因子相结合 </a:t>
            </a:r>
            <a:r>
              <a:rPr lang="en-US" altLang="zh-CN">
                <a:effectLst>
                  <a:outerShdw blurRad="38100" dist="38100" dir="2700000" algn="tl">
                    <a:srgbClr val="C0C0C0"/>
                  </a:outerShdw>
                </a:effectLst>
              </a:rPr>
              <a:t>choic_info[n][n]</a:t>
            </a:r>
          </a:p>
        </p:txBody>
      </p:sp>
      <p:sp>
        <p:nvSpPr>
          <p:cNvPr id="135178" name="Text Box 10"/>
          <p:cNvSpPr txBox="1">
            <a:spLocks noChangeArrowheads="1"/>
          </p:cNvSpPr>
          <p:nvPr/>
        </p:nvSpPr>
        <p:spPr bwMode="auto">
          <a:xfrm>
            <a:off x="838200" y="4191000"/>
            <a:ext cx="451167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5</a:t>
            </a:r>
            <a:r>
              <a:rPr lang="zh-CN" altLang="en-US">
                <a:effectLst>
                  <a:outerShdw blurRad="38100" dist="38100" dir="2700000" algn="tl">
                    <a:srgbClr val="C0C0C0"/>
                  </a:outerShdw>
                </a:effectLst>
              </a:rPr>
              <a:t>、蚂蚁的表示   </a:t>
            </a:r>
            <a:r>
              <a:rPr lang="en-US" altLang="zh-CN">
                <a:effectLst>
                  <a:outerShdw blurRad="38100" dist="38100" dir="2700000" algn="tl">
                    <a:srgbClr val="C0C0C0"/>
                  </a:outerShdw>
                </a:effectLst>
              </a:rPr>
              <a:t>single_ant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6"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36197" name="Text Box 5"/>
          <p:cNvSpPr txBox="1">
            <a:spLocks noChangeArrowheads="1"/>
          </p:cNvSpPr>
          <p:nvPr/>
        </p:nvSpPr>
        <p:spPr bwMode="auto">
          <a:xfrm>
            <a:off x="0" y="1066800"/>
            <a:ext cx="8978900" cy="2378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a:t>
            </a:r>
            <a:r>
              <a:rPr lang="zh-CN" altLang="en-US">
                <a:effectLst>
                  <a:outerShdw blurRad="38100" dist="38100" dir="2700000" algn="tl">
                    <a:srgbClr val="C0C0C0"/>
                  </a:outerShdw>
                </a:effectLst>
              </a:rPr>
              <a:t>问题中的数据表示</a:t>
            </a:r>
            <a:endParaRPr lang="zh-CN" altLang="en-US">
              <a:effectLst>
                <a:outerShdw blurRad="38100" dist="38100" dir="2700000" algn="tl">
                  <a:srgbClr val="C0C0C0"/>
                </a:outerShdw>
              </a:effectLst>
            </a:endParaRPr>
          </a:p>
          <a:p>
            <a:r>
              <a:rPr lang="en-US" altLang="zh-CN">
                <a:effectLst>
                  <a:outerShdw blurRad="38100" dist="38100" dir="2700000" algn="tl">
                    <a:srgbClr val="C0C0C0"/>
                  </a:outerShdw>
                </a:effectLst>
              </a:rPr>
              <a:t>Int dist[n][n]              %</a:t>
            </a:r>
            <a:r>
              <a:rPr lang="zh-CN" altLang="en-US">
                <a:effectLst>
                  <a:outerShdw blurRad="38100" dist="38100" dir="2700000" algn="tl">
                    <a:srgbClr val="C0C0C0"/>
                  </a:outerShdw>
                </a:effectLst>
              </a:rPr>
              <a:t>距离矩阵</a:t>
            </a:r>
            <a:endParaRPr lang="zh-CN" altLang="en-US">
              <a:effectLst>
                <a:outerShdw blurRad="38100" dist="38100" dir="2700000" algn="tl">
                  <a:srgbClr val="C0C0C0"/>
                </a:outerShdw>
              </a:effectLst>
            </a:endParaRPr>
          </a:p>
          <a:p>
            <a:r>
              <a:rPr lang="en-US" altLang="zh-CN">
                <a:effectLst>
                  <a:outerShdw blurRad="38100" dist="38100" dir="2700000" algn="tl">
                    <a:srgbClr val="C0C0C0"/>
                  </a:outerShdw>
                </a:effectLst>
              </a:rPr>
              <a:t>Int nn_list[n][nn]       %</a:t>
            </a:r>
            <a:r>
              <a:rPr lang="zh-CN" altLang="en-US">
                <a:effectLst>
                  <a:outerShdw blurRad="38100" dist="38100" dir="2700000" algn="tl">
                    <a:srgbClr val="C0C0C0"/>
                  </a:outerShdw>
                </a:effectLst>
              </a:rPr>
              <a:t>长度为</a:t>
            </a:r>
            <a:r>
              <a:rPr lang="en-US" altLang="zh-CN">
                <a:effectLst>
                  <a:outerShdw blurRad="38100" dist="38100" dir="2700000" algn="tl">
                    <a:srgbClr val="C0C0C0"/>
                  </a:outerShdw>
                </a:effectLst>
              </a:rPr>
              <a:t>nn</a:t>
            </a:r>
            <a:r>
              <a:rPr lang="zh-CN" altLang="en-US">
                <a:effectLst>
                  <a:outerShdw blurRad="38100" dist="38100" dir="2700000" algn="tl">
                    <a:srgbClr val="C0C0C0"/>
                  </a:outerShdw>
                </a:effectLst>
              </a:rPr>
              <a:t>的最近邻列表矩阵</a:t>
            </a:r>
            <a:endParaRPr lang="zh-CN" altLang="en-US">
              <a:effectLst>
                <a:outerShdw blurRad="38100" dist="38100" dir="2700000" algn="tl">
                  <a:srgbClr val="C0C0C0"/>
                </a:outerShdw>
              </a:effectLst>
            </a:endParaRPr>
          </a:p>
          <a:p>
            <a:r>
              <a:rPr lang="en-US" altLang="zh-CN">
                <a:effectLst>
                  <a:outerShdw blurRad="38100" dist="38100" dir="2700000" algn="tl">
                    <a:srgbClr val="C0C0C0"/>
                  </a:outerShdw>
                </a:effectLst>
              </a:rPr>
              <a:t>Double pheromone[n][n]%</a:t>
            </a:r>
            <a:r>
              <a:rPr lang="zh-CN" altLang="en-US">
                <a:effectLst>
                  <a:outerShdw blurRad="38100" dist="38100" dir="2700000" algn="tl">
                    <a:srgbClr val="C0C0C0"/>
                  </a:outerShdw>
                </a:effectLst>
              </a:rPr>
              <a:t>信息素矩阵</a:t>
            </a:r>
            <a:endParaRPr lang="zh-CN" altLang="en-US">
              <a:effectLst>
                <a:outerShdw blurRad="38100" dist="38100" dir="2700000" algn="tl">
                  <a:srgbClr val="C0C0C0"/>
                </a:outerShdw>
              </a:effectLst>
            </a:endParaRPr>
          </a:p>
          <a:p>
            <a:r>
              <a:rPr lang="en-US" altLang="zh-CN">
                <a:effectLst>
                  <a:outerShdw blurRad="38100" dist="38100" dir="2700000" algn="tl">
                    <a:srgbClr val="C0C0C0"/>
                  </a:outerShdw>
                </a:effectLst>
              </a:rPr>
              <a:t>Double choice_info[n][n]%</a:t>
            </a:r>
            <a:r>
              <a:rPr lang="zh-CN" altLang="en-US">
                <a:effectLst>
                  <a:outerShdw blurRad="38100" dist="38100" dir="2700000" algn="tl">
                    <a:srgbClr val="C0C0C0"/>
                  </a:outerShdw>
                </a:effectLst>
              </a:rPr>
              <a:t>合并了信息素和启发式信息</a:t>
            </a:r>
          </a:p>
        </p:txBody>
      </p:sp>
      <p:sp>
        <p:nvSpPr>
          <p:cNvPr id="136200" name="Text Box 8"/>
          <p:cNvSpPr txBox="1">
            <a:spLocks noChangeArrowheads="1"/>
          </p:cNvSpPr>
          <p:nvPr/>
        </p:nvSpPr>
        <p:spPr bwMode="auto">
          <a:xfrm>
            <a:off x="0" y="3352800"/>
            <a:ext cx="8937625" cy="329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a:t>
            </a:r>
            <a:r>
              <a:rPr lang="zh-CN" altLang="en-US">
                <a:effectLst>
                  <a:outerShdw blurRad="38100" dist="38100" dir="2700000" algn="tl">
                    <a:srgbClr val="C0C0C0"/>
                  </a:outerShdw>
                </a:effectLst>
              </a:rPr>
              <a:t>蚂蚁的表示</a:t>
            </a:r>
            <a:endParaRPr lang="zh-CN" altLang="en-US">
              <a:effectLst>
                <a:outerShdw blurRad="38100" dist="38100" dir="2700000" algn="tl">
                  <a:srgbClr val="C0C0C0"/>
                </a:outerShdw>
              </a:effectLst>
            </a:endParaRPr>
          </a:p>
          <a:p>
            <a:r>
              <a:rPr lang="en-US" altLang="zh-CN">
                <a:effectLst>
                  <a:outerShdw blurRad="38100" dist="38100" dir="2700000" algn="tl">
                    <a:srgbClr val="C0C0C0"/>
                  </a:outerShdw>
                </a:effectLst>
              </a:rPr>
              <a:t>Structure single_ant</a:t>
            </a:r>
            <a:endParaRPr lang="en-US" altLang="zh-CN">
              <a:effectLst>
                <a:outerShdw blurRad="38100" dist="38100" dir="2700000" algn="tl">
                  <a:srgbClr val="C0C0C0"/>
                </a:outerShdw>
              </a:effectLst>
            </a:endParaRPr>
          </a:p>
          <a:p>
            <a:r>
              <a:rPr lang="en-US" altLang="zh-CN">
                <a:effectLst>
                  <a:outerShdw blurRad="38100" dist="38100" dir="2700000" algn="tl">
                    <a:srgbClr val="C0C0C0"/>
                  </a:outerShdw>
                </a:effectLst>
              </a:rPr>
              <a:t>    begin   int  tour_length    %</a:t>
            </a:r>
            <a:r>
              <a:rPr lang="zh-CN" altLang="en-US">
                <a:effectLst>
                  <a:outerShdw blurRad="38100" dist="38100" dir="2700000" algn="tl">
                    <a:srgbClr val="C0C0C0"/>
                  </a:outerShdw>
                </a:effectLst>
              </a:rPr>
              <a:t>蚂蚁的路径长度</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                </a:t>
            </a:r>
            <a:r>
              <a:rPr lang="en-US" altLang="zh-CN">
                <a:effectLst>
                  <a:outerShdw blurRad="38100" dist="38100" dir="2700000" algn="tl">
                    <a:srgbClr val="C0C0C0"/>
                  </a:outerShdw>
                </a:effectLst>
              </a:rPr>
              <a:t>int tour[n+1]        %</a:t>
            </a:r>
            <a:r>
              <a:rPr lang="zh-CN" altLang="en-US">
                <a:effectLst>
                  <a:outerShdw blurRad="38100" dist="38100" dir="2700000" algn="tl">
                    <a:srgbClr val="C0C0C0"/>
                  </a:outerShdw>
                </a:effectLst>
              </a:rPr>
              <a:t>蚂蚁保存路径的记忆存储</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                </a:t>
            </a:r>
            <a:r>
              <a:rPr lang="en-US" altLang="zh-CN">
                <a:effectLst>
                  <a:outerShdw blurRad="38100" dist="38100" dir="2700000" algn="tl">
                    <a:srgbClr val="C0C0C0"/>
                  </a:outerShdw>
                </a:effectLst>
              </a:rPr>
              <a:t>int visited[n]        %</a:t>
            </a:r>
            <a:r>
              <a:rPr lang="zh-CN" altLang="en-US">
                <a:effectLst>
                  <a:outerShdw blurRad="38100" dist="38100" dir="2700000" algn="tl">
                    <a:srgbClr val="C0C0C0"/>
                  </a:outerShdw>
                </a:effectLst>
              </a:rPr>
              <a:t>已经访问过的城市</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       </a:t>
            </a:r>
            <a:r>
              <a:rPr lang="en-US" altLang="zh-CN">
                <a:effectLst>
                  <a:outerShdw blurRad="38100" dist="38100" dir="2700000" algn="tl">
                    <a:srgbClr val="C0C0C0"/>
                  </a:outerShdw>
                </a:effectLst>
              </a:rPr>
              <a:t>end</a:t>
            </a:r>
            <a:endParaRPr lang="en-US" altLang="zh-CN">
              <a:effectLst>
                <a:outerShdw blurRad="38100" dist="38100" dir="2700000" algn="tl">
                  <a:srgbClr val="C0C0C0"/>
                </a:outerShdw>
              </a:effectLst>
            </a:endParaRPr>
          </a:p>
          <a:p>
            <a:r>
              <a:rPr lang="en-US" altLang="zh-CN">
                <a:effectLst>
                  <a:outerShdw blurRad="38100" dist="38100" dir="2700000" algn="tl">
                    <a:srgbClr val="C0C0C0"/>
                  </a:outerShdw>
                </a:effectLst>
              </a:rPr>
              <a:t> single_ant [m]</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228600" y="838200"/>
            <a:ext cx="7772400" cy="1143000"/>
          </a:xfrm>
        </p:spPr>
        <p:txBody>
          <a:bodyPr/>
          <a:lstStyle/>
          <a:p>
            <a:pPr algn="l"/>
            <a:r>
              <a:rPr lang="zh-CN" altLang="en-US" sz="3000">
                <a:effectLst>
                  <a:outerShdw blurRad="38100" dist="38100" dir="2700000" algn="tl">
                    <a:srgbClr val="C0C0C0"/>
                  </a:outerShdw>
                </a:effectLst>
              </a:rPr>
              <a:t>空间复杂度：总的存储需求</a:t>
            </a:r>
          </a:p>
        </p:txBody>
      </p:sp>
      <p:pic>
        <p:nvPicPr>
          <p:cNvPr id="137220"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37221" name="Text Box 5"/>
          <p:cNvSpPr txBox="1">
            <a:spLocks noChangeArrowheads="1"/>
          </p:cNvSpPr>
          <p:nvPr/>
        </p:nvSpPr>
        <p:spPr bwMode="auto">
          <a:xfrm>
            <a:off x="442913" y="1871663"/>
            <a:ext cx="8467725" cy="420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为了表示待解问题所需的所有数据，我们需要</a:t>
            </a:r>
            <a:r>
              <a:rPr lang="en-US" altLang="zh-CN">
                <a:effectLst>
                  <a:outerShdw blurRad="38100" dist="38100" dir="2700000" algn="tl">
                    <a:srgbClr val="C0C0C0"/>
                  </a:outerShdw>
                </a:effectLst>
              </a:rPr>
              <a:t>3</a:t>
            </a:r>
            <a:endParaRPr lang="en-US" altLang="zh-CN">
              <a:effectLst>
                <a:outerShdw blurRad="38100" dist="38100" dir="2700000" algn="tl">
                  <a:srgbClr val="C0C0C0"/>
                </a:outerShdw>
              </a:effectLst>
            </a:endParaRPr>
          </a:p>
          <a:p>
            <a:r>
              <a:rPr lang="zh-CN" altLang="en-US">
                <a:effectLst>
                  <a:outerShdw blurRad="38100" dist="38100" dir="2700000" algn="tl">
                    <a:srgbClr val="C0C0C0"/>
                  </a:outerShdw>
                </a:effectLst>
              </a:rPr>
              <a:t>个       的矩阵，同时还需要一个        的最近邻列表</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此外，对于每只蚂蚁我们还需要</a:t>
            </a:r>
            <a:r>
              <a:rPr lang="en-US" altLang="zh-CN">
                <a:effectLst>
                  <a:outerShdw blurRad="38100" dist="38100" dir="2700000" algn="tl">
                    <a:srgbClr val="C0C0C0"/>
                  </a:outerShdw>
                </a:effectLst>
              </a:rPr>
              <a:t>2</a:t>
            </a:r>
            <a:r>
              <a:rPr lang="zh-CN" altLang="en-US">
                <a:effectLst>
                  <a:outerShdw blurRad="38100" dist="38100" dir="2700000" algn="tl">
                    <a:srgbClr val="C0C0C0"/>
                  </a:outerShdw>
                </a:effectLst>
              </a:rPr>
              <a:t>个数组和一个变</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量，分别是一个存路径         元数组，一个记录已</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访问城市的   元数组和存储路径长度的整型变量。</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     为了得出对存储需求的一个更具体的估计，我</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们假设计算机需要用</a:t>
            </a:r>
            <a:r>
              <a:rPr lang="en-US" altLang="zh-CN">
                <a:effectLst>
                  <a:outerShdw blurRad="38100" dist="38100" dir="2700000" algn="tl">
                    <a:srgbClr val="C0C0C0"/>
                  </a:outerShdw>
                </a:effectLst>
              </a:rPr>
              <a:t>4</a:t>
            </a:r>
            <a:r>
              <a:rPr lang="zh-CN" altLang="en-US">
                <a:effectLst>
                  <a:outerShdw blurRad="38100" dist="38100" dir="2700000" algn="tl">
                    <a:srgbClr val="C0C0C0"/>
                  </a:outerShdw>
                </a:effectLst>
              </a:rPr>
              <a:t>个字节表示一个整型数据，</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一</a:t>
            </a:r>
            <a:r>
              <a:rPr lang="en-US" altLang="zh-CN">
                <a:effectLst>
                  <a:outerShdw blurRad="38100" dist="38100" dir="2700000" algn="tl">
                    <a:srgbClr val="C0C0C0"/>
                  </a:outerShdw>
                </a:effectLst>
              </a:rPr>
              <a:t>8</a:t>
            </a:r>
            <a:r>
              <a:rPr lang="zh-CN" altLang="en-US">
                <a:effectLst>
                  <a:outerShdw blurRad="38100" dist="38100" dir="2700000" algn="tl">
                    <a:srgbClr val="C0C0C0"/>
                  </a:outerShdw>
                </a:effectLst>
              </a:rPr>
              <a:t>个字节表示一个实数数据，同时还假设蚂蚁的</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数量为         ，则存储量的估计如下：</a:t>
            </a:r>
          </a:p>
        </p:txBody>
      </p:sp>
      <p:graphicFrame>
        <p:nvGraphicFramePr>
          <p:cNvPr id="137222" name="Object 6"/>
          <p:cNvGraphicFramePr>
            <a:graphicFrameLocks noChangeAspect="1"/>
          </p:cNvGraphicFramePr>
          <p:nvPr/>
        </p:nvGraphicFramePr>
        <p:xfrm>
          <a:off x="838200" y="2438400"/>
          <a:ext cx="762000" cy="334963"/>
        </p:xfrm>
        <a:graphic>
          <a:graphicData uri="http://schemas.openxmlformats.org/presentationml/2006/ole">
            <mc:AlternateContent xmlns:mc="http://schemas.openxmlformats.org/markup-compatibility/2006">
              <mc:Choice xmlns:v="urn:schemas-microsoft-com:vml" Requires="v">
                <p:oleObj spid="_x0000_s137272" name="Equation" r:id="rId2" imgW="317500" imgH="139700" progId="Equation.DSMT4">
                  <p:embed/>
                </p:oleObj>
              </mc:Choice>
              <mc:Fallback>
                <p:oleObj name="Equation" r:id="rId2" imgW="317500" imgH="1397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438400"/>
                        <a:ext cx="762000" cy="3349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23" name="Object 7"/>
          <p:cNvGraphicFramePr>
            <a:graphicFrameLocks noChangeAspect="1"/>
          </p:cNvGraphicFramePr>
          <p:nvPr/>
        </p:nvGraphicFramePr>
        <p:xfrm>
          <a:off x="5715000" y="2438400"/>
          <a:ext cx="838200" cy="296863"/>
        </p:xfrm>
        <a:graphic>
          <a:graphicData uri="http://schemas.openxmlformats.org/presentationml/2006/ole">
            <mc:AlternateContent xmlns:mc="http://schemas.openxmlformats.org/markup-compatibility/2006">
              <mc:Choice xmlns:v="urn:schemas-microsoft-com:vml" Requires="v">
                <p:oleObj spid="_x0000_s137273" name="Equation" r:id="rId4" imgW="393700" imgH="139700" progId="Equation.DSMT4">
                  <p:embed/>
                </p:oleObj>
              </mc:Choice>
              <mc:Fallback>
                <p:oleObj name="Equation" r:id="rId4" imgW="393700" imgH="1397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2438400"/>
                        <a:ext cx="838200" cy="296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24" name="Object 8"/>
          <p:cNvGraphicFramePr>
            <a:graphicFrameLocks noChangeAspect="1"/>
          </p:cNvGraphicFramePr>
          <p:nvPr/>
        </p:nvGraphicFramePr>
        <p:xfrm>
          <a:off x="4419600" y="3276600"/>
          <a:ext cx="838200" cy="488950"/>
        </p:xfrm>
        <a:graphic>
          <a:graphicData uri="http://schemas.openxmlformats.org/presentationml/2006/ole">
            <mc:AlternateContent xmlns:mc="http://schemas.openxmlformats.org/markup-compatibility/2006">
              <mc:Choice xmlns:v="urn:schemas-microsoft-com:vml" Requires="v">
                <p:oleObj spid="_x0000_s137274" name="Equation" r:id="rId6" imgW="304165" imgH="177800" progId="Equation.DSMT4">
                  <p:embed/>
                </p:oleObj>
              </mc:Choice>
              <mc:Fallback>
                <p:oleObj name="Equation" r:id="rId6" imgW="304165" imgH="1778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3276600"/>
                        <a:ext cx="838200" cy="488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25" name="Object 9"/>
          <p:cNvGraphicFramePr>
            <a:graphicFrameLocks noChangeAspect="1"/>
          </p:cNvGraphicFramePr>
          <p:nvPr/>
        </p:nvGraphicFramePr>
        <p:xfrm>
          <a:off x="2438400" y="3810000"/>
          <a:ext cx="346075" cy="381000"/>
        </p:xfrm>
        <a:graphic>
          <a:graphicData uri="http://schemas.openxmlformats.org/presentationml/2006/ole">
            <mc:AlternateContent xmlns:mc="http://schemas.openxmlformats.org/markup-compatibility/2006">
              <mc:Choice xmlns:v="urn:schemas-microsoft-com:vml" Requires="v">
                <p:oleObj spid="_x0000_s137275" name="Equation" r:id="rId8" imgW="127000" imgH="139700" progId="Equation.DSMT4">
                  <p:embed/>
                </p:oleObj>
              </mc:Choice>
              <mc:Fallback>
                <p:oleObj name="Equation" r:id="rId8" imgW="127000" imgH="1397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3810000"/>
                        <a:ext cx="346075"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26" name="Object 10"/>
          <p:cNvGraphicFramePr>
            <a:graphicFrameLocks noChangeAspect="1"/>
          </p:cNvGraphicFramePr>
          <p:nvPr/>
        </p:nvGraphicFramePr>
        <p:xfrm>
          <a:off x="1600200" y="5638800"/>
          <a:ext cx="990600" cy="381000"/>
        </p:xfrm>
        <a:graphic>
          <a:graphicData uri="http://schemas.openxmlformats.org/presentationml/2006/ole">
            <mc:AlternateContent xmlns:mc="http://schemas.openxmlformats.org/markup-compatibility/2006">
              <mc:Choice xmlns:v="urn:schemas-microsoft-com:vml" Requires="v">
                <p:oleObj spid="_x0000_s137276" name="Equation" r:id="rId10" imgW="393700" imgH="139700" progId="Equation.DSMT4">
                  <p:embed/>
                </p:oleObj>
              </mc:Choice>
              <mc:Fallback>
                <p:oleObj name="Equation" r:id="rId10" imgW="393700" imgH="13970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5638800"/>
                        <a:ext cx="9906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4"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8247" name="Object 7"/>
          <p:cNvGraphicFramePr>
            <a:graphicFrameLocks noChangeAspect="1"/>
          </p:cNvGraphicFramePr>
          <p:nvPr/>
        </p:nvGraphicFramePr>
        <p:xfrm>
          <a:off x="4724400" y="1219200"/>
          <a:ext cx="914400" cy="568325"/>
        </p:xfrm>
        <a:graphic>
          <a:graphicData uri="http://schemas.openxmlformats.org/presentationml/2006/ole">
            <mc:AlternateContent xmlns:mc="http://schemas.openxmlformats.org/markup-compatibility/2006">
              <mc:Choice xmlns:v="urn:schemas-microsoft-com:vml" Requires="v">
                <p:oleObj spid="_x0000_s138339" name="Equation" r:id="rId2" imgW="368300" imgH="203200" progId="Equation.DSMT4">
                  <p:embed/>
                </p:oleObj>
              </mc:Choice>
              <mc:Fallback>
                <p:oleObj name="Equation" r:id="rId2" imgW="368300" imgH="20320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19200"/>
                        <a:ext cx="914400" cy="568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8256" name="Group 16"/>
          <p:cNvGrpSpPr/>
          <p:nvPr/>
        </p:nvGrpSpPr>
        <p:grpSpPr bwMode="auto">
          <a:xfrm>
            <a:off x="366713" y="1262063"/>
            <a:ext cx="6034087" cy="2378075"/>
            <a:chOff x="231" y="795"/>
            <a:chExt cx="3801" cy="1498"/>
          </a:xfrm>
        </p:grpSpPr>
        <p:sp>
          <p:nvSpPr>
            <p:cNvPr id="138245" name="Text Box 5"/>
            <p:cNvSpPr txBox="1">
              <a:spLocks noChangeArrowheads="1"/>
            </p:cNvSpPr>
            <p:nvPr/>
          </p:nvSpPr>
          <p:spPr bwMode="auto">
            <a:xfrm>
              <a:off x="231" y="795"/>
              <a:ext cx="3709" cy="14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待解问题：  距离矩阵为        </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                      </a:t>
              </a:r>
              <a:r>
                <a:rPr lang="en-US" altLang="zh-CN">
                  <a:effectLst>
                    <a:outerShdw blurRad="38100" dist="38100" dir="2700000" algn="tl">
                      <a:srgbClr val="C0C0C0"/>
                    </a:outerShdw>
                  </a:effectLst>
                </a:rPr>
                <a:t>nn_list</a:t>
              </a:r>
              <a:r>
                <a:rPr lang="zh-CN" altLang="en-US">
                  <a:effectLst>
                    <a:outerShdw blurRad="38100" dist="38100" dir="2700000" algn="tl">
                      <a:srgbClr val="C0C0C0"/>
                    </a:outerShdw>
                  </a:effectLst>
                </a:rPr>
                <a:t>矩阵为    </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                      信息素矩阵为    </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                      </a:t>
              </a:r>
              <a:r>
                <a:rPr lang="en-US" altLang="zh-CN">
                  <a:effectLst>
                    <a:outerShdw blurRad="38100" dist="38100" dir="2700000" algn="tl">
                      <a:srgbClr val="C0C0C0"/>
                    </a:outerShdw>
                  </a:effectLst>
                </a:rPr>
                <a:t>choice_info</a:t>
              </a:r>
              <a:r>
                <a:rPr lang="zh-CN" altLang="en-US">
                  <a:effectLst>
                    <a:outerShdw blurRad="38100" dist="38100" dir="2700000" algn="tl">
                      <a:srgbClr val="C0C0C0"/>
                    </a:outerShdw>
                  </a:effectLst>
                </a:rPr>
                <a:t>矩阵为       </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              总数为      </a:t>
              </a:r>
            </a:p>
          </p:txBody>
        </p:sp>
        <p:graphicFrame>
          <p:nvGraphicFramePr>
            <p:cNvPr id="138248" name="Object 8"/>
            <p:cNvGraphicFramePr>
              <a:graphicFrameLocks noChangeAspect="1"/>
            </p:cNvGraphicFramePr>
            <p:nvPr/>
          </p:nvGraphicFramePr>
          <p:xfrm>
            <a:off x="3072" y="1056"/>
            <a:ext cx="576" cy="358"/>
          </p:xfrm>
          <a:graphic>
            <a:graphicData uri="http://schemas.openxmlformats.org/presentationml/2006/ole">
              <mc:AlternateContent xmlns:mc="http://schemas.openxmlformats.org/markup-compatibility/2006">
                <mc:Choice xmlns:v="urn:schemas-microsoft-com:vml" Requires="v">
                  <p:oleObj spid="_x0000_s138340" name="Equation" r:id="rId4" imgW="368300" imgH="203200" progId="Equation.DSMT4">
                    <p:embed/>
                  </p:oleObj>
                </mc:Choice>
                <mc:Fallback>
                  <p:oleObj name="Equation" r:id="rId4" imgW="368300" imgH="20320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 y="1056"/>
                          <a:ext cx="576" cy="3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49" name="Object 9"/>
            <p:cNvGraphicFramePr>
              <a:graphicFrameLocks noChangeAspect="1"/>
            </p:cNvGraphicFramePr>
            <p:nvPr/>
          </p:nvGraphicFramePr>
          <p:xfrm>
            <a:off x="3216" y="1344"/>
            <a:ext cx="576" cy="358"/>
          </p:xfrm>
          <a:graphic>
            <a:graphicData uri="http://schemas.openxmlformats.org/presentationml/2006/ole">
              <mc:AlternateContent xmlns:mc="http://schemas.openxmlformats.org/markup-compatibility/2006">
                <mc:Choice xmlns:v="urn:schemas-microsoft-com:vml" Requires="v">
                  <p:oleObj spid="_x0000_s138341" name="Equation" r:id="rId5" imgW="368300" imgH="203200" progId="Equation.DSMT4">
                    <p:embed/>
                  </p:oleObj>
                </mc:Choice>
                <mc:Fallback>
                  <p:oleObj name="Equation" r:id="rId5" imgW="368300" imgH="2032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1344"/>
                          <a:ext cx="576" cy="3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50" name="Object 10"/>
            <p:cNvGraphicFramePr>
              <a:graphicFrameLocks noChangeAspect="1"/>
            </p:cNvGraphicFramePr>
            <p:nvPr/>
          </p:nvGraphicFramePr>
          <p:xfrm>
            <a:off x="3456" y="1632"/>
            <a:ext cx="576" cy="358"/>
          </p:xfrm>
          <a:graphic>
            <a:graphicData uri="http://schemas.openxmlformats.org/presentationml/2006/ole">
              <mc:AlternateContent xmlns:mc="http://schemas.openxmlformats.org/markup-compatibility/2006">
                <mc:Choice xmlns:v="urn:schemas-microsoft-com:vml" Requires="v">
                  <p:oleObj spid="_x0000_s138342" name="Equation" r:id="rId7" imgW="368300" imgH="203200" progId="Equation.DSMT4">
                    <p:embed/>
                  </p:oleObj>
                </mc:Choice>
                <mc:Fallback>
                  <p:oleObj name="Equation" r:id="rId7" imgW="368300" imgH="2032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6" y="1632"/>
                          <a:ext cx="576" cy="3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51" name="Object 11"/>
            <p:cNvGraphicFramePr>
              <a:graphicFrameLocks noChangeAspect="1"/>
            </p:cNvGraphicFramePr>
            <p:nvPr/>
          </p:nvGraphicFramePr>
          <p:xfrm>
            <a:off x="1909" y="1920"/>
            <a:ext cx="695" cy="358"/>
          </p:xfrm>
          <a:graphic>
            <a:graphicData uri="http://schemas.openxmlformats.org/presentationml/2006/ole">
              <mc:AlternateContent xmlns:mc="http://schemas.openxmlformats.org/markup-compatibility/2006">
                <mc:Choice xmlns:v="urn:schemas-microsoft-com:vml" Requires="v">
                  <p:oleObj spid="_x0000_s138343" name="Equation" r:id="rId8" imgW="444500" imgH="203200" progId="Equation.DSMT4">
                    <p:embed/>
                  </p:oleObj>
                </mc:Choice>
                <mc:Fallback>
                  <p:oleObj name="Equation" r:id="rId8" imgW="444500" imgH="2032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9" y="1920"/>
                          <a:ext cx="695" cy="3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38257" name="Group 17"/>
          <p:cNvGrpSpPr/>
          <p:nvPr/>
        </p:nvGrpSpPr>
        <p:grpSpPr bwMode="auto">
          <a:xfrm>
            <a:off x="519113" y="3852863"/>
            <a:ext cx="8562975" cy="1463675"/>
            <a:chOff x="327" y="2427"/>
            <a:chExt cx="5394" cy="922"/>
          </a:xfrm>
        </p:grpSpPr>
        <p:sp>
          <p:nvSpPr>
            <p:cNvPr id="138246" name="Text Box 6"/>
            <p:cNvSpPr txBox="1">
              <a:spLocks noChangeArrowheads="1"/>
            </p:cNvSpPr>
            <p:nvPr/>
          </p:nvSpPr>
          <p:spPr bwMode="auto">
            <a:xfrm>
              <a:off x="327" y="2427"/>
              <a:ext cx="5394" cy="9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蚂蚁的存储量：每只蚂蚁需</a:t>
              </a:r>
              <a:r>
                <a:rPr lang="en-US" altLang="zh-CN">
                  <a:effectLst>
                    <a:outerShdw blurRad="38100" dist="38100" dir="2700000" algn="tl">
                      <a:srgbClr val="C0C0C0"/>
                    </a:outerShdw>
                  </a:effectLst>
                </a:rPr>
                <a:t>2</a:t>
              </a:r>
              <a:r>
                <a:rPr lang="zh-CN" altLang="en-US">
                  <a:effectLst>
                    <a:outerShdw blurRad="38100" dist="38100" dir="2700000" algn="tl">
                      <a:srgbClr val="C0C0C0"/>
                    </a:outerShdw>
                  </a:effectLst>
                </a:rPr>
                <a:t>个长度为  的整型数组</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                               </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            共  只蚂蚁：             </a:t>
              </a:r>
            </a:p>
          </p:txBody>
        </p:sp>
        <p:graphicFrame>
          <p:nvGraphicFramePr>
            <p:cNvPr id="138252" name="Object 12"/>
            <p:cNvGraphicFramePr>
              <a:graphicFrameLocks noChangeAspect="1"/>
            </p:cNvGraphicFramePr>
            <p:nvPr/>
          </p:nvGraphicFramePr>
          <p:xfrm>
            <a:off x="4272" y="2496"/>
            <a:ext cx="219" cy="240"/>
          </p:xfrm>
          <a:graphic>
            <a:graphicData uri="http://schemas.openxmlformats.org/presentationml/2006/ole">
              <mc:AlternateContent xmlns:mc="http://schemas.openxmlformats.org/markup-compatibility/2006">
                <mc:Choice xmlns:v="urn:schemas-microsoft-com:vml" Requires="v">
                  <p:oleObj spid="_x0000_s138344" name="Equation" r:id="rId10" imgW="127000" imgH="139700" progId="Equation.DSMT4">
                    <p:embed/>
                  </p:oleObj>
                </mc:Choice>
                <mc:Fallback>
                  <p:oleObj name="Equation" r:id="rId10" imgW="127000" imgH="13970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72" y="2496"/>
                          <a:ext cx="219"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53" name="Object 13"/>
            <p:cNvGraphicFramePr>
              <a:graphicFrameLocks noChangeAspect="1"/>
            </p:cNvGraphicFramePr>
            <p:nvPr/>
          </p:nvGraphicFramePr>
          <p:xfrm>
            <a:off x="1296" y="3072"/>
            <a:ext cx="219" cy="240"/>
          </p:xfrm>
          <a:graphic>
            <a:graphicData uri="http://schemas.openxmlformats.org/presentationml/2006/ole">
              <mc:AlternateContent xmlns:mc="http://schemas.openxmlformats.org/markup-compatibility/2006">
                <mc:Choice xmlns:v="urn:schemas-microsoft-com:vml" Requires="v">
                  <p:oleObj spid="_x0000_s138345" name="Equation" r:id="rId12" imgW="127000" imgH="139700" progId="Equation.DSMT4">
                    <p:embed/>
                  </p:oleObj>
                </mc:Choice>
                <mc:Fallback>
                  <p:oleObj name="Equation" r:id="rId12" imgW="127000" imgH="13970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6" y="3072"/>
                          <a:ext cx="219"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54" name="Object 14"/>
            <p:cNvGraphicFramePr>
              <a:graphicFrameLocks noChangeAspect="1"/>
            </p:cNvGraphicFramePr>
            <p:nvPr/>
          </p:nvGraphicFramePr>
          <p:xfrm>
            <a:off x="2064" y="2736"/>
            <a:ext cx="1248" cy="273"/>
          </p:xfrm>
          <a:graphic>
            <a:graphicData uri="http://schemas.openxmlformats.org/presentationml/2006/ole">
              <mc:AlternateContent xmlns:mc="http://schemas.openxmlformats.org/markup-compatibility/2006">
                <mc:Choice xmlns:v="urn:schemas-microsoft-com:vml" Requires="v">
                  <p:oleObj spid="_x0000_s138346" name="Equation" r:id="rId13" imgW="812165" imgH="177800" progId="Equation.DSMT4">
                    <p:embed/>
                  </p:oleObj>
                </mc:Choice>
                <mc:Fallback>
                  <p:oleObj name="Equation" r:id="rId13" imgW="812165" imgH="17780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4" y="2736"/>
                          <a:ext cx="1248" cy="2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55" name="Object 15"/>
            <p:cNvGraphicFramePr>
              <a:graphicFrameLocks noChangeAspect="1"/>
            </p:cNvGraphicFramePr>
            <p:nvPr/>
          </p:nvGraphicFramePr>
          <p:xfrm>
            <a:off x="2352" y="3024"/>
            <a:ext cx="1056" cy="286"/>
          </p:xfrm>
          <a:graphic>
            <a:graphicData uri="http://schemas.openxmlformats.org/presentationml/2006/ole">
              <mc:AlternateContent xmlns:mc="http://schemas.openxmlformats.org/markup-compatibility/2006">
                <mc:Choice xmlns:v="urn:schemas-microsoft-com:vml" Requires="v">
                  <p:oleObj spid="_x0000_s138347" name="Equation" r:id="rId15" imgW="748665" imgH="203200" progId="Equation.DSMT4">
                    <p:embed/>
                  </p:oleObj>
                </mc:Choice>
                <mc:Fallback>
                  <p:oleObj name="Equation" r:id="rId15" imgW="748665" imgH="20320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52" y="3024"/>
                          <a:ext cx="1056"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8"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grpSp>
        <p:nvGrpSpPr>
          <p:cNvPr id="139272" name="Group 8"/>
          <p:cNvGrpSpPr/>
          <p:nvPr/>
        </p:nvGrpSpPr>
        <p:grpSpPr bwMode="auto">
          <a:xfrm>
            <a:off x="823913" y="1490663"/>
            <a:ext cx="7610475" cy="2835275"/>
            <a:chOff x="519" y="939"/>
            <a:chExt cx="4794" cy="1786"/>
          </a:xfrm>
        </p:grpSpPr>
        <p:sp>
          <p:nvSpPr>
            <p:cNvPr id="139269" name="Text Box 5"/>
            <p:cNvSpPr txBox="1">
              <a:spLocks noChangeArrowheads="1"/>
            </p:cNvSpPr>
            <p:nvPr/>
          </p:nvSpPr>
          <p:spPr bwMode="auto">
            <a:xfrm>
              <a:off x="519" y="939"/>
              <a:ext cx="4794" cy="17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因此，总体的存储量需求可以粗略地估算</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为      字节。这除了主要的数据结构外，忽略</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了算法需要的存储一些中间结果，例如至今</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找到的最优路径，算法性能的统计信息量等</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这比实际执行所需的存储量要略低，但总体</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存储量需求正比于   。</a:t>
              </a:r>
            </a:p>
          </p:txBody>
        </p:sp>
        <p:graphicFrame>
          <p:nvGraphicFramePr>
            <p:cNvPr id="139270" name="Object 6"/>
            <p:cNvGraphicFramePr>
              <a:graphicFrameLocks noChangeAspect="1"/>
            </p:cNvGraphicFramePr>
            <p:nvPr/>
          </p:nvGraphicFramePr>
          <p:xfrm>
            <a:off x="816" y="1248"/>
            <a:ext cx="384" cy="304"/>
          </p:xfrm>
          <a:graphic>
            <a:graphicData uri="http://schemas.openxmlformats.org/presentationml/2006/ole">
              <mc:AlternateContent xmlns:mc="http://schemas.openxmlformats.org/markup-compatibility/2006">
                <mc:Choice xmlns:v="urn:schemas-microsoft-com:vml" Requires="v">
                  <p:oleObj spid="_x0000_s139291" name="Equation" r:id="rId2" imgW="330200" imgH="203200" progId="Equation.DSMT4">
                    <p:embed/>
                  </p:oleObj>
                </mc:Choice>
                <mc:Fallback>
                  <p:oleObj name="Equation" r:id="rId2" imgW="330200" imgH="2032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1248"/>
                          <a:ext cx="384"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9271" name="Object 7"/>
            <p:cNvGraphicFramePr>
              <a:graphicFrameLocks noChangeAspect="1"/>
            </p:cNvGraphicFramePr>
            <p:nvPr/>
          </p:nvGraphicFramePr>
          <p:xfrm>
            <a:off x="2448" y="2400"/>
            <a:ext cx="252" cy="288"/>
          </p:xfrm>
          <a:graphic>
            <a:graphicData uri="http://schemas.openxmlformats.org/presentationml/2006/ole">
              <mc:AlternateContent xmlns:mc="http://schemas.openxmlformats.org/markup-compatibility/2006">
                <mc:Choice xmlns:v="urn:schemas-microsoft-com:vml" Requires="v">
                  <p:oleObj spid="_x0000_s139292" name="Equation" r:id="rId4" imgW="177800" imgH="203200" progId="Equation.DSMT4">
                    <p:embed/>
                  </p:oleObj>
                </mc:Choice>
                <mc:Fallback>
                  <p:oleObj name="Equation" r:id="rId4" imgW="177800" imgH="2032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 y="2400"/>
                          <a:ext cx="25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3E0D973B-0641-41CC-8D7A-83D6AD51B5AB}" type="slidenum">
              <a:rPr kumimoji="0" lang="zh-CN" altLang="en-US" sz="1400"/>
            </a:fld>
            <a:endParaRPr kumimoji="0" lang="en-US" altLang="zh-CN" sz="1400"/>
          </a:p>
        </p:txBody>
      </p:sp>
      <p:sp>
        <p:nvSpPr>
          <p:cNvPr id="18435" name="Rectangle 2"/>
          <p:cNvSpPr>
            <a:spLocks noGrp="1" noChangeArrowheads="1"/>
          </p:cNvSpPr>
          <p:nvPr>
            <p:ph type="title"/>
          </p:nvPr>
        </p:nvSpPr>
        <p:spPr/>
        <p:txBody>
          <a:bodyPr/>
          <a:lstStyle/>
          <a:p>
            <a:pPr algn="ctr" eaLnBrk="1" hangingPunct="1"/>
            <a:r>
              <a:rPr lang="en-US" altLang="zh-CN" sz="3600" smtClean="0"/>
              <a:t>1.2 </a:t>
            </a:r>
            <a:r>
              <a:rPr lang="zh-CN" altLang="en-US" sz="3600" smtClean="0"/>
              <a:t>计算复杂性的概念 </a:t>
            </a:r>
            <a:r>
              <a:rPr lang="en-US" altLang="zh-CN" sz="3600" smtClean="0"/>
              <a:t>3</a:t>
            </a:r>
            <a:r>
              <a:rPr lang="en-US" altLang="zh-CN" sz="3200" smtClean="0"/>
              <a:t>/11</a:t>
            </a:r>
            <a:endParaRPr lang="zh-CN" altLang="en-US" sz="3200" smtClean="0"/>
          </a:p>
        </p:txBody>
      </p:sp>
      <p:sp>
        <p:nvSpPr>
          <p:cNvPr id="18436" name="Rectangle 3"/>
          <p:cNvSpPr>
            <a:spLocks noGrp="1" noChangeArrowheads="1"/>
          </p:cNvSpPr>
          <p:nvPr>
            <p:ph type="body" idx="1"/>
          </p:nvPr>
        </p:nvSpPr>
        <p:spPr>
          <a:xfrm>
            <a:off x="0" y="2017713"/>
            <a:ext cx="8955088" cy="4114800"/>
          </a:xfrm>
        </p:spPr>
        <p:txBody>
          <a:bodyPr/>
          <a:lstStyle/>
          <a:p>
            <a:pPr eaLnBrk="1" hangingPunct="1">
              <a:lnSpc>
                <a:spcPct val="90000"/>
              </a:lnSpc>
            </a:pPr>
            <a:r>
              <a:rPr lang="zh-CN" altLang="en-US" sz="2800" b="1" smtClean="0">
                <a:solidFill>
                  <a:srgbClr val="FF0000"/>
                </a:solidFill>
              </a:rPr>
              <a:t>问题</a:t>
            </a:r>
            <a:r>
              <a:rPr lang="zh-CN" altLang="en-US" sz="2800" smtClean="0">
                <a:solidFill>
                  <a:srgbClr val="FF0000"/>
                </a:solidFill>
              </a:rPr>
              <a:t>（</a:t>
            </a:r>
            <a:r>
              <a:rPr lang="en-US" altLang="zh-CN" sz="2800" smtClean="0">
                <a:solidFill>
                  <a:srgbClr val="FF0000"/>
                </a:solidFill>
              </a:rPr>
              <a:t>problem）</a:t>
            </a:r>
            <a:r>
              <a:rPr lang="en-US" altLang="zh-CN" sz="2800" b="1" smtClean="0">
                <a:solidFill>
                  <a:srgbClr val="FF0000"/>
                </a:solidFill>
              </a:rPr>
              <a:t>：</a:t>
            </a:r>
            <a:r>
              <a:rPr lang="zh-CN" altLang="en-US" sz="2800" smtClean="0"/>
              <a:t>要回答的一般性提问，通常含有若干个满足一定条件的参数（或自由变量）。可以从两方面描述：</a:t>
            </a:r>
            <a:endParaRPr lang="zh-CN" altLang="en-US" sz="2800" smtClean="0"/>
          </a:p>
          <a:p>
            <a:pPr eaLnBrk="1" hangingPunct="1">
              <a:lnSpc>
                <a:spcPct val="90000"/>
              </a:lnSpc>
              <a:buFont typeface="Wingdings" pitchFamily="2" charset="2"/>
              <a:buNone/>
            </a:pPr>
            <a:r>
              <a:rPr lang="zh-CN" altLang="en-US" sz="2800" smtClean="0"/>
              <a:t>  （1）对所有参数的一般性描述；</a:t>
            </a:r>
            <a:endParaRPr lang="zh-CN" altLang="en-US" sz="2800" smtClean="0"/>
          </a:p>
          <a:p>
            <a:pPr eaLnBrk="1" hangingPunct="1">
              <a:lnSpc>
                <a:spcPct val="90000"/>
              </a:lnSpc>
              <a:buFont typeface="Wingdings" pitchFamily="2" charset="2"/>
              <a:buNone/>
            </a:pPr>
            <a:r>
              <a:rPr lang="zh-CN" altLang="en-US" sz="2800" smtClean="0"/>
              <a:t>  （2）答案（或解）必须满足的性质。</a:t>
            </a:r>
            <a:endParaRPr lang="zh-CN" altLang="en-US" sz="2800" smtClean="0"/>
          </a:p>
          <a:p>
            <a:pPr eaLnBrk="1" hangingPunct="1">
              <a:lnSpc>
                <a:spcPct val="90000"/>
              </a:lnSpc>
            </a:pPr>
            <a:r>
              <a:rPr lang="zh-CN" altLang="en-US" sz="2800" b="1" smtClean="0">
                <a:solidFill>
                  <a:srgbClr val="FF0000"/>
                </a:solidFill>
              </a:rPr>
              <a:t>实例</a:t>
            </a:r>
            <a:r>
              <a:rPr lang="zh-CN" altLang="en-US" sz="2800" smtClean="0">
                <a:solidFill>
                  <a:srgbClr val="FF0000"/>
                </a:solidFill>
              </a:rPr>
              <a:t>（</a:t>
            </a:r>
            <a:r>
              <a:rPr lang="en-US" altLang="zh-CN" sz="2800" smtClean="0">
                <a:solidFill>
                  <a:srgbClr val="FF0000"/>
                </a:solidFill>
              </a:rPr>
              <a:t>instance）:</a:t>
            </a:r>
            <a:r>
              <a:rPr lang="zh-CN" altLang="en-US" sz="2800" smtClean="0"/>
              <a:t>给问题的所有参数指定具体值，得到问题的一个实例。这些具体值称为</a:t>
            </a:r>
            <a:r>
              <a:rPr lang="zh-CN" altLang="en-US" sz="2800" b="1" smtClean="0">
                <a:solidFill>
                  <a:srgbClr val="FF0000"/>
                </a:solidFill>
              </a:rPr>
              <a:t>数据</a:t>
            </a:r>
            <a:r>
              <a:rPr lang="zh-CN" altLang="en-US" sz="2800" smtClean="0"/>
              <a:t>；这些数据输入计算机所占的空间称为</a:t>
            </a:r>
            <a:r>
              <a:rPr lang="zh-CN" altLang="en-US" sz="2800" b="1" smtClean="0">
                <a:solidFill>
                  <a:srgbClr val="FF0000"/>
                </a:solidFill>
              </a:rPr>
              <a:t>实例的长度</a:t>
            </a:r>
            <a:r>
              <a:rPr lang="zh-CN" altLang="en-US" sz="2800" b="1" smtClean="0"/>
              <a:t>（</a:t>
            </a:r>
            <a:r>
              <a:rPr lang="en-US" altLang="zh-CN" sz="2800" smtClean="0"/>
              <a:t>size）.</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228600" y="990600"/>
            <a:ext cx="7772400" cy="1143000"/>
          </a:xfrm>
        </p:spPr>
        <p:txBody>
          <a:bodyPr/>
          <a:lstStyle/>
          <a:p>
            <a:pPr algn="l"/>
            <a:r>
              <a:rPr lang="en-US" altLang="zh-CN" sz="3000">
                <a:effectLst>
                  <a:outerShdw blurRad="38100" dist="38100" dir="2700000" algn="tl">
                    <a:srgbClr val="C0C0C0"/>
                  </a:outerShdw>
                </a:effectLst>
              </a:rPr>
              <a:t>2.3.2    </a:t>
            </a:r>
            <a:r>
              <a:rPr lang="zh-CN" altLang="en-US" sz="3000">
                <a:effectLst>
                  <a:outerShdw blurRad="38100" dist="38100" dir="2700000" algn="tl">
                    <a:srgbClr val="C0C0C0"/>
                  </a:outerShdw>
                </a:effectLst>
              </a:rPr>
              <a:t>数据的初始化及终止条件</a:t>
            </a:r>
          </a:p>
        </p:txBody>
      </p:sp>
      <p:pic>
        <p:nvPicPr>
          <p:cNvPr id="140292"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40293" name="Text Box 5"/>
          <p:cNvSpPr txBox="1">
            <a:spLocks noChangeArrowheads="1"/>
          </p:cNvSpPr>
          <p:nvPr/>
        </p:nvSpPr>
        <p:spPr bwMode="auto">
          <a:xfrm>
            <a:off x="519113" y="1947863"/>
            <a:ext cx="7937500" cy="2378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实现</a:t>
            </a:r>
            <a:r>
              <a:rPr lang="en-US" altLang="zh-CN">
                <a:effectLst>
                  <a:outerShdw blurRad="38100" dist="38100" dir="2700000" algn="tl">
                    <a:srgbClr val="C0C0C0"/>
                  </a:outerShdw>
                </a:effectLst>
              </a:rPr>
              <a:t>ACO</a:t>
            </a:r>
            <a:r>
              <a:rPr lang="zh-CN" altLang="en-US">
                <a:effectLst>
                  <a:outerShdw blurRad="38100" dist="38100" dir="2700000" algn="tl">
                    <a:srgbClr val="C0C0C0"/>
                  </a:outerShdw>
                </a:effectLst>
              </a:rPr>
              <a:t>算法时，我们主要考虑如下任务：</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包括解的构建、信息素的管理以及一些附加技</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术（例如局部搜索等）。此外，程序需要初始</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化一系列的数据结构和参数，并维持算法执行</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期间的统计信息。</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304800" y="1295400"/>
            <a:ext cx="246697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latin typeface="Arial" charset="0"/>
              </a:rPr>
              <a:t>高层伪代码：</a:t>
            </a:r>
          </a:p>
        </p:txBody>
      </p:sp>
      <p:sp>
        <p:nvSpPr>
          <p:cNvPr id="149507" name="Text Box 3"/>
          <p:cNvSpPr txBox="1">
            <a:spLocks noChangeArrowheads="1"/>
          </p:cNvSpPr>
          <p:nvPr/>
        </p:nvSpPr>
        <p:spPr bwMode="auto">
          <a:xfrm>
            <a:off x="2895600" y="1905000"/>
            <a:ext cx="4160838" cy="420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b="1">
                <a:effectLst>
                  <a:outerShdw blurRad="38100" dist="38100" dir="2700000" algn="tl">
                    <a:srgbClr val="C0C0C0"/>
                  </a:outerShdw>
                </a:effectLst>
                <a:ea typeface="MS UI Gothic" pitchFamily="34" charset="-128"/>
              </a:rPr>
              <a:t>Procedure</a:t>
            </a:r>
            <a:r>
              <a:rPr lang="en-US" altLang="zh-CN">
                <a:effectLst>
                  <a:outerShdw blurRad="38100" dist="38100" dir="2700000" algn="tl">
                    <a:srgbClr val="C0C0C0"/>
                  </a:outerShdw>
                </a:effectLst>
                <a:ea typeface="MS UI Gothic" pitchFamily="34" charset="-128"/>
              </a:rPr>
              <a:t> ACO for TSP </a:t>
            </a:r>
            <a:endParaRPr lang="en-US" altLang="zh-CN">
              <a:effectLst>
                <a:outerShdw blurRad="38100" dist="38100" dir="2700000" algn="tl">
                  <a:srgbClr val="C0C0C0"/>
                </a:outerShdw>
              </a:effectLst>
              <a:ea typeface="MS UI Gothic" pitchFamily="34" charset="-128"/>
            </a:endParaRPr>
          </a:p>
          <a:p>
            <a:r>
              <a:rPr lang="en-US" altLang="zh-CN">
                <a:effectLst>
                  <a:outerShdw blurRad="38100" dist="38100" dir="2700000" algn="tl">
                    <a:srgbClr val="C0C0C0"/>
                  </a:outerShdw>
                </a:effectLst>
                <a:ea typeface="MS UI Gothic" pitchFamily="34" charset="-128"/>
              </a:rPr>
              <a:t>    </a:t>
            </a:r>
            <a:r>
              <a:rPr lang="en-US" altLang="zh-CN" b="1">
                <a:solidFill>
                  <a:srgbClr val="FF0000"/>
                </a:solidFill>
                <a:effectLst>
                  <a:outerShdw blurRad="38100" dist="38100" dir="2700000" algn="tl">
                    <a:srgbClr val="C0C0C0"/>
                  </a:outerShdw>
                </a:effectLst>
                <a:ea typeface="MS UI Gothic" pitchFamily="34" charset="-128"/>
              </a:rPr>
              <a:t>InitializeDate</a:t>
            </a:r>
            <a:endParaRPr lang="en-US" altLang="zh-CN" b="1">
              <a:solidFill>
                <a:srgbClr val="FF0000"/>
              </a:solidFill>
              <a:effectLst>
                <a:outerShdw blurRad="38100" dist="38100" dir="2700000" algn="tl">
                  <a:srgbClr val="C0C0C0"/>
                </a:outerShdw>
              </a:effectLst>
              <a:ea typeface="MS UI Gothic" pitchFamily="34" charset="-128"/>
            </a:endParaRPr>
          </a:p>
          <a:p>
            <a:r>
              <a:rPr lang="en-US" altLang="zh-CN" b="1">
                <a:effectLst>
                  <a:outerShdw blurRad="38100" dist="38100" dir="2700000" algn="tl">
                    <a:srgbClr val="C0C0C0"/>
                  </a:outerShdw>
                </a:effectLst>
                <a:ea typeface="MS UI Gothic" pitchFamily="34" charset="-128"/>
              </a:rPr>
              <a:t>  </a:t>
            </a:r>
            <a:r>
              <a:rPr lang="en-US" altLang="zh-CN">
                <a:effectLst>
                  <a:outerShdw blurRad="38100" dist="38100" dir="2700000" algn="tl">
                    <a:srgbClr val="C0C0C0"/>
                  </a:outerShdw>
                </a:effectLst>
                <a:ea typeface="MS UI Gothic" pitchFamily="34" charset="-128"/>
              </a:rPr>
              <a:t>while(not </a:t>
            </a:r>
            <a:r>
              <a:rPr lang="en-US" altLang="zh-CN">
                <a:solidFill>
                  <a:srgbClr val="FF0000"/>
                </a:solidFill>
                <a:effectLst>
                  <a:outerShdw blurRad="38100" dist="38100" dir="2700000" algn="tl">
                    <a:srgbClr val="C0C0C0"/>
                  </a:outerShdw>
                </a:effectLst>
                <a:ea typeface="MS UI Gothic" pitchFamily="34" charset="-128"/>
              </a:rPr>
              <a:t>terminate</a:t>
            </a:r>
            <a:r>
              <a:rPr lang="en-US" altLang="zh-CN">
                <a:effectLst>
                  <a:outerShdw blurRad="38100" dist="38100" dir="2700000" algn="tl">
                    <a:srgbClr val="C0C0C0"/>
                  </a:outerShdw>
                </a:effectLst>
                <a:ea typeface="MS UI Gothic" pitchFamily="34" charset="-128"/>
              </a:rPr>
              <a:t>)do</a:t>
            </a:r>
            <a:endParaRPr lang="en-US" altLang="zh-CN">
              <a:effectLst>
                <a:outerShdw blurRad="38100" dist="38100" dir="2700000" algn="tl">
                  <a:srgbClr val="C0C0C0"/>
                </a:outerShdw>
              </a:effectLst>
              <a:ea typeface="MS UI Gothic" pitchFamily="34" charset="-128"/>
            </a:endParaRPr>
          </a:p>
          <a:p>
            <a:r>
              <a:rPr lang="en-US" altLang="zh-CN">
                <a:effectLst>
                  <a:outerShdw blurRad="38100" dist="38100" dir="2700000" algn="tl">
                    <a:srgbClr val="C0C0C0"/>
                  </a:outerShdw>
                </a:effectLst>
                <a:ea typeface="MS UI Gothic" pitchFamily="34" charset="-128"/>
              </a:rPr>
              <a:t>      </a:t>
            </a:r>
            <a:r>
              <a:rPr lang="en-US" altLang="zh-CN" b="1">
                <a:solidFill>
                  <a:srgbClr val="FF0000"/>
                </a:solidFill>
                <a:effectLst>
                  <a:outerShdw blurRad="38100" dist="38100" dir="2700000" algn="tl">
                    <a:srgbClr val="C0C0C0"/>
                  </a:outerShdw>
                </a:effectLst>
                <a:ea typeface="MS UI Gothic" pitchFamily="34" charset="-128"/>
              </a:rPr>
              <a:t>ConstructSolutions</a:t>
            </a:r>
            <a:endParaRPr lang="en-US" altLang="zh-CN" b="1">
              <a:solidFill>
                <a:srgbClr val="FF0000"/>
              </a:solidFill>
              <a:effectLst>
                <a:outerShdw blurRad="38100" dist="38100" dir="2700000" algn="tl">
                  <a:srgbClr val="C0C0C0"/>
                </a:outerShdw>
              </a:effectLst>
              <a:ea typeface="MS UI Gothic" pitchFamily="34" charset="-128"/>
            </a:endParaRPr>
          </a:p>
          <a:p>
            <a:r>
              <a:rPr lang="en-US" altLang="zh-CN">
                <a:effectLst>
                  <a:outerShdw blurRad="38100" dist="38100" dir="2700000" algn="tl">
                    <a:srgbClr val="C0C0C0"/>
                  </a:outerShdw>
                </a:effectLst>
                <a:ea typeface="MS UI Gothic" pitchFamily="34" charset="-128"/>
              </a:rPr>
              <a:t>      </a:t>
            </a:r>
            <a:r>
              <a:rPr lang="en-US" altLang="zh-CN" b="1">
                <a:solidFill>
                  <a:srgbClr val="FF0000"/>
                </a:solidFill>
                <a:effectLst>
                  <a:outerShdw blurRad="38100" dist="38100" dir="2700000" algn="tl">
                    <a:srgbClr val="C0C0C0"/>
                  </a:outerShdw>
                </a:effectLst>
                <a:ea typeface="MS UI Gothic" pitchFamily="34" charset="-128"/>
              </a:rPr>
              <a:t>UpdatePheromone</a:t>
            </a:r>
            <a:endParaRPr lang="en-US" altLang="zh-CN" b="1">
              <a:solidFill>
                <a:srgbClr val="FF0000"/>
              </a:solidFill>
              <a:effectLst>
                <a:outerShdw blurRad="38100" dist="38100" dir="2700000" algn="tl">
                  <a:srgbClr val="C0C0C0"/>
                </a:outerShdw>
              </a:effectLst>
              <a:ea typeface="MS UI Gothic" pitchFamily="34" charset="-128"/>
            </a:endParaRPr>
          </a:p>
          <a:p>
            <a:r>
              <a:rPr lang="en-US" altLang="zh-CN">
                <a:effectLst>
                  <a:outerShdw blurRad="38100" dist="38100" dir="2700000" algn="tl">
                    <a:srgbClr val="C0C0C0"/>
                  </a:outerShdw>
                </a:effectLst>
                <a:ea typeface="MS UI Gothic" pitchFamily="34" charset="-128"/>
              </a:rPr>
              <a:t>      </a:t>
            </a:r>
            <a:r>
              <a:rPr lang="en-US" altLang="zh-CN" b="1">
                <a:solidFill>
                  <a:srgbClr val="FF0000"/>
                </a:solidFill>
                <a:effectLst>
                  <a:outerShdw blurRad="38100" dist="38100" dir="2700000" algn="tl">
                    <a:srgbClr val="C0C0C0"/>
                  </a:outerShdw>
                </a:effectLst>
                <a:ea typeface="MS UI Gothic" pitchFamily="34" charset="-128"/>
              </a:rPr>
              <a:t>UpdateStatistics</a:t>
            </a:r>
            <a:endParaRPr lang="en-US" altLang="zh-CN" b="1">
              <a:solidFill>
                <a:srgbClr val="FF0000"/>
              </a:solidFill>
              <a:effectLst>
                <a:outerShdw blurRad="38100" dist="38100" dir="2700000" algn="tl">
                  <a:srgbClr val="C0C0C0"/>
                </a:outerShdw>
              </a:effectLst>
              <a:ea typeface="MS UI Gothic" pitchFamily="34" charset="-128"/>
            </a:endParaRPr>
          </a:p>
          <a:p>
            <a:r>
              <a:rPr lang="en-US" altLang="zh-CN">
                <a:effectLst>
                  <a:outerShdw blurRad="38100" dist="38100" dir="2700000" algn="tl">
                    <a:srgbClr val="C0C0C0"/>
                  </a:outerShdw>
                </a:effectLst>
                <a:ea typeface="MS UI Gothic" pitchFamily="34" charset="-128"/>
              </a:rPr>
              <a:t>   end-while</a:t>
            </a:r>
            <a:endParaRPr lang="en-US" altLang="zh-CN">
              <a:effectLst>
                <a:outerShdw blurRad="38100" dist="38100" dir="2700000" algn="tl">
                  <a:srgbClr val="C0C0C0"/>
                </a:outerShdw>
              </a:effectLst>
              <a:ea typeface="MS UI Gothic" pitchFamily="34" charset="-128"/>
            </a:endParaRPr>
          </a:p>
          <a:p>
            <a:r>
              <a:rPr lang="en-US" altLang="zh-CN">
                <a:effectLst>
                  <a:outerShdw blurRad="38100" dist="38100" dir="2700000" algn="tl">
                    <a:srgbClr val="C0C0C0"/>
                  </a:outerShdw>
                </a:effectLst>
                <a:ea typeface="MS UI Gothic" pitchFamily="34" charset="-128"/>
              </a:rPr>
              <a:t>end-procedure</a:t>
            </a:r>
            <a:endParaRPr lang="en-US" altLang="zh-CN">
              <a:effectLst>
                <a:outerShdw blurRad="38100" dist="38100" dir="2700000" algn="tl">
                  <a:srgbClr val="C0C0C0"/>
                </a:outerShdw>
              </a:effectLst>
              <a:ea typeface="MS UI Gothic" pitchFamily="34" charset="-128"/>
            </a:endParaRPr>
          </a:p>
          <a:p>
            <a:endParaRPr lang="en-US" altLang="zh-CN">
              <a:effectLst>
                <a:outerShdw blurRad="38100" dist="38100" dir="2700000" algn="tl">
                  <a:srgbClr val="C0C0C0"/>
                </a:outerShdw>
              </a:effectLst>
              <a:ea typeface="MS UI Gothic" pitchFamily="34" charset="-128"/>
            </a:endParaRPr>
          </a:p>
        </p:txBody>
      </p:sp>
      <p:pic>
        <p:nvPicPr>
          <p:cNvPr id="149508"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228600" y="914400"/>
            <a:ext cx="7772400" cy="1143000"/>
          </a:xfrm>
        </p:spPr>
        <p:txBody>
          <a:bodyPr/>
          <a:lstStyle/>
          <a:p>
            <a:pPr algn="l"/>
            <a:r>
              <a:rPr lang="zh-CN" altLang="en-US" sz="3000">
                <a:effectLst>
                  <a:outerShdw blurRad="38100" dist="38100" dir="2700000" algn="tl">
                    <a:srgbClr val="C0C0C0"/>
                  </a:outerShdw>
                </a:effectLst>
              </a:rPr>
              <a:t>数据的初始化：</a:t>
            </a:r>
          </a:p>
        </p:txBody>
      </p:sp>
      <p:pic>
        <p:nvPicPr>
          <p:cNvPr id="141316"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41317" name="Text Box 5"/>
          <p:cNvSpPr txBox="1">
            <a:spLocks noChangeArrowheads="1"/>
          </p:cNvSpPr>
          <p:nvPr/>
        </p:nvSpPr>
        <p:spPr bwMode="auto">
          <a:xfrm>
            <a:off x="366713" y="1871663"/>
            <a:ext cx="8731250" cy="420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在数据的初始化步骤中我们需要：</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1</a:t>
            </a:r>
            <a:r>
              <a:rPr lang="zh-CN" altLang="en-US">
                <a:effectLst>
                  <a:outerShdw blurRad="38100" dist="38100" dir="2700000" algn="tl">
                    <a:srgbClr val="C0C0C0"/>
                  </a:outerShdw>
                </a:effectLst>
              </a:rPr>
              <a:t>）算法需要读入</a:t>
            </a:r>
            <a:r>
              <a:rPr lang="en-US" altLang="zh-CN">
                <a:effectLst>
                  <a:outerShdw blurRad="38100" dist="38100" dir="2700000" algn="tl">
                    <a:srgbClr val="C0C0C0"/>
                  </a:outerShdw>
                </a:effectLst>
              </a:rPr>
              <a:t>TSP</a:t>
            </a:r>
            <a:r>
              <a:rPr lang="zh-CN" altLang="en-US">
                <a:effectLst>
                  <a:outerShdw blurRad="38100" dist="38100" dir="2700000" algn="tl">
                    <a:srgbClr val="C0C0C0"/>
                  </a:outerShdw>
                </a:effectLst>
              </a:rPr>
              <a:t>实例；</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2</a:t>
            </a:r>
            <a:r>
              <a:rPr lang="zh-CN" altLang="en-US">
                <a:effectLst>
                  <a:outerShdw blurRad="38100" dist="38100" dir="2700000" algn="tl">
                    <a:srgbClr val="C0C0C0"/>
                  </a:outerShdw>
                </a:effectLst>
              </a:rPr>
              <a:t>）计算城市间的距离并保存到距离矩阵中；</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3</a:t>
            </a:r>
            <a:r>
              <a:rPr lang="zh-CN" altLang="en-US">
                <a:effectLst>
                  <a:outerShdw blurRad="38100" dist="38100" dir="2700000" algn="tl">
                    <a:srgbClr val="C0C0C0"/>
                  </a:outerShdw>
                </a:effectLst>
              </a:rPr>
              <a:t>）计算每一个城市的最近邻列表；</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4</a:t>
            </a:r>
            <a:r>
              <a:rPr lang="zh-CN" altLang="en-US">
                <a:effectLst>
                  <a:outerShdw blurRad="38100" dist="38100" dir="2700000" algn="tl">
                    <a:srgbClr val="C0C0C0"/>
                  </a:outerShdw>
                </a:effectLst>
              </a:rPr>
              <a:t>）初始化信息素矩阵和</a:t>
            </a:r>
            <a:r>
              <a:rPr lang="en-US" altLang="zh-CN">
                <a:effectLst>
                  <a:outerShdw blurRad="38100" dist="38100" dir="2700000" algn="tl">
                    <a:srgbClr val="C0C0C0"/>
                  </a:outerShdw>
                </a:effectLst>
              </a:rPr>
              <a:t>choice_info</a:t>
            </a:r>
            <a:r>
              <a:rPr lang="zh-CN" altLang="en-US">
                <a:effectLst>
                  <a:outerShdw blurRad="38100" dist="38100" dir="2700000" algn="tl">
                    <a:srgbClr val="C0C0C0"/>
                  </a:outerShdw>
                </a:effectLst>
              </a:rPr>
              <a:t>矩阵；</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5</a:t>
            </a:r>
            <a:r>
              <a:rPr lang="zh-CN" altLang="en-US">
                <a:effectLst>
                  <a:outerShdw blurRad="38100" dist="38100" dir="2700000" algn="tl">
                    <a:srgbClr val="C0C0C0"/>
                  </a:outerShdw>
                </a:effectLst>
              </a:rPr>
              <a:t>）初始化每只蚂蚁；</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6</a:t>
            </a:r>
            <a:r>
              <a:rPr lang="zh-CN" altLang="en-US">
                <a:effectLst>
                  <a:outerShdw blurRad="38100" dist="38100" dir="2700000" algn="tl">
                    <a:srgbClr val="C0C0C0"/>
                  </a:outerShdw>
                </a:effectLst>
              </a:rPr>
              <a:t>）初始化算法的参数（              ）；</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7</a:t>
            </a:r>
            <a:r>
              <a:rPr lang="zh-CN" altLang="en-US">
                <a:effectLst>
                  <a:outerShdw blurRad="38100" dist="38100" dir="2700000" algn="tl">
                    <a:srgbClr val="C0C0C0"/>
                  </a:outerShdw>
                </a:effectLst>
              </a:rPr>
              <a:t>）初始化记录程序执行的统计信息变量（执行</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          </a:t>
            </a:r>
            <a:r>
              <a:rPr lang="en-US" altLang="zh-CN">
                <a:effectLst>
                  <a:outerShdw blurRad="38100" dist="38100" dir="2700000" algn="tl">
                    <a:srgbClr val="C0C0C0"/>
                  </a:outerShdw>
                </a:effectLst>
              </a:rPr>
              <a:t>CPU</a:t>
            </a:r>
            <a:r>
              <a:rPr lang="zh-CN" altLang="en-US">
                <a:effectLst>
                  <a:outerShdw blurRad="38100" dist="38100" dir="2700000" algn="tl">
                    <a:srgbClr val="C0C0C0"/>
                  </a:outerShdw>
                </a:effectLst>
              </a:rPr>
              <a:t>时间，执行迭代次数，至今最优路径等）</a:t>
            </a:r>
          </a:p>
        </p:txBody>
      </p:sp>
      <p:graphicFrame>
        <p:nvGraphicFramePr>
          <p:cNvPr id="141318" name="Object 6"/>
          <p:cNvGraphicFramePr>
            <a:graphicFrameLocks noChangeAspect="1"/>
          </p:cNvGraphicFramePr>
          <p:nvPr/>
        </p:nvGraphicFramePr>
        <p:xfrm>
          <a:off x="4876800" y="4648200"/>
          <a:ext cx="1371600" cy="457200"/>
        </p:xfrm>
        <a:graphic>
          <a:graphicData uri="http://schemas.openxmlformats.org/presentationml/2006/ole">
            <mc:AlternateContent xmlns:mc="http://schemas.openxmlformats.org/markup-compatibility/2006">
              <mc:Choice xmlns:v="urn:schemas-microsoft-com:vml" Requires="v">
                <p:oleObj spid="_x0000_s141328" name="Equation" r:id="rId2" imgW="609600" imgH="203200" progId="Equation.DSMT4">
                  <p:embed/>
                </p:oleObj>
              </mc:Choice>
              <mc:Fallback>
                <p:oleObj name="Equation" r:id="rId2" imgW="609600" imgH="2032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648200"/>
                        <a:ext cx="1371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40"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42341" name="Text Box 5"/>
          <p:cNvSpPr txBox="1">
            <a:spLocks noChangeArrowheads="1"/>
          </p:cNvSpPr>
          <p:nvPr/>
        </p:nvSpPr>
        <p:spPr bwMode="auto">
          <a:xfrm>
            <a:off x="1128713" y="1185863"/>
            <a:ext cx="5137150" cy="420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b="1">
                <a:effectLst>
                  <a:outerShdw blurRad="38100" dist="38100" dir="2700000" algn="tl">
                    <a:srgbClr val="C0C0C0"/>
                  </a:outerShdw>
                </a:effectLst>
              </a:rPr>
              <a:t>Procedure</a:t>
            </a:r>
            <a:r>
              <a:rPr lang="en-US" altLang="zh-CN">
                <a:effectLst>
                  <a:outerShdw blurRad="38100" dist="38100" dir="2700000" algn="tl">
                    <a:srgbClr val="C0C0C0"/>
                  </a:outerShdw>
                </a:effectLst>
              </a:rPr>
              <a:t> TnitializeData</a:t>
            </a:r>
            <a:endParaRPr lang="en-US" altLang="zh-CN">
              <a:effectLst>
                <a:outerShdw blurRad="38100" dist="38100" dir="2700000" algn="tl">
                  <a:srgbClr val="C0C0C0"/>
                </a:outerShdw>
              </a:effectLst>
            </a:endParaRPr>
          </a:p>
          <a:p>
            <a:r>
              <a:rPr lang="en-US" altLang="zh-CN">
                <a:effectLst>
                  <a:outerShdw blurRad="38100" dist="38100" dir="2700000" algn="tl">
                    <a:srgbClr val="C0C0C0"/>
                  </a:outerShdw>
                </a:effectLst>
              </a:rPr>
              <a:t>   ReadInstance</a:t>
            </a:r>
            <a:endParaRPr lang="en-US" altLang="zh-CN">
              <a:effectLst>
                <a:outerShdw blurRad="38100" dist="38100" dir="2700000" algn="tl">
                  <a:srgbClr val="C0C0C0"/>
                </a:outerShdw>
              </a:effectLst>
            </a:endParaRPr>
          </a:p>
          <a:p>
            <a:r>
              <a:rPr lang="en-US" altLang="zh-CN">
                <a:effectLst>
                  <a:outerShdw blurRad="38100" dist="38100" dir="2700000" algn="tl">
                    <a:srgbClr val="C0C0C0"/>
                  </a:outerShdw>
                </a:effectLst>
              </a:rPr>
              <a:t>   ComputDistances</a:t>
            </a:r>
            <a:endParaRPr lang="en-US" altLang="zh-CN">
              <a:effectLst>
                <a:outerShdw blurRad="38100" dist="38100" dir="2700000" algn="tl">
                  <a:srgbClr val="C0C0C0"/>
                </a:outerShdw>
              </a:effectLst>
            </a:endParaRPr>
          </a:p>
          <a:p>
            <a:r>
              <a:rPr lang="en-US" altLang="zh-CN">
                <a:effectLst>
                  <a:outerShdw blurRad="38100" dist="38100" dir="2700000" algn="tl">
                    <a:srgbClr val="C0C0C0"/>
                  </a:outerShdw>
                </a:effectLst>
              </a:rPr>
              <a:t>   ComputNearestNeighborLists </a:t>
            </a:r>
            <a:endParaRPr lang="en-US" altLang="zh-CN">
              <a:effectLst>
                <a:outerShdw blurRad="38100" dist="38100" dir="2700000" algn="tl">
                  <a:srgbClr val="C0C0C0"/>
                </a:outerShdw>
              </a:effectLst>
            </a:endParaRPr>
          </a:p>
          <a:p>
            <a:r>
              <a:rPr lang="en-US" altLang="zh-CN">
                <a:effectLst>
                  <a:outerShdw blurRad="38100" dist="38100" dir="2700000" algn="tl">
                    <a:srgbClr val="C0C0C0"/>
                  </a:outerShdw>
                </a:effectLst>
              </a:rPr>
              <a:t>   ComputChoiceInformation</a:t>
            </a:r>
            <a:endParaRPr lang="en-US" altLang="zh-CN">
              <a:effectLst>
                <a:outerShdw blurRad="38100" dist="38100" dir="2700000" algn="tl">
                  <a:srgbClr val="C0C0C0"/>
                </a:outerShdw>
              </a:effectLst>
            </a:endParaRPr>
          </a:p>
          <a:p>
            <a:r>
              <a:rPr lang="en-US" altLang="zh-CN">
                <a:effectLst>
                  <a:outerShdw blurRad="38100" dist="38100" dir="2700000" algn="tl">
                    <a:srgbClr val="C0C0C0"/>
                  </a:outerShdw>
                </a:effectLst>
              </a:rPr>
              <a:t>   InitializeAnts</a:t>
            </a:r>
            <a:endParaRPr lang="en-US" altLang="zh-CN">
              <a:effectLst>
                <a:outerShdw blurRad="38100" dist="38100" dir="2700000" algn="tl">
                  <a:srgbClr val="C0C0C0"/>
                </a:outerShdw>
              </a:effectLst>
            </a:endParaRPr>
          </a:p>
          <a:p>
            <a:r>
              <a:rPr lang="en-US" altLang="zh-CN">
                <a:effectLst>
                  <a:outerShdw blurRad="38100" dist="38100" dir="2700000" algn="tl">
                    <a:srgbClr val="C0C0C0"/>
                  </a:outerShdw>
                </a:effectLst>
              </a:rPr>
              <a:t>   InitializeParameters</a:t>
            </a:r>
            <a:endParaRPr lang="en-US" altLang="zh-CN">
              <a:effectLst>
                <a:outerShdw blurRad="38100" dist="38100" dir="2700000" algn="tl">
                  <a:srgbClr val="C0C0C0"/>
                </a:outerShdw>
              </a:effectLst>
            </a:endParaRPr>
          </a:p>
          <a:p>
            <a:r>
              <a:rPr lang="en-US" altLang="zh-CN">
                <a:effectLst>
                  <a:outerShdw blurRad="38100" dist="38100" dir="2700000" algn="tl">
                    <a:srgbClr val="C0C0C0"/>
                  </a:outerShdw>
                </a:effectLst>
              </a:rPr>
              <a:t>   InitializeStatistics</a:t>
            </a:r>
            <a:endParaRPr lang="en-US" altLang="zh-CN">
              <a:effectLst>
                <a:outerShdw blurRad="38100" dist="38100" dir="2700000" algn="tl">
                  <a:srgbClr val="C0C0C0"/>
                </a:outerShdw>
              </a:effectLst>
            </a:endParaRPr>
          </a:p>
          <a:p>
            <a:r>
              <a:rPr lang="en-US" altLang="zh-CN">
                <a:effectLst>
                  <a:outerShdw blurRad="38100" dist="38100" dir="2700000" algn="tl">
                    <a:srgbClr val="C0C0C0"/>
                  </a:outerShdw>
                </a:effectLst>
              </a:rPr>
              <a:t>end-procedure</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4"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43365" name="Text Box 5"/>
          <p:cNvSpPr txBox="1">
            <a:spLocks noChangeArrowheads="1"/>
          </p:cNvSpPr>
          <p:nvPr/>
        </p:nvSpPr>
        <p:spPr bwMode="auto">
          <a:xfrm>
            <a:off x="304800" y="1371600"/>
            <a:ext cx="8562975"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终止条件：当至少一项终止条件被满足时，程序</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结束运行。</a:t>
            </a:r>
          </a:p>
        </p:txBody>
      </p:sp>
      <p:sp>
        <p:nvSpPr>
          <p:cNvPr id="143366" name="Text Box 6"/>
          <p:cNvSpPr txBox="1">
            <a:spLocks noChangeArrowheads="1"/>
          </p:cNvSpPr>
          <p:nvPr/>
        </p:nvSpPr>
        <p:spPr bwMode="auto">
          <a:xfrm>
            <a:off x="381000" y="2538413"/>
            <a:ext cx="8372475" cy="2835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包括</a:t>
            </a:r>
            <a:r>
              <a:rPr lang="zh-CN" altLang="en-US">
                <a:effectLst>
                  <a:outerShdw blurRad="38100" dist="38100" dir="2700000" algn="tl">
                    <a:srgbClr val="C0C0C0"/>
                  </a:outerShdw>
                </a:effectLst>
                <a:sym typeface="Wingdings" pitchFamily="2" charset="2"/>
              </a:rPr>
              <a:t>（</a:t>
            </a:r>
            <a:r>
              <a:rPr lang="en-US" altLang="zh-CN">
                <a:effectLst>
                  <a:outerShdw blurRad="38100" dist="38100" dir="2700000" algn="tl">
                    <a:srgbClr val="C0C0C0"/>
                  </a:outerShdw>
                </a:effectLst>
                <a:sym typeface="Wingdings" pitchFamily="2" charset="2"/>
              </a:rPr>
              <a:t>1</a:t>
            </a:r>
            <a:r>
              <a:rPr lang="zh-CN" altLang="en-US">
                <a:effectLst>
                  <a:outerShdw blurRad="38100" dist="38100" dir="2700000" algn="tl">
                    <a:srgbClr val="C0C0C0"/>
                  </a:outerShdw>
                </a:effectLst>
                <a:sym typeface="Wingdings" pitchFamily="2" charset="2"/>
              </a:rPr>
              <a:t>）算法已经找到与最优解的距离在预定义</a:t>
            </a:r>
            <a:endParaRPr lang="zh-CN" altLang="en-US">
              <a:effectLst>
                <a:outerShdw blurRad="38100" dist="38100" dir="2700000" algn="tl">
                  <a:srgbClr val="C0C0C0"/>
                </a:outerShdw>
              </a:effectLst>
              <a:sym typeface="Wingdings" pitchFamily="2" charset="2"/>
            </a:endParaRPr>
          </a:p>
          <a:p>
            <a:r>
              <a:rPr lang="zh-CN" altLang="en-US">
                <a:effectLst>
                  <a:outerShdw blurRad="38100" dist="38100" dir="2700000" algn="tl">
                    <a:srgbClr val="C0C0C0"/>
                  </a:outerShdw>
                </a:effectLst>
                <a:sym typeface="Wingdings" pitchFamily="2" charset="2"/>
              </a:rPr>
              <a:t>                  范围内的一个解。</a:t>
            </a:r>
            <a:endParaRPr lang="zh-CN" altLang="en-US">
              <a:effectLst>
                <a:outerShdw blurRad="38100" dist="38100" dir="2700000" algn="tl">
                  <a:srgbClr val="C0C0C0"/>
                </a:outerShdw>
              </a:effectLst>
              <a:sym typeface="Wingdings" pitchFamily="2" charset="2"/>
            </a:endParaRPr>
          </a:p>
          <a:p>
            <a:r>
              <a:rPr lang="zh-CN" altLang="en-US">
                <a:effectLst>
                  <a:outerShdw blurRad="38100" dist="38100" dir="2700000" algn="tl">
                    <a:srgbClr val="C0C0C0"/>
                  </a:outerShdw>
                </a:effectLst>
                <a:sym typeface="Wingdings" pitchFamily="2" charset="2"/>
              </a:rPr>
              <a:t>        （</a:t>
            </a:r>
            <a:r>
              <a:rPr lang="en-US" altLang="zh-CN">
                <a:effectLst>
                  <a:outerShdw blurRad="38100" dist="38100" dir="2700000" algn="tl">
                    <a:srgbClr val="C0C0C0"/>
                  </a:outerShdw>
                </a:effectLst>
                <a:sym typeface="Wingdings" pitchFamily="2" charset="2"/>
              </a:rPr>
              <a:t>2</a:t>
            </a:r>
            <a:r>
              <a:rPr lang="zh-CN" altLang="en-US">
                <a:effectLst>
                  <a:outerShdw blurRad="38100" dist="38100" dir="2700000" algn="tl">
                    <a:srgbClr val="C0C0C0"/>
                  </a:outerShdw>
                </a:effectLst>
                <a:sym typeface="Wingdings" pitchFamily="2" charset="2"/>
              </a:rPr>
              <a:t>）算法已探索的路径书面达到最大值，或</a:t>
            </a:r>
            <a:endParaRPr lang="zh-CN" altLang="en-US">
              <a:effectLst>
                <a:outerShdw blurRad="38100" dist="38100" dir="2700000" algn="tl">
                  <a:srgbClr val="C0C0C0"/>
                </a:outerShdw>
              </a:effectLst>
              <a:sym typeface="Wingdings" pitchFamily="2" charset="2"/>
            </a:endParaRPr>
          </a:p>
          <a:p>
            <a:r>
              <a:rPr lang="zh-CN" altLang="en-US">
                <a:effectLst>
                  <a:outerShdw blurRad="38100" dist="38100" dir="2700000" algn="tl">
                    <a:srgbClr val="C0C0C0"/>
                  </a:outerShdw>
                </a:effectLst>
                <a:sym typeface="Wingdings" pitchFamily="2" charset="2"/>
              </a:rPr>
              <a:t>                  者算法执行的迭代次数达到最大值。</a:t>
            </a:r>
            <a:endParaRPr lang="zh-CN" altLang="en-US">
              <a:effectLst>
                <a:outerShdw blurRad="38100" dist="38100" dir="2700000" algn="tl">
                  <a:srgbClr val="C0C0C0"/>
                </a:outerShdw>
              </a:effectLst>
              <a:sym typeface="Wingdings" pitchFamily="2" charset="2"/>
            </a:endParaRPr>
          </a:p>
          <a:p>
            <a:r>
              <a:rPr lang="zh-CN" altLang="en-US">
                <a:effectLst>
                  <a:outerShdw blurRad="38100" dist="38100" dir="2700000" algn="tl">
                    <a:srgbClr val="C0C0C0"/>
                  </a:outerShdw>
                </a:effectLst>
                <a:sym typeface="Wingdings" pitchFamily="2" charset="2"/>
              </a:rPr>
              <a:t>        （</a:t>
            </a:r>
            <a:r>
              <a:rPr lang="en-US" altLang="zh-CN">
                <a:effectLst>
                  <a:outerShdw blurRad="38100" dist="38100" dir="2700000" algn="tl">
                    <a:srgbClr val="C0C0C0"/>
                  </a:outerShdw>
                </a:effectLst>
                <a:sym typeface="Wingdings" pitchFamily="2" charset="2"/>
              </a:rPr>
              <a:t>3</a:t>
            </a:r>
            <a:r>
              <a:rPr lang="zh-CN" altLang="en-US">
                <a:effectLst>
                  <a:outerShdw blurRad="38100" dist="38100" dir="2700000" algn="tl">
                    <a:srgbClr val="C0C0C0"/>
                  </a:outerShdw>
                </a:effectLst>
                <a:sym typeface="Wingdings" pitchFamily="2" charset="2"/>
              </a:rPr>
              <a:t>）程序执行的</a:t>
            </a:r>
            <a:r>
              <a:rPr lang="en-US" altLang="zh-CN">
                <a:effectLst>
                  <a:outerShdw blurRad="38100" dist="38100" dir="2700000" algn="tl">
                    <a:srgbClr val="C0C0C0"/>
                  </a:outerShdw>
                </a:effectLst>
                <a:sym typeface="Wingdings" pitchFamily="2" charset="2"/>
              </a:rPr>
              <a:t>CPU</a:t>
            </a:r>
            <a:r>
              <a:rPr lang="zh-CN" altLang="en-US">
                <a:effectLst>
                  <a:outerShdw blurRad="38100" dist="38100" dir="2700000" algn="tl">
                    <a:srgbClr val="C0C0C0"/>
                  </a:outerShdw>
                </a:effectLst>
                <a:sym typeface="Wingdings" pitchFamily="2" charset="2"/>
              </a:rPr>
              <a:t>时间达到最大值。</a:t>
            </a:r>
            <a:endParaRPr lang="zh-CN" altLang="en-US">
              <a:effectLst>
                <a:outerShdw blurRad="38100" dist="38100" dir="2700000" algn="tl">
                  <a:srgbClr val="C0C0C0"/>
                </a:outerShdw>
              </a:effectLst>
              <a:sym typeface="Wingdings" pitchFamily="2" charset="2"/>
            </a:endParaRPr>
          </a:p>
          <a:p>
            <a:r>
              <a:rPr lang="zh-CN" altLang="en-US">
                <a:effectLst>
                  <a:outerShdw blurRad="38100" dist="38100" dir="2700000" algn="tl">
                    <a:srgbClr val="C0C0C0"/>
                  </a:outerShdw>
                </a:effectLst>
                <a:sym typeface="Wingdings" pitchFamily="2" charset="2"/>
              </a:rPr>
              <a:t>        （</a:t>
            </a:r>
            <a:r>
              <a:rPr lang="en-US" altLang="zh-CN">
                <a:effectLst>
                  <a:outerShdw blurRad="38100" dist="38100" dir="2700000" algn="tl">
                    <a:srgbClr val="C0C0C0"/>
                  </a:outerShdw>
                </a:effectLst>
                <a:sym typeface="Wingdings" pitchFamily="2" charset="2"/>
              </a:rPr>
              <a:t>4</a:t>
            </a:r>
            <a:r>
              <a:rPr lang="zh-CN" altLang="en-US">
                <a:effectLst>
                  <a:outerShdw blurRad="38100" dist="38100" dir="2700000" algn="tl">
                    <a:srgbClr val="C0C0C0"/>
                  </a:outerShdw>
                </a:effectLst>
                <a:sym typeface="Wingdings" pitchFamily="2" charset="2"/>
              </a:rPr>
              <a:t>）算法陷入停滞状态。</a:t>
            </a:r>
            <a:endParaRPr lang="zh-CN" altLang="en-US">
              <a:effectLst>
                <a:outerShdw blurRad="38100" dist="38100" dir="2700000" algn="tl">
                  <a:srgbClr val="C0C0C0"/>
                </a:outerShdw>
              </a:effectLst>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8"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44389" name="Text Box 5"/>
          <p:cNvSpPr txBox="1">
            <a:spLocks noChangeArrowheads="1"/>
          </p:cNvSpPr>
          <p:nvPr/>
        </p:nvSpPr>
        <p:spPr bwMode="auto">
          <a:xfrm>
            <a:off x="595313" y="1338263"/>
            <a:ext cx="256222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2.3.3 </a:t>
            </a:r>
            <a:r>
              <a:rPr lang="zh-CN" altLang="en-US">
                <a:effectLst>
                  <a:outerShdw blurRad="38100" dist="38100" dir="2700000" algn="tl">
                    <a:srgbClr val="C0C0C0"/>
                  </a:outerShdw>
                </a:effectLst>
              </a:rPr>
              <a:t>解的构建</a:t>
            </a:r>
          </a:p>
        </p:txBody>
      </p:sp>
      <p:sp>
        <p:nvSpPr>
          <p:cNvPr id="144390" name="Text Box 6"/>
          <p:cNvSpPr txBox="1">
            <a:spLocks noChangeArrowheads="1"/>
          </p:cNvSpPr>
          <p:nvPr/>
        </p:nvSpPr>
        <p:spPr bwMode="auto">
          <a:xfrm>
            <a:off x="595313" y="1947863"/>
            <a:ext cx="8056562"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我们使用子程序</a:t>
            </a:r>
            <a:r>
              <a:rPr lang="en-US" altLang="zh-CN">
                <a:effectLst>
                  <a:outerShdw blurRad="38100" dist="38100" dir="2700000" algn="tl">
                    <a:srgbClr val="C0C0C0"/>
                  </a:outerShdw>
                </a:effectLst>
              </a:rPr>
              <a:t>ConstructSolutions</a:t>
            </a:r>
            <a:r>
              <a:rPr lang="zh-CN" altLang="en-US">
                <a:effectLst>
                  <a:outerShdw blurRad="38100" dist="38100" dir="2700000" algn="tl">
                    <a:srgbClr val="C0C0C0"/>
                  </a:outerShdw>
                </a:effectLst>
              </a:rPr>
              <a:t>来实现算法</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的路径构造。解的构建需要如下步骤：</a:t>
            </a:r>
          </a:p>
        </p:txBody>
      </p:sp>
      <p:sp>
        <p:nvSpPr>
          <p:cNvPr id="144391" name="Text Box 7"/>
          <p:cNvSpPr txBox="1">
            <a:spLocks noChangeArrowheads="1"/>
          </p:cNvSpPr>
          <p:nvPr/>
        </p:nvSpPr>
        <p:spPr bwMode="auto">
          <a:xfrm>
            <a:off x="671513" y="3090863"/>
            <a:ext cx="8140700" cy="2835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1</a:t>
            </a:r>
            <a:r>
              <a:rPr lang="zh-CN" altLang="en-US">
                <a:effectLst>
                  <a:outerShdw blurRad="38100" dist="38100" dir="2700000" algn="tl">
                    <a:srgbClr val="C0C0C0"/>
                  </a:outerShdw>
                </a:effectLst>
              </a:rPr>
              <a:t>）蚂蚁的记忆首先将被清空，这项任务由程</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序</a:t>
            </a:r>
            <a:r>
              <a:rPr lang="en-US" altLang="zh-CN">
                <a:effectLst>
                  <a:outerShdw blurRad="38100" dist="38100" dir="2700000" algn="tl">
                    <a:srgbClr val="C0C0C0"/>
                  </a:outerShdw>
                </a:effectLst>
              </a:rPr>
              <a:t>ConstructSolutions</a:t>
            </a:r>
            <a:r>
              <a:rPr lang="zh-CN" altLang="en-US">
                <a:effectLst>
                  <a:outerShdw blurRad="38100" dist="38100" dir="2700000" algn="tl">
                    <a:srgbClr val="C0C0C0"/>
                  </a:outerShdw>
                </a:effectLst>
              </a:rPr>
              <a:t>的</a:t>
            </a:r>
            <a:r>
              <a:rPr lang="en-US" altLang="zh-CN">
                <a:effectLst>
                  <a:outerShdw blurRad="38100" dist="38100" dir="2700000" algn="tl">
                    <a:srgbClr val="C0C0C0"/>
                  </a:outerShdw>
                </a:effectLst>
              </a:rPr>
              <a:t>2~6</a:t>
            </a:r>
            <a:r>
              <a:rPr lang="zh-CN" altLang="en-US">
                <a:effectLst>
                  <a:outerShdw blurRad="38100" dist="38100" dir="2700000" algn="tl">
                    <a:srgbClr val="C0C0C0"/>
                  </a:outerShdw>
                </a:effectLst>
              </a:rPr>
              <a:t>行完成，这里，所有</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的城市都被蚂蚁标示为“未被访问”，也就是说，</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每只蚂蚁对应的数组</a:t>
            </a:r>
            <a:r>
              <a:rPr lang="en-US" altLang="zh-CN">
                <a:effectLst>
                  <a:outerShdw blurRad="38100" dist="38100" dir="2700000" algn="tl">
                    <a:srgbClr val="C0C0C0"/>
                  </a:outerShdw>
                </a:effectLst>
              </a:rPr>
              <a:t>ants.visited</a:t>
            </a:r>
            <a:r>
              <a:rPr lang="zh-CN" altLang="en-US">
                <a:effectLst>
                  <a:outerShdw blurRad="38100" dist="38100" dir="2700000" algn="tl">
                    <a:srgbClr val="C0C0C0"/>
                  </a:outerShdw>
                </a:effectLst>
              </a:rPr>
              <a:t>中的所有元素都</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被设置为假（</a:t>
            </a:r>
            <a:r>
              <a:rPr lang="en-US" altLang="zh-CN">
                <a:effectLst>
                  <a:outerShdw blurRad="38100" dist="38100" dir="2700000" algn="tl">
                    <a:srgbClr val="C0C0C0"/>
                  </a:outerShdw>
                </a:effectLst>
              </a:rPr>
              <a:t>0</a:t>
            </a:r>
            <a:r>
              <a:rPr lang="zh-CN" altLang="en-US">
                <a:effectLst>
                  <a:outerShdw blurRad="38100" dist="38100" dir="2700000" algn="tl">
                    <a:srgbClr val="C0C0C0"/>
                  </a:outerShdw>
                </a:effectLst>
              </a:rPr>
              <a:t>）；</a:t>
            </a:r>
            <a:endParaRPr lang="zh-CN" altLang="en-US">
              <a:effectLst>
                <a:outerShdw blurRad="38100" dist="38100" dir="2700000" algn="tl">
                  <a:srgbClr val="C0C0C0"/>
                </a:outerShdw>
              </a:effectLst>
            </a:endParaRPr>
          </a:p>
          <a:p>
            <a:endParaRPr lang="zh-CN" altLang="en-US">
              <a:effectLst>
                <a:outerShdw blurRad="38100" dist="38100" dir="2700000" algn="tl">
                  <a:srgbClr val="C0C0C0"/>
                </a:outerShdw>
              </a:effectLst>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2"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pic>
        <p:nvPicPr>
          <p:cNvPr id="145413" name="Picture 5" descr="构建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6"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46437" name="Text Box 5"/>
          <p:cNvSpPr txBox="1">
            <a:spLocks noChangeArrowheads="1"/>
          </p:cNvSpPr>
          <p:nvPr/>
        </p:nvSpPr>
        <p:spPr bwMode="auto">
          <a:xfrm>
            <a:off x="152400" y="1447800"/>
            <a:ext cx="8753475"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2</a:t>
            </a:r>
            <a:r>
              <a:rPr lang="zh-CN" altLang="en-US">
                <a:effectLst>
                  <a:outerShdw blurRad="38100" dist="38100" dir="2700000" algn="tl">
                    <a:srgbClr val="C0C0C0"/>
                  </a:outerShdw>
                </a:effectLst>
              </a:rPr>
              <a:t>）每只蚂蚁都会被随机分配到一个初始城市上，</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这项任务由程序的</a:t>
            </a:r>
            <a:r>
              <a:rPr lang="en-US" altLang="zh-CN">
                <a:effectLst>
                  <a:outerShdw blurRad="38100" dist="38100" dir="2700000" algn="tl">
                    <a:srgbClr val="C0C0C0"/>
                  </a:outerShdw>
                </a:effectLst>
              </a:rPr>
              <a:t>7~12</a:t>
            </a:r>
            <a:r>
              <a:rPr lang="zh-CN" altLang="en-US">
                <a:effectLst>
                  <a:outerShdw blurRad="38100" dist="38100" dir="2700000" algn="tl">
                    <a:srgbClr val="C0C0C0"/>
                  </a:outerShdw>
                </a:effectLst>
              </a:rPr>
              <a:t>行完成。</a:t>
            </a:r>
          </a:p>
        </p:txBody>
      </p:sp>
      <p:sp>
        <p:nvSpPr>
          <p:cNvPr id="146438" name="Text Box 6"/>
          <p:cNvSpPr txBox="1">
            <a:spLocks noChangeArrowheads="1"/>
          </p:cNvSpPr>
          <p:nvPr/>
        </p:nvSpPr>
        <p:spPr bwMode="auto">
          <a:xfrm>
            <a:off x="152400" y="2819400"/>
            <a:ext cx="8562975" cy="2378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3</a:t>
            </a:r>
            <a:r>
              <a:rPr lang="zh-CN" altLang="en-US">
                <a:effectLst>
                  <a:outerShdw blurRad="38100" dist="38100" dir="2700000" algn="tl">
                    <a:srgbClr val="C0C0C0"/>
                  </a:outerShdw>
                </a:effectLst>
              </a:rPr>
              <a:t>）每只蚂蚁构建一条完全路径，在构建过程中</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蚂蚁采用</a:t>
            </a:r>
            <a:r>
              <a:rPr lang="en-US" altLang="zh-CN">
                <a:effectLst>
                  <a:outerShdw blurRad="38100" dist="38100" dir="2700000" algn="tl">
                    <a:srgbClr val="C0C0C0"/>
                  </a:outerShdw>
                </a:effectLst>
              </a:rPr>
              <a:t>AS</a:t>
            </a:r>
            <a:r>
              <a:rPr lang="zh-CN" altLang="en-US">
                <a:effectLst>
                  <a:outerShdw blurRad="38100" dist="38100" dir="2700000" algn="tl">
                    <a:srgbClr val="C0C0C0"/>
                  </a:outerShdw>
                </a:effectLst>
              </a:rPr>
              <a:t>的行为选择规则（参考式</a:t>
            </a:r>
            <a:r>
              <a:rPr lang="en-US" altLang="zh-CN">
                <a:effectLst>
                  <a:outerShdw blurRad="38100" dist="38100" dir="2700000" algn="tl">
                    <a:srgbClr val="C0C0C0"/>
                  </a:outerShdw>
                </a:effectLst>
              </a:rPr>
              <a:t>2.2</a:t>
            </a:r>
            <a:r>
              <a:rPr lang="zh-CN" altLang="en-US">
                <a:effectLst>
                  <a:outerShdw blurRad="38100" dist="38100" dir="2700000" algn="tl">
                    <a:srgbClr val="C0C0C0"/>
                  </a:outerShdw>
                </a:effectLst>
              </a:rPr>
              <a:t>）。子程</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序</a:t>
            </a:r>
            <a:r>
              <a:rPr lang="en-US" altLang="zh-CN">
                <a:effectLst>
                  <a:outerShdw blurRad="38100" dist="38100" dir="2700000" algn="tl">
                    <a:srgbClr val="C0C0C0"/>
                  </a:outerShdw>
                </a:effectLst>
              </a:rPr>
              <a:t>ASDecisionRule</a:t>
            </a:r>
            <a:r>
              <a:rPr lang="zh-CN" altLang="en-US">
                <a:effectLst>
                  <a:outerShdw blurRad="38100" dist="38100" dir="2700000" algn="tl">
                    <a:srgbClr val="C0C0C0"/>
                  </a:outerShdw>
                </a:effectLst>
              </a:rPr>
              <a:t>实现这个行为选择规则，它以蚂</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蚁的编号和当前构建步骤的编号作为参数，后面将</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会详细描述这一过程。</a:t>
            </a:r>
          </a:p>
        </p:txBody>
      </p:sp>
      <p:grpSp>
        <p:nvGrpSpPr>
          <p:cNvPr id="146439" name="Group 7"/>
          <p:cNvGrpSpPr/>
          <p:nvPr/>
        </p:nvGrpSpPr>
        <p:grpSpPr bwMode="auto">
          <a:xfrm>
            <a:off x="2438400" y="4724400"/>
            <a:ext cx="5410200" cy="1524000"/>
            <a:chOff x="1152" y="2736"/>
            <a:chExt cx="3264" cy="1296"/>
          </a:xfrm>
        </p:grpSpPr>
        <p:graphicFrame>
          <p:nvGraphicFramePr>
            <p:cNvPr id="146440" name="Object 8"/>
            <p:cNvGraphicFramePr>
              <a:graphicFrameLocks noChangeAspect="1"/>
            </p:cNvGraphicFramePr>
            <p:nvPr/>
          </p:nvGraphicFramePr>
          <p:xfrm>
            <a:off x="1152" y="3312"/>
            <a:ext cx="624" cy="480"/>
          </p:xfrm>
          <a:graphic>
            <a:graphicData uri="http://schemas.openxmlformats.org/presentationml/2006/ole">
              <mc:AlternateContent xmlns:mc="http://schemas.openxmlformats.org/markup-compatibility/2006">
                <mc:Choice xmlns:v="urn:schemas-microsoft-com:vml" Requires="v">
                  <p:oleObj spid="_x0000_s146491" name="Equation" r:id="rId2" imgW="330200" imgH="254000" progId="Equation.DSMT4">
                    <p:embed/>
                  </p:oleObj>
                </mc:Choice>
                <mc:Fallback>
                  <p:oleObj name="Equation" r:id="rId2" imgW="330200" imgH="25400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 y="3312"/>
                          <a:ext cx="624"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441" name="AutoShape 9"/>
            <p:cNvSpPr/>
            <p:nvPr/>
          </p:nvSpPr>
          <p:spPr bwMode="auto">
            <a:xfrm>
              <a:off x="1872" y="3072"/>
              <a:ext cx="48" cy="912"/>
            </a:xfrm>
            <a:prstGeom prst="leftBrace">
              <a:avLst>
                <a:gd name="adj1" fmla="val 158333"/>
                <a:gd name="adj2" fmla="val 50000"/>
              </a:avLst>
            </a:prstGeom>
            <a:noFill/>
            <a:ln w="9525">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graphicFrame>
          <p:nvGraphicFramePr>
            <p:cNvPr id="146442" name="Object 10"/>
            <p:cNvGraphicFramePr>
              <a:graphicFrameLocks noChangeAspect="1"/>
            </p:cNvGraphicFramePr>
            <p:nvPr/>
          </p:nvGraphicFramePr>
          <p:xfrm>
            <a:off x="2112" y="2736"/>
            <a:ext cx="1104" cy="764"/>
          </p:xfrm>
          <a:graphic>
            <a:graphicData uri="http://schemas.openxmlformats.org/presentationml/2006/ole">
              <mc:AlternateContent xmlns:mc="http://schemas.openxmlformats.org/markup-compatibility/2006">
                <mc:Choice xmlns:v="urn:schemas-microsoft-com:vml" Requires="v">
                  <p:oleObj spid="_x0000_s146492" name="Equation" r:id="rId4" imgW="952500" imgH="685800" progId="Equation.DSMT4">
                    <p:embed/>
                  </p:oleObj>
                </mc:Choice>
                <mc:Fallback>
                  <p:oleObj name="Equation" r:id="rId4" imgW="952500" imgH="6858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 y="2736"/>
                          <a:ext cx="1104" cy="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6443" name="Object 11"/>
            <p:cNvGraphicFramePr>
              <a:graphicFrameLocks noChangeAspect="1"/>
            </p:cNvGraphicFramePr>
            <p:nvPr/>
          </p:nvGraphicFramePr>
          <p:xfrm>
            <a:off x="3744" y="2880"/>
            <a:ext cx="672" cy="365"/>
          </p:xfrm>
          <a:graphic>
            <a:graphicData uri="http://schemas.openxmlformats.org/presentationml/2006/ole">
              <mc:AlternateContent xmlns:mc="http://schemas.openxmlformats.org/markup-compatibility/2006">
                <mc:Choice xmlns:v="urn:schemas-microsoft-com:vml" Requires="v">
                  <p:oleObj spid="_x0000_s146493" name="Equation" r:id="rId6" imgW="444500" imgH="241300" progId="Equation.DSMT4">
                    <p:embed/>
                  </p:oleObj>
                </mc:Choice>
                <mc:Fallback>
                  <p:oleObj name="Equation" r:id="rId6" imgW="444500" imgH="2413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4" y="2880"/>
                          <a:ext cx="672" cy="3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6444" name="Object 12"/>
            <p:cNvGraphicFramePr>
              <a:graphicFrameLocks noChangeAspect="1"/>
            </p:cNvGraphicFramePr>
            <p:nvPr/>
          </p:nvGraphicFramePr>
          <p:xfrm>
            <a:off x="2256" y="3696"/>
            <a:ext cx="240" cy="336"/>
          </p:xfrm>
          <a:graphic>
            <a:graphicData uri="http://schemas.openxmlformats.org/presentationml/2006/ole">
              <mc:AlternateContent xmlns:mc="http://schemas.openxmlformats.org/markup-compatibility/2006">
                <mc:Choice xmlns:v="urn:schemas-microsoft-com:vml" Requires="v">
                  <p:oleObj spid="_x0000_s146494" name="Equation" r:id="rId8" imgW="127000" imgH="177165" progId="Equation.DSMT4">
                    <p:embed/>
                  </p:oleObj>
                </mc:Choice>
                <mc:Fallback>
                  <p:oleObj name="Equation" r:id="rId8" imgW="127000" imgH="177165"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6" y="3696"/>
                          <a:ext cx="240"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6445" name="Object 13"/>
            <p:cNvGraphicFramePr>
              <a:graphicFrameLocks noChangeAspect="1"/>
            </p:cNvGraphicFramePr>
            <p:nvPr/>
          </p:nvGraphicFramePr>
          <p:xfrm>
            <a:off x="3744" y="3648"/>
            <a:ext cx="624" cy="313"/>
          </p:xfrm>
          <a:graphic>
            <a:graphicData uri="http://schemas.openxmlformats.org/presentationml/2006/ole">
              <mc:AlternateContent xmlns:mc="http://schemas.openxmlformats.org/markup-compatibility/2006">
                <mc:Choice xmlns:v="urn:schemas-microsoft-com:vml" Requires="v">
                  <p:oleObj spid="_x0000_s146495" name="Equation" r:id="rId10" imgW="444500" imgH="241300" progId="Equation.DSMT4">
                    <p:embed/>
                  </p:oleObj>
                </mc:Choice>
                <mc:Fallback>
                  <p:oleObj name="Equation" r:id="rId10" imgW="444500" imgH="24130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 y="3648"/>
                          <a:ext cx="624" cy="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60"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47461" name="Text Box 5"/>
          <p:cNvSpPr txBox="1">
            <a:spLocks noChangeArrowheads="1"/>
          </p:cNvSpPr>
          <p:nvPr/>
        </p:nvSpPr>
        <p:spPr bwMode="auto">
          <a:xfrm>
            <a:off x="609600" y="1752600"/>
            <a:ext cx="7634288" cy="2378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4</a:t>
            </a:r>
            <a:r>
              <a:rPr lang="zh-CN" altLang="en-US">
                <a:effectLst>
                  <a:outerShdw blurRad="38100" dist="38100" dir="2700000" algn="tl">
                    <a:srgbClr val="C0C0C0"/>
                  </a:outerShdw>
                </a:effectLst>
              </a:rPr>
              <a:t>）最后，在程序的第</a:t>
            </a:r>
            <a:r>
              <a:rPr lang="en-US" altLang="zh-CN">
                <a:effectLst>
                  <a:outerShdw blurRad="38100" dist="38100" dir="2700000" algn="tl">
                    <a:srgbClr val="C0C0C0"/>
                  </a:outerShdw>
                </a:effectLst>
              </a:rPr>
              <a:t>19~22</a:t>
            </a:r>
            <a:r>
              <a:rPr lang="zh-CN" altLang="en-US">
                <a:effectLst>
                  <a:outerShdw blurRad="38100" dist="38100" dir="2700000" algn="tl">
                    <a:srgbClr val="C0C0C0"/>
                  </a:outerShdw>
                </a:effectLst>
              </a:rPr>
              <a:t>行，蚂蚁返回</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起始城市，并计算每只蚂蚁构建的路径的长</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度。为了方便算法的实现，我们在路径表示</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时把第一个城市的标示号重复地记录到第</a:t>
            </a:r>
            <a:r>
              <a:rPr lang="en-US" altLang="zh-CN">
                <a:effectLst>
                  <a:outerShdw blurRad="38100" dist="38100" dir="2700000" algn="tl">
                    <a:srgbClr val="C0C0C0"/>
                  </a:outerShdw>
                </a:effectLst>
              </a:rPr>
              <a:t>n+1</a:t>
            </a:r>
            <a:endParaRPr lang="en-US" altLang="zh-CN">
              <a:effectLst>
                <a:outerShdw blurRad="38100" dist="38100" dir="2700000" algn="tl">
                  <a:srgbClr val="C0C0C0"/>
                </a:outerShdw>
              </a:effectLst>
            </a:endParaRPr>
          </a:p>
          <a:p>
            <a:r>
              <a:rPr lang="zh-CN" altLang="en-US">
                <a:effectLst>
                  <a:outerShdw blurRad="38100" dist="38100" dir="2700000" algn="tl">
                    <a:srgbClr val="C0C0C0"/>
                  </a:outerShdw>
                </a:effectLst>
              </a:rPr>
              <a:t>个位置上。</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p:cNvSpPr txBox="1">
            <a:spLocks noChangeArrowheads="1"/>
          </p:cNvSpPr>
          <p:nvPr/>
        </p:nvSpPr>
        <p:spPr bwMode="auto">
          <a:xfrm>
            <a:off x="304800" y="1828800"/>
            <a:ext cx="8658225" cy="2378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我们可以很直接的编写步骤</a:t>
            </a:r>
            <a:r>
              <a:rPr lang="en-US" altLang="zh-CN">
                <a:effectLst>
                  <a:outerShdw blurRad="38100" dist="38100" dir="2700000" algn="tl">
                    <a:srgbClr val="C0C0C0"/>
                  </a:outerShdw>
                </a:effectLst>
              </a:rPr>
              <a:t>(1)</a:t>
            </a: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(2)</a:t>
            </a: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(4)</a:t>
            </a:r>
            <a:r>
              <a:rPr lang="zh-CN" altLang="en-US">
                <a:effectLst>
                  <a:outerShdw blurRad="38100" dist="38100" dir="2700000" algn="tl">
                    <a:srgbClr val="C0C0C0"/>
                  </a:outerShdw>
                </a:effectLst>
              </a:rPr>
              <a:t>的代码，</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而行为选择规则的实现则需要编写一个子程序。</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在行为选择规则中，一只位于城市  的蚂蚁选择向</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一个尚未被访问的城市  移动的概率是由信息素    </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和启发式信息    来决定的。</a:t>
            </a:r>
          </a:p>
        </p:txBody>
      </p:sp>
      <p:graphicFrame>
        <p:nvGraphicFramePr>
          <p:cNvPr id="150533" name="Object 5"/>
          <p:cNvGraphicFramePr>
            <a:graphicFrameLocks noChangeAspect="1"/>
          </p:cNvGraphicFramePr>
          <p:nvPr/>
        </p:nvGraphicFramePr>
        <p:xfrm>
          <a:off x="6096000" y="2743200"/>
          <a:ext cx="290513" cy="539750"/>
        </p:xfrm>
        <a:graphic>
          <a:graphicData uri="http://schemas.openxmlformats.org/presentationml/2006/ole">
            <mc:AlternateContent xmlns:mc="http://schemas.openxmlformats.org/markup-compatibility/2006">
              <mc:Choice xmlns:v="urn:schemas-microsoft-com:vml" Requires="v">
                <p:oleObj spid="_x0000_s150575" name="Equation" r:id="rId1" imgW="88900" imgH="164465" progId="Equation.DSMT4">
                  <p:embed/>
                </p:oleObj>
              </mc:Choice>
              <mc:Fallback>
                <p:oleObj name="Equation" r:id="rId1" imgW="88900" imgH="164465"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743200"/>
                        <a:ext cx="290513" cy="539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34" name="Object 6"/>
          <p:cNvGraphicFramePr>
            <a:graphicFrameLocks noChangeAspect="1"/>
          </p:cNvGraphicFramePr>
          <p:nvPr/>
        </p:nvGraphicFramePr>
        <p:xfrm>
          <a:off x="4114800" y="3276600"/>
          <a:ext cx="317500" cy="476250"/>
        </p:xfrm>
        <a:graphic>
          <a:graphicData uri="http://schemas.openxmlformats.org/presentationml/2006/ole">
            <mc:AlternateContent xmlns:mc="http://schemas.openxmlformats.org/markup-compatibility/2006">
              <mc:Choice xmlns:v="urn:schemas-microsoft-com:vml" Requires="v">
                <p:oleObj spid="_x0000_s150576" name="Equation" r:id="rId3" imgW="127000" imgH="190500" progId="Equation.DSMT4">
                  <p:embed/>
                </p:oleObj>
              </mc:Choice>
              <mc:Fallback>
                <p:oleObj name="Equation" r:id="rId3" imgW="127000" imgH="1905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276600"/>
                        <a:ext cx="317500" cy="47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35" name="Object 7"/>
          <p:cNvGraphicFramePr>
            <a:graphicFrameLocks noChangeAspect="1"/>
          </p:cNvGraphicFramePr>
          <p:nvPr/>
        </p:nvGraphicFramePr>
        <p:xfrm>
          <a:off x="8229600" y="3124200"/>
          <a:ext cx="514350" cy="685800"/>
        </p:xfrm>
        <a:graphic>
          <a:graphicData uri="http://schemas.openxmlformats.org/presentationml/2006/ole">
            <mc:AlternateContent xmlns:mc="http://schemas.openxmlformats.org/markup-compatibility/2006">
              <mc:Choice xmlns:v="urn:schemas-microsoft-com:vml" Requires="v">
                <p:oleObj spid="_x0000_s150577" name="Equation" r:id="rId5" imgW="190500" imgH="254000" progId="Equation.DSMT4">
                  <p:embed/>
                </p:oleObj>
              </mc:Choice>
              <mc:Fallback>
                <p:oleObj name="Equation" r:id="rId5" imgW="190500" imgH="2540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3124200"/>
                        <a:ext cx="514350" cy="685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36" name="Object 8"/>
          <p:cNvGraphicFramePr>
            <a:graphicFrameLocks noChangeAspect="1"/>
          </p:cNvGraphicFramePr>
          <p:nvPr/>
        </p:nvGraphicFramePr>
        <p:xfrm>
          <a:off x="2667000" y="3581400"/>
          <a:ext cx="488950" cy="609600"/>
        </p:xfrm>
        <a:graphic>
          <a:graphicData uri="http://schemas.openxmlformats.org/presentationml/2006/ole">
            <mc:AlternateContent xmlns:mc="http://schemas.openxmlformats.org/markup-compatibility/2006">
              <mc:Choice xmlns:v="urn:schemas-microsoft-com:vml" Requires="v">
                <p:oleObj spid="_x0000_s150578" name="Equation" r:id="rId7" imgW="203200" imgH="254000" progId="Equation.DSMT4">
                  <p:embed/>
                </p:oleObj>
              </mc:Choice>
              <mc:Fallback>
                <p:oleObj name="Equation" r:id="rId7" imgW="203200" imgH="2540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3581400"/>
                        <a:ext cx="48895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0538" name="Picture 10" descr="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772683CF-789D-430A-9BE9-18EEAF72CF7A}" type="slidenum">
              <a:rPr kumimoji="0" lang="zh-CN" altLang="en-US" sz="1400"/>
            </a:fld>
            <a:endParaRPr kumimoji="0" lang="en-US" altLang="zh-CN" sz="1400"/>
          </a:p>
        </p:txBody>
      </p:sp>
      <p:sp>
        <p:nvSpPr>
          <p:cNvPr id="19459" name="Rectangle 1026"/>
          <p:cNvSpPr>
            <a:spLocks noGrp="1" noChangeArrowheads="1"/>
          </p:cNvSpPr>
          <p:nvPr>
            <p:ph type="title"/>
          </p:nvPr>
        </p:nvSpPr>
        <p:spPr/>
        <p:txBody>
          <a:bodyPr/>
          <a:lstStyle/>
          <a:p>
            <a:pPr algn="ctr" eaLnBrk="1" hangingPunct="1"/>
            <a:r>
              <a:rPr lang="en-US" altLang="zh-CN" sz="3600" smtClean="0"/>
              <a:t>1.2 </a:t>
            </a:r>
            <a:r>
              <a:rPr lang="zh-CN" altLang="en-US" sz="3600" smtClean="0"/>
              <a:t>计算复杂性的概念 </a:t>
            </a:r>
            <a:r>
              <a:rPr lang="en-US" altLang="zh-CN" sz="3600" smtClean="0"/>
              <a:t>4</a:t>
            </a:r>
            <a:r>
              <a:rPr lang="en-US" altLang="zh-CN" sz="3200" smtClean="0"/>
              <a:t>/11</a:t>
            </a:r>
            <a:endParaRPr lang="zh-CN" altLang="en-US" sz="3200" smtClean="0"/>
          </a:p>
        </p:txBody>
      </p:sp>
      <p:sp>
        <p:nvSpPr>
          <p:cNvPr id="19460" name="Rectangle 1027"/>
          <p:cNvSpPr>
            <a:spLocks noGrp="1" noChangeArrowheads="1"/>
          </p:cNvSpPr>
          <p:nvPr>
            <p:ph type="body" idx="1"/>
          </p:nvPr>
        </p:nvSpPr>
        <p:spPr>
          <a:xfrm>
            <a:off x="611188" y="2060575"/>
            <a:ext cx="7983537" cy="4114800"/>
          </a:xfrm>
        </p:spPr>
        <p:txBody>
          <a:bodyPr/>
          <a:lstStyle/>
          <a:p>
            <a:pPr eaLnBrk="1" hangingPunct="1">
              <a:buFont typeface="Wingdings" pitchFamily="2" charset="2"/>
              <a:buNone/>
            </a:pPr>
            <a:r>
              <a:rPr lang="zh-CN" altLang="en-US" smtClean="0"/>
              <a:t>  一类最优化问题是由一些类似的具体问题（实例）组成的，每一个具体问题可表达成二元组（</a:t>
            </a:r>
            <a:r>
              <a:rPr lang="en-US" altLang="zh-CN" smtClean="0"/>
              <a:t>F,C）.F</a:t>
            </a:r>
            <a:r>
              <a:rPr lang="zh-CN" altLang="en-US" smtClean="0"/>
              <a:t>为可行解集合</a:t>
            </a:r>
            <a:r>
              <a:rPr lang="en-US" altLang="zh-CN" smtClean="0"/>
              <a:t>;C</a:t>
            </a:r>
            <a:r>
              <a:rPr lang="zh-CN" altLang="en-US" smtClean="0"/>
              <a:t>是费用函数，是由</a:t>
            </a:r>
            <a:r>
              <a:rPr lang="en-US" altLang="zh-CN" smtClean="0"/>
              <a:t>F</a:t>
            </a:r>
            <a:r>
              <a:rPr lang="zh-CN" altLang="en-US" smtClean="0"/>
              <a:t>到</a:t>
            </a:r>
            <a:r>
              <a:rPr lang="en-US" altLang="zh-CN" smtClean="0"/>
              <a:t>R（</a:t>
            </a:r>
            <a:r>
              <a:rPr lang="zh-CN" altLang="en-US" smtClean="0"/>
              <a:t>实数集）的映像。问题是在</a:t>
            </a:r>
            <a:r>
              <a:rPr lang="en-US" altLang="zh-CN" smtClean="0"/>
              <a:t>F</a:t>
            </a:r>
            <a:r>
              <a:rPr lang="zh-CN" altLang="en-US" smtClean="0"/>
              <a:t>中找到一个点</a:t>
            </a:r>
            <a:r>
              <a:rPr lang="en-US" altLang="zh-CN" smtClean="0"/>
              <a:t>f</a:t>
            </a:r>
            <a:r>
              <a:rPr lang="zh-CN" altLang="en-US" smtClean="0"/>
              <a:t>*，使对</a:t>
            </a:r>
            <a:r>
              <a:rPr lang="en-US" altLang="zh-CN" smtClean="0"/>
              <a:t>F</a:t>
            </a:r>
            <a:r>
              <a:rPr lang="zh-CN" altLang="en-US" smtClean="0"/>
              <a:t>中任意的</a:t>
            </a:r>
            <a:r>
              <a:rPr lang="en-US" altLang="zh-CN" smtClean="0"/>
              <a:t>f，</a:t>
            </a:r>
            <a:r>
              <a:rPr lang="zh-CN" altLang="en-US" smtClean="0"/>
              <a:t>有</a:t>
            </a:r>
            <a:r>
              <a:rPr lang="en-US" altLang="zh-CN" smtClean="0"/>
              <a:t>C(f*)   C(f),</a:t>
            </a:r>
            <a:r>
              <a:rPr lang="zh-CN" altLang="en-US" smtClean="0"/>
              <a:t>称</a:t>
            </a:r>
            <a:r>
              <a:rPr lang="en-US" altLang="zh-CN" smtClean="0"/>
              <a:t>f*</a:t>
            </a:r>
            <a:r>
              <a:rPr lang="zh-CN" altLang="en-US" smtClean="0"/>
              <a:t>为这一具体问题的最优解（或全局最优解）.</a:t>
            </a:r>
          </a:p>
        </p:txBody>
      </p:sp>
      <p:graphicFrame>
        <p:nvGraphicFramePr>
          <p:cNvPr id="19461" name="Object 1028"/>
          <p:cNvGraphicFramePr>
            <a:graphicFrameLocks noChangeAspect="1"/>
          </p:cNvGraphicFramePr>
          <p:nvPr/>
        </p:nvGraphicFramePr>
        <p:xfrm>
          <a:off x="2339975" y="4581525"/>
          <a:ext cx="381000" cy="457200"/>
        </p:xfrm>
        <a:graphic>
          <a:graphicData uri="http://schemas.openxmlformats.org/presentationml/2006/ole">
            <mc:AlternateContent xmlns:mc="http://schemas.openxmlformats.org/markup-compatibility/2006">
              <mc:Choice xmlns:v="urn:schemas-microsoft-com:vml" Requires="v">
                <p:oleObj spid="_x0000_s193540" name="Equation" r:id="rId1" imgW="127000" imgH="152400" progId="Equation.DSMT4">
                  <p:embed/>
                </p:oleObj>
              </mc:Choice>
              <mc:Fallback>
                <p:oleObj name="Equation" r:id="rId1" imgW="127000" imgH="152400" progId="Equation.DSMT4">
                  <p:embed/>
                  <p:pic>
                    <p:nvPicPr>
                      <p:cNvPr id="0" name="图片 1935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4581525"/>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Text Box 4"/>
          <p:cNvSpPr txBox="1">
            <a:spLocks noChangeArrowheads="1"/>
          </p:cNvSpPr>
          <p:nvPr/>
        </p:nvSpPr>
        <p:spPr bwMode="auto">
          <a:xfrm>
            <a:off x="152400" y="1371600"/>
            <a:ext cx="8958263" cy="420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程序执行过程如下：首先，判断蚂蚁  目前在哪个</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城市  。接着，类似于遗传算法中的轮盘赌选择程</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序，根据概率选则下一个将要访问的城市：对于</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蚂蚁  尚未访问的每一个城市   ，数组</a:t>
            </a:r>
            <a:r>
              <a:rPr lang="en-US" altLang="zh-CN">
                <a:effectLst>
                  <a:outerShdw blurRad="38100" dist="38100" dir="2700000" algn="tl">
                    <a:srgbClr val="C0C0C0"/>
                  </a:outerShdw>
                </a:effectLst>
              </a:rPr>
              <a:t>choice_info[c][j]</a:t>
            </a:r>
            <a:endParaRPr lang="en-US" altLang="zh-CN">
              <a:effectLst>
                <a:outerShdw blurRad="38100" dist="38100" dir="2700000" algn="tl">
                  <a:srgbClr val="C0C0C0"/>
                </a:outerShdw>
              </a:effectLst>
            </a:endParaRPr>
          </a:p>
          <a:p>
            <a:r>
              <a:rPr lang="zh-CN" altLang="en-US">
                <a:effectLst>
                  <a:outerShdw blurRad="38100" dist="38100" dir="2700000" algn="tl">
                    <a:srgbClr val="C0C0C0"/>
                  </a:outerShdw>
                </a:effectLst>
              </a:rPr>
              <a:t>的值对应于圆形轮盘的一小部分，这部分的面积与</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相应选择的权重成正比（第</a:t>
            </a:r>
            <a:r>
              <a:rPr lang="en-US" altLang="zh-CN">
                <a:effectLst>
                  <a:outerShdw blurRad="38100" dist="38100" dir="2700000" algn="tl">
                    <a:srgbClr val="C0C0C0"/>
                  </a:outerShdw>
                </a:effectLst>
              </a:rPr>
              <a:t>3~11</a:t>
            </a:r>
            <a:r>
              <a:rPr lang="zh-CN" altLang="en-US">
                <a:effectLst>
                  <a:outerShdw blurRad="38100" dist="38100" dir="2700000" algn="tl">
                    <a:srgbClr val="C0C0C0"/>
                  </a:outerShdw>
                </a:effectLst>
              </a:rPr>
              <a:t>行）。之后，轮盘</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开始旋转，轮盘指针指向的城市将被选择作为蚂蚁  </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访问的下一个城市（第</a:t>
            </a:r>
            <a:r>
              <a:rPr lang="en-US" altLang="zh-CN">
                <a:effectLst>
                  <a:outerShdw blurRad="38100" dist="38100" dir="2700000" algn="tl">
                    <a:srgbClr val="C0C0C0"/>
                  </a:outerShdw>
                </a:effectLst>
              </a:rPr>
              <a:t>12~18</a:t>
            </a:r>
            <a:r>
              <a:rPr lang="zh-CN" altLang="en-US">
                <a:effectLst>
                  <a:outerShdw blurRad="38100" dist="38100" dir="2700000" algn="tl">
                    <a:srgbClr val="C0C0C0"/>
                  </a:outerShdw>
                </a:effectLst>
              </a:rPr>
              <a:t>行），这个程序实现</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如下：</a:t>
            </a:r>
          </a:p>
        </p:txBody>
      </p:sp>
      <p:graphicFrame>
        <p:nvGraphicFramePr>
          <p:cNvPr id="151557" name="Object 5"/>
          <p:cNvGraphicFramePr>
            <a:graphicFrameLocks noChangeAspect="1"/>
          </p:cNvGraphicFramePr>
          <p:nvPr/>
        </p:nvGraphicFramePr>
        <p:xfrm>
          <a:off x="6324600" y="1447800"/>
          <a:ext cx="325438" cy="457200"/>
        </p:xfrm>
        <a:graphic>
          <a:graphicData uri="http://schemas.openxmlformats.org/presentationml/2006/ole">
            <mc:AlternateContent xmlns:mc="http://schemas.openxmlformats.org/markup-compatibility/2006">
              <mc:Choice xmlns:v="urn:schemas-microsoft-com:vml" Requires="v">
                <p:oleObj spid="_x0000_s151609" name="Equation" r:id="rId1" imgW="127000" imgH="177165" progId="Equation.DSMT4">
                  <p:embed/>
                </p:oleObj>
              </mc:Choice>
              <mc:Fallback>
                <p:oleObj name="Equation" r:id="rId1" imgW="127000" imgH="177165"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447800"/>
                        <a:ext cx="32543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58" name="Object 6"/>
          <p:cNvGraphicFramePr>
            <a:graphicFrameLocks noChangeAspect="1"/>
          </p:cNvGraphicFramePr>
          <p:nvPr/>
        </p:nvGraphicFramePr>
        <p:xfrm>
          <a:off x="8610600" y="4114800"/>
          <a:ext cx="325438" cy="457200"/>
        </p:xfrm>
        <a:graphic>
          <a:graphicData uri="http://schemas.openxmlformats.org/presentationml/2006/ole">
            <mc:AlternateContent xmlns:mc="http://schemas.openxmlformats.org/markup-compatibility/2006">
              <mc:Choice xmlns:v="urn:schemas-microsoft-com:vml" Requires="v">
                <p:oleObj spid="_x0000_s151610" name="Equation" r:id="rId3" imgW="127000" imgH="177165" progId="Equation.DSMT4">
                  <p:embed/>
                </p:oleObj>
              </mc:Choice>
              <mc:Fallback>
                <p:oleObj name="Equation" r:id="rId3" imgW="127000" imgH="177165"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4114800"/>
                        <a:ext cx="32543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0" name="Object 8"/>
          <p:cNvGraphicFramePr>
            <a:graphicFrameLocks noChangeAspect="1"/>
          </p:cNvGraphicFramePr>
          <p:nvPr/>
        </p:nvGraphicFramePr>
        <p:xfrm>
          <a:off x="990600" y="2819400"/>
          <a:ext cx="325438" cy="457200"/>
        </p:xfrm>
        <a:graphic>
          <a:graphicData uri="http://schemas.openxmlformats.org/presentationml/2006/ole">
            <mc:AlternateContent xmlns:mc="http://schemas.openxmlformats.org/markup-compatibility/2006">
              <mc:Choice xmlns:v="urn:schemas-microsoft-com:vml" Requires="v">
                <p:oleObj spid="_x0000_s151611" name="Equation" r:id="rId4" imgW="127000" imgH="177165" progId="Equation.DSMT4">
                  <p:embed/>
                </p:oleObj>
              </mc:Choice>
              <mc:Fallback>
                <p:oleObj name="Equation" r:id="rId4" imgW="127000" imgH="177165"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19400"/>
                        <a:ext cx="32543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1" name="Object 9"/>
          <p:cNvGraphicFramePr>
            <a:graphicFrameLocks noChangeAspect="1"/>
          </p:cNvGraphicFramePr>
          <p:nvPr/>
        </p:nvGraphicFramePr>
        <p:xfrm>
          <a:off x="4953000" y="2819400"/>
          <a:ext cx="317500" cy="476250"/>
        </p:xfrm>
        <a:graphic>
          <a:graphicData uri="http://schemas.openxmlformats.org/presentationml/2006/ole">
            <mc:AlternateContent xmlns:mc="http://schemas.openxmlformats.org/markup-compatibility/2006">
              <mc:Choice xmlns:v="urn:schemas-microsoft-com:vml" Requires="v">
                <p:oleObj spid="_x0000_s151612" name="Equation" r:id="rId5" imgW="127000" imgH="190500" progId="Equation.DSMT4">
                  <p:embed/>
                </p:oleObj>
              </mc:Choice>
              <mc:Fallback>
                <p:oleObj name="Equation" r:id="rId5" imgW="127000" imgH="1905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2819400"/>
                        <a:ext cx="317500" cy="47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2" name="Object 10"/>
          <p:cNvGraphicFramePr>
            <a:graphicFrameLocks noChangeAspect="1"/>
          </p:cNvGraphicFramePr>
          <p:nvPr/>
        </p:nvGraphicFramePr>
        <p:xfrm>
          <a:off x="990600" y="1905000"/>
          <a:ext cx="306388" cy="374650"/>
        </p:xfrm>
        <a:graphic>
          <a:graphicData uri="http://schemas.openxmlformats.org/presentationml/2006/ole">
            <mc:AlternateContent xmlns:mc="http://schemas.openxmlformats.org/markup-compatibility/2006">
              <mc:Choice xmlns:v="urn:schemas-microsoft-com:vml" Requires="v">
                <p:oleObj spid="_x0000_s151613" name="Equation" r:id="rId7" imgW="114300" imgH="139700" progId="Equation.DSMT4">
                  <p:embed/>
                </p:oleObj>
              </mc:Choice>
              <mc:Fallback>
                <p:oleObj name="Equation" r:id="rId7" imgW="114300" imgH="1397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1905000"/>
                        <a:ext cx="306388" cy="374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1563" name="Picture 11" descr="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81" name="Picture 5" descr="选择规则程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5" name="Text Box 5"/>
          <p:cNvSpPr txBox="1">
            <a:spLocks noChangeArrowheads="1"/>
          </p:cNvSpPr>
          <p:nvPr/>
        </p:nvSpPr>
        <p:spPr bwMode="auto">
          <a:xfrm>
            <a:off x="0" y="1371600"/>
            <a:ext cx="8839200" cy="420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信息素的更新：</a:t>
            </a:r>
            <a:r>
              <a:rPr lang="en-US" altLang="zh-CN">
                <a:effectLst>
                  <a:outerShdw blurRad="38100" dist="38100" dir="2700000" algn="tl">
                    <a:srgbClr val="C0C0C0"/>
                  </a:outerShdw>
                </a:effectLst>
              </a:rPr>
              <a:t>AS</a:t>
            </a:r>
            <a:r>
              <a:rPr lang="zh-CN" altLang="en-US">
                <a:effectLst>
                  <a:outerShdw blurRad="38100" dist="38100" dir="2700000" algn="tl">
                    <a:srgbClr val="C0C0C0"/>
                  </a:outerShdw>
                </a:effectLst>
              </a:rPr>
              <a:t>算法每次迭代的最后一步就是</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信息素更新，这个步骤由子函数</a:t>
            </a:r>
            <a:r>
              <a:rPr lang="en-US" altLang="zh-CN">
                <a:effectLst>
                  <a:outerShdw blurRad="38100" dist="38100" dir="2700000" algn="tl">
                    <a:srgbClr val="C0C0C0"/>
                  </a:outerShdw>
                </a:effectLst>
              </a:rPr>
              <a:t>ASPheromoneUpdate</a:t>
            </a:r>
            <a:endParaRPr lang="en-US" altLang="zh-CN">
              <a:effectLst>
                <a:outerShdw blurRad="38100" dist="38100" dir="2700000" algn="tl">
                  <a:srgbClr val="C0C0C0"/>
                </a:outerShdw>
              </a:effectLst>
            </a:endParaRPr>
          </a:p>
          <a:p>
            <a:r>
              <a:rPr lang="zh-CN" altLang="en-US">
                <a:effectLst>
                  <a:outerShdw blurRad="38100" dist="38100" dir="2700000" algn="tl">
                    <a:srgbClr val="C0C0C0"/>
                  </a:outerShdw>
                </a:effectLst>
              </a:rPr>
              <a:t>实现，它包含信息素蒸发和信息素释放这两个子过</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程。第一个子过程是</a:t>
            </a:r>
            <a:r>
              <a:rPr lang="en-US" altLang="zh-CN">
                <a:effectLst>
                  <a:outerShdw blurRad="38100" dist="38100" dir="2700000" algn="tl">
                    <a:srgbClr val="C0C0C0"/>
                  </a:outerShdw>
                </a:effectLst>
              </a:rPr>
              <a:t>Evaporate,</a:t>
            </a:r>
            <a:r>
              <a:rPr lang="zh-CN" altLang="en-US">
                <a:effectLst>
                  <a:outerShdw blurRad="38100" dist="38100" dir="2700000" algn="tl">
                    <a:srgbClr val="C0C0C0"/>
                  </a:outerShdw>
                </a:effectLst>
              </a:rPr>
              <a:t>每一条边         上的</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信息素量都以常数因子  减少。第二个子过程是</a:t>
            </a:r>
            <a:endParaRPr lang="zh-CN" altLang="en-US">
              <a:effectLst>
                <a:outerShdw blurRad="38100" dist="38100" dir="2700000" algn="tl">
                  <a:srgbClr val="C0C0C0"/>
                </a:outerShdw>
              </a:effectLst>
            </a:endParaRPr>
          </a:p>
          <a:p>
            <a:r>
              <a:rPr lang="en-US" altLang="zh-CN">
                <a:effectLst>
                  <a:outerShdw blurRad="38100" dist="38100" dir="2700000" algn="tl">
                    <a:srgbClr val="C0C0C0"/>
                  </a:outerShdw>
                </a:effectLst>
              </a:rPr>
              <a:t>Deposit</a:t>
            </a:r>
            <a:r>
              <a:rPr lang="zh-CN" altLang="en-US">
                <a:effectLst>
                  <a:outerShdw blurRad="38100" dist="38100" dir="2700000" algn="tl">
                    <a:srgbClr val="C0C0C0"/>
                  </a:outerShdw>
                </a:effectLst>
              </a:rPr>
              <a:t>，蚂蚁构建的路径上的各条边的信息素量将</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会增加。此外，子程序</a:t>
            </a:r>
            <a:r>
              <a:rPr lang="en-US" altLang="zh-CN">
                <a:effectLst>
                  <a:outerShdw blurRad="38100" dist="38100" dir="2700000" algn="tl">
                    <a:srgbClr val="C0C0C0"/>
                  </a:outerShdw>
                </a:effectLst>
              </a:rPr>
              <a:t>ComputeChoiceInformation</a:t>
            </a:r>
            <a:r>
              <a:rPr lang="zh-CN" altLang="en-US">
                <a:effectLst>
                  <a:outerShdw blurRad="38100" dist="38100" dir="2700000" algn="tl">
                    <a:srgbClr val="C0C0C0"/>
                  </a:outerShdw>
                </a:effectLst>
              </a:rPr>
              <a:t>负</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责计算矩阵</a:t>
            </a:r>
            <a:r>
              <a:rPr lang="en-US" altLang="zh-CN">
                <a:effectLst>
                  <a:outerShdw blurRad="38100" dist="38100" dir="2700000" algn="tl">
                    <a:srgbClr val="C0C0C0"/>
                  </a:outerShdw>
                </a:effectLst>
              </a:rPr>
              <a:t>choice_info</a:t>
            </a:r>
            <a:r>
              <a:rPr lang="zh-CN" altLang="en-US">
                <a:effectLst>
                  <a:outerShdw blurRad="38100" dist="38100" dir="2700000" algn="tl">
                    <a:srgbClr val="C0C0C0"/>
                  </a:outerShdw>
                </a:effectLst>
              </a:rPr>
              <a:t>中元素的值，这些数据将在</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算法的下一次迭代中被使用。</a:t>
            </a:r>
          </a:p>
        </p:txBody>
      </p:sp>
      <p:graphicFrame>
        <p:nvGraphicFramePr>
          <p:cNvPr id="153606" name="Object 6"/>
          <p:cNvGraphicFramePr>
            <a:graphicFrameLocks noChangeAspect="1"/>
          </p:cNvGraphicFramePr>
          <p:nvPr/>
        </p:nvGraphicFramePr>
        <p:xfrm>
          <a:off x="6705600" y="2743200"/>
          <a:ext cx="914400" cy="563563"/>
        </p:xfrm>
        <a:graphic>
          <a:graphicData uri="http://schemas.openxmlformats.org/presentationml/2006/ole">
            <mc:AlternateContent xmlns:mc="http://schemas.openxmlformats.org/markup-compatibility/2006">
              <mc:Choice xmlns:v="urn:schemas-microsoft-com:vml" Requires="v">
                <p:oleObj spid="_x0000_s153627" name="Equation" r:id="rId1" imgW="342900" imgH="254000" progId="Equation.DSMT4">
                  <p:embed/>
                </p:oleObj>
              </mc:Choice>
              <mc:Fallback>
                <p:oleObj name="Equation" r:id="rId1" imgW="342900" imgH="2540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743200"/>
                        <a:ext cx="914400" cy="5635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07" name="Object 7"/>
          <p:cNvGraphicFramePr>
            <a:graphicFrameLocks noChangeAspect="1"/>
          </p:cNvGraphicFramePr>
          <p:nvPr/>
        </p:nvGraphicFramePr>
        <p:xfrm>
          <a:off x="3810000" y="3276600"/>
          <a:ext cx="352425" cy="381000"/>
        </p:xfrm>
        <a:graphic>
          <a:graphicData uri="http://schemas.openxmlformats.org/presentationml/2006/ole">
            <mc:AlternateContent xmlns:mc="http://schemas.openxmlformats.org/markup-compatibility/2006">
              <mc:Choice xmlns:v="urn:schemas-microsoft-com:vml" Requires="v">
                <p:oleObj spid="_x0000_s153628" name="Equation" r:id="rId3" imgW="152400" imgH="165100" progId="Equation.DSMT4">
                  <p:embed/>
                </p:oleObj>
              </mc:Choice>
              <mc:Fallback>
                <p:oleObj name="Equation" r:id="rId3" imgW="152400" imgH="1651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276600"/>
                        <a:ext cx="352425"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3608" name="Picture 8" descr="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4" name="Picture 4" descr="信息素更新"/>
          <p:cNvPicPr>
            <a:picLocks noGrp="1" noChangeAspect="1" noChangeArrowheads="1"/>
          </p:cNvPicPr>
          <p:nvPr>
            <p:ph type="body" idx="1"/>
          </p:nvPr>
        </p:nvPicPr>
        <p:blipFill>
          <a:blip r:embed="rId1">
            <a:extLst>
              <a:ext uri="{28A0092B-C50C-407E-A947-70E740481C1C}">
                <a14:useLocalDpi xmlns:a14="http://schemas.microsoft.com/office/drawing/2010/main" val="0"/>
              </a:ext>
            </a:extLst>
          </a:blip>
          <a:srcRect/>
          <a:stretch>
            <a:fillRect/>
          </a:stretch>
        </p:blipFill>
        <p:spPr>
          <a:xfrm>
            <a:off x="0" y="990600"/>
            <a:ext cx="8305800" cy="403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8965" name="Text Box 5"/>
          <p:cNvSpPr txBox="1">
            <a:spLocks noChangeArrowheads="1"/>
          </p:cNvSpPr>
          <p:nvPr/>
        </p:nvSpPr>
        <p:spPr bwMode="auto">
          <a:xfrm>
            <a:off x="442913" y="5200650"/>
            <a:ext cx="322897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信息素更新伪代码</a:t>
            </a:r>
          </a:p>
        </p:txBody>
      </p:sp>
      <p:pic>
        <p:nvPicPr>
          <p:cNvPr id="168966" name="Picture 6"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40" name="Picture 4" descr="蒸发"/>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990600"/>
            <a:ext cx="8763000" cy="3657600"/>
          </a:xfrm>
          <a:prstGeom prst="rect">
            <a:avLst/>
          </a:prstGeom>
          <a:noFill/>
          <a:extLst>
            <a:ext uri="{909E8E84-426E-40DD-AFC4-6F175D3DCCD1}">
              <a14:hiddenFill xmlns:a14="http://schemas.microsoft.com/office/drawing/2010/main">
                <a:solidFill>
                  <a:srgbClr val="FFFFFF"/>
                </a:solidFill>
              </a14:hiddenFill>
            </a:ext>
          </a:extLst>
        </p:spPr>
      </p:pic>
      <p:sp>
        <p:nvSpPr>
          <p:cNvPr id="167941" name="Text Box 5"/>
          <p:cNvSpPr txBox="1">
            <a:spLocks noChangeArrowheads="1"/>
          </p:cNvSpPr>
          <p:nvPr/>
        </p:nvSpPr>
        <p:spPr bwMode="auto">
          <a:xfrm>
            <a:off x="976313" y="4972050"/>
            <a:ext cx="322897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信息素蒸发伪代码</a:t>
            </a:r>
          </a:p>
        </p:txBody>
      </p:sp>
      <p:pic>
        <p:nvPicPr>
          <p:cNvPr id="167942" name="Picture 6"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2" name="Picture 4" descr="释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990600"/>
            <a:ext cx="9144000" cy="4267200"/>
          </a:xfrm>
          <a:prstGeom prst="rect">
            <a:avLst/>
          </a:prstGeom>
          <a:noFill/>
          <a:extLst>
            <a:ext uri="{909E8E84-426E-40DD-AFC4-6F175D3DCCD1}">
              <a14:hiddenFill xmlns:a14="http://schemas.microsoft.com/office/drawing/2010/main">
                <a:solidFill>
                  <a:srgbClr val="FFFFFF"/>
                </a:solidFill>
              </a14:hiddenFill>
            </a:ext>
          </a:extLst>
        </p:spPr>
      </p:pic>
      <p:sp>
        <p:nvSpPr>
          <p:cNvPr id="155653" name="Text Box 5"/>
          <p:cNvSpPr txBox="1">
            <a:spLocks noChangeArrowheads="1"/>
          </p:cNvSpPr>
          <p:nvPr/>
        </p:nvSpPr>
        <p:spPr bwMode="auto">
          <a:xfrm>
            <a:off x="685800" y="5486400"/>
            <a:ext cx="322897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信息素释放伪代码</a:t>
            </a:r>
          </a:p>
        </p:txBody>
      </p:sp>
      <p:pic>
        <p:nvPicPr>
          <p:cNvPr id="155654" name="Picture 6"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7" name="Text Box 5"/>
          <p:cNvSpPr txBox="1">
            <a:spLocks noChangeArrowheads="1"/>
          </p:cNvSpPr>
          <p:nvPr/>
        </p:nvSpPr>
        <p:spPr bwMode="auto">
          <a:xfrm>
            <a:off x="304800" y="990600"/>
            <a:ext cx="294322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2.3.5 </a:t>
            </a:r>
            <a:r>
              <a:rPr lang="zh-CN" altLang="en-US">
                <a:effectLst>
                  <a:outerShdw blurRad="38100" dist="38100" dir="2700000" algn="tl">
                    <a:srgbClr val="C0C0C0"/>
                  </a:outerShdw>
                </a:effectLst>
              </a:rPr>
              <a:t>时间复杂度</a:t>
            </a:r>
          </a:p>
        </p:txBody>
      </p:sp>
      <p:sp>
        <p:nvSpPr>
          <p:cNvPr id="156678" name="Text Box 6"/>
          <p:cNvSpPr txBox="1">
            <a:spLocks noChangeArrowheads="1"/>
          </p:cNvSpPr>
          <p:nvPr/>
        </p:nvSpPr>
        <p:spPr bwMode="auto">
          <a:xfrm>
            <a:off x="3276600" y="990600"/>
            <a:ext cx="437197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一次循环时间复杂度分析</a:t>
            </a:r>
          </a:p>
        </p:txBody>
      </p:sp>
      <p:graphicFrame>
        <p:nvGraphicFramePr>
          <p:cNvPr id="156717" name="Group 45"/>
          <p:cNvGraphicFramePr>
            <a:graphicFrameLocks noGrp="1"/>
          </p:cNvGraphicFramePr>
          <p:nvPr/>
        </p:nvGraphicFramePr>
        <p:xfrm>
          <a:off x="457200" y="1905000"/>
          <a:ext cx="7772400" cy="4097339"/>
        </p:xfrm>
        <a:graphic>
          <a:graphicData uri="http://schemas.openxmlformats.org/drawingml/2006/table">
            <a:tbl>
              <a:tblPr/>
              <a:tblGrid>
                <a:gridCol w="4724400"/>
                <a:gridCol w="3048000"/>
              </a:tblGrid>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3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初始化参数</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3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最近邻列表</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每只蚂蚁单独构建解</a:t>
                      </a: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3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解的评价和信息素更新</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判断是否达到算法终止条件</a:t>
                      </a: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更新统计量</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0"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6679" name="Object 7"/>
          <p:cNvGraphicFramePr>
            <a:graphicFrameLocks noChangeAspect="1"/>
          </p:cNvGraphicFramePr>
          <p:nvPr/>
        </p:nvGraphicFramePr>
        <p:xfrm>
          <a:off x="5791200" y="1981200"/>
          <a:ext cx="1295400" cy="558800"/>
        </p:xfrm>
        <a:graphic>
          <a:graphicData uri="http://schemas.openxmlformats.org/presentationml/2006/ole">
            <mc:AlternateContent xmlns:mc="http://schemas.openxmlformats.org/markup-compatibility/2006">
              <mc:Choice xmlns:v="urn:schemas-microsoft-com:vml" Requires="v">
                <p:oleObj spid="_x0000_s156773" name="Equation" r:id="rId1" imgW="647700" imgH="279400" progId="Equation.DSMT4">
                  <p:embed/>
                </p:oleObj>
              </mc:Choice>
              <mc:Fallback>
                <p:oleObj name="Equation" r:id="rId1" imgW="647700" imgH="2794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981200"/>
                        <a:ext cx="1295400" cy="558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680" name="Object 8"/>
          <p:cNvGraphicFramePr>
            <a:graphicFrameLocks noChangeAspect="1"/>
          </p:cNvGraphicFramePr>
          <p:nvPr/>
        </p:nvGraphicFramePr>
        <p:xfrm>
          <a:off x="6019800" y="2590800"/>
          <a:ext cx="838200" cy="577850"/>
        </p:xfrm>
        <a:graphic>
          <a:graphicData uri="http://schemas.openxmlformats.org/presentationml/2006/ole">
            <mc:AlternateContent xmlns:mc="http://schemas.openxmlformats.org/markup-compatibility/2006">
              <mc:Choice xmlns:v="urn:schemas-microsoft-com:vml" Requires="v">
                <p:oleObj spid="_x0000_s156774" name="Equation" r:id="rId3" imgW="368300" imgH="254000" progId="Equation.DSMT4">
                  <p:embed/>
                </p:oleObj>
              </mc:Choice>
              <mc:Fallback>
                <p:oleObj name="Equation" r:id="rId3" imgW="368300" imgH="2540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590800"/>
                        <a:ext cx="8382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681" name="Object 9"/>
          <p:cNvGraphicFramePr>
            <a:graphicFrameLocks noChangeAspect="1"/>
          </p:cNvGraphicFramePr>
          <p:nvPr/>
        </p:nvGraphicFramePr>
        <p:xfrm>
          <a:off x="5943600" y="3276600"/>
          <a:ext cx="1066800" cy="587375"/>
        </p:xfrm>
        <a:graphic>
          <a:graphicData uri="http://schemas.openxmlformats.org/presentationml/2006/ole">
            <mc:AlternateContent xmlns:mc="http://schemas.openxmlformats.org/markup-compatibility/2006">
              <mc:Choice xmlns:v="urn:schemas-microsoft-com:vml" Requires="v">
                <p:oleObj spid="_x0000_s156775" name="Equation" r:id="rId5" imgW="508000" imgH="279400" progId="Equation.DSMT4">
                  <p:embed/>
                </p:oleObj>
              </mc:Choice>
              <mc:Fallback>
                <p:oleObj name="Equation" r:id="rId5" imgW="508000" imgH="2794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3276600"/>
                        <a:ext cx="1066800" cy="587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714" name="Object 42"/>
          <p:cNvGraphicFramePr>
            <a:graphicFrameLocks noChangeAspect="1"/>
          </p:cNvGraphicFramePr>
          <p:nvPr/>
        </p:nvGraphicFramePr>
        <p:xfrm>
          <a:off x="5943600" y="3962400"/>
          <a:ext cx="1066800" cy="587375"/>
        </p:xfrm>
        <a:graphic>
          <a:graphicData uri="http://schemas.openxmlformats.org/presentationml/2006/ole">
            <mc:AlternateContent xmlns:mc="http://schemas.openxmlformats.org/markup-compatibility/2006">
              <mc:Choice xmlns:v="urn:schemas-microsoft-com:vml" Requires="v">
                <p:oleObj spid="_x0000_s156776" name="Equation" r:id="rId7" imgW="508000" imgH="279400" progId="Equation.DSMT4">
                  <p:embed/>
                </p:oleObj>
              </mc:Choice>
              <mc:Fallback>
                <p:oleObj name="Equation" r:id="rId7" imgW="508000" imgH="279400" progId="Equation.DSMT4">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3962400"/>
                        <a:ext cx="1066800" cy="587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715" name="Object 43"/>
          <p:cNvGraphicFramePr>
            <a:graphicFrameLocks noChangeAspect="1"/>
          </p:cNvGraphicFramePr>
          <p:nvPr/>
        </p:nvGraphicFramePr>
        <p:xfrm>
          <a:off x="6010275" y="4675188"/>
          <a:ext cx="933450" cy="533400"/>
        </p:xfrm>
        <a:graphic>
          <a:graphicData uri="http://schemas.openxmlformats.org/presentationml/2006/ole">
            <mc:AlternateContent xmlns:mc="http://schemas.openxmlformats.org/markup-compatibility/2006">
              <mc:Choice xmlns:v="urn:schemas-microsoft-com:vml" Requires="v">
                <p:oleObj spid="_x0000_s156777" name="Equation" r:id="rId8" imgW="443865" imgH="254000" progId="Equation.DSMT4">
                  <p:embed/>
                </p:oleObj>
              </mc:Choice>
              <mc:Fallback>
                <p:oleObj name="Equation" r:id="rId8" imgW="443865" imgH="254000" progId="Equation.DSMT4">
                  <p:embed/>
                  <p:pic>
                    <p:nvPicPr>
                      <p:cNvPr id="0" name="Object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0275" y="4675188"/>
                        <a:ext cx="93345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716" name="Object 44"/>
          <p:cNvGraphicFramePr>
            <a:graphicFrameLocks noChangeAspect="1"/>
          </p:cNvGraphicFramePr>
          <p:nvPr/>
        </p:nvGraphicFramePr>
        <p:xfrm>
          <a:off x="6096000" y="5334000"/>
          <a:ext cx="838200" cy="577850"/>
        </p:xfrm>
        <a:graphic>
          <a:graphicData uri="http://schemas.openxmlformats.org/presentationml/2006/ole">
            <mc:AlternateContent xmlns:mc="http://schemas.openxmlformats.org/markup-compatibility/2006">
              <mc:Choice xmlns:v="urn:schemas-microsoft-com:vml" Requires="v">
                <p:oleObj spid="_x0000_s156778" name="Equation" r:id="rId10" imgW="368300" imgH="254000" progId="Equation.DSMT4">
                  <p:embed/>
                </p:oleObj>
              </mc:Choice>
              <mc:Fallback>
                <p:oleObj name="Equation" r:id="rId10" imgW="368300" imgH="254000" progId="Equation.DSMT4">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5334000"/>
                        <a:ext cx="8382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6718" name="Picture 46" descr="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Text Box 4"/>
          <p:cNvSpPr txBox="1">
            <a:spLocks noChangeArrowheads="1"/>
          </p:cNvSpPr>
          <p:nvPr/>
        </p:nvSpPr>
        <p:spPr bwMode="auto">
          <a:xfrm>
            <a:off x="533400" y="1219200"/>
            <a:ext cx="7991475" cy="1920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当  足够大时，低次幂的影响可忽略不计，则</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可知基本蚁群算法中   只蚂蚁要遍历   个城市，</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经过    此循环，则整个计算过程的时间复杂度</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为                                    。</a:t>
            </a:r>
          </a:p>
        </p:txBody>
      </p:sp>
      <p:graphicFrame>
        <p:nvGraphicFramePr>
          <p:cNvPr id="157701" name="Object 5"/>
          <p:cNvGraphicFramePr>
            <a:graphicFrameLocks noChangeAspect="1"/>
          </p:cNvGraphicFramePr>
          <p:nvPr/>
        </p:nvGraphicFramePr>
        <p:xfrm>
          <a:off x="1219200" y="1295400"/>
          <a:ext cx="409575" cy="450850"/>
        </p:xfrm>
        <a:graphic>
          <a:graphicData uri="http://schemas.openxmlformats.org/presentationml/2006/ole">
            <mc:AlternateContent xmlns:mc="http://schemas.openxmlformats.org/markup-compatibility/2006">
              <mc:Choice xmlns:v="urn:schemas-microsoft-com:vml" Requires="v">
                <p:oleObj spid="_x0000_s157752" name="Equation" r:id="rId1" imgW="127000" imgH="139700" progId="Equation.DSMT4">
                  <p:embed/>
                </p:oleObj>
              </mc:Choice>
              <mc:Fallback>
                <p:oleObj name="Equation" r:id="rId1" imgW="127000" imgH="1397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409575" cy="450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02" name="Object 6"/>
          <p:cNvGraphicFramePr>
            <a:graphicFrameLocks noChangeAspect="1"/>
          </p:cNvGraphicFramePr>
          <p:nvPr/>
        </p:nvGraphicFramePr>
        <p:xfrm>
          <a:off x="4038600" y="1752600"/>
          <a:ext cx="387350" cy="327025"/>
        </p:xfrm>
        <a:graphic>
          <a:graphicData uri="http://schemas.openxmlformats.org/presentationml/2006/ole">
            <mc:AlternateContent xmlns:mc="http://schemas.openxmlformats.org/markup-compatibility/2006">
              <mc:Choice xmlns:v="urn:schemas-microsoft-com:vml" Requires="v">
                <p:oleObj spid="_x0000_s157753" name="Equation" r:id="rId3" imgW="165100" imgH="139700" progId="Equation.DSMT4">
                  <p:embed/>
                </p:oleObj>
              </mc:Choice>
              <mc:Fallback>
                <p:oleObj name="Equation" r:id="rId3" imgW="165100" imgH="1397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752600"/>
                        <a:ext cx="387350" cy="327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03" name="Object 7"/>
          <p:cNvGraphicFramePr>
            <a:graphicFrameLocks noChangeAspect="1"/>
          </p:cNvGraphicFramePr>
          <p:nvPr/>
        </p:nvGraphicFramePr>
        <p:xfrm>
          <a:off x="6629400" y="1752600"/>
          <a:ext cx="409575" cy="450850"/>
        </p:xfrm>
        <a:graphic>
          <a:graphicData uri="http://schemas.openxmlformats.org/presentationml/2006/ole">
            <mc:AlternateContent xmlns:mc="http://schemas.openxmlformats.org/markup-compatibility/2006">
              <mc:Choice xmlns:v="urn:schemas-microsoft-com:vml" Requires="v">
                <p:oleObj spid="_x0000_s157754" name="Equation" r:id="rId5" imgW="127000" imgH="139700" progId="Equation.DSMT4">
                  <p:embed/>
                </p:oleObj>
              </mc:Choice>
              <mc:Fallback>
                <p:oleObj name="Equation" r:id="rId5" imgW="127000" imgH="1397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752600"/>
                        <a:ext cx="409575" cy="450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04" name="Object 8"/>
          <p:cNvGraphicFramePr>
            <a:graphicFrameLocks noChangeAspect="1"/>
          </p:cNvGraphicFramePr>
          <p:nvPr/>
        </p:nvGraphicFramePr>
        <p:xfrm>
          <a:off x="1295400" y="2133600"/>
          <a:ext cx="495300" cy="495300"/>
        </p:xfrm>
        <a:graphic>
          <a:graphicData uri="http://schemas.openxmlformats.org/presentationml/2006/ole">
            <mc:AlternateContent xmlns:mc="http://schemas.openxmlformats.org/markup-compatibility/2006">
              <mc:Choice xmlns:v="urn:schemas-microsoft-com:vml" Requires="v">
                <p:oleObj spid="_x0000_s157755" name="Equation" r:id="rId6" imgW="228600" imgH="228600" progId="Equation.DSMT4">
                  <p:embed/>
                </p:oleObj>
              </mc:Choice>
              <mc:Fallback>
                <p:oleObj name="Equation" r:id="rId6" imgW="228600" imgH="2286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2133600"/>
                        <a:ext cx="495300" cy="495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05" name="Object 9"/>
          <p:cNvGraphicFramePr>
            <a:graphicFrameLocks noChangeAspect="1"/>
          </p:cNvGraphicFramePr>
          <p:nvPr/>
        </p:nvGraphicFramePr>
        <p:xfrm>
          <a:off x="1447800" y="2667000"/>
          <a:ext cx="2895600" cy="595313"/>
        </p:xfrm>
        <a:graphic>
          <a:graphicData uri="http://schemas.openxmlformats.org/presentationml/2006/ole">
            <mc:AlternateContent xmlns:mc="http://schemas.openxmlformats.org/markup-compatibility/2006">
              <mc:Choice xmlns:v="urn:schemas-microsoft-com:vml" Requires="v">
                <p:oleObj spid="_x0000_s157756" name="Equation" r:id="rId8" imgW="1358900" imgH="279400" progId="Equation.DSMT4">
                  <p:embed/>
                </p:oleObj>
              </mc:Choice>
              <mc:Fallback>
                <p:oleObj name="Equation" r:id="rId8" imgW="1358900" imgH="2794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2667000"/>
                        <a:ext cx="2895600" cy="595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7706" name="Picture 10" descr="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3400" y="1371600"/>
            <a:ext cx="7772400" cy="1143000"/>
          </a:xfrm>
        </p:spPr>
        <p:txBody>
          <a:bodyPr/>
          <a:lstStyle/>
          <a:p>
            <a:pPr algn="l"/>
            <a:r>
              <a:rPr lang="zh-CN" altLang="en-US" sz="3200">
                <a:solidFill>
                  <a:schemeClr val="accent2"/>
                </a:solidFill>
              </a:rPr>
              <a:t>第</a:t>
            </a:r>
            <a:r>
              <a:rPr lang="en-US" altLang="zh-CN" sz="3200">
                <a:solidFill>
                  <a:schemeClr val="accent2"/>
                </a:solidFill>
              </a:rPr>
              <a:t>Ⅲ</a:t>
            </a:r>
            <a:r>
              <a:rPr lang="zh-CN" altLang="en-US" sz="3200">
                <a:solidFill>
                  <a:schemeClr val="accent2"/>
                </a:solidFill>
              </a:rPr>
              <a:t>篇 </a:t>
            </a:r>
            <a:r>
              <a:rPr lang="en-US" altLang="zh-CN" sz="3200">
                <a:solidFill>
                  <a:schemeClr val="accent2"/>
                </a:solidFill>
              </a:rPr>
              <a:t>ACO</a:t>
            </a:r>
            <a:r>
              <a:rPr lang="zh-CN" altLang="en-US" sz="3200">
                <a:solidFill>
                  <a:schemeClr val="accent2"/>
                </a:solidFill>
              </a:rPr>
              <a:t>理论及应用</a:t>
            </a:r>
            <a:br>
              <a:rPr lang="zh-CN" altLang="en-US" sz="3200">
                <a:solidFill>
                  <a:schemeClr val="tx1"/>
                </a:solidFill>
              </a:rPr>
            </a:br>
            <a:endParaRPr lang="zh-CN" altLang="en-US" sz="3200">
              <a:solidFill>
                <a:schemeClr val="tx1"/>
              </a:solidFill>
            </a:endParaRPr>
          </a:p>
        </p:txBody>
      </p:sp>
      <p:sp>
        <p:nvSpPr>
          <p:cNvPr id="45059" name="Rectangle 3"/>
          <p:cNvSpPr>
            <a:spLocks noGrp="1" noChangeArrowheads="1"/>
          </p:cNvSpPr>
          <p:nvPr>
            <p:ph type="body" idx="1"/>
          </p:nvPr>
        </p:nvSpPr>
        <p:spPr>
          <a:xfrm>
            <a:off x="1066800" y="2057400"/>
            <a:ext cx="7772400" cy="4114800"/>
          </a:xfrm>
        </p:spPr>
        <p:txBody>
          <a:bodyPr/>
          <a:lstStyle/>
          <a:p>
            <a:pPr>
              <a:buFontTx/>
              <a:buNone/>
            </a:pPr>
            <a:endParaRPr lang="en-US" altLang="zh-CN" sz="2400">
              <a:effectLst>
                <a:outerShdw blurRad="38100" dist="38100" dir="2700000" algn="tl">
                  <a:srgbClr val="C0C0C0"/>
                </a:outerShdw>
              </a:effectLst>
            </a:endParaRPr>
          </a:p>
          <a:p>
            <a:pPr>
              <a:buFontTx/>
              <a:buNone/>
            </a:pPr>
            <a:r>
              <a:rPr lang="en-US" altLang="zh-CN" sz="2400">
                <a:effectLst>
                  <a:outerShdw blurRad="38100" dist="38100" dir="2700000" algn="tl">
                    <a:srgbClr val="C0C0C0"/>
                  </a:outerShdw>
                </a:effectLst>
              </a:rPr>
              <a:t>3.1  </a:t>
            </a:r>
            <a:r>
              <a:rPr lang="zh-CN" altLang="en-US" sz="2400">
                <a:effectLst>
                  <a:outerShdw blurRad="38100" dist="38100" dir="2700000" algn="tl">
                    <a:srgbClr val="C0C0C0"/>
                  </a:outerShdw>
                </a:effectLst>
              </a:rPr>
              <a:t>蚁群优化算法在实际问题中的应用</a:t>
            </a:r>
            <a:endParaRPr lang="zh-CN" altLang="en-US" sz="2400">
              <a:effectLst>
                <a:outerShdw blurRad="38100" dist="38100" dir="2700000" algn="tl">
                  <a:srgbClr val="C0C0C0"/>
                </a:outerShdw>
              </a:effectLst>
            </a:endParaRPr>
          </a:p>
          <a:p>
            <a:pPr>
              <a:buFontTx/>
              <a:buNone/>
            </a:pPr>
            <a:endParaRPr lang="zh-CN" altLang="en-US" sz="2400">
              <a:effectLst>
                <a:outerShdw blurRad="38100" dist="38100" dir="2700000" algn="tl">
                  <a:srgbClr val="C0C0C0"/>
                </a:outerShdw>
              </a:effectLst>
            </a:endParaRPr>
          </a:p>
          <a:p>
            <a:pPr>
              <a:buFontTx/>
              <a:buNone/>
            </a:pPr>
            <a:r>
              <a:rPr lang="en-US" altLang="zh-CN" sz="2400">
                <a:effectLst>
                  <a:outerShdw blurRad="38100" dist="38100" dir="2700000" algn="tl">
                    <a:srgbClr val="C0C0C0"/>
                  </a:outerShdw>
                </a:effectLst>
              </a:rPr>
              <a:t>3.2  </a:t>
            </a:r>
            <a:r>
              <a:rPr lang="zh-CN" altLang="en-US" sz="2400">
                <a:effectLst>
                  <a:outerShdw blurRad="38100" dist="38100" dir="2700000" algn="tl">
                    <a:srgbClr val="C0C0C0"/>
                  </a:outerShdw>
                </a:effectLst>
              </a:rPr>
              <a:t>改进蚁群优化算法</a:t>
            </a:r>
            <a:endParaRPr lang="zh-CN" altLang="en-US" sz="2400">
              <a:effectLst>
                <a:outerShdw blurRad="38100" dist="38100" dir="2700000" algn="tl">
                  <a:srgbClr val="C0C0C0"/>
                </a:outerShdw>
              </a:effectLst>
            </a:endParaRPr>
          </a:p>
          <a:p>
            <a:pPr>
              <a:buFontTx/>
              <a:buNone/>
            </a:pPr>
            <a:endParaRPr lang="zh-CN" altLang="en-US" sz="2400">
              <a:effectLst>
                <a:outerShdw blurRad="38100" dist="38100" dir="2700000" algn="tl">
                  <a:srgbClr val="C0C0C0"/>
                </a:outerShdw>
              </a:effectLst>
            </a:endParaRPr>
          </a:p>
          <a:p>
            <a:pPr>
              <a:buFontTx/>
              <a:buNone/>
            </a:pPr>
            <a:r>
              <a:rPr lang="en-US" altLang="zh-CN" sz="2400">
                <a:effectLst>
                  <a:outerShdw blurRad="38100" dist="38100" dir="2700000" algn="tl">
                    <a:srgbClr val="C0C0C0"/>
                  </a:outerShdw>
                </a:effectLst>
              </a:rPr>
              <a:t>3.3  </a:t>
            </a:r>
            <a:r>
              <a:rPr lang="zh-CN" altLang="en-US" sz="2400">
                <a:effectLst>
                  <a:outerShdw blurRad="38100" dist="38100" dir="2700000" algn="tl">
                    <a:srgbClr val="C0C0C0"/>
                  </a:outerShdw>
                </a:effectLst>
              </a:rPr>
              <a:t>蚁群优化算法的理论性研究</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0EF829D8-7F2B-407F-AF2C-CEF31916AE7B}" type="slidenum">
              <a:rPr kumimoji="0" lang="zh-CN" altLang="en-US" sz="1400"/>
            </a:fld>
            <a:endParaRPr kumimoji="0" lang="en-US" altLang="zh-CN" sz="1400"/>
          </a:p>
        </p:txBody>
      </p:sp>
      <p:sp>
        <p:nvSpPr>
          <p:cNvPr id="62467" name="Rectangle 2"/>
          <p:cNvSpPr>
            <a:spLocks noGrp="1" noChangeArrowheads="1"/>
          </p:cNvSpPr>
          <p:nvPr>
            <p:ph type="title"/>
          </p:nvPr>
        </p:nvSpPr>
        <p:spPr>
          <a:xfrm>
            <a:off x="838200" y="304800"/>
            <a:ext cx="8305800" cy="1143000"/>
          </a:xfrm>
        </p:spPr>
        <p:txBody>
          <a:bodyPr/>
          <a:lstStyle/>
          <a:p>
            <a:pPr eaLnBrk="1" hangingPunct="1"/>
            <a:r>
              <a:rPr lang="zh-CN" altLang="en-US" sz="3600" smtClean="0"/>
              <a:t>初始的蚁群优化算法</a:t>
            </a:r>
            <a:r>
              <a:rPr lang="en-US" altLang="zh-CN" sz="3600" smtClean="0">
                <a:latin typeface="Times New Roman" pitchFamily="18" charset="0"/>
              </a:rPr>
              <a:t>—</a:t>
            </a:r>
            <a:r>
              <a:rPr lang="zh-CN" altLang="en-US" sz="3600" smtClean="0"/>
              <a:t>基于图的蚁群系统（</a:t>
            </a:r>
            <a:r>
              <a:rPr lang="en-US" altLang="zh-CN" sz="3600" smtClean="0"/>
              <a:t>GBAS</a:t>
            </a:r>
            <a:r>
              <a:rPr lang="zh-CN" altLang="en-US" sz="3600" smtClean="0"/>
              <a:t>） </a:t>
            </a:r>
            <a:r>
              <a:rPr lang="en-US" altLang="zh-CN" sz="3600" smtClean="0"/>
              <a:t>1/12</a:t>
            </a:r>
          </a:p>
        </p:txBody>
      </p:sp>
      <p:sp>
        <p:nvSpPr>
          <p:cNvPr id="62468" name="Text Box 3"/>
          <p:cNvSpPr txBox="1">
            <a:spLocks noChangeArrowheads="1"/>
          </p:cNvSpPr>
          <p:nvPr/>
        </p:nvSpPr>
        <p:spPr bwMode="auto">
          <a:xfrm>
            <a:off x="914400" y="2057400"/>
            <a:ext cx="75438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a:t>初始的蚁群算法是基于图的蚁群算法，</a:t>
            </a:r>
            <a:r>
              <a:rPr lang="en-US" altLang="zh-CN"/>
              <a:t>graph-based ant system,</a:t>
            </a:r>
            <a:r>
              <a:rPr lang="zh-CN" altLang="en-US"/>
              <a:t>简称为</a:t>
            </a:r>
            <a:r>
              <a:rPr lang="en-US" altLang="zh-CN"/>
              <a:t>GBAS</a:t>
            </a:r>
            <a:r>
              <a:rPr lang="zh-CN" altLang="en-US"/>
              <a:t>，是由</a:t>
            </a:r>
            <a:r>
              <a:rPr lang="en-US" altLang="zh-CN"/>
              <a:t>Gutjahr W J</a:t>
            </a:r>
            <a:r>
              <a:rPr lang="zh-CN" altLang="en-US"/>
              <a:t>在</a:t>
            </a:r>
            <a:r>
              <a:rPr lang="en-US" altLang="zh-CN"/>
              <a:t>2000</a:t>
            </a:r>
            <a:r>
              <a:rPr lang="zh-CN" altLang="en-US"/>
              <a:t>年的</a:t>
            </a:r>
            <a:r>
              <a:rPr lang="en-US" altLang="zh-CN"/>
              <a:t>Future Generation Computing Systems</a:t>
            </a:r>
            <a:r>
              <a:rPr lang="zh-CN" altLang="en-US"/>
              <a:t>提出的，课本的参考文献</a:t>
            </a:r>
            <a:r>
              <a:rPr lang="en-US" altLang="zh-CN"/>
              <a:t>2</a:t>
            </a:r>
            <a:r>
              <a:rPr lang="zh-CN" altLang="en-US"/>
              <a:t>。算法步骤如下：</a:t>
            </a:r>
            <a:endParaRPr lang="zh-CN" altLang="en-US"/>
          </a:p>
          <a:p>
            <a:pPr eaLnBrk="1" hangingPunct="1">
              <a:spcBef>
                <a:spcPct val="50000"/>
              </a:spcBef>
            </a:pPr>
            <a:r>
              <a:rPr lang="en-US" altLang="zh-CN">
                <a:solidFill>
                  <a:schemeClr val="hlink"/>
                </a:solidFill>
              </a:rPr>
              <a:t>STEP 0</a:t>
            </a:r>
            <a:r>
              <a:rPr lang="en-US" altLang="zh-CN"/>
              <a:t>  </a:t>
            </a:r>
            <a:r>
              <a:rPr lang="zh-CN" altLang="en-US"/>
              <a:t>对</a:t>
            </a:r>
            <a:r>
              <a:rPr lang="en-US" altLang="zh-CN"/>
              <a:t>n</a:t>
            </a:r>
            <a:r>
              <a:rPr lang="zh-CN" altLang="en-US"/>
              <a:t>个城市的</a:t>
            </a:r>
            <a:r>
              <a:rPr lang="en-US" altLang="zh-CN"/>
              <a:t>TSP</a:t>
            </a:r>
            <a:r>
              <a:rPr lang="zh-CN" altLang="en-US"/>
              <a:t>问题，</a:t>
            </a:r>
            <a:endParaRPr lang="zh-CN" altLang="en-US"/>
          </a:p>
          <a:p>
            <a:pPr eaLnBrk="1" hangingPunct="1">
              <a:spcBef>
                <a:spcPct val="50000"/>
              </a:spcBef>
            </a:pPr>
            <a:r>
              <a:rPr lang="zh-CN" altLang="en-US"/>
              <a:t>城市间的距离矩阵为                       ，给</a:t>
            </a:r>
            <a:r>
              <a:rPr lang="en-US" altLang="zh-CN"/>
              <a:t>TSP</a:t>
            </a:r>
            <a:r>
              <a:rPr lang="zh-CN" altLang="en-US"/>
              <a:t>图中的每一条弧         赋信息素初值                           ，假设</a:t>
            </a:r>
            <a:r>
              <a:rPr lang="en-US" altLang="zh-CN"/>
              <a:t>m</a:t>
            </a:r>
            <a:r>
              <a:rPr lang="zh-CN" altLang="en-US"/>
              <a:t>只蚂蚁在工作，所有蚂蚁都从同一城市   出发。当前最好解是			。</a:t>
            </a:r>
          </a:p>
        </p:txBody>
      </p:sp>
      <p:graphicFrame>
        <p:nvGraphicFramePr>
          <p:cNvPr id="62469" name="Object 4"/>
          <p:cNvGraphicFramePr>
            <a:graphicFrameLocks noChangeAspect="1"/>
          </p:cNvGraphicFramePr>
          <p:nvPr/>
        </p:nvGraphicFramePr>
        <p:xfrm>
          <a:off x="5105400" y="3733800"/>
          <a:ext cx="3429000" cy="347663"/>
        </p:xfrm>
        <a:graphic>
          <a:graphicData uri="http://schemas.openxmlformats.org/presentationml/2006/ole">
            <mc:AlternateContent xmlns:mc="http://schemas.openxmlformats.org/markup-compatibility/2006">
              <mc:Choice xmlns:v="urn:schemas-microsoft-com:vml" Requires="v">
                <p:oleObj spid="_x0000_s160798" name="Equation" r:id="rId1" imgW="2184400" imgH="203200" progId="Equation.3">
                  <p:embed/>
                </p:oleObj>
              </mc:Choice>
              <mc:Fallback>
                <p:oleObj name="Equation" r:id="rId1" imgW="2184400" imgH="203200" progId="Equation.3">
                  <p:embed/>
                  <p:pic>
                    <p:nvPicPr>
                      <p:cNvPr id="0" name="图片 1607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733800"/>
                        <a:ext cx="3429000"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0" name="Object 5"/>
          <p:cNvGraphicFramePr>
            <a:graphicFrameLocks noChangeAspect="1"/>
          </p:cNvGraphicFramePr>
          <p:nvPr/>
        </p:nvGraphicFramePr>
        <p:xfrm>
          <a:off x="3757613" y="4191000"/>
          <a:ext cx="1779587" cy="533400"/>
        </p:xfrm>
        <a:graphic>
          <a:graphicData uri="http://schemas.openxmlformats.org/presentationml/2006/ole">
            <mc:AlternateContent xmlns:mc="http://schemas.openxmlformats.org/markup-compatibility/2006">
              <mc:Choice xmlns:v="urn:schemas-microsoft-com:vml" Requires="v">
                <p:oleObj spid="_x0000_s160799" name="公式" r:id="rId3" imgW="457200" imgH="241300" progId="Equation.3">
                  <p:embed/>
                </p:oleObj>
              </mc:Choice>
              <mc:Fallback>
                <p:oleObj name="公式" r:id="rId3" imgW="457200" imgH="241300" progId="Equation.3">
                  <p:embed/>
                  <p:pic>
                    <p:nvPicPr>
                      <p:cNvPr id="0" name="图片 1607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7613" y="4191000"/>
                        <a:ext cx="17795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1" name="Object 6"/>
          <p:cNvGraphicFramePr>
            <a:graphicFrameLocks noChangeAspect="1"/>
          </p:cNvGraphicFramePr>
          <p:nvPr/>
        </p:nvGraphicFramePr>
        <p:xfrm>
          <a:off x="1981200" y="4648200"/>
          <a:ext cx="685800" cy="358775"/>
        </p:xfrm>
        <a:graphic>
          <a:graphicData uri="http://schemas.openxmlformats.org/presentationml/2006/ole">
            <mc:AlternateContent xmlns:mc="http://schemas.openxmlformats.org/markup-compatibility/2006">
              <mc:Choice xmlns:v="urn:schemas-microsoft-com:vml" Requires="v">
                <p:oleObj spid="_x0000_s160800" name="Equation" r:id="rId5" imgW="330200" imgH="203200" progId="Equation.3">
                  <p:embed/>
                </p:oleObj>
              </mc:Choice>
              <mc:Fallback>
                <p:oleObj name="Equation" r:id="rId5" imgW="330200" imgH="203200" progId="Equation.3">
                  <p:embed/>
                  <p:pic>
                    <p:nvPicPr>
                      <p:cNvPr id="0" name="图片 1607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648200"/>
                        <a:ext cx="68580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2" name="Object 7"/>
          <p:cNvGraphicFramePr>
            <a:graphicFrameLocks noChangeAspect="1"/>
          </p:cNvGraphicFramePr>
          <p:nvPr/>
        </p:nvGraphicFramePr>
        <p:xfrm>
          <a:off x="4648200" y="4648200"/>
          <a:ext cx="1981200" cy="384175"/>
        </p:xfrm>
        <a:graphic>
          <a:graphicData uri="http://schemas.openxmlformats.org/presentationml/2006/ole">
            <mc:AlternateContent xmlns:mc="http://schemas.openxmlformats.org/markup-compatibility/2006">
              <mc:Choice xmlns:v="urn:schemas-microsoft-com:vml" Requires="v">
                <p:oleObj spid="_x0000_s160801" name="Equation" r:id="rId7" imgW="838200" imgH="330200" progId="Equation.3">
                  <p:embed/>
                </p:oleObj>
              </mc:Choice>
              <mc:Fallback>
                <p:oleObj name="Equation" r:id="rId7" imgW="838200" imgH="330200" progId="Equation.3">
                  <p:embed/>
                  <p:pic>
                    <p:nvPicPr>
                      <p:cNvPr id="0" name="图片 1608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4648200"/>
                        <a:ext cx="19812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3" name="Object 8"/>
          <p:cNvGraphicFramePr>
            <a:graphicFrameLocks noChangeAspect="1"/>
          </p:cNvGraphicFramePr>
          <p:nvPr/>
        </p:nvGraphicFramePr>
        <p:xfrm>
          <a:off x="6096000" y="5105400"/>
          <a:ext cx="373063" cy="381000"/>
        </p:xfrm>
        <a:graphic>
          <a:graphicData uri="http://schemas.openxmlformats.org/presentationml/2006/ole">
            <mc:AlternateContent xmlns:mc="http://schemas.openxmlformats.org/markup-compatibility/2006">
              <mc:Choice xmlns:v="urn:schemas-microsoft-com:vml" Requires="v">
                <p:oleObj spid="_x0000_s160802" name="Equation" r:id="rId9" imgW="127000" imgH="228600" progId="Equation.3">
                  <p:embed/>
                </p:oleObj>
              </mc:Choice>
              <mc:Fallback>
                <p:oleObj name="Equation" r:id="rId9" imgW="127000" imgH="228600" progId="Equation.3">
                  <p:embed/>
                  <p:pic>
                    <p:nvPicPr>
                      <p:cNvPr id="0" name="图片 1608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5105400"/>
                        <a:ext cx="37306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4" name="Object 9"/>
          <p:cNvGraphicFramePr>
            <a:graphicFrameLocks noChangeAspect="1"/>
          </p:cNvGraphicFramePr>
          <p:nvPr/>
        </p:nvGraphicFramePr>
        <p:xfrm>
          <a:off x="1981200" y="5486400"/>
          <a:ext cx="2581275" cy="396875"/>
        </p:xfrm>
        <a:graphic>
          <a:graphicData uri="http://schemas.openxmlformats.org/presentationml/2006/ole">
            <mc:AlternateContent xmlns:mc="http://schemas.openxmlformats.org/markup-compatibility/2006">
              <mc:Choice xmlns:v="urn:schemas-microsoft-com:vml" Requires="v">
                <p:oleObj spid="_x0000_s160803" name="公式" r:id="rId11" imgW="901065" imgH="203200" progId="Equation.3">
                  <p:embed/>
                </p:oleObj>
              </mc:Choice>
              <mc:Fallback>
                <p:oleObj name="公式" r:id="rId11" imgW="901065" imgH="203200" progId="Equation.3">
                  <p:embed/>
                  <p:pic>
                    <p:nvPicPr>
                      <p:cNvPr id="0" name="图片 1608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5486400"/>
                        <a:ext cx="258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5" name="Object 10"/>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160804" name="Equation" r:id="rId13" imgW="434975" imgH="676910" progId="Equation.DSMT4">
                  <p:embed/>
                </p:oleObj>
              </mc:Choice>
              <mc:Fallback>
                <p:oleObj name="Equation" r:id="rId13" imgW="434975" imgH="676910" progId="Equation.DSMT4">
                  <p:embed/>
                  <p:pic>
                    <p:nvPicPr>
                      <p:cNvPr id="0" name="图片 16080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070E2F0D-C26F-49FE-85A3-E318DF8D4530}" type="slidenum">
              <a:rPr kumimoji="0" lang="zh-CN" altLang="en-US" sz="1400"/>
            </a:fld>
            <a:endParaRPr kumimoji="0" lang="en-US" altLang="zh-CN" sz="1400"/>
          </a:p>
        </p:txBody>
      </p:sp>
      <p:sp>
        <p:nvSpPr>
          <p:cNvPr id="20483" name="Rectangle 2"/>
          <p:cNvSpPr>
            <a:spLocks noGrp="1" noChangeArrowheads="1"/>
          </p:cNvSpPr>
          <p:nvPr>
            <p:ph type="title"/>
          </p:nvPr>
        </p:nvSpPr>
        <p:spPr/>
        <p:txBody>
          <a:bodyPr/>
          <a:lstStyle/>
          <a:p>
            <a:pPr algn="ctr" eaLnBrk="1" hangingPunct="1"/>
            <a:r>
              <a:rPr lang="en-US" altLang="zh-CN" sz="3600" smtClean="0"/>
              <a:t>1.2 </a:t>
            </a:r>
            <a:r>
              <a:rPr lang="zh-CN" altLang="en-US" sz="3600" smtClean="0"/>
              <a:t>计算复杂性的概念 </a:t>
            </a:r>
            <a:r>
              <a:rPr lang="en-US" altLang="zh-CN" sz="3600" smtClean="0"/>
              <a:t>5</a:t>
            </a:r>
            <a:r>
              <a:rPr lang="en-US" altLang="zh-CN" sz="3200" smtClean="0"/>
              <a:t>/11</a:t>
            </a:r>
            <a:endParaRPr lang="zh-CN" altLang="en-US" sz="3200" smtClean="0"/>
          </a:p>
        </p:txBody>
      </p:sp>
      <p:sp>
        <p:nvSpPr>
          <p:cNvPr id="20484" name="Rectangle 3"/>
          <p:cNvSpPr>
            <a:spLocks noGrp="1" noChangeArrowheads="1"/>
          </p:cNvSpPr>
          <p:nvPr>
            <p:ph type="body" idx="1"/>
          </p:nvPr>
        </p:nvSpPr>
        <p:spPr>
          <a:xfrm>
            <a:off x="900113" y="2017713"/>
            <a:ext cx="8054975" cy="1868487"/>
          </a:xfrm>
        </p:spPr>
        <p:txBody>
          <a:bodyPr/>
          <a:lstStyle/>
          <a:p>
            <a:pPr eaLnBrk="1" hangingPunct="1">
              <a:lnSpc>
                <a:spcPct val="90000"/>
              </a:lnSpc>
            </a:pPr>
            <a:r>
              <a:rPr lang="zh-CN" altLang="en-US" sz="2800" b="1" smtClean="0">
                <a:solidFill>
                  <a:srgbClr val="FF0000"/>
                </a:solidFill>
              </a:rPr>
              <a:t>算法计算量的度量：</a:t>
            </a:r>
            <a:endParaRPr lang="zh-CN" altLang="en-US" sz="2800" b="1" smtClean="0">
              <a:solidFill>
                <a:srgbClr val="FF0000"/>
              </a:solidFill>
            </a:endParaRPr>
          </a:p>
          <a:p>
            <a:pPr eaLnBrk="1" hangingPunct="1">
              <a:lnSpc>
                <a:spcPct val="90000"/>
              </a:lnSpc>
              <a:buFont typeface="Wingdings" pitchFamily="2" charset="2"/>
              <a:buNone/>
            </a:pPr>
            <a:r>
              <a:rPr lang="zh-CN" altLang="en-US" sz="2800" smtClean="0"/>
              <a:t>   加、减、乘、除、比较的总运算次数与实例的计算机计算时的二进制输入数据的大小关系。</a:t>
            </a:r>
            <a:endParaRPr lang="zh-CN" altLang="en-US" sz="2800" smtClean="0"/>
          </a:p>
          <a:p>
            <a:pPr eaLnBrk="1" hangingPunct="1">
              <a:lnSpc>
                <a:spcPct val="90000"/>
              </a:lnSpc>
            </a:pPr>
            <a:r>
              <a:rPr lang="zh-CN" altLang="en-US" sz="2800" b="1" smtClean="0">
                <a:solidFill>
                  <a:srgbClr val="FF0000"/>
                </a:solidFill>
              </a:rPr>
              <a:t>正整数</a:t>
            </a:r>
            <a:r>
              <a:rPr lang="en-US" altLang="zh-CN" sz="2800" b="1" smtClean="0">
                <a:solidFill>
                  <a:srgbClr val="FF0000"/>
                </a:solidFill>
              </a:rPr>
              <a:t>x</a:t>
            </a:r>
            <a:r>
              <a:rPr lang="zh-CN" altLang="en-US" sz="2800" b="1" smtClean="0">
                <a:solidFill>
                  <a:srgbClr val="FF0000"/>
                </a:solidFill>
              </a:rPr>
              <a:t>的二进制位数是</a:t>
            </a:r>
            <a:r>
              <a:rPr lang="en-US" altLang="zh-CN" sz="2800" smtClean="0">
                <a:solidFill>
                  <a:srgbClr val="FF0000"/>
                </a:solidFill>
                <a:sym typeface="Wingdings" pitchFamily="2" charset="2"/>
              </a:rPr>
              <a:t>:(</a:t>
            </a:r>
            <a:r>
              <a:rPr lang="zh-CN" altLang="en-US" sz="2800" smtClean="0">
                <a:sym typeface="Wingdings" pitchFamily="2" charset="2"/>
              </a:rPr>
              <a:t>整数到二进制的转换</a:t>
            </a:r>
            <a:r>
              <a:rPr lang="en-US" altLang="zh-CN" sz="2800" smtClean="0">
                <a:sym typeface="Wingdings" pitchFamily="2" charset="2"/>
              </a:rPr>
              <a:t>)</a:t>
            </a:r>
            <a:endParaRPr lang="en-US" altLang="zh-CN" sz="2800" smtClean="0"/>
          </a:p>
          <a:p>
            <a:pPr eaLnBrk="1" hangingPunct="1">
              <a:lnSpc>
                <a:spcPct val="90000"/>
              </a:lnSpc>
              <a:buFont typeface="Wingdings" pitchFamily="2" charset="2"/>
              <a:buNone/>
            </a:pPr>
            <a:r>
              <a:rPr lang="zh-CN" altLang="en-US" sz="2800" smtClean="0"/>
              <a:t>         </a:t>
            </a:r>
            <a:endParaRPr lang="zh-CN" altLang="en-US" sz="2800" smtClean="0"/>
          </a:p>
          <a:p>
            <a:pPr eaLnBrk="1" hangingPunct="1">
              <a:lnSpc>
                <a:spcPct val="90000"/>
              </a:lnSpc>
              <a:buFont typeface="Wingdings" pitchFamily="2" charset="2"/>
              <a:buNone/>
            </a:pPr>
            <a:r>
              <a:rPr lang="zh-CN" altLang="en-US" sz="2800" smtClean="0"/>
              <a:t>   </a:t>
            </a:r>
          </a:p>
        </p:txBody>
      </p:sp>
      <p:graphicFrame>
        <p:nvGraphicFramePr>
          <p:cNvPr id="20485" name="Object 4"/>
          <p:cNvGraphicFramePr>
            <a:graphicFrameLocks noChangeAspect="1"/>
          </p:cNvGraphicFramePr>
          <p:nvPr/>
        </p:nvGraphicFramePr>
        <p:xfrm>
          <a:off x="1009650" y="3810000"/>
          <a:ext cx="7245350" cy="1730375"/>
        </p:xfrm>
        <a:graphic>
          <a:graphicData uri="http://schemas.openxmlformats.org/presentationml/2006/ole">
            <mc:AlternateContent xmlns:mc="http://schemas.openxmlformats.org/markup-compatibility/2006">
              <mc:Choice xmlns:v="urn:schemas-microsoft-com:vml" Requires="v">
                <p:oleObj spid="_x0000_s194564" name="Equation" r:id="rId1" imgW="2921000" imgH="698500" progId="Equation.DSMT4">
                  <p:embed/>
                </p:oleObj>
              </mc:Choice>
              <mc:Fallback>
                <p:oleObj name="Equation" r:id="rId1" imgW="2921000" imgH="698500" progId="Equation.DSMT4">
                  <p:embed/>
                  <p:pic>
                    <p:nvPicPr>
                      <p:cNvPr id="0" name="图片 1945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3810000"/>
                        <a:ext cx="7245350" cy="173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6BD72757-D281-4C4A-8C29-AD2CF00D3C39}" type="slidenum">
              <a:rPr kumimoji="0" lang="zh-CN" altLang="en-US" sz="1400"/>
            </a:fld>
            <a:endParaRPr kumimoji="0" lang="en-US" altLang="zh-CN" sz="1400"/>
          </a:p>
        </p:txBody>
      </p:sp>
      <p:sp>
        <p:nvSpPr>
          <p:cNvPr id="63491" name="Rectangle 2"/>
          <p:cNvSpPr>
            <a:spLocks noGrp="1" noChangeArrowheads="1"/>
          </p:cNvSpPr>
          <p:nvPr>
            <p:ph type="title"/>
          </p:nvPr>
        </p:nvSpPr>
        <p:spPr>
          <a:xfrm>
            <a:off x="838200" y="381000"/>
            <a:ext cx="8105775" cy="1143000"/>
          </a:xfrm>
        </p:spPr>
        <p:txBody>
          <a:bodyPr/>
          <a:lstStyle/>
          <a:p>
            <a:pPr eaLnBrk="1" hangingPunct="1"/>
            <a:r>
              <a:rPr lang="zh-CN" altLang="en-US" sz="3600" smtClean="0"/>
              <a:t>初始的蚁群优化算法</a:t>
            </a:r>
            <a:r>
              <a:rPr lang="en-US" altLang="zh-CN" sz="3600" smtClean="0">
                <a:latin typeface="Times New Roman" pitchFamily="18" charset="0"/>
              </a:rPr>
              <a:t>—</a:t>
            </a:r>
            <a:r>
              <a:rPr lang="zh-CN" altLang="en-US" sz="3600" smtClean="0"/>
              <a:t>基于图的蚁群系统（</a:t>
            </a:r>
            <a:r>
              <a:rPr lang="en-US" altLang="zh-CN" sz="3600" smtClean="0"/>
              <a:t>GBAS</a:t>
            </a:r>
            <a:r>
              <a:rPr lang="zh-CN" altLang="en-US" sz="3600" smtClean="0"/>
              <a:t>） </a:t>
            </a:r>
            <a:r>
              <a:rPr lang="en-US" altLang="zh-CN" sz="3600" smtClean="0"/>
              <a:t>2/12</a:t>
            </a:r>
          </a:p>
        </p:txBody>
      </p:sp>
      <p:sp>
        <p:nvSpPr>
          <p:cNvPr id="63492" name="Text Box 3"/>
          <p:cNvSpPr txBox="1">
            <a:spLocks noChangeArrowheads="1"/>
          </p:cNvSpPr>
          <p:nvPr/>
        </p:nvSpPr>
        <p:spPr bwMode="auto">
          <a:xfrm>
            <a:off x="914400" y="1905000"/>
            <a:ext cx="7543800" cy="47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a:solidFill>
                  <a:schemeClr val="hlink"/>
                </a:solidFill>
              </a:rPr>
              <a:t>STEP 1</a:t>
            </a:r>
            <a:r>
              <a:rPr lang="en-US" altLang="zh-CN" sz="2000"/>
              <a:t>  </a:t>
            </a:r>
            <a:r>
              <a:rPr lang="zh-CN" altLang="en-US" sz="2000"/>
              <a:t>（外循环）如果满足算法的停止规则，则停止计算并输出计算得到的最好解。否则使蚂蚁</a:t>
            </a:r>
            <a:r>
              <a:rPr lang="en-US" altLang="zh-CN" sz="2000"/>
              <a:t>s</a:t>
            </a:r>
            <a:r>
              <a:rPr lang="zh-CN" altLang="en-US" sz="2000"/>
              <a:t>从起点    出发，用         表示蚂蚁</a:t>
            </a:r>
            <a:r>
              <a:rPr lang="en-US" altLang="zh-CN" sz="2000"/>
              <a:t>s</a:t>
            </a:r>
            <a:r>
              <a:rPr lang="zh-CN" altLang="en-US" sz="2000"/>
              <a:t>行走的城市集合，初始        为空集，               。</a:t>
            </a:r>
            <a:endParaRPr lang="zh-CN" altLang="en-US" sz="2000"/>
          </a:p>
          <a:p>
            <a:pPr eaLnBrk="1" hangingPunct="1">
              <a:spcBef>
                <a:spcPct val="50000"/>
              </a:spcBef>
            </a:pPr>
            <a:r>
              <a:rPr lang="en-US" altLang="zh-CN">
                <a:solidFill>
                  <a:schemeClr val="hlink"/>
                </a:solidFill>
              </a:rPr>
              <a:t>STEP 2</a:t>
            </a:r>
            <a:r>
              <a:rPr lang="en-US" altLang="zh-CN"/>
              <a:t>  (</a:t>
            </a:r>
            <a:r>
              <a:rPr lang="zh-CN" altLang="en-US"/>
              <a:t>内循环</a:t>
            </a:r>
            <a:r>
              <a:rPr lang="en-US" altLang="zh-CN"/>
              <a:t>) </a:t>
            </a:r>
            <a:r>
              <a:rPr lang="zh-CN" altLang="en-US"/>
              <a:t>按蚂蚁         的顺序分别计算。当蚂蚁在城市</a:t>
            </a:r>
            <a:r>
              <a:rPr lang="en-US" altLang="zh-CN"/>
              <a:t>i</a:t>
            </a:r>
            <a:r>
              <a:rPr lang="zh-CN" altLang="en-US"/>
              <a:t>，若	                                          </a:t>
            </a:r>
            <a:endParaRPr lang="zh-CN" altLang="en-US"/>
          </a:p>
          <a:p>
            <a:pPr eaLnBrk="1" hangingPunct="1">
              <a:spcBef>
                <a:spcPct val="50000"/>
              </a:spcBef>
            </a:pPr>
            <a:r>
              <a:rPr lang="zh-CN" altLang="en-US"/>
              <a:t>完成第</a:t>
            </a:r>
            <a:r>
              <a:rPr lang="en-US" altLang="zh-CN"/>
              <a:t>s</a:t>
            </a:r>
            <a:r>
              <a:rPr lang="zh-CN" altLang="en-US"/>
              <a:t>只蚂蚁的计算。否则，若</a:t>
            </a:r>
            <a:endParaRPr lang="zh-CN" altLang="en-US"/>
          </a:p>
          <a:p>
            <a:pPr eaLnBrk="1" hangingPunct="1">
              <a:spcBef>
                <a:spcPct val="50000"/>
              </a:spcBef>
            </a:pPr>
            <a:endParaRPr lang="zh-CN" altLang="en-US"/>
          </a:p>
          <a:p>
            <a:pPr eaLnBrk="1" hangingPunct="1">
              <a:spcBef>
                <a:spcPct val="50000"/>
              </a:spcBef>
            </a:pPr>
            <a:r>
              <a:rPr lang="zh-CN" altLang="en-US"/>
              <a:t>，则以概率				，			</a:t>
            </a:r>
            <a:endParaRPr lang="zh-CN" altLang="en-US"/>
          </a:p>
          <a:p>
            <a:pPr eaLnBrk="1" hangingPunct="1">
              <a:spcBef>
                <a:spcPct val="50000"/>
              </a:spcBef>
            </a:pPr>
            <a:r>
              <a:rPr lang="zh-CN" altLang="en-US"/>
              <a:t>到达</a:t>
            </a:r>
            <a:r>
              <a:rPr lang="en-US" altLang="zh-CN"/>
              <a:t>j</a:t>
            </a:r>
            <a:r>
              <a:rPr lang="zh-CN" altLang="en-US"/>
              <a:t>，		       ；若</a:t>
            </a:r>
            <a:endParaRPr lang="zh-CN" altLang="en-US"/>
          </a:p>
          <a:p>
            <a:pPr eaLnBrk="1" hangingPunct="1">
              <a:spcBef>
                <a:spcPct val="50000"/>
              </a:spcBef>
            </a:pPr>
            <a:r>
              <a:rPr lang="zh-CN" altLang="en-US"/>
              <a:t>则到达			重复</a:t>
            </a:r>
            <a:r>
              <a:rPr lang="en-US" altLang="zh-CN">
                <a:solidFill>
                  <a:schemeClr val="hlink"/>
                </a:solidFill>
              </a:rPr>
              <a:t>STEP 2</a:t>
            </a:r>
            <a:r>
              <a:rPr lang="zh-CN" altLang="en-US"/>
              <a:t>。</a:t>
            </a:r>
          </a:p>
        </p:txBody>
      </p:sp>
      <p:graphicFrame>
        <p:nvGraphicFramePr>
          <p:cNvPr id="63493" name="Object 4"/>
          <p:cNvGraphicFramePr>
            <a:graphicFrameLocks noChangeAspect="1"/>
          </p:cNvGraphicFramePr>
          <p:nvPr/>
        </p:nvGraphicFramePr>
        <p:xfrm>
          <a:off x="5795963" y="2205038"/>
          <a:ext cx="300037" cy="538162"/>
        </p:xfrm>
        <a:graphic>
          <a:graphicData uri="http://schemas.openxmlformats.org/presentationml/2006/ole">
            <mc:AlternateContent xmlns:mc="http://schemas.openxmlformats.org/markup-compatibility/2006">
              <mc:Choice xmlns:v="urn:schemas-microsoft-com:vml" Requires="v">
                <p:oleObj spid="_x0000_s161842" name="Equation" r:id="rId1" imgW="127000" imgH="228600" progId="Equation.3">
                  <p:embed/>
                </p:oleObj>
              </mc:Choice>
              <mc:Fallback>
                <p:oleObj name="Equation" r:id="rId1" imgW="127000" imgH="228600" progId="Equation.3">
                  <p:embed/>
                  <p:pic>
                    <p:nvPicPr>
                      <p:cNvPr id="0" name="图片 1618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2205038"/>
                        <a:ext cx="30003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4" name="Object 5"/>
          <p:cNvGraphicFramePr>
            <a:graphicFrameLocks noChangeAspect="1"/>
          </p:cNvGraphicFramePr>
          <p:nvPr/>
        </p:nvGraphicFramePr>
        <p:xfrm>
          <a:off x="7019925" y="2276475"/>
          <a:ext cx="609600" cy="388938"/>
        </p:xfrm>
        <a:graphic>
          <a:graphicData uri="http://schemas.openxmlformats.org/presentationml/2006/ole">
            <mc:AlternateContent xmlns:mc="http://schemas.openxmlformats.org/markup-compatibility/2006">
              <mc:Choice xmlns:v="urn:schemas-microsoft-com:vml" Requires="v">
                <p:oleObj spid="_x0000_s161843" name="Equation" r:id="rId3" imgW="317500" imgH="203200" progId="Equation.3">
                  <p:embed/>
                </p:oleObj>
              </mc:Choice>
              <mc:Fallback>
                <p:oleObj name="Equation" r:id="rId3" imgW="317500" imgH="203200" progId="Equation.3">
                  <p:embed/>
                  <p:pic>
                    <p:nvPicPr>
                      <p:cNvPr id="0" name="图片 1618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2276475"/>
                        <a:ext cx="609600"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5" name="Object 6"/>
          <p:cNvGraphicFramePr>
            <a:graphicFrameLocks noChangeAspect="1"/>
          </p:cNvGraphicFramePr>
          <p:nvPr/>
        </p:nvGraphicFramePr>
        <p:xfrm>
          <a:off x="4211638" y="2565400"/>
          <a:ext cx="609600" cy="388938"/>
        </p:xfrm>
        <a:graphic>
          <a:graphicData uri="http://schemas.openxmlformats.org/presentationml/2006/ole">
            <mc:AlternateContent xmlns:mc="http://schemas.openxmlformats.org/markup-compatibility/2006">
              <mc:Choice xmlns:v="urn:schemas-microsoft-com:vml" Requires="v">
                <p:oleObj spid="_x0000_s161844" name="Equation" r:id="rId5" imgW="317500" imgH="203200" progId="Equation.3">
                  <p:embed/>
                </p:oleObj>
              </mc:Choice>
              <mc:Fallback>
                <p:oleObj name="Equation" r:id="rId5" imgW="317500" imgH="203200" progId="Equation.3">
                  <p:embed/>
                  <p:pic>
                    <p:nvPicPr>
                      <p:cNvPr id="0" name="图片 1618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2565400"/>
                        <a:ext cx="609600"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6" name="Object 7"/>
          <p:cNvGraphicFramePr>
            <a:graphicFrameLocks noChangeAspect="1"/>
          </p:cNvGraphicFramePr>
          <p:nvPr/>
        </p:nvGraphicFramePr>
        <p:xfrm>
          <a:off x="5724525" y="2636838"/>
          <a:ext cx="1219200" cy="304800"/>
        </p:xfrm>
        <a:graphic>
          <a:graphicData uri="http://schemas.openxmlformats.org/presentationml/2006/ole">
            <mc:AlternateContent xmlns:mc="http://schemas.openxmlformats.org/markup-compatibility/2006">
              <mc:Choice xmlns:v="urn:schemas-microsoft-com:vml" Requires="v">
                <p:oleObj spid="_x0000_s161845" name="Equation" r:id="rId7" imgW="570865" imgH="177800" progId="Equation.3">
                  <p:embed/>
                </p:oleObj>
              </mc:Choice>
              <mc:Fallback>
                <p:oleObj name="Equation" r:id="rId7" imgW="570865" imgH="177800" progId="Equation.3">
                  <p:embed/>
                  <p:pic>
                    <p:nvPicPr>
                      <p:cNvPr id="0" name="图片 1618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525" y="2636838"/>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7" name="Object 8"/>
          <p:cNvGraphicFramePr>
            <a:graphicFrameLocks noChangeAspect="1"/>
          </p:cNvGraphicFramePr>
          <p:nvPr/>
        </p:nvGraphicFramePr>
        <p:xfrm>
          <a:off x="4267200" y="3124200"/>
          <a:ext cx="914400" cy="284163"/>
        </p:xfrm>
        <a:graphic>
          <a:graphicData uri="http://schemas.openxmlformats.org/presentationml/2006/ole">
            <mc:AlternateContent xmlns:mc="http://schemas.openxmlformats.org/markup-compatibility/2006">
              <mc:Choice xmlns:v="urn:schemas-microsoft-com:vml" Requires="v">
                <p:oleObj spid="_x0000_s161846" name="Equation" r:id="rId9" imgW="570865" imgH="177800" progId="Equation.DSMT4">
                  <p:embed/>
                </p:oleObj>
              </mc:Choice>
              <mc:Fallback>
                <p:oleObj name="Equation" r:id="rId9" imgW="570865" imgH="177800" progId="Equation.DSMT4">
                  <p:embed/>
                  <p:pic>
                    <p:nvPicPr>
                      <p:cNvPr id="0" name="图片 1618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3124200"/>
                        <a:ext cx="914400"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8" name="Object 9"/>
          <p:cNvGraphicFramePr>
            <a:graphicFrameLocks noChangeAspect="1"/>
          </p:cNvGraphicFramePr>
          <p:nvPr/>
        </p:nvGraphicFramePr>
        <p:xfrm>
          <a:off x="2971800" y="3429000"/>
          <a:ext cx="3819525" cy="361950"/>
        </p:xfrm>
        <a:graphic>
          <a:graphicData uri="http://schemas.openxmlformats.org/presentationml/2006/ole">
            <mc:AlternateContent xmlns:mc="http://schemas.openxmlformats.org/markup-compatibility/2006">
              <mc:Choice xmlns:v="urn:schemas-microsoft-com:vml" Requires="v">
                <p:oleObj spid="_x0000_s161847" name="Equation" r:id="rId11" imgW="2273300" imgH="215900" progId="Equation.DSMT4">
                  <p:embed/>
                </p:oleObj>
              </mc:Choice>
              <mc:Fallback>
                <p:oleObj name="Equation" r:id="rId11" imgW="2273300" imgH="215900" progId="Equation.DSMT4">
                  <p:embed/>
                  <p:pic>
                    <p:nvPicPr>
                      <p:cNvPr id="0" name="图片 1618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3429000"/>
                        <a:ext cx="38195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9" name="Object 10"/>
          <p:cNvGraphicFramePr>
            <a:graphicFrameLocks noChangeAspect="1"/>
          </p:cNvGraphicFramePr>
          <p:nvPr/>
        </p:nvGraphicFramePr>
        <p:xfrm>
          <a:off x="1371600" y="4419600"/>
          <a:ext cx="5334000" cy="425450"/>
        </p:xfrm>
        <a:graphic>
          <a:graphicData uri="http://schemas.openxmlformats.org/presentationml/2006/ole">
            <mc:AlternateContent xmlns:mc="http://schemas.openxmlformats.org/markup-compatibility/2006">
              <mc:Choice xmlns:v="urn:schemas-microsoft-com:vml" Requires="v">
                <p:oleObj spid="_x0000_s161848" name="Equation" r:id="rId13" imgW="2870200" imgH="228600" progId="Equation.DSMT4">
                  <p:embed/>
                </p:oleObj>
              </mc:Choice>
              <mc:Fallback>
                <p:oleObj name="Equation" r:id="rId13" imgW="2870200" imgH="228600" progId="Equation.DSMT4">
                  <p:embed/>
                  <p:pic>
                    <p:nvPicPr>
                      <p:cNvPr id="0" name="图片 1618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71600" y="4419600"/>
                        <a:ext cx="5334000"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0" name="Object 11"/>
          <p:cNvGraphicFramePr>
            <a:graphicFrameLocks noChangeAspect="1"/>
          </p:cNvGraphicFramePr>
          <p:nvPr/>
        </p:nvGraphicFramePr>
        <p:xfrm>
          <a:off x="2667000" y="4724400"/>
          <a:ext cx="2527300" cy="966788"/>
        </p:xfrm>
        <a:graphic>
          <a:graphicData uri="http://schemas.openxmlformats.org/presentationml/2006/ole">
            <mc:AlternateContent xmlns:mc="http://schemas.openxmlformats.org/markup-compatibility/2006">
              <mc:Choice xmlns:v="urn:schemas-microsoft-com:vml" Requires="v">
                <p:oleObj spid="_x0000_s161849" name="Equation" r:id="rId15" imgW="1460500" imgH="558800" progId="Equation.DSMT4">
                  <p:embed/>
                </p:oleObj>
              </mc:Choice>
              <mc:Fallback>
                <p:oleObj name="Equation" r:id="rId15" imgW="1460500" imgH="558800" progId="Equation.DSMT4">
                  <p:embed/>
                  <p:pic>
                    <p:nvPicPr>
                      <p:cNvPr id="0" name="图片 1618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67000" y="4724400"/>
                        <a:ext cx="2527300"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1" name="Object 12"/>
          <p:cNvGraphicFramePr>
            <a:graphicFrameLocks noChangeAspect="1"/>
          </p:cNvGraphicFramePr>
          <p:nvPr/>
        </p:nvGraphicFramePr>
        <p:xfrm>
          <a:off x="5943600" y="4876800"/>
          <a:ext cx="1752600" cy="520700"/>
        </p:xfrm>
        <a:graphic>
          <a:graphicData uri="http://schemas.openxmlformats.org/presentationml/2006/ole">
            <mc:AlternateContent xmlns:mc="http://schemas.openxmlformats.org/markup-compatibility/2006">
              <mc:Choice xmlns:v="urn:schemas-microsoft-com:vml" Requires="v">
                <p:oleObj spid="_x0000_s161850" name="Equation" r:id="rId17" imgW="812165" imgH="241300" progId="Equation.DSMT4">
                  <p:embed/>
                </p:oleObj>
              </mc:Choice>
              <mc:Fallback>
                <p:oleObj name="Equation" r:id="rId17" imgW="812165" imgH="241300" progId="Equation.DSMT4">
                  <p:embed/>
                  <p:pic>
                    <p:nvPicPr>
                      <p:cNvPr id="0" name="图片 16184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43600" y="4876800"/>
                        <a:ext cx="1752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2" name="Object 13"/>
          <p:cNvGraphicFramePr>
            <a:graphicFrameLocks noChangeAspect="1"/>
          </p:cNvGraphicFramePr>
          <p:nvPr/>
        </p:nvGraphicFramePr>
        <p:xfrm>
          <a:off x="1928813" y="5638800"/>
          <a:ext cx="2490787" cy="436563"/>
        </p:xfrm>
        <a:graphic>
          <a:graphicData uri="http://schemas.openxmlformats.org/presentationml/2006/ole">
            <mc:AlternateContent xmlns:mc="http://schemas.openxmlformats.org/markup-compatibility/2006">
              <mc:Choice xmlns:v="urn:schemas-microsoft-com:vml" Requires="v">
                <p:oleObj spid="_x0000_s161851" name="Equation" r:id="rId19" imgW="1447165" imgH="254000" progId="Equation.DSMT4">
                  <p:embed/>
                </p:oleObj>
              </mc:Choice>
              <mc:Fallback>
                <p:oleObj name="Equation" r:id="rId19" imgW="1447165" imgH="254000" progId="Equation.DSMT4">
                  <p:embed/>
                  <p:pic>
                    <p:nvPicPr>
                      <p:cNvPr id="0" name="图片 16185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28813" y="5638800"/>
                        <a:ext cx="2490787"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3" name="Object 14"/>
          <p:cNvGraphicFramePr>
            <a:graphicFrameLocks noChangeAspect="1"/>
          </p:cNvGraphicFramePr>
          <p:nvPr/>
        </p:nvGraphicFramePr>
        <p:xfrm>
          <a:off x="4953000" y="5638800"/>
          <a:ext cx="3810000" cy="304800"/>
        </p:xfrm>
        <a:graphic>
          <a:graphicData uri="http://schemas.openxmlformats.org/presentationml/2006/ole">
            <mc:AlternateContent xmlns:mc="http://schemas.openxmlformats.org/markup-compatibility/2006">
              <mc:Choice xmlns:v="urn:schemas-microsoft-com:vml" Requires="v">
                <p:oleObj spid="_x0000_s161852" name="Equation" r:id="rId21" imgW="2857500" imgH="228600" progId="Equation.DSMT4">
                  <p:embed/>
                </p:oleObj>
              </mc:Choice>
              <mc:Fallback>
                <p:oleObj name="Equation" r:id="rId21" imgW="2857500" imgH="228600" progId="Equation.DSMT4">
                  <p:embed/>
                  <p:pic>
                    <p:nvPicPr>
                      <p:cNvPr id="0" name="图片 16185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53000" y="5638800"/>
                        <a:ext cx="3810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4" name="Object 15"/>
          <p:cNvGraphicFramePr>
            <a:graphicFrameLocks noChangeAspect="1"/>
          </p:cNvGraphicFramePr>
          <p:nvPr/>
        </p:nvGraphicFramePr>
        <p:xfrm>
          <a:off x="1974850" y="6172200"/>
          <a:ext cx="2368550" cy="361950"/>
        </p:xfrm>
        <a:graphic>
          <a:graphicData uri="http://schemas.openxmlformats.org/presentationml/2006/ole">
            <mc:AlternateContent xmlns:mc="http://schemas.openxmlformats.org/markup-compatibility/2006">
              <mc:Choice xmlns:v="urn:schemas-microsoft-com:vml" Requires="v">
                <p:oleObj spid="_x0000_s161853" name="Equation" r:id="rId23" imgW="1663700" imgH="254000" progId="Equation.DSMT4">
                  <p:embed/>
                </p:oleObj>
              </mc:Choice>
              <mc:Fallback>
                <p:oleObj name="Equation" r:id="rId23" imgW="1663700" imgH="254000" progId="Equation.DSMT4">
                  <p:embed/>
                  <p:pic>
                    <p:nvPicPr>
                      <p:cNvPr id="0" name="图片 16185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74850" y="6172200"/>
                        <a:ext cx="236855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0B63615E-697B-44F8-B02A-0CE3D10F7487}" type="slidenum">
              <a:rPr kumimoji="0" lang="zh-CN" altLang="en-US" sz="1400"/>
            </a:fld>
            <a:endParaRPr kumimoji="0" lang="en-US" altLang="zh-CN" sz="1400"/>
          </a:p>
        </p:txBody>
      </p:sp>
      <p:sp>
        <p:nvSpPr>
          <p:cNvPr id="64516" name="Text Box 3"/>
          <p:cNvSpPr txBox="1">
            <a:spLocks noChangeArrowheads="1"/>
          </p:cNvSpPr>
          <p:nvPr/>
        </p:nvSpPr>
        <p:spPr bwMode="auto">
          <a:xfrm>
            <a:off x="703263" y="1993900"/>
            <a:ext cx="852805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a:solidFill>
                  <a:schemeClr val="hlink"/>
                </a:solidFill>
              </a:rPr>
              <a:t>STRP 3</a:t>
            </a:r>
            <a:r>
              <a:rPr lang="en-US" altLang="zh-CN"/>
              <a:t> </a:t>
            </a:r>
            <a:r>
              <a:rPr lang="zh-CN" altLang="en-US"/>
              <a:t>对	       ，若               ，按        中城市的顺序计算</a:t>
            </a:r>
            <a:endParaRPr lang="zh-CN" altLang="en-US"/>
          </a:p>
          <a:p>
            <a:pPr eaLnBrk="1" hangingPunct="1"/>
            <a:r>
              <a:rPr lang="zh-CN" altLang="en-US"/>
              <a:t>路径程度；若             ，路径长度置为一个无穷大值（即不可</a:t>
            </a:r>
            <a:endParaRPr lang="zh-CN" altLang="en-US"/>
          </a:p>
          <a:p>
            <a:pPr eaLnBrk="1" hangingPunct="1"/>
            <a:r>
              <a:rPr lang="zh-CN" altLang="en-US"/>
              <a:t>达）。比较</a:t>
            </a:r>
            <a:r>
              <a:rPr lang="en-US" altLang="zh-CN"/>
              <a:t>m</a:t>
            </a:r>
            <a:r>
              <a:rPr lang="zh-CN" altLang="en-US"/>
              <a:t>只蚂蚁中的路径长度，记走最短路径的蚂蚁为</a:t>
            </a:r>
            <a:r>
              <a:rPr lang="en-US" altLang="zh-CN"/>
              <a:t>t</a:t>
            </a:r>
            <a:r>
              <a:rPr lang="zh-CN" altLang="en-US"/>
              <a:t>。</a:t>
            </a:r>
            <a:endParaRPr lang="zh-CN" altLang="en-US"/>
          </a:p>
          <a:p>
            <a:pPr eaLnBrk="1" hangingPunct="1"/>
            <a:r>
              <a:rPr lang="zh-CN" altLang="en-US"/>
              <a:t>若                      ，则                        。用如下公式对</a:t>
            </a:r>
            <a:r>
              <a:rPr lang="en-US" altLang="zh-CN"/>
              <a:t>W</a:t>
            </a:r>
            <a:r>
              <a:rPr lang="zh-CN" altLang="en-US"/>
              <a:t>路径</a:t>
            </a:r>
            <a:endParaRPr lang="zh-CN" altLang="en-US"/>
          </a:p>
          <a:p>
            <a:pPr eaLnBrk="1" hangingPunct="1"/>
            <a:r>
              <a:rPr lang="zh-CN" altLang="en-US"/>
              <a:t>上的信息素痕迹加强，对其他路径上的信息素进行挥发。  </a:t>
            </a:r>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r>
              <a:rPr lang="zh-CN" altLang="en-US"/>
              <a:t>得到新的                                  ，重复步骤</a:t>
            </a:r>
            <a:r>
              <a:rPr lang="en-US" altLang="zh-CN">
                <a:solidFill>
                  <a:schemeClr val="hlink"/>
                </a:solidFill>
              </a:rPr>
              <a:t>STEP 1</a:t>
            </a:r>
            <a:r>
              <a:rPr lang="zh-CN" altLang="en-US"/>
              <a:t>。</a:t>
            </a:r>
          </a:p>
        </p:txBody>
      </p:sp>
      <p:graphicFrame>
        <p:nvGraphicFramePr>
          <p:cNvPr id="64517" name="Object 4"/>
          <p:cNvGraphicFramePr>
            <a:graphicFrameLocks noChangeAspect="1"/>
          </p:cNvGraphicFramePr>
          <p:nvPr/>
        </p:nvGraphicFramePr>
        <p:xfrm>
          <a:off x="2095500" y="2087563"/>
          <a:ext cx="1066800" cy="330200"/>
        </p:xfrm>
        <a:graphic>
          <a:graphicData uri="http://schemas.openxmlformats.org/presentationml/2006/ole">
            <mc:AlternateContent xmlns:mc="http://schemas.openxmlformats.org/markup-compatibility/2006">
              <mc:Choice xmlns:v="urn:schemas-microsoft-com:vml" Requires="v">
                <p:oleObj spid="_x0000_s162850" name="Equation" r:id="rId1" imgW="570865" imgH="177800" progId="Equation.DSMT4">
                  <p:embed/>
                </p:oleObj>
              </mc:Choice>
              <mc:Fallback>
                <p:oleObj name="Equation" r:id="rId1" imgW="570865" imgH="177800" progId="Equation.DSMT4">
                  <p:embed/>
                  <p:pic>
                    <p:nvPicPr>
                      <p:cNvPr id="0" name="图片 1628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2087563"/>
                        <a:ext cx="1066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8" name="Object 5"/>
          <p:cNvGraphicFramePr>
            <a:graphicFrameLocks noChangeAspect="1"/>
          </p:cNvGraphicFramePr>
          <p:nvPr/>
        </p:nvGraphicFramePr>
        <p:xfrm>
          <a:off x="4038600" y="2057400"/>
          <a:ext cx="1143000" cy="388938"/>
        </p:xfrm>
        <a:graphic>
          <a:graphicData uri="http://schemas.openxmlformats.org/presentationml/2006/ole">
            <mc:AlternateContent xmlns:mc="http://schemas.openxmlformats.org/markup-compatibility/2006">
              <mc:Choice xmlns:v="urn:schemas-microsoft-com:vml" Requires="v">
                <p:oleObj spid="_x0000_s162851" name="Equation" r:id="rId3" imgW="596900" imgH="203200" progId="Equation.DSMT4">
                  <p:embed/>
                </p:oleObj>
              </mc:Choice>
              <mc:Fallback>
                <p:oleObj name="Equation" r:id="rId3" imgW="596900" imgH="203200" progId="Equation.DSMT4">
                  <p:embed/>
                  <p:pic>
                    <p:nvPicPr>
                      <p:cNvPr id="0" name="图片 1628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057400"/>
                        <a:ext cx="1143000"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9" name="Object 6"/>
          <p:cNvGraphicFramePr>
            <a:graphicFrameLocks noChangeAspect="1"/>
          </p:cNvGraphicFramePr>
          <p:nvPr/>
        </p:nvGraphicFramePr>
        <p:xfrm>
          <a:off x="5943600" y="2057400"/>
          <a:ext cx="539750" cy="346075"/>
        </p:xfrm>
        <a:graphic>
          <a:graphicData uri="http://schemas.openxmlformats.org/presentationml/2006/ole">
            <mc:AlternateContent xmlns:mc="http://schemas.openxmlformats.org/markup-compatibility/2006">
              <mc:Choice xmlns:v="urn:schemas-microsoft-com:vml" Requires="v">
                <p:oleObj spid="_x0000_s162852" name="Equation" r:id="rId5" imgW="317500" imgH="203200" progId="Equation.DSMT4">
                  <p:embed/>
                </p:oleObj>
              </mc:Choice>
              <mc:Fallback>
                <p:oleObj name="Equation" r:id="rId5" imgW="317500" imgH="203200" progId="Equation.DSMT4">
                  <p:embed/>
                  <p:pic>
                    <p:nvPicPr>
                      <p:cNvPr id="0" name="图片 1628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2057400"/>
                        <a:ext cx="53975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0" name="Object 7"/>
          <p:cNvGraphicFramePr>
            <a:graphicFrameLocks noChangeAspect="1"/>
          </p:cNvGraphicFramePr>
          <p:nvPr/>
        </p:nvGraphicFramePr>
        <p:xfrm>
          <a:off x="2667000" y="2438400"/>
          <a:ext cx="1066800" cy="363538"/>
        </p:xfrm>
        <a:graphic>
          <a:graphicData uri="http://schemas.openxmlformats.org/presentationml/2006/ole">
            <mc:AlternateContent xmlns:mc="http://schemas.openxmlformats.org/markup-compatibility/2006">
              <mc:Choice xmlns:v="urn:schemas-microsoft-com:vml" Requires="v">
                <p:oleObj spid="_x0000_s162853" name="Equation" r:id="rId7" imgW="596900" imgH="203200" progId="Equation.DSMT4">
                  <p:embed/>
                </p:oleObj>
              </mc:Choice>
              <mc:Fallback>
                <p:oleObj name="Equation" r:id="rId7" imgW="596900" imgH="203200" progId="Equation.DSMT4">
                  <p:embed/>
                  <p:pic>
                    <p:nvPicPr>
                      <p:cNvPr id="0" name="图片 1628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2438400"/>
                        <a:ext cx="10668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1" name="Object 8"/>
          <p:cNvGraphicFramePr>
            <a:graphicFrameLocks noChangeAspect="1"/>
          </p:cNvGraphicFramePr>
          <p:nvPr/>
        </p:nvGraphicFramePr>
        <p:xfrm>
          <a:off x="1066800" y="3124200"/>
          <a:ext cx="2133600" cy="358775"/>
        </p:xfrm>
        <a:graphic>
          <a:graphicData uri="http://schemas.openxmlformats.org/presentationml/2006/ole">
            <mc:AlternateContent xmlns:mc="http://schemas.openxmlformats.org/markup-compatibility/2006">
              <mc:Choice xmlns:v="urn:schemas-microsoft-com:vml" Requires="v">
                <p:oleObj spid="_x0000_s162854" name="Equation" r:id="rId9" imgW="1206500" imgH="203200" progId="Equation.DSMT4">
                  <p:embed/>
                </p:oleObj>
              </mc:Choice>
              <mc:Fallback>
                <p:oleObj name="Equation" r:id="rId9" imgW="1206500" imgH="203200" progId="Equation.DSMT4">
                  <p:embed/>
                  <p:pic>
                    <p:nvPicPr>
                      <p:cNvPr id="0" name="图片 1628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3124200"/>
                        <a:ext cx="213360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2" name="Object 9"/>
          <p:cNvGraphicFramePr>
            <a:graphicFrameLocks noChangeAspect="1"/>
          </p:cNvGraphicFramePr>
          <p:nvPr/>
        </p:nvGraphicFramePr>
        <p:xfrm>
          <a:off x="3962400" y="3124200"/>
          <a:ext cx="1676400" cy="415925"/>
        </p:xfrm>
        <a:graphic>
          <a:graphicData uri="http://schemas.openxmlformats.org/presentationml/2006/ole">
            <mc:AlternateContent xmlns:mc="http://schemas.openxmlformats.org/markup-compatibility/2006">
              <mc:Choice xmlns:v="urn:schemas-microsoft-com:vml" Requires="v">
                <p:oleObj spid="_x0000_s162855" name="Equation" r:id="rId11" imgW="584200" imgH="203200" progId="Equation.DSMT4">
                  <p:embed/>
                </p:oleObj>
              </mc:Choice>
              <mc:Fallback>
                <p:oleObj name="Equation" r:id="rId11" imgW="584200" imgH="203200" progId="Equation.DSMT4">
                  <p:embed/>
                  <p:pic>
                    <p:nvPicPr>
                      <p:cNvPr id="0" name="图片 1628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3124200"/>
                        <a:ext cx="16764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3" name="Object 10"/>
          <p:cNvGraphicFramePr>
            <a:graphicFrameLocks noChangeAspect="1"/>
          </p:cNvGraphicFramePr>
          <p:nvPr/>
        </p:nvGraphicFramePr>
        <p:xfrm>
          <a:off x="2133600" y="5210175"/>
          <a:ext cx="2743200" cy="704850"/>
        </p:xfrm>
        <a:graphic>
          <a:graphicData uri="http://schemas.openxmlformats.org/presentationml/2006/ole">
            <mc:AlternateContent xmlns:mc="http://schemas.openxmlformats.org/markup-compatibility/2006">
              <mc:Choice xmlns:v="urn:schemas-microsoft-com:vml" Requires="v">
                <p:oleObj spid="_x0000_s162856" name="Equation" r:id="rId13" imgW="939165" imgH="241300" progId="Equation.DSMT4">
                  <p:embed/>
                </p:oleObj>
              </mc:Choice>
              <mc:Fallback>
                <p:oleObj name="Equation" r:id="rId13" imgW="939165" imgH="241300" progId="Equation.DSMT4">
                  <p:embed/>
                  <p:pic>
                    <p:nvPicPr>
                      <p:cNvPr id="0" name="图片 1628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3600" y="5210175"/>
                        <a:ext cx="274320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4" name="Object 11"/>
          <p:cNvGraphicFramePr>
            <a:graphicFrameLocks noChangeAspect="1"/>
          </p:cNvGraphicFramePr>
          <p:nvPr/>
        </p:nvGraphicFramePr>
        <p:xfrm>
          <a:off x="838200" y="3886200"/>
          <a:ext cx="7216775" cy="1296988"/>
        </p:xfrm>
        <a:graphic>
          <a:graphicData uri="http://schemas.openxmlformats.org/presentationml/2006/ole">
            <mc:AlternateContent xmlns:mc="http://schemas.openxmlformats.org/markup-compatibility/2006">
              <mc:Choice xmlns:v="urn:schemas-microsoft-com:vml" Requires="v">
                <p:oleObj spid="_x0000_s162857" name="Equation" r:id="rId15" imgW="4102100" imgH="736600" progId="Equation.DSMT4">
                  <p:embed/>
                </p:oleObj>
              </mc:Choice>
              <mc:Fallback>
                <p:oleObj name="Equation" r:id="rId15" imgW="4102100" imgH="736600" progId="Equation.DSMT4">
                  <p:embed/>
                  <p:pic>
                    <p:nvPicPr>
                      <p:cNvPr id="0" name="图片 16285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8200" y="3886200"/>
                        <a:ext cx="7216775" cy="1296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2"/>
          <p:cNvSpPr txBox="1">
            <a:spLocks noChangeArrowheads="1"/>
          </p:cNvSpPr>
          <p:nvPr/>
        </p:nvSpPr>
        <p:spPr bwMode="auto">
          <a:xfrm>
            <a:off x="838200" y="381000"/>
            <a:ext cx="81057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ea typeface="宋体" pitchFamily="2" charset="-122"/>
              </a:defRPr>
            </a:lvl2pPr>
            <a:lvl3pPr algn="ctr" rtl="0" fontAlgn="base">
              <a:spcBef>
                <a:spcPct val="0"/>
              </a:spcBef>
              <a:spcAft>
                <a:spcPct val="0"/>
              </a:spcAft>
              <a:defRPr sz="4400">
                <a:solidFill>
                  <a:schemeClr val="tx2"/>
                </a:solidFill>
                <a:latin typeface="Times New Roman" pitchFamily="18" charset="0"/>
                <a:ea typeface="宋体" pitchFamily="2" charset="-122"/>
              </a:defRPr>
            </a:lvl3pPr>
            <a:lvl4pPr algn="ctr" rtl="0" fontAlgn="base">
              <a:spcBef>
                <a:spcPct val="0"/>
              </a:spcBef>
              <a:spcAft>
                <a:spcPct val="0"/>
              </a:spcAft>
              <a:defRPr sz="4400">
                <a:solidFill>
                  <a:schemeClr val="tx2"/>
                </a:solidFill>
                <a:latin typeface="Times New Roman" pitchFamily="18" charset="0"/>
                <a:ea typeface="宋体" pitchFamily="2" charset="-122"/>
              </a:defRPr>
            </a:lvl4pPr>
            <a:lvl5pPr algn="ctr" rtl="0" fontAlgn="base">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a:lstStyle>
          <a:p>
            <a:r>
              <a:rPr lang="zh-CN" altLang="en-US" sz="3600" smtClean="0"/>
              <a:t>初始的蚁群优化算法</a:t>
            </a:r>
            <a:r>
              <a:rPr lang="en-US" altLang="zh-CN" sz="3600" smtClean="0">
                <a:latin typeface="Times New Roman" pitchFamily="18" charset="0"/>
              </a:rPr>
              <a:t>—</a:t>
            </a:r>
            <a:r>
              <a:rPr lang="zh-CN" altLang="en-US" sz="3600" smtClean="0"/>
              <a:t>基于图的蚁群系统（</a:t>
            </a:r>
            <a:r>
              <a:rPr lang="en-US" altLang="zh-CN" sz="3600" smtClean="0"/>
              <a:t>GBAS</a:t>
            </a:r>
            <a:r>
              <a:rPr lang="zh-CN" altLang="en-US" sz="3600" smtClean="0"/>
              <a:t>） </a:t>
            </a:r>
            <a:r>
              <a:rPr lang="en-US" altLang="zh-CN" sz="3600" smtClean="0"/>
              <a:t>3/12</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9050C8BE-4B13-49A0-BECC-EACEEA74FBD6}" type="slidenum">
              <a:rPr kumimoji="0" lang="zh-CN" altLang="en-US" sz="1400"/>
            </a:fld>
            <a:endParaRPr kumimoji="0" lang="en-US" altLang="zh-CN" sz="1400"/>
          </a:p>
        </p:txBody>
      </p:sp>
      <p:sp>
        <p:nvSpPr>
          <p:cNvPr id="65540" name="Text Box 3"/>
          <p:cNvSpPr txBox="1">
            <a:spLocks noChangeArrowheads="1"/>
          </p:cNvSpPr>
          <p:nvPr/>
        </p:nvSpPr>
        <p:spPr bwMode="auto">
          <a:xfrm>
            <a:off x="898525" y="1938338"/>
            <a:ext cx="77438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a:t>在</a:t>
            </a:r>
            <a:r>
              <a:rPr lang="en-US" altLang="zh-CN">
                <a:solidFill>
                  <a:schemeClr val="hlink"/>
                </a:solidFill>
              </a:rPr>
              <a:t>STEP 3</a:t>
            </a:r>
            <a:r>
              <a:rPr lang="en-US" altLang="zh-CN"/>
              <a:t> </a:t>
            </a:r>
            <a:r>
              <a:rPr lang="zh-CN" altLang="en-US"/>
              <a:t>中，挥发因子    对于一个固定的          ，满足</a:t>
            </a:r>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r>
              <a:rPr lang="zh-CN" altLang="en-US"/>
              <a:t>并且</a:t>
            </a:r>
            <a:endParaRPr lang="zh-CN" altLang="en-US"/>
          </a:p>
          <a:p>
            <a:pPr eaLnBrk="1" hangingPunct="1"/>
            <a:r>
              <a:rPr lang="zh-CN" altLang="en-US"/>
              <a:t>    </a:t>
            </a:r>
            <a:endParaRPr lang="zh-CN" altLang="en-US"/>
          </a:p>
          <a:p>
            <a:pPr eaLnBrk="1" hangingPunct="1"/>
            <a:endParaRPr lang="zh-CN" altLang="en-US"/>
          </a:p>
          <a:p>
            <a:pPr eaLnBrk="1" hangingPunct="1"/>
            <a:endParaRPr lang="zh-CN" altLang="en-US"/>
          </a:p>
          <a:p>
            <a:pPr eaLnBrk="1" hangingPunct="1"/>
            <a:r>
              <a:rPr lang="zh-CN" altLang="en-US"/>
              <a:t>经过</a:t>
            </a:r>
            <a:r>
              <a:rPr lang="en-US" altLang="zh-CN"/>
              <a:t>k</a:t>
            </a:r>
            <a:r>
              <a:rPr lang="zh-CN" altLang="en-US"/>
              <a:t>次挥发，非最优路径的信息素逐渐减少至消失。</a:t>
            </a:r>
          </a:p>
        </p:txBody>
      </p:sp>
      <p:graphicFrame>
        <p:nvGraphicFramePr>
          <p:cNvPr id="65541" name="Object 4"/>
          <p:cNvGraphicFramePr>
            <a:graphicFrameLocks noChangeAspect="1"/>
          </p:cNvGraphicFramePr>
          <p:nvPr/>
        </p:nvGraphicFramePr>
        <p:xfrm>
          <a:off x="4191000" y="1981200"/>
          <a:ext cx="330200" cy="395288"/>
        </p:xfrm>
        <a:graphic>
          <a:graphicData uri="http://schemas.openxmlformats.org/presentationml/2006/ole">
            <mc:AlternateContent xmlns:mc="http://schemas.openxmlformats.org/markup-compatibility/2006">
              <mc:Choice xmlns:v="urn:schemas-microsoft-com:vml" Requires="v">
                <p:oleObj spid="_x0000_s163858" name="Equation" r:id="rId1" imgW="190500" imgH="228600" progId="Equation.DSMT4">
                  <p:embed/>
                </p:oleObj>
              </mc:Choice>
              <mc:Fallback>
                <p:oleObj name="Equation" r:id="rId1" imgW="190500" imgH="228600" progId="Equation.DSMT4">
                  <p:embed/>
                  <p:pic>
                    <p:nvPicPr>
                      <p:cNvPr id="0" name="图片 1638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981200"/>
                        <a:ext cx="3302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2" name="Object 5"/>
          <p:cNvGraphicFramePr>
            <a:graphicFrameLocks noChangeAspect="1"/>
          </p:cNvGraphicFramePr>
          <p:nvPr/>
        </p:nvGraphicFramePr>
        <p:xfrm>
          <a:off x="1233488" y="2590800"/>
          <a:ext cx="5078412" cy="1035050"/>
        </p:xfrm>
        <a:graphic>
          <a:graphicData uri="http://schemas.openxmlformats.org/presentationml/2006/ole">
            <mc:AlternateContent xmlns:mc="http://schemas.openxmlformats.org/markup-compatibility/2006">
              <mc:Choice xmlns:v="urn:schemas-microsoft-com:vml" Requires="v">
                <p:oleObj spid="_x0000_s163859" name="Equation" r:id="rId3" imgW="2057400" imgH="419100" progId="Equation.DSMT4">
                  <p:embed/>
                </p:oleObj>
              </mc:Choice>
              <mc:Fallback>
                <p:oleObj name="Equation" r:id="rId3" imgW="2057400" imgH="419100" progId="Equation.DSMT4">
                  <p:embed/>
                  <p:pic>
                    <p:nvPicPr>
                      <p:cNvPr id="0" name="图片 1638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488" y="2590800"/>
                        <a:ext cx="5078412"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3" name="Object 6"/>
          <p:cNvGraphicFramePr>
            <a:graphicFrameLocks noChangeAspect="1"/>
          </p:cNvGraphicFramePr>
          <p:nvPr/>
        </p:nvGraphicFramePr>
        <p:xfrm>
          <a:off x="6629400" y="1971675"/>
          <a:ext cx="793750" cy="355600"/>
        </p:xfrm>
        <a:graphic>
          <a:graphicData uri="http://schemas.openxmlformats.org/presentationml/2006/ole">
            <mc:AlternateContent xmlns:mc="http://schemas.openxmlformats.org/markup-compatibility/2006">
              <mc:Choice xmlns:v="urn:schemas-microsoft-com:vml" Requires="v">
                <p:oleObj spid="_x0000_s163860" name="Equation" r:id="rId5" imgW="368300" imgH="165100" progId="Equation.DSMT4">
                  <p:embed/>
                </p:oleObj>
              </mc:Choice>
              <mc:Fallback>
                <p:oleObj name="Equation" r:id="rId5" imgW="368300" imgH="165100" progId="Equation.DSMT4">
                  <p:embed/>
                  <p:pic>
                    <p:nvPicPr>
                      <p:cNvPr id="0" name="图片 1638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1971675"/>
                        <a:ext cx="79375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4" name="Object 7"/>
          <p:cNvGraphicFramePr>
            <a:graphicFrameLocks noChangeAspect="1"/>
          </p:cNvGraphicFramePr>
          <p:nvPr/>
        </p:nvGraphicFramePr>
        <p:xfrm>
          <a:off x="2362200" y="3810000"/>
          <a:ext cx="2895600" cy="1287463"/>
        </p:xfrm>
        <a:graphic>
          <a:graphicData uri="http://schemas.openxmlformats.org/presentationml/2006/ole">
            <mc:AlternateContent xmlns:mc="http://schemas.openxmlformats.org/markup-compatibility/2006">
              <mc:Choice xmlns:v="urn:schemas-microsoft-com:vml" Requires="v">
                <p:oleObj spid="_x0000_s163861" name="Equation" r:id="rId7" imgW="647700" imgH="431800" progId="Equation.DSMT4">
                  <p:embed/>
                </p:oleObj>
              </mc:Choice>
              <mc:Fallback>
                <p:oleObj name="Equation" r:id="rId7" imgW="647700" imgH="431800" progId="Equation.DSMT4">
                  <p:embed/>
                  <p:pic>
                    <p:nvPicPr>
                      <p:cNvPr id="0" name="图片 1638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3810000"/>
                        <a:ext cx="2895600" cy="1287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2"/>
          <p:cNvSpPr>
            <a:spLocks noGrp="1" noChangeArrowheads="1"/>
          </p:cNvSpPr>
          <p:nvPr>
            <p:ph type="title"/>
          </p:nvPr>
        </p:nvSpPr>
        <p:spPr>
          <a:xfrm>
            <a:off x="838200" y="381000"/>
            <a:ext cx="8105775" cy="1143000"/>
          </a:xfrm>
        </p:spPr>
        <p:txBody>
          <a:bodyPr/>
          <a:lstStyle/>
          <a:p>
            <a:pPr eaLnBrk="1" hangingPunct="1"/>
            <a:r>
              <a:rPr lang="zh-CN" altLang="en-US" sz="3600" smtClean="0"/>
              <a:t>初始的蚁群优化算法</a:t>
            </a:r>
            <a:r>
              <a:rPr lang="en-US" altLang="zh-CN" sz="3600" smtClean="0">
                <a:latin typeface="Times New Roman" pitchFamily="18" charset="0"/>
              </a:rPr>
              <a:t>—</a:t>
            </a:r>
            <a:r>
              <a:rPr lang="zh-CN" altLang="en-US" sz="3600" smtClean="0"/>
              <a:t>基于图的蚁群系统（</a:t>
            </a:r>
            <a:r>
              <a:rPr lang="en-US" altLang="zh-CN" sz="3600" smtClean="0"/>
              <a:t>GBAS</a:t>
            </a:r>
            <a:r>
              <a:rPr lang="zh-CN" altLang="en-US" sz="3600" smtClean="0"/>
              <a:t>） </a:t>
            </a:r>
            <a:r>
              <a:rPr lang="en-US" altLang="zh-CN" sz="3600" smtClean="0"/>
              <a:t>4/12</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7D28EA2-E272-4A63-A911-354533122D77}" type="slidenum">
              <a:rPr kumimoji="0" lang="zh-CN" altLang="en-US" sz="1400"/>
            </a:fld>
            <a:endParaRPr kumimoji="0" lang="en-US" altLang="zh-CN" sz="1400"/>
          </a:p>
        </p:txBody>
      </p:sp>
      <p:sp>
        <p:nvSpPr>
          <p:cNvPr id="66564" name="Text Box 3"/>
          <p:cNvSpPr txBox="1">
            <a:spLocks noChangeArrowheads="1"/>
          </p:cNvSpPr>
          <p:nvPr/>
        </p:nvSpPr>
        <p:spPr bwMode="auto">
          <a:xfrm>
            <a:off x="355600" y="2133600"/>
            <a:ext cx="87884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2000"/>
              <a:t>      以上算法中，在蚂蚁的搜寻过程中，以信息素的概率分布来决定从城市</a:t>
            </a:r>
            <a:endParaRPr lang="zh-CN" altLang="en-US" sz="2000"/>
          </a:p>
          <a:p>
            <a:pPr eaLnBrk="1" hangingPunct="1"/>
            <a:r>
              <a:rPr lang="en-US" altLang="zh-CN" sz="2000"/>
              <a:t>i</a:t>
            </a:r>
            <a:r>
              <a:rPr lang="zh-CN" altLang="en-US" sz="2000"/>
              <a:t>到城市</a:t>
            </a:r>
            <a:r>
              <a:rPr lang="en-US" altLang="zh-CN" sz="2000"/>
              <a:t>j</a:t>
            </a:r>
            <a:r>
              <a:rPr lang="zh-CN" altLang="en-US" sz="2000"/>
              <a:t>的转移。</a:t>
            </a:r>
            <a:endParaRPr lang="zh-CN" altLang="en-US" sz="2000"/>
          </a:p>
          <a:p>
            <a:pPr eaLnBrk="1" hangingPunct="1"/>
            <a:r>
              <a:rPr lang="zh-CN" altLang="en-US" sz="2000"/>
              <a:t>      算法中包括信息素更新的过程</a:t>
            </a:r>
            <a:endParaRPr lang="zh-CN" altLang="en-US" sz="2000"/>
          </a:p>
          <a:p>
            <a:pPr eaLnBrk="1" hangingPunct="1"/>
            <a:r>
              <a:rPr lang="zh-CN" altLang="en-US" sz="2000"/>
              <a:t>      </a:t>
            </a:r>
            <a:r>
              <a:rPr lang="en-US" altLang="zh-CN" sz="2000"/>
              <a:t>1 </a:t>
            </a:r>
            <a:r>
              <a:rPr lang="zh-CN" altLang="en-US" sz="2000"/>
              <a:t>信息素挥发（</a:t>
            </a:r>
            <a:r>
              <a:rPr lang="en-US" altLang="zh-CN" sz="2000"/>
              <a:t>evaporation</a:t>
            </a:r>
            <a:r>
              <a:rPr lang="zh-CN" altLang="en-US" sz="2000"/>
              <a:t>） 信息素痕迹的挥发过程是每个连接上的信</a:t>
            </a:r>
            <a:endParaRPr lang="zh-CN" altLang="en-US" sz="2000"/>
          </a:p>
          <a:p>
            <a:pPr eaLnBrk="1" hangingPunct="1"/>
            <a:r>
              <a:rPr lang="zh-CN" altLang="en-US" sz="2000"/>
              <a:t>息素痕迹的浓度自动逐渐减弱的过程，由                           表示，这个</a:t>
            </a:r>
            <a:endParaRPr lang="zh-CN" altLang="en-US" sz="2000"/>
          </a:p>
          <a:p>
            <a:pPr eaLnBrk="1" hangingPunct="1"/>
            <a:r>
              <a:rPr lang="zh-CN" altLang="en-US" sz="2000"/>
              <a:t>挥发过程主要用于避免算法过快地向局部最优区域集中，有助于搜索区</a:t>
            </a:r>
            <a:endParaRPr lang="zh-CN" altLang="en-US" sz="2000"/>
          </a:p>
          <a:p>
            <a:pPr eaLnBrk="1" hangingPunct="1"/>
            <a:r>
              <a:rPr lang="zh-CN" altLang="en-US" sz="2000"/>
              <a:t>域的扩展。</a:t>
            </a:r>
            <a:endParaRPr lang="zh-CN" altLang="en-US" sz="2000"/>
          </a:p>
          <a:p>
            <a:pPr eaLnBrk="1" hangingPunct="1"/>
            <a:r>
              <a:rPr lang="zh-CN" altLang="en-US" sz="2000"/>
              <a:t>      </a:t>
            </a:r>
            <a:r>
              <a:rPr lang="en-US" altLang="zh-CN" sz="2000"/>
              <a:t>2 </a:t>
            </a:r>
            <a:r>
              <a:rPr lang="zh-CN" altLang="en-US" sz="2000"/>
              <a:t>信息素增强（</a:t>
            </a:r>
            <a:r>
              <a:rPr lang="en-US" altLang="zh-CN" sz="2000"/>
              <a:t>reinforcement</a:t>
            </a:r>
            <a:r>
              <a:rPr lang="zh-CN" altLang="en-US" sz="2000"/>
              <a:t>）增强过程是蚁群优化算法中可选的部分，</a:t>
            </a:r>
            <a:endParaRPr lang="zh-CN" altLang="en-US" sz="2000"/>
          </a:p>
          <a:p>
            <a:pPr eaLnBrk="1" hangingPunct="1"/>
            <a:r>
              <a:rPr lang="zh-CN" altLang="en-US" sz="2000"/>
              <a:t>称为离线更新方式（还有在线更新方式）。这种方式可以实现由单个蚂</a:t>
            </a:r>
            <a:endParaRPr lang="zh-CN" altLang="en-US" sz="2000"/>
          </a:p>
          <a:p>
            <a:pPr eaLnBrk="1" hangingPunct="1"/>
            <a:r>
              <a:rPr lang="zh-CN" altLang="en-US" sz="2000"/>
              <a:t>蚁无法实现的集中行动。也就是说，增强过程体现在观察蚁群（</a:t>
            </a:r>
            <a:r>
              <a:rPr lang="en-US" altLang="zh-CN" sz="2000"/>
              <a:t>m</a:t>
            </a:r>
            <a:r>
              <a:rPr lang="zh-CN" altLang="en-US" sz="2000"/>
              <a:t>只蚂蚁）</a:t>
            </a:r>
            <a:endParaRPr lang="zh-CN" altLang="en-US" sz="2000"/>
          </a:p>
          <a:p>
            <a:pPr eaLnBrk="1" hangingPunct="1"/>
            <a:r>
              <a:rPr lang="zh-CN" altLang="en-US" sz="2000"/>
              <a:t>中每只蚂蚁所找到的路径，并选择其中最优路径上的弧进行信息素的增强，</a:t>
            </a:r>
            <a:endParaRPr lang="zh-CN" altLang="en-US" sz="2000"/>
          </a:p>
          <a:p>
            <a:pPr eaLnBrk="1" hangingPunct="1"/>
            <a:r>
              <a:rPr lang="zh-CN" altLang="en-US" sz="2000"/>
              <a:t>挥发过程是所有弧都进行的，不于蚂蚁数量相关。这种增强过程中进行的</a:t>
            </a:r>
            <a:endParaRPr lang="zh-CN" altLang="en-US" sz="2000"/>
          </a:p>
          <a:p>
            <a:pPr eaLnBrk="1" hangingPunct="1"/>
            <a:r>
              <a:rPr lang="zh-CN" altLang="en-US" sz="2000"/>
              <a:t>信息素更新称为离线的信息素更新。</a:t>
            </a:r>
            <a:endParaRPr lang="zh-CN" altLang="en-US" sz="2000"/>
          </a:p>
          <a:p>
            <a:pPr eaLnBrk="1" hangingPunct="1"/>
            <a:r>
              <a:rPr lang="zh-CN" altLang="en-US" sz="2000"/>
              <a:t>        在</a:t>
            </a:r>
            <a:r>
              <a:rPr lang="en-US" altLang="zh-CN" sz="2000">
                <a:solidFill>
                  <a:schemeClr val="hlink"/>
                </a:solidFill>
              </a:rPr>
              <a:t>STEP 3</a:t>
            </a:r>
            <a:r>
              <a:rPr lang="zh-CN" altLang="en-US" sz="2000"/>
              <a:t>中，蚁群永远记忆到目前为止的最优解。</a:t>
            </a:r>
          </a:p>
        </p:txBody>
      </p:sp>
      <p:graphicFrame>
        <p:nvGraphicFramePr>
          <p:cNvPr id="66565" name="Object 4"/>
          <p:cNvGraphicFramePr>
            <a:graphicFrameLocks noChangeAspect="1"/>
          </p:cNvGraphicFramePr>
          <p:nvPr/>
        </p:nvGraphicFramePr>
        <p:xfrm>
          <a:off x="5181600" y="3319463"/>
          <a:ext cx="1676400" cy="496887"/>
        </p:xfrm>
        <a:graphic>
          <a:graphicData uri="http://schemas.openxmlformats.org/presentationml/2006/ole">
            <mc:AlternateContent xmlns:mc="http://schemas.openxmlformats.org/markup-compatibility/2006">
              <mc:Choice xmlns:v="urn:schemas-microsoft-com:vml" Requires="v">
                <p:oleObj spid="_x0000_s164870" name="Equation" r:id="rId1" imgW="812165" imgH="241300" progId="Equation.DSMT4">
                  <p:embed/>
                </p:oleObj>
              </mc:Choice>
              <mc:Fallback>
                <p:oleObj name="Equation" r:id="rId1" imgW="812165" imgH="241300" progId="Equation.DSMT4">
                  <p:embed/>
                  <p:pic>
                    <p:nvPicPr>
                      <p:cNvPr id="0" name="图片 1648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319463"/>
                        <a:ext cx="1676400"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2"/>
          <p:cNvSpPr>
            <a:spLocks noGrp="1" noChangeArrowheads="1"/>
          </p:cNvSpPr>
          <p:nvPr>
            <p:ph type="title"/>
          </p:nvPr>
        </p:nvSpPr>
        <p:spPr>
          <a:xfrm>
            <a:off x="838200" y="381000"/>
            <a:ext cx="8105775" cy="1143000"/>
          </a:xfrm>
        </p:spPr>
        <p:txBody>
          <a:bodyPr/>
          <a:lstStyle/>
          <a:p>
            <a:pPr eaLnBrk="1" hangingPunct="1"/>
            <a:r>
              <a:rPr lang="zh-CN" altLang="en-US" sz="3600" smtClean="0"/>
              <a:t>初始的蚁群优化算法</a:t>
            </a:r>
            <a:r>
              <a:rPr lang="en-US" altLang="zh-CN" sz="3600" smtClean="0">
                <a:latin typeface="Times New Roman" pitchFamily="18" charset="0"/>
              </a:rPr>
              <a:t>—</a:t>
            </a:r>
            <a:r>
              <a:rPr lang="zh-CN" altLang="en-US" sz="3600" smtClean="0"/>
              <a:t>基于图的蚁群系统（</a:t>
            </a:r>
            <a:r>
              <a:rPr lang="en-US" altLang="zh-CN" sz="3600" smtClean="0"/>
              <a:t>GBAS</a:t>
            </a:r>
            <a:r>
              <a:rPr lang="zh-CN" altLang="en-US" sz="3600" smtClean="0"/>
              <a:t>） </a:t>
            </a:r>
            <a:r>
              <a:rPr lang="en-US" altLang="zh-CN" sz="3600" smtClean="0"/>
              <a:t>5/12</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52DA1EC-16D2-42AE-A780-A32CD0EE3083}" type="slidenum">
              <a:rPr kumimoji="0" lang="zh-CN" altLang="en-US" sz="1400"/>
            </a:fld>
            <a:endParaRPr kumimoji="0" lang="en-US" altLang="zh-CN" sz="1400"/>
          </a:p>
        </p:txBody>
      </p:sp>
      <p:sp>
        <p:nvSpPr>
          <p:cNvPr id="67588" name="Text Box 3"/>
          <p:cNvSpPr txBox="1">
            <a:spLocks noChangeArrowheads="1"/>
          </p:cNvSpPr>
          <p:nvPr/>
        </p:nvSpPr>
        <p:spPr bwMode="auto">
          <a:xfrm>
            <a:off x="685800" y="2133600"/>
            <a:ext cx="3403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a:t>可以验证，下式满足：</a:t>
            </a:r>
            <a:endParaRPr lang="zh-CN" altLang="en-US"/>
          </a:p>
          <a:p>
            <a:pPr eaLnBrk="1" hangingPunct="1"/>
            <a:endParaRPr lang="zh-CN" altLang="en-US"/>
          </a:p>
          <a:p>
            <a:pPr eaLnBrk="1" hangingPunct="1"/>
            <a:endParaRPr lang="zh-CN" altLang="en-US"/>
          </a:p>
          <a:p>
            <a:pPr eaLnBrk="1" hangingPunct="1"/>
            <a:endParaRPr lang="zh-CN" altLang="en-US"/>
          </a:p>
          <a:p>
            <a:pPr eaLnBrk="1" hangingPunct="1"/>
            <a:r>
              <a:rPr lang="zh-CN" altLang="en-US"/>
              <a:t>即     是一个随机矩阵。</a:t>
            </a:r>
          </a:p>
        </p:txBody>
      </p:sp>
      <p:graphicFrame>
        <p:nvGraphicFramePr>
          <p:cNvPr id="67589" name="Object 4"/>
          <p:cNvGraphicFramePr>
            <a:graphicFrameLocks noChangeAspect="1"/>
          </p:cNvGraphicFramePr>
          <p:nvPr/>
        </p:nvGraphicFramePr>
        <p:xfrm>
          <a:off x="1023938" y="3662363"/>
          <a:ext cx="533400" cy="355600"/>
        </p:xfrm>
        <a:graphic>
          <a:graphicData uri="http://schemas.openxmlformats.org/presentationml/2006/ole">
            <mc:AlternateContent xmlns:mc="http://schemas.openxmlformats.org/markup-compatibility/2006">
              <mc:Choice xmlns:v="urn:schemas-microsoft-com:vml" Requires="v">
                <p:oleObj spid="_x0000_s165906" name="Equation" r:id="rId1" imgW="304800" imgH="203200" progId="Equation.DSMT4">
                  <p:embed/>
                </p:oleObj>
              </mc:Choice>
              <mc:Fallback>
                <p:oleObj name="Equation" r:id="rId1" imgW="304800" imgH="203200" progId="Equation.DSMT4">
                  <p:embed/>
                  <p:pic>
                    <p:nvPicPr>
                      <p:cNvPr id="0" name="图片 1659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38" y="3662363"/>
                        <a:ext cx="533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5"/>
          <p:cNvGraphicFramePr>
            <a:graphicFrameLocks noChangeAspect="1"/>
          </p:cNvGraphicFramePr>
          <p:nvPr/>
        </p:nvGraphicFramePr>
        <p:xfrm>
          <a:off x="1295400" y="2667000"/>
          <a:ext cx="3429000" cy="914400"/>
        </p:xfrm>
        <a:graphic>
          <a:graphicData uri="http://schemas.openxmlformats.org/presentationml/2006/ole">
            <mc:AlternateContent xmlns:mc="http://schemas.openxmlformats.org/markup-compatibility/2006">
              <mc:Choice xmlns:v="urn:schemas-microsoft-com:vml" Requires="v">
                <p:oleObj spid="_x0000_s165907" name="Equation" r:id="rId3" imgW="1333500" imgH="355600" progId="Equation.DSMT4">
                  <p:embed/>
                </p:oleObj>
              </mc:Choice>
              <mc:Fallback>
                <p:oleObj name="Equation" r:id="rId3" imgW="1333500" imgH="355600" progId="Equation.DSMT4">
                  <p:embed/>
                  <p:pic>
                    <p:nvPicPr>
                      <p:cNvPr id="0" name="图片 1659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667000"/>
                        <a:ext cx="34290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1" name="Text Box 6"/>
          <p:cNvSpPr txBox="1">
            <a:spLocks noChangeArrowheads="1"/>
          </p:cNvSpPr>
          <p:nvPr/>
        </p:nvSpPr>
        <p:spPr bwMode="auto">
          <a:xfrm>
            <a:off x="914400" y="4038600"/>
            <a:ext cx="7710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a:t>四个城市的非对称</a:t>
            </a:r>
            <a:r>
              <a:rPr lang="en-US" altLang="zh-CN"/>
              <a:t>TSP</a:t>
            </a:r>
            <a:r>
              <a:rPr lang="zh-CN" altLang="en-US"/>
              <a:t>问题，距离矩阵和城市图示如下：</a:t>
            </a:r>
          </a:p>
        </p:txBody>
      </p:sp>
      <p:graphicFrame>
        <p:nvGraphicFramePr>
          <p:cNvPr id="67592" name="Object 7"/>
          <p:cNvGraphicFramePr>
            <a:graphicFrameLocks noChangeAspect="1"/>
          </p:cNvGraphicFramePr>
          <p:nvPr/>
        </p:nvGraphicFramePr>
        <p:xfrm>
          <a:off x="914400" y="4572000"/>
          <a:ext cx="3124200" cy="1584325"/>
        </p:xfrm>
        <a:graphic>
          <a:graphicData uri="http://schemas.openxmlformats.org/presentationml/2006/ole">
            <mc:AlternateContent xmlns:mc="http://schemas.openxmlformats.org/markup-compatibility/2006">
              <mc:Choice xmlns:v="urn:schemas-microsoft-com:vml" Requires="v">
                <p:oleObj spid="_x0000_s165908" name="Equation" r:id="rId5" imgW="1803400" imgH="914400" progId="Equation.DSMT4">
                  <p:embed/>
                </p:oleObj>
              </mc:Choice>
              <mc:Fallback>
                <p:oleObj name="Equation" r:id="rId5" imgW="1803400" imgH="914400" progId="Equation.DSMT4">
                  <p:embed/>
                  <p:pic>
                    <p:nvPicPr>
                      <p:cNvPr id="0" name="图片 1659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572000"/>
                        <a:ext cx="3124200" cy="158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3" name="Object 8"/>
          <p:cNvGraphicFramePr>
            <a:graphicFrameLocks noChangeAspect="1"/>
          </p:cNvGraphicFramePr>
          <p:nvPr/>
        </p:nvGraphicFramePr>
        <p:xfrm>
          <a:off x="5105400" y="4572000"/>
          <a:ext cx="2362200" cy="1824038"/>
        </p:xfrm>
        <a:graphic>
          <a:graphicData uri="http://schemas.openxmlformats.org/presentationml/2006/ole">
            <mc:AlternateContent xmlns:mc="http://schemas.openxmlformats.org/markup-compatibility/2006">
              <mc:Choice xmlns:v="urn:schemas-microsoft-com:vml" Requires="v">
                <p:oleObj spid="_x0000_s165909" name="位图图像" r:id="rId7" imgW="1962150" imgH="1514475" progId="Paint.Picture">
                  <p:embed/>
                </p:oleObj>
              </mc:Choice>
              <mc:Fallback>
                <p:oleObj name="位图图像" r:id="rId7" imgW="1962150" imgH="1514475" progId="Paint.Picture">
                  <p:embed/>
                  <p:pic>
                    <p:nvPicPr>
                      <p:cNvPr id="0" name="图片 1659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4572000"/>
                        <a:ext cx="2362200"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2"/>
          <p:cNvSpPr>
            <a:spLocks noGrp="1" noChangeArrowheads="1"/>
          </p:cNvSpPr>
          <p:nvPr>
            <p:ph type="title"/>
          </p:nvPr>
        </p:nvSpPr>
        <p:spPr>
          <a:xfrm>
            <a:off x="838200" y="381000"/>
            <a:ext cx="8105775" cy="1143000"/>
          </a:xfrm>
        </p:spPr>
        <p:txBody>
          <a:bodyPr/>
          <a:lstStyle/>
          <a:p>
            <a:pPr eaLnBrk="1" hangingPunct="1"/>
            <a:r>
              <a:rPr lang="zh-CN" altLang="en-US" sz="3600" smtClean="0"/>
              <a:t>初始的蚁群优化算法</a:t>
            </a:r>
            <a:r>
              <a:rPr lang="en-US" altLang="zh-CN" sz="3600" smtClean="0">
                <a:latin typeface="Times New Roman" pitchFamily="18" charset="0"/>
              </a:rPr>
              <a:t>—</a:t>
            </a:r>
            <a:r>
              <a:rPr lang="zh-CN" altLang="en-US" sz="3600" smtClean="0"/>
              <a:t>基于图的蚁群系统（</a:t>
            </a:r>
            <a:r>
              <a:rPr lang="en-US" altLang="zh-CN" sz="3600" smtClean="0"/>
              <a:t>GBAS</a:t>
            </a:r>
            <a:r>
              <a:rPr lang="zh-CN" altLang="en-US" sz="3600" smtClean="0"/>
              <a:t>） </a:t>
            </a:r>
            <a:r>
              <a:rPr lang="en-US" altLang="zh-CN" sz="3600" smtClean="0"/>
              <a:t>6/12</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CC57573D-4858-4D83-89EA-8295CD83163E}" type="slidenum">
              <a:rPr kumimoji="0" lang="zh-CN" altLang="en-US" sz="1400"/>
            </a:fld>
            <a:endParaRPr kumimoji="0" lang="en-US" altLang="zh-CN" sz="1400"/>
          </a:p>
        </p:txBody>
      </p:sp>
      <p:sp>
        <p:nvSpPr>
          <p:cNvPr id="68612" name="Text Box 3"/>
          <p:cNvSpPr txBox="1">
            <a:spLocks noChangeArrowheads="1"/>
          </p:cNvSpPr>
          <p:nvPr/>
        </p:nvSpPr>
        <p:spPr bwMode="auto">
          <a:xfrm>
            <a:off x="822325" y="2166938"/>
            <a:ext cx="78533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a:t>假设共</a:t>
            </a:r>
            <a:r>
              <a:rPr lang="en-US" altLang="zh-CN"/>
              <a:t>4</a:t>
            </a:r>
            <a:r>
              <a:rPr lang="zh-CN" altLang="en-US"/>
              <a:t>只蚂蚁，所有蚂蚁都从城市</a:t>
            </a:r>
            <a:r>
              <a:rPr lang="en-US" altLang="zh-CN"/>
              <a:t>A</a:t>
            </a:r>
            <a:r>
              <a:rPr lang="zh-CN" altLang="en-US"/>
              <a:t>出发，挥发因子</a:t>
            </a:r>
            <a:endParaRPr lang="zh-CN" altLang="en-US"/>
          </a:p>
          <a:p>
            <a:pPr eaLnBrk="1" hangingPunct="1"/>
            <a:r>
              <a:rPr lang="zh-CN" altLang="en-US"/>
              <a:t>                           。此时，观察</a:t>
            </a:r>
            <a:r>
              <a:rPr lang="en-US" altLang="zh-CN"/>
              <a:t>GBAS</a:t>
            </a:r>
            <a:r>
              <a:rPr lang="zh-CN" altLang="en-US"/>
              <a:t>的计算过程。 矩阵</a:t>
            </a:r>
            <a:endParaRPr lang="zh-CN" altLang="en-US"/>
          </a:p>
          <a:p>
            <a:pPr eaLnBrk="1" hangingPunct="1"/>
            <a:r>
              <a:rPr lang="zh-CN" altLang="en-US"/>
              <a:t>共有</a:t>
            </a:r>
            <a:r>
              <a:rPr lang="en-US" altLang="zh-CN"/>
              <a:t>12</a:t>
            </a:r>
            <a:r>
              <a:rPr lang="zh-CN" altLang="en-US"/>
              <a:t>条弧，初始信息素记忆矩阵为：</a:t>
            </a:r>
          </a:p>
        </p:txBody>
      </p:sp>
      <p:graphicFrame>
        <p:nvGraphicFramePr>
          <p:cNvPr id="68613" name="Object 4"/>
          <p:cNvGraphicFramePr>
            <a:graphicFrameLocks noChangeAspect="1"/>
          </p:cNvGraphicFramePr>
          <p:nvPr/>
        </p:nvGraphicFramePr>
        <p:xfrm>
          <a:off x="914400" y="2486025"/>
          <a:ext cx="2209800" cy="588963"/>
        </p:xfrm>
        <a:graphic>
          <a:graphicData uri="http://schemas.openxmlformats.org/presentationml/2006/ole">
            <mc:AlternateContent xmlns:mc="http://schemas.openxmlformats.org/markup-compatibility/2006">
              <mc:Choice xmlns:v="urn:schemas-microsoft-com:vml" Requires="v">
                <p:oleObj spid="_x0000_s166922" name="Equation" r:id="rId1" imgW="1143000" imgH="304800" progId="Equation.DSMT4">
                  <p:embed/>
                </p:oleObj>
              </mc:Choice>
              <mc:Fallback>
                <p:oleObj name="Equation" r:id="rId1" imgW="1143000" imgH="304800" progId="Equation.DSMT4">
                  <p:embed/>
                  <p:pic>
                    <p:nvPicPr>
                      <p:cNvPr id="0" name="图片 1669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86025"/>
                        <a:ext cx="220980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4" name="Object 5"/>
          <p:cNvGraphicFramePr>
            <a:graphicFrameLocks noChangeAspect="1"/>
          </p:cNvGraphicFramePr>
          <p:nvPr/>
        </p:nvGraphicFramePr>
        <p:xfrm>
          <a:off x="960438" y="3581400"/>
          <a:ext cx="6997700" cy="2482850"/>
        </p:xfrm>
        <a:graphic>
          <a:graphicData uri="http://schemas.openxmlformats.org/presentationml/2006/ole">
            <mc:AlternateContent xmlns:mc="http://schemas.openxmlformats.org/markup-compatibility/2006">
              <mc:Choice xmlns:v="urn:schemas-microsoft-com:vml" Requires="v">
                <p:oleObj spid="_x0000_s166923" name="Equation" r:id="rId3" imgW="2578100" imgH="914400" progId="Equation.DSMT4">
                  <p:embed/>
                </p:oleObj>
              </mc:Choice>
              <mc:Fallback>
                <p:oleObj name="Equation" r:id="rId3" imgW="2578100" imgH="914400" progId="Equation.DSMT4">
                  <p:embed/>
                  <p:pic>
                    <p:nvPicPr>
                      <p:cNvPr id="0" name="图片 1669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438" y="3581400"/>
                        <a:ext cx="6997700" cy="248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2"/>
          <p:cNvSpPr>
            <a:spLocks noGrp="1" noChangeArrowheads="1"/>
          </p:cNvSpPr>
          <p:nvPr>
            <p:ph type="title"/>
          </p:nvPr>
        </p:nvSpPr>
        <p:spPr>
          <a:xfrm>
            <a:off x="838200" y="381000"/>
            <a:ext cx="8105775" cy="1143000"/>
          </a:xfrm>
        </p:spPr>
        <p:txBody>
          <a:bodyPr/>
          <a:lstStyle/>
          <a:p>
            <a:pPr eaLnBrk="1" hangingPunct="1"/>
            <a:r>
              <a:rPr lang="zh-CN" altLang="en-US" sz="3600" smtClean="0"/>
              <a:t>初始的蚁群优化算法</a:t>
            </a:r>
            <a:r>
              <a:rPr lang="en-US" altLang="zh-CN" sz="3600" smtClean="0">
                <a:latin typeface="Times New Roman" pitchFamily="18" charset="0"/>
              </a:rPr>
              <a:t>—</a:t>
            </a:r>
            <a:r>
              <a:rPr lang="zh-CN" altLang="en-US" sz="3600" smtClean="0"/>
              <a:t>基于图的蚁群系统（</a:t>
            </a:r>
            <a:r>
              <a:rPr lang="en-US" altLang="zh-CN" sz="3600" smtClean="0"/>
              <a:t>GBAS</a:t>
            </a:r>
            <a:r>
              <a:rPr lang="zh-CN" altLang="en-US" sz="3600" smtClean="0"/>
              <a:t>） </a:t>
            </a:r>
            <a:r>
              <a:rPr lang="en-US" altLang="zh-CN" sz="3600" smtClean="0"/>
              <a:t>7/12</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397E7583-8855-4E77-A781-71FB82F97267}" type="slidenum">
              <a:rPr kumimoji="0" lang="zh-CN" altLang="en-US" sz="1400"/>
            </a:fld>
            <a:endParaRPr kumimoji="0" lang="en-US" altLang="zh-CN" sz="1400"/>
          </a:p>
        </p:txBody>
      </p:sp>
      <p:sp>
        <p:nvSpPr>
          <p:cNvPr id="69636" name="Text Box 3"/>
          <p:cNvSpPr txBox="1">
            <a:spLocks noChangeArrowheads="1"/>
          </p:cNvSpPr>
          <p:nvPr/>
        </p:nvSpPr>
        <p:spPr bwMode="auto">
          <a:xfrm>
            <a:off x="822325" y="2090738"/>
            <a:ext cx="810895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a:t>执行</a:t>
            </a:r>
            <a:r>
              <a:rPr lang="en-US" altLang="zh-CN"/>
              <a:t>GBAS</a:t>
            </a:r>
            <a:r>
              <a:rPr lang="zh-CN" altLang="en-US"/>
              <a:t>算法的步骤</a:t>
            </a:r>
            <a:r>
              <a:rPr lang="en-US" altLang="zh-CN"/>
              <a:t>2</a:t>
            </a:r>
            <a:r>
              <a:rPr lang="zh-CN" altLang="en-US"/>
              <a:t>，假设蚂蚁的行走路线分别为：</a:t>
            </a:r>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r>
              <a:rPr lang="zh-CN" altLang="en-US"/>
              <a:t>当前最优解为，这个解是截止到当前的最优解，碰巧是实际</a:t>
            </a:r>
            <a:endParaRPr lang="zh-CN" altLang="en-US"/>
          </a:p>
          <a:p>
            <a:pPr eaLnBrk="1" hangingPunct="1"/>
            <a:r>
              <a:rPr lang="zh-CN" altLang="en-US"/>
              <a:t>最优解</a:t>
            </a:r>
          </a:p>
        </p:txBody>
      </p:sp>
      <p:graphicFrame>
        <p:nvGraphicFramePr>
          <p:cNvPr id="69637" name="Object 4"/>
          <p:cNvGraphicFramePr>
            <a:graphicFrameLocks noChangeAspect="1"/>
          </p:cNvGraphicFramePr>
          <p:nvPr/>
        </p:nvGraphicFramePr>
        <p:xfrm>
          <a:off x="1258888" y="2708275"/>
          <a:ext cx="6626225" cy="1938338"/>
        </p:xfrm>
        <a:graphic>
          <a:graphicData uri="http://schemas.openxmlformats.org/presentationml/2006/ole">
            <mc:AlternateContent xmlns:mc="http://schemas.openxmlformats.org/markup-compatibility/2006">
              <mc:Choice xmlns:v="urn:schemas-microsoft-com:vml" Requires="v">
                <p:oleObj spid="_x0000_s167942" name="Equation" r:id="rId1" imgW="3213100" imgH="939800" progId="Equation.DSMT4">
                  <p:embed/>
                </p:oleObj>
              </mc:Choice>
              <mc:Fallback>
                <p:oleObj name="Equation" r:id="rId1" imgW="3213100" imgH="939800" progId="Equation.DSMT4">
                  <p:embed/>
                  <p:pic>
                    <p:nvPicPr>
                      <p:cNvPr id="0" name="图片 1679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708275"/>
                        <a:ext cx="6626225" cy="193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2"/>
          <p:cNvSpPr>
            <a:spLocks noGrp="1" noChangeArrowheads="1"/>
          </p:cNvSpPr>
          <p:nvPr>
            <p:ph type="title"/>
          </p:nvPr>
        </p:nvSpPr>
        <p:spPr>
          <a:xfrm>
            <a:off x="838200" y="381000"/>
            <a:ext cx="8105775" cy="1143000"/>
          </a:xfrm>
        </p:spPr>
        <p:txBody>
          <a:bodyPr/>
          <a:lstStyle/>
          <a:p>
            <a:pPr eaLnBrk="1" hangingPunct="1"/>
            <a:r>
              <a:rPr lang="zh-CN" altLang="en-US" sz="3600" smtClean="0"/>
              <a:t>初始的蚁群优化算法</a:t>
            </a:r>
            <a:r>
              <a:rPr lang="en-US" altLang="zh-CN" sz="3600" smtClean="0">
                <a:latin typeface="Times New Roman" pitchFamily="18" charset="0"/>
              </a:rPr>
              <a:t>—</a:t>
            </a:r>
            <a:r>
              <a:rPr lang="zh-CN" altLang="en-US" sz="3600" smtClean="0"/>
              <a:t>基于图的蚁群系统（</a:t>
            </a:r>
            <a:r>
              <a:rPr lang="en-US" altLang="zh-CN" sz="3600" smtClean="0"/>
              <a:t>GBAS</a:t>
            </a:r>
            <a:r>
              <a:rPr lang="zh-CN" altLang="en-US" sz="3600" smtClean="0"/>
              <a:t>） </a:t>
            </a:r>
            <a:r>
              <a:rPr lang="en-US" altLang="zh-CN" sz="3600"/>
              <a:t>8</a:t>
            </a:r>
            <a:r>
              <a:rPr lang="en-US" altLang="zh-CN" sz="3600" smtClean="0"/>
              <a:t>/12</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EF283A5C-90E7-4A50-92B7-C3ACCC520208}" type="slidenum">
              <a:rPr kumimoji="0" lang="zh-CN" altLang="en-US" sz="1400"/>
            </a:fld>
            <a:endParaRPr kumimoji="0" lang="en-US" altLang="zh-CN" sz="1400"/>
          </a:p>
        </p:txBody>
      </p:sp>
      <p:sp>
        <p:nvSpPr>
          <p:cNvPr id="70660" name="Text Box 3"/>
          <p:cNvSpPr txBox="1">
            <a:spLocks noChangeArrowheads="1"/>
          </p:cNvSpPr>
          <p:nvPr/>
        </p:nvSpPr>
        <p:spPr bwMode="auto">
          <a:xfrm>
            <a:off x="685800" y="2133600"/>
            <a:ext cx="6446838"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a:t>按算法步骤</a:t>
            </a:r>
            <a:r>
              <a:rPr lang="en-US" altLang="zh-CN"/>
              <a:t>3</a:t>
            </a:r>
            <a:r>
              <a:rPr lang="zh-CN" altLang="en-US"/>
              <a:t>的信息素更新规则，得到更新矩阵</a:t>
            </a:r>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r>
              <a:rPr lang="zh-CN" altLang="en-US"/>
              <a:t>这是第一次外循环结束的状态。</a:t>
            </a:r>
          </a:p>
        </p:txBody>
      </p:sp>
      <p:graphicFrame>
        <p:nvGraphicFramePr>
          <p:cNvPr id="70661" name="Object 4"/>
          <p:cNvGraphicFramePr>
            <a:graphicFrameLocks noChangeAspect="1"/>
          </p:cNvGraphicFramePr>
          <p:nvPr/>
        </p:nvGraphicFramePr>
        <p:xfrm>
          <a:off x="717550" y="2819400"/>
          <a:ext cx="6721475" cy="2373313"/>
        </p:xfrm>
        <a:graphic>
          <a:graphicData uri="http://schemas.openxmlformats.org/presentationml/2006/ole">
            <mc:AlternateContent xmlns:mc="http://schemas.openxmlformats.org/markup-compatibility/2006">
              <mc:Choice xmlns:v="urn:schemas-microsoft-com:vml" Requires="v">
                <p:oleObj spid="_x0000_s168966" name="Equation" r:id="rId1" imgW="2590800" imgH="914400" progId="Equation.DSMT4">
                  <p:embed/>
                </p:oleObj>
              </mc:Choice>
              <mc:Fallback>
                <p:oleObj name="Equation" r:id="rId1" imgW="2590800" imgH="914400" progId="Equation.DSMT4">
                  <p:embed/>
                  <p:pic>
                    <p:nvPicPr>
                      <p:cNvPr id="0" name="图片 1689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 y="2819400"/>
                        <a:ext cx="6721475" cy="237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2"/>
          <p:cNvSpPr>
            <a:spLocks noGrp="1" noChangeArrowheads="1"/>
          </p:cNvSpPr>
          <p:nvPr>
            <p:ph type="title"/>
          </p:nvPr>
        </p:nvSpPr>
        <p:spPr>
          <a:xfrm>
            <a:off x="838200" y="381000"/>
            <a:ext cx="8105775" cy="1143000"/>
          </a:xfrm>
        </p:spPr>
        <p:txBody>
          <a:bodyPr/>
          <a:lstStyle/>
          <a:p>
            <a:pPr eaLnBrk="1" hangingPunct="1"/>
            <a:r>
              <a:rPr lang="zh-CN" altLang="en-US" sz="3600" smtClean="0"/>
              <a:t>初始的蚁群优化算法</a:t>
            </a:r>
            <a:r>
              <a:rPr lang="en-US" altLang="zh-CN" sz="3600" smtClean="0">
                <a:latin typeface="Times New Roman" pitchFamily="18" charset="0"/>
              </a:rPr>
              <a:t>—</a:t>
            </a:r>
            <a:r>
              <a:rPr lang="zh-CN" altLang="en-US" sz="3600" smtClean="0"/>
              <a:t>基于图的蚁群系统（</a:t>
            </a:r>
            <a:r>
              <a:rPr lang="en-US" altLang="zh-CN" sz="3600" smtClean="0"/>
              <a:t>GBAS</a:t>
            </a:r>
            <a:r>
              <a:rPr lang="zh-CN" altLang="en-US" sz="3600" smtClean="0"/>
              <a:t>） </a:t>
            </a:r>
            <a:r>
              <a:rPr lang="en-US" altLang="zh-CN" sz="3600" smtClean="0"/>
              <a:t>9/12</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E2BB6CDA-D64D-4F75-96E2-DD3FF687CB7D}" type="slidenum">
              <a:rPr kumimoji="0" lang="zh-CN" altLang="en-US" sz="1400"/>
            </a:fld>
            <a:endParaRPr kumimoji="0" lang="en-US" altLang="zh-CN" sz="1400"/>
          </a:p>
        </p:txBody>
      </p:sp>
      <p:sp>
        <p:nvSpPr>
          <p:cNvPr id="71684" name="Text Box 3"/>
          <p:cNvSpPr txBox="1">
            <a:spLocks noChangeArrowheads="1"/>
          </p:cNvSpPr>
          <p:nvPr/>
        </p:nvSpPr>
        <p:spPr bwMode="auto">
          <a:xfrm>
            <a:off x="457200" y="1524000"/>
            <a:ext cx="79248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a:t>重复外循环，由于上一次得到的</a:t>
            </a:r>
            <a:r>
              <a:rPr lang="en-US" altLang="zh-CN"/>
              <a:t>W2</a:t>
            </a:r>
            <a:r>
              <a:rPr lang="zh-CN" altLang="en-US"/>
              <a:t>已经是全局最优解，因此按算法步骤</a:t>
            </a:r>
            <a:r>
              <a:rPr lang="en-US" altLang="zh-CN"/>
              <a:t>3</a:t>
            </a:r>
            <a:r>
              <a:rPr lang="zh-CN" altLang="en-US"/>
              <a:t>的信息素更新规则，无论蚂蚁如何行走，都只是对</a:t>
            </a:r>
            <a:r>
              <a:rPr lang="en-US" altLang="zh-CN"/>
              <a:t>W2</a:t>
            </a:r>
            <a:r>
              <a:rPr lang="zh-CN" altLang="en-US"/>
              <a:t>路线上的城市信息素进行增强，其他的城市信息素进行挥发。得到更新矩阵</a:t>
            </a:r>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r>
              <a:rPr lang="zh-CN" altLang="en-US"/>
              <a:t>这是第一次外循环结束的状态。</a:t>
            </a:r>
          </a:p>
        </p:txBody>
      </p:sp>
      <p:graphicFrame>
        <p:nvGraphicFramePr>
          <p:cNvPr id="71685" name="Object 4"/>
          <p:cNvGraphicFramePr>
            <a:graphicFrameLocks noChangeAspect="1"/>
          </p:cNvGraphicFramePr>
          <p:nvPr/>
        </p:nvGraphicFramePr>
        <p:xfrm>
          <a:off x="1194594" y="3276600"/>
          <a:ext cx="6450012" cy="2162175"/>
        </p:xfrm>
        <a:graphic>
          <a:graphicData uri="http://schemas.openxmlformats.org/presentationml/2006/ole">
            <mc:AlternateContent xmlns:mc="http://schemas.openxmlformats.org/markup-compatibility/2006">
              <mc:Choice xmlns:v="urn:schemas-microsoft-com:vml" Requires="v">
                <p:oleObj spid="_x0000_s169990" name="Equation" r:id="rId1" imgW="2730500" imgH="914400" progId="Equation.DSMT4">
                  <p:embed/>
                </p:oleObj>
              </mc:Choice>
              <mc:Fallback>
                <p:oleObj name="Equation" r:id="rId1" imgW="2730500" imgH="914400" progId="Equation.DSMT4">
                  <p:embed/>
                  <p:pic>
                    <p:nvPicPr>
                      <p:cNvPr id="0" name="图片 1699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594" y="3276600"/>
                        <a:ext cx="6450012" cy="216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2"/>
          <p:cNvSpPr>
            <a:spLocks noGrp="1" noChangeArrowheads="1"/>
          </p:cNvSpPr>
          <p:nvPr>
            <p:ph type="title"/>
          </p:nvPr>
        </p:nvSpPr>
        <p:spPr>
          <a:xfrm>
            <a:off x="838200" y="381000"/>
            <a:ext cx="8105775" cy="1143000"/>
          </a:xfrm>
        </p:spPr>
        <p:txBody>
          <a:bodyPr/>
          <a:lstStyle/>
          <a:p>
            <a:pPr eaLnBrk="1" hangingPunct="1"/>
            <a:r>
              <a:rPr lang="zh-CN" altLang="en-US" sz="3600" smtClean="0"/>
              <a:t>初始的蚁群优化算法</a:t>
            </a:r>
            <a:r>
              <a:rPr lang="en-US" altLang="zh-CN" sz="3600" smtClean="0">
                <a:latin typeface="Times New Roman" pitchFamily="18" charset="0"/>
              </a:rPr>
              <a:t>—</a:t>
            </a:r>
            <a:r>
              <a:rPr lang="zh-CN" altLang="en-US" sz="3600" smtClean="0"/>
              <a:t>基于图的蚁群系统（</a:t>
            </a:r>
            <a:r>
              <a:rPr lang="en-US" altLang="zh-CN" sz="3600" smtClean="0"/>
              <a:t>GBAS</a:t>
            </a:r>
            <a:r>
              <a:rPr lang="zh-CN" altLang="en-US" sz="3600" smtClean="0"/>
              <a:t>） </a:t>
            </a:r>
            <a:r>
              <a:rPr lang="en-US" altLang="zh-CN" sz="3600" smtClean="0"/>
              <a:t>10/12</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01099E36-25F2-4FD0-8CE3-51523BDC99DB}" type="slidenum">
              <a:rPr kumimoji="0" lang="zh-CN" altLang="en-US" sz="1400"/>
            </a:fld>
            <a:endParaRPr kumimoji="0" lang="en-US" altLang="zh-CN" sz="1400"/>
          </a:p>
        </p:txBody>
      </p:sp>
      <p:sp>
        <p:nvSpPr>
          <p:cNvPr id="72708" name="Text Box 3"/>
          <p:cNvSpPr txBox="1">
            <a:spLocks noChangeArrowheads="1"/>
          </p:cNvSpPr>
          <p:nvPr/>
        </p:nvSpPr>
        <p:spPr bwMode="auto">
          <a:xfrm>
            <a:off x="1219200" y="2362200"/>
            <a:ext cx="6446838"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a:t>重复外循环，由于</a:t>
            </a:r>
            <a:r>
              <a:rPr lang="en-US" altLang="zh-CN"/>
              <a:t>W2</a:t>
            </a:r>
            <a:r>
              <a:rPr lang="zh-CN" altLang="en-US"/>
              <a:t>全局最优解，</a:t>
            </a:r>
            <a:r>
              <a:rPr lang="en-US" altLang="zh-CN"/>
              <a:t>GBAS</a:t>
            </a:r>
            <a:r>
              <a:rPr lang="zh-CN" altLang="en-US"/>
              <a:t>只记录第一个最优解，因此一但得到了全局最优解，信息素的更新将不再依赖于以群的行走路线，而只是不断增强最优路线的信息素，同时进行挥发。第三次外循环后得到的信息素矩阵为：</a:t>
            </a:r>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p:txBody>
      </p:sp>
      <p:graphicFrame>
        <p:nvGraphicFramePr>
          <p:cNvPr id="72709" name="Object 4"/>
          <p:cNvGraphicFramePr>
            <a:graphicFrameLocks noChangeAspect="1"/>
          </p:cNvGraphicFramePr>
          <p:nvPr/>
        </p:nvGraphicFramePr>
        <p:xfrm>
          <a:off x="1073150" y="4343400"/>
          <a:ext cx="6900863" cy="2162175"/>
        </p:xfrm>
        <a:graphic>
          <a:graphicData uri="http://schemas.openxmlformats.org/presentationml/2006/ole">
            <mc:AlternateContent xmlns:mc="http://schemas.openxmlformats.org/markup-compatibility/2006">
              <mc:Choice xmlns:v="urn:schemas-microsoft-com:vml" Requires="v">
                <p:oleObj spid="_x0000_s171014" name="Equation" r:id="rId1" imgW="2921000" imgH="914400" progId="Equation.DSMT4">
                  <p:embed/>
                </p:oleObj>
              </mc:Choice>
              <mc:Fallback>
                <p:oleObj name="Equation" r:id="rId1" imgW="2921000" imgH="914400" progId="Equation.DSMT4">
                  <p:embed/>
                  <p:pic>
                    <p:nvPicPr>
                      <p:cNvPr id="0" name="图片 1710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150" y="4343400"/>
                        <a:ext cx="6900863" cy="216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2"/>
          <p:cNvSpPr>
            <a:spLocks noGrp="1" noChangeArrowheads="1"/>
          </p:cNvSpPr>
          <p:nvPr>
            <p:ph type="title"/>
          </p:nvPr>
        </p:nvSpPr>
        <p:spPr>
          <a:xfrm>
            <a:off x="838200" y="381000"/>
            <a:ext cx="8105775" cy="1143000"/>
          </a:xfrm>
        </p:spPr>
        <p:txBody>
          <a:bodyPr/>
          <a:lstStyle/>
          <a:p>
            <a:pPr eaLnBrk="1" hangingPunct="1"/>
            <a:r>
              <a:rPr lang="zh-CN" altLang="en-US" sz="3600" smtClean="0"/>
              <a:t>初始的蚁群优化算法</a:t>
            </a:r>
            <a:r>
              <a:rPr lang="en-US" altLang="zh-CN" sz="3600" smtClean="0">
                <a:latin typeface="Times New Roman" pitchFamily="18" charset="0"/>
              </a:rPr>
              <a:t>—</a:t>
            </a:r>
            <a:r>
              <a:rPr lang="zh-CN" altLang="en-US" sz="3600" smtClean="0"/>
              <a:t>基于图的蚁群系统（</a:t>
            </a:r>
            <a:r>
              <a:rPr lang="en-US" altLang="zh-CN" sz="3600" smtClean="0"/>
              <a:t>GBAS</a:t>
            </a:r>
            <a:r>
              <a:rPr lang="zh-CN" altLang="en-US" sz="3600" smtClean="0"/>
              <a:t>） </a:t>
            </a:r>
            <a:r>
              <a:rPr lang="en-US" altLang="zh-CN" sz="3600" smtClean="0"/>
              <a:t>11/12</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3A5B962E-0A32-40E6-AC31-849795E25D6A}" type="slidenum">
              <a:rPr kumimoji="0" lang="zh-CN" altLang="en-US" sz="1400"/>
            </a:fld>
            <a:endParaRPr kumimoji="0" lang="en-US" altLang="zh-CN" sz="1400"/>
          </a:p>
        </p:txBody>
      </p:sp>
      <p:sp>
        <p:nvSpPr>
          <p:cNvPr id="21507" name="Rectangle 2"/>
          <p:cNvSpPr>
            <a:spLocks noGrp="1" noChangeArrowheads="1"/>
          </p:cNvSpPr>
          <p:nvPr>
            <p:ph type="title"/>
          </p:nvPr>
        </p:nvSpPr>
        <p:spPr/>
        <p:txBody>
          <a:bodyPr/>
          <a:lstStyle/>
          <a:p>
            <a:pPr algn="ctr" eaLnBrk="1" hangingPunct="1"/>
            <a:r>
              <a:rPr lang="en-US" altLang="zh-CN" sz="3600" smtClean="0"/>
              <a:t>1.2 </a:t>
            </a:r>
            <a:r>
              <a:rPr lang="zh-CN" altLang="en-US" sz="3600" smtClean="0"/>
              <a:t>计算复杂性的概念 </a:t>
            </a:r>
            <a:r>
              <a:rPr lang="en-US" altLang="zh-CN" sz="3600" smtClean="0"/>
              <a:t>6</a:t>
            </a:r>
            <a:r>
              <a:rPr lang="en-US" altLang="zh-CN" sz="3200" smtClean="0"/>
              <a:t>/11</a:t>
            </a:r>
            <a:endParaRPr lang="zh-CN" altLang="en-US" sz="3200" smtClean="0"/>
          </a:p>
        </p:txBody>
      </p:sp>
      <p:sp>
        <p:nvSpPr>
          <p:cNvPr id="21508" name="Rectangle 3"/>
          <p:cNvSpPr>
            <a:spLocks noGrp="1" noChangeArrowheads="1"/>
          </p:cNvSpPr>
          <p:nvPr>
            <p:ph type="body" idx="1"/>
          </p:nvPr>
        </p:nvSpPr>
        <p:spPr>
          <a:xfrm>
            <a:off x="685800" y="1981200"/>
            <a:ext cx="7467600" cy="533400"/>
          </a:xfrm>
        </p:spPr>
        <p:txBody>
          <a:bodyPr/>
          <a:lstStyle/>
          <a:p>
            <a:pPr eaLnBrk="1" hangingPunct="1">
              <a:lnSpc>
                <a:spcPct val="90000"/>
              </a:lnSpc>
            </a:pPr>
            <a:r>
              <a:rPr lang="zh-CN" altLang="en-US" b="1" smtClean="0">
                <a:solidFill>
                  <a:srgbClr val="FF0000"/>
                </a:solidFill>
              </a:rPr>
              <a:t>算法计算量的度量之例</a:t>
            </a:r>
            <a:r>
              <a:rPr lang="zh-CN" altLang="en-US" b="1" smtClean="0">
                <a:solidFill>
                  <a:srgbClr val="FF0000"/>
                </a:solidFill>
                <a:latin typeface="Times New Roman" pitchFamily="18" charset="0"/>
              </a:rPr>
              <a:t>——</a:t>
            </a:r>
            <a:r>
              <a:rPr lang="en-US" altLang="zh-CN" smtClean="0">
                <a:solidFill>
                  <a:srgbClr val="FF0000"/>
                </a:solidFill>
              </a:rPr>
              <a:t>TSP</a:t>
            </a:r>
            <a:r>
              <a:rPr lang="zh-CN" altLang="en-US" b="1" smtClean="0">
                <a:solidFill>
                  <a:srgbClr val="FF0000"/>
                </a:solidFill>
              </a:rPr>
              <a:t>枚举法</a:t>
            </a:r>
          </a:p>
        </p:txBody>
      </p:sp>
      <p:graphicFrame>
        <p:nvGraphicFramePr>
          <p:cNvPr id="21509" name="Object 4"/>
          <p:cNvGraphicFramePr>
            <a:graphicFrameLocks noChangeAspect="1"/>
          </p:cNvGraphicFramePr>
          <p:nvPr/>
        </p:nvGraphicFramePr>
        <p:xfrm>
          <a:off x="195263" y="3214688"/>
          <a:ext cx="8526462" cy="2835275"/>
        </p:xfrm>
        <a:graphic>
          <a:graphicData uri="http://schemas.openxmlformats.org/presentationml/2006/ole">
            <mc:AlternateContent xmlns:mc="http://schemas.openxmlformats.org/markup-compatibility/2006">
              <mc:Choice xmlns:v="urn:schemas-microsoft-com:vml" Requires="v">
                <p:oleObj spid="_x0000_s195588" name="Equation" r:id="rId1" imgW="4343400" imgH="1447800" progId="Equation.DSMT4">
                  <p:embed/>
                </p:oleObj>
              </mc:Choice>
              <mc:Fallback>
                <p:oleObj name="Equation" r:id="rId1" imgW="4343400" imgH="1447800" progId="Equation.DSMT4">
                  <p:embed/>
                  <p:pic>
                    <p:nvPicPr>
                      <p:cNvPr id="0" name="图片 1955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3" y="3214688"/>
                        <a:ext cx="8526462" cy="283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0" name="Text Box 5"/>
          <p:cNvSpPr txBox="1">
            <a:spLocks noChangeArrowheads="1"/>
          </p:cNvSpPr>
          <p:nvPr/>
        </p:nvSpPr>
        <p:spPr bwMode="auto">
          <a:xfrm>
            <a:off x="304800" y="25908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b="1"/>
              <a:t>计算量的统计：</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DD6662F4-3391-41FA-B671-1A6ECB53425A}" type="slidenum">
              <a:rPr kumimoji="0" lang="zh-CN" altLang="en-US" sz="1400"/>
            </a:fld>
            <a:endParaRPr kumimoji="0" lang="en-US" altLang="zh-CN" sz="1400"/>
          </a:p>
        </p:txBody>
      </p:sp>
      <p:sp>
        <p:nvSpPr>
          <p:cNvPr id="73732" name="Text Box 3"/>
          <p:cNvSpPr txBox="1">
            <a:spLocks noChangeArrowheads="1"/>
          </p:cNvSpPr>
          <p:nvPr/>
        </p:nvSpPr>
        <p:spPr bwMode="auto">
          <a:xfrm>
            <a:off x="685800" y="1917700"/>
            <a:ext cx="8307388"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a:t>       蚂蚁以一定的概率从城市</a:t>
            </a:r>
            <a:r>
              <a:rPr lang="en-US" altLang="zh-CN"/>
              <a:t>i</a:t>
            </a:r>
            <a:r>
              <a:rPr lang="zh-CN" altLang="en-US"/>
              <a:t>到城市</a:t>
            </a:r>
            <a:r>
              <a:rPr lang="en-US" altLang="zh-CN"/>
              <a:t>j</a:t>
            </a:r>
            <a:r>
              <a:rPr lang="zh-CN" altLang="en-US"/>
              <a:t>进行转移，信息素的</a:t>
            </a:r>
            <a:endParaRPr lang="zh-CN" altLang="en-US"/>
          </a:p>
          <a:p>
            <a:pPr eaLnBrk="1" hangingPunct="1"/>
            <a:r>
              <a:rPr lang="zh-CN" altLang="en-US"/>
              <a:t>更新在</a:t>
            </a:r>
            <a:r>
              <a:rPr lang="en-US" altLang="zh-CN"/>
              <a:t>STEP 3 </a:t>
            </a:r>
            <a:r>
              <a:rPr lang="zh-CN" altLang="en-US"/>
              <a:t>完成，并随</a:t>
            </a:r>
            <a:r>
              <a:rPr lang="en-US" altLang="zh-CN"/>
              <a:t>K</a:t>
            </a:r>
            <a:r>
              <a:rPr lang="zh-CN" altLang="en-US"/>
              <a:t>而变化。假设第</a:t>
            </a:r>
            <a:r>
              <a:rPr lang="en-US" altLang="zh-CN"/>
              <a:t>K</a:t>
            </a:r>
            <a:r>
              <a:rPr lang="zh-CN" altLang="en-US"/>
              <a:t>次外循环后得</a:t>
            </a:r>
            <a:endParaRPr lang="zh-CN" altLang="en-US"/>
          </a:p>
          <a:p>
            <a:pPr eaLnBrk="1" hangingPunct="1"/>
            <a:r>
              <a:rPr lang="zh-CN" altLang="en-US"/>
              <a:t>到信息素矩阵                        ，得到当前最优解          。</a:t>
            </a:r>
            <a:endParaRPr lang="zh-CN" altLang="en-US"/>
          </a:p>
          <a:p>
            <a:pPr eaLnBrk="1" hangingPunct="1"/>
            <a:r>
              <a:rPr lang="zh-CN" altLang="en-US"/>
              <a:t>第</a:t>
            </a:r>
            <a:r>
              <a:rPr lang="en-US" altLang="zh-CN"/>
              <a:t>K</a:t>
            </a:r>
            <a:r>
              <a:rPr lang="zh-CN" altLang="en-US"/>
              <a:t>次循环前的信息素和最优解为                             ，经过</a:t>
            </a:r>
            <a:endParaRPr lang="zh-CN" altLang="en-US"/>
          </a:p>
          <a:p>
            <a:pPr eaLnBrk="1" hangingPunct="1"/>
            <a:r>
              <a:rPr lang="zh-CN" altLang="en-US"/>
              <a:t>第</a:t>
            </a:r>
            <a:r>
              <a:rPr lang="en-US" altLang="zh-CN"/>
              <a:t>K</a:t>
            </a:r>
            <a:r>
              <a:rPr lang="zh-CN" altLang="en-US"/>
              <a:t>次外循环后，得到                      。由于蚂蚁的一步转移</a:t>
            </a:r>
            <a:endParaRPr lang="zh-CN" altLang="en-US"/>
          </a:p>
          <a:p>
            <a:pPr eaLnBrk="1" hangingPunct="1"/>
            <a:r>
              <a:rPr lang="zh-CN" altLang="en-US"/>
              <a:t>概率是随机的，从                                到                       </a:t>
            </a:r>
            <a:endParaRPr lang="zh-CN" altLang="en-US"/>
          </a:p>
          <a:p>
            <a:pPr eaLnBrk="1" hangingPunct="1"/>
            <a:r>
              <a:rPr lang="zh-CN" altLang="en-US"/>
              <a:t>也是随机的，是一个马尔可夫过程。</a:t>
            </a:r>
          </a:p>
        </p:txBody>
      </p:sp>
      <p:graphicFrame>
        <p:nvGraphicFramePr>
          <p:cNvPr id="73733" name="Object 4"/>
          <p:cNvGraphicFramePr>
            <a:graphicFrameLocks noChangeAspect="1"/>
          </p:cNvGraphicFramePr>
          <p:nvPr/>
        </p:nvGraphicFramePr>
        <p:xfrm>
          <a:off x="2590800" y="2743200"/>
          <a:ext cx="2209800" cy="355600"/>
        </p:xfrm>
        <a:graphic>
          <a:graphicData uri="http://schemas.openxmlformats.org/presentationml/2006/ole">
            <mc:AlternateContent xmlns:mc="http://schemas.openxmlformats.org/markup-compatibility/2006">
              <mc:Choice xmlns:v="urn:schemas-microsoft-com:vml" Requires="v">
                <p:oleObj spid="_x0000_s172058" name="Equation" r:id="rId1" imgW="1497965" imgH="241300" progId="Equation.DSMT4">
                  <p:embed/>
                </p:oleObj>
              </mc:Choice>
              <mc:Fallback>
                <p:oleObj name="Equation" r:id="rId1" imgW="1497965" imgH="241300" progId="Equation.DSMT4">
                  <p:embed/>
                  <p:pic>
                    <p:nvPicPr>
                      <p:cNvPr id="0" name="图片 1720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743200"/>
                        <a:ext cx="22098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4" name="Object 5"/>
          <p:cNvGraphicFramePr>
            <a:graphicFrameLocks noChangeAspect="1"/>
          </p:cNvGraphicFramePr>
          <p:nvPr/>
        </p:nvGraphicFramePr>
        <p:xfrm>
          <a:off x="7362825" y="2714625"/>
          <a:ext cx="762000" cy="420688"/>
        </p:xfrm>
        <a:graphic>
          <a:graphicData uri="http://schemas.openxmlformats.org/presentationml/2006/ole">
            <mc:AlternateContent xmlns:mc="http://schemas.openxmlformats.org/markup-compatibility/2006">
              <mc:Choice xmlns:v="urn:schemas-microsoft-com:vml" Requires="v">
                <p:oleObj spid="_x0000_s172059" name="Equation" r:id="rId3" imgW="368300" imgH="203200" progId="Equation.DSMT4">
                  <p:embed/>
                </p:oleObj>
              </mc:Choice>
              <mc:Fallback>
                <p:oleObj name="Equation" r:id="rId3" imgW="368300" imgH="203200" progId="Equation.DSMT4">
                  <p:embed/>
                  <p:pic>
                    <p:nvPicPr>
                      <p:cNvPr id="0" name="图片 1720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825" y="2714625"/>
                        <a:ext cx="7620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5" name="Object 6"/>
          <p:cNvGraphicFramePr>
            <a:graphicFrameLocks noChangeAspect="1"/>
          </p:cNvGraphicFramePr>
          <p:nvPr/>
        </p:nvGraphicFramePr>
        <p:xfrm>
          <a:off x="5453063" y="3009900"/>
          <a:ext cx="2209800" cy="481013"/>
        </p:xfrm>
        <a:graphic>
          <a:graphicData uri="http://schemas.openxmlformats.org/presentationml/2006/ole">
            <mc:AlternateContent xmlns:mc="http://schemas.openxmlformats.org/markup-compatibility/2006">
              <mc:Choice xmlns:v="urn:schemas-microsoft-com:vml" Requires="v">
                <p:oleObj spid="_x0000_s172060" name="Equation" r:id="rId5" imgW="1167765" imgH="254000" progId="Equation.DSMT4">
                  <p:embed/>
                </p:oleObj>
              </mc:Choice>
              <mc:Fallback>
                <p:oleObj name="Equation" r:id="rId5" imgW="1167765" imgH="254000" progId="Equation.DSMT4">
                  <p:embed/>
                  <p:pic>
                    <p:nvPicPr>
                      <p:cNvPr id="0" name="图片 1720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3063" y="3009900"/>
                        <a:ext cx="22098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6" name="Object 7"/>
          <p:cNvGraphicFramePr>
            <a:graphicFrameLocks noChangeAspect="1"/>
          </p:cNvGraphicFramePr>
          <p:nvPr/>
        </p:nvGraphicFramePr>
        <p:xfrm>
          <a:off x="3844925" y="3395663"/>
          <a:ext cx="1538288" cy="481012"/>
        </p:xfrm>
        <a:graphic>
          <a:graphicData uri="http://schemas.openxmlformats.org/presentationml/2006/ole">
            <mc:AlternateContent xmlns:mc="http://schemas.openxmlformats.org/markup-compatibility/2006">
              <mc:Choice xmlns:v="urn:schemas-microsoft-com:vml" Requires="v">
                <p:oleObj spid="_x0000_s172061" name="Equation" r:id="rId7" imgW="812165" imgH="254000" progId="Equation.DSMT4">
                  <p:embed/>
                </p:oleObj>
              </mc:Choice>
              <mc:Fallback>
                <p:oleObj name="Equation" r:id="rId7" imgW="812165" imgH="254000" progId="Equation.DSMT4">
                  <p:embed/>
                  <p:pic>
                    <p:nvPicPr>
                      <p:cNvPr id="0" name="图片 1720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4925" y="3395663"/>
                        <a:ext cx="153828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7" name="Object 8"/>
          <p:cNvGraphicFramePr>
            <a:graphicFrameLocks noChangeAspect="1"/>
          </p:cNvGraphicFramePr>
          <p:nvPr/>
        </p:nvGraphicFramePr>
        <p:xfrm>
          <a:off x="3505200" y="3738563"/>
          <a:ext cx="2209800" cy="481012"/>
        </p:xfrm>
        <a:graphic>
          <a:graphicData uri="http://schemas.openxmlformats.org/presentationml/2006/ole">
            <mc:AlternateContent xmlns:mc="http://schemas.openxmlformats.org/markup-compatibility/2006">
              <mc:Choice xmlns:v="urn:schemas-microsoft-com:vml" Requires="v">
                <p:oleObj spid="_x0000_s172062" name="Equation" r:id="rId9" imgW="1167765" imgH="254000" progId="Equation.DSMT4">
                  <p:embed/>
                </p:oleObj>
              </mc:Choice>
              <mc:Fallback>
                <p:oleObj name="Equation" r:id="rId9" imgW="1167765" imgH="254000" progId="Equation.DSMT4">
                  <p:embed/>
                  <p:pic>
                    <p:nvPicPr>
                      <p:cNvPr id="0" name="图片 1720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3738563"/>
                        <a:ext cx="220980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8" name="Object 9"/>
          <p:cNvGraphicFramePr>
            <a:graphicFrameLocks noChangeAspect="1"/>
          </p:cNvGraphicFramePr>
          <p:nvPr/>
        </p:nvGraphicFramePr>
        <p:xfrm>
          <a:off x="6705600" y="3762375"/>
          <a:ext cx="1538288" cy="481013"/>
        </p:xfrm>
        <a:graphic>
          <a:graphicData uri="http://schemas.openxmlformats.org/presentationml/2006/ole">
            <mc:AlternateContent xmlns:mc="http://schemas.openxmlformats.org/markup-compatibility/2006">
              <mc:Choice xmlns:v="urn:schemas-microsoft-com:vml" Requires="v">
                <p:oleObj spid="_x0000_s172063" name="Equation" r:id="rId11" imgW="812165" imgH="254000" progId="Equation.DSMT4">
                  <p:embed/>
                </p:oleObj>
              </mc:Choice>
              <mc:Fallback>
                <p:oleObj name="Equation" r:id="rId11" imgW="812165" imgH="254000" progId="Equation.DSMT4">
                  <p:embed/>
                  <p:pic>
                    <p:nvPicPr>
                      <p:cNvPr id="0" name="图片 1720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05600" y="3762375"/>
                        <a:ext cx="153828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2"/>
          <p:cNvSpPr>
            <a:spLocks noGrp="1" noChangeArrowheads="1"/>
          </p:cNvSpPr>
          <p:nvPr>
            <p:ph type="title"/>
          </p:nvPr>
        </p:nvSpPr>
        <p:spPr>
          <a:xfrm>
            <a:off x="838200" y="381000"/>
            <a:ext cx="8105775" cy="1143000"/>
          </a:xfrm>
        </p:spPr>
        <p:txBody>
          <a:bodyPr/>
          <a:lstStyle/>
          <a:p>
            <a:pPr eaLnBrk="1" hangingPunct="1"/>
            <a:r>
              <a:rPr lang="zh-CN" altLang="en-US" sz="3600" smtClean="0"/>
              <a:t>初始的蚁群优化算法</a:t>
            </a:r>
            <a:r>
              <a:rPr lang="en-US" altLang="zh-CN" sz="3600" smtClean="0">
                <a:latin typeface="Times New Roman" pitchFamily="18" charset="0"/>
              </a:rPr>
              <a:t>—</a:t>
            </a:r>
            <a:r>
              <a:rPr lang="zh-CN" altLang="en-US" sz="3600" smtClean="0"/>
              <a:t>基于图的蚁群系统（</a:t>
            </a:r>
            <a:r>
              <a:rPr lang="en-US" altLang="zh-CN" sz="3600" smtClean="0"/>
              <a:t>GBAS</a:t>
            </a:r>
            <a:r>
              <a:rPr lang="zh-CN" altLang="en-US" sz="3600" smtClean="0"/>
              <a:t>） </a:t>
            </a:r>
            <a:r>
              <a:rPr lang="en-US" altLang="zh-CN" sz="3600" smtClean="0"/>
              <a:t>12/12</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FE00A97-7D84-4383-8B99-BA7B88004B41}" type="slidenum">
              <a:rPr kumimoji="0" lang="zh-CN" altLang="en-US" sz="1400"/>
            </a:fld>
            <a:endParaRPr kumimoji="0" lang="en-US" altLang="zh-CN" sz="1400"/>
          </a:p>
        </p:txBody>
      </p:sp>
      <p:sp>
        <p:nvSpPr>
          <p:cNvPr id="74755" name="Rectangle 2"/>
          <p:cNvSpPr>
            <a:spLocks noGrp="1" noChangeArrowheads="1"/>
          </p:cNvSpPr>
          <p:nvPr>
            <p:ph type="title"/>
          </p:nvPr>
        </p:nvSpPr>
        <p:spPr>
          <a:xfrm>
            <a:off x="685800" y="76200"/>
            <a:ext cx="7772400" cy="1143000"/>
          </a:xfrm>
        </p:spPr>
        <p:txBody>
          <a:bodyPr/>
          <a:lstStyle/>
          <a:p>
            <a:pPr eaLnBrk="1" hangingPunct="1"/>
            <a:r>
              <a:rPr lang="zh-CN" altLang="en-US" sz="3600" smtClean="0"/>
              <a:t>一般蚁群算法的框架</a:t>
            </a:r>
          </a:p>
        </p:txBody>
      </p:sp>
      <p:sp>
        <p:nvSpPr>
          <p:cNvPr id="74756" name="Text Box 3"/>
          <p:cNvSpPr txBox="1">
            <a:spLocks noChangeArrowheads="1"/>
          </p:cNvSpPr>
          <p:nvPr/>
        </p:nvSpPr>
        <p:spPr bwMode="auto">
          <a:xfrm>
            <a:off x="1219200" y="2438400"/>
            <a:ext cx="6553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a:t>一般蚁群算法的框架和</a:t>
            </a:r>
            <a:r>
              <a:rPr lang="en-US" altLang="zh-CN"/>
              <a:t>GBAS</a:t>
            </a:r>
            <a:r>
              <a:rPr lang="zh-CN" altLang="en-US"/>
              <a:t>基本相同，有三个组成部分：</a:t>
            </a:r>
            <a:endParaRPr lang="zh-CN" altLang="en-US"/>
          </a:p>
          <a:p>
            <a:pPr eaLnBrk="1" hangingPunct="1"/>
            <a:r>
              <a:rPr lang="zh-CN" altLang="en-US"/>
              <a:t>    蚁群的活动；</a:t>
            </a:r>
            <a:endParaRPr lang="zh-CN" altLang="en-US"/>
          </a:p>
          <a:p>
            <a:pPr eaLnBrk="1" hangingPunct="1"/>
            <a:r>
              <a:rPr lang="zh-CN" altLang="en-US"/>
              <a:t>    信息素的挥发；</a:t>
            </a:r>
            <a:endParaRPr lang="zh-CN" altLang="en-US"/>
          </a:p>
          <a:p>
            <a:pPr eaLnBrk="1" hangingPunct="1"/>
            <a:r>
              <a:rPr lang="zh-CN" altLang="en-US"/>
              <a:t>    信息素的增强；</a:t>
            </a:r>
            <a:endParaRPr lang="zh-CN" altLang="en-US"/>
          </a:p>
          <a:p>
            <a:pPr eaLnBrk="1" hangingPunct="1"/>
            <a:r>
              <a:rPr lang="zh-CN" altLang="en-US"/>
              <a:t>主要体现在前面的算法中步骤</a:t>
            </a:r>
            <a:r>
              <a:rPr lang="en-US" altLang="zh-CN"/>
              <a:t>2</a:t>
            </a:r>
            <a:r>
              <a:rPr lang="zh-CN" altLang="en-US"/>
              <a:t>和步骤</a:t>
            </a:r>
            <a:r>
              <a:rPr lang="en-US" altLang="zh-CN"/>
              <a:t>3</a:t>
            </a:r>
            <a:r>
              <a:rPr lang="zh-CN" altLang="en-US"/>
              <a:t>中的转移概率公式和信息素更新公式。</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D4E0D46-FDAD-46ED-B945-244424A20230}" type="slidenum">
              <a:rPr kumimoji="0" lang="zh-CN" altLang="en-US" sz="1400"/>
            </a:fld>
            <a:endParaRPr kumimoji="0" lang="en-US" altLang="zh-CN" sz="1400"/>
          </a:p>
        </p:txBody>
      </p:sp>
      <p:sp>
        <p:nvSpPr>
          <p:cNvPr id="75779" name="Rectangle 2"/>
          <p:cNvSpPr>
            <a:spLocks noGrp="1" noChangeArrowheads="1"/>
          </p:cNvSpPr>
          <p:nvPr>
            <p:ph type="title"/>
          </p:nvPr>
        </p:nvSpPr>
        <p:spPr>
          <a:xfrm>
            <a:off x="762000" y="304800"/>
            <a:ext cx="7772400" cy="609600"/>
          </a:xfrm>
        </p:spPr>
        <p:txBody>
          <a:bodyPr/>
          <a:lstStyle/>
          <a:p>
            <a:pPr eaLnBrk="1" hangingPunct="1"/>
            <a:r>
              <a:rPr lang="zh-CN" altLang="en-US" sz="3600" smtClean="0"/>
              <a:t>算法模型和收敛性分析</a:t>
            </a:r>
          </a:p>
        </p:txBody>
      </p:sp>
      <p:sp>
        <p:nvSpPr>
          <p:cNvPr id="75780" name="Rectangle 3"/>
          <p:cNvSpPr>
            <a:spLocks noGrp="1" noChangeArrowheads="1"/>
          </p:cNvSpPr>
          <p:nvPr>
            <p:ph type="body" idx="1"/>
          </p:nvPr>
        </p:nvSpPr>
        <p:spPr/>
        <p:txBody>
          <a:bodyPr/>
          <a:lstStyle/>
          <a:p>
            <a:pPr eaLnBrk="1" hangingPunct="1">
              <a:buFont typeface="Wingdings" pitchFamily="2" charset="2"/>
              <a:buNone/>
            </a:pPr>
            <a:r>
              <a:rPr lang="en-US" altLang="zh-CN" sz="3600" smtClean="0"/>
              <a:t>2.3.0 </a:t>
            </a:r>
            <a:r>
              <a:rPr lang="zh-CN" altLang="en-US" sz="3600" smtClean="0"/>
              <a:t>马氏过程的收敛定义</a:t>
            </a:r>
            <a:endParaRPr lang="zh-CN" altLang="en-US" sz="3600" smtClean="0"/>
          </a:p>
          <a:p>
            <a:pPr eaLnBrk="1" hangingPunct="1">
              <a:buFont typeface="Wingdings" pitchFamily="2" charset="2"/>
              <a:buNone/>
            </a:pPr>
            <a:r>
              <a:rPr lang="en-US" altLang="zh-CN" sz="3600" smtClean="0"/>
              <a:t>2.3.1 GBAS</a:t>
            </a:r>
            <a:r>
              <a:rPr lang="zh-CN" altLang="en-US" sz="3600" smtClean="0"/>
              <a:t>算法的收敛性分析</a:t>
            </a:r>
            <a:endParaRPr lang="zh-CN" altLang="en-US" sz="3600" smtClean="0"/>
          </a:p>
          <a:p>
            <a:pPr eaLnBrk="1" hangingPunct="1">
              <a:buFont typeface="Wingdings" pitchFamily="2" charset="2"/>
              <a:buNone/>
            </a:pPr>
            <a:r>
              <a:rPr lang="en-US" altLang="zh-CN" sz="3600" smtClean="0"/>
              <a:t>2.3.2</a:t>
            </a:r>
            <a:r>
              <a:rPr lang="zh-CN" altLang="en-US" sz="3600" smtClean="0"/>
              <a:t>其他算法及收敛性分析</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A00F93DA-1935-4FF3-AA01-7940CB1D646A}" type="slidenum">
              <a:rPr kumimoji="0" lang="zh-CN" altLang="en-US" sz="1400"/>
            </a:fld>
            <a:endParaRPr kumimoji="0" lang="en-US" altLang="zh-CN" sz="1400"/>
          </a:p>
        </p:txBody>
      </p:sp>
      <p:sp>
        <p:nvSpPr>
          <p:cNvPr id="76803" name="Rectangle 2"/>
          <p:cNvSpPr>
            <a:spLocks noGrp="1" noChangeArrowheads="1"/>
          </p:cNvSpPr>
          <p:nvPr>
            <p:ph type="title"/>
          </p:nvPr>
        </p:nvSpPr>
        <p:spPr>
          <a:xfrm>
            <a:off x="685800" y="-152400"/>
            <a:ext cx="7772400" cy="1143000"/>
          </a:xfrm>
        </p:spPr>
        <p:txBody>
          <a:bodyPr/>
          <a:lstStyle/>
          <a:p>
            <a:pPr eaLnBrk="1" hangingPunct="1"/>
            <a:r>
              <a:rPr lang="zh-CN" altLang="en-US" sz="3600" smtClean="0"/>
              <a:t>马氏过程的收敛定义</a:t>
            </a:r>
          </a:p>
        </p:txBody>
      </p:sp>
      <p:sp>
        <p:nvSpPr>
          <p:cNvPr id="76804" name="Rectangle 3"/>
          <p:cNvSpPr>
            <a:spLocks noGrp="1" noChangeArrowheads="1"/>
          </p:cNvSpPr>
          <p:nvPr>
            <p:ph type="body" idx="1"/>
          </p:nvPr>
        </p:nvSpPr>
        <p:spPr>
          <a:xfrm>
            <a:off x="323850" y="2017713"/>
            <a:ext cx="8631238" cy="4114800"/>
          </a:xfrm>
        </p:spPr>
        <p:txBody>
          <a:bodyPr/>
          <a:lstStyle/>
          <a:p>
            <a:pPr eaLnBrk="1" hangingPunct="1">
              <a:buFont typeface="Wingdings" pitchFamily="2" charset="2"/>
              <a:buNone/>
            </a:pPr>
            <a:r>
              <a:rPr lang="zh-CN" altLang="en-US" sz="2000" smtClean="0"/>
              <a:t>   蚁群优化算法的每步迭代对应随机变量</a:t>
            </a:r>
            <a:endParaRPr lang="zh-CN" altLang="en-US" sz="2000" smtClean="0"/>
          </a:p>
          <a:p>
            <a:pPr eaLnBrk="1" hangingPunct="1">
              <a:buFont typeface="Wingdings" pitchFamily="2" charset="2"/>
              <a:buNone/>
            </a:pPr>
            <a:r>
              <a:rPr lang="zh-CN" altLang="en-US" sz="2000" smtClean="0"/>
              <a:t>   其中     为信息素痕迹；     为</a:t>
            </a:r>
            <a:r>
              <a:rPr lang="en-US" altLang="zh-CN" sz="2000" smtClean="0"/>
              <a:t>n</a:t>
            </a:r>
            <a:r>
              <a:rPr lang="zh-CN" altLang="en-US" sz="2000" smtClean="0"/>
              <a:t>城市的一个排列，最多有   个状态。第</a:t>
            </a:r>
            <a:r>
              <a:rPr lang="en-US" altLang="zh-CN" sz="2000" smtClean="0"/>
              <a:t>s</a:t>
            </a:r>
            <a:r>
              <a:rPr lang="zh-CN" altLang="en-US" sz="2000" smtClean="0"/>
              <a:t>只蚂蚁在第</a:t>
            </a:r>
            <a:r>
              <a:rPr lang="en-US" altLang="zh-CN" sz="2000" smtClean="0"/>
              <a:t>k</a:t>
            </a:r>
            <a:r>
              <a:rPr lang="zh-CN" altLang="en-US" sz="2000" smtClean="0"/>
              <a:t>轮转移只由      决定，这个蚂蚁行走的路径和        一起，共同决定了     ，再通过信息素的更新原则可以进一步得到       。          的变化仅由       决定，而与先前的状态无关，这是一个典型的马尔可夫过程。</a:t>
            </a:r>
            <a:endParaRPr lang="zh-CN" altLang="en-US" sz="2000" smtClean="0"/>
          </a:p>
          <a:p>
            <a:pPr eaLnBrk="1" hangingPunct="1">
              <a:buFont typeface="Wingdings" pitchFamily="2" charset="2"/>
              <a:buNone/>
            </a:pPr>
            <a:r>
              <a:rPr lang="zh-CN" altLang="en-US" sz="2000" smtClean="0"/>
              <a:t>    </a:t>
            </a:r>
            <a:r>
              <a:rPr lang="zh-CN" altLang="en-US" sz="2000" b="1" smtClean="0"/>
              <a:t>定义</a:t>
            </a:r>
            <a:r>
              <a:rPr lang="zh-CN" altLang="en-US" sz="2000" smtClean="0"/>
              <a:t>：若一个马尔可夫过程                              ，对任意给定的           </a:t>
            </a:r>
            <a:endParaRPr lang="zh-CN" altLang="en-US" sz="2000" smtClean="0"/>
          </a:p>
          <a:p>
            <a:pPr eaLnBrk="1" hangingPunct="1">
              <a:buFont typeface="Wingdings" pitchFamily="2" charset="2"/>
              <a:buNone/>
            </a:pPr>
            <a:r>
              <a:rPr lang="zh-CN" altLang="en-US" sz="2000" smtClean="0"/>
              <a:t>   满足</a:t>
            </a:r>
            <a:endParaRPr lang="zh-CN" altLang="en-US" sz="2000" smtClean="0"/>
          </a:p>
          <a:p>
            <a:pPr eaLnBrk="1" hangingPunct="1">
              <a:buFont typeface="Wingdings" pitchFamily="2" charset="2"/>
              <a:buNone/>
            </a:pPr>
            <a:r>
              <a:rPr lang="zh-CN" altLang="en-US" sz="2000" smtClean="0"/>
              <a:t> </a:t>
            </a:r>
            <a:endParaRPr lang="zh-CN" altLang="en-US" sz="2000" smtClean="0"/>
          </a:p>
          <a:p>
            <a:pPr eaLnBrk="1" hangingPunct="1">
              <a:buFont typeface="Wingdings" pitchFamily="2" charset="2"/>
              <a:buNone/>
            </a:pPr>
            <a:endParaRPr lang="zh-CN" altLang="en-US" sz="2000" smtClean="0"/>
          </a:p>
          <a:p>
            <a:pPr eaLnBrk="1" hangingPunct="1">
              <a:buFont typeface="Wingdings" pitchFamily="2" charset="2"/>
              <a:buNone/>
            </a:pPr>
            <a:r>
              <a:rPr lang="zh-CN" altLang="en-US" sz="2000" smtClean="0"/>
              <a:t>    则称马尔可夫过程                      依概率</a:t>
            </a:r>
            <a:r>
              <a:rPr lang="en-US" altLang="zh-CN" sz="2000" smtClean="0"/>
              <a:t>1</a:t>
            </a:r>
            <a:r>
              <a:rPr lang="zh-CN" altLang="en-US" sz="2000" smtClean="0"/>
              <a:t>收敛到       。</a:t>
            </a:r>
            <a:endParaRPr lang="zh-CN" altLang="en-US" sz="2000" smtClean="0"/>
          </a:p>
          <a:p>
            <a:pPr eaLnBrk="1" hangingPunct="1">
              <a:buFont typeface="Wingdings" pitchFamily="2" charset="2"/>
              <a:buNone/>
            </a:pPr>
            <a:endParaRPr lang="zh-CN" altLang="en-US" sz="2000" smtClean="0"/>
          </a:p>
        </p:txBody>
      </p:sp>
      <p:graphicFrame>
        <p:nvGraphicFramePr>
          <p:cNvPr id="76805" name="Object 4"/>
          <p:cNvGraphicFramePr>
            <a:graphicFrameLocks noChangeAspect="1"/>
          </p:cNvGraphicFramePr>
          <p:nvPr/>
        </p:nvGraphicFramePr>
        <p:xfrm>
          <a:off x="5076825" y="2060575"/>
          <a:ext cx="2952750" cy="376238"/>
        </p:xfrm>
        <a:graphic>
          <a:graphicData uri="http://schemas.openxmlformats.org/presentationml/2006/ole">
            <mc:AlternateContent xmlns:mc="http://schemas.openxmlformats.org/markup-compatibility/2006">
              <mc:Choice xmlns:v="urn:schemas-microsoft-com:vml" Requires="v">
                <p:oleObj spid="_x0000_s173118" name="Equation" r:id="rId1" imgW="1790700" imgH="228600" progId="Equation.DSMT4">
                  <p:embed/>
                </p:oleObj>
              </mc:Choice>
              <mc:Fallback>
                <p:oleObj name="Equation" r:id="rId1" imgW="1790700" imgH="228600" progId="Equation.DSMT4">
                  <p:embed/>
                  <p:pic>
                    <p:nvPicPr>
                      <p:cNvPr id="0" name="图片 1731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2060575"/>
                        <a:ext cx="2952750"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6" name="Object 5"/>
          <p:cNvGraphicFramePr>
            <a:graphicFrameLocks noChangeAspect="1"/>
          </p:cNvGraphicFramePr>
          <p:nvPr/>
        </p:nvGraphicFramePr>
        <p:xfrm>
          <a:off x="1116013" y="2420938"/>
          <a:ext cx="431800" cy="287337"/>
        </p:xfrm>
        <a:graphic>
          <a:graphicData uri="http://schemas.openxmlformats.org/presentationml/2006/ole">
            <mc:AlternateContent xmlns:mc="http://schemas.openxmlformats.org/markup-compatibility/2006">
              <mc:Choice xmlns:v="urn:schemas-microsoft-com:vml" Requires="v">
                <p:oleObj spid="_x0000_s173119" name="Equation" r:id="rId3" imgW="304800" imgH="203200" progId="Equation.DSMT4">
                  <p:embed/>
                </p:oleObj>
              </mc:Choice>
              <mc:Fallback>
                <p:oleObj name="Equation" r:id="rId3" imgW="304800" imgH="203200" progId="Equation.DSMT4">
                  <p:embed/>
                  <p:pic>
                    <p:nvPicPr>
                      <p:cNvPr id="0" name="图片 173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420938"/>
                        <a:ext cx="431800"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7" name="Object 6"/>
          <p:cNvGraphicFramePr>
            <a:graphicFrameLocks noChangeAspect="1"/>
          </p:cNvGraphicFramePr>
          <p:nvPr/>
        </p:nvGraphicFramePr>
        <p:xfrm>
          <a:off x="3276600" y="2492375"/>
          <a:ext cx="431800" cy="238125"/>
        </p:xfrm>
        <a:graphic>
          <a:graphicData uri="http://schemas.openxmlformats.org/presentationml/2006/ole">
            <mc:AlternateContent xmlns:mc="http://schemas.openxmlformats.org/markup-compatibility/2006">
              <mc:Choice xmlns:v="urn:schemas-microsoft-com:vml" Requires="v">
                <p:oleObj spid="_x0000_s173120" name="Equation" r:id="rId5" imgW="368300" imgH="203200" progId="Equation.DSMT4">
                  <p:embed/>
                </p:oleObj>
              </mc:Choice>
              <mc:Fallback>
                <p:oleObj name="Equation" r:id="rId5" imgW="368300" imgH="203200" progId="Equation.DSMT4">
                  <p:embed/>
                  <p:pic>
                    <p:nvPicPr>
                      <p:cNvPr id="0" name="图片 1731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2492375"/>
                        <a:ext cx="431800" cy="23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8" name="Object 7"/>
          <p:cNvGraphicFramePr>
            <a:graphicFrameLocks noChangeAspect="1"/>
          </p:cNvGraphicFramePr>
          <p:nvPr/>
        </p:nvGraphicFramePr>
        <p:xfrm>
          <a:off x="6877050" y="2420938"/>
          <a:ext cx="268288" cy="288925"/>
        </p:xfrm>
        <a:graphic>
          <a:graphicData uri="http://schemas.openxmlformats.org/presentationml/2006/ole">
            <mc:AlternateContent xmlns:mc="http://schemas.openxmlformats.org/markup-compatibility/2006">
              <mc:Choice xmlns:v="urn:schemas-microsoft-com:vml" Requires="v">
                <p:oleObj spid="_x0000_s173121" name="Equation" r:id="rId7" imgW="165100" imgH="177800" progId="Equation.DSMT4">
                  <p:embed/>
                </p:oleObj>
              </mc:Choice>
              <mc:Fallback>
                <p:oleObj name="Equation" r:id="rId7" imgW="165100" imgH="177800" progId="Equation.DSMT4">
                  <p:embed/>
                  <p:pic>
                    <p:nvPicPr>
                      <p:cNvPr id="0" name="图片 1731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7050" y="2420938"/>
                        <a:ext cx="268288"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9" name="Object 8"/>
          <p:cNvGraphicFramePr>
            <a:graphicFrameLocks noChangeAspect="1"/>
          </p:cNvGraphicFramePr>
          <p:nvPr/>
        </p:nvGraphicFramePr>
        <p:xfrm>
          <a:off x="3119438" y="2781300"/>
          <a:ext cx="576262" cy="236538"/>
        </p:xfrm>
        <a:graphic>
          <a:graphicData uri="http://schemas.openxmlformats.org/presentationml/2006/ole">
            <mc:AlternateContent xmlns:mc="http://schemas.openxmlformats.org/markup-compatibility/2006">
              <mc:Choice xmlns:v="urn:schemas-microsoft-com:vml" Requires="v">
                <p:oleObj spid="_x0000_s173122" name="Equation" r:id="rId9" imgW="494665" imgH="203200" progId="Equation.DSMT4">
                  <p:embed/>
                </p:oleObj>
              </mc:Choice>
              <mc:Fallback>
                <p:oleObj name="Equation" r:id="rId9" imgW="494665" imgH="203200" progId="Equation.DSMT4">
                  <p:embed/>
                  <p:pic>
                    <p:nvPicPr>
                      <p:cNvPr id="0" name="图片 1731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9438" y="2781300"/>
                        <a:ext cx="576262" cy="23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0" name="Object 9"/>
          <p:cNvGraphicFramePr>
            <a:graphicFrameLocks noChangeAspect="1"/>
          </p:cNvGraphicFramePr>
          <p:nvPr/>
        </p:nvGraphicFramePr>
        <p:xfrm>
          <a:off x="6948488" y="2781300"/>
          <a:ext cx="546100" cy="203200"/>
        </p:xfrm>
        <a:graphic>
          <a:graphicData uri="http://schemas.openxmlformats.org/presentationml/2006/ole">
            <mc:AlternateContent xmlns:mc="http://schemas.openxmlformats.org/markup-compatibility/2006">
              <mc:Choice xmlns:v="urn:schemas-microsoft-com:vml" Requires="v">
                <p:oleObj spid="_x0000_s173123" name="Equation" r:id="rId11" imgW="545465" imgH="203200" progId="Equation.DSMT4">
                  <p:embed/>
                </p:oleObj>
              </mc:Choice>
              <mc:Fallback>
                <p:oleObj name="Equation" r:id="rId11" imgW="545465" imgH="203200" progId="Equation.DSMT4">
                  <p:embed/>
                  <p:pic>
                    <p:nvPicPr>
                      <p:cNvPr id="0" name="图片 1731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48488" y="2781300"/>
                        <a:ext cx="5461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1" name="Object 10"/>
          <p:cNvGraphicFramePr>
            <a:graphicFrameLocks noChangeAspect="1"/>
          </p:cNvGraphicFramePr>
          <p:nvPr/>
        </p:nvGraphicFramePr>
        <p:xfrm>
          <a:off x="1476375" y="3106738"/>
          <a:ext cx="431800" cy="238125"/>
        </p:xfrm>
        <a:graphic>
          <a:graphicData uri="http://schemas.openxmlformats.org/presentationml/2006/ole">
            <mc:AlternateContent xmlns:mc="http://schemas.openxmlformats.org/markup-compatibility/2006">
              <mc:Choice xmlns:v="urn:schemas-microsoft-com:vml" Requires="v">
                <p:oleObj spid="_x0000_s173124" name="Equation" r:id="rId13" imgW="368300" imgH="203200" progId="Equation.DSMT4">
                  <p:embed/>
                </p:oleObj>
              </mc:Choice>
              <mc:Fallback>
                <p:oleObj name="Equation" r:id="rId13" imgW="368300" imgH="203200" progId="Equation.DSMT4">
                  <p:embed/>
                  <p:pic>
                    <p:nvPicPr>
                      <p:cNvPr id="0" name="图片 173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106738"/>
                        <a:ext cx="431800" cy="23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2" name="Object 11"/>
          <p:cNvGraphicFramePr>
            <a:graphicFrameLocks noChangeAspect="1"/>
          </p:cNvGraphicFramePr>
          <p:nvPr/>
        </p:nvGraphicFramePr>
        <p:xfrm>
          <a:off x="6804025" y="3068638"/>
          <a:ext cx="379413" cy="252412"/>
        </p:xfrm>
        <a:graphic>
          <a:graphicData uri="http://schemas.openxmlformats.org/presentationml/2006/ole">
            <mc:AlternateContent xmlns:mc="http://schemas.openxmlformats.org/markup-compatibility/2006">
              <mc:Choice xmlns:v="urn:schemas-microsoft-com:vml" Requires="v">
                <p:oleObj spid="_x0000_s173125" name="Equation" r:id="rId14" imgW="304800" imgH="203200" progId="Equation.DSMT4">
                  <p:embed/>
                </p:oleObj>
              </mc:Choice>
              <mc:Fallback>
                <p:oleObj name="Equation" r:id="rId14" imgW="304800" imgH="203200" progId="Equation.DSMT4">
                  <p:embed/>
                  <p:pic>
                    <p:nvPicPr>
                      <p:cNvPr id="0" name="图片 1731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04025" y="3068638"/>
                        <a:ext cx="379413" cy="252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3" name="Object 12"/>
          <p:cNvGraphicFramePr>
            <a:graphicFrameLocks noChangeAspect="1"/>
          </p:cNvGraphicFramePr>
          <p:nvPr/>
        </p:nvGraphicFramePr>
        <p:xfrm>
          <a:off x="7689850" y="3030538"/>
          <a:ext cx="503238" cy="327025"/>
        </p:xfrm>
        <a:graphic>
          <a:graphicData uri="http://schemas.openxmlformats.org/presentationml/2006/ole">
            <mc:AlternateContent xmlns:mc="http://schemas.openxmlformats.org/markup-compatibility/2006">
              <mc:Choice xmlns:v="urn:schemas-microsoft-com:vml" Requires="v">
                <p:oleObj spid="_x0000_s173126" name="Equation" r:id="rId16" imgW="304800" imgH="228600" progId="Equation.DSMT4">
                  <p:embed/>
                </p:oleObj>
              </mc:Choice>
              <mc:Fallback>
                <p:oleObj name="Equation" r:id="rId16" imgW="304800" imgH="228600" progId="Equation.DSMT4">
                  <p:embed/>
                  <p:pic>
                    <p:nvPicPr>
                      <p:cNvPr id="0" name="图片 1731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89850" y="3030538"/>
                        <a:ext cx="503238"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4" name="Object 13"/>
          <p:cNvGraphicFramePr>
            <a:graphicFrameLocks noChangeAspect="1"/>
          </p:cNvGraphicFramePr>
          <p:nvPr/>
        </p:nvGraphicFramePr>
        <p:xfrm>
          <a:off x="1619250" y="3408363"/>
          <a:ext cx="258763" cy="274637"/>
        </p:xfrm>
        <a:graphic>
          <a:graphicData uri="http://schemas.openxmlformats.org/presentationml/2006/ole">
            <mc:AlternateContent xmlns:mc="http://schemas.openxmlformats.org/markup-compatibility/2006">
              <mc:Choice xmlns:v="urn:schemas-microsoft-com:vml" Requires="v">
                <p:oleObj spid="_x0000_s173127" name="Equation" r:id="rId18" imgW="215900" imgH="228600" progId="Equation.DSMT4">
                  <p:embed/>
                </p:oleObj>
              </mc:Choice>
              <mc:Fallback>
                <p:oleObj name="Equation" r:id="rId18" imgW="215900" imgH="228600" progId="Equation.DSMT4">
                  <p:embed/>
                  <p:pic>
                    <p:nvPicPr>
                      <p:cNvPr id="0" name="图片 1731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19250" y="3408363"/>
                        <a:ext cx="258763"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5" name="Object 14"/>
          <p:cNvGraphicFramePr>
            <a:graphicFrameLocks noChangeAspect="1"/>
          </p:cNvGraphicFramePr>
          <p:nvPr/>
        </p:nvGraphicFramePr>
        <p:xfrm>
          <a:off x="4140200" y="4005263"/>
          <a:ext cx="1657350" cy="436562"/>
        </p:xfrm>
        <a:graphic>
          <a:graphicData uri="http://schemas.openxmlformats.org/presentationml/2006/ole">
            <mc:AlternateContent xmlns:mc="http://schemas.openxmlformats.org/markup-compatibility/2006">
              <mc:Choice xmlns:v="urn:schemas-microsoft-com:vml" Requires="v">
                <p:oleObj spid="_x0000_s173128" name="Equation" r:id="rId20" imgW="965200" imgH="254000" progId="Equation.DSMT4">
                  <p:embed/>
                </p:oleObj>
              </mc:Choice>
              <mc:Fallback>
                <p:oleObj name="Equation" r:id="rId20" imgW="965200" imgH="254000" progId="Equation.DSMT4">
                  <p:embed/>
                  <p:pic>
                    <p:nvPicPr>
                      <p:cNvPr id="0" name="图片 17312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40200" y="4005263"/>
                        <a:ext cx="1657350"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6" name="Object 15"/>
          <p:cNvGraphicFramePr>
            <a:graphicFrameLocks noChangeAspect="1"/>
          </p:cNvGraphicFramePr>
          <p:nvPr/>
        </p:nvGraphicFramePr>
        <p:xfrm>
          <a:off x="7956550" y="4005263"/>
          <a:ext cx="620713" cy="311150"/>
        </p:xfrm>
        <a:graphic>
          <a:graphicData uri="http://schemas.openxmlformats.org/presentationml/2006/ole">
            <mc:AlternateContent xmlns:mc="http://schemas.openxmlformats.org/markup-compatibility/2006">
              <mc:Choice xmlns:v="urn:schemas-microsoft-com:vml" Requires="v">
                <p:oleObj spid="_x0000_s173129" name="Equation" r:id="rId22" imgW="354965" imgH="177800" progId="Equation.DSMT4">
                  <p:embed/>
                </p:oleObj>
              </mc:Choice>
              <mc:Fallback>
                <p:oleObj name="Equation" r:id="rId22" imgW="354965" imgH="177800" progId="Equation.DSMT4">
                  <p:embed/>
                  <p:pic>
                    <p:nvPicPr>
                      <p:cNvPr id="0" name="图片 17312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956550" y="4005263"/>
                        <a:ext cx="620713"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7" name="Object 16"/>
          <p:cNvGraphicFramePr>
            <a:graphicFrameLocks noChangeAspect="1"/>
          </p:cNvGraphicFramePr>
          <p:nvPr/>
        </p:nvGraphicFramePr>
        <p:xfrm>
          <a:off x="6227763" y="5440363"/>
          <a:ext cx="406400" cy="358775"/>
        </p:xfrm>
        <a:graphic>
          <a:graphicData uri="http://schemas.openxmlformats.org/presentationml/2006/ole">
            <mc:AlternateContent xmlns:mc="http://schemas.openxmlformats.org/markup-compatibility/2006">
              <mc:Choice xmlns:v="urn:schemas-microsoft-com:vml" Requires="v">
                <p:oleObj spid="_x0000_s173130" name="Equation" r:id="rId24" imgW="215900" imgH="190500" progId="Equation.DSMT4">
                  <p:embed/>
                </p:oleObj>
              </mc:Choice>
              <mc:Fallback>
                <p:oleObj name="Equation" r:id="rId24" imgW="215900" imgH="190500" progId="Equation.DSMT4">
                  <p:embed/>
                  <p:pic>
                    <p:nvPicPr>
                      <p:cNvPr id="0" name="图片 17312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227763" y="5440363"/>
                        <a:ext cx="40640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8" name="Object 17"/>
          <p:cNvGraphicFramePr>
            <a:graphicFrameLocks noChangeAspect="1"/>
          </p:cNvGraphicFramePr>
          <p:nvPr/>
        </p:nvGraphicFramePr>
        <p:xfrm>
          <a:off x="2789238" y="5465763"/>
          <a:ext cx="1727200" cy="396875"/>
        </p:xfrm>
        <a:graphic>
          <a:graphicData uri="http://schemas.openxmlformats.org/presentationml/2006/ole">
            <mc:AlternateContent xmlns:mc="http://schemas.openxmlformats.org/markup-compatibility/2006">
              <mc:Choice xmlns:v="urn:schemas-microsoft-com:vml" Requires="v">
                <p:oleObj spid="_x0000_s173131" name="Equation" r:id="rId26" imgW="1104900" imgH="254000" progId="Equation.DSMT4">
                  <p:embed/>
                </p:oleObj>
              </mc:Choice>
              <mc:Fallback>
                <p:oleObj name="Equation" r:id="rId26" imgW="1104900" imgH="254000" progId="Equation.DSMT4">
                  <p:embed/>
                  <p:pic>
                    <p:nvPicPr>
                      <p:cNvPr id="0" name="图片 17313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789238" y="5465763"/>
                        <a:ext cx="17272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9" name="Object 18"/>
          <p:cNvGraphicFramePr>
            <a:graphicFrameLocks noChangeAspect="1"/>
          </p:cNvGraphicFramePr>
          <p:nvPr/>
        </p:nvGraphicFramePr>
        <p:xfrm>
          <a:off x="1835150" y="4475163"/>
          <a:ext cx="4000500" cy="847725"/>
        </p:xfrm>
        <a:graphic>
          <a:graphicData uri="http://schemas.openxmlformats.org/presentationml/2006/ole">
            <mc:AlternateContent xmlns:mc="http://schemas.openxmlformats.org/markup-compatibility/2006">
              <mc:Choice xmlns:v="urn:schemas-microsoft-com:vml" Requires="v">
                <p:oleObj spid="_x0000_s173132" name="Equation" r:id="rId28" imgW="1497965" imgH="317500" progId="Equation.DSMT4">
                  <p:embed/>
                </p:oleObj>
              </mc:Choice>
              <mc:Fallback>
                <p:oleObj name="Equation" r:id="rId28" imgW="1497965" imgH="317500" progId="Equation.DSMT4">
                  <p:embed/>
                  <p:pic>
                    <p:nvPicPr>
                      <p:cNvPr id="0" name="图片 17313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835150" y="4475163"/>
                        <a:ext cx="40005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6"/>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7EE9B7AC-07A9-4911-BC75-E39639D41E53}" type="slidenum">
              <a:rPr kumimoji="0" lang="zh-CN" altLang="en-US" sz="1400"/>
            </a:fld>
            <a:endParaRPr kumimoji="0" lang="en-US" altLang="zh-CN" sz="1400"/>
          </a:p>
        </p:txBody>
      </p:sp>
      <p:sp>
        <p:nvSpPr>
          <p:cNvPr id="77827" name="Rectangle 2"/>
          <p:cNvSpPr>
            <a:spLocks noGrp="1" noChangeArrowheads="1"/>
          </p:cNvSpPr>
          <p:nvPr>
            <p:ph type="title"/>
          </p:nvPr>
        </p:nvSpPr>
        <p:spPr>
          <a:xfrm>
            <a:off x="914400" y="0"/>
            <a:ext cx="7793037" cy="1143000"/>
          </a:xfrm>
        </p:spPr>
        <p:txBody>
          <a:bodyPr/>
          <a:lstStyle/>
          <a:p>
            <a:pPr eaLnBrk="1" hangingPunct="1"/>
            <a:r>
              <a:rPr lang="en-US" altLang="zh-CN" sz="3600" smtClean="0"/>
              <a:t>GBAS</a:t>
            </a:r>
            <a:r>
              <a:rPr lang="zh-CN" altLang="en-US" sz="3600" smtClean="0"/>
              <a:t>算法的收敛性分析 </a:t>
            </a:r>
            <a:r>
              <a:rPr lang="en-US" altLang="zh-CN" sz="3600" smtClean="0"/>
              <a:t>1/8</a:t>
            </a:r>
          </a:p>
        </p:txBody>
      </p:sp>
      <p:sp>
        <p:nvSpPr>
          <p:cNvPr id="77828" name="Rectangle 3"/>
          <p:cNvSpPr>
            <a:spLocks noGrp="1" noChangeArrowheads="1"/>
          </p:cNvSpPr>
          <p:nvPr>
            <p:ph type="body" sz="half" idx="1"/>
          </p:nvPr>
        </p:nvSpPr>
        <p:spPr>
          <a:xfrm>
            <a:off x="611188" y="2060575"/>
            <a:ext cx="7416800" cy="4114800"/>
          </a:xfrm>
        </p:spPr>
        <p:txBody>
          <a:bodyPr/>
          <a:lstStyle/>
          <a:p>
            <a:pPr eaLnBrk="1" hangingPunct="1">
              <a:buFont typeface="Wingdings" pitchFamily="2" charset="2"/>
              <a:buNone/>
            </a:pPr>
            <a:r>
              <a:rPr lang="zh-CN" altLang="en-US" sz="2000" b="1" smtClean="0"/>
              <a:t>    定理</a:t>
            </a:r>
            <a:r>
              <a:rPr lang="en-US" altLang="zh-CN" sz="2000" b="1" smtClean="0"/>
              <a:t> </a:t>
            </a:r>
            <a:r>
              <a:rPr lang="zh-CN" altLang="en-US" sz="2000" smtClean="0"/>
              <a:t>满足</a:t>
            </a:r>
            <a:r>
              <a:rPr lang="zh-CN" altLang="en-US" sz="2000" smtClean="0">
                <a:hlinkClick r:id="rId1" action="ppaction://hlinksldjump"/>
              </a:rPr>
              <a:t>指定条件</a:t>
            </a:r>
            <a:r>
              <a:rPr lang="zh-CN" altLang="en-US" sz="2000" smtClean="0"/>
              <a:t>的马尔可夫过程                                </a:t>
            </a:r>
            <a:endParaRPr lang="zh-CN" altLang="en-US" sz="2000" smtClean="0"/>
          </a:p>
          <a:p>
            <a:pPr eaLnBrk="1" hangingPunct="1">
              <a:buFont typeface="Wingdings" pitchFamily="2" charset="2"/>
              <a:buNone/>
            </a:pPr>
            <a:r>
              <a:rPr lang="zh-CN" altLang="en-US" sz="2000" smtClean="0"/>
              <a:t>    依概率</a:t>
            </a:r>
            <a:r>
              <a:rPr lang="en-US" altLang="zh-CN" sz="2000" smtClean="0"/>
              <a:t>1</a:t>
            </a:r>
            <a:r>
              <a:rPr lang="zh-CN" altLang="en-US" sz="2000" smtClean="0"/>
              <a:t>收敛到               </a:t>
            </a:r>
            <a:r>
              <a:rPr lang="en-US" altLang="zh-CN" sz="2000" smtClean="0"/>
              <a:t>,</a:t>
            </a:r>
            <a:r>
              <a:rPr lang="zh-CN" altLang="en-US" sz="2000" smtClean="0"/>
              <a:t>其中    为一条最优路径</a:t>
            </a:r>
            <a:r>
              <a:rPr lang="en-US" altLang="zh-CN" sz="2000" smtClean="0"/>
              <a:t>,    </a:t>
            </a:r>
            <a:r>
              <a:rPr lang="zh-CN" altLang="en-US" sz="2000" smtClean="0"/>
              <a:t>定义为</a:t>
            </a:r>
            <a:r>
              <a:rPr lang="en-US" altLang="zh-CN" sz="2000" smtClean="0"/>
              <a:t>:</a:t>
            </a:r>
            <a:endParaRPr lang="en-US" altLang="zh-CN" sz="2000" smtClean="0"/>
          </a:p>
          <a:p>
            <a:pPr eaLnBrk="1" hangingPunct="1">
              <a:buFont typeface="Wingdings" pitchFamily="2" charset="2"/>
              <a:buNone/>
            </a:pPr>
            <a:r>
              <a:rPr lang="en-US" altLang="zh-CN" sz="2000" smtClean="0"/>
              <a:t>   </a:t>
            </a:r>
            <a:endParaRPr lang="en-US" altLang="zh-CN" sz="2000" smtClean="0"/>
          </a:p>
          <a:p>
            <a:pPr eaLnBrk="1" hangingPunct="1">
              <a:buFont typeface="Wingdings" pitchFamily="2" charset="2"/>
              <a:buNone/>
            </a:pPr>
            <a:endParaRPr lang="en-US" altLang="zh-CN" sz="2000" smtClean="0"/>
          </a:p>
          <a:p>
            <a:pPr eaLnBrk="1" hangingPunct="1">
              <a:buFont typeface="Wingdings" pitchFamily="2" charset="2"/>
              <a:buNone/>
            </a:pPr>
            <a:r>
              <a:rPr lang="en-US" altLang="zh-CN" sz="2000" smtClean="0"/>
              <a:t>    </a:t>
            </a:r>
            <a:endParaRPr lang="en-US" altLang="zh-CN" sz="2000" smtClean="0"/>
          </a:p>
          <a:p>
            <a:pPr eaLnBrk="1" hangingPunct="1">
              <a:buFont typeface="Wingdings" pitchFamily="2" charset="2"/>
              <a:buNone/>
            </a:pPr>
            <a:endParaRPr lang="en-US" altLang="zh-CN" sz="2000" smtClean="0"/>
          </a:p>
          <a:p>
            <a:pPr eaLnBrk="1" hangingPunct="1">
              <a:buFont typeface="Wingdings" pitchFamily="2" charset="2"/>
              <a:buNone/>
            </a:pPr>
            <a:r>
              <a:rPr lang="en-US" altLang="zh-CN" sz="2000" smtClean="0"/>
              <a:t>     </a:t>
            </a:r>
            <a:r>
              <a:rPr lang="zh-CN" altLang="en-US" sz="2000" smtClean="0"/>
              <a:t>证明分析</a:t>
            </a:r>
            <a:r>
              <a:rPr lang="en-US" altLang="zh-CN" sz="2000" smtClean="0"/>
              <a:t>: </a:t>
            </a:r>
            <a:r>
              <a:rPr lang="zh-CN" altLang="en-US" sz="2000" smtClean="0"/>
              <a:t>蚁群算法中</a:t>
            </a:r>
            <a:r>
              <a:rPr lang="en-US" altLang="zh-CN" sz="2000" smtClean="0"/>
              <a:t>,</a:t>
            </a:r>
            <a:r>
              <a:rPr lang="zh-CN" altLang="en-US" sz="2000" smtClean="0"/>
              <a:t>一但达到全局最优</a:t>
            </a:r>
            <a:r>
              <a:rPr lang="en-US" altLang="zh-CN" sz="2000" smtClean="0"/>
              <a:t>,</a:t>
            </a:r>
            <a:r>
              <a:rPr lang="zh-CN" altLang="en-US" sz="2000" smtClean="0"/>
              <a:t>由              只记录第一个最优解</a:t>
            </a:r>
            <a:r>
              <a:rPr lang="en-US" altLang="zh-CN" sz="2000" smtClean="0"/>
              <a:t>.</a:t>
            </a:r>
            <a:r>
              <a:rPr lang="zh-CN" altLang="en-US" sz="2000" smtClean="0"/>
              <a:t>证明分三部分</a:t>
            </a:r>
            <a:r>
              <a:rPr lang="en-US" altLang="zh-CN" sz="2000" smtClean="0"/>
              <a:t>:</a:t>
            </a:r>
            <a:endParaRPr lang="en-US" altLang="zh-CN" sz="2000" smtClean="0"/>
          </a:p>
          <a:p>
            <a:pPr lvl="1" eaLnBrk="1" hangingPunct="1"/>
            <a:r>
              <a:rPr lang="en-US" altLang="zh-CN" sz="1800" smtClean="0"/>
              <a:t>   </a:t>
            </a:r>
            <a:r>
              <a:rPr lang="zh-CN" altLang="en-US" sz="1800" smtClean="0"/>
              <a:t>证明以概率</a:t>
            </a:r>
            <a:r>
              <a:rPr lang="en-US" altLang="zh-CN" sz="1800" smtClean="0"/>
              <a:t>1</a:t>
            </a:r>
            <a:r>
              <a:rPr lang="zh-CN" altLang="en-US" sz="1800" smtClean="0"/>
              <a:t>达到一个最优路径</a:t>
            </a:r>
            <a:endParaRPr lang="zh-CN" altLang="en-US" sz="1800" smtClean="0"/>
          </a:p>
          <a:p>
            <a:pPr lvl="1" eaLnBrk="1" hangingPunct="1"/>
            <a:r>
              <a:rPr lang="zh-CN" altLang="en-US" sz="1800" smtClean="0"/>
              <a:t>   证明</a:t>
            </a:r>
            <a:r>
              <a:rPr lang="en-US" altLang="zh-CN" sz="1800" smtClean="0">
                <a:solidFill>
                  <a:schemeClr val="hlink"/>
                </a:solidFill>
              </a:rPr>
              <a:t>(1)</a:t>
            </a:r>
            <a:r>
              <a:rPr lang="zh-CN" altLang="en-US" sz="1800" smtClean="0"/>
              <a:t>上式成立</a:t>
            </a:r>
            <a:endParaRPr lang="zh-CN" altLang="en-US" sz="1800" smtClean="0"/>
          </a:p>
          <a:p>
            <a:pPr lvl="1" eaLnBrk="1" hangingPunct="1"/>
            <a:r>
              <a:rPr lang="zh-CN" altLang="en-US" sz="1800" smtClean="0"/>
              <a:t>   证明以概率</a:t>
            </a:r>
            <a:r>
              <a:rPr lang="en-US" altLang="zh-CN" sz="1800" smtClean="0"/>
              <a:t>1</a:t>
            </a:r>
            <a:r>
              <a:rPr lang="zh-CN" altLang="en-US" sz="1800" smtClean="0"/>
              <a:t>收敛到一个最优路径</a:t>
            </a:r>
          </a:p>
        </p:txBody>
      </p:sp>
      <p:graphicFrame>
        <p:nvGraphicFramePr>
          <p:cNvPr id="77829" name="Object 4"/>
          <p:cNvGraphicFramePr>
            <a:graphicFrameLocks noGrp="1" noChangeAspect="1"/>
          </p:cNvGraphicFramePr>
          <p:nvPr>
            <p:ph sz="quarter" idx="2"/>
          </p:nvPr>
        </p:nvGraphicFramePr>
        <p:xfrm>
          <a:off x="5148263" y="2133600"/>
          <a:ext cx="2160587" cy="276225"/>
        </p:xfrm>
        <a:graphic>
          <a:graphicData uri="http://schemas.openxmlformats.org/presentationml/2006/ole">
            <mc:AlternateContent xmlns:mc="http://schemas.openxmlformats.org/markup-compatibility/2006">
              <mc:Choice xmlns:v="urn:schemas-microsoft-com:vml" Requires="v">
                <p:oleObj spid="_x0000_s174106" name="Equation" r:id="rId2" imgW="1790700" imgH="228600" progId="Equation.DSMT4">
                  <p:embed/>
                </p:oleObj>
              </mc:Choice>
              <mc:Fallback>
                <p:oleObj name="Equation" r:id="rId2" imgW="1790700" imgH="228600" progId="Equation.DSMT4">
                  <p:embed/>
                  <p:pic>
                    <p:nvPicPr>
                      <p:cNvPr id="0" name="图片 174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2133600"/>
                        <a:ext cx="2160587"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0" name="Object 5"/>
          <p:cNvGraphicFramePr>
            <a:graphicFrameLocks noChangeAspect="1"/>
          </p:cNvGraphicFramePr>
          <p:nvPr/>
        </p:nvGraphicFramePr>
        <p:xfrm>
          <a:off x="2627313" y="2530475"/>
          <a:ext cx="1150937" cy="301625"/>
        </p:xfrm>
        <a:graphic>
          <a:graphicData uri="http://schemas.openxmlformats.org/presentationml/2006/ole">
            <mc:AlternateContent xmlns:mc="http://schemas.openxmlformats.org/markup-compatibility/2006">
              <mc:Choice xmlns:v="urn:schemas-microsoft-com:vml" Requires="v">
                <p:oleObj spid="_x0000_s174107" name="Equation" r:id="rId4" imgW="876300" imgH="228600" progId="Equation.DSMT4">
                  <p:embed/>
                </p:oleObj>
              </mc:Choice>
              <mc:Fallback>
                <p:oleObj name="Equation" r:id="rId4" imgW="876300" imgH="228600" progId="Equation.DSMT4">
                  <p:embed/>
                  <p:pic>
                    <p:nvPicPr>
                      <p:cNvPr id="0" name="图片 1741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2530475"/>
                        <a:ext cx="1150937"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1" name="Object 6"/>
          <p:cNvGraphicFramePr>
            <a:graphicFrameLocks noGrp="1" noChangeAspect="1"/>
          </p:cNvGraphicFramePr>
          <p:nvPr>
            <p:ph sz="quarter" idx="3"/>
          </p:nvPr>
        </p:nvGraphicFramePr>
        <p:xfrm>
          <a:off x="4114800" y="2514600"/>
          <a:ext cx="228600" cy="203200"/>
        </p:xfrm>
        <a:graphic>
          <a:graphicData uri="http://schemas.openxmlformats.org/presentationml/2006/ole">
            <mc:AlternateContent xmlns:mc="http://schemas.openxmlformats.org/markup-compatibility/2006">
              <mc:Choice xmlns:v="urn:schemas-microsoft-com:vml" Requires="v">
                <p:oleObj spid="_x0000_s174108" name="Equation" r:id="rId6" imgW="228600" imgH="203200" progId="Equation.DSMT4">
                  <p:embed/>
                </p:oleObj>
              </mc:Choice>
              <mc:Fallback>
                <p:oleObj name="Equation" r:id="rId6" imgW="228600" imgH="203200" progId="Equation.DSMT4">
                  <p:embed/>
                  <p:pic>
                    <p:nvPicPr>
                      <p:cNvPr id="0" name="图片 1741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2514600"/>
                        <a:ext cx="2286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32" name="Object 7"/>
          <p:cNvGraphicFramePr>
            <a:graphicFrameLocks noChangeAspect="1"/>
          </p:cNvGraphicFramePr>
          <p:nvPr/>
        </p:nvGraphicFramePr>
        <p:xfrm>
          <a:off x="6659563" y="2492375"/>
          <a:ext cx="271462" cy="334963"/>
        </p:xfrm>
        <a:graphic>
          <a:graphicData uri="http://schemas.openxmlformats.org/presentationml/2006/ole">
            <mc:AlternateContent xmlns:mc="http://schemas.openxmlformats.org/markup-compatibility/2006">
              <mc:Choice xmlns:v="urn:schemas-microsoft-com:vml" Requires="v">
                <p:oleObj spid="_x0000_s174109" name="Equation" r:id="rId8" imgW="165100" imgH="203200" progId="Equation.DSMT4">
                  <p:embed/>
                </p:oleObj>
              </mc:Choice>
              <mc:Fallback>
                <p:oleObj name="Equation" r:id="rId8" imgW="165100" imgH="203200" progId="Equation.DSMT4">
                  <p:embed/>
                  <p:pic>
                    <p:nvPicPr>
                      <p:cNvPr id="0" name="图片 17410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9563" y="2492375"/>
                        <a:ext cx="271462"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3" name="Object 8"/>
          <p:cNvGraphicFramePr>
            <a:graphicFrameLocks noChangeAspect="1"/>
          </p:cNvGraphicFramePr>
          <p:nvPr/>
        </p:nvGraphicFramePr>
        <p:xfrm>
          <a:off x="1528763" y="2852738"/>
          <a:ext cx="4987925" cy="1192212"/>
        </p:xfrm>
        <a:graphic>
          <a:graphicData uri="http://schemas.openxmlformats.org/presentationml/2006/ole">
            <mc:AlternateContent xmlns:mc="http://schemas.openxmlformats.org/markup-compatibility/2006">
              <mc:Choice xmlns:v="urn:schemas-microsoft-com:vml" Requires="v">
                <p:oleObj spid="_x0000_s174110" name="Equation" r:id="rId10" imgW="2527300" imgH="711200" progId="Equation.DSMT4">
                  <p:embed/>
                </p:oleObj>
              </mc:Choice>
              <mc:Fallback>
                <p:oleObj name="Equation" r:id="rId10" imgW="2527300" imgH="711200" progId="Equation.DSMT4">
                  <p:embed/>
                  <p:pic>
                    <p:nvPicPr>
                      <p:cNvPr id="0" name="图片 17410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8763" y="2852738"/>
                        <a:ext cx="4987925" cy="1192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4" name="Object 9"/>
          <p:cNvGraphicFramePr>
            <a:graphicFrameLocks noChangeAspect="1"/>
          </p:cNvGraphicFramePr>
          <p:nvPr/>
        </p:nvGraphicFramePr>
        <p:xfrm>
          <a:off x="5940425" y="4365625"/>
          <a:ext cx="1122363" cy="246063"/>
        </p:xfrm>
        <a:graphic>
          <a:graphicData uri="http://schemas.openxmlformats.org/presentationml/2006/ole">
            <mc:AlternateContent xmlns:mc="http://schemas.openxmlformats.org/markup-compatibility/2006">
              <mc:Choice xmlns:v="urn:schemas-microsoft-com:vml" Requires="v">
                <p:oleObj spid="_x0000_s174111" name="Equation" r:id="rId12" imgW="926465" imgH="203200" progId="Equation.DSMT4">
                  <p:embed/>
                </p:oleObj>
              </mc:Choice>
              <mc:Fallback>
                <p:oleObj name="Equation" r:id="rId12" imgW="926465" imgH="203200" progId="Equation.DSMT4">
                  <p:embed/>
                  <p:pic>
                    <p:nvPicPr>
                      <p:cNvPr id="0" name="图片 1741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40425" y="4365625"/>
                        <a:ext cx="1122363"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29F467B-5789-4863-BA8C-255C694FBBC5}" type="slidenum">
              <a:rPr kumimoji="0" lang="zh-CN" altLang="en-US" sz="1400"/>
            </a:fld>
            <a:endParaRPr kumimoji="0" lang="en-US" altLang="zh-CN" sz="1400"/>
          </a:p>
        </p:txBody>
      </p:sp>
      <p:sp>
        <p:nvSpPr>
          <p:cNvPr id="78851" name="Rectangle 2"/>
          <p:cNvSpPr>
            <a:spLocks noGrp="1" noChangeArrowheads="1"/>
          </p:cNvSpPr>
          <p:nvPr>
            <p:ph type="title"/>
          </p:nvPr>
        </p:nvSpPr>
        <p:spPr/>
        <p:txBody>
          <a:bodyPr/>
          <a:lstStyle/>
          <a:p>
            <a:pPr eaLnBrk="1" hangingPunct="1"/>
            <a:r>
              <a:rPr lang="en-US" altLang="zh-CN" sz="4000" smtClean="0"/>
              <a:t>GBAS</a:t>
            </a:r>
            <a:r>
              <a:rPr lang="zh-CN" altLang="en-US" sz="4000" smtClean="0"/>
              <a:t>算法的收敛性分析 </a:t>
            </a:r>
            <a:r>
              <a:rPr lang="en-US" altLang="zh-CN" sz="4000" smtClean="0"/>
              <a:t>2/8</a:t>
            </a:r>
          </a:p>
        </p:txBody>
      </p:sp>
      <p:sp>
        <p:nvSpPr>
          <p:cNvPr id="78852" name="Rectangle 3"/>
          <p:cNvSpPr>
            <a:spLocks noGrp="1" noChangeArrowheads="1"/>
          </p:cNvSpPr>
          <p:nvPr>
            <p:ph type="body" idx="1"/>
          </p:nvPr>
        </p:nvSpPr>
        <p:spPr>
          <a:xfrm>
            <a:off x="685800" y="1981200"/>
            <a:ext cx="7620000" cy="4114800"/>
          </a:xfrm>
        </p:spPr>
        <p:txBody>
          <a:bodyPr/>
          <a:lstStyle/>
          <a:p>
            <a:pPr eaLnBrk="1" hangingPunct="1">
              <a:buFont typeface="Wingdings" pitchFamily="2" charset="2"/>
              <a:buNone/>
            </a:pPr>
            <a:r>
              <a:rPr lang="zh-CN" altLang="en-US" sz="2000" smtClean="0"/>
              <a:t>证明以概率</a:t>
            </a:r>
            <a:r>
              <a:rPr lang="en-US" altLang="zh-CN" sz="2000" smtClean="0"/>
              <a:t>1</a:t>
            </a:r>
            <a:r>
              <a:rPr lang="zh-CN" altLang="en-US" sz="2000" smtClean="0"/>
              <a:t>到达一个最优路径</a:t>
            </a:r>
            <a:endParaRPr lang="zh-CN" altLang="en-US" sz="2000" smtClean="0"/>
          </a:p>
          <a:p>
            <a:pPr eaLnBrk="1" hangingPunct="1">
              <a:buFont typeface="Wingdings" pitchFamily="2" charset="2"/>
              <a:buNone/>
            </a:pPr>
            <a:r>
              <a:rPr lang="zh-CN" altLang="en-US" sz="2000" smtClean="0"/>
              <a:t>     对于最优路径     </a:t>
            </a:r>
            <a:r>
              <a:rPr lang="en-US" altLang="zh-CN" sz="2000" smtClean="0"/>
              <a:t>,</a:t>
            </a:r>
            <a:r>
              <a:rPr lang="zh-CN" altLang="en-US" sz="2000" smtClean="0"/>
              <a:t>令    为蚁群中的一个蚂蚁在第</a:t>
            </a:r>
            <a:r>
              <a:rPr lang="en-US" altLang="zh-CN" sz="2000" smtClean="0"/>
              <a:t>k</a:t>
            </a:r>
            <a:r>
              <a:rPr lang="zh-CN" altLang="en-US" sz="2000" smtClean="0"/>
              <a:t>次外循环后第一次走到最优路径      的事件</a:t>
            </a:r>
            <a:r>
              <a:rPr lang="en-US" altLang="zh-CN" sz="2000" smtClean="0"/>
              <a:t>.    </a:t>
            </a:r>
            <a:r>
              <a:rPr lang="zh-CN" altLang="en-US" sz="2000" smtClean="0"/>
              <a:t>表示仅第</a:t>
            </a:r>
            <a:r>
              <a:rPr lang="en-US" altLang="zh-CN" sz="2000" smtClean="0"/>
              <a:t>k</a:t>
            </a:r>
            <a:r>
              <a:rPr lang="zh-CN" altLang="en-US" sz="2000" smtClean="0"/>
              <a:t>次外循环没有走到  的事件</a:t>
            </a:r>
            <a:r>
              <a:rPr lang="en-US" altLang="zh-CN" sz="2000" smtClean="0"/>
              <a:t>,</a:t>
            </a:r>
            <a:r>
              <a:rPr lang="zh-CN" altLang="en-US" sz="2000" smtClean="0"/>
              <a:t>但前</a:t>
            </a:r>
            <a:r>
              <a:rPr lang="en-US" altLang="zh-CN" sz="2000" smtClean="0"/>
              <a:t>k-1</a:t>
            </a:r>
            <a:r>
              <a:rPr lang="zh-CN" altLang="en-US" sz="2000" smtClean="0"/>
              <a:t>次可能走到过这条最优路径</a:t>
            </a:r>
            <a:r>
              <a:rPr lang="en-US" altLang="zh-CN" sz="2000" smtClean="0"/>
              <a:t>.     </a:t>
            </a:r>
            <a:r>
              <a:rPr lang="zh-CN" altLang="en-US" sz="2000" smtClean="0"/>
              <a:t>永远不会被走到的事件为                     </a:t>
            </a:r>
            <a:r>
              <a:rPr lang="en-US" altLang="zh-CN" sz="2000" smtClean="0"/>
              <a:t>,</a:t>
            </a:r>
            <a:r>
              <a:rPr lang="zh-CN" altLang="en-US" sz="2000" smtClean="0"/>
              <a:t>其概率为</a:t>
            </a:r>
            <a:r>
              <a:rPr lang="en-US" altLang="zh-CN" sz="2000" smtClean="0"/>
              <a:t>:</a:t>
            </a:r>
            <a:endParaRPr lang="en-US" altLang="zh-CN" sz="2000" smtClean="0"/>
          </a:p>
          <a:p>
            <a:pPr eaLnBrk="1" hangingPunct="1">
              <a:buFont typeface="Wingdings" pitchFamily="2" charset="2"/>
              <a:buNone/>
            </a:pPr>
            <a:endParaRPr lang="en-US" altLang="zh-CN" sz="2000" smtClean="0"/>
          </a:p>
          <a:p>
            <a:pPr eaLnBrk="1" hangingPunct="1">
              <a:buFont typeface="Wingdings" pitchFamily="2" charset="2"/>
              <a:buNone/>
            </a:pPr>
            <a:endParaRPr lang="zh-CN" altLang="en-US" sz="2000" smtClean="0"/>
          </a:p>
        </p:txBody>
      </p:sp>
      <p:graphicFrame>
        <p:nvGraphicFramePr>
          <p:cNvPr id="78853" name="Object 4"/>
          <p:cNvGraphicFramePr>
            <a:graphicFrameLocks noChangeAspect="1"/>
          </p:cNvGraphicFramePr>
          <p:nvPr/>
        </p:nvGraphicFramePr>
        <p:xfrm>
          <a:off x="2667000" y="2362200"/>
          <a:ext cx="347663" cy="401638"/>
        </p:xfrm>
        <a:graphic>
          <a:graphicData uri="http://schemas.openxmlformats.org/presentationml/2006/ole">
            <mc:AlternateContent xmlns:mc="http://schemas.openxmlformats.org/markup-compatibility/2006">
              <mc:Choice xmlns:v="urn:schemas-microsoft-com:vml" Requires="v">
                <p:oleObj spid="_x0000_s175138" name="Equation" r:id="rId1" imgW="165100" imgH="190500" progId="Equation.DSMT4">
                  <p:embed/>
                </p:oleObj>
              </mc:Choice>
              <mc:Fallback>
                <p:oleObj name="Equation" r:id="rId1" imgW="165100" imgH="190500" progId="Equation.DSMT4">
                  <p:embed/>
                  <p:pic>
                    <p:nvPicPr>
                      <p:cNvPr id="0" name="图片 1751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362200"/>
                        <a:ext cx="347663"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4" name="Object 5"/>
          <p:cNvGraphicFramePr>
            <a:graphicFrameLocks noChangeAspect="1"/>
          </p:cNvGraphicFramePr>
          <p:nvPr/>
        </p:nvGraphicFramePr>
        <p:xfrm>
          <a:off x="3276600" y="2362200"/>
          <a:ext cx="336550" cy="431800"/>
        </p:xfrm>
        <a:graphic>
          <a:graphicData uri="http://schemas.openxmlformats.org/presentationml/2006/ole">
            <mc:AlternateContent xmlns:mc="http://schemas.openxmlformats.org/markup-compatibility/2006">
              <mc:Choice xmlns:v="urn:schemas-microsoft-com:vml" Requires="v">
                <p:oleObj spid="_x0000_s175139" name="Equation" r:id="rId3" imgW="177800" imgH="228600" progId="Equation.DSMT4">
                  <p:embed/>
                </p:oleObj>
              </mc:Choice>
              <mc:Fallback>
                <p:oleObj name="Equation" r:id="rId3" imgW="177800" imgH="228600" progId="Equation.DSMT4">
                  <p:embed/>
                  <p:pic>
                    <p:nvPicPr>
                      <p:cNvPr id="0" name="图片 1751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362200"/>
                        <a:ext cx="3365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5" name="Object 6"/>
          <p:cNvGraphicFramePr>
            <a:graphicFrameLocks noChangeAspect="1"/>
          </p:cNvGraphicFramePr>
          <p:nvPr/>
        </p:nvGraphicFramePr>
        <p:xfrm>
          <a:off x="2971800" y="2667000"/>
          <a:ext cx="355600" cy="360363"/>
        </p:xfrm>
        <a:graphic>
          <a:graphicData uri="http://schemas.openxmlformats.org/presentationml/2006/ole">
            <mc:AlternateContent xmlns:mc="http://schemas.openxmlformats.org/markup-compatibility/2006">
              <mc:Choice xmlns:v="urn:schemas-microsoft-com:vml" Requires="v">
                <p:oleObj spid="_x0000_s175140" name="Equation" r:id="rId5" imgW="165100" imgH="190500" progId="Equation.DSMT4">
                  <p:embed/>
                </p:oleObj>
              </mc:Choice>
              <mc:Fallback>
                <p:oleObj name="Equation" r:id="rId5" imgW="165100" imgH="190500" progId="Equation.DSMT4">
                  <p:embed/>
                  <p:pic>
                    <p:nvPicPr>
                      <p:cNvPr id="0" name="图片 1751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2667000"/>
                        <a:ext cx="355600"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6" name="Object 7"/>
          <p:cNvGraphicFramePr>
            <a:graphicFrameLocks noChangeAspect="1"/>
          </p:cNvGraphicFramePr>
          <p:nvPr/>
        </p:nvGraphicFramePr>
        <p:xfrm>
          <a:off x="4114800" y="2743200"/>
          <a:ext cx="261938" cy="261938"/>
        </p:xfrm>
        <a:graphic>
          <a:graphicData uri="http://schemas.openxmlformats.org/presentationml/2006/ole">
            <mc:AlternateContent xmlns:mc="http://schemas.openxmlformats.org/markup-compatibility/2006">
              <mc:Choice xmlns:v="urn:schemas-microsoft-com:vml" Requires="v">
                <p:oleObj spid="_x0000_s175141" name="Equation" r:id="rId7" imgW="215900" imgH="215900" progId="Equation.DSMT4">
                  <p:embed/>
                </p:oleObj>
              </mc:Choice>
              <mc:Fallback>
                <p:oleObj name="Equation" r:id="rId7" imgW="215900" imgH="215900" progId="Equation.DSMT4">
                  <p:embed/>
                  <p:pic>
                    <p:nvPicPr>
                      <p:cNvPr id="0" name="图片 1751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2743200"/>
                        <a:ext cx="261938"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7" name="Object 8"/>
          <p:cNvGraphicFramePr>
            <a:graphicFrameLocks noChangeAspect="1"/>
          </p:cNvGraphicFramePr>
          <p:nvPr/>
        </p:nvGraphicFramePr>
        <p:xfrm>
          <a:off x="7467600" y="2667000"/>
          <a:ext cx="285750" cy="330200"/>
        </p:xfrm>
        <a:graphic>
          <a:graphicData uri="http://schemas.openxmlformats.org/presentationml/2006/ole">
            <mc:AlternateContent xmlns:mc="http://schemas.openxmlformats.org/markup-compatibility/2006">
              <mc:Choice xmlns:v="urn:schemas-microsoft-com:vml" Requires="v">
                <p:oleObj spid="_x0000_s175142" name="Equation" r:id="rId9" imgW="165100" imgH="190500" progId="Equation.DSMT4">
                  <p:embed/>
                </p:oleObj>
              </mc:Choice>
              <mc:Fallback>
                <p:oleObj name="Equation" r:id="rId9" imgW="165100" imgH="190500" progId="Equation.DSMT4">
                  <p:embed/>
                  <p:pic>
                    <p:nvPicPr>
                      <p:cNvPr id="0" name="图片 1751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67600" y="2667000"/>
                        <a:ext cx="28575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8" name="Object 9"/>
          <p:cNvGraphicFramePr>
            <a:graphicFrameLocks noChangeAspect="1"/>
          </p:cNvGraphicFramePr>
          <p:nvPr/>
        </p:nvGraphicFramePr>
        <p:xfrm>
          <a:off x="5486400" y="2971800"/>
          <a:ext cx="347663" cy="401638"/>
        </p:xfrm>
        <a:graphic>
          <a:graphicData uri="http://schemas.openxmlformats.org/presentationml/2006/ole">
            <mc:AlternateContent xmlns:mc="http://schemas.openxmlformats.org/markup-compatibility/2006">
              <mc:Choice xmlns:v="urn:schemas-microsoft-com:vml" Requires="v">
                <p:oleObj spid="_x0000_s175143" name="Equation" r:id="rId11" imgW="165100" imgH="190500" progId="Equation.DSMT4">
                  <p:embed/>
                </p:oleObj>
              </mc:Choice>
              <mc:Fallback>
                <p:oleObj name="Equation" r:id="rId11" imgW="165100" imgH="190500" progId="Equation.DSMT4">
                  <p:embed/>
                  <p:pic>
                    <p:nvPicPr>
                      <p:cNvPr id="0" name="图片 1751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2971800"/>
                        <a:ext cx="347663"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9" name="Object 10"/>
          <p:cNvGraphicFramePr>
            <a:graphicFrameLocks noChangeAspect="1"/>
          </p:cNvGraphicFramePr>
          <p:nvPr/>
        </p:nvGraphicFramePr>
        <p:xfrm>
          <a:off x="1600200" y="3352800"/>
          <a:ext cx="1387475" cy="503237"/>
        </p:xfrm>
        <a:graphic>
          <a:graphicData uri="http://schemas.openxmlformats.org/presentationml/2006/ole">
            <mc:AlternateContent xmlns:mc="http://schemas.openxmlformats.org/markup-compatibility/2006">
              <mc:Choice xmlns:v="urn:schemas-microsoft-com:vml" Requires="v">
                <p:oleObj spid="_x0000_s175144" name="Equation" r:id="rId13" imgW="735965" imgH="266700" progId="Equation.DSMT4">
                  <p:embed/>
                </p:oleObj>
              </mc:Choice>
              <mc:Fallback>
                <p:oleObj name="Equation" r:id="rId13" imgW="735965" imgH="266700" progId="Equation.DSMT4">
                  <p:embed/>
                  <p:pic>
                    <p:nvPicPr>
                      <p:cNvPr id="0" name="图片 1751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0200" y="3352800"/>
                        <a:ext cx="1387475"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0" name="Object 11"/>
          <p:cNvGraphicFramePr>
            <a:graphicFrameLocks noChangeAspect="1"/>
          </p:cNvGraphicFramePr>
          <p:nvPr/>
        </p:nvGraphicFramePr>
        <p:xfrm>
          <a:off x="1619250" y="3933825"/>
          <a:ext cx="7056438" cy="1871663"/>
        </p:xfrm>
        <a:graphic>
          <a:graphicData uri="http://schemas.openxmlformats.org/presentationml/2006/ole">
            <mc:AlternateContent xmlns:mc="http://schemas.openxmlformats.org/markup-compatibility/2006">
              <mc:Choice xmlns:v="urn:schemas-microsoft-com:vml" Requires="v">
                <p:oleObj spid="_x0000_s175145" name="Equation" r:id="rId15" imgW="4356100" imgH="1155700" progId="Equation.DSMT4">
                  <p:embed/>
                </p:oleObj>
              </mc:Choice>
              <mc:Fallback>
                <p:oleObj name="Equation" r:id="rId15" imgW="4356100" imgH="1155700" progId="Equation.DSMT4">
                  <p:embed/>
                  <p:pic>
                    <p:nvPicPr>
                      <p:cNvPr id="0" name="图片 1751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19250" y="3933825"/>
                        <a:ext cx="7056438" cy="187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38964081-59CA-419B-AA1C-0340DD0BDBDC}" type="slidenum">
              <a:rPr kumimoji="0" lang="zh-CN" altLang="en-US" sz="1400"/>
            </a:fld>
            <a:endParaRPr kumimoji="0" lang="en-US" altLang="zh-CN" sz="1400"/>
          </a:p>
        </p:txBody>
      </p:sp>
      <p:sp>
        <p:nvSpPr>
          <p:cNvPr id="79875" name="Rectangle 2"/>
          <p:cNvSpPr>
            <a:spLocks noGrp="1" noChangeArrowheads="1"/>
          </p:cNvSpPr>
          <p:nvPr>
            <p:ph type="title"/>
          </p:nvPr>
        </p:nvSpPr>
        <p:spPr/>
        <p:txBody>
          <a:bodyPr/>
          <a:lstStyle/>
          <a:p>
            <a:pPr eaLnBrk="1" hangingPunct="1"/>
            <a:r>
              <a:rPr lang="en-US" altLang="zh-CN" sz="4000" smtClean="0"/>
              <a:t>GBAS</a:t>
            </a:r>
            <a:r>
              <a:rPr lang="zh-CN" altLang="en-US" sz="4000" smtClean="0"/>
              <a:t>算法的收敛性分析 </a:t>
            </a:r>
            <a:r>
              <a:rPr lang="en-US" altLang="zh-CN" sz="4000" smtClean="0"/>
              <a:t>3/8</a:t>
            </a:r>
          </a:p>
        </p:txBody>
      </p:sp>
      <p:sp>
        <p:nvSpPr>
          <p:cNvPr id="79876" name="Rectangle 3"/>
          <p:cNvSpPr>
            <a:spLocks noGrp="1" noChangeArrowheads="1"/>
          </p:cNvSpPr>
          <p:nvPr>
            <p:ph type="body" idx="1"/>
          </p:nvPr>
        </p:nvSpPr>
        <p:spPr>
          <a:xfrm>
            <a:off x="468313" y="2060575"/>
            <a:ext cx="8059737" cy="4176713"/>
          </a:xfrm>
        </p:spPr>
        <p:txBody>
          <a:bodyPr/>
          <a:lstStyle/>
          <a:p>
            <a:pPr eaLnBrk="1" hangingPunct="1">
              <a:buFont typeface="Wingdings" pitchFamily="2" charset="2"/>
              <a:buNone/>
            </a:pPr>
            <a:r>
              <a:rPr lang="zh-CN" altLang="en-US" sz="2400" smtClean="0"/>
              <a:t>    任意给定的固定弧</a:t>
            </a:r>
            <a:r>
              <a:rPr lang="en-US" altLang="zh-CN" sz="2400" smtClean="0"/>
              <a:t>(i,j),</a:t>
            </a:r>
            <a:r>
              <a:rPr lang="zh-CN" altLang="en-US" sz="2400" smtClean="0"/>
              <a:t>在第</a:t>
            </a:r>
            <a:r>
              <a:rPr lang="en-US" altLang="zh-CN" sz="2400" smtClean="0"/>
              <a:t>k</a:t>
            </a:r>
            <a:r>
              <a:rPr lang="zh-CN" altLang="en-US" sz="2400" smtClean="0"/>
              <a:t>次循环后</a:t>
            </a:r>
            <a:r>
              <a:rPr lang="en-US" altLang="zh-CN" sz="2400" smtClean="0"/>
              <a:t>,</a:t>
            </a:r>
            <a:r>
              <a:rPr lang="zh-CN" altLang="en-US" sz="2400" smtClean="0"/>
              <a:t>其信息素值的下界可以计算出</a:t>
            </a:r>
            <a:r>
              <a:rPr lang="en-US" altLang="zh-CN" sz="2400" smtClean="0"/>
              <a:t>.</a:t>
            </a:r>
          </a:p>
        </p:txBody>
      </p:sp>
      <p:graphicFrame>
        <p:nvGraphicFramePr>
          <p:cNvPr id="79877" name="Object 4"/>
          <p:cNvGraphicFramePr>
            <a:graphicFrameLocks noChangeAspect="1"/>
          </p:cNvGraphicFramePr>
          <p:nvPr/>
        </p:nvGraphicFramePr>
        <p:xfrm>
          <a:off x="941388" y="2852738"/>
          <a:ext cx="6831012" cy="3600450"/>
        </p:xfrm>
        <a:graphic>
          <a:graphicData uri="http://schemas.openxmlformats.org/presentationml/2006/ole">
            <mc:AlternateContent xmlns:mc="http://schemas.openxmlformats.org/markup-compatibility/2006">
              <mc:Choice xmlns:v="urn:schemas-microsoft-com:vml" Requires="v">
                <p:oleObj spid="_x0000_s176134" name="Equation" r:id="rId1" imgW="2108200" imgH="1778000" progId="Equation.DSMT4">
                  <p:embed/>
                </p:oleObj>
              </mc:Choice>
              <mc:Fallback>
                <p:oleObj name="Equation" r:id="rId1" imgW="2108200" imgH="1778000" progId="Equation.DSMT4">
                  <p:embed/>
                  <p:pic>
                    <p:nvPicPr>
                      <p:cNvPr id="0" name="图片 1761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388" y="2852738"/>
                        <a:ext cx="6831012"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14BEF8B8-75D5-48B2-B036-B4922FA0E5EA}" type="slidenum">
              <a:rPr kumimoji="0" lang="zh-CN" altLang="en-US" sz="1400"/>
            </a:fld>
            <a:endParaRPr kumimoji="0" lang="en-US" altLang="zh-CN" sz="1400"/>
          </a:p>
        </p:txBody>
      </p:sp>
      <p:sp>
        <p:nvSpPr>
          <p:cNvPr id="80899" name="Rectangle 2"/>
          <p:cNvSpPr>
            <a:spLocks noGrp="1" noChangeArrowheads="1"/>
          </p:cNvSpPr>
          <p:nvPr>
            <p:ph type="title"/>
          </p:nvPr>
        </p:nvSpPr>
        <p:spPr/>
        <p:txBody>
          <a:bodyPr/>
          <a:lstStyle/>
          <a:p>
            <a:pPr eaLnBrk="1" hangingPunct="1"/>
            <a:r>
              <a:rPr lang="en-US" altLang="zh-CN" sz="4000" smtClean="0"/>
              <a:t>GBAS</a:t>
            </a:r>
            <a:r>
              <a:rPr lang="zh-CN" altLang="en-US" sz="4000" smtClean="0"/>
              <a:t>算法的收敛性分析 </a:t>
            </a:r>
            <a:r>
              <a:rPr lang="en-US" altLang="zh-CN" sz="4000" smtClean="0"/>
              <a:t>4/8</a:t>
            </a:r>
          </a:p>
        </p:txBody>
      </p:sp>
      <p:sp>
        <p:nvSpPr>
          <p:cNvPr id="80900" name="Rectangle 3"/>
          <p:cNvSpPr>
            <a:spLocks noGrp="1" noChangeArrowheads="1"/>
          </p:cNvSpPr>
          <p:nvPr>
            <p:ph type="body" idx="1"/>
          </p:nvPr>
        </p:nvSpPr>
        <p:spPr>
          <a:xfrm>
            <a:off x="468313" y="2017713"/>
            <a:ext cx="8486775" cy="4148137"/>
          </a:xfrm>
        </p:spPr>
        <p:txBody>
          <a:bodyPr/>
          <a:lstStyle/>
          <a:p>
            <a:pPr eaLnBrk="1" hangingPunct="1">
              <a:buFont typeface="Wingdings" pitchFamily="2" charset="2"/>
              <a:buNone/>
            </a:pPr>
            <a:r>
              <a:rPr lang="zh-CN" altLang="en-US" sz="2400" smtClean="0"/>
              <a:t>令				</a:t>
            </a:r>
            <a:r>
              <a:rPr lang="en-US" altLang="zh-CN" sz="2400" smtClean="0"/>
              <a:t>,</a:t>
            </a:r>
            <a:r>
              <a:rPr lang="zh-CN" altLang="en-US" sz="2400" smtClean="0"/>
              <a:t>任何一个固定节点最多有</a:t>
            </a:r>
            <a:r>
              <a:rPr lang="en-US" altLang="zh-CN" sz="2400" smtClean="0"/>
              <a:t>(n-1)</a:t>
            </a:r>
            <a:r>
              <a:rPr lang="zh-CN" altLang="en-US" sz="2400" smtClean="0"/>
              <a:t>后续节点</a:t>
            </a:r>
            <a:r>
              <a:rPr lang="en-US" altLang="zh-CN" sz="2400" smtClean="0"/>
              <a:t>,</a:t>
            </a:r>
            <a:r>
              <a:rPr lang="zh-CN" altLang="en-US" sz="2400" smtClean="0"/>
              <a:t>并且其弧上的信息素值都小于</a:t>
            </a:r>
            <a:r>
              <a:rPr lang="en-US" altLang="zh-CN" sz="2400" smtClean="0"/>
              <a:t>1</a:t>
            </a:r>
            <a:r>
              <a:rPr lang="zh-CN" altLang="en-US" sz="2400" smtClean="0"/>
              <a:t>或者等于</a:t>
            </a:r>
            <a:r>
              <a:rPr lang="en-US" altLang="zh-CN" sz="2400" smtClean="0"/>
              <a:t>1.</a:t>
            </a:r>
            <a:r>
              <a:rPr lang="zh-CN" altLang="en-US" sz="2400" smtClean="0"/>
              <a:t>得</a:t>
            </a:r>
            <a:r>
              <a:rPr lang="en-US" altLang="zh-CN" sz="2400" smtClean="0"/>
              <a:t>:</a:t>
            </a:r>
            <a:endParaRPr lang="en-US" altLang="zh-CN" sz="2400" smtClean="0"/>
          </a:p>
          <a:p>
            <a:pPr eaLnBrk="1" hangingPunct="1">
              <a:buFont typeface="Wingdings" pitchFamily="2" charset="2"/>
              <a:buNone/>
            </a:pPr>
            <a:endParaRPr lang="en-US" altLang="zh-CN" sz="2400" smtClean="0"/>
          </a:p>
          <a:p>
            <a:pPr eaLnBrk="1" hangingPunct="1">
              <a:buFont typeface="Wingdings" pitchFamily="2" charset="2"/>
              <a:buNone/>
            </a:pPr>
            <a:endParaRPr lang="en-US" altLang="zh-CN" sz="2400" smtClean="0"/>
          </a:p>
          <a:p>
            <a:pPr eaLnBrk="1" hangingPunct="1">
              <a:buFont typeface="Wingdings" pitchFamily="2" charset="2"/>
              <a:buNone/>
            </a:pPr>
            <a:r>
              <a:rPr lang="zh-CN" altLang="en-US" sz="2400" smtClean="0"/>
              <a:t>蚁群中的一只蚂蚁在第           次循环走到路径 </a:t>
            </a:r>
            <a:r>
              <a:rPr lang="en-US" altLang="zh-CN" sz="2400" smtClean="0"/>
              <a:t>W* </a:t>
            </a:r>
            <a:r>
              <a:rPr lang="zh-CN" altLang="en-US" sz="2400" smtClean="0"/>
              <a:t>的概率为</a:t>
            </a:r>
            <a:endParaRPr lang="zh-CN" altLang="en-US" sz="2400" smtClean="0"/>
          </a:p>
          <a:p>
            <a:pPr eaLnBrk="1" hangingPunct="1">
              <a:buFont typeface="Wingdings" pitchFamily="2" charset="2"/>
              <a:buNone/>
            </a:pPr>
            <a:endParaRPr lang="zh-CN" altLang="en-US" sz="2400" smtClean="0"/>
          </a:p>
          <a:p>
            <a:pPr eaLnBrk="1" hangingPunct="1">
              <a:buFont typeface="Wingdings" pitchFamily="2" charset="2"/>
              <a:buNone/>
            </a:pPr>
            <a:endParaRPr lang="zh-CN" altLang="en-US" sz="2400" smtClean="0"/>
          </a:p>
          <a:p>
            <a:pPr eaLnBrk="1" hangingPunct="1">
              <a:buFont typeface="Wingdings" pitchFamily="2" charset="2"/>
              <a:buNone/>
            </a:pPr>
            <a:r>
              <a:rPr lang="zh-CN" altLang="en-US" sz="2400" smtClean="0"/>
              <a:t>一个蚁群中至少有一只蚂蚁，因此这是一个蚁群到达最优路径</a:t>
            </a:r>
            <a:endParaRPr lang="zh-CN" altLang="en-US" sz="2400" smtClean="0"/>
          </a:p>
          <a:p>
            <a:pPr eaLnBrk="1" hangingPunct="1">
              <a:buFont typeface="Wingdings" pitchFamily="2" charset="2"/>
              <a:buNone/>
            </a:pPr>
            <a:r>
              <a:rPr lang="zh-CN" altLang="en-US" sz="2400" smtClean="0"/>
              <a:t>的一个下界</a:t>
            </a:r>
            <a:r>
              <a:rPr lang="en-US" altLang="zh-CN" sz="2400" smtClean="0"/>
              <a:t>. </a:t>
            </a:r>
            <a:r>
              <a:rPr lang="zh-CN" altLang="en-US" sz="2400" smtClean="0"/>
              <a:t>上式右侧与</a:t>
            </a:r>
            <a:r>
              <a:rPr lang="en-US" altLang="zh-CN" sz="2400" smtClean="0"/>
              <a:t>k</a:t>
            </a:r>
            <a:r>
              <a:rPr lang="zh-CN" altLang="en-US" sz="2400" smtClean="0"/>
              <a:t>无关</a:t>
            </a:r>
            <a:r>
              <a:rPr lang="en-US" altLang="zh-CN" sz="2400" smtClean="0"/>
              <a:t>,</a:t>
            </a:r>
            <a:endParaRPr lang="en-US" altLang="zh-CN" sz="2400" smtClean="0"/>
          </a:p>
          <a:p>
            <a:pPr eaLnBrk="1" hangingPunct="1">
              <a:buFont typeface="Wingdings" pitchFamily="2" charset="2"/>
              <a:buNone/>
            </a:pPr>
            <a:endParaRPr lang="en-US" altLang="zh-CN" sz="2400" smtClean="0"/>
          </a:p>
          <a:p>
            <a:pPr eaLnBrk="1" hangingPunct="1">
              <a:buFont typeface="Wingdings" pitchFamily="2" charset="2"/>
              <a:buNone/>
            </a:pPr>
            <a:endParaRPr lang="zh-CN" altLang="en-US" sz="2400" smtClean="0"/>
          </a:p>
        </p:txBody>
      </p:sp>
      <p:graphicFrame>
        <p:nvGraphicFramePr>
          <p:cNvPr id="80902" name="Object 5"/>
          <p:cNvGraphicFramePr>
            <a:graphicFrameLocks noChangeAspect="1"/>
          </p:cNvGraphicFramePr>
          <p:nvPr/>
        </p:nvGraphicFramePr>
        <p:xfrm>
          <a:off x="2339975" y="2852738"/>
          <a:ext cx="2592388" cy="769937"/>
        </p:xfrm>
        <a:graphic>
          <a:graphicData uri="http://schemas.openxmlformats.org/presentationml/2006/ole">
            <mc:AlternateContent xmlns:mc="http://schemas.openxmlformats.org/markup-compatibility/2006">
              <mc:Choice xmlns:v="urn:schemas-microsoft-com:vml" Requires="v">
                <p:oleObj spid="_x0000_s177170" name="Equation" r:id="rId1" imgW="1409700" imgH="419100" progId="Equation.DSMT4">
                  <p:embed/>
                </p:oleObj>
              </mc:Choice>
              <mc:Fallback>
                <p:oleObj name="Equation" r:id="rId1" imgW="1409700" imgH="419100" progId="Equation.DSMT4">
                  <p:embed/>
                  <p:pic>
                    <p:nvPicPr>
                      <p:cNvPr id="0" name="图片 1771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2852738"/>
                        <a:ext cx="2592388"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3" name="Object 6"/>
          <p:cNvGraphicFramePr>
            <a:graphicFrameLocks noChangeAspect="1"/>
          </p:cNvGraphicFramePr>
          <p:nvPr/>
        </p:nvGraphicFramePr>
        <p:xfrm>
          <a:off x="3663950" y="3832225"/>
          <a:ext cx="871538" cy="309563"/>
        </p:xfrm>
        <a:graphic>
          <a:graphicData uri="http://schemas.openxmlformats.org/presentationml/2006/ole">
            <mc:AlternateContent xmlns:mc="http://schemas.openxmlformats.org/markup-compatibility/2006">
              <mc:Choice xmlns:v="urn:schemas-microsoft-com:vml" Requires="v">
                <p:oleObj spid="_x0000_s177171" name="Equation" r:id="rId3" imgW="571500" imgH="203200" progId="Equation.DSMT4">
                  <p:embed/>
                </p:oleObj>
              </mc:Choice>
              <mc:Fallback>
                <p:oleObj name="Equation" r:id="rId3" imgW="571500" imgH="203200" progId="Equation.DSMT4">
                  <p:embed/>
                  <p:pic>
                    <p:nvPicPr>
                      <p:cNvPr id="0" name="图片 1771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3950" y="3832225"/>
                        <a:ext cx="871538" cy="3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4" name="Object 7"/>
          <p:cNvGraphicFramePr>
            <a:graphicFrameLocks noChangeAspect="1"/>
          </p:cNvGraphicFramePr>
          <p:nvPr/>
        </p:nvGraphicFramePr>
        <p:xfrm>
          <a:off x="1735138" y="4149725"/>
          <a:ext cx="4117975" cy="806450"/>
        </p:xfrm>
        <a:graphic>
          <a:graphicData uri="http://schemas.openxmlformats.org/presentationml/2006/ole">
            <mc:AlternateContent xmlns:mc="http://schemas.openxmlformats.org/markup-compatibility/2006">
              <mc:Choice xmlns:v="urn:schemas-microsoft-com:vml" Requires="v">
                <p:oleObj spid="_x0000_s177172" name="Equation" r:id="rId5" imgW="2273300" imgH="444500" progId="Equation.DSMT4">
                  <p:embed/>
                </p:oleObj>
              </mc:Choice>
              <mc:Fallback>
                <p:oleObj name="Equation" r:id="rId5" imgW="2273300" imgH="444500" progId="Equation.DSMT4">
                  <p:embed/>
                  <p:pic>
                    <p:nvPicPr>
                      <p:cNvPr id="0" name="图片 1771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5138" y="4149725"/>
                        <a:ext cx="4117975"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nvGraphicFramePr>
        <p:xfrm>
          <a:off x="1066800" y="1828800"/>
          <a:ext cx="2057400" cy="592810"/>
        </p:xfrm>
        <a:graphic>
          <a:graphicData uri="http://schemas.openxmlformats.org/presentationml/2006/ole">
            <mc:AlternateContent xmlns:mc="http://schemas.openxmlformats.org/markup-compatibility/2006">
              <mc:Choice xmlns:v="urn:schemas-microsoft-com:vml" Requires="v">
                <p:oleObj spid="_x0000_s177173" name="Equation" r:id="rId7" imgW="35966400" imgH="10363200" progId="Equation.DSMT4">
                  <p:embed/>
                </p:oleObj>
              </mc:Choice>
              <mc:Fallback>
                <p:oleObj name="Equation" r:id="rId7" imgW="35966400" imgH="10363200" progId="Equation.DSMT4">
                  <p:embed/>
                  <p:pic>
                    <p:nvPicPr>
                      <p:cNvPr id="0" name="图片 177172"/>
                      <p:cNvPicPr/>
                      <p:nvPr/>
                    </p:nvPicPr>
                    <p:blipFill>
                      <a:blip r:embed="rId8"/>
                      <a:stretch>
                        <a:fillRect/>
                      </a:stretch>
                    </p:blipFill>
                    <p:spPr>
                      <a:xfrm>
                        <a:off x="1066800" y="1828800"/>
                        <a:ext cx="2057400" cy="59281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50282406-1E76-4BBF-B468-A5708DE8F930}" type="slidenum">
              <a:rPr kumimoji="0" lang="zh-CN" altLang="en-US" sz="1400"/>
            </a:fld>
            <a:endParaRPr kumimoji="0" lang="en-US" altLang="zh-CN" sz="1400"/>
          </a:p>
        </p:txBody>
      </p:sp>
      <p:sp>
        <p:nvSpPr>
          <p:cNvPr id="81923" name="Rectangle 2"/>
          <p:cNvSpPr>
            <a:spLocks noGrp="1" noChangeArrowheads="1"/>
          </p:cNvSpPr>
          <p:nvPr>
            <p:ph type="title"/>
          </p:nvPr>
        </p:nvSpPr>
        <p:spPr/>
        <p:txBody>
          <a:bodyPr/>
          <a:lstStyle/>
          <a:p>
            <a:pPr eaLnBrk="1" hangingPunct="1"/>
            <a:r>
              <a:rPr lang="en-US" altLang="zh-CN" sz="4000" smtClean="0"/>
              <a:t>GBAS</a:t>
            </a:r>
            <a:r>
              <a:rPr lang="zh-CN" altLang="en-US" sz="4000" smtClean="0"/>
              <a:t>算法的收敛性分析 </a:t>
            </a:r>
            <a:r>
              <a:rPr lang="en-US" altLang="zh-CN" sz="4000" smtClean="0"/>
              <a:t>5/8</a:t>
            </a:r>
          </a:p>
        </p:txBody>
      </p:sp>
      <p:sp>
        <p:nvSpPr>
          <p:cNvPr id="81924" name="Rectangle 3"/>
          <p:cNvSpPr>
            <a:spLocks noGrp="1" noChangeArrowheads="1"/>
          </p:cNvSpPr>
          <p:nvPr>
            <p:ph type="body" idx="1"/>
          </p:nvPr>
        </p:nvSpPr>
        <p:spPr>
          <a:xfrm>
            <a:off x="468313" y="2017713"/>
            <a:ext cx="8486775" cy="4114800"/>
          </a:xfrm>
        </p:spPr>
        <p:txBody>
          <a:bodyPr/>
          <a:lstStyle/>
          <a:p>
            <a:pPr eaLnBrk="1" hangingPunct="1">
              <a:buFont typeface="Wingdings" pitchFamily="2" charset="2"/>
              <a:buNone/>
            </a:pPr>
            <a:r>
              <a:rPr lang="zh-CN" altLang="en-US" sz="2800" smtClean="0"/>
              <a:t> </a:t>
            </a:r>
            <a:endParaRPr lang="zh-CN" altLang="en-US" sz="2800" smtClean="0"/>
          </a:p>
          <a:p>
            <a:pPr eaLnBrk="1" hangingPunct="1">
              <a:buFont typeface="Wingdings" pitchFamily="2" charset="2"/>
              <a:buNone/>
            </a:pPr>
            <a:r>
              <a:rPr lang="zh-CN" altLang="en-US" sz="2400" smtClean="0"/>
              <a:t>则</a:t>
            </a:r>
            <a:endParaRPr lang="zh-CN" altLang="en-US" sz="2800" smtClean="0"/>
          </a:p>
          <a:p>
            <a:pPr eaLnBrk="1" hangingPunct="1">
              <a:buFont typeface="Wingdings" pitchFamily="2" charset="2"/>
              <a:buNone/>
            </a:pPr>
            <a:endParaRPr lang="zh-CN" altLang="en-US" sz="2400" smtClean="0"/>
          </a:p>
          <a:p>
            <a:pPr eaLnBrk="1" hangingPunct="1">
              <a:buFont typeface="Wingdings" pitchFamily="2" charset="2"/>
              <a:buNone/>
            </a:pPr>
            <a:endParaRPr lang="zh-CN" altLang="en-US" sz="2400" smtClean="0"/>
          </a:p>
          <a:p>
            <a:pPr eaLnBrk="1" hangingPunct="1">
              <a:buFont typeface="Wingdings" pitchFamily="2" charset="2"/>
              <a:buNone/>
            </a:pPr>
            <a:endParaRPr lang="zh-CN" altLang="en-US" sz="2400" smtClean="0"/>
          </a:p>
          <a:p>
            <a:pPr eaLnBrk="1" hangingPunct="1">
              <a:buFont typeface="Wingdings" pitchFamily="2" charset="2"/>
              <a:buNone/>
            </a:pPr>
            <a:endParaRPr lang="zh-CN" altLang="en-US" sz="2400" smtClean="0"/>
          </a:p>
          <a:p>
            <a:pPr eaLnBrk="1" hangingPunct="1">
              <a:buFont typeface="Wingdings" pitchFamily="2" charset="2"/>
              <a:buNone/>
            </a:pPr>
            <a:r>
              <a:rPr lang="zh-CN" altLang="en-US" sz="2400" smtClean="0"/>
              <a:t>取对数有</a:t>
            </a:r>
            <a:endParaRPr lang="zh-CN" altLang="en-US" sz="2800" smtClean="0"/>
          </a:p>
          <a:p>
            <a:pPr eaLnBrk="1" hangingPunct="1">
              <a:buFont typeface="Wingdings" pitchFamily="2" charset="2"/>
              <a:buNone/>
            </a:pPr>
            <a:endParaRPr lang="zh-CN" altLang="en-US" sz="2400" smtClean="0"/>
          </a:p>
          <a:p>
            <a:pPr eaLnBrk="1" hangingPunct="1">
              <a:buFont typeface="Wingdings" pitchFamily="2" charset="2"/>
              <a:buNone/>
            </a:pPr>
            <a:r>
              <a:rPr lang="zh-CN" altLang="en-US" sz="2400" smtClean="0"/>
              <a:t>从而得到</a:t>
            </a:r>
          </a:p>
        </p:txBody>
      </p:sp>
      <p:graphicFrame>
        <p:nvGraphicFramePr>
          <p:cNvPr id="81925" name="Object 4"/>
          <p:cNvGraphicFramePr>
            <a:graphicFrameLocks noChangeAspect="1"/>
          </p:cNvGraphicFramePr>
          <p:nvPr/>
        </p:nvGraphicFramePr>
        <p:xfrm>
          <a:off x="468313" y="1989138"/>
          <a:ext cx="8243887" cy="849312"/>
        </p:xfrm>
        <a:graphic>
          <a:graphicData uri="http://schemas.openxmlformats.org/presentationml/2006/ole">
            <mc:AlternateContent xmlns:mc="http://schemas.openxmlformats.org/markup-compatibility/2006">
              <mc:Choice xmlns:v="urn:schemas-microsoft-com:vml" Requires="v">
                <p:oleObj spid="_x0000_s178194" name="Equation" r:id="rId1" imgW="4318000" imgH="444500" progId="Equation.DSMT4">
                  <p:embed/>
                </p:oleObj>
              </mc:Choice>
              <mc:Fallback>
                <p:oleObj name="Equation" r:id="rId1" imgW="4318000" imgH="444500" progId="Equation.DSMT4">
                  <p:embed/>
                  <p:pic>
                    <p:nvPicPr>
                      <p:cNvPr id="0" name="图片 1781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989138"/>
                        <a:ext cx="8243887" cy="849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6" name="Object 5"/>
          <p:cNvGraphicFramePr>
            <a:graphicFrameLocks noChangeAspect="1"/>
          </p:cNvGraphicFramePr>
          <p:nvPr/>
        </p:nvGraphicFramePr>
        <p:xfrm>
          <a:off x="1271588" y="2708275"/>
          <a:ext cx="3862387" cy="1412875"/>
        </p:xfrm>
        <a:graphic>
          <a:graphicData uri="http://schemas.openxmlformats.org/presentationml/2006/ole">
            <mc:AlternateContent xmlns:mc="http://schemas.openxmlformats.org/markup-compatibility/2006">
              <mc:Choice xmlns:v="urn:schemas-microsoft-com:vml" Requires="v">
                <p:oleObj spid="_x0000_s178195" name="Equation" r:id="rId3" imgW="2755900" imgH="889000" progId="Equation.DSMT4">
                  <p:embed/>
                </p:oleObj>
              </mc:Choice>
              <mc:Fallback>
                <p:oleObj name="Equation" r:id="rId3" imgW="2755900" imgH="889000" progId="Equation.DSMT4">
                  <p:embed/>
                  <p:pic>
                    <p:nvPicPr>
                      <p:cNvPr id="0" name="图片 1781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588" y="2708275"/>
                        <a:ext cx="3862387" cy="14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7" name="Object 6"/>
          <p:cNvGraphicFramePr>
            <a:graphicFrameLocks noChangeAspect="1"/>
          </p:cNvGraphicFramePr>
          <p:nvPr/>
        </p:nvGraphicFramePr>
        <p:xfrm>
          <a:off x="1979613" y="4437063"/>
          <a:ext cx="6443662" cy="1008062"/>
        </p:xfrm>
        <a:graphic>
          <a:graphicData uri="http://schemas.openxmlformats.org/presentationml/2006/ole">
            <mc:AlternateContent xmlns:mc="http://schemas.openxmlformats.org/markup-compatibility/2006">
              <mc:Choice xmlns:v="urn:schemas-microsoft-com:vml" Requires="v">
                <p:oleObj spid="_x0000_s178196" name="Equation" r:id="rId5" imgW="3187700" imgH="431800" progId="Equation.DSMT4">
                  <p:embed/>
                </p:oleObj>
              </mc:Choice>
              <mc:Fallback>
                <p:oleObj name="Equation" r:id="rId5" imgW="3187700" imgH="431800" progId="Equation.DSMT4">
                  <p:embed/>
                  <p:pic>
                    <p:nvPicPr>
                      <p:cNvPr id="0" name="图片 1781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4437063"/>
                        <a:ext cx="6443662"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8" name="Object 7"/>
          <p:cNvGraphicFramePr>
            <a:graphicFrameLocks noChangeAspect="1"/>
          </p:cNvGraphicFramePr>
          <p:nvPr/>
        </p:nvGraphicFramePr>
        <p:xfrm>
          <a:off x="1979613" y="5661025"/>
          <a:ext cx="4321175" cy="719138"/>
        </p:xfrm>
        <a:graphic>
          <a:graphicData uri="http://schemas.openxmlformats.org/presentationml/2006/ole">
            <mc:AlternateContent xmlns:mc="http://schemas.openxmlformats.org/markup-compatibility/2006">
              <mc:Choice xmlns:v="urn:schemas-microsoft-com:vml" Requires="v">
                <p:oleObj spid="_x0000_s178197" name="Equation" r:id="rId7" imgW="1193800" imgH="254000" progId="Equation.DSMT4">
                  <p:embed/>
                </p:oleObj>
              </mc:Choice>
              <mc:Fallback>
                <p:oleObj name="Equation" r:id="rId7" imgW="1193800" imgH="254000" progId="Equation.DSMT4">
                  <p:embed/>
                  <p:pic>
                    <p:nvPicPr>
                      <p:cNvPr id="0" name="图片 1781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5661025"/>
                        <a:ext cx="4321175"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647E791-105A-4313-9CD5-47578FB79D53}" type="slidenum">
              <a:rPr kumimoji="0" lang="zh-CN" altLang="en-US" sz="1400"/>
            </a:fld>
            <a:endParaRPr kumimoji="0" lang="en-US" altLang="zh-CN" sz="1400"/>
          </a:p>
        </p:txBody>
      </p:sp>
      <p:sp>
        <p:nvSpPr>
          <p:cNvPr id="82947" name="Rectangle 2"/>
          <p:cNvSpPr>
            <a:spLocks noGrp="1" noChangeArrowheads="1"/>
          </p:cNvSpPr>
          <p:nvPr>
            <p:ph type="title"/>
          </p:nvPr>
        </p:nvSpPr>
        <p:spPr/>
        <p:txBody>
          <a:bodyPr/>
          <a:lstStyle/>
          <a:p>
            <a:pPr eaLnBrk="1" hangingPunct="1"/>
            <a:r>
              <a:rPr lang="en-US" altLang="zh-CN" sz="4000" smtClean="0"/>
              <a:t>GBAS</a:t>
            </a:r>
            <a:r>
              <a:rPr lang="zh-CN" altLang="en-US" sz="4000" smtClean="0"/>
              <a:t>算法的收敛性分析 </a:t>
            </a:r>
            <a:r>
              <a:rPr lang="en-US" altLang="zh-CN" sz="4000" smtClean="0"/>
              <a:t>6/8</a:t>
            </a:r>
          </a:p>
        </p:txBody>
      </p:sp>
      <p:sp>
        <p:nvSpPr>
          <p:cNvPr id="82948" name="Rectangle 3"/>
          <p:cNvSpPr>
            <a:spLocks noGrp="1" noChangeArrowheads="1"/>
          </p:cNvSpPr>
          <p:nvPr>
            <p:ph type="body" idx="1"/>
          </p:nvPr>
        </p:nvSpPr>
        <p:spPr>
          <a:xfrm>
            <a:off x="250825" y="2017713"/>
            <a:ext cx="8704263" cy="4506912"/>
          </a:xfrm>
        </p:spPr>
        <p:txBody>
          <a:bodyPr/>
          <a:lstStyle/>
          <a:p>
            <a:pPr eaLnBrk="1" hangingPunct="1">
              <a:buFont typeface="Wingdings" pitchFamily="2" charset="2"/>
              <a:buNone/>
            </a:pPr>
            <a:r>
              <a:rPr lang="zh-CN" altLang="en-US" sz="2800" smtClean="0"/>
              <a:t>   证明右式成立</a:t>
            </a:r>
            <a:endParaRPr lang="zh-CN" altLang="en-US" sz="2800" smtClean="0"/>
          </a:p>
          <a:p>
            <a:pPr eaLnBrk="1" hangingPunct="1">
              <a:buFont typeface="Wingdings" pitchFamily="2" charset="2"/>
              <a:buNone/>
            </a:pPr>
            <a:endParaRPr lang="zh-CN" altLang="en-US" sz="2800" smtClean="0"/>
          </a:p>
          <a:p>
            <a:pPr eaLnBrk="1" hangingPunct="1">
              <a:buFont typeface="Wingdings" pitchFamily="2" charset="2"/>
              <a:buNone/>
            </a:pPr>
            <a:r>
              <a:rPr lang="zh-CN" altLang="en-US" sz="2400" smtClean="0"/>
              <a:t>    随机过程 以概率</a:t>
            </a:r>
            <a:r>
              <a:rPr lang="en-US" altLang="zh-CN" sz="2400" smtClean="0"/>
              <a:t>1</a:t>
            </a:r>
            <a:r>
              <a:rPr lang="zh-CN" altLang="en-US" sz="2400" smtClean="0"/>
              <a:t>达到一条最优路径</a:t>
            </a:r>
            <a:r>
              <a:rPr lang="en-US" altLang="zh-CN" sz="2400" smtClean="0"/>
              <a:t>.</a:t>
            </a:r>
            <a:r>
              <a:rPr lang="zh-CN" altLang="en-US" sz="2400" smtClean="0"/>
              <a:t>当某条最优路径</a:t>
            </a:r>
            <a:r>
              <a:rPr lang="en-US" altLang="zh-CN" sz="2400" smtClean="0"/>
              <a:t>Z</a:t>
            </a:r>
            <a:r>
              <a:rPr lang="zh-CN" altLang="en-US" sz="2400" smtClean="0"/>
              <a:t>在第</a:t>
            </a:r>
            <a:r>
              <a:rPr lang="en-US" altLang="zh-CN" sz="2400" smtClean="0"/>
              <a:t>k</a:t>
            </a:r>
            <a:r>
              <a:rPr lang="zh-CN" altLang="en-US" sz="2400" smtClean="0"/>
              <a:t>次循环被首次走到后</a:t>
            </a:r>
            <a:r>
              <a:rPr lang="en-US" altLang="zh-CN" sz="2400" smtClean="0"/>
              <a:t>,</a:t>
            </a:r>
            <a:r>
              <a:rPr lang="zh-CN" altLang="en-US" sz="2400" smtClean="0"/>
              <a:t>在第</a:t>
            </a:r>
            <a:r>
              <a:rPr lang="en-US" altLang="zh-CN" sz="2400" smtClean="0"/>
              <a:t>k+1</a:t>
            </a:r>
            <a:r>
              <a:rPr lang="zh-CN" altLang="en-US" sz="2400" smtClean="0"/>
              <a:t>轮循环按信息素的更新原则</a:t>
            </a:r>
            <a:r>
              <a:rPr lang="en-US" altLang="zh-CN" sz="2400" smtClean="0"/>
              <a:t>,</a:t>
            </a:r>
            <a:r>
              <a:rPr lang="zh-CN" altLang="en-US" sz="2400" smtClean="0"/>
              <a:t>可以用归纳法证明</a:t>
            </a:r>
            <a:r>
              <a:rPr lang="en-US" altLang="zh-CN" sz="2400" smtClean="0"/>
              <a:t>,</a:t>
            </a:r>
            <a:r>
              <a:rPr lang="zh-CN" altLang="en-US" sz="2400" smtClean="0"/>
              <a:t>对于任意</a:t>
            </a:r>
          </a:p>
        </p:txBody>
      </p:sp>
      <p:graphicFrame>
        <p:nvGraphicFramePr>
          <p:cNvPr id="82949" name="Object 4"/>
          <p:cNvGraphicFramePr>
            <a:graphicFrameLocks noGrp="1" noChangeAspect="1"/>
          </p:cNvGraphicFramePr>
          <p:nvPr>
            <p:ph idx="4294967295"/>
          </p:nvPr>
        </p:nvGraphicFramePr>
        <p:xfrm>
          <a:off x="2916238" y="1844675"/>
          <a:ext cx="3313112" cy="1238250"/>
        </p:xfrm>
        <a:graphic>
          <a:graphicData uri="http://schemas.openxmlformats.org/presentationml/2006/ole">
            <mc:AlternateContent xmlns:mc="http://schemas.openxmlformats.org/markup-compatibility/2006">
              <mc:Choice xmlns:v="urn:schemas-microsoft-com:vml" Requires="v">
                <p:oleObj spid="_x0000_s179214" name="Equation" r:id="rId1" imgW="1905000" imgH="711200" progId="Equation.DSMT4">
                  <p:embed/>
                </p:oleObj>
              </mc:Choice>
              <mc:Fallback>
                <p:oleObj name="Equation" r:id="rId1" imgW="1905000" imgH="711200" progId="Equation.DSMT4">
                  <p:embed/>
                  <p:pic>
                    <p:nvPicPr>
                      <p:cNvPr id="0" name="图片 1792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1844675"/>
                        <a:ext cx="3313112"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0" name="Object 5"/>
          <p:cNvGraphicFramePr>
            <a:graphicFrameLocks noChangeAspect="1"/>
          </p:cNvGraphicFramePr>
          <p:nvPr/>
        </p:nvGraphicFramePr>
        <p:xfrm>
          <a:off x="4051300" y="3822700"/>
          <a:ext cx="2373313" cy="407988"/>
        </p:xfrm>
        <a:graphic>
          <a:graphicData uri="http://schemas.openxmlformats.org/presentationml/2006/ole">
            <mc:AlternateContent xmlns:mc="http://schemas.openxmlformats.org/markup-compatibility/2006">
              <mc:Choice xmlns:v="urn:schemas-microsoft-com:vml" Requires="v">
                <p:oleObj spid="_x0000_s179215" name="Equation" r:id="rId3" imgW="1180465" imgH="203200" progId="Equation.DSMT4">
                  <p:embed/>
                </p:oleObj>
              </mc:Choice>
              <mc:Fallback>
                <p:oleObj name="Equation" r:id="rId3" imgW="1180465" imgH="203200" progId="Equation.DSMT4">
                  <p:embed/>
                  <p:pic>
                    <p:nvPicPr>
                      <p:cNvPr id="0" name="图片 1792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1300" y="3822700"/>
                        <a:ext cx="2373313"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1" name="Object 6"/>
          <p:cNvGraphicFramePr>
            <a:graphicFrameLocks noChangeAspect="1"/>
          </p:cNvGraphicFramePr>
          <p:nvPr/>
        </p:nvGraphicFramePr>
        <p:xfrm>
          <a:off x="328613" y="4437063"/>
          <a:ext cx="8205787" cy="1282700"/>
        </p:xfrm>
        <a:graphic>
          <a:graphicData uri="http://schemas.openxmlformats.org/presentationml/2006/ole">
            <mc:AlternateContent xmlns:mc="http://schemas.openxmlformats.org/markup-compatibility/2006">
              <mc:Choice xmlns:v="urn:schemas-microsoft-com:vml" Requires="v">
                <p:oleObj spid="_x0000_s179216" name="Equation" r:id="rId5" imgW="4203700" imgH="457200" progId="Equation.DSMT4">
                  <p:embed/>
                </p:oleObj>
              </mc:Choice>
              <mc:Fallback>
                <p:oleObj name="Equation" r:id="rId5" imgW="4203700" imgH="457200" progId="Equation.DSMT4">
                  <p:embed/>
                  <p:pic>
                    <p:nvPicPr>
                      <p:cNvPr id="0" name="图片 1792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613" y="4437063"/>
                        <a:ext cx="8205787"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E39C5E9-AF6A-4DF9-9AE0-A59859A3195E}" type="slidenum">
              <a:rPr kumimoji="0" lang="zh-CN" altLang="en-US" sz="1400"/>
            </a:fld>
            <a:endParaRPr kumimoji="0" lang="en-US" altLang="zh-CN" sz="1400"/>
          </a:p>
        </p:txBody>
      </p:sp>
      <p:sp>
        <p:nvSpPr>
          <p:cNvPr id="22531" name="Rectangle 2"/>
          <p:cNvSpPr>
            <a:spLocks noGrp="1" noChangeArrowheads="1"/>
          </p:cNvSpPr>
          <p:nvPr>
            <p:ph type="title"/>
          </p:nvPr>
        </p:nvSpPr>
        <p:spPr/>
        <p:txBody>
          <a:bodyPr/>
          <a:lstStyle/>
          <a:p>
            <a:pPr algn="ctr" eaLnBrk="1" hangingPunct="1"/>
            <a:r>
              <a:rPr lang="en-US" altLang="zh-CN" sz="3600" smtClean="0"/>
              <a:t>1.2 </a:t>
            </a:r>
            <a:r>
              <a:rPr lang="zh-CN" altLang="en-US" sz="3600" smtClean="0"/>
              <a:t>计算复杂性的概念 </a:t>
            </a:r>
            <a:r>
              <a:rPr lang="en-US" altLang="zh-CN" sz="3600" smtClean="0"/>
              <a:t>7</a:t>
            </a:r>
            <a:r>
              <a:rPr lang="en-US" altLang="zh-CN" sz="3200" smtClean="0"/>
              <a:t>/11</a:t>
            </a:r>
            <a:endParaRPr lang="zh-CN" altLang="en-US" sz="3200" smtClean="0"/>
          </a:p>
        </p:txBody>
      </p:sp>
      <p:sp>
        <p:nvSpPr>
          <p:cNvPr id="22532" name="Rectangle 3"/>
          <p:cNvSpPr>
            <a:spLocks noGrp="1" noChangeArrowheads="1"/>
          </p:cNvSpPr>
          <p:nvPr>
            <p:ph type="body" idx="1"/>
          </p:nvPr>
        </p:nvSpPr>
        <p:spPr>
          <a:xfrm>
            <a:off x="609600" y="1981200"/>
            <a:ext cx="7772400" cy="609600"/>
          </a:xfrm>
        </p:spPr>
        <p:txBody>
          <a:bodyPr/>
          <a:lstStyle/>
          <a:p>
            <a:pPr eaLnBrk="1" hangingPunct="1"/>
            <a:r>
              <a:rPr lang="zh-CN" altLang="en-US" smtClean="0"/>
              <a:t>实例的输入长度：</a:t>
            </a:r>
          </a:p>
        </p:txBody>
      </p:sp>
      <p:graphicFrame>
        <p:nvGraphicFramePr>
          <p:cNvPr id="22533" name="Object 4"/>
          <p:cNvGraphicFramePr>
            <a:graphicFrameLocks noChangeAspect="1"/>
          </p:cNvGraphicFramePr>
          <p:nvPr/>
        </p:nvGraphicFramePr>
        <p:xfrm>
          <a:off x="368300" y="2647950"/>
          <a:ext cx="6332538" cy="771525"/>
        </p:xfrm>
        <a:graphic>
          <a:graphicData uri="http://schemas.openxmlformats.org/presentationml/2006/ole">
            <mc:AlternateContent xmlns:mc="http://schemas.openxmlformats.org/markup-compatibility/2006">
              <mc:Choice xmlns:v="urn:schemas-microsoft-com:vml" Requires="v">
                <p:oleObj spid="_x0000_s196612" name="Equation" r:id="rId1" imgW="3035300" imgH="508000" progId="Equation.DSMT4">
                  <p:embed/>
                </p:oleObj>
              </mc:Choice>
              <mc:Fallback>
                <p:oleObj name="Equation" r:id="rId1" imgW="3035300" imgH="508000" progId="Equation.DSMT4">
                  <p:embed/>
                  <p:pic>
                    <p:nvPicPr>
                      <p:cNvPr id="0" name="图片 1966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0" y="2647950"/>
                        <a:ext cx="6332538"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4" name="Rectangle 5"/>
          <p:cNvSpPr>
            <a:spLocks noChangeArrowheads="1"/>
          </p:cNvSpPr>
          <p:nvPr/>
        </p:nvSpPr>
        <p:spPr bwMode="auto">
          <a:xfrm>
            <a:off x="685800" y="3657600"/>
            <a:ext cx="7772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Char char="n"/>
            </a:pPr>
            <a:r>
              <a:rPr lang="zh-CN" altLang="en-US" sz="3200"/>
              <a:t>实例的输入长度是</a:t>
            </a:r>
            <a:r>
              <a:rPr lang="en-US" altLang="zh-CN" sz="3200" i="1"/>
              <a:t>n</a:t>
            </a:r>
            <a:r>
              <a:rPr lang="zh-CN" altLang="en-US" sz="3200"/>
              <a:t>的多项式函数</a:t>
            </a:r>
            <a:endParaRPr lang="zh-CN" altLang="en-US" sz="3200"/>
          </a:p>
          <a:p>
            <a:pPr marL="342900" indent="-342900">
              <a:spcBef>
                <a:spcPct val="20000"/>
              </a:spcBef>
              <a:buClr>
                <a:schemeClr val="folHlink"/>
              </a:buClr>
              <a:buSzPct val="60000"/>
              <a:buFont typeface="Wingdings" pitchFamily="2" charset="2"/>
              <a:buChar char="n"/>
            </a:pPr>
            <a:r>
              <a:rPr lang="zh-CN" altLang="en-US" sz="3200"/>
              <a:t>枚举法的基本计算量是</a:t>
            </a:r>
            <a:r>
              <a:rPr lang="en-US" altLang="zh-CN" sz="3200" i="1"/>
              <a:t>n</a:t>
            </a:r>
            <a:r>
              <a:rPr lang="zh-CN" altLang="en-US" sz="3200"/>
              <a:t>的阶乘函数，</a:t>
            </a:r>
            <a:endParaRPr lang="zh-CN" altLang="en-US" sz="3200"/>
          </a:p>
          <a:p>
            <a:pPr marL="342900" indent="-342900">
              <a:spcBef>
                <a:spcPct val="20000"/>
              </a:spcBef>
              <a:buClr>
                <a:schemeClr val="folHlink"/>
              </a:buClr>
              <a:buSzPct val="60000"/>
              <a:buFont typeface="Wingdings" pitchFamily="2" charset="2"/>
              <a:buNone/>
            </a:pPr>
            <a:r>
              <a:rPr lang="zh-CN" altLang="en-US" sz="3200"/>
              <a:t>    随</a:t>
            </a:r>
            <a:r>
              <a:rPr lang="en-US" altLang="zh-CN" sz="3200" i="1"/>
              <a:t>n</a:t>
            </a:r>
            <a:r>
              <a:rPr lang="zh-CN" altLang="en-US" sz="3200"/>
              <a:t>的增加，比指数函数增加得还快</a:t>
            </a:r>
            <a:r>
              <a:rPr lang="en-US" altLang="zh-CN" sz="3200"/>
              <a:t>.</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F2B24E0B-3026-4971-B361-EB31B2CEA85B}" type="slidenum">
              <a:rPr kumimoji="0" lang="zh-CN" altLang="en-US" sz="1400"/>
            </a:fld>
            <a:endParaRPr kumimoji="0" lang="en-US" altLang="zh-CN" sz="1400"/>
          </a:p>
        </p:txBody>
      </p:sp>
      <p:sp>
        <p:nvSpPr>
          <p:cNvPr id="83971" name="Rectangle 2"/>
          <p:cNvSpPr>
            <a:spLocks noGrp="1" noChangeArrowheads="1"/>
          </p:cNvSpPr>
          <p:nvPr>
            <p:ph type="title"/>
          </p:nvPr>
        </p:nvSpPr>
        <p:spPr/>
        <p:txBody>
          <a:bodyPr/>
          <a:lstStyle/>
          <a:p>
            <a:pPr eaLnBrk="1" hangingPunct="1"/>
            <a:r>
              <a:rPr lang="en-US" altLang="zh-CN" sz="4000" smtClean="0"/>
              <a:t>GBAS</a:t>
            </a:r>
            <a:r>
              <a:rPr lang="zh-CN" altLang="en-US" sz="4000" smtClean="0"/>
              <a:t>算法的收敛性分析 </a:t>
            </a:r>
            <a:r>
              <a:rPr lang="en-US" altLang="zh-CN" sz="4000" smtClean="0"/>
              <a:t>7/8</a:t>
            </a:r>
          </a:p>
        </p:txBody>
      </p:sp>
      <p:sp>
        <p:nvSpPr>
          <p:cNvPr id="83972" name="Rectangle 3"/>
          <p:cNvSpPr>
            <a:spLocks noGrp="1" noChangeArrowheads="1"/>
          </p:cNvSpPr>
          <p:nvPr>
            <p:ph type="body" idx="1"/>
          </p:nvPr>
        </p:nvSpPr>
        <p:spPr>
          <a:xfrm>
            <a:off x="468313" y="2017713"/>
            <a:ext cx="8207375" cy="4114800"/>
          </a:xfrm>
        </p:spPr>
        <p:txBody>
          <a:bodyPr/>
          <a:lstStyle/>
          <a:p>
            <a:pPr eaLnBrk="1" hangingPunct="1">
              <a:buFont typeface="Wingdings" pitchFamily="2" charset="2"/>
              <a:buNone/>
            </a:pPr>
            <a:r>
              <a:rPr lang="zh-CN" altLang="en-US" sz="2400" smtClean="0"/>
              <a:t>由于级数     是发散的</a:t>
            </a:r>
            <a:r>
              <a:rPr lang="en-US" altLang="zh-CN" sz="2400" smtClean="0"/>
              <a:t>,</a:t>
            </a:r>
            <a:r>
              <a:rPr lang="zh-CN" altLang="en-US" sz="2400" smtClean="0"/>
              <a:t>可知                   </a:t>
            </a:r>
            <a:r>
              <a:rPr lang="en-US" altLang="zh-CN" sz="2400" smtClean="0"/>
              <a:t>.</a:t>
            </a:r>
            <a:r>
              <a:rPr lang="zh-CN" altLang="en-US" sz="2400" smtClean="0"/>
              <a:t>因此</a:t>
            </a:r>
            <a:r>
              <a:rPr lang="en-US" altLang="zh-CN" sz="2400" smtClean="0"/>
              <a:t>,</a:t>
            </a:r>
            <a:r>
              <a:rPr lang="zh-CN" altLang="en-US" sz="2400" smtClean="0"/>
              <a:t>当  </a:t>
            </a:r>
            <a:endParaRPr lang="zh-CN" altLang="en-US" sz="2400" smtClean="0"/>
          </a:p>
          <a:p>
            <a:pPr eaLnBrk="1" hangingPunct="1">
              <a:buFont typeface="Wingdings" pitchFamily="2" charset="2"/>
              <a:buNone/>
            </a:pPr>
            <a:r>
              <a:rPr lang="zh-CN" altLang="en-US" sz="2400" smtClean="0"/>
              <a:t>时</a:t>
            </a:r>
            <a:r>
              <a:rPr lang="en-US" altLang="zh-CN" sz="2400" smtClean="0"/>
              <a:t>,</a:t>
            </a:r>
            <a:r>
              <a:rPr lang="zh-CN" altLang="en-US" sz="2400" smtClean="0"/>
              <a:t>在第</a:t>
            </a:r>
            <a:r>
              <a:rPr lang="en-US" altLang="zh-CN" sz="2400" smtClean="0"/>
              <a:t>K</a:t>
            </a:r>
            <a:r>
              <a:rPr lang="zh-CN" altLang="en-US" sz="2400" smtClean="0"/>
              <a:t>轮迭代之后</a:t>
            </a:r>
            <a:r>
              <a:rPr lang="en-US" altLang="zh-CN" sz="2400" smtClean="0"/>
              <a:t>,</a:t>
            </a:r>
            <a:r>
              <a:rPr lang="zh-CN" altLang="en-US" sz="2400" smtClean="0"/>
              <a:t>该弧永远不再被加强</a:t>
            </a:r>
            <a:r>
              <a:rPr lang="en-US" altLang="zh-CN" sz="2400" smtClean="0"/>
              <a:t>,</a:t>
            </a:r>
            <a:r>
              <a:rPr lang="zh-CN" altLang="en-US" sz="2400" smtClean="0"/>
              <a:t>从而有 </a:t>
            </a:r>
            <a:endParaRPr lang="zh-CN" altLang="en-US" sz="2400" smtClean="0"/>
          </a:p>
          <a:p>
            <a:pPr eaLnBrk="1" hangingPunct="1">
              <a:buFont typeface="Wingdings" pitchFamily="2" charset="2"/>
              <a:buNone/>
            </a:pPr>
            <a:endParaRPr lang="zh-CN" altLang="en-US" sz="2400" smtClean="0"/>
          </a:p>
          <a:p>
            <a:pPr eaLnBrk="1" hangingPunct="1">
              <a:buFont typeface="Wingdings" pitchFamily="2" charset="2"/>
              <a:buNone/>
            </a:pPr>
            <a:endParaRPr lang="zh-CN" altLang="en-US" sz="2400" smtClean="0"/>
          </a:p>
          <a:p>
            <a:pPr eaLnBrk="1" hangingPunct="1">
              <a:buFont typeface="Wingdings" pitchFamily="2" charset="2"/>
              <a:buNone/>
            </a:pPr>
            <a:r>
              <a:rPr lang="zh-CN" altLang="en-US" sz="2400" smtClean="0"/>
              <a:t>也既             弧上的信息素之和将趋于</a:t>
            </a:r>
            <a:r>
              <a:rPr lang="en-US" altLang="zh-CN" sz="2400" smtClean="0"/>
              <a:t>0.</a:t>
            </a:r>
            <a:endParaRPr lang="en-US" altLang="zh-CN" sz="2400" smtClean="0"/>
          </a:p>
          <a:p>
            <a:pPr eaLnBrk="1" hangingPunct="1">
              <a:buFont typeface="Wingdings" pitchFamily="2" charset="2"/>
              <a:buNone/>
            </a:pPr>
            <a:r>
              <a:rPr lang="zh-CN" altLang="en-US" sz="2400" smtClean="0"/>
              <a:t>对于信息素的更新公式</a:t>
            </a:r>
            <a:r>
              <a:rPr lang="en-US" altLang="zh-CN" sz="2400" smtClean="0">
                <a:solidFill>
                  <a:schemeClr val="hlink"/>
                </a:solidFill>
              </a:rPr>
              <a:t>(2)</a:t>
            </a:r>
            <a:r>
              <a:rPr lang="en-US" altLang="zh-CN" sz="2400" smtClean="0"/>
              <a:t>,</a:t>
            </a:r>
            <a:r>
              <a:rPr lang="zh-CN" altLang="en-US" sz="2400" smtClean="0"/>
              <a:t>可以归纳证明</a:t>
            </a:r>
            <a:endParaRPr lang="zh-CN" altLang="en-US" sz="2400" smtClean="0"/>
          </a:p>
          <a:p>
            <a:pPr eaLnBrk="1" hangingPunct="1">
              <a:buFont typeface="Wingdings" pitchFamily="2" charset="2"/>
              <a:buNone/>
            </a:pPr>
            <a:r>
              <a:rPr lang="en-US" altLang="zh-CN" sz="2400" smtClean="0">
                <a:solidFill>
                  <a:schemeClr val="hlink"/>
                </a:solidFill>
              </a:rPr>
              <a:t>(6)</a:t>
            </a:r>
            <a:r>
              <a:rPr lang="zh-CN" altLang="en-US" sz="2400" smtClean="0"/>
              <a:t>式的第二项与</a:t>
            </a:r>
            <a:r>
              <a:rPr lang="en-US" altLang="zh-CN" sz="2400" smtClean="0"/>
              <a:t>(i,j)</a:t>
            </a:r>
            <a:r>
              <a:rPr lang="zh-CN" altLang="en-US" sz="2400" smtClean="0"/>
              <a:t>弧无关</a:t>
            </a:r>
            <a:r>
              <a:rPr lang="en-US" altLang="zh-CN" sz="2400" smtClean="0"/>
              <a:t>,</a:t>
            </a:r>
            <a:r>
              <a:rPr lang="zh-CN" altLang="en-US" sz="2400" smtClean="0"/>
              <a:t>结合</a:t>
            </a:r>
            <a:r>
              <a:rPr lang="en-US" altLang="zh-CN" sz="2400" smtClean="0">
                <a:solidFill>
                  <a:schemeClr val="hlink"/>
                </a:solidFill>
              </a:rPr>
              <a:t>(7)</a:t>
            </a:r>
            <a:r>
              <a:rPr lang="zh-CN" altLang="en-US" sz="2400" smtClean="0"/>
              <a:t>式可得                       </a:t>
            </a:r>
            <a:endParaRPr lang="zh-CN" altLang="en-US" sz="2400" smtClean="0"/>
          </a:p>
          <a:p>
            <a:pPr eaLnBrk="1" hangingPunct="1">
              <a:buFont typeface="Wingdings" pitchFamily="2" charset="2"/>
              <a:buNone/>
            </a:pPr>
            <a:r>
              <a:rPr lang="zh-CN" altLang="en-US" sz="2400" smtClean="0"/>
              <a:t>的极限存在</a:t>
            </a:r>
            <a:r>
              <a:rPr lang="en-US" altLang="zh-CN" sz="2400" smtClean="0"/>
              <a:t>,</a:t>
            </a:r>
            <a:r>
              <a:rPr lang="zh-CN" altLang="en-US" sz="2400" smtClean="0"/>
              <a:t>且所有的极限之和为</a:t>
            </a:r>
            <a:r>
              <a:rPr lang="en-US" altLang="zh-CN" sz="2400" smtClean="0"/>
              <a:t>1.</a:t>
            </a:r>
            <a:r>
              <a:rPr lang="zh-CN" altLang="en-US" sz="2400" smtClean="0"/>
              <a:t>对于所有的</a:t>
            </a:r>
            <a:endParaRPr lang="zh-CN" altLang="en-US" sz="2400" smtClean="0"/>
          </a:p>
          <a:p>
            <a:pPr eaLnBrk="1" hangingPunct="1">
              <a:buFont typeface="Wingdings" pitchFamily="2" charset="2"/>
              <a:buNone/>
            </a:pPr>
            <a:endParaRPr lang="zh-CN" altLang="en-US" sz="2400" smtClean="0"/>
          </a:p>
        </p:txBody>
      </p:sp>
      <p:graphicFrame>
        <p:nvGraphicFramePr>
          <p:cNvPr id="83973" name="Object 4"/>
          <p:cNvGraphicFramePr>
            <a:graphicFrameLocks noChangeAspect="1"/>
          </p:cNvGraphicFramePr>
          <p:nvPr/>
        </p:nvGraphicFramePr>
        <p:xfrm>
          <a:off x="1763713" y="2060575"/>
          <a:ext cx="554037" cy="382588"/>
        </p:xfrm>
        <a:graphic>
          <a:graphicData uri="http://schemas.openxmlformats.org/presentationml/2006/ole">
            <mc:AlternateContent xmlns:mc="http://schemas.openxmlformats.org/markup-compatibility/2006">
              <mc:Choice xmlns:v="urn:schemas-microsoft-com:vml" Requires="v">
                <p:oleObj spid="_x0000_s180258" name="Equation" r:id="rId1" imgW="368300" imgH="254000" progId="Equation.DSMT4">
                  <p:embed/>
                </p:oleObj>
              </mc:Choice>
              <mc:Fallback>
                <p:oleObj name="Equation" r:id="rId1" imgW="368300" imgH="254000" progId="Equation.DSMT4">
                  <p:embed/>
                  <p:pic>
                    <p:nvPicPr>
                      <p:cNvPr id="0" name="图片 1802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060575"/>
                        <a:ext cx="554037"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4" name="Object 5"/>
          <p:cNvGraphicFramePr>
            <a:graphicFrameLocks noChangeAspect="1"/>
          </p:cNvGraphicFramePr>
          <p:nvPr/>
        </p:nvGraphicFramePr>
        <p:xfrm>
          <a:off x="4211638" y="1989138"/>
          <a:ext cx="1657350" cy="522287"/>
        </p:xfrm>
        <a:graphic>
          <a:graphicData uri="http://schemas.openxmlformats.org/presentationml/2006/ole">
            <mc:AlternateContent xmlns:mc="http://schemas.openxmlformats.org/markup-compatibility/2006">
              <mc:Choice xmlns:v="urn:schemas-microsoft-com:vml" Requires="v">
                <p:oleObj spid="_x0000_s180259" name="Equation" r:id="rId3" imgW="901065" imgH="431800" progId="Equation.DSMT4">
                  <p:embed/>
                </p:oleObj>
              </mc:Choice>
              <mc:Fallback>
                <p:oleObj name="Equation" r:id="rId3" imgW="901065" imgH="431800" progId="Equation.DSMT4">
                  <p:embed/>
                  <p:pic>
                    <p:nvPicPr>
                      <p:cNvPr id="0" name="图片 1802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1989138"/>
                        <a:ext cx="1657350"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5" name="Object 6"/>
          <p:cNvGraphicFramePr>
            <a:graphicFrameLocks noChangeAspect="1"/>
          </p:cNvGraphicFramePr>
          <p:nvPr/>
        </p:nvGraphicFramePr>
        <p:xfrm>
          <a:off x="1547813" y="2924175"/>
          <a:ext cx="6192837" cy="933450"/>
        </p:xfrm>
        <a:graphic>
          <a:graphicData uri="http://schemas.openxmlformats.org/presentationml/2006/ole">
            <mc:AlternateContent xmlns:mc="http://schemas.openxmlformats.org/markup-compatibility/2006">
              <mc:Choice xmlns:v="urn:schemas-microsoft-com:vml" Requires="v">
                <p:oleObj spid="_x0000_s180260" name="Equation" r:id="rId5" imgW="2628900" imgH="431800" progId="Equation.DSMT4">
                  <p:embed/>
                </p:oleObj>
              </mc:Choice>
              <mc:Fallback>
                <p:oleObj name="Equation" r:id="rId5" imgW="2628900" imgH="431800" progId="Equation.DSMT4">
                  <p:embed/>
                  <p:pic>
                    <p:nvPicPr>
                      <p:cNvPr id="0" name="图片 1802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2924175"/>
                        <a:ext cx="6192837"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6" name="Object 7"/>
          <p:cNvGraphicFramePr>
            <a:graphicFrameLocks noChangeAspect="1"/>
          </p:cNvGraphicFramePr>
          <p:nvPr/>
        </p:nvGraphicFramePr>
        <p:xfrm>
          <a:off x="7064375" y="2117725"/>
          <a:ext cx="1079500" cy="314325"/>
        </p:xfrm>
        <a:graphic>
          <a:graphicData uri="http://schemas.openxmlformats.org/presentationml/2006/ole">
            <mc:AlternateContent xmlns:mc="http://schemas.openxmlformats.org/markup-compatibility/2006">
              <mc:Choice xmlns:v="urn:schemas-microsoft-com:vml" Requires="v">
                <p:oleObj spid="_x0000_s180261" name="Equation" r:id="rId7" imgW="698500" imgH="203200" progId="Equation.DSMT4">
                  <p:embed/>
                </p:oleObj>
              </mc:Choice>
              <mc:Fallback>
                <p:oleObj name="Equation" r:id="rId7" imgW="698500" imgH="203200" progId="Equation.DSMT4">
                  <p:embed/>
                  <p:pic>
                    <p:nvPicPr>
                      <p:cNvPr id="0" name="图片 1802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64375" y="2117725"/>
                        <a:ext cx="1079500"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7" name="Object 8"/>
          <p:cNvGraphicFramePr>
            <a:graphicFrameLocks noChangeAspect="1"/>
          </p:cNvGraphicFramePr>
          <p:nvPr/>
        </p:nvGraphicFramePr>
        <p:xfrm>
          <a:off x="1187450" y="3860800"/>
          <a:ext cx="1223963" cy="355600"/>
        </p:xfrm>
        <a:graphic>
          <a:graphicData uri="http://schemas.openxmlformats.org/presentationml/2006/ole">
            <mc:AlternateContent xmlns:mc="http://schemas.openxmlformats.org/markup-compatibility/2006">
              <mc:Choice xmlns:v="urn:schemas-microsoft-com:vml" Requires="v">
                <p:oleObj spid="_x0000_s180262" name="Equation" r:id="rId9" imgW="698500" imgH="203200" progId="Equation.DSMT4">
                  <p:embed/>
                </p:oleObj>
              </mc:Choice>
              <mc:Fallback>
                <p:oleObj name="Equation" r:id="rId9" imgW="698500" imgH="203200" progId="Equation.DSMT4">
                  <p:embed/>
                  <p:pic>
                    <p:nvPicPr>
                      <p:cNvPr id="0" name="图片 1802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3860800"/>
                        <a:ext cx="122396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8" name="Object 9"/>
          <p:cNvGraphicFramePr>
            <a:graphicFrameLocks noChangeAspect="1"/>
          </p:cNvGraphicFramePr>
          <p:nvPr/>
        </p:nvGraphicFramePr>
        <p:xfrm>
          <a:off x="6011863" y="4221163"/>
          <a:ext cx="2125662" cy="534987"/>
        </p:xfrm>
        <a:graphic>
          <a:graphicData uri="http://schemas.openxmlformats.org/presentationml/2006/ole">
            <mc:AlternateContent xmlns:mc="http://schemas.openxmlformats.org/markup-compatibility/2006">
              <mc:Choice xmlns:v="urn:schemas-microsoft-com:vml" Requires="v">
                <p:oleObj spid="_x0000_s180263" name="Equation" r:id="rId11" imgW="1409065" imgH="355600" progId="Equation.DSMT4">
                  <p:embed/>
                </p:oleObj>
              </mc:Choice>
              <mc:Fallback>
                <p:oleObj name="Equation" r:id="rId11" imgW="1409065" imgH="355600" progId="Equation.DSMT4">
                  <p:embed/>
                  <p:pic>
                    <p:nvPicPr>
                      <p:cNvPr id="0" name="图片 1802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1863" y="4221163"/>
                        <a:ext cx="2125662"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9" name="Object 10"/>
          <p:cNvGraphicFramePr>
            <a:graphicFrameLocks noChangeAspect="1"/>
          </p:cNvGraphicFramePr>
          <p:nvPr/>
        </p:nvGraphicFramePr>
        <p:xfrm>
          <a:off x="6804025" y="5229225"/>
          <a:ext cx="1079500" cy="314325"/>
        </p:xfrm>
        <a:graphic>
          <a:graphicData uri="http://schemas.openxmlformats.org/presentationml/2006/ole">
            <mc:AlternateContent xmlns:mc="http://schemas.openxmlformats.org/markup-compatibility/2006">
              <mc:Choice xmlns:v="urn:schemas-microsoft-com:vml" Requires="v">
                <p:oleObj spid="_x0000_s180264" name="Equation" r:id="rId13" imgW="698500" imgH="203200" progId="Equation.DSMT4">
                  <p:embed/>
                </p:oleObj>
              </mc:Choice>
              <mc:Fallback>
                <p:oleObj name="Equation" r:id="rId13" imgW="698500" imgH="203200" progId="Equation.DSMT4">
                  <p:embed/>
                  <p:pic>
                    <p:nvPicPr>
                      <p:cNvPr id="0" name="图片 18026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04025" y="5229225"/>
                        <a:ext cx="1079500"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80" name="Object 11"/>
          <p:cNvGraphicFramePr>
            <a:graphicFrameLocks noChangeAspect="1"/>
          </p:cNvGraphicFramePr>
          <p:nvPr/>
        </p:nvGraphicFramePr>
        <p:xfrm>
          <a:off x="250825" y="5589588"/>
          <a:ext cx="8066088" cy="873125"/>
        </p:xfrm>
        <a:graphic>
          <a:graphicData uri="http://schemas.openxmlformats.org/presentationml/2006/ole">
            <mc:AlternateContent xmlns:mc="http://schemas.openxmlformats.org/markup-compatibility/2006">
              <mc:Choice xmlns:v="urn:schemas-microsoft-com:vml" Requires="v">
                <p:oleObj spid="_x0000_s180265" name="Equation" r:id="rId15" imgW="3378200" imgH="444500" progId="Equation.DSMT4">
                  <p:embed/>
                </p:oleObj>
              </mc:Choice>
              <mc:Fallback>
                <p:oleObj name="Equation" r:id="rId15" imgW="3378200" imgH="444500" progId="Equation.DSMT4">
                  <p:embed/>
                  <p:pic>
                    <p:nvPicPr>
                      <p:cNvPr id="0" name="图片 18026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0825" y="5589588"/>
                        <a:ext cx="8066088"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7121BE37-8A84-4BAA-9D78-483E4A3AB783}" type="slidenum">
              <a:rPr kumimoji="0" lang="zh-CN" altLang="en-US" sz="1400"/>
            </a:fld>
            <a:endParaRPr kumimoji="0" lang="en-US" altLang="zh-CN" sz="1400"/>
          </a:p>
        </p:txBody>
      </p:sp>
      <p:sp>
        <p:nvSpPr>
          <p:cNvPr id="84995" name="Rectangle 2"/>
          <p:cNvSpPr>
            <a:spLocks noGrp="1" noChangeArrowheads="1"/>
          </p:cNvSpPr>
          <p:nvPr>
            <p:ph type="title"/>
          </p:nvPr>
        </p:nvSpPr>
        <p:spPr/>
        <p:txBody>
          <a:bodyPr/>
          <a:lstStyle/>
          <a:p>
            <a:pPr eaLnBrk="1" hangingPunct="1"/>
            <a:r>
              <a:rPr lang="en-US" altLang="zh-CN" sz="4000" smtClean="0"/>
              <a:t>GBAS</a:t>
            </a:r>
            <a:r>
              <a:rPr lang="zh-CN" altLang="en-US" sz="4000" smtClean="0"/>
              <a:t>算法的收敛性分析 </a:t>
            </a:r>
            <a:r>
              <a:rPr lang="en-US" altLang="zh-CN" sz="4000" smtClean="0"/>
              <a:t>8/8</a:t>
            </a:r>
          </a:p>
        </p:txBody>
      </p:sp>
      <p:sp>
        <p:nvSpPr>
          <p:cNvPr id="84996" name="Rectangle 3"/>
          <p:cNvSpPr>
            <a:spLocks noGrp="1" noChangeArrowheads="1"/>
          </p:cNvSpPr>
          <p:nvPr>
            <p:ph type="body" idx="1"/>
          </p:nvPr>
        </p:nvSpPr>
        <p:spPr>
          <a:xfrm>
            <a:off x="539750" y="2492375"/>
            <a:ext cx="8375650" cy="4114800"/>
          </a:xfrm>
        </p:spPr>
        <p:txBody>
          <a:bodyPr/>
          <a:lstStyle/>
          <a:p>
            <a:pPr eaLnBrk="1" hangingPunct="1">
              <a:buFont typeface="Wingdings" pitchFamily="2" charset="2"/>
              <a:buNone/>
            </a:pPr>
            <a:r>
              <a:rPr lang="zh-CN" altLang="en-US" sz="2800" smtClean="0"/>
              <a:t>   结合前两部分讨论</a:t>
            </a:r>
            <a:r>
              <a:rPr lang="en-US" altLang="zh-CN" sz="2800" smtClean="0"/>
              <a:t>,</a:t>
            </a:r>
            <a:r>
              <a:rPr lang="zh-CN" altLang="en-US" sz="2800" smtClean="0"/>
              <a:t>当</a:t>
            </a:r>
            <a:r>
              <a:rPr lang="en-US" altLang="zh-CN" sz="2800" smtClean="0"/>
              <a:t>Xn</a:t>
            </a:r>
            <a:r>
              <a:rPr lang="zh-CN" altLang="en-US" sz="2800" smtClean="0"/>
              <a:t>首次到达最优路径后</a:t>
            </a:r>
            <a:r>
              <a:rPr lang="en-US" altLang="zh-CN" sz="2800" smtClean="0"/>
              <a:t>,</a:t>
            </a:r>
            <a:r>
              <a:rPr lang="zh-CN" altLang="en-US" sz="2800" smtClean="0"/>
              <a:t>对于任何最优路径上的弧</a:t>
            </a:r>
            <a:r>
              <a:rPr lang="en-US" altLang="zh-CN" sz="2800" smtClean="0"/>
              <a:t>,</a:t>
            </a:r>
            <a:r>
              <a:rPr lang="en-US" altLang="zh-CN" sz="2800" smtClean="0">
                <a:solidFill>
                  <a:schemeClr val="hlink"/>
                </a:solidFill>
              </a:rPr>
              <a:t>(1)</a:t>
            </a:r>
            <a:r>
              <a:rPr lang="zh-CN" altLang="en-US" sz="2800" smtClean="0"/>
              <a:t>式的转移概率</a:t>
            </a:r>
            <a:endParaRPr lang="zh-CN" altLang="en-US" sz="2800" smtClean="0"/>
          </a:p>
          <a:p>
            <a:pPr eaLnBrk="1" hangingPunct="1">
              <a:buFont typeface="Wingdings" pitchFamily="2" charset="2"/>
              <a:buNone/>
            </a:pPr>
            <a:r>
              <a:rPr lang="zh-CN" altLang="en-US" sz="2800" smtClean="0"/>
              <a:t>                    </a:t>
            </a:r>
            <a:r>
              <a:rPr lang="en-US" altLang="zh-CN" sz="2800" smtClean="0"/>
              <a:t>,</a:t>
            </a:r>
            <a:r>
              <a:rPr lang="zh-CN" altLang="en-US" sz="2800" smtClean="0"/>
              <a:t>即                              依概率</a:t>
            </a:r>
            <a:r>
              <a:rPr lang="en-US" altLang="zh-CN" sz="2800" smtClean="0"/>
              <a:t>1</a:t>
            </a:r>
            <a:r>
              <a:rPr lang="zh-CN" altLang="en-US" sz="2800" smtClean="0"/>
              <a:t>收敛到</a:t>
            </a:r>
            <a:r>
              <a:rPr lang="zh-CN" altLang="en-US" smtClean="0"/>
              <a:t> 		   </a:t>
            </a:r>
            <a:r>
              <a:rPr lang="en-US" altLang="zh-CN" smtClean="0"/>
              <a:t>.</a:t>
            </a:r>
          </a:p>
        </p:txBody>
      </p:sp>
      <p:graphicFrame>
        <p:nvGraphicFramePr>
          <p:cNvPr id="84997" name="Object 4"/>
          <p:cNvGraphicFramePr>
            <a:graphicFrameLocks noChangeAspect="1"/>
          </p:cNvGraphicFramePr>
          <p:nvPr/>
        </p:nvGraphicFramePr>
        <p:xfrm>
          <a:off x="827088" y="3429000"/>
          <a:ext cx="1441450" cy="558800"/>
        </p:xfrm>
        <a:graphic>
          <a:graphicData uri="http://schemas.openxmlformats.org/presentationml/2006/ole">
            <mc:AlternateContent xmlns:mc="http://schemas.openxmlformats.org/markup-compatibility/2006">
              <mc:Choice xmlns:v="urn:schemas-microsoft-com:vml" Requires="v">
                <p:oleObj spid="_x0000_s181262" name="Equation" r:id="rId1" imgW="622300" imgH="241300" progId="Equation.DSMT4">
                  <p:embed/>
                </p:oleObj>
              </mc:Choice>
              <mc:Fallback>
                <p:oleObj name="Equation" r:id="rId1" imgW="622300" imgH="241300" progId="Equation.DSMT4">
                  <p:embed/>
                  <p:pic>
                    <p:nvPicPr>
                      <p:cNvPr id="0" name="图片 1812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429000"/>
                        <a:ext cx="144145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8" name="Object 5"/>
          <p:cNvGraphicFramePr>
            <a:graphicFrameLocks noChangeAspect="1"/>
          </p:cNvGraphicFramePr>
          <p:nvPr/>
        </p:nvGraphicFramePr>
        <p:xfrm>
          <a:off x="2819400" y="3505200"/>
          <a:ext cx="3392488" cy="403225"/>
        </p:xfrm>
        <a:graphic>
          <a:graphicData uri="http://schemas.openxmlformats.org/presentationml/2006/ole">
            <mc:AlternateContent xmlns:mc="http://schemas.openxmlformats.org/markup-compatibility/2006">
              <mc:Choice xmlns:v="urn:schemas-microsoft-com:vml" Requires="v">
                <p:oleObj spid="_x0000_s181263" name="Equation" r:id="rId3" imgW="1917700" imgH="228600" progId="Equation.DSMT4">
                  <p:embed/>
                </p:oleObj>
              </mc:Choice>
              <mc:Fallback>
                <p:oleObj name="Equation" r:id="rId3" imgW="1917700" imgH="228600" progId="Equation.DSMT4">
                  <p:embed/>
                  <p:pic>
                    <p:nvPicPr>
                      <p:cNvPr id="0" name="图片 1812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505200"/>
                        <a:ext cx="3392488"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9" name="Object 6"/>
          <p:cNvGraphicFramePr>
            <a:graphicFrameLocks noChangeAspect="1"/>
          </p:cNvGraphicFramePr>
          <p:nvPr/>
        </p:nvGraphicFramePr>
        <p:xfrm>
          <a:off x="2051050" y="4005263"/>
          <a:ext cx="1744663" cy="455612"/>
        </p:xfrm>
        <a:graphic>
          <a:graphicData uri="http://schemas.openxmlformats.org/presentationml/2006/ole">
            <mc:AlternateContent xmlns:mc="http://schemas.openxmlformats.org/markup-compatibility/2006">
              <mc:Choice xmlns:v="urn:schemas-microsoft-com:vml" Requires="v">
                <p:oleObj spid="_x0000_s181264" name="Equation" r:id="rId5" imgW="876300" imgH="228600" progId="Equation.DSMT4">
                  <p:embed/>
                </p:oleObj>
              </mc:Choice>
              <mc:Fallback>
                <p:oleObj name="Equation" r:id="rId5" imgW="876300" imgH="228600" progId="Equation.DSMT4">
                  <p:embed/>
                  <p:pic>
                    <p:nvPicPr>
                      <p:cNvPr id="0" name="图片 1812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4005263"/>
                        <a:ext cx="174466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A440384D-3543-41B1-AB56-A8C189498A92}" type="slidenum">
              <a:rPr kumimoji="0" lang="zh-CN" altLang="en-US" sz="1400"/>
            </a:fld>
            <a:endParaRPr kumimoji="0" lang="en-US" altLang="zh-CN" sz="1400"/>
          </a:p>
        </p:txBody>
      </p:sp>
      <p:sp>
        <p:nvSpPr>
          <p:cNvPr id="86019" name="Rectangle 2"/>
          <p:cNvSpPr>
            <a:spLocks noGrp="1" noChangeArrowheads="1"/>
          </p:cNvSpPr>
          <p:nvPr>
            <p:ph type="title"/>
          </p:nvPr>
        </p:nvSpPr>
        <p:spPr/>
        <p:txBody>
          <a:bodyPr/>
          <a:lstStyle/>
          <a:p>
            <a:pPr eaLnBrk="1" hangingPunct="1"/>
            <a:r>
              <a:rPr lang="zh-CN" altLang="en-US" sz="4000" smtClean="0"/>
              <a:t>其他算法及收敛性分析 </a:t>
            </a:r>
            <a:r>
              <a:rPr lang="en-US" altLang="zh-CN" sz="4000" smtClean="0"/>
              <a:t>1/4</a:t>
            </a:r>
          </a:p>
        </p:txBody>
      </p:sp>
      <p:sp>
        <p:nvSpPr>
          <p:cNvPr id="86020" name="Rectangle 3"/>
          <p:cNvSpPr>
            <a:spLocks noGrp="1" noChangeArrowheads="1"/>
          </p:cNvSpPr>
          <p:nvPr>
            <p:ph type="body" sz="half" idx="1"/>
          </p:nvPr>
        </p:nvSpPr>
        <p:spPr>
          <a:xfrm>
            <a:off x="684213" y="1989138"/>
            <a:ext cx="8135937" cy="4143375"/>
          </a:xfrm>
        </p:spPr>
        <p:txBody>
          <a:bodyPr/>
          <a:lstStyle/>
          <a:p>
            <a:pPr eaLnBrk="1" hangingPunct="1">
              <a:buFont typeface="Wingdings" pitchFamily="2" charset="2"/>
              <a:buNone/>
            </a:pPr>
            <a:r>
              <a:rPr lang="zh-CN" altLang="en-US" sz="2000" smtClean="0"/>
              <a:t>    </a:t>
            </a:r>
            <a:r>
              <a:rPr lang="en-US" altLang="zh-CN" sz="2000" smtClean="0"/>
              <a:t>MAX-MIN</a:t>
            </a:r>
            <a:r>
              <a:rPr lang="zh-CN" altLang="en-US" sz="2000" smtClean="0"/>
              <a:t>蚁群优化算法指定挥发系数不随时间变化</a:t>
            </a:r>
            <a:r>
              <a:rPr lang="en-US" altLang="zh-CN" sz="2000" smtClean="0"/>
              <a:t>,</a:t>
            </a:r>
            <a:r>
              <a:rPr lang="zh-CN" altLang="en-US" sz="2000" smtClean="0"/>
              <a:t>这是和</a:t>
            </a:r>
            <a:r>
              <a:rPr lang="en-US" altLang="zh-CN" sz="2000" smtClean="0"/>
              <a:t>GBAS</a:t>
            </a:r>
            <a:r>
              <a:rPr lang="zh-CN" altLang="en-US" sz="2000" smtClean="0"/>
              <a:t>算法不同的一点</a:t>
            </a:r>
            <a:r>
              <a:rPr lang="en-US" altLang="zh-CN" sz="2000" smtClean="0"/>
              <a:t>,</a:t>
            </a:r>
            <a:r>
              <a:rPr lang="zh-CN" altLang="en-US" sz="2000" smtClean="0"/>
              <a:t>改变了信息素挥发和增强的规则</a:t>
            </a:r>
            <a:r>
              <a:rPr lang="en-US" altLang="zh-CN" sz="2000" smtClean="0"/>
              <a:t>(</a:t>
            </a:r>
            <a:r>
              <a:rPr lang="en-US" altLang="zh-CN" sz="2000" smtClean="0">
                <a:solidFill>
                  <a:schemeClr val="hlink"/>
                </a:solidFill>
              </a:rPr>
              <a:t>9</a:t>
            </a:r>
            <a:r>
              <a:rPr lang="zh-CN" altLang="en-US" sz="2000" smtClean="0">
                <a:solidFill>
                  <a:schemeClr val="hlink"/>
                </a:solidFill>
              </a:rPr>
              <a:t>式</a:t>
            </a:r>
            <a:r>
              <a:rPr lang="en-US" altLang="zh-CN" sz="2000" smtClean="0"/>
              <a:t>)</a:t>
            </a:r>
            <a:r>
              <a:rPr lang="zh-CN" altLang="en-US" sz="2000" smtClean="0"/>
              <a:t>，同时给出一个下界                控制信息素的挥发</a:t>
            </a:r>
            <a:r>
              <a:rPr lang="en-US" altLang="zh-CN" sz="2000" smtClean="0"/>
              <a:t>.</a:t>
            </a:r>
            <a:endParaRPr lang="en-US" altLang="zh-CN" sz="2000" smtClean="0"/>
          </a:p>
          <a:p>
            <a:pPr eaLnBrk="1" hangingPunct="1">
              <a:buFont typeface="Wingdings" pitchFamily="2" charset="2"/>
              <a:buNone/>
            </a:pPr>
            <a:endParaRPr lang="en-US" altLang="zh-CN" sz="2000" smtClean="0"/>
          </a:p>
          <a:p>
            <a:pPr eaLnBrk="1" hangingPunct="1">
              <a:buFont typeface="Wingdings" pitchFamily="2" charset="2"/>
              <a:buNone/>
            </a:pPr>
            <a:endParaRPr lang="en-US" altLang="zh-CN" sz="2000" smtClean="0"/>
          </a:p>
          <a:p>
            <a:pPr eaLnBrk="1" hangingPunct="1">
              <a:buFont typeface="Wingdings" pitchFamily="2" charset="2"/>
              <a:buNone/>
            </a:pPr>
            <a:endParaRPr lang="en-US" altLang="zh-CN" sz="2000" smtClean="0"/>
          </a:p>
          <a:p>
            <a:pPr eaLnBrk="1" hangingPunct="1">
              <a:buFont typeface="Wingdings" pitchFamily="2" charset="2"/>
              <a:buNone/>
            </a:pPr>
            <a:r>
              <a:rPr lang="en-US" altLang="zh-CN" sz="2000" smtClean="0"/>
              <a:t> </a:t>
            </a:r>
            <a:endParaRPr lang="en-US" altLang="zh-CN" sz="2000" smtClean="0"/>
          </a:p>
          <a:p>
            <a:pPr eaLnBrk="1" hangingPunct="1">
              <a:buFont typeface="Wingdings" pitchFamily="2" charset="2"/>
              <a:buNone/>
            </a:pPr>
            <a:r>
              <a:rPr lang="zh-CN" altLang="en-US" sz="2000" smtClean="0">
                <a:solidFill>
                  <a:schemeClr val="hlink"/>
                </a:solidFill>
              </a:rPr>
              <a:t>定理</a:t>
            </a:r>
            <a:r>
              <a:rPr lang="en-US" altLang="zh-CN" sz="2000" smtClean="0"/>
              <a:t> </a:t>
            </a:r>
            <a:r>
              <a:rPr lang="zh-CN" altLang="en-US" sz="2000" smtClean="0"/>
              <a:t>在</a:t>
            </a:r>
            <a:r>
              <a:rPr lang="en-US" altLang="zh-CN" sz="2000" smtClean="0"/>
              <a:t>MAX-MIN</a:t>
            </a:r>
            <a:r>
              <a:rPr lang="zh-CN" altLang="en-US" sz="2000" smtClean="0"/>
              <a:t>算法中</a:t>
            </a:r>
            <a:r>
              <a:rPr lang="en-US" altLang="zh-CN" sz="2000" smtClean="0"/>
              <a:t>,</a:t>
            </a:r>
            <a:endParaRPr lang="en-US" altLang="zh-CN" sz="2000" smtClean="0"/>
          </a:p>
          <a:p>
            <a:pPr eaLnBrk="1" hangingPunct="1">
              <a:buFont typeface="Wingdings" pitchFamily="2" charset="2"/>
              <a:buNone/>
            </a:pPr>
            <a:endParaRPr lang="zh-CN" altLang="en-US" sz="2000" smtClean="0"/>
          </a:p>
        </p:txBody>
      </p:sp>
      <p:graphicFrame>
        <p:nvGraphicFramePr>
          <p:cNvPr id="86021" name="Object 4"/>
          <p:cNvGraphicFramePr>
            <a:graphicFrameLocks noChangeAspect="1"/>
          </p:cNvGraphicFramePr>
          <p:nvPr/>
        </p:nvGraphicFramePr>
        <p:xfrm>
          <a:off x="1476375" y="2565400"/>
          <a:ext cx="1152525" cy="415925"/>
        </p:xfrm>
        <a:graphic>
          <a:graphicData uri="http://schemas.openxmlformats.org/presentationml/2006/ole">
            <mc:AlternateContent xmlns:mc="http://schemas.openxmlformats.org/markup-compatibility/2006">
              <mc:Choice xmlns:v="urn:schemas-microsoft-com:vml" Requires="v">
                <p:oleObj spid="_x0000_s182286" name="Equation" r:id="rId1" imgW="635000" imgH="228600" progId="Equation.DSMT4">
                  <p:embed/>
                </p:oleObj>
              </mc:Choice>
              <mc:Fallback>
                <p:oleObj name="Equation" r:id="rId1" imgW="635000" imgH="228600" progId="Equation.DSMT4">
                  <p:embed/>
                  <p:pic>
                    <p:nvPicPr>
                      <p:cNvPr id="0" name="图片 1822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565400"/>
                        <a:ext cx="1152525"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2" name="Object 5"/>
          <p:cNvGraphicFramePr>
            <a:graphicFrameLocks noChangeAspect="1"/>
          </p:cNvGraphicFramePr>
          <p:nvPr/>
        </p:nvGraphicFramePr>
        <p:xfrm>
          <a:off x="1042988" y="3068638"/>
          <a:ext cx="7056437" cy="1355725"/>
        </p:xfrm>
        <a:graphic>
          <a:graphicData uri="http://schemas.openxmlformats.org/presentationml/2006/ole">
            <mc:AlternateContent xmlns:mc="http://schemas.openxmlformats.org/markup-compatibility/2006">
              <mc:Choice xmlns:v="urn:schemas-microsoft-com:vml" Requires="v">
                <p:oleObj spid="_x0000_s182287" name="Equation" r:id="rId3" imgW="3835400" imgH="736600" progId="Equation.DSMT4">
                  <p:embed/>
                </p:oleObj>
              </mc:Choice>
              <mc:Fallback>
                <p:oleObj name="Equation" r:id="rId3" imgW="3835400" imgH="736600" progId="Equation.DSMT4">
                  <p:embed/>
                  <p:pic>
                    <p:nvPicPr>
                      <p:cNvPr id="0" name="图片 1822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068638"/>
                        <a:ext cx="7056437" cy="1355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3" name="Object 6"/>
          <p:cNvGraphicFramePr>
            <a:graphicFrameLocks noGrp="1" noChangeAspect="1"/>
          </p:cNvGraphicFramePr>
          <p:nvPr>
            <p:ph sz="half" idx="2"/>
          </p:nvPr>
        </p:nvGraphicFramePr>
        <p:xfrm>
          <a:off x="1547813" y="4868863"/>
          <a:ext cx="6119812" cy="1509712"/>
        </p:xfrm>
        <a:graphic>
          <a:graphicData uri="http://schemas.openxmlformats.org/presentationml/2006/ole">
            <mc:AlternateContent xmlns:mc="http://schemas.openxmlformats.org/markup-compatibility/2006">
              <mc:Choice xmlns:v="urn:schemas-microsoft-com:vml" Requires="v">
                <p:oleObj spid="_x0000_s182288" name="Equation" r:id="rId5" imgW="2882900" imgH="711200" progId="Equation.DSMT4">
                  <p:embed/>
                </p:oleObj>
              </mc:Choice>
              <mc:Fallback>
                <p:oleObj name="Equation" r:id="rId5" imgW="2882900" imgH="711200" progId="Equation.DSMT4">
                  <p:embed/>
                  <p:pic>
                    <p:nvPicPr>
                      <p:cNvPr id="0" name="图片 1822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4868863"/>
                        <a:ext cx="6119812" cy="150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6AB5CCC6-F946-45BA-A647-1364C0FB5C46}" type="slidenum">
              <a:rPr kumimoji="0" lang="zh-CN" altLang="en-US" sz="1400"/>
            </a:fld>
            <a:endParaRPr kumimoji="0" lang="en-US" altLang="zh-CN" sz="1400"/>
          </a:p>
        </p:txBody>
      </p:sp>
      <p:sp>
        <p:nvSpPr>
          <p:cNvPr id="87043" name="Rectangle 2"/>
          <p:cNvSpPr>
            <a:spLocks noGrp="1" noChangeArrowheads="1"/>
          </p:cNvSpPr>
          <p:nvPr>
            <p:ph type="title"/>
          </p:nvPr>
        </p:nvSpPr>
        <p:spPr/>
        <p:txBody>
          <a:bodyPr/>
          <a:lstStyle/>
          <a:p>
            <a:pPr eaLnBrk="1" hangingPunct="1"/>
            <a:r>
              <a:rPr lang="zh-CN" altLang="en-US" sz="3600" smtClean="0"/>
              <a:t>其他算法及收敛性分析 </a:t>
            </a:r>
            <a:r>
              <a:rPr lang="en-US" altLang="zh-CN" sz="3600" smtClean="0"/>
              <a:t>2/4</a:t>
            </a:r>
          </a:p>
        </p:txBody>
      </p:sp>
      <p:graphicFrame>
        <p:nvGraphicFramePr>
          <p:cNvPr id="87044" name="Object 3"/>
          <p:cNvGraphicFramePr>
            <a:graphicFrameLocks noChangeAspect="1"/>
          </p:cNvGraphicFramePr>
          <p:nvPr/>
        </p:nvGraphicFramePr>
        <p:xfrm>
          <a:off x="611188" y="2205038"/>
          <a:ext cx="8102600" cy="3751262"/>
        </p:xfrm>
        <a:graphic>
          <a:graphicData uri="http://schemas.openxmlformats.org/presentationml/2006/ole">
            <mc:AlternateContent xmlns:mc="http://schemas.openxmlformats.org/markup-compatibility/2006">
              <mc:Choice xmlns:v="urn:schemas-microsoft-com:vml" Requires="v">
                <p:oleObj spid="_x0000_s183302" name="Equation" r:id="rId1" imgW="4699000" imgH="2514600" progId="Equation.DSMT4">
                  <p:embed/>
                </p:oleObj>
              </mc:Choice>
              <mc:Fallback>
                <p:oleObj name="Equation" r:id="rId1" imgW="4699000" imgH="2514600" progId="Equation.DSMT4">
                  <p:embed/>
                  <p:pic>
                    <p:nvPicPr>
                      <p:cNvPr id="0" name="图片 1833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205038"/>
                        <a:ext cx="8102600" cy="3751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38BFA117-A15A-4EB6-BA3C-D47F284E068E}" type="slidenum">
              <a:rPr kumimoji="0" lang="zh-CN" altLang="en-US" sz="1400"/>
            </a:fld>
            <a:endParaRPr kumimoji="0" lang="en-US" altLang="zh-CN" sz="1400"/>
          </a:p>
        </p:txBody>
      </p:sp>
      <p:sp>
        <p:nvSpPr>
          <p:cNvPr id="88067" name="Rectangle 2"/>
          <p:cNvSpPr>
            <a:spLocks noGrp="1" noChangeArrowheads="1"/>
          </p:cNvSpPr>
          <p:nvPr>
            <p:ph type="title"/>
          </p:nvPr>
        </p:nvSpPr>
        <p:spPr/>
        <p:txBody>
          <a:bodyPr/>
          <a:lstStyle/>
          <a:p>
            <a:pPr eaLnBrk="1" hangingPunct="1"/>
            <a:r>
              <a:rPr lang="zh-CN" altLang="en-US" sz="3600" smtClean="0"/>
              <a:t>其他算法及收敛性分析 </a:t>
            </a:r>
            <a:r>
              <a:rPr lang="en-US" altLang="zh-CN" sz="3600" smtClean="0"/>
              <a:t>3/4</a:t>
            </a:r>
          </a:p>
        </p:txBody>
      </p:sp>
      <p:graphicFrame>
        <p:nvGraphicFramePr>
          <p:cNvPr id="88068" name="Object 3"/>
          <p:cNvGraphicFramePr>
            <a:graphicFrameLocks noChangeAspect="1"/>
          </p:cNvGraphicFramePr>
          <p:nvPr/>
        </p:nvGraphicFramePr>
        <p:xfrm>
          <a:off x="430213" y="1719263"/>
          <a:ext cx="8713787" cy="4438650"/>
        </p:xfrm>
        <a:graphic>
          <a:graphicData uri="http://schemas.openxmlformats.org/presentationml/2006/ole">
            <mc:AlternateContent xmlns:mc="http://schemas.openxmlformats.org/markup-compatibility/2006">
              <mc:Choice xmlns:v="urn:schemas-microsoft-com:vml" Requires="v">
                <p:oleObj spid="_x0000_s184326" name="Equation" r:id="rId1" imgW="4419600" imgH="1905000" progId="Equation.DSMT4">
                  <p:embed/>
                </p:oleObj>
              </mc:Choice>
              <mc:Fallback>
                <p:oleObj name="Equation" r:id="rId1" imgW="4419600" imgH="1905000" progId="Equation.DSMT4">
                  <p:embed/>
                  <p:pic>
                    <p:nvPicPr>
                      <p:cNvPr id="0" name="图片 1843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13" y="1719263"/>
                        <a:ext cx="8713787"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5221C98A-1C1D-4D95-9C5A-114371A3BDCA}" type="slidenum">
              <a:rPr kumimoji="0" lang="zh-CN" altLang="en-US" sz="1400"/>
            </a:fld>
            <a:endParaRPr kumimoji="0" lang="en-US" altLang="zh-CN" sz="1400"/>
          </a:p>
        </p:txBody>
      </p:sp>
      <p:sp>
        <p:nvSpPr>
          <p:cNvPr id="89091" name="Rectangle 2"/>
          <p:cNvSpPr>
            <a:spLocks noGrp="1" noChangeArrowheads="1"/>
          </p:cNvSpPr>
          <p:nvPr>
            <p:ph type="title"/>
          </p:nvPr>
        </p:nvSpPr>
        <p:spPr/>
        <p:txBody>
          <a:bodyPr/>
          <a:lstStyle/>
          <a:p>
            <a:pPr eaLnBrk="1" hangingPunct="1"/>
            <a:r>
              <a:rPr lang="zh-CN" altLang="en-US" sz="3600" smtClean="0"/>
              <a:t>其他算法及收敛性分析 </a:t>
            </a:r>
            <a:r>
              <a:rPr lang="en-US" altLang="zh-CN" sz="3600" smtClean="0"/>
              <a:t>4/4</a:t>
            </a:r>
          </a:p>
        </p:txBody>
      </p:sp>
      <p:graphicFrame>
        <p:nvGraphicFramePr>
          <p:cNvPr id="89092" name="Object 3"/>
          <p:cNvGraphicFramePr>
            <a:graphicFrameLocks noChangeAspect="1"/>
          </p:cNvGraphicFramePr>
          <p:nvPr/>
        </p:nvGraphicFramePr>
        <p:xfrm>
          <a:off x="395288" y="2205038"/>
          <a:ext cx="8497887" cy="3743325"/>
        </p:xfrm>
        <a:graphic>
          <a:graphicData uri="http://schemas.openxmlformats.org/presentationml/2006/ole">
            <mc:AlternateContent xmlns:mc="http://schemas.openxmlformats.org/markup-compatibility/2006">
              <mc:Choice xmlns:v="urn:schemas-microsoft-com:vml" Requires="v">
                <p:oleObj spid="_x0000_s185350" name="Equation" r:id="rId1" imgW="4610100" imgH="1714500" progId="Equation.DSMT4">
                  <p:embed/>
                </p:oleObj>
              </mc:Choice>
              <mc:Fallback>
                <p:oleObj name="Equation" r:id="rId1" imgW="4610100" imgH="1714500" progId="Equation.DSMT4">
                  <p:embed/>
                  <p:pic>
                    <p:nvPicPr>
                      <p:cNvPr id="0" name="图片 1853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205038"/>
                        <a:ext cx="8497887" cy="374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DAE0843-EC1B-4A68-8C13-642D787F5CF2}" type="slidenum">
              <a:rPr kumimoji="0" lang="zh-CN" altLang="en-US" sz="1400"/>
            </a:fld>
            <a:endParaRPr kumimoji="0" lang="en-US" altLang="zh-CN" sz="1400"/>
          </a:p>
        </p:txBody>
      </p:sp>
      <p:sp>
        <p:nvSpPr>
          <p:cNvPr id="23555" name="Rectangle 2"/>
          <p:cNvSpPr>
            <a:spLocks noGrp="1" noChangeArrowheads="1"/>
          </p:cNvSpPr>
          <p:nvPr>
            <p:ph type="title"/>
          </p:nvPr>
        </p:nvSpPr>
        <p:spPr/>
        <p:txBody>
          <a:bodyPr/>
          <a:lstStyle/>
          <a:p>
            <a:pPr algn="ctr" eaLnBrk="1" hangingPunct="1"/>
            <a:r>
              <a:rPr lang="en-US" altLang="zh-CN" sz="3600" smtClean="0"/>
              <a:t>1.2 </a:t>
            </a:r>
            <a:r>
              <a:rPr lang="zh-CN" altLang="en-US" sz="3600" smtClean="0"/>
              <a:t>计算复杂性的概念 </a:t>
            </a:r>
            <a:r>
              <a:rPr lang="en-US" altLang="zh-CN" sz="3600" smtClean="0"/>
              <a:t>8</a:t>
            </a:r>
            <a:r>
              <a:rPr lang="en-US" altLang="zh-CN" sz="3200" smtClean="0"/>
              <a:t>/11</a:t>
            </a:r>
            <a:endParaRPr lang="zh-CN" altLang="en-US" sz="3200" smtClean="0"/>
          </a:p>
        </p:txBody>
      </p:sp>
      <p:graphicFrame>
        <p:nvGraphicFramePr>
          <p:cNvPr id="23556" name="Object 4"/>
          <p:cNvGraphicFramePr>
            <a:graphicFrameLocks noChangeAspect="1"/>
          </p:cNvGraphicFramePr>
          <p:nvPr/>
        </p:nvGraphicFramePr>
        <p:xfrm>
          <a:off x="503238" y="2460625"/>
          <a:ext cx="7604125" cy="3167063"/>
        </p:xfrm>
        <a:graphic>
          <a:graphicData uri="http://schemas.openxmlformats.org/presentationml/2006/ole">
            <mc:AlternateContent xmlns:mc="http://schemas.openxmlformats.org/markup-compatibility/2006">
              <mc:Choice xmlns:v="urn:schemas-microsoft-com:vml" Requires="v">
                <p:oleObj spid="_x0000_s197636" name="Equation" r:id="rId1" imgW="3873500" imgH="1612900" progId="Equation.DSMT4">
                  <p:embed/>
                </p:oleObj>
              </mc:Choice>
              <mc:Fallback>
                <p:oleObj name="Equation" r:id="rId1" imgW="3873500" imgH="1612900" progId="Equation.DSMT4">
                  <p:embed/>
                  <p:pic>
                    <p:nvPicPr>
                      <p:cNvPr id="0" name="图片 1976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8" y="2460625"/>
                        <a:ext cx="7604125" cy="316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6BCEBDB3-E74D-4684-B83B-B4EC88DF17D4}" type="slidenum">
              <a:rPr kumimoji="0" lang="zh-CN" altLang="en-US" sz="1400"/>
            </a:fld>
            <a:endParaRPr kumimoji="0" lang="en-US" altLang="zh-CN" sz="1400"/>
          </a:p>
        </p:txBody>
      </p:sp>
      <p:sp>
        <p:nvSpPr>
          <p:cNvPr id="24579" name="Rectangle 2"/>
          <p:cNvSpPr>
            <a:spLocks noGrp="1" noChangeArrowheads="1"/>
          </p:cNvSpPr>
          <p:nvPr>
            <p:ph type="title"/>
          </p:nvPr>
        </p:nvSpPr>
        <p:spPr/>
        <p:txBody>
          <a:bodyPr/>
          <a:lstStyle/>
          <a:p>
            <a:pPr algn="ctr" eaLnBrk="1" hangingPunct="1"/>
            <a:r>
              <a:rPr lang="en-US" altLang="zh-CN" sz="3600" smtClean="0"/>
              <a:t>1.2 </a:t>
            </a:r>
            <a:r>
              <a:rPr lang="zh-CN" altLang="en-US" sz="3600" smtClean="0"/>
              <a:t>计算复杂性的概念 </a:t>
            </a:r>
            <a:r>
              <a:rPr lang="en-US" altLang="zh-CN" sz="3600" smtClean="0"/>
              <a:t>9</a:t>
            </a:r>
            <a:r>
              <a:rPr lang="en-US" altLang="zh-CN" sz="3200" smtClean="0"/>
              <a:t>/11</a:t>
            </a:r>
            <a:endParaRPr lang="zh-CN" altLang="en-US" sz="3200" smtClean="0"/>
          </a:p>
        </p:txBody>
      </p:sp>
      <p:sp>
        <p:nvSpPr>
          <p:cNvPr id="24580" name="Rectangle 3"/>
          <p:cNvSpPr>
            <a:spLocks noGrp="1" noChangeArrowheads="1"/>
          </p:cNvSpPr>
          <p:nvPr>
            <p:ph type="body" idx="1"/>
          </p:nvPr>
        </p:nvSpPr>
        <p:spPr>
          <a:xfrm>
            <a:off x="684213" y="1989138"/>
            <a:ext cx="8064500" cy="4114800"/>
          </a:xfrm>
        </p:spPr>
        <p:txBody>
          <a:bodyPr/>
          <a:lstStyle/>
          <a:p>
            <a:pPr eaLnBrk="1" hangingPunct="1">
              <a:buFont typeface="Wingdings" pitchFamily="2" charset="2"/>
              <a:buNone/>
            </a:pPr>
            <a:r>
              <a:rPr lang="zh-CN" altLang="en-US" sz="2800" b="1" smtClean="0"/>
              <a:t>定义</a:t>
            </a:r>
            <a:r>
              <a:rPr lang="zh-CN" altLang="en-US" sz="2800" b="1" smtClean="0">
                <a:solidFill>
                  <a:schemeClr val="folHlink"/>
                </a:solidFill>
              </a:rPr>
              <a:t> </a:t>
            </a:r>
            <a:r>
              <a:rPr lang="zh-CN" altLang="en-US" sz="2800" b="1" smtClean="0">
                <a:solidFill>
                  <a:srgbClr val="FF0000"/>
                </a:solidFill>
              </a:rPr>
              <a:t>多项式算法</a:t>
            </a:r>
            <a:endParaRPr lang="zh-CN" altLang="en-US" sz="2800" b="1" smtClean="0">
              <a:solidFill>
                <a:srgbClr val="FF0000"/>
              </a:solidFill>
            </a:endParaRPr>
          </a:p>
          <a:p>
            <a:pPr eaLnBrk="1" hangingPunct="1">
              <a:buFont typeface="Wingdings" pitchFamily="2" charset="2"/>
              <a:buNone/>
            </a:pPr>
            <a:r>
              <a:rPr lang="zh-CN" altLang="en-US" sz="2800" smtClean="0"/>
              <a:t>给定问题</a:t>
            </a:r>
            <a:r>
              <a:rPr lang="en-US" altLang="zh-CN" sz="2800" smtClean="0"/>
              <a:t>P，</a:t>
            </a:r>
            <a:r>
              <a:rPr lang="zh-CN" altLang="en-US" sz="2800" smtClean="0"/>
              <a:t>算法</a:t>
            </a:r>
            <a:r>
              <a:rPr lang="en-US" altLang="zh-CN" sz="2800" smtClean="0"/>
              <a:t>A，</a:t>
            </a:r>
            <a:r>
              <a:rPr lang="zh-CN" altLang="en-US" sz="2800" smtClean="0"/>
              <a:t>对一个实例</a:t>
            </a:r>
            <a:r>
              <a:rPr lang="en-US" altLang="zh-CN" sz="2800" smtClean="0"/>
              <a:t>I，</a:t>
            </a:r>
            <a:r>
              <a:rPr lang="zh-CN" altLang="en-US" sz="2800" smtClean="0"/>
              <a:t>存在多项式</a:t>
            </a:r>
            <a:endParaRPr lang="zh-CN" altLang="en-US" sz="2800" smtClean="0"/>
          </a:p>
          <a:p>
            <a:pPr eaLnBrk="1" hangingPunct="1">
              <a:buFont typeface="Wingdings" pitchFamily="2" charset="2"/>
              <a:buNone/>
            </a:pPr>
            <a:r>
              <a:rPr lang="zh-CN" altLang="en-US" sz="2800" smtClean="0"/>
              <a:t>函数</a:t>
            </a:r>
            <a:r>
              <a:rPr lang="en-US" altLang="zh-CN" sz="2800" smtClean="0"/>
              <a:t>g(x)，</a:t>
            </a:r>
            <a:r>
              <a:rPr lang="zh-CN" altLang="en-US" sz="2800" smtClean="0"/>
              <a:t>使（</a:t>
            </a:r>
            <a:r>
              <a:rPr lang="en-US" altLang="zh-CN" sz="2800" smtClean="0"/>
              <a:t>XX </a:t>
            </a:r>
            <a:r>
              <a:rPr lang="zh-CN" altLang="en-US" sz="2800" smtClean="0"/>
              <a:t>）成立，称</a:t>
            </a:r>
            <a:r>
              <a:rPr lang="zh-CN" altLang="en-US" sz="2800" b="1" smtClean="0">
                <a:solidFill>
                  <a:srgbClr val="FF0000"/>
                </a:solidFill>
              </a:rPr>
              <a:t>算法</a:t>
            </a:r>
            <a:r>
              <a:rPr lang="en-US" altLang="zh-CN" sz="2800" b="1" smtClean="0">
                <a:solidFill>
                  <a:srgbClr val="FF0000"/>
                </a:solidFill>
              </a:rPr>
              <a:t>A</a:t>
            </a:r>
            <a:r>
              <a:rPr lang="zh-CN" altLang="en-US" sz="2800" b="1" smtClean="0">
                <a:solidFill>
                  <a:srgbClr val="FF0000"/>
                </a:solidFill>
              </a:rPr>
              <a:t>对实例</a:t>
            </a:r>
            <a:r>
              <a:rPr lang="en-US" altLang="zh-CN" sz="2800" b="1" smtClean="0">
                <a:solidFill>
                  <a:srgbClr val="FF0000"/>
                </a:solidFill>
              </a:rPr>
              <a:t>I</a:t>
            </a:r>
            <a:r>
              <a:rPr lang="zh-CN" altLang="en-US" sz="2800" b="1" smtClean="0">
                <a:solidFill>
                  <a:srgbClr val="FF0000"/>
                </a:solidFill>
              </a:rPr>
              <a:t>是</a:t>
            </a:r>
            <a:endParaRPr lang="zh-CN" altLang="en-US" sz="2800" b="1" smtClean="0">
              <a:solidFill>
                <a:srgbClr val="FF0000"/>
              </a:solidFill>
            </a:endParaRPr>
          </a:p>
          <a:p>
            <a:pPr eaLnBrk="1" hangingPunct="1">
              <a:buFont typeface="Wingdings" pitchFamily="2" charset="2"/>
              <a:buNone/>
            </a:pPr>
            <a:r>
              <a:rPr lang="zh-CN" altLang="en-US" sz="2800" b="1" smtClean="0">
                <a:solidFill>
                  <a:srgbClr val="FF0000"/>
                </a:solidFill>
              </a:rPr>
              <a:t>多项式算法</a:t>
            </a:r>
            <a:r>
              <a:rPr lang="zh-CN" altLang="en-US" sz="2800" smtClean="0">
                <a:solidFill>
                  <a:srgbClr val="FF0000"/>
                </a:solidFill>
              </a:rPr>
              <a:t>；</a:t>
            </a:r>
            <a:endParaRPr lang="zh-CN" altLang="en-US" sz="2800" smtClean="0">
              <a:solidFill>
                <a:srgbClr val="FF0000"/>
              </a:solidFill>
            </a:endParaRPr>
          </a:p>
          <a:p>
            <a:pPr eaLnBrk="1" hangingPunct="1">
              <a:buFont typeface="Wingdings" pitchFamily="2" charset="2"/>
              <a:buNone/>
            </a:pPr>
            <a:r>
              <a:rPr lang="zh-CN" altLang="en-US" sz="2800" smtClean="0"/>
              <a:t>若存在多项式函数</a:t>
            </a:r>
            <a:r>
              <a:rPr lang="en-US" altLang="zh-CN" sz="2800" smtClean="0"/>
              <a:t>g(x)，</a:t>
            </a:r>
            <a:r>
              <a:rPr lang="zh-CN" altLang="en-US" sz="2800" smtClean="0"/>
              <a:t>使（</a:t>
            </a:r>
            <a:r>
              <a:rPr lang="en-US" altLang="zh-CN" sz="2800" smtClean="0"/>
              <a:t>XX </a:t>
            </a:r>
            <a:r>
              <a:rPr lang="zh-CN" altLang="en-US" sz="2800" smtClean="0"/>
              <a:t>）对问题</a:t>
            </a:r>
            <a:r>
              <a:rPr lang="en-US" altLang="zh-CN" sz="2800" smtClean="0"/>
              <a:t>P</a:t>
            </a:r>
            <a:r>
              <a:rPr lang="zh-CN" altLang="en-US" sz="2800" smtClean="0"/>
              <a:t>的任</a:t>
            </a:r>
            <a:endParaRPr lang="zh-CN" altLang="en-US" sz="2800" smtClean="0"/>
          </a:p>
          <a:p>
            <a:pPr eaLnBrk="1" hangingPunct="1">
              <a:buFont typeface="Wingdings" pitchFamily="2" charset="2"/>
              <a:buNone/>
            </a:pPr>
            <a:r>
              <a:rPr lang="zh-CN" altLang="en-US" sz="2800" smtClean="0"/>
              <a:t>意实例</a:t>
            </a:r>
            <a:r>
              <a:rPr lang="en-US" altLang="zh-CN" sz="2800" smtClean="0"/>
              <a:t>I</a:t>
            </a:r>
            <a:r>
              <a:rPr lang="zh-CN" altLang="en-US" sz="2800" smtClean="0"/>
              <a:t>都成立，称</a:t>
            </a:r>
            <a:r>
              <a:rPr lang="zh-CN" altLang="en-US" sz="2800" b="1" smtClean="0">
                <a:solidFill>
                  <a:srgbClr val="FF0000"/>
                </a:solidFill>
              </a:rPr>
              <a:t>算法</a:t>
            </a:r>
            <a:r>
              <a:rPr lang="en-US" altLang="zh-CN" sz="2800" b="1" smtClean="0">
                <a:solidFill>
                  <a:srgbClr val="FF0000"/>
                </a:solidFill>
              </a:rPr>
              <a:t>A</a:t>
            </a:r>
            <a:r>
              <a:rPr lang="zh-CN" altLang="en-US" sz="2800" b="1" smtClean="0">
                <a:solidFill>
                  <a:srgbClr val="FF0000"/>
                </a:solidFill>
              </a:rPr>
              <a:t>为解决该问题</a:t>
            </a:r>
            <a:r>
              <a:rPr lang="en-US" altLang="zh-CN" sz="2800" b="1" smtClean="0">
                <a:solidFill>
                  <a:srgbClr val="FF0000"/>
                </a:solidFill>
              </a:rPr>
              <a:t>P</a:t>
            </a:r>
            <a:r>
              <a:rPr lang="zh-CN" altLang="en-US" sz="2800" b="1" smtClean="0">
                <a:solidFill>
                  <a:srgbClr val="FF0000"/>
                </a:solidFill>
              </a:rPr>
              <a:t>的多项</a:t>
            </a:r>
            <a:endParaRPr lang="zh-CN" altLang="en-US" sz="2800" b="1" smtClean="0">
              <a:solidFill>
                <a:srgbClr val="FF0000"/>
              </a:solidFill>
            </a:endParaRPr>
          </a:p>
          <a:p>
            <a:pPr eaLnBrk="1" hangingPunct="1">
              <a:buFont typeface="Wingdings" pitchFamily="2" charset="2"/>
              <a:buNone/>
            </a:pPr>
            <a:r>
              <a:rPr lang="zh-CN" altLang="en-US" sz="2800" b="1" smtClean="0">
                <a:solidFill>
                  <a:srgbClr val="FF0000"/>
                </a:solidFill>
              </a:rPr>
              <a:t>式算法.</a:t>
            </a:r>
            <a:endParaRPr lang="zh-CN" altLang="en-US" sz="2800" b="1" smtClean="0">
              <a:solidFill>
                <a:srgbClr val="FF0000"/>
              </a:solidFill>
            </a:endParaRPr>
          </a:p>
          <a:p>
            <a:pPr eaLnBrk="1" hangingPunct="1">
              <a:buFont typeface="Wingdings" pitchFamily="2" charset="2"/>
              <a:buNone/>
            </a:pPr>
            <a:r>
              <a:rPr lang="zh-CN" altLang="en-US" sz="2800" b="1" smtClean="0"/>
              <a:t>当</a:t>
            </a:r>
            <a:r>
              <a:rPr lang="en-US" altLang="zh-CN" sz="2800" b="1" smtClean="0"/>
              <a:t>g(x)</a:t>
            </a:r>
            <a:r>
              <a:rPr lang="zh-CN" altLang="en-US" sz="2800" b="1" smtClean="0"/>
              <a:t>为指数函数时，称</a:t>
            </a:r>
            <a:r>
              <a:rPr lang="en-US" altLang="zh-CN" sz="2800" b="1" smtClean="0">
                <a:solidFill>
                  <a:srgbClr val="FF0000"/>
                </a:solidFill>
              </a:rPr>
              <a:t>A</a:t>
            </a:r>
            <a:r>
              <a:rPr lang="zh-CN" altLang="en-US" sz="2800" b="1" smtClean="0">
                <a:solidFill>
                  <a:srgbClr val="FF0000"/>
                </a:solidFill>
              </a:rPr>
              <a:t>为</a:t>
            </a:r>
            <a:r>
              <a:rPr lang="en-US" altLang="zh-CN" sz="2800" b="1" smtClean="0">
                <a:solidFill>
                  <a:srgbClr val="FF0000"/>
                </a:solidFill>
              </a:rPr>
              <a:t>P</a:t>
            </a:r>
            <a:r>
              <a:rPr lang="zh-CN" altLang="en-US" sz="2800" b="1" smtClean="0">
                <a:solidFill>
                  <a:srgbClr val="FF0000"/>
                </a:solidFill>
              </a:rPr>
              <a:t>的指数时间算法</a:t>
            </a:r>
            <a:r>
              <a:rPr lang="zh-CN" altLang="en-US" sz="2800" b="1"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990600"/>
            <a:ext cx="7772400" cy="1143000"/>
          </a:xfrm>
        </p:spPr>
        <p:txBody>
          <a:bodyPr/>
          <a:lstStyle/>
          <a:p>
            <a:pPr algn="l"/>
            <a:r>
              <a:rPr lang="zh-CN" altLang="en-US" sz="3200">
                <a:solidFill>
                  <a:schemeClr val="accent2"/>
                </a:solidFill>
              </a:rPr>
              <a:t>第</a:t>
            </a:r>
            <a:r>
              <a:rPr lang="en-US" altLang="zh-CN" sz="3200">
                <a:solidFill>
                  <a:schemeClr val="accent2"/>
                </a:solidFill>
              </a:rPr>
              <a:t>Ⅰ</a:t>
            </a:r>
            <a:r>
              <a:rPr lang="zh-CN" altLang="en-US" sz="3200">
                <a:solidFill>
                  <a:schemeClr val="accent2"/>
                </a:solidFill>
              </a:rPr>
              <a:t>篇 组合优化问题与元启发式算法</a:t>
            </a:r>
          </a:p>
        </p:txBody>
      </p:sp>
      <p:sp>
        <p:nvSpPr>
          <p:cNvPr id="11275" name="Text Box 11"/>
          <p:cNvSpPr txBox="1">
            <a:spLocks noChangeArrowheads="1"/>
          </p:cNvSpPr>
          <p:nvPr/>
        </p:nvSpPr>
        <p:spPr bwMode="auto">
          <a:xfrm>
            <a:off x="914400" y="2286000"/>
            <a:ext cx="7620000" cy="291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defRPr>
                <a:solidFill>
                  <a:schemeClr val="tx1"/>
                </a:solidFill>
                <a:latin typeface="Arial" charset="0"/>
                <a:ea typeface="宋体" pitchFamily="2" charset="-122"/>
              </a:defRPr>
            </a:lvl1pPr>
            <a:lvl2pPr marL="990600" indent="-533400">
              <a:defRPr>
                <a:solidFill>
                  <a:schemeClr val="tx1"/>
                </a:solidFill>
                <a:latin typeface="Arial" charset="0"/>
                <a:ea typeface="宋体" pitchFamily="2" charset="-122"/>
              </a:defRPr>
            </a:lvl2pPr>
            <a:lvl3pPr marL="1371600" indent="-457200">
              <a:defRPr>
                <a:solidFill>
                  <a:schemeClr val="tx1"/>
                </a:solidFill>
                <a:latin typeface="Arial" charset="0"/>
                <a:ea typeface="宋体" pitchFamily="2" charset="-122"/>
              </a:defRPr>
            </a:lvl3pPr>
            <a:lvl4pPr marL="1752600" indent="-381000">
              <a:defRPr>
                <a:solidFill>
                  <a:schemeClr val="tx1"/>
                </a:solidFill>
                <a:latin typeface="Arial" charset="0"/>
                <a:ea typeface="宋体" pitchFamily="2" charset="-122"/>
              </a:defRPr>
            </a:lvl4pPr>
            <a:lvl5pPr marL="2209800" indent="-381000">
              <a:defRPr>
                <a:solidFill>
                  <a:schemeClr val="tx1"/>
                </a:solidFill>
                <a:latin typeface="Arial" charset="0"/>
                <a:ea typeface="宋体" pitchFamily="2" charset="-122"/>
              </a:defRPr>
            </a:lvl5pPr>
            <a:lvl6pPr marL="2667000" indent="-381000" fontAlgn="base">
              <a:spcBef>
                <a:spcPct val="0"/>
              </a:spcBef>
              <a:spcAft>
                <a:spcPct val="0"/>
              </a:spcAft>
              <a:defRPr>
                <a:solidFill>
                  <a:schemeClr val="tx1"/>
                </a:solidFill>
                <a:latin typeface="Arial" charset="0"/>
                <a:ea typeface="宋体" pitchFamily="2" charset="-122"/>
              </a:defRPr>
            </a:lvl6pPr>
            <a:lvl7pPr marL="3124200" indent="-381000" fontAlgn="base">
              <a:spcBef>
                <a:spcPct val="0"/>
              </a:spcBef>
              <a:spcAft>
                <a:spcPct val="0"/>
              </a:spcAft>
              <a:defRPr>
                <a:solidFill>
                  <a:schemeClr val="tx1"/>
                </a:solidFill>
                <a:latin typeface="Arial" charset="0"/>
                <a:ea typeface="宋体" pitchFamily="2" charset="-122"/>
              </a:defRPr>
            </a:lvl7pPr>
            <a:lvl8pPr marL="3581400" indent="-381000" fontAlgn="base">
              <a:spcBef>
                <a:spcPct val="0"/>
              </a:spcBef>
              <a:spcAft>
                <a:spcPct val="0"/>
              </a:spcAft>
              <a:defRPr>
                <a:solidFill>
                  <a:schemeClr val="tx1"/>
                </a:solidFill>
                <a:latin typeface="Arial" charset="0"/>
                <a:ea typeface="宋体" pitchFamily="2" charset="-122"/>
              </a:defRPr>
            </a:lvl8pPr>
            <a:lvl9pPr marL="4038600" indent="-381000" fontAlgn="base">
              <a:spcBef>
                <a:spcPct val="0"/>
              </a:spcBef>
              <a:spcAft>
                <a:spcPct val="0"/>
              </a:spcAft>
              <a:defRPr>
                <a:solidFill>
                  <a:schemeClr val="tx1"/>
                </a:solidFill>
                <a:latin typeface="Arial" charset="0"/>
                <a:ea typeface="宋体" pitchFamily="2" charset="-122"/>
              </a:defRPr>
            </a:lvl9pPr>
          </a:lstStyle>
          <a:p>
            <a:pPr>
              <a:spcBef>
                <a:spcPct val="20000"/>
              </a:spcBef>
            </a:pPr>
            <a:r>
              <a:rPr lang="en-US" altLang="zh-CN" sz="3200">
                <a:effectLst>
                  <a:outerShdw blurRad="38100" dist="38100" dir="2700000" algn="tl">
                    <a:srgbClr val="C0C0C0"/>
                  </a:outerShdw>
                </a:effectLst>
                <a:latin typeface="Times New Roman" pitchFamily="18" charset="0"/>
              </a:rPr>
              <a:t>1.1  </a:t>
            </a:r>
            <a:r>
              <a:rPr lang="zh-CN" altLang="en-US" sz="3200">
                <a:effectLst>
                  <a:outerShdw blurRad="38100" dist="38100" dir="2700000" algn="tl">
                    <a:srgbClr val="C0C0C0"/>
                  </a:outerShdw>
                </a:effectLst>
                <a:latin typeface="Times New Roman" pitchFamily="18" charset="0"/>
              </a:rPr>
              <a:t>组合优化问题</a:t>
            </a:r>
            <a:endParaRPr lang="zh-CN" altLang="en-US" sz="3200">
              <a:effectLst>
                <a:outerShdw blurRad="38100" dist="38100" dir="2700000" algn="tl">
                  <a:srgbClr val="C0C0C0"/>
                </a:outerShdw>
              </a:effectLst>
              <a:latin typeface="Times New Roman" pitchFamily="18" charset="0"/>
            </a:endParaRPr>
          </a:p>
          <a:p>
            <a:pPr>
              <a:spcBef>
                <a:spcPct val="20000"/>
              </a:spcBef>
            </a:pPr>
            <a:r>
              <a:rPr lang="en-US" altLang="zh-CN" sz="3200">
                <a:effectLst>
                  <a:outerShdw blurRad="38100" dist="38100" dir="2700000" algn="tl">
                    <a:srgbClr val="C0C0C0"/>
                  </a:outerShdw>
                </a:effectLst>
                <a:latin typeface="Times New Roman" pitchFamily="18" charset="0"/>
              </a:rPr>
              <a:t>1.2  </a:t>
            </a:r>
            <a:r>
              <a:rPr lang="zh-CN" altLang="en-US" sz="3200">
                <a:effectLst>
                  <a:outerShdw blurRad="38100" dist="38100" dir="2700000" algn="tl">
                    <a:srgbClr val="C0C0C0"/>
                  </a:outerShdw>
                </a:effectLst>
                <a:latin typeface="Times New Roman" pitchFamily="18" charset="0"/>
              </a:rPr>
              <a:t>计算复杂度</a:t>
            </a:r>
            <a:endParaRPr lang="zh-CN" altLang="en-US" sz="3200">
              <a:effectLst>
                <a:outerShdw blurRad="38100" dist="38100" dir="2700000" algn="tl">
                  <a:srgbClr val="C0C0C0"/>
                </a:outerShdw>
              </a:effectLst>
              <a:latin typeface="Times New Roman" pitchFamily="18" charset="0"/>
            </a:endParaRPr>
          </a:p>
          <a:p>
            <a:pPr>
              <a:spcBef>
                <a:spcPct val="20000"/>
              </a:spcBef>
            </a:pPr>
            <a:r>
              <a:rPr lang="en-US" altLang="zh-CN" sz="3200">
                <a:effectLst>
                  <a:outerShdw blurRad="38100" dist="38100" dir="2700000" algn="tl">
                    <a:srgbClr val="C0C0C0"/>
                  </a:outerShdw>
                </a:effectLst>
                <a:latin typeface="Times New Roman" pitchFamily="18" charset="0"/>
              </a:rPr>
              <a:t>1.3  </a:t>
            </a:r>
            <a:r>
              <a:rPr lang="zh-CN" altLang="en-US" sz="3200">
                <a:effectLst>
                  <a:outerShdw blurRad="38100" dist="38100" dir="2700000" algn="tl">
                    <a:srgbClr val="C0C0C0"/>
                  </a:outerShdw>
                </a:effectLst>
                <a:latin typeface="Times New Roman" pitchFamily="18" charset="0"/>
              </a:rPr>
              <a:t>组合优化问题求解方法</a:t>
            </a:r>
            <a:endParaRPr lang="zh-CN" altLang="en-US" sz="3200">
              <a:effectLst>
                <a:outerShdw blurRad="38100" dist="38100" dir="2700000" algn="tl">
                  <a:srgbClr val="C0C0C0"/>
                </a:outerShdw>
              </a:effectLst>
              <a:latin typeface="Times New Roman" pitchFamily="18" charset="0"/>
            </a:endParaRPr>
          </a:p>
          <a:p>
            <a:pPr>
              <a:spcBef>
                <a:spcPct val="20000"/>
              </a:spcBef>
            </a:pPr>
            <a:r>
              <a:rPr lang="en-US" altLang="zh-CN" sz="3200">
                <a:effectLst>
                  <a:outerShdw blurRad="38100" dist="38100" dir="2700000" algn="tl">
                    <a:srgbClr val="C0C0C0"/>
                  </a:outerShdw>
                </a:effectLst>
                <a:latin typeface="Times New Roman" pitchFamily="18" charset="0"/>
              </a:rPr>
              <a:t>1.4  </a:t>
            </a:r>
            <a:r>
              <a:rPr lang="zh-CN" altLang="en-US" sz="3200">
                <a:effectLst>
                  <a:outerShdw blurRad="38100" dist="38100" dir="2700000" algn="tl">
                    <a:srgbClr val="C0C0C0"/>
                  </a:outerShdw>
                </a:effectLst>
                <a:latin typeface="Times New Roman" pitchFamily="18" charset="0"/>
              </a:rPr>
              <a:t>元启发式算法</a:t>
            </a:r>
            <a:endParaRPr lang="zh-CN" altLang="en-US" sz="3200">
              <a:effectLst>
                <a:outerShdw blurRad="38100" dist="38100" dir="2700000" algn="tl">
                  <a:srgbClr val="C0C0C0"/>
                </a:outerShdw>
              </a:effectLst>
              <a:latin typeface="Times New Roman" pitchFamily="18" charset="0"/>
            </a:endParaRPr>
          </a:p>
          <a:p>
            <a:pPr>
              <a:spcBef>
                <a:spcPct val="20000"/>
              </a:spcBef>
            </a:pPr>
            <a:r>
              <a:rPr lang="en-US" altLang="zh-CN" sz="3200">
                <a:effectLst>
                  <a:outerShdw blurRad="38100" dist="38100" dir="2700000" algn="tl">
                    <a:srgbClr val="C0C0C0"/>
                  </a:outerShdw>
                </a:effectLst>
                <a:latin typeface="Times New Roman" pitchFamily="18" charset="0"/>
              </a:rPr>
              <a:t>1.5  </a:t>
            </a:r>
            <a:r>
              <a:rPr lang="zh-CN" altLang="en-US" sz="3200">
                <a:effectLst>
                  <a:outerShdw blurRad="38100" dist="38100" dir="2700000" algn="tl">
                    <a:srgbClr val="C0C0C0"/>
                  </a:outerShdw>
                </a:effectLst>
                <a:latin typeface="Times New Roman" pitchFamily="18" charset="0"/>
              </a:rPr>
              <a:t>结语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75"/>
                                        </p:tgtEl>
                                        <p:attrNameLst>
                                          <p:attrName>style.visibility</p:attrName>
                                        </p:attrNameLst>
                                      </p:cBhvr>
                                      <p:to>
                                        <p:strVal val="visible"/>
                                      </p:to>
                                    </p:set>
                                    <p:animEffect transition="in" filter="blinds(horizontal)">
                                      <p:cBhvr>
                                        <p:cTn id="7" dur="500"/>
                                        <p:tgtEl>
                                          <p:spTgt spid="11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092D1C0D-ED5E-4706-8691-D223122FBF57}" type="slidenum">
              <a:rPr kumimoji="0" lang="zh-CN" altLang="en-US" sz="1400"/>
            </a:fld>
            <a:endParaRPr kumimoji="0" lang="en-US" altLang="zh-CN" sz="1400"/>
          </a:p>
        </p:txBody>
      </p:sp>
      <p:sp>
        <p:nvSpPr>
          <p:cNvPr id="25603" name="Rectangle 2"/>
          <p:cNvSpPr>
            <a:spLocks noGrp="1" noChangeArrowheads="1"/>
          </p:cNvSpPr>
          <p:nvPr>
            <p:ph type="title"/>
          </p:nvPr>
        </p:nvSpPr>
        <p:spPr/>
        <p:txBody>
          <a:bodyPr/>
          <a:lstStyle/>
          <a:p>
            <a:pPr algn="ctr" eaLnBrk="1" hangingPunct="1"/>
            <a:r>
              <a:rPr lang="en-US" altLang="zh-CN" sz="3600" smtClean="0"/>
              <a:t>1.2 </a:t>
            </a:r>
            <a:r>
              <a:rPr lang="zh-CN" altLang="en-US" sz="3600" smtClean="0"/>
              <a:t>计算复杂性的概念 </a:t>
            </a:r>
            <a:r>
              <a:rPr lang="en-US" altLang="zh-CN" sz="3200" smtClean="0"/>
              <a:t>10/11</a:t>
            </a:r>
            <a:endParaRPr lang="zh-CN" altLang="en-US" sz="3200" smtClean="0"/>
          </a:p>
        </p:txBody>
      </p:sp>
      <p:sp>
        <p:nvSpPr>
          <p:cNvPr id="25604" name="Rectangle 3"/>
          <p:cNvSpPr>
            <a:spLocks noGrp="1" noChangeArrowheads="1"/>
          </p:cNvSpPr>
          <p:nvPr>
            <p:ph type="body" idx="1"/>
          </p:nvPr>
        </p:nvSpPr>
        <p:spPr>
          <a:xfrm>
            <a:off x="685800" y="2017713"/>
            <a:ext cx="8269288" cy="4114800"/>
          </a:xfrm>
        </p:spPr>
        <p:txBody>
          <a:bodyPr/>
          <a:lstStyle/>
          <a:p>
            <a:pPr eaLnBrk="1" hangingPunct="1"/>
            <a:r>
              <a:rPr lang="zh-CN" altLang="en-US" smtClean="0"/>
              <a:t>利用复杂性分析对组合优化问题归类。</a:t>
            </a:r>
            <a:endParaRPr lang="zh-CN" altLang="en-US" smtClean="0"/>
          </a:p>
          <a:p>
            <a:pPr eaLnBrk="1" hangingPunct="1"/>
            <a:r>
              <a:rPr lang="zh-CN" altLang="en-US" smtClean="0"/>
              <a:t>定义</a:t>
            </a:r>
            <a:r>
              <a:rPr lang="zh-CN" altLang="en-US" b="1" smtClean="0">
                <a:solidFill>
                  <a:srgbClr val="FF0000"/>
                </a:solidFill>
              </a:rPr>
              <a:t>多项式问题  </a:t>
            </a:r>
            <a:endParaRPr lang="zh-CN" altLang="en-US" b="1" smtClean="0">
              <a:solidFill>
                <a:srgbClr val="FF0000"/>
              </a:solidFill>
            </a:endParaRPr>
          </a:p>
          <a:p>
            <a:pPr eaLnBrk="1" hangingPunct="1">
              <a:buFont typeface="Wingdings" pitchFamily="2" charset="2"/>
              <a:buNone/>
            </a:pPr>
            <a:r>
              <a:rPr lang="zh-CN" altLang="en-US" smtClean="0"/>
              <a:t>   给定一个组合优化问题，若存在一个多项式算法，称该问题为多项式时间可解问题，或简称</a:t>
            </a:r>
            <a:r>
              <a:rPr lang="zh-CN" altLang="en-US" b="1" smtClean="0">
                <a:solidFill>
                  <a:schemeClr val="folHlink"/>
                </a:solidFill>
              </a:rPr>
              <a:t>多项式问题(或</a:t>
            </a:r>
            <a:r>
              <a:rPr lang="en-US" altLang="zh-CN" b="1" smtClean="0">
                <a:solidFill>
                  <a:schemeClr val="folHlink"/>
                </a:solidFill>
              </a:rPr>
              <a:t>P</a:t>
            </a:r>
            <a:r>
              <a:rPr lang="zh-CN" altLang="en-US" b="1" smtClean="0">
                <a:solidFill>
                  <a:schemeClr val="folHlink"/>
                </a:solidFill>
              </a:rPr>
              <a:t>问题)</a:t>
            </a:r>
            <a:r>
              <a:rPr lang="zh-CN" altLang="en-US" smtClean="0"/>
              <a:t>.   所有多项式问题的集合记为</a:t>
            </a:r>
            <a:r>
              <a:rPr lang="en-US" altLang="zh-CN" smtClean="0"/>
              <a:t>P.</a:t>
            </a:r>
            <a:endParaRPr lang="en-US" altLang="zh-CN" smtClean="0"/>
          </a:p>
          <a:p>
            <a:pPr eaLnBrk="1" hangingPunct="1"/>
            <a:r>
              <a:rPr lang="zh-CN" altLang="en-US" smtClean="0"/>
              <a:t>例：线性规划是否为多项式问题？</a:t>
            </a:r>
            <a:endParaRPr lang="en-US" altLang="zh-CN"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9E32691-1B38-4024-8912-0A7DBBBF1C7D}" type="slidenum">
              <a:rPr kumimoji="0" lang="zh-CN" altLang="en-US" sz="1400"/>
            </a:fld>
            <a:endParaRPr kumimoji="0" lang="en-US" altLang="zh-CN" sz="1400"/>
          </a:p>
        </p:txBody>
      </p:sp>
      <p:sp>
        <p:nvSpPr>
          <p:cNvPr id="26627" name="Rectangle 2"/>
          <p:cNvSpPr>
            <a:spLocks noGrp="1" noChangeArrowheads="1"/>
          </p:cNvSpPr>
          <p:nvPr>
            <p:ph type="title"/>
          </p:nvPr>
        </p:nvSpPr>
        <p:spPr/>
        <p:txBody>
          <a:bodyPr/>
          <a:lstStyle/>
          <a:p>
            <a:pPr algn="ctr" eaLnBrk="1" hangingPunct="1"/>
            <a:r>
              <a:rPr lang="en-US" altLang="zh-CN" sz="3200" smtClean="0"/>
              <a:t>1.2 </a:t>
            </a:r>
            <a:r>
              <a:rPr lang="zh-CN" altLang="en-US" sz="3600" smtClean="0"/>
              <a:t>计算复杂性参考书 </a:t>
            </a:r>
            <a:r>
              <a:rPr lang="en-US" altLang="zh-CN" sz="3200" smtClean="0"/>
              <a:t>11/11</a:t>
            </a:r>
            <a:endParaRPr lang="zh-CN" altLang="en-US" sz="3200" smtClean="0"/>
          </a:p>
        </p:txBody>
      </p:sp>
      <p:sp>
        <p:nvSpPr>
          <p:cNvPr id="26628" name="Rectangle 3"/>
          <p:cNvSpPr>
            <a:spLocks noGrp="1" noChangeArrowheads="1"/>
          </p:cNvSpPr>
          <p:nvPr>
            <p:ph type="body" idx="1"/>
          </p:nvPr>
        </p:nvSpPr>
        <p:spPr>
          <a:xfrm>
            <a:off x="533400" y="2017713"/>
            <a:ext cx="8421688" cy="4114800"/>
          </a:xfrm>
        </p:spPr>
        <p:txBody>
          <a:bodyPr/>
          <a:lstStyle/>
          <a:p>
            <a:pPr eaLnBrk="1" hangingPunct="1"/>
            <a:r>
              <a:rPr lang="zh-CN" altLang="en-US" b="1" smtClean="0">
                <a:solidFill>
                  <a:srgbClr val="000000"/>
                </a:solidFill>
                <a:latin typeface="Times New Roman" pitchFamily="18" charset="0"/>
              </a:rPr>
              <a:t>计算复杂性</a:t>
            </a:r>
            <a:r>
              <a:rPr lang="zh-CN" altLang="en-US" smtClean="0">
                <a:solidFill>
                  <a:srgbClr val="000000"/>
                </a:solidFill>
              </a:rPr>
              <a:t>,</a:t>
            </a:r>
            <a:r>
              <a:rPr lang="zh-CN" altLang="en-US" smtClean="0">
                <a:solidFill>
                  <a:srgbClr val="333366"/>
                </a:solidFill>
              </a:rPr>
              <a:t> </a:t>
            </a:r>
            <a:r>
              <a:rPr lang="zh-CN" altLang="en-US" smtClean="0">
                <a:solidFill>
                  <a:srgbClr val="333366"/>
                </a:solidFill>
                <a:latin typeface="Times New Roman" pitchFamily="18" charset="0"/>
              </a:rPr>
              <a:t>作者：</a:t>
            </a:r>
            <a:r>
              <a:rPr lang="en-US" altLang="zh-CN" smtClean="0">
                <a:solidFill>
                  <a:srgbClr val="000000"/>
                </a:solidFill>
              </a:rPr>
              <a:t>Christos，Papadimitriou</a:t>
            </a:r>
            <a:br>
              <a:rPr lang="en-US" altLang="zh-CN" smtClean="0">
                <a:solidFill>
                  <a:srgbClr val="000000"/>
                </a:solidFill>
              </a:rPr>
            </a:br>
            <a:r>
              <a:rPr lang="zh-CN" altLang="en-US" smtClean="0">
                <a:solidFill>
                  <a:srgbClr val="000000"/>
                </a:solidFill>
                <a:latin typeface="Times New Roman" pitchFamily="18" charset="0"/>
              </a:rPr>
              <a:t>清华大学出版社，</a:t>
            </a:r>
            <a:r>
              <a:rPr lang="zh-CN" altLang="en-US" smtClean="0">
                <a:solidFill>
                  <a:srgbClr val="333366"/>
                </a:solidFill>
                <a:latin typeface="Times New Roman" pitchFamily="18" charset="0"/>
              </a:rPr>
              <a:t>2004</a:t>
            </a:r>
            <a:r>
              <a:rPr lang="zh-CN" altLang="en-US" smtClean="0">
                <a:solidFill>
                  <a:srgbClr val="000000"/>
                </a:solidFill>
                <a:latin typeface="Times New Roman" pitchFamily="18" charset="0"/>
              </a:rPr>
              <a:t>年</a:t>
            </a:r>
            <a:r>
              <a:rPr lang="zh-CN" altLang="en-US" smtClean="0">
                <a:solidFill>
                  <a:srgbClr val="000000"/>
                </a:solidFill>
              </a:rPr>
              <a:t>9月</a:t>
            </a:r>
            <a:r>
              <a:rPr lang="zh-CN" altLang="en-US" smtClean="0">
                <a:solidFill>
                  <a:srgbClr val="000000"/>
                </a:solidFill>
                <a:latin typeface="Times New Roman" pitchFamily="18" charset="0"/>
              </a:rPr>
              <a:t>第</a:t>
            </a:r>
            <a:r>
              <a:rPr lang="zh-CN" altLang="en-US" smtClean="0">
                <a:solidFill>
                  <a:srgbClr val="000000"/>
                </a:solidFill>
              </a:rPr>
              <a:t>1</a:t>
            </a:r>
            <a:r>
              <a:rPr lang="zh-CN" altLang="en-US" smtClean="0">
                <a:solidFill>
                  <a:srgbClr val="000000"/>
                </a:solidFill>
                <a:latin typeface="Times New Roman" pitchFamily="18" charset="0"/>
              </a:rPr>
              <a:t>版</a:t>
            </a:r>
            <a:endParaRPr lang="zh-CN" altLang="en-US" smtClean="0">
              <a:solidFill>
                <a:srgbClr val="000000"/>
              </a:solidFill>
              <a:latin typeface="Times New Roman" pitchFamily="18" charset="0"/>
            </a:endParaRPr>
          </a:p>
          <a:p>
            <a:pPr eaLnBrk="1" hangingPunct="1"/>
            <a:r>
              <a:rPr lang="zh-CN" altLang="en-US" b="1" smtClean="0">
                <a:solidFill>
                  <a:srgbClr val="000000"/>
                </a:solidFill>
                <a:latin typeface="Times New Roman" pitchFamily="18" charset="0"/>
              </a:rPr>
              <a:t>计算复杂性导论，</a:t>
            </a:r>
            <a:r>
              <a:rPr lang="zh-CN" altLang="en-US" smtClean="0">
                <a:solidFill>
                  <a:srgbClr val="000000"/>
                </a:solidFill>
                <a:latin typeface="Times New Roman" pitchFamily="18" charset="0"/>
              </a:rPr>
              <a:t>作者：堵丁柱等，</a:t>
            </a:r>
            <a:endParaRPr lang="zh-CN" altLang="en-US" smtClean="0">
              <a:solidFill>
                <a:srgbClr val="000000"/>
              </a:solidFill>
              <a:latin typeface="Times New Roman" pitchFamily="18" charset="0"/>
            </a:endParaRPr>
          </a:p>
          <a:p>
            <a:pPr eaLnBrk="1" hangingPunct="1">
              <a:buFont typeface="Wingdings" pitchFamily="2" charset="2"/>
              <a:buNone/>
            </a:pPr>
            <a:r>
              <a:rPr lang="zh-CN" altLang="en-US" smtClean="0">
                <a:solidFill>
                  <a:srgbClr val="000000"/>
                </a:solidFill>
                <a:latin typeface="Times New Roman" pitchFamily="18" charset="0"/>
              </a:rPr>
              <a:t>    高等教育出版社，2002年8月第1版</a:t>
            </a:r>
            <a:br>
              <a:rPr lang="zh-CN" altLang="en-US" smtClean="0">
                <a:solidFill>
                  <a:srgbClr val="000000"/>
                </a:solidFill>
              </a:rPr>
            </a:br>
            <a:endParaRPr lang="zh-CN" altLang="en-US" smtClean="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14600" y="152400"/>
            <a:ext cx="5638800" cy="533400"/>
          </a:xfrm>
        </p:spPr>
        <p:txBody>
          <a:bodyPr/>
          <a:lstStyle/>
          <a:p>
            <a:r>
              <a:rPr lang="zh-CN" altLang="en-US" sz="2400" b="1">
                <a:solidFill>
                  <a:srgbClr val="FF0000"/>
                </a:solidFill>
                <a:effectLst>
                  <a:outerShdw blurRad="38100" dist="38100" dir="2700000" algn="tl">
                    <a:srgbClr val="C0C0C0"/>
                  </a:outerShdw>
                </a:effectLst>
              </a:rPr>
              <a:t>第</a:t>
            </a:r>
            <a:r>
              <a:rPr lang="en-US" altLang="zh-CN" sz="2400" b="1">
                <a:solidFill>
                  <a:srgbClr val="FF0000"/>
                </a:solidFill>
                <a:effectLst>
                  <a:outerShdw blurRad="38100" dist="38100" dir="2700000" algn="tl">
                    <a:srgbClr val="C0C0C0"/>
                  </a:outerShdw>
                </a:effectLst>
              </a:rPr>
              <a:t>Ⅰ</a:t>
            </a:r>
            <a:r>
              <a:rPr lang="zh-CN" altLang="en-US" sz="2400" b="1">
                <a:solidFill>
                  <a:srgbClr val="FF0000"/>
                </a:solidFill>
                <a:effectLst>
                  <a:outerShdw blurRad="38100" dist="38100" dir="2700000" algn="tl">
                    <a:srgbClr val="C0C0C0"/>
                  </a:outerShdw>
                </a:effectLst>
              </a:rPr>
              <a:t>篇 组合优化问题与元启发式算法</a:t>
            </a:r>
          </a:p>
        </p:txBody>
      </p:sp>
      <p:graphicFrame>
        <p:nvGraphicFramePr>
          <p:cNvPr id="18441" name="Object 9"/>
          <p:cNvGraphicFramePr>
            <a:graphicFrameLocks noChangeAspect="1"/>
          </p:cNvGraphicFramePr>
          <p:nvPr/>
        </p:nvGraphicFramePr>
        <p:xfrm>
          <a:off x="1143000" y="2667000"/>
          <a:ext cx="239713" cy="304800"/>
        </p:xfrm>
        <a:graphic>
          <a:graphicData uri="http://schemas.openxmlformats.org/presentationml/2006/ole">
            <mc:AlternateContent xmlns:mc="http://schemas.openxmlformats.org/markup-compatibility/2006">
              <mc:Choice xmlns:v="urn:schemas-microsoft-com:vml" Requires="v">
                <p:oleObj spid="_x0000_s18587" name="Equation" r:id="rId1" imgW="139700" imgH="177800" progId="Equation.DSMT4">
                  <p:embed/>
                </p:oleObj>
              </mc:Choice>
              <mc:Fallback>
                <p:oleObj name="Equation" r:id="rId1" imgW="139700" imgH="1778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667000"/>
                        <a:ext cx="2397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0" name="Object 18"/>
          <p:cNvGraphicFramePr>
            <a:graphicFrameLocks noChangeAspect="1"/>
          </p:cNvGraphicFramePr>
          <p:nvPr/>
        </p:nvGraphicFramePr>
        <p:xfrm>
          <a:off x="3810000" y="3352800"/>
          <a:ext cx="1143000" cy="527050"/>
        </p:xfrm>
        <a:graphic>
          <a:graphicData uri="http://schemas.openxmlformats.org/presentationml/2006/ole">
            <mc:AlternateContent xmlns:mc="http://schemas.openxmlformats.org/markup-compatibility/2006">
              <mc:Choice xmlns:v="urn:schemas-microsoft-com:vml" Requires="v">
                <p:oleObj spid="_x0000_s18588" name="Equation" r:id="rId3" imgW="749300" imgH="457200" progId="Equation.DSMT4">
                  <p:embed/>
                </p:oleObj>
              </mc:Choice>
              <mc:Fallback>
                <p:oleObj name="Equation" r:id="rId3" imgW="749300" imgH="457200"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352800"/>
                        <a:ext cx="11430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460" name="Group 28"/>
          <p:cNvGrpSpPr/>
          <p:nvPr/>
        </p:nvGrpSpPr>
        <p:grpSpPr bwMode="auto">
          <a:xfrm>
            <a:off x="0" y="914400"/>
            <a:ext cx="8915400" cy="5562600"/>
            <a:chOff x="0" y="576"/>
            <a:chExt cx="5616" cy="3504"/>
          </a:xfrm>
        </p:grpSpPr>
        <p:sp>
          <p:nvSpPr>
            <p:cNvPr id="18442" name="Rectangle 10"/>
            <p:cNvSpPr>
              <a:spLocks noChangeArrowheads="1"/>
            </p:cNvSpPr>
            <p:nvPr/>
          </p:nvSpPr>
          <p:spPr bwMode="auto">
            <a:xfrm>
              <a:off x="0" y="576"/>
              <a:ext cx="5616" cy="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2400">
                  <a:effectLst>
                    <a:outerShdw blurRad="38100" dist="38100" dir="2700000" algn="tl">
                      <a:srgbClr val="C0C0C0"/>
                    </a:outerShdw>
                  </a:effectLst>
                </a:rPr>
                <a:t>1.1  </a:t>
              </a:r>
              <a:r>
                <a:rPr lang="zh-CN" altLang="en-US" sz="2400">
                  <a:effectLst>
                    <a:outerShdw blurRad="38100" dist="38100" dir="2700000" algn="tl">
                      <a:srgbClr val="C0C0C0"/>
                    </a:outerShdw>
                  </a:effectLst>
                </a:rPr>
                <a:t>组合优化问题</a:t>
              </a:r>
              <a:endParaRPr lang="zh-CN" altLang="en-US" sz="2400">
                <a:effectLst>
                  <a:outerShdw blurRad="38100" dist="38100" dir="2700000" algn="tl">
                    <a:srgbClr val="C0C0C0"/>
                  </a:outerShdw>
                </a:effectLst>
              </a:endParaRPr>
            </a:p>
            <a:p>
              <a:pPr marL="342900" indent="-342900">
                <a:spcBef>
                  <a:spcPct val="20000"/>
                </a:spcBef>
              </a:pPr>
              <a:r>
                <a:rPr lang="zh-CN" altLang="en-US" sz="2400">
                  <a:effectLst>
                    <a:outerShdw blurRad="38100" dist="38100" dir="2700000" algn="tl">
                      <a:srgbClr val="C0C0C0"/>
                    </a:outerShdw>
                  </a:effectLst>
                </a:rPr>
                <a:t>             组合优化问题涉及找到一组离散变量的值，使得所给定的目标函数的解达到最优。</a:t>
              </a:r>
              <a:endParaRPr lang="zh-CN" altLang="en-US" sz="2400">
                <a:effectLst>
                  <a:outerShdw blurRad="38100" dist="38100" dir="2700000" algn="tl">
                    <a:srgbClr val="C0C0C0"/>
                  </a:outerShdw>
                </a:effectLst>
              </a:endParaRPr>
            </a:p>
            <a:p>
              <a:pPr marL="342900" indent="-342900">
                <a:spcBef>
                  <a:spcPct val="20000"/>
                </a:spcBef>
              </a:pPr>
              <a:r>
                <a:rPr lang="zh-CN" altLang="en-US" sz="2400">
                  <a:effectLst>
                    <a:outerShdw blurRad="38100" dist="38100" dir="2700000" algn="tl">
                      <a:srgbClr val="C0C0C0"/>
                    </a:outerShdw>
                  </a:effectLst>
                </a:rPr>
                <a:t>            从形式化的角度来看，组合优化问题是一个三元组</a:t>
              </a:r>
              <a:endParaRPr lang="zh-CN" altLang="en-US" sz="2400">
                <a:effectLst>
                  <a:outerShdw blurRad="38100" dist="38100" dir="2700000" algn="tl">
                    <a:srgbClr val="C0C0C0"/>
                  </a:outerShdw>
                </a:effectLst>
                <a:cs typeface="Times New Roman" pitchFamily="18" charset="0"/>
              </a:endParaRPr>
            </a:p>
            <a:p>
              <a:pPr marL="342900" indent="-342900">
                <a:spcBef>
                  <a:spcPct val="20000"/>
                </a:spcBef>
              </a:pPr>
              <a:r>
                <a:rPr lang="zh-CN" altLang="en-US" sz="2400">
                  <a:effectLst/>
                </a:rPr>
                <a:t>     </a:t>
              </a:r>
              <a:r>
                <a:rPr lang="zh-CN" altLang="en-US" sz="2400">
                  <a:effectLst>
                    <a:outerShdw blurRad="38100" dist="38100" dir="2700000" algn="tl">
                      <a:srgbClr val="C0C0C0"/>
                    </a:outerShdw>
                  </a:effectLst>
                </a:rPr>
                <a:t>其中    是候选解（</a:t>
              </a:r>
              <a:r>
                <a:rPr lang="en-US" altLang="zh-CN" sz="2400">
                  <a:effectLst>
                    <a:outerShdw blurRad="38100" dist="38100" dir="2700000" algn="tl">
                      <a:srgbClr val="C0C0C0"/>
                    </a:outerShdw>
                  </a:effectLst>
                </a:rPr>
                <a:t>candidate solution</a:t>
              </a:r>
              <a:r>
                <a:rPr lang="zh-CN" altLang="en-US" sz="2400">
                  <a:effectLst>
                    <a:outerShdw blurRad="38100" dist="38100" dir="2700000" algn="tl">
                      <a:srgbClr val="C0C0C0"/>
                    </a:outerShdw>
                  </a:effectLst>
                </a:rPr>
                <a:t>）的集合；   是目标函数，对于每一个候选集             都对应着一个目标函数值         ；     是约束条件的集合，集合               中满足约束条件    的解被称为可行解（</a:t>
              </a:r>
              <a:r>
                <a:rPr lang="en-US" altLang="zh-CN" sz="2400">
                  <a:effectLst>
                    <a:outerShdw blurRad="38100" dist="38100" dir="2700000" algn="tl">
                      <a:srgbClr val="C0C0C0"/>
                    </a:outerShdw>
                  </a:effectLst>
                </a:rPr>
                <a:t>feasible solution)</a:t>
              </a:r>
              <a:r>
                <a:rPr lang="zh-CN" altLang="en-US" sz="2400">
                  <a:effectLst>
                    <a:outerShdw blurRad="38100" dist="38100" dir="2700000" algn="tl">
                      <a:srgbClr val="C0C0C0"/>
                    </a:outerShdw>
                  </a:effectLst>
                </a:rPr>
                <a:t>。优化的目标就是找出一个全局最优的可行解    。求最小值的问题（也就是最小化问题）就是要找到一个具有最小成本代价的解         ，即一个对于所有        都有                  而求最大值的问题（也就是最大化问题）就是要找出一个具有最大目标值的解，即一个对于所有的         都有   </a:t>
              </a:r>
              <a:endParaRPr lang="zh-CN" altLang="en-US" sz="2400">
                <a:effectLst>
                  <a:outerShdw blurRad="38100" dist="38100" dir="2700000" algn="tl">
                    <a:srgbClr val="C0C0C0"/>
                  </a:outerShdw>
                </a:effectLst>
              </a:endParaRPr>
            </a:p>
            <a:p>
              <a:pPr marL="342900" indent="-342900">
                <a:spcBef>
                  <a:spcPct val="20000"/>
                </a:spcBef>
              </a:pPr>
              <a:r>
                <a:rPr lang="zh-CN" altLang="en-US" sz="2400">
                  <a:effectLst>
                    <a:outerShdw blurRad="38100" dist="38100" dir="2700000" algn="tl">
                      <a:srgbClr val="C0C0C0"/>
                    </a:outerShdw>
                  </a:effectLst>
                </a:rPr>
                <a:t>                     。</a:t>
              </a:r>
            </a:p>
          </p:txBody>
        </p:sp>
        <p:graphicFrame>
          <p:nvGraphicFramePr>
            <p:cNvPr id="18443" name="Object 11"/>
            <p:cNvGraphicFramePr>
              <a:graphicFrameLocks noChangeAspect="1"/>
            </p:cNvGraphicFramePr>
            <p:nvPr/>
          </p:nvGraphicFramePr>
          <p:xfrm>
            <a:off x="4896" y="1392"/>
            <a:ext cx="624" cy="312"/>
          </p:xfrm>
          <a:graphic>
            <a:graphicData uri="http://schemas.openxmlformats.org/presentationml/2006/ole">
              <mc:AlternateContent xmlns:mc="http://schemas.openxmlformats.org/markup-compatibility/2006">
                <mc:Choice xmlns:v="urn:schemas-microsoft-com:vml" Requires="v">
                  <p:oleObj spid="_x0000_s18589" name="Equation" r:id="rId5" imgW="761365" imgH="381000" progId="Equation.DSMT4">
                    <p:embed/>
                  </p:oleObj>
                </mc:Choice>
                <mc:Fallback>
                  <p:oleObj name="Equation" r:id="rId5" imgW="761365" imgH="3810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6" y="1392"/>
                          <a:ext cx="624"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6" name="Object 14"/>
            <p:cNvGraphicFramePr>
              <a:graphicFrameLocks noChangeAspect="1"/>
            </p:cNvGraphicFramePr>
            <p:nvPr/>
          </p:nvGraphicFramePr>
          <p:xfrm>
            <a:off x="4176" y="1632"/>
            <a:ext cx="219" cy="288"/>
          </p:xfrm>
          <a:graphic>
            <a:graphicData uri="http://schemas.openxmlformats.org/presentationml/2006/ole">
              <mc:AlternateContent xmlns:mc="http://schemas.openxmlformats.org/markup-compatibility/2006">
                <mc:Choice xmlns:v="urn:schemas-microsoft-com:vml" Requires="v">
                  <p:oleObj spid="_x0000_s18590" name="Equation" r:id="rId7" imgW="203200" imgH="266700" progId="Equation.DSMT4">
                    <p:embed/>
                  </p:oleObj>
                </mc:Choice>
                <mc:Fallback>
                  <p:oleObj name="Equation" r:id="rId7" imgW="203200" imgH="2667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6" y="1632"/>
                          <a:ext cx="2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7" name="Object 15"/>
            <p:cNvGraphicFramePr>
              <a:graphicFrameLocks noChangeAspect="1"/>
            </p:cNvGraphicFramePr>
            <p:nvPr/>
          </p:nvGraphicFramePr>
          <p:xfrm>
            <a:off x="1872" y="1872"/>
            <a:ext cx="432" cy="216"/>
          </p:xfrm>
          <a:graphic>
            <a:graphicData uri="http://schemas.openxmlformats.org/presentationml/2006/ole">
              <mc:AlternateContent xmlns:mc="http://schemas.openxmlformats.org/markup-compatibility/2006">
                <mc:Choice xmlns:v="urn:schemas-microsoft-com:vml" Requires="v">
                  <p:oleObj spid="_x0000_s18591" name="Equation" r:id="rId9" imgW="457200" imgH="228600" progId="Equation.DSMT4">
                    <p:embed/>
                  </p:oleObj>
                </mc:Choice>
                <mc:Fallback>
                  <p:oleObj name="Equation" r:id="rId9" imgW="457200" imgH="2286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72" y="1872"/>
                          <a:ext cx="432"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8" name="Object 16"/>
            <p:cNvGraphicFramePr>
              <a:graphicFrameLocks noChangeAspect="1"/>
            </p:cNvGraphicFramePr>
            <p:nvPr/>
          </p:nvGraphicFramePr>
          <p:xfrm>
            <a:off x="4560" y="1920"/>
            <a:ext cx="384" cy="230"/>
          </p:xfrm>
          <a:graphic>
            <a:graphicData uri="http://schemas.openxmlformats.org/presentationml/2006/ole">
              <mc:AlternateContent xmlns:mc="http://schemas.openxmlformats.org/markup-compatibility/2006">
                <mc:Choice xmlns:v="urn:schemas-microsoft-com:vml" Requires="v">
                  <p:oleObj spid="_x0000_s18592" name="Equation" r:id="rId11" imgW="443865" imgH="266700" progId="Equation.DSMT4">
                    <p:embed/>
                  </p:oleObj>
                </mc:Choice>
                <mc:Fallback>
                  <p:oleObj name="Equation" r:id="rId11" imgW="443865" imgH="2667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60" y="1920"/>
                          <a:ext cx="38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9" name="Object 17"/>
            <p:cNvGraphicFramePr>
              <a:graphicFrameLocks noChangeAspect="1"/>
            </p:cNvGraphicFramePr>
            <p:nvPr/>
          </p:nvGraphicFramePr>
          <p:xfrm>
            <a:off x="4464" y="2160"/>
            <a:ext cx="144" cy="144"/>
          </p:xfrm>
          <a:graphic>
            <a:graphicData uri="http://schemas.openxmlformats.org/presentationml/2006/ole">
              <mc:AlternateContent xmlns:mc="http://schemas.openxmlformats.org/markup-compatibility/2006">
                <mc:Choice xmlns:v="urn:schemas-microsoft-com:vml" Requires="v">
                  <p:oleObj spid="_x0000_s18593" name="Equation" r:id="rId13" imgW="215900" imgH="215900" progId="Equation.DSMT4">
                    <p:embed/>
                  </p:oleObj>
                </mc:Choice>
                <mc:Fallback>
                  <p:oleObj name="Equation" r:id="rId13" imgW="215900" imgH="2159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64" y="2160"/>
                          <a:ext cx="144"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1" name="Object 19"/>
            <p:cNvGraphicFramePr>
              <a:graphicFrameLocks noChangeAspect="1"/>
            </p:cNvGraphicFramePr>
            <p:nvPr/>
          </p:nvGraphicFramePr>
          <p:xfrm>
            <a:off x="5136" y="1920"/>
            <a:ext cx="192" cy="192"/>
          </p:xfrm>
          <a:graphic>
            <a:graphicData uri="http://schemas.openxmlformats.org/presentationml/2006/ole">
              <mc:AlternateContent xmlns:mc="http://schemas.openxmlformats.org/markup-compatibility/2006">
                <mc:Choice xmlns:v="urn:schemas-microsoft-com:vml" Requires="v">
                  <p:oleObj spid="_x0000_s18594" name="Equation" r:id="rId15" imgW="215900" imgH="215900" progId="Equation.DSMT4">
                    <p:embed/>
                  </p:oleObj>
                </mc:Choice>
                <mc:Fallback>
                  <p:oleObj name="Equation" r:id="rId15" imgW="215900" imgH="215900"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36" y="192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2" name="Object 20"/>
            <p:cNvGraphicFramePr>
              <a:graphicFrameLocks noChangeAspect="1"/>
            </p:cNvGraphicFramePr>
            <p:nvPr/>
          </p:nvGraphicFramePr>
          <p:xfrm>
            <a:off x="1248" y="2592"/>
            <a:ext cx="166" cy="208"/>
          </p:xfrm>
          <a:graphic>
            <a:graphicData uri="http://schemas.openxmlformats.org/presentationml/2006/ole">
              <mc:AlternateContent xmlns:mc="http://schemas.openxmlformats.org/markup-compatibility/2006">
                <mc:Choice xmlns:v="urn:schemas-microsoft-com:vml" Requires="v">
                  <p:oleObj spid="_x0000_s18595" name="Equation" r:id="rId16" imgW="203200" imgH="254000" progId="Equation.DSMT4">
                    <p:embed/>
                  </p:oleObj>
                </mc:Choice>
                <mc:Fallback>
                  <p:oleObj name="Equation" r:id="rId16" imgW="203200" imgH="254000" progId="Equation.DSMT4">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48" y="2592"/>
                          <a:ext cx="166"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3" name="Object 21"/>
            <p:cNvGraphicFramePr>
              <a:graphicFrameLocks noChangeAspect="1"/>
            </p:cNvGraphicFramePr>
            <p:nvPr/>
          </p:nvGraphicFramePr>
          <p:xfrm>
            <a:off x="4364" y="3312"/>
            <a:ext cx="344" cy="184"/>
          </p:xfrm>
          <a:graphic>
            <a:graphicData uri="http://schemas.openxmlformats.org/presentationml/2006/ole">
              <mc:AlternateContent xmlns:mc="http://schemas.openxmlformats.org/markup-compatibility/2006">
                <mc:Choice xmlns:v="urn:schemas-microsoft-com:vml" Requires="v">
                  <p:oleObj spid="_x0000_s18596" name="Equation" r:id="rId18" imgW="546100" imgH="292100" progId="Equation.DSMT4">
                    <p:embed/>
                  </p:oleObj>
                </mc:Choice>
                <mc:Fallback>
                  <p:oleObj name="Equation" r:id="rId18" imgW="546100" imgH="292100" progId="Equation.DSMT4">
                    <p:embed/>
                    <p:pic>
                      <p:nvPicPr>
                        <p:cNvPr id="0"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64" y="3312"/>
                          <a:ext cx="344"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4" name="Object 22"/>
            <p:cNvGraphicFramePr>
              <a:graphicFrameLocks noChangeAspect="1"/>
            </p:cNvGraphicFramePr>
            <p:nvPr/>
          </p:nvGraphicFramePr>
          <p:xfrm>
            <a:off x="4944" y="2832"/>
            <a:ext cx="288" cy="215"/>
          </p:xfrm>
          <a:graphic>
            <a:graphicData uri="http://schemas.openxmlformats.org/presentationml/2006/ole">
              <mc:AlternateContent xmlns:mc="http://schemas.openxmlformats.org/markup-compatibility/2006">
                <mc:Choice xmlns:v="urn:schemas-microsoft-com:vml" Requires="v">
                  <p:oleObj spid="_x0000_s18597" name="Equation" r:id="rId20" imgW="457200" imgH="292100" progId="Equation.DSMT4">
                    <p:embed/>
                  </p:oleObj>
                </mc:Choice>
                <mc:Fallback>
                  <p:oleObj name="Equation" r:id="rId20" imgW="457200" imgH="292100" progId="Equation.DSMT4">
                    <p:embed/>
                    <p:pic>
                      <p:nvPicPr>
                        <p:cNvPr id="0"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44" y="2832"/>
                          <a:ext cx="28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5" name="Object 23"/>
            <p:cNvGraphicFramePr>
              <a:graphicFrameLocks noChangeAspect="1"/>
            </p:cNvGraphicFramePr>
            <p:nvPr/>
          </p:nvGraphicFramePr>
          <p:xfrm>
            <a:off x="528" y="3024"/>
            <a:ext cx="728" cy="240"/>
          </p:xfrm>
          <a:graphic>
            <a:graphicData uri="http://schemas.openxmlformats.org/presentationml/2006/ole">
              <mc:AlternateContent xmlns:mc="http://schemas.openxmlformats.org/markup-compatibility/2006">
                <mc:Choice xmlns:v="urn:schemas-microsoft-com:vml" Requires="v">
                  <p:oleObj spid="_x0000_s18598" name="Equation" r:id="rId22" imgW="1155700" imgH="381000" progId="Equation.DSMT4">
                    <p:embed/>
                  </p:oleObj>
                </mc:Choice>
                <mc:Fallback>
                  <p:oleObj name="Equation" r:id="rId22" imgW="1155700" imgH="381000" progId="Equation.DSMT4">
                    <p:embed/>
                    <p:pic>
                      <p:nvPicPr>
                        <p:cNvPr id="0" name="Object 2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28" y="3024"/>
                          <a:ext cx="72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6" name="Object 24"/>
            <p:cNvGraphicFramePr>
              <a:graphicFrameLocks noChangeAspect="1"/>
            </p:cNvGraphicFramePr>
            <p:nvPr/>
          </p:nvGraphicFramePr>
          <p:xfrm>
            <a:off x="2976" y="2832"/>
            <a:ext cx="288" cy="215"/>
          </p:xfrm>
          <a:graphic>
            <a:graphicData uri="http://schemas.openxmlformats.org/presentationml/2006/ole">
              <mc:AlternateContent xmlns:mc="http://schemas.openxmlformats.org/markup-compatibility/2006">
                <mc:Choice xmlns:v="urn:schemas-microsoft-com:vml" Requires="v">
                  <p:oleObj spid="_x0000_s18599" name="Equation" r:id="rId24" imgW="457200" imgH="292100" progId="Equation.DSMT4">
                    <p:embed/>
                  </p:oleObj>
                </mc:Choice>
                <mc:Fallback>
                  <p:oleObj name="Equation" r:id="rId24" imgW="457200" imgH="292100" progId="Equation.DSMT4">
                    <p:embed/>
                    <p:pic>
                      <p:nvPicPr>
                        <p:cNvPr id="0" name="Object 2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76" y="2832"/>
                          <a:ext cx="28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7" name="Object 25"/>
            <p:cNvGraphicFramePr>
              <a:graphicFrameLocks noChangeAspect="1"/>
            </p:cNvGraphicFramePr>
            <p:nvPr/>
          </p:nvGraphicFramePr>
          <p:xfrm>
            <a:off x="288" y="3504"/>
            <a:ext cx="728" cy="240"/>
          </p:xfrm>
          <a:graphic>
            <a:graphicData uri="http://schemas.openxmlformats.org/presentationml/2006/ole">
              <mc:AlternateContent xmlns:mc="http://schemas.openxmlformats.org/markup-compatibility/2006">
                <mc:Choice xmlns:v="urn:schemas-microsoft-com:vml" Requires="v">
                  <p:oleObj spid="_x0000_s18600" name="Equation" r:id="rId25" imgW="1155700" imgH="381000" progId="Equation.DSMT4">
                    <p:embed/>
                  </p:oleObj>
                </mc:Choice>
                <mc:Fallback>
                  <p:oleObj name="Equation" r:id="rId25" imgW="1155700" imgH="381000" progId="Equation.DSMT4">
                    <p:embed/>
                    <p:pic>
                      <p:nvPicPr>
                        <p:cNvPr id="0" name="Object 2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8" y="3504"/>
                          <a:ext cx="72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381000" y="1066800"/>
            <a:ext cx="8001000" cy="5562600"/>
          </a:xfrm>
        </p:spPr>
        <p:txBody>
          <a:bodyPr/>
          <a:lstStyle/>
          <a:p>
            <a:pPr marL="609600" indent="-609600">
              <a:buFontTx/>
              <a:buNone/>
            </a:pPr>
            <a:r>
              <a:rPr lang="en-US" altLang="zh-CN" sz="2400">
                <a:effectLst>
                  <a:outerShdw blurRad="38100" dist="38100" dir="2700000" algn="tl">
                    <a:srgbClr val="C0C0C0"/>
                  </a:outerShdw>
                </a:effectLst>
              </a:rPr>
              <a:t>1.2  </a:t>
            </a:r>
            <a:r>
              <a:rPr lang="zh-CN" altLang="en-US" sz="2400">
                <a:effectLst>
                  <a:outerShdw blurRad="38100" dist="38100" dir="2700000" algn="tl">
                    <a:srgbClr val="C0C0C0"/>
                  </a:outerShdw>
                </a:effectLst>
              </a:rPr>
              <a:t>计算的复杂度</a:t>
            </a:r>
            <a:endParaRPr lang="zh-CN" altLang="en-US" sz="2400">
              <a:effectLst>
                <a:outerShdw blurRad="38100" dist="38100" dir="2700000" algn="tl">
                  <a:srgbClr val="C0C0C0"/>
                </a:outerShdw>
              </a:effectLst>
            </a:endParaRPr>
          </a:p>
          <a:p>
            <a:pPr marL="609600" indent="-609600">
              <a:buFontTx/>
              <a:buNone/>
            </a:pPr>
            <a:r>
              <a:rPr lang="zh-CN" altLang="en-US" sz="2400">
                <a:effectLst>
                  <a:outerShdw blurRad="38100" dist="38100" dir="2700000" algn="tl">
                    <a:srgbClr val="C0C0C0"/>
                  </a:outerShdw>
                </a:effectLst>
              </a:rPr>
              <a:t>              通常，对算法效率在理论上的探讨又称为算法的事前估计，可分为算法的时间复杂度分析和空间复杂度分析。</a:t>
            </a:r>
            <a:endParaRPr lang="zh-CN" altLang="en-US" sz="2400">
              <a:effectLst>
                <a:outerShdw blurRad="38100" dist="38100" dir="2700000" algn="tl">
                  <a:srgbClr val="C0C0C0"/>
                </a:outerShdw>
              </a:effectLst>
            </a:endParaRPr>
          </a:p>
          <a:p>
            <a:pPr marL="609600" indent="-609600">
              <a:buFontTx/>
              <a:buNone/>
            </a:pPr>
            <a:endParaRPr lang="zh-CN" altLang="en-US" sz="2400">
              <a:effectLst>
                <a:outerShdw blurRad="38100" dist="38100" dir="2700000" algn="tl">
                  <a:srgbClr val="C0C0C0"/>
                </a:outerShdw>
              </a:effectLst>
            </a:endParaRPr>
          </a:p>
          <a:p>
            <a:pPr marL="609600" indent="-609600">
              <a:buFontTx/>
              <a:buNone/>
            </a:pPr>
            <a:r>
              <a:rPr lang="zh-CN" altLang="en-US" sz="2400">
                <a:effectLst>
                  <a:outerShdw blurRad="38100" dist="38100" dir="2700000" algn="tl">
                    <a:srgbClr val="C0C0C0"/>
                  </a:outerShdw>
                </a:effectLst>
              </a:rPr>
              <a:t>定义</a:t>
            </a:r>
            <a:r>
              <a:rPr lang="en-US" altLang="zh-CN" sz="2400">
                <a:effectLst>
                  <a:outerShdw blurRad="38100" dist="38100" dir="2700000" algn="tl">
                    <a:srgbClr val="C0C0C0"/>
                  </a:outerShdw>
                </a:effectLst>
              </a:rPr>
              <a:t>1.1   </a:t>
            </a:r>
            <a:r>
              <a:rPr lang="zh-CN" altLang="en-US" sz="2400" b="1">
                <a:effectLst>
                  <a:outerShdw blurRad="38100" dist="38100" dir="2700000" algn="tl">
                    <a:srgbClr val="C0C0C0"/>
                  </a:outerShdw>
                </a:effectLst>
              </a:rPr>
              <a:t>算法空间复杂度</a:t>
            </a:r>
            <a:r>
              <a:rPr lang="zh-CN" altLang="en-US" sz="2400">
                <a:effectLst>
                  <a:outerShdw blurRad="38100" dist="38100" dir="2700000" algn="tl">
                    <a:srgbClr val="C0C0C0"/>
                  </a:outerShdw>
                </a:effectLst>
              </a:rPr>
              <a:t>是指算法执行时间内所占用的存储单元的大小。</a:t>
            </a:r>
            <a:endParaRPr lang="zh-CN" altLang="en-US" sz="2400">
              <a:effectLst>
                <a:outerShdw blurRad="38100" dist="38100" dir="2700000" algn="tl">
                  <a:srgbClr val="C0C0C0"/>
                </a:outerShdw>
              </a:effectLst>
            </a:endParaRPr>
          </a:p>
          <a:p>
            <a:pPr marL="609600" indent="-609600">
              <a:buFontTx/>
              <a:buNone/>
            </a:pPr>
            <a:endParaRPr lang="zh-CN" altLang="en-US" sz="2400">
              <a:effectLst>
                <a:outerShdw blurRad="38100" dist="38100" dir="2700000" algn="tl">
                  <a:srgbClr val="C0C0C0"/>
                </a:outerShdw>
              </a:effectLst>
            </a:endParaRPr>
          </a:p>
          <a:p>
            <a:pPr marL="609600" indent="-609600">
              <a:buFontTx/>
              <a:buNone/>
            </a:pPr>
            <a:r>
              <a:rPr lang="zh-CN" altLang="en-US" sz="2400">
                <a:effectLst>
                  <a:outerShdw blurRad="38100" dist="38100" dir="2700000" algn="tl">
                    <a:srgbClr val="C0C0C0"/>
                  </a:outerShdw>
                </a:effectLst>
              </a:rPr>
              <a:t>定义</a:t>
            </a:r>
            <a:r>
              <a:rPr lang="en-US" altLang="zh-CN" sz="2400">
                <a:effectLst>
                  <a:outerShdw blurRad="38100" dist="38100" dir="2700000" algn="tl">
                    <a:srgbClr val="C0C0C0"/>
                  </a:outerShdw>
                </a:effectLst>
              </a:rPr>
              <a:t>1.2   </a:t>
            </a:r>
            <a:r>
              <a:rPr lang="zh-CN" altLang="en-US" sz="2400" b="1">
                <a:effectLst>
                  <a:outerShdw blurRad="38100" dist="38100" dir="2700000" algn="tl">
                    <a:srgbClr val="C0C0C0"/>
                  </a:outerShdw>
                </a:effectLst>
              </a:rPr>
              <a:t>算法的时间复杂度</a:t>
            </a:r>
            <a:r>
              <a:rPr lang="zh-CN" altLang="en-US" sz="2400">
                <a:effectLst>
                  <a:outerShdw blurRad="38100" dist="38100" dir="2700000" algn="tl">
                    <a:srgbClr val="C0C0C0"/>
                  </a:outerShdw>
                </a:effectLst>
              </a:rPr>
              <a:t>是指算法执行基本操作的次数。这里我们将求解该问题的所有关键操作（如加、减、乘、除、比较等运算）指定为基本操作。</a:t>
            </a:r>
            <a:endParaRPr lang="zh-CN" altLang="en-US" sz="2400">
              <a:effectLst>
                <a:outerShdw blurRad="38100" dist="38100" dir="2700000" algn="tl">
                  <a:srgbClr val="C0C0C0"/>
                </a:outerShdw>
              </a:effectLst>
            </a:endParaRPr>
          </a:p>
          <a:p>
            <a:pPr marL="609600" indent="-609600">
              <a:buFontTx/>
              <a:buNone/>
            </a:pPr>
            <a:endParaRPr lang="zh-CN" altLang="en-US" sz="2400">
              <a:effectLst>
                <a:outerShdw blurRad="38100" dist="38100" dir="2700000" algn="tl">
                  <a:srgbClr val="C0C0C0"/>
                </a:outerShdw>
              </a:effectLst>
            </a:endParaRPr>
          </a:p>
        </p:txBody>
      </p:sp>
      <p:pic>
        <p:nvPicPr>
          <p:cNvPr id="19460"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0" y="1447800"/>
            <a:ext cx="9144000" cy="5562600"/>
          </a:xfrm>
        </p:spPr>
        <p:txBody>
          <a:bodyPr/>
          <a:lstStyle/>
          <a:p>
            <a:pPr marL="609600" indent="-609600">
              <a:lnSpc>
                <a:spcPct val="90000"/>
              </a:lnSpc>
              <a:buFontTx/>
              <a:buNone/>
            </a:pPr>
            <a:r>
              <a:rPr lang="zh-CN" altLang="en-US" sz="2400">
                <a:effectLst>
                  <a:outerShdw blurRad="38100" dist="38100" dir="2700000" algn="tl">
                    <a:srgbClr val="C0C0C0"/>
                  </a:outerShdw>
                </a:effectLst>
              </a:rPr>
              <a:t>定义</a:t>
            </a:r>
            <a:r>
              <a:rPr lang="en-US" altLang="zh-CN" sz="2400">
                <a:effectLst>
                  <a:outerShdw blurRad="38100" dist="38100" dir="2700000" algn="tl">
                    <a:srgbClr val="C0C0C0"/>
                  </a:outerShdw>
                </a:effectLst>
              </a:rPr>
              <a:t>1.3   </a:t>
            </a:r>
            <a:r>
              <a:rPr lang="zh-CN" altLang="en-US" sz="2400" b="1">
                <a:effectLst>
                  <a:outerShdw blurRad="38100" dist="38100" dir="2700000" algn="tl">
                    <a:srgbClr val="C0C0C0"/>
                  </a:outerShdw>
                </a:effectLst>
              </a:rPr>
              <a:t>最差时间复杂度</a:t>
            </a:r>
            <a:r>
              <a:rPr lang="zh-CN" altLang="en-US" sz="2400">
                <a:effectLst>
                  <a:outerShdw blurRad="38100" dist="38100" dir="2700000" algn="tl">
                    <a:srgbClr val="C0C0C0"/>
                  </a:outerShdw>
                </a:effectLst>
              </a:rPr>
              <a:t>指的是对于每个可能的输入规模为   的问题算法求解该问题时找到一个解所需的最长时间。</a:t>
            </a:r>
            <a:endParaRPr lang="zh-CN" altLang="en-US" sz="2400">
              <a:effectLst>
                <a:outerShdw blurRad="38100" dist="38100" dir="2700000" algn="tl">
                  <a:srgbClr val="C0C0C0"/>
                </a:outerShdw>
              </a:effectLst>
            </a:endParaRPr>
          </a:p>
          <a:p>
            <a:pPr marL="609600" indent="-609600">
              <a:lnSpc>
                <a:spcPct val="90000"/>
              </a:lnSpc>
              <a:buFontTx/>
              <a:buNone/>
            </a:pPr>
            <a:r>
              <a:rPr lang="zh-CN" altLang="en-US" sz="2400">
                <a:effectLst>
                  <a:outerShdw blurRad="38100" dist="38100" dir="2700000" algn="tl">
                    <a:srgbClr val="C0C0C0"/>
                  </a:outerShdw>
                </a:effectLst>
              </a:rPr>
              <a:t>               一个算法的最差时间复杂度常常采用符号       来表示。给定两个函数       和       ，若存在两个正常数   与   ，对一切的</a:t>
            </a:r>
            <a:endParaRPr lang="zh-CN" altLang="en-US" sz="2400">
              <a:effectLst>
                <a:outerShdw blurRad="38100" dist="38100" dir="2700000" algn="tl">
                  <a:srgbClr val="C0C0C0"/>
                </a:outerShdw>
              </a:effectLst>
            </a:endParaRPr>
          </a:p>
          <a:p>
            <a:pPr marL="609600" indent="-609600">
              <a:lnSpc>
                <a:spcPct val="90000"/>
              </a:lnSpc>
              <a:buFontTx/>
              <a:buNone/>
            </a:pPr>
            <a:r>
              <a:rPr lang="zh-CN" altLang="en-US" sz="2400">
                <a:effectLst>
                  <a:outerShdw blurRad="38100" dist="38100" dir="2700000" algn="tl">
                    <a:srgbClr val="C0C0C0"/>
                  </a:outerShdw>
                </a:effectLst>
              </a:rPr>
              <a:t>                 时有               则称       是以       为界的，那么函数      的最差时间复杂度就为             。换句话说，符号       给出了算法在最差时间复杂度上的渐进上限值，它表示的是一个数量级的概念。</a:t>
            </a:r>
            <a:endParaRPr lang="zh-CN" altLang="en-US" sz="2400">
              <a:effectLst>
                <a:outerShdw blurRad="38100" dist="38100" dir="2700000" algn="tl">
                  <a:srgbClr val="C0C0C0"/>
                </a:outerShdw>
              </a:effectLst>
            </a:endParaRPr>
          </a:p>
          <a:p>
            <a:pPr marL="609600" indent="-609600">
              <a:lnSpc>
                <a:spcPct val="90000"/>
              </a:lnSpc>
              <a:buFontTx/>
              <a:buNone/>
            </a:pPr>
            <a:r>
              <a:rPr lang="zh-CN" altLang="en-US" sz="2400">
                <a:effectLst>
                  <a:outerShdw blurRad="38100" dist="38100" dir="2700000" algn="tl">
                    <a:srgbClr val="C0C0C0"/>
                  </a:outerShdw>
                </a:effectLst>
              </a:rPr>
              <a:t>                 若一个算法对应的时间复杂度为            ，而      是一个多项式函数，则称该算法为多项式时间算法；若      不是多项式则称该算法为指数级时间算法。</a:t>
            </a:r>
            <a:endParaRPr lang="zh-CN" altLang="en-US" sz="2400">
              <a:effectLst>
                <a:outerShdw blurRad="38100" dist="38100" dir="2700000" algn="tl">
                  <a:srgbClr val="C0C0C0"/>
                </a:outerShdw>
              </a:effectLst>
            </a:endParaRPr>
          </a:p>
          <a:p>
            <a:pPr marL="609600" indent="-609600">
              <a:lnSpc>
                <a:spcPct val="90000"/>
              </a:lnSpc>
              <a:buFontTx/>
              <a:buNone/>
            </a:pPr>
            <a:endParaRPr lang="zh-CN" altLang="en-US" sz="2400">
              <a:effectLst>
                <a:outerShdw blurRad="38100" dist="38100" dir="2700000" algn="tl">
                  <a:srgbClr val="C0C0C0"/>
                </a:outerShdw>
              </a:effectLst>
            </a:endParaRPr>
          </a:p>
        </p:txBody>
      </p:sp>
      <p:pic>
        <p:nvPicPr>
          <p:cNvPr id="37891" name="Picture 3"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7892" name="Object 4"/>
          <p:cNvGraphicFramePr>
            <a:graphicFrameLocks noChangeAspect="1"/>
          </p:cNvGraphicFramePr>
          <p:nvPr/>
        </p:nvGraphicFramePr>
        <p:xfrm>
          <a:off x="8001000" y="1524000"/>
          <a:ext cx="207963" cy="228600"/>
        </p:xfrm>
        <a:graphic>
          <a:graphicData uri="http://schemas.openxmlformats.org/presentationml/2006/ole">
            <mc:AlternateContent xmlns:mc="http://schemas.openxmlformats.org/markup-compatibility/2006">
              <mc:Choice xmlns:v="urn:schemas-microsoft-com:vml" Requires="v">
                <p:oleObj spid="_x0000_s38059" name="Equation" r:id="rId2" imgW="127000" imgH="139700" progId="Equation.DSMT4">
                  <p:embed/>
                </p:oleObj>
              </mc:Choice>
              <mc:Fallback>
                <p:oleObj name="Equation" r:id="rId2" imgW="127000" imgH="1397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524000"/>
                        <a:ext cx="207963"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3" name="Object 5"/>
          <p:cNvGraphicFramePr>
            <a:graphicFrameLocks noChangeAspect="1"/>
          </p:cNvGraphicFramePr>
          <p:nvPr/>
        </p:nvGraphicFramePr>
        <p:xfrm>
          <a:off x="6781800" y="2209800"/>
          <a:ext cx="457200" cy="400050"/>
        </p:xfrm>
        <a:graphic>
          <a:graphicData uri="http://schemas.openxmlformats.org/presentationml/2006/ole">
            <mc:AlternateContent xmlns:mc="http://schemas.openxmlformats.org/markup-compatibility/2006">
              <mc:Choice xmlns:v="urn:schemas-microsoft-com:vml" Requires="v">
                <p:oleObj spid="_x0000_s38060" name="Equation" r:id="rId4" imgW="292100" imgH="254000" progId="Equation.DSMT4">
                  <p:embed/>
                </p:oleObj>
              </mc:Choice>
              <mc:Fallback>
                <p:oleObj name="Equation" r:id="rId4" imgW="292100" imgH="2540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2098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4" name="Object 6"/>
          <p:cNvGraphicFramePr>
            <a:graphicFrameLocks noChangeAspect="1"/>
          </p:cNvGraphicFramePr>
          <p:nvPr/>
        </p:nvGraphicFramePr>
        <p:xfrm>
          <a:off x="3733800" y="2895600"/>
          <a:ext cx="533400" cy="328613"/>
        </p:xfrm>
        <a:graphic>
          <a:graphicData uri="http://schemas.openxmlformats.org/presentationml/2006/ole">
            <mc:AlternateContent xmlns:mc="http://schemas.openxmlformats.org/markup-compatibility/2006">
              <mc:Choice xmlns:v="urn:schemas-microsoft-com:vml" Requires="v">
                <p:oleObj spid="_x0000_s38061" name="Equation" r:id="rId6" imgW="330200" imgH="203200" progId="Equation.DSMT4">
                  <p:embed/>
                </p:oleObj>
              </mc:Choice>
              <mc:Fallback>
                <p:oleObj name="Equation" r:id="rId6" imgW="330200" imgH="2032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2895600"/>
                        <a:ext cx="533400"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5" name="Object 7"/>
          <p:cNvGraphicFramePr>
            <a:graphicFrameLocks noChangeAspect="1"/>
          </p:cNvGraphicFramePr>
          <p:nvPr/>
        </p:nvGraphicFramePr>
        <p:xfrm>
          <a:off x="4876800" y="2895600"/>
          <a:ext cx="533400" cy="341313"/>
        </p:xfrm>
        <a:graphic>
          <a:graphicData uri="http://schemas.openxmlformats.org/presentationml/2006/ole">
            <mc:AlternateContent xmlns:mc="http://schemas.openxmlformats.org/markup-compatibility/2006">
              <mc:Choice xmlns:v="urn:schemas-microsoft-com:vml" Requires="v">
                <p:oleObj spid="_x0000_s38062" name="Equation" r:id="rId8" imgW="317500" imgH="203200" progId="Equation.DSMT4">
                  <p:embed/>
                </p:oleObj>
              </mc:Choice>
              <mc:Fallback>
                <p:oleObj name="Equation" r:id="rId8" imgW="317500" imgH="2032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6800" y="2895600"/>
                        <a:ext cx="53340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6" name="Object 8"/>
          <p:cNvGraphicFramePr>
            <a:graphicFrameLocks noChangeAspect="1"/>
          </p:cNvGraphicFramePr>
          <p:nvPr/>
        </p:nvGraphicFramePr>
        <p:xfrm>
          <a:off x="6400800" y="2514600"/>
          <a:ext cx="217488" cy="304800"/>
        </p:xfrm>
        <a:graphic>
          <a:graphicData uri="http://schemas.openxmlformats.org/presentationml/2006/ole">
            <mc:AlternateContent xmlns:mc="http://schemas.openxmlformats.org/markup-compatibility/2006">
              <mc:Choice xmlns:v="urn:schemas-microsoft-com:vml" Requires="v">
                <p:oleObj spid="_x0000_s38063" name="Equation" r:id="rId10" imgW="127000" imgH="177165" progId="Equation.DSMT4">
                  <p:embed/>
                </p:oleObj>
              </mc:Choice>
              <mc:Fallback>
                <p:oleObj name="Equation" r:id="rId10" imgW="127000" imgH="177165"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0800" y="2514600"/>
                        <a:ext cx="217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7" name="Object 9"/>
          <p:cNvGraphicFramePr>
            <a:graphicFrameLocks noChangeAspect="1"/>
          </p:cNvGraphicFramePr>
          <p:nvPr/>
        </p:nvGraphicFramePr>
        <p:xfrm>
          <a:off x="6858000" y="2438400"/>
          <a:ext cx="328613" cy="457200"/>
        </p:xfrm>
        <a:graphic>
          <a:graphicData uri="http://schemas.openxmlformats.org/presentationml/2006/ole">
            <mc:AlternateContent xmlns:mc="http://schemas.openxmlformats.org/markup-compatibility/2006">
              <mc:Choice xmlns:v="urn:schemas-microsoft-com:vml" Requires="v">
                <p:oleObj spid="_x0000_s38064" name="Equation" r:id="rId12" imgW="165100" imgH="228600" progId="Equation.DSMT4">
                  <p:embed/>
                </p:oleObj>
              </mc:Choice>
              <mc:Fallback>
                <p:oleObj name="Equation" r:id="rId12" imgW="165100" imgH="228600"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0" y="2438400"/>
                        <a:ext cx="32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8" name="Object 10"/>
          <p:cNvGraphicFramePr>
            <a:graphicFrameLocks noChangeAspect="1"/>
          </p:cNvGraphicFramePr>
          <p:nvPr/>
        </p:nvGraphicFramePr>
        <p:xfrm>
          <a:off x="609600" y="2895600"/>
          <a:ext cx="838200" cy="354013"/>
        </p:xfrm>
        <a:graphic>
          <a:graphicData uri="http://schemas.openxmlformats.org/presentationml/2006/ole">
            <mc:AlternateContent xmlns:mc="http://schemas.openxmlformats.org/markup-compatibility/2006">
              <mc:Choice xmlns:v="urn:schemas-microsoft-com:vml" Requires="v">
                <p:oleObj spid="_x0000_s38065" name="Equation" r:id="rId14" imgW="393700" imgH="228600" progId="Equation.DSMT4">
                  <p:embed/>
                </p:oleObj>
              </mc:Choice>
              <mc:Fallback>
                <p:oleObj name="Equation" r:id="rId14" imgW="393700" imgH="228600" progId="Equation.DSMT4">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 y="2895600"/>
                        <a:ext cx="838200"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9" name="Object 11"/>
          <p:cNvGraphicFramePr>
            <a:graphicFrameLocks noChangeAspect="1"/>
          </p:cNvGraphicFramePr>
          <p:nvPr/>
        </p:nvGraphicFramePr>
        <p:xfrm>
          <a:off x="1981200" y="2971800"/>
          <a:ext cx="1143000" cy="285750"/>
        </p:xfrm>
        <a:graphic>
          <a:graphicData uri="http://schemas.openxmlformats.org/presentationml/2006/ole">
            <mc:AlternateContent xmlns:mc="http://schemas.openxmlformats.org/markup-compatibility/2006">
              <mc:Choice xmlns:v="urn:schemas-microsoft-com:vml" Requires="v">
                <p:oleObj spid="_x0000_s38066" name="Equation" r:id="rId16" imgW="812165" imgH="203200" progId="Equation.DSMT4">
                  <p:embed/>
                </p:oleObj>
              </mc:Choice>
              <mc:Fallback>
                <p:oleObj name="Equation" r:id="rId16" imgW="812165" imgH="203200" progId="Equation.DSMT4">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81200" y="2971800"/>
                        <a:ext cx="1143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0" name="Object 12"/>
          <p:cNvGraphicFramePr>
            <a:graphicFrameLocks noChangeAspect="1"/>
          </p:cNvGraphicFramePr>
          <p:nvPr/>
        </p:nvGraphicFramePr>
        <p:xfrm>
          <a:off x="3048000" y="2514600"/>
          <a:ext cx="533400" cy="328613"/>
        </p:xfrm>
        <a:graphic>
          <a:graphicData uri="http://schemas.openxmlformats.org/presentationml/2006/ole">
            <mc:AlternateContent xmlns:mc="http://schemas.openxmlformats.org/markup-compatibility/2006">
              <mc:Choice xmlns:v="urn:schemas-microsoft-com:vml" Requires="v">
                <p:oleObj spid="_x0000_s38067" name="Equation" r:id="rId18" imgW="330200" imgH="203200" progId="Equation.DSMT4">
                  <p:embed/>
                </p:oleObj>
              </mc:Choice>
              <mc:Fallback>
                <p:oleObj name="Equation" r:id="rId18" imgW="330200" imgH="2032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2514600"/>
                        <a:ext cx="533400"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1" name="Object 13"/>
          <p:cNvGraphicFramePr>
            <a:graphicFrameLocks noChangeAspect="1"/>
          </p:cNvGraphicFramePr>
          <p:nvPr/>
        </p:nvGraphicFramePr>
        <p:xfrm>
          <a:off x="2209800" y="2514600"/>
          <a:ext cx="533400" cy="341313"/>
        </p:xfrm>
        <a:graphic>
          <a:graphicData uri="http://schemas.openxmlformats.org/presentationml/2006/ole">
            <mc:AlternateContent xmlns:mc="http://schemas.openxmlformats.org/markup-compatibility/2006">
              <mc:Choice xmlns:v="urn:schemas-microsoft-com:vml" Requires="v">
                <p:oleObj spid="_x0000_s38068" name="Equation" r:id="rId19" imgW="317500" imgH="203200" progId="Equation.DSMT4">
                  <p:embed/>
                </p:oleObj>
              </mc:Choice>
              <mc:Fallback>
                <p:oleObj name="Equation" r:id="rId19" imgW="317500" imgH="20320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2514600"/>
                        <a:ext cx="53340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3" name="Object 15"/>
          <p:cNvGraphicFramePr>
            <a:graphicFrameLocks noChangeAspect="1"/>
          </p:cNvGraphicFramePr>
          <p:nvPr/>
        </p:nvGraphicFramePr>
        <p:xfrm>
          <a:off x="3276600" y="3276600"/>
          <a:ext cx="914400" cy="330200"/>
        </p:xfrm>
        <a:graphic>
          <a:graphicData uri="http://schemas.openxmlformats.org/presentationml/2006/ole">
            <mc:AlternateContent xmlns:mc="http://schemas.openxmlformats.org/markup-compatibility/2006">
              <mc:Choice xmlns:v="urn:schemas-microsoft-com:vml" Requires="v">
                <p:oleObj spid="_x0000_s38069" name="Equation" r:id="rId20" imgW="508000" imgH="203200" progId="Equation.DSMT4">
                  <p:embed/>
                </p:oleObj>
              </mc:Choice>
              <mc:Fallback>
                <p:oleObj name="Equation" r:id="rId20" imgW="508000" imgH="203200" progId="Equation.DSMT4">
                  <p:embed/>
                  <p:pic>
                    <p:nvPicPr>
                      <p:cNvPr id="0" name="Object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76600" y="3276600"/>
                        <a:ext cx="9144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4" name="Object 16"/>
          <p:cNvGraphicFramePr>
            <a:graphicFrameLocks noChangeAspect="1"/>
          </p:cNvGraphicFramePr>
          <p:nvPr/>
        </p:nvGraphicFramePr>
        <p:xfrm>
          <a:off x="6553200" y="3200400"/>
          <a:ext cx="457200" cy="400050"/>
        </p:xfrm>
        <a:graphic>
          <a:graphicData uri="http://schemas.openxmlformats.org/presentationml/2006/ole">
            <mc:AlternateContent xmlns:mc="http://schemas.openxmlformats.org/markup-compatibility/2006">
              <mc:Choice xmlns:v="urn:schemas-microsoft-com:vml" Requires="v">
                <p:oleObj spid="_x0000_s38070" name="Equation" r:id="rId22" imgW="292100" imgH="254000" progId="Equation.DSMT4">
                  <p:embed/>
                </p:oleObj>
              </mc:Choice>
              <mc:Fallback>
                <p:oleObj name="Equation" r:id="rId22" imgW="292100" imgH="254000"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32004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5" name="Object 17"/>
          <p:cNvGraphicFramePr>
            <a:graphicFrameLocks noChangeAspect="1"/>
          </p:cNvGraphicFramePr>
          <p:nvPr/>
        </p:nvGraphicFramePr>
        <p:xfrm>
          <a:off x="5715000" y="4343400"/>
          <a:ext cx="762000" cy="290513"/>
        </p:xfrm>
        <a:graphic>
          <a:graphicData uri="http://schemas.openxmlformats.org/presentationml/2006/ole">
            <mc:AlternateContent xmlns:mc="http://schemas.openxmlformats.org/markup-compatibility/2006">
              <mc:Choice xmlns:v="urn:schemas-microsoft-com:vml" Requires="v">
                <p:oleObj spid="_x0000_s38071" name="Equation" r:id="rId23" imgW="533400" imgH="203200" progId="Equation.DSMT4">
                  <p:embed/>
                </p:oleObj>
              </mc:Choice>
              <mc:Fallback>
                <p:oleObj name="Equation" r:id="rId23" imgW="533400" imgH="203200" progId="Equation.DSMT4">
                  <p:embed/>
                  <p:pic>
                    <p:nvPicPr>
                      <p:cNvPr id="0" name="Object 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15000" y="4343400"/>
                        <a:ext cx="7620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6" name="Object 18"/>
          <p:cNvGraphicFramePr>
            <a:graphicFrameLocks noChangeAspect="1"/>
          </p:cNvGraphicFramePr>
          <p:nvPr/>
        </p:nvGraphicFramePr>
        <p:xfrm>
          <a:off x="7162800" y="4343400"/>
          <a:ext cx="533400" cy="315913"/>
        </p:xfrm>
        <a:graphic>
          <a:graphicData uri="http://schemas.openxmlformats.org/presentationml/2006/ole">
            <mc:AlternateContent xmlns:mc="http://schemas.openxmlformats.org/markup-compatibility/2006">
              <mc:Choice xmlns:v="urn:schemas-microsoft-com:vml" Requires="v">
                <p:oleObj spid="_x0000_s38072" name="Equation" r:id="rId25" imgW="342900" imgH="203200" progId="Equation.DSMT4">
                  <p:embed/>
                </p:oleObj>
              </mc:Choice>
              <mc:Fallback>
                <p:oleObj name="Equation" r:id="rId25" imgW="342900" imgH="203200" progId="Equation.DSMT4">
                  <p:embed/>
                  <p:pic>
                    <p:nvPicPr>
                      <p:cNvPr id="0" name="Object 1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162800" y="4343400"/>
                        <a:ext cx="533400"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7" name="Object 19"/>
          <p:cNvGraphicFramePr>
            <a:graphicFrameLocks noChangeAspect="1"/>
          </p:cNvGraphicFramePr>
          <p:nvPr/>
        </p:nvGraphicFramePr>
        <p:xfrm>
          <a:off x="6781800" y="4648200"/>
          <a:ext cx="533400" cy="317500"/>
        </p:xfrm>
        <a:graphic>
          <a:graphicData uri="http://schemas.openxmlformats.org/presentationml/2006/ole">
            <mc:AlternateContent xmlns:mc="http://schemas.openxmlformats.org/markup-compatibility/2006">
              <mc:Choice xmlns:v="urn:schemas-microsoft-com:vml" Requires="v">
                <p:oleObj spid="_x0000_s38073" name="Equation" r:id="rId27" imgW="342900" imgH="203200" progId="Equation.DSMT4">
                  <p:embed/>
                </p:oleObj>
              </mc:Choice>
              <mc:Fallback>
                <p:oleObj name="Equation" r:id="rId27" imgW="342900" imgH="203200" progId="Equation.DSMT4">
                  <p:embed/>
                  <p:pic>
                    <p:nvPicPr>
                      <p:cNvPr id="0" name="Object 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781800" y="4648200"/>
                        <a:ext cx="5334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14" name="Object 26"/>
          <p:cNvGraphicFramePr>
            <a:graphicFrameLocks noChangeAspect="1"/>
          </p:cNvGraphicFramePr>
          <p:nvPr/>
        </p:nvGraphicFramePr>
        <p:xfrm>
          <a:off x="7848600" y="2895600"/>
          <a:ext cx="533400" cy="328613"/>
        </p:xfrm>
        <a:graphic>
          <a:graphicData uri="http://schemas.openxmlformats.org/presentationml/2006/ole">
            <mc:AlternateContent xmlns:mc="http://schemas.openxmlformats.org/markup-compatibility/2006">
              <mc:Choice xmlns:v="urn:schemas-microsoft-com:vml" Requires="v">
                <p:oleObj spid="_x0000_s38074" name="Equation" r:id="rId28" imgW="330200" imgH="203200" progId="Equation.DSMT4">
                  <p:embed/>
                </p:oleObj>
              </mc:Choice>
              <mc:Fallback>
                <p:oleObj name="Equation" r:id="rId28" imgW="330200" imgH="203200" progId="Equation.DSMT4">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8600" y="2895600"/>
                        <a:ext cx="533400"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81000" y="990600"/>
            <a:ext cx="7162800" cy="838200"/>
          </a:xfrm>
        </p:spPr>
        <p:txBody>
          <a:bodyPr/>
          <a:lstStyle/>
          <a:p>
            <a:pPr algn="l"/>
            <a:r>
              <a:rPr lang="en-US" altLang="zh-CN" sz="3000">
                <a:effectLst>
                  <a:outerShdw blurRad="38100" dist="38100" dir="2700000" algn="tl">
                    <a:srgbClr val="C0C0C0"/>
                  </a:outerShdw>
                </a:effectLst>
              </a:rPr>
              <a:t>P</a:t>
            </a:r>
            <a:r>
              <a:rPr lang="zh-CN" altLang="en-US" sz="3000">
                <a:effectLst>
                  <a:outerShdw blurRad="38100" dist="38100" dir="2700000" algn="tl">
                    <a:srgbClr val="C0C0C0"/>
                  </a:outerShdw>
                </a:effectLst>
              </a:rPr>
              <a:t>、</a:t>
            </a:r>
            <a:r>
              <a:rPr lang="en-US" altLang="zh-CN" sz="3000">
                <a:effectLst>
                  <a:outerShdw blurRad="38100" dist="38100" dir="2700000" algn="tl">
                    <a:srgbClr val="C0C0C0"/>
                  </a:outerShdw>
                </a:effectLst>
              </a:rPr>
              <a:t>NP</a:t>
            </a:r>
            <a:r>
              <a:rPr lang="zh-CN" altLang="en-US" sz="3000">
                <a:effectLst>
                  <a:outerShdw blurRad="38100" dist="38100" dir="2700000" algn="tl">
                    <a:srgbClr val="C0C0C0"/>
                  </a:outerShdw>
                </a:effectLst>
              </a:rPr>
              <a:t>、</a:t>
            </a:r>
            <a:r>
              <a:rPr lang="en-US" altLang="zh-CN" sz="3000">
                <a:effectLst>
                  <a:outerShdw blurRad="38100" dist="38100" dir="2700000" algn="tl">
                    <a:srgbClr val="C0C0C0"/>
                  </a:outerShdw>
                </a:effectLst>
              </a:rPr>
              <a:t>NP-C</a:t>
            </a:r>
            <a:r>
              <a:rPr lang="zh-CN" altLang="en-US" sz="3000">
                <a:effectLst>
                  <a:outerShdw blurRad="38100" dist="38100" dir="2700000" algn="tl">
                    <a:srgbClr val="C0C0C0"/>
                  </a:outerShdw>
                </a:effectLst>
              </a:rPr>
              <a:t>、</a:t>
            </a:r>
            <a:r>
              <a:rPr lang="en-US" altLang="zh-CN" sz="3000">
                <a:effectLst>
                  <a:outerShdw blurRad="38100" dist="38100" dir="2700000" algn="tl">
                    <a:srgbClr val="C0C0C0"/>
                  </a:outerShdw>
                </a:effectLst>
              </a:rPr>
              <a:t>NP-hard</a:t>
            </a:r>
            <a:r>
              <a:rPr lang="zh-CN" altLang="en-US" sz="3000">
                <a:effectLst>
                  <a:outerShdw blurRad="38100" dist="38100" dir="2700000" algn="tl">
                    <a:srgbClr val="C0C0C0"/>
                  </a:outerShdw>
                </a:effectLst>
              </a:rPr>
              <a:t>问题描述</a:t>
            </a:r>
          </a:p>
        </p:txBody>
      </p:sp>
      <p:sp>
        <p:nvSpPr>
          <p:cNvPr id="69635" name="Rectangle 3"/>
          <p:cNvSpPr>
            <a:spLocks noGrp="1" noChangeArrowheads="1"/>
          </p:cNvSpPr>
          <p:nvPr>
            <p:ph type="body" idx="1"/>
          </p:nvPr>
        </p:nvSpPr>
        <p:spPr>
          <a:xfrm>
            <a:off x="457200" y="2133600"/>
            <a:ext cx="8001000" cy="2895600"/>
          </a:xfrm>
        </p:spPr>
        <p:txBody>
          <a:bodyPr/>
          <a:lstStyle/>
          <a:p>
            <a:pPr>
              <a:buFontTx/>
              <a:buNone/>
            </a:pPr>
            <a:r>
              <a:rPr lang="en-US" altLang="zh-CN" sz="3000"/>
              <a:t>        </a:t>
            </a:r>
            <a:r>
              <a:rPr lang="zh-CN" altLang="en-US" sz="3000">
                <a:effectLst>
                  <a:outerShdw blurRad="38100" dist="38100" dir="2700000" algn="tl">
                    <a:srgbClr val="C0C0C0"/>
                  </a:outerShdw>
                </a:effectLst>
              </a:rPr>
              <a:t>一种刻画组合问题难度的重要理论就是所谓的</a:t>
            </a:r>
            <a:r>
              <a:rPr lang="en-US" altLang="zh-CN" sz="3000">
                <a:effectLst>
                  <a:outerShdw blurRad="38100" dist="38100" dir="2700000" algn="tl">
                    <a:srgbClr val="C0C0C0"/>
                  </a:outerShdw>
                </a:effectLst>
              </a:rPr>
              <a:t>NP</a:t>
            </a:r>
            <a:r>
              <a:rPr lang="zh-CN" altLang="en-US" sz="3000">
                <a:effectLst>
                  <a:outerShdw blurRad="38100" dist="38100" dir="2700000" algn="tl">
                    <a:srgbClr val="C0C0C0"/>
                  </a:outerShdw>
                </a:effectLst>
              </a:rPr>
              <a:t>完全性理论，在</a:t>
            </a:r>
            <a:r>
              <a:rPr lang="en-US" altLang="zh-CN" sz="3000">
                <a:effectLst>
                  <a:outerShdw blurRad="38100" dist="38100" dir="2700000" algn="tl">
                    <a:srgbClr val="C0C0C0"/>
                  </a:outerShdw>
                </a:effectLst>
              </a:rPr>
              <a:t>NP</a:t>
            </a:r>
            <a:r>
              <a:rPr lang="zh-CN" altLang="en-US" sz="3000">
                <a:effectLst>
                  <a:outerShdw blurRad="38100" dist="38100" dir="2700000" algn="tl">
                    <a:srgbClr val="C0C0C0"/>
                  </a:outerShdw>
                </a:effectLst>
              </a:rPr>
              <a:t>完全性理论中通常使用图灵机，关于这部分的详细内容请参考</a:t>
            </a:r>
            <a:r>
              <a:rPr lang="en-US" altLang="zh-CN" sz="3000">
                <a:effectLst>
                  <a:outerShdw blurRad="38100" dist="38100" dir="2700000" algn="tl">
                    <a:srgbClr val="C0C0C0"/>
                  </a:outerShdw>
                </a:effectLst>
              </a:rPr>
              <a:t>Garey</a:t>
            </a:r>
            <a:r>
              <a:rPr lang="zh-CN" altLang="en-US" sz="3000">
                <a:effectLst>
                  <a:outerShdw blurRad="38100" dist="38100" dir="2700000" algn="tl">
                    <a:srgbClr val="C0C0C0"/>
                  </a:outerShdw>
                </a:effectLst>
              </a:rPr>
              <a:t>和</a:t>
            </a:r>
            <a:r>
              <a:rPr lang="en-US" altLang="zh-CN" sz="3000">
                <a:effectLst>
                  <a:outerShdw blurRad="38100" dist="38100" dir="2700000" algn="tl">
                    <a:srgbClr val="C0C0C0"/>
                  </a:outerShdw>
                </a:effectLst>
              </a:rPr>
              <a:t>Johnson</a:t>
            </a:r>
            <a:r>
              <a:rPr lang="zh-CN" altLang="en-US" sz="3000">
                <a:effectLst>
                  <a:outerShdw blurRad="38100" dist="38100" dir="2700000" algn="tl">
                    <a:srgbClr val="C0C0C0"/>
                  </a:outerShdw>
                </a:effectLst>
              </a:rPr>
              <a:t>（</a:t>
            </a:r>
            <a:r>
              <a:rPr lang="en-US" altLang="zh-CN" sz="3000">
                <a:effectLst>
                  <a:outerShdw blurRad="38100" dist="38100" dir="2700000" algn="tl">
                    <a:srgbClr val="C0C0C0"/>
                  </a:outerShdw>
                </a:effectLst>
              </a:rPr>
              <a:t>1979</a:t>
            </a:r>
            <a:r>
              <a:rPr lang="zh-CN" altLang="en-US" sz="3000">
                <a:effectLst>
                  <a:outerShdw blurRad="38100" dist="38100" dir="2700000" algn="tl">
                    <a:srgbClr val="C0C0C0"/>
                  </a:outerShdw>
                </a:effectLst>
              </a:rPr>
              <a:t>）的文章。</a:t>
            </a:r>
          </a:p>
        </p:txBody>
      </p:sp>
      <p:pic>
        <p:nvPicPr>
          <p:cNvPr id="69636"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a:xfrm>
            <a:off x="0" y="1295400"/>
            <a:ext cx="8915400" cy="4800600"/>
          </a:xfrm>
        </p:spPr>
        <p:txBody>
          <a:bodyPr/>
          <a:lstStyle/>
          <a:p>
            <a:pPr>
              <a:buFontTx/>
              <a:buNone/>
            </a:pPr>
            <a:r>
              <a:rPr lang="en-US" altLang="zh-CN" sz="3000">
                <a:effectLst>
                  <a:outerShdw blurRad="38100" dist="38100" dir="2700000" algn="tl">
                    <a:srgbClr val="C0C0C0"/>
                  </a:outerShdw>
                </a:effectLst>
              </a:rPr>
              <a:t>        </a:t>
            </a:r>
            <a:r>
              <a:rPr lang="zh-CN" altLang="en-US" sz="3000">
                <a:effectLst>
                  <a:outerShdw blurRad="38100" dist="38100" dir="2700000" algn="tl">
                    <a:srgbClr val="C0C0C0"/>
                  </a:outerShdw>
                </a:effectLst>
              </a:rPr>
              <a:t>图灵（</a:t>
            </a:r>
            <a:r>
              <a:rPr lang="en-US" altLang="zh-CN" sz="3000">
                <a:effectLst>
                  <a:outerShdw blurRad="38100" dist="38100" dir="2700000" algn="tl">
                    <a:srgbClr val="C0C0C0"/>
                  </a:outerShdw>
                </a:effectLst>
              </a:rPr>
              <a:t>A.Turing</a:t>
            </a:r>
            <a:r>
              <a:rPr lang="zh-CN" altLang="en-US" sz="3000">
                <a:effectLst>
                  <a:outerShdw blurRad="38100" dist="38100" dir="2700000" algn="tl">
                    <a:srgbClr val="C0C0C0"/>
                  </a:outerShdw>
                </a:effectLst>
              </a:rPr>
              <a:t>）</a:t>
            </a:r>
            <a:r>
              <a:rPr lang="en-US" altLang="zh-CN" sz="3000">
                <a:effectLst>
                  <a:outerShdw blurRad="38100" dist="38100" dir="2700000" algn="tl">
                    <a:srgbClr val="C0C0C0"/>
                  </a:outerShdw>
                </a:effectLst>
              </a:rPr>
              <a:t>1912</a:t>
            </a:r>
            <a:r>
              <a:rPr lang="zh-CN" altLang="en-US" sz="3000">
                <a:effectLst>
                  <a:outerShdw blurRad="38100" dist="38100" dir="2700000" algn="tl">
                    <a:srgbClr val="C0C0C0"/>
                  </a:outerShdw>
                </a:effectLst>
              </a:rPr>
              <a:t>年出生于伦敦。他</a:t>
            </a:r>
            <a:r>
              <a:rPr lang="en-US" altLang="zh-CN" sz="3000">
                <a:effectLst>
                  <a:outerShdw blurRad="38100" dist="38100" dir="2700000" algn="tl">
                    <a:srgbClr val="C0C0C0"/>
                  </a:outerShdw>
                </a:effectLst>
              </a:rPr>
              <a:t>1936</a:t>
            </a:r>
            <a:r>
              <a:rPr lang="zh-CN" altLang="en-US" sz="3000">
                <a:effectLst>
                  <a:outerShdw blurRad="38100" dist="38100" dir="2700000" algn="tl">
                    <a:srgbClr val="C0C0C0"/>
                  </a:outerShdw>
                </a:effectLst>
              </a:rPr>
              <a:t>年的论文</a:t>
            </a:r>
            <a:r>
              <a:rPr lang="en-US" altLang="zh-CN" sz="3000">
                <a:effectLst>
                  <a:outerShdw blurRad="38100" dist="38100" dir="2700000" algn="tl">
                    <a:srgbClr val="C0C0C0"/>
                  </a:outerShdw>
                </a:effectLst>
              </a:rPr>
              <a:t>《</a:t>
            </a:r>
            <a:r>
              <a:rPr lang="zh-CN" altLang="en-US" sz="3000">
                <a:effectLst>
                  <a:outerShdw blurRad="38100" dist="38100" dir="2700000" algn="tl">
                    <a:srgbClr val="C0C0C0"/>
                  </a:outerShdw>
                </a:effectLst>
              </a:rPr>
              <a:t>论可计算数及其在判定问题中的应用</a:t>
            </a:r>
            <a:r>
              <a:rPr lang="en-US" altLang="zh-CN" sz="3000">
                <a:effectLst>
                  <a:outerShdw blurRad="38100" dist="38100" dir="2700000" algn="tl">
                    <a:srgbClr val="C0C0C0"/>
                  </a:outerShdw>
                </a:effectLst>
              </a:rPr>
              <a:t>》</a:t>
            </a:r>
            <a:r>
              <a:rPr lang="zh-CN" altLang="en-US" sz="3000">
                <a:effectLst>
                  <a:outerShdw blurRad="38100" dist="38100" dir="2700000" algn="tl">
                    <a:srgbClr val="C0C0C0"/>
                  </a:outerShdw>
                </a:effectLst>
              </a:rPr>
              <a:t>是阐明现代计算与计算机原理的开山之作。论文围绕着一个基础数学问题：只要有足够的计算时间数学函数是否都能经过有限次机械步骤得出解答？为了弄清楚计算机能够解决哪些问题，他提出了后来被称作</a:t>
            </a:r>
            <a:r>
              <a:rPr lang="zh-CN" altLang="en-US" sz="3000">
                <a:effectLst>
                  <a:outerShdw blurRad="38100" dist="38100" dir="2700000" algn="tl">
                    <a:srgbClr val="C0C0C0"/>
                  </a:outerShdw>
                </a:effectLst>
                <a:latin typeface="Arial"/>
              </a:rPr>
              <a:t>“</a:t>
            </a:r>
            <a:r>
              <a:rPr lang="zh-CN" altLang="en-US" sz="3000">
                <a:effectLst>
                  <a:outerShdw blurRad="38100" dist="38100" dir="2700000" algn="tl">
                    <a:srgbClr val="C0C0C0"/>
                  </a:outerShdw>
                </a:effectLst>
              </a:rPr>
              <a:t>图灵机</a:t>
            </a:r>
            <a:r>
              <a:rPr lang="zh-CN" altLang="en-US" sz="3000">
                <a:effectLst>
                  <a:outerShdw blurRad="38100" dist="38100" dir="2700000" algn="tl">
                    <a:srgbClr val="C0C0C0"/>
                  </a:outerShdw>
                </a:effectLst>
                <a:latin typeface="Arial"/>
              </a:rPr>
              <a:t>”</a:t>
            </a:r>
            <a:r>
              <a:rPr lang="zh-CN" altLang="en-US" sz="3000">
                <a:effectLst>
                  <a:outerShdw blurRad="38100" dist="38100" dir="2700000" algn="tl">
                    <a:srgbClr val="C0C0C0"/>
                  </a:outerShdw>
                </a:effectLst>
              </a:rPr>
              <a:t>的可计算性理论。</a:t>
            </a:r>
            <a:r>
              <a:rPr lang="en-US" altLang="zh-CN" sz="3000">
                <a:effectLst>
                  <a:outerShdw blurRad="38100" dist="38100" dir="2700000" algn="tl">
                    <a:srgbClr val="C0C0C0"/>
                  </a:outerShdw>
                </a:effectLst>
              </a:rPr>
              <a:t>1937</a:t>
            </a:r>
            <a:r>
              <a:rPr lang="zh-CN" altLang="en-US" sz="3000">
                <a:effectLst>
                  <a:outerShdw blurRad="38100" dist="38100" dir="2700000" algn="tl">
                    <a:srgbClr val="C0C0C0"/>
                  </a:outerShdw>
                </a:effectLst>
              </a:rPr>
              <a:t>年，他的论文</a:t>
            </a:r>
            <a:r>
              <a:rPr lang="en-US" altLang="zh-CN" sz="3000">
                <a:effectLst>
                  <a:outerShdw blurRad="38100" dist="38100" dir="2700000" algn="tl">
                    <a:srgbClr val="C0C0C0"/>
                  </a:outerShdw>
                </a:effectLst>
              </a:rPr>
              <a:t>《</a:t>
            </a:r>
            <a:r>
              <a:rPr lang="zh-CN" altLang="en-US" sz="3000">
                <a:effectLst>
                  <a:outerShdw blurRad="38100" dist="38100" dir="2700000" algn="tl">
                    <a:srgbClr val="C0C0C0"/>
                  </a:outerShdw>
                </a:effectLst>
              </a:rPr>
              <a:t>基于序数的逻辑系统</a:t>
            </a:r>
            <a:r>
              <a:rPr lang="en-US" altLang="zh-CN" sz="3000">
                <a:effectLst>
                  <a:outerShdw blurRad="38100" dist="38100" dir="2700000" algn="tl">
                    <a:srgbClr val="C0C0C0"/>
                  </a:outerShdw>
                </a:effectLst>
              </a:rPr>
              <a:t>》</a:t>
            </a:r>
            <a:r>
              <a:rPr lang="zh-CN" altLang="en-US" sz="3000">
                <a:effectLst>
                  <a:outerShdw blurRad="38100" dist="38100" dir="2700000" algn="tl">
                    <a:srgbClr val="C0C0C0"/>
                  </a:outerShdw>
                </a:effectLst>
              </a:rPr>
              <a:t>进一步展开了关于这个问题的逻辑探索。</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0" y="1524000"/>
            <a:ext cx="9144000" cy="4876800"/>
          </a:xfrm>
        </p:spPr>
        <p:txBody>
          <a:bodyPr/>
          <a:lstStyle/>
          <a:p>
            <a:pPr>
              <a:buFontTx/>
              <a:buNone/>
            </a:pPr>
            <a:r>
              <a:rPr lang="en-US" altLang="zh-CN" sz="3000">
                <a:effectLst>
                  <a:outerShdw blurRad="38100" dist="38100" dir="2700000" algn="tl">
                    <a:srgbClr val="C0C0C0"/>
                  </a:outerShdw>
                </a:effectLst>
              </a:rPr>
              <a:t>        </a:t>
            </a:r>
            <a:r>
              <a:rPr lang="zh-CN" altLang="en-US" sz="3000">
                <a:effectLst>
                  <a:outerShdw blurRad="38100" dist="38100" dir="2700000" algn="tl">
                    <a:srgbClr val="C0C0C0"/>
                  </a:outerShdw>
                </a:effectLst>
              </a:rPr>
              <a:t>定义</a:t>
            </a:r>
            <a:r>
              <a:rPr lang="en-US" altLang="zh-CN" sz="3000">
                <a:effectLst>
                  <a:outerShdw blurRad="38100" dist="38100" dir="2700000" algn="tl">
                    <a:srgbClr val="C0C0C0"/>
                  </a:outerShdw>
                </a:effectLst>
              </a:rPr>
              <a:t>1.4  </a:t>
            </a:r>
            <a:r>
              <a:rPr lang="zh-CN" altLang="en-US" sz="3000" b="1">
                <a:effectLst>
                  <a:outerShdw blurRad="38100" dist="38100" dir="2700000" algn="tl">
                    <a:srgbClr val="C0C0C0"/>
                  </a:outerShdw>
                </a:effectLst>
              </a:rPr>
              <a:t>图灵机  </a:t>
            </a:r>
            <a:r>
              <a:rPr lang="zh-CN" altLang="en-US" sz="3000">
                <a:effectLst>
                  <a:outerShdw blurRad="38100" dist="38100" dir="2700000" algn="tl">
                    <a:srgbClr val="C0C0C0"/>
                  </a:outerShdw>
                </a:effectLst>
              </a:rPr>
              <a:t>图灵机概念最早由英国数学家</a:t>
            </a:r>
            <a:r>
              <a:rPr lang="en-US" altLang="zh-CN" sz="3000">
                <a:effectLst>
                  <a:outerShdw blurRad="38100" dist="38100" dir="2700000" algn="tl">
                    <a:srgbClr val="C0C0C0"/>
                  </a:outerShdw>
                </a:effectLst>
              </a:rPr>
              <a:t>Turing</a:t>
            </a:r>
            <a:r>
              <a:rPr lang="zh-CN" altLang="en-US" sz="3000">
                <a:effectLst>
                  <a:outerShdw blurRad="38100" dist="38100" dir="2700000" algn="tl">
                    <a:srgbClr val="C0C0C0"/>
                  </a:outerShdw>
                </a:effectLst>
              </a:rPr>
              <a:t>提出，其本质是由两部分组成：一部分是一个无限长的</a:t>
            </a:r>
            <a:r>
              <a:rPr lang="zh-CN" altLang="en-US" sz="3000" b="1">
                <a:effectLst>
                  <a:outerShdw blurRad="38100" dist="38100" dir="2700000" algn="tl">
                    <a:srgbClr val="C0C0C0"/>
                  </a:outerShdw>
                </a:effectLst>
              </a:rPr>
              <a:t>磁带</a:t>
            </a:r>
            <a:r>
              <a:rPr lang="zh-CN" altLang="en-US" sz="3000">
                <a:effectLst>
                  <a:outerShdw blurRad="38100" dist="38100" dir="2700000" algn="tl">
                    <a:srgbClr val="C0C0C0"/>
                  </a:outerShdw>
                </a:effectLst>
              </a:rPr>
              <a:t>，磁带被分割成一个个的小方格，每个小方格装有符号</a:t>
            </a:r>
            <a:r>
              <a:rPr lang="zh-CN" altLang="en-US" sz="3000">
                <a:effectLst>
                  <a:outerShdw blurRad="38100" dist="38100" dir="2700000" algn="tl">
                    <a:srgbClr val="C0C0C0"/>
                  </a:outerShdw>
                </a:effectLst>
                <a:latin typeface="Arial"/>
              </a:rPr>
              <a:t>‘</a:t>
            </a:r>
            <a:r>
              <a:rPr lang="en-US" altLang="zh-CN" sz="3000">
                <a:effectLst>
                  <a:outerShdw blurRad="38100" dist="38100" dir="2700000" algn="tl">
                    <a:srgbClr val="C0C0C0"/>
                  </a:outerShdw>
                </a:effectLst>
              </a:rPr>
              <a:t>0</a:t>
            </a:r>
            <a:r>
              <a:rPr lang="en-US" altLang="zh-CN" sz="3000">
                <a:effectLst>
                  <a:outerShdw blurRad="38100" dist="38100" dir="2700000" algn="tl">
                    <a:srgbClr val="C0C0C0"/>
                  </a:outerShdw>
                </a:effectLst>
                <a:latin typeface="Arial"/>
              </a:rPr>
              <a:t>’</a:t>
            </a:r>
            <a:r>
              <a:rPr lang="zh-CN" altLang="en-US" sz="3000">
                <a:effectLst>
                  <a:outerShdw blurRad="38100" dist="38100" dir="2700000" algn="tl">
                    <a:srgbClr val="C0C0C0"/>
                  </a:outerShdw>
                </a:effectLst>
              </a:rPr>
              <a:t>或</a:t>
            </a:r>
            <a:r>
              <a:rPr lang="zh-CN" altLang="en-US" sz="3000">
                <a:effectLst>
                  <a:outerShdw blurRad="38100" dist="38100" dir="2700000" algn="tl">
                    <a:srgbClr val="C0C0C0"/>
                  </a:outerShdw>
                </a:effectLst>
                <a:latin typeface="Arial"/>
              </a:rPr>
              <a:t>‘</a:t>
            </a:r>
            <a:r>
              <a:rPr lang="en-US" altLang="zh-CN" sz="3000">
                <a:effectLst>
                  <a:outerShdw blurRad="38100" dist="38100" dir="2700000" algn="tl">
                    <a:srgbClr val="C0C0C0"/>
                  </a:outerShdw>
                </a:effectLst>
              </a:rPr>
              <a:t>1</a:t>
            </a:r>
            <a:r>
              <a:rPr lang="en-US" altLang="zh-CN" sz="3000">
                <a:effectLst>
                  <a:outerShdw blurRad="38100" dist="38100" dir="2700000" algn="tl">
                    <a:srgbClr val="C0C0C0"/>
                  </a:outerShdw>
                </a:effectLst>
                <a:latin typeface="Arial"/>
              </a:rPr>
              <a:t>’</a:t>
            </a:r>
            <a:r>
              <a:rPr lang="zh-CN" altLang="en-US" sz="3000">
                <a:effectLst>
                  <a:outerShdw blurRad="38100" dist="38100" dir="2700000" algn="tl">
                    <a:srgbClr val="C0C0C0"/>
                  </a:outerShdw>
                </a:effectLst>
              </a:rPr>
              <a:t>；另一部分是</a:t>
            </a:r>
            <a:r>
              <a:rPr lang="zh-CN" altLang="en-US" sz="3000" b="1">
                <a:effectLst>
                  <a:outerShdw blurRad="38100" dist="38100" dir="2700000" algn="tl">
                    <a:srgbClr val="C0C0C0"/>
                  </a:outerShdw>
                </a:effectLst>
              </a:rPr>
              <a:t>检测头</a:t>
            </a:r>
            <a:r>
              <a:rPr lang="zh-CN" altLang="en-US" sz="3000">
                <a:effectLst>
                  <a:outerShdw blurRad="38100" dist="38100" dir="2700000" algn="tl">
                    <a:srgbClr val="C0C0C0"/>
                  </a:outerShdw>
                </a:effectLst>
              </a:rPr>
              <a:t>，它能沿着磁带前后移动，一次移动一个小方格，并能读出当前小方格的符号。检测头可以不改变小方格的值，也能将新值写进小方格。在操作的每一步，我们假定检测头处于有限设置中的一个，称其为</a:t>
            </a:r>
            <a:r>
              <a:rPr lang="zh-CN" altLang="en-US" sz="3000" b="1">
                <a:effectLst>
                  <a:outerShdw blurRad="38100" dist="38100" dir="2700000" algn="tl">
                    <a:srgbClr val="C0C0C0"/>
                  </a:outerShdw>
                </a:effectLst>
              </a:rPr>
              <a:t>状态</a:t>
            </a:r>
            <a:r>
              <a:rPr lang="zh-CN" altLang="en-US" sz="3000">
                <a:effectLst>
                  <a:outerShdw blurRad="38100" dist="38100" dir="2700000" algn="tl">
                    <a:srgbClr val="C0C0C0"/>
                  </a:outerShdw>
                </a:effectLst>
              </a:rPr>
              <a:t>。</a:t>
            </a:r>
            <a:endParaRPr lang="zh-CN" altLang="en-US" sz="3000" b="1">
              <a:effectLst>
                <a:outerShdw blurRad="38100" dist="38100" dir="2700000" algn="tl">
                  <a:srgbClr val="C0C0C0"/>
                </a:outerShdw>
              </a:effectLst>
            </a:endParaRPr>
          </a:p>
        </p:txBody>
      </p:sp>
      <p:pic>
        <p:nvPicPr>
          <p:cNvPr id="70660"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pic>
        <p:nvPicPr>
          <p:cNvPr id="72709" name="Picture 5" descr="图灵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6858000" cy="48752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81000" y="914400"/>
            <a:ext cx="7772400" cy="1143000"/>
          </a:xfrm>
        </p:spPr>
        <p:txBody>
          <a:bodyPr/>
          <a:lstStyle/>
          <a:p>
            <a:pPr algn="l"/>
            <a:r>
              <a:rPr lang="zh-CN" altLang="en-US" sz="3000">
                <a:effectLst>
                  <a:outerShdw blurRad="38100" dist="38100" dir="2700000" algn="tl">
                    <a:srgbClr val="C0C0C0"/>
                  </a:outerShdw>
                </a:effectLst>
              </a:rPr>
              <a:t>检测头可能采取的行动：</a:t>
            </a:r>
          </a:p>
        </p:txBody>
      </p:sp>
      <p:pic>
        <p:nvPicPr>
          <p:cNvPr id="73732"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
        <p:nvSpPr>
          <p:cNvPr id="73733" name="Text Box 5"/>
          <p:cNvSpPr txBox="1">
            <a:spLocks noChangeArrowheads="1"/>
          </p:cNvSpPr>
          <p:nvPr/>
        </p:nvSpPr>
        <p:spPr bwMode="auto">
          <a:xfrm>
            <a:off x="838200" y="1981200"/>
            <a:ext cx="5561013"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charset="0"/>
                <a:ea typeface="宋体" pitchFamily="2" charset="-122"/>
              </a:defRPr>
            </a:lvl1pPr>
            <a:lvl2pPr marL="800100" indent="-342900">
              <a:defRPr>
                <a:solidFill>
                  <a:schemeClr val="tx1"/>
                </a:solidFill>
                <a:latin typeface="Arial" charset="0"/>
                <a:ea typeface="宋体" pitchFamily="2" charset="-122"/>
              </a:defRPr>
            </a:lvl2pPr>
            <a:lvl3pPr marL="1257300" indent="-342900">
              <a:defRPr>
                <a:solidFill>
                  <a:schemeClr val="tx1"/>
                </a:solidFill>
                <a:latin typeface="Arial" charset="0"/>
                <a:ea typeface="宋体" pitchFamily="2" charset="-122"/>
              </a:defRPr>
            </a:lvl3pPr>
            <a:lvl4pPr marL="1714500" indent="-342900">
              <a:defRPr>
                <a:solidFill>
                  <a:schemeClr val="tx1"/>
                </a:solidFill>
                <a:latin typeface="Arial" charset="0"/>
                <a:ea typeface="宋体" pitchFamily="2" charset="-122"/>
              </a:defRPr>
            </a:lvl4pPr>
            <a:lvl5pPr marL="2171700" indent="-342900">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r>
              <a:rPr lang="en-US" altLang="zh-CN">
                <a:effectLst>
                  <a:outerShdw blurRad="38100" dist="38100" dir="2700000" algn="tl">
                    <a:srgbClr val="C0C0C0"/>
                  </a:outerShdw>
                </a:effectLst>
              </a:rPr>
              <a:t>1. </a:t>
            </a:r>
            <a:r>
              <a:rPr lang="zh-CN" altLang="en-US">
                <a:effectLst>
                  <a:outerShdw blurRad="38100" dist="38100" dir="2700000" algn="tl">
                    <a:srgbClr val="C0C0C0"/>
                  </a:outerShdw>
                </a:effectLst>
              </a:rPr>
              <a:t>向左移动一个小方格</a:t>
            </a:r>
            <a:endParaRPr lang="zh-CN" altLang="en-US">
              <a:effectLst>
                <a:outerShdw blurRad="38100" dist="38100" dir="2700000" algn="tl">
                  <a:srgbClr val="C0C0C0"/>
                </a:outerShdw>
              </a:effectLst>
            </a:endParaRPr>
          </a:p>
          <a:p>
            <a:r>
              <a:rPr lang="en-US" altLang="zh-CN">
                <a:effectLst>
                  <a:outerShdw blurRad="38100" dist="38100" dir="2700000" algn="tl">
                    <a:srgbClr val="C0C0C0"/>
                  </a:outerShdw>
                </a:effectLst>
              </a:rPr>
              <a:t>2. </a:t>
            </a:r>
            <a:r>
              <a:rPr lang="zh-CN" altLang="en-US">
                <a:effectLst>
                  <a:outerShdw blurRad="38100" dist="38100" dir="2700000" algn="tl">
                    <a:srgbClr val="C0C0C0"/>
                  </a:outerShdw>
                </a:effectLst>
              </a:rPr>
              <a:t>向右移动一个小方格</a:t>
            </a:r>
            <a:endParaRPr lang="zh-CN" altLang="en-US">
              <a:effectLst>
                <a:outerShdw blurRad="38100" dist="38100" dir="2700000" algn="tl">
                  <a:srgbClr val="C0C0C0"/>
                </a:outerShdw>
              </a:effectLst>
            </a:endParaRPr>
          </a:p>
          <a:p>
            <a:r>
              <a:rPr lang="en-US" altLang="zh-CN">
                <a:effectLst>
                  <a:outerShdw blurRad="38100" dist="38100" dir="2700000" algn="tl">
                    <a:srgbClr val="C0C0C0"/>
                  </a:outerShdw>
                </a:effectLst>
              </a:rPr>
              <a:t>3. </a:t>
            </a:r>
            <a:r>
              <a:rPr lang="zh-CN" altLang="en-US">
                <a:effectLst>
                  <a:outerShdw blurRad="38100" dist="38100" dir="2700000" algn="tl">
                    <a:srgbClr val="C0C0C0"/>
                  </a:outerShdw>
                </a:effectLst>
              </a:rPr>
              <a:t>用</a:t>
            </a:r>
            <a:r>
              <a:rPr lang="en-US" altLang="zh-CN">
                <a:effectLst>
                  <a:outerShdw blurRad="38100" dist="38100" dir="2700000" algn="tl">
                    <a:srgbClr val="C0C0C0"/>
                  </a:outerShdw>
                </a:effectLst>
              </a:rPr>
              <a:t>1</a:t>
            </a:r>
            <a:r>
              <a:rPr lang="zh-CN" altLang="en-US">
                <a:effectLst>
                  <a:outerShdw blurRad="38100" dist="38100" dir="2700000" algn="tl">
                    <a:srgbClr val="C0C0C0"/>
                  </a:outerShdw>
                </a:effectLst>
              </a:rPr>
              <a:t>改写当前小方格的值</a:t>
            </a:r>
            <a:endParaRPr lang="zh-CN" altLang="en-US">
              <a:effectLst>
                <a:outerShdw blurRad="38100" dist="38100" dir="2700000" algn="tl">
                  <a:srgbClr val="C0C0C0"/>
                </a:outerShdw>
              </a:effectLst>
            </a:endParaRPr>
          </a:p>
          <a:p>
            <a:r>
              <a:rPr lang="en-US" altLang="zh-CN">
                <a:effectLst>
                  <a:outerShdw blurRad="38100" dist="38100" dir="2700000" algn="tl">
                    <a:srgbClr val="C0C0C0"/>
                  </a:outerShdw>
                </a:effectLst>
              </a:rPr>
              <a:t>4. </a:t>
            </a:r>
            <a:r>
              <a:rPr lang="zh-CN" altLang="en-US">
                <a:effectLst>
                  <a:outerShdw blurRad="38100" dist="38100" dir="2700000" algn="tl">
                    <a:srgbClr val="C0C0C0"/>
                  </a:outerShdw>
                </a:effectLst>
              </a:rPr>
              <a:t>用</a:t>
            </a:r>
            <a:r>
              <a:rPr lang="en-US" altLang="zh-CN">
                <a:effectLst>
                  <a:outerShdw blurRad="38100" dist="38100" dir="2700000" algn="tl">
                    <a:srgbClr val="C0C0C0"/>
                  </a:outerShdw>
                </a:effectLst>
              </a:rPr>
              <a:t>0</a:t>
            </a:r>
            <a:r>
              <a:rPr lang="zh-CN" altLang="en-US">
                <a:effectLst>
                  <a:outerShdw blurRad="38100" dist="38100" dir="2700000" algn="tl">
                    <a:srgbClr val="C0C0C0"/>
                  </a:outerShdw>
                </a:effectLst>
              </a:rPr>
              <a:t>改写当前小方格的值</a:t>
            </a:r>
            <a:endParaRPr lang="zh-CN" altLang="en-US">
              <a:effectLst>
                <a:outerShdw blurRad="38100" dist="38100" dir="2700000" algn="tl">
                  <a:srgbClr val="C0C0C0"/>
                </a:outerShdw>
              </a:effectLst>
            </a:endParaRPr>
          </a:p>
          <a:p>
            <a:r>
              <a:rPr lang="en-US" altLang="zh-CN">
                <a:effectLst>
                  <a:outerShdw blurRad="38100" dist="38100" dir="2700000" algn="tl">
                    <a:srgbClr val="C0C0C0"/>
                  </a:outerShdw>
                </a:effectLst>
              </a:rPr>
              <a:t>5. </a:t>
            </a:r>
            <a:r>
              <a:rPr lang="zh-CN" altLang="en-US">
                <a:effectLst>
                  <a:outerShdw blurRad="38100" dist="38100" dir="2700000" algn="tl">
                    <a:srgbClr val="C0C0C0"/>
                  </a:outerShdw>
                </a:effectLst>
              </a:rPr>
              <a:t>保持目前的状态</a:t>
            </a:r>
            <a:endParaRPr lang="zh-CN" altLang="en-US">
              <a:effectLst>
                <a:outerShdw blurRad="38100" dist="38100" dir="2700000" algn="tl">
                  <a:srgbClr val="C0C0C0"/>
                </a:outerShdw>
              </a:effectLst>
            </a:endParaRPr>
          </a:p>
          <a:p>
            <a:r>
              <a:rPr lang="en-US" altLang="zh-CN">
                <a:effectLst>
                  <a:outerShdw blurRad="38100" dist="38100" dir="2700000" algn="tl">
                    <a:srgbClr val="C0C0C0"/>
                  </a:outerShdw>
                </a:effectLst>
              </a:rPr>
              <a:t>6. </a:t>
            </a:r>
            <a:r>
              <a:rPr lang="zh-CN" altLang="en-US">
                <a:effectLst>
                  <a:outerShdw blurRad="38100" dist="38100" dir="2700000" algn="tl">
                    <a:srgbClr val="C0C0C0"/>
                  </a:outerShdw>
                </a:effectLst>
              </a:rPr>
              <a:t>从目前的状态改变到其他状态</a:t>
            </a:r>
            <a:endParaRPr lang="zh-CN" altLang="en-US">
              <a:effectLst>
                <a:outerShdw blurRad="38100" dist="38100" dir="2700000" algn="tl">
                  <a:srgbClr val="C0C0C0"/>
                </a:outerShdw>
              </a:effectLst>
            </a:endParaRPr>
          </a:p>
          <a:p>
            <a:r>
              <a:rPr lang="en-US" altLang="zh-CN">
                <a:effectLst>
                  <a:outerShdw blurRad="38100" dist="38100" dir="2700000" algn="tl">
                    <a:srgbClr val="C0C0C0"/>
                  </a:outerShdw>
                </a:effectLst>
              </a:rPr>
              <a:t>7. </a:t>
            </a:r>
            <a:r>
              <a:rPr lang="zh-CN" altLang="en-US">
                <a:effectLst>
                  <a:outerShdw blurRad="38100" dist="38100" dir="2700000" algn="tl">
                    <a:srgbClr val="C0C0C0"/>
                  </a:outerShdw>
                </a:effectLst>
              </a:rPr>
              <a:t>停止</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EB810B1D-2107-41CD-B314-4C0E672E8CA5}" type="slidenum">
              <a:rPr kumimoji="0" lang="zh-CN" altLang="en-US" sz="1400"/>
            </a:fld>
            <a:endParaRPr kumimoji="0" lang="en-US" altLang="zh-CN" sz="1400"/>
          </a:p>
        </p:txBody>
      </p:sp>
      <p:sp>
        <p:nvSpPr>
          <p:cNvPr id="8195" name="Rectangle 2"/>
          <p:cNvSpPr>
            <a:spLocks noGrp="1" noChangeArrowheads="1"/>
          </p:cNvSpPr>
          <p:nvPr>
            <p:ph type="title"/>
          </p:nvPr>
        </p:nvSpPr>
        <p:spPr/>
        <p:txBody>
          <a:bodyPr/>
          <a:lstStyle/>
          <a:p>
            <a:pPr algn="ctr" eaLnBrk="1" hangingPunct="1"/>
            <a:r>
              <a:rPr lang="en-US" altLang="zh-CN" sz="3600" smtClean="0"/>
              <a:t>1.1 </a:t>
            </a:r>
            <a:r>
              <a:rPr lang="zh-CN" altLang="en-US" sz="3600" smtClean="0"/>
              <a:t>组合优化问题 </a:t>
            </a:r>
            <a:r>
              <a:rPr lang="en-US" altLang="zh-CN" sz="3600" smtClean="0"/>
              <a:t>1/8</a:t>
            </a:r>
          </a:p>
        </p:txBody>
      </p:sp>
      <p:sp>
        <p:nvSpPr>
          <p:cNvPr id="8196" name="Rectangle 3"/>
          <p:cNvSpPr>
            <a:spLocks noGrp="1" noChangeArrowheads="1"/>
          </p:cNvSpPr>
          <p:nvPr>
            <p:ph type="body" idx="1"/>
          </p:nvPr>
        </p:nvSpPr>
        <p:spPr>
          <a:xfrm>
            <a:off x="827088" y="1989138"/>
            <a:ext cx="7772400" cy="2401887"/>
          </a:xfrm>
        </p:spPr>
        <p:txBody>
          <a:bodyPr/>
          <a:lstStyle/>
          <a:p>
            <a:pPr eaLnBrk="1" hangingPunct="1">
              <a:lnSpc>
                <a:spcPct val="90000"/>
              </a:lnSpc>
              <a:buFont typeface="Wingdings" pitchFamily="2" charset="2"/>
              <a:buNone/>
            </a:pPr>
            <a:r>
              <a:rPr lang="zh-CN" altLang="en-US" sz="2400" smtClean="0"/>
              <a:t>    组合优化（</a:t>
            </a:r>
            <a:r>
              <a:rPr lang="en-US" altLang="zh-CN" sz="2400" smtClean="0"/>
              <a:t>combinatorial optimization）:</a:t>
            </a:r>
            <a:r>
              <a:rPr lang="zh-CN" altLang="en-US" sz="2400" smtClean="0"/>
              <a:t>解决离散问题的优化问题</a:t>
            </a:r>
            <a:r>
              <a:rPr lang="zh-CN" altLang="en-US" sz="2400" smtClean="0">
                <a:latin typeface="Times New Roman" pitchFamily="18" charset="0"/>
              </a:rPr>
              <a:t>——</a:t>
            </a:r>
            <a:r>
              <a:rPr lang="zh-CN" altLang="en-US" sz="2400" smtClean="0"/>
              <a:t>运筹学分支。通过数学方法的研究去寻找离散事件的最优编排、分组、次序或筛选等，可以涉及信息技术、经济管理、工业工程、交通运输和通信网络等许多方面。</a:t>
            </a:r>
            <a:endParaRPr lang="zh-CN" altLang="en-US" sz="2400" smtClean="0"/>
          </a:p>
          <a:p>
            <a:pPr eaLnBrk="1" hangingPunct="1">
              <a:lnSpc>
                <a:spcPct val="90000"/>
              </a:lnSpc>
              <a:buFont typeface="Wingdings" pitchFamily="2" charset="2"/>
              <a:buNone/>
            </a:pPr>
            <a:r>
              <a:rPr lang="zh-CN" altLang="en-US" smtClean="0"/>
              <a:t>   数学模型：</a:t>
            </a:r>
            <a:endParaRPr lang="zh-CN" altLang="en-US" smtClean="0"/>
          </a:p>
          <a:p>
            <a:pPr eaLnBrk="1" hangingPunct="1">
              <a:lnSpc>
                <a:spcPct val="90000"/>
              </a:lnSpc>
              <a:buFont typeface="Wingdings" pitchFamily="2" charset="2"/>
              <a:buNone/>
            </a:pPr>
            <a:endParaRPr lang="zh-CN" altLang="en-US" smtClean="0"/>
          </a:p>
        </p:txBody>
      </p:sp>
      <p:graphicFrame>
        <p:nvGraphicFramePr>
          <p:cNvPr id="8197" name="Object 4"/>
          <p:cNvGraphicFramePr>
            <a:graphicFrameLocks noChangeAspect="1"/>
          </p:cNvGraphicFramePr>
          <p:nvPr/>
        </p:nvGraphicFramePr>
        <p:xfrm>
          <a:off x="1581150" y="4419600"/>
          <a:ext cx="6059488" cy="1890713"/>
        </p:xfrm>
        <a:graphic>
          <a:graphicData uri="http://schemas.openxmlformats.org/presentationml/2006/ole">
            <mc:AlternateContent xmlns:mc="http://schemas.openxmlformats.org/markup-compatibility/2006">
              <mc:Choice xmlns:v="urn:schemas-microsoft-com:vml" Requires="v">
                <p:oleObj spid="_x0000_s186372" name="Equation" r:id="rId1" imgW="2197100" imgH="685800" progId="Equation.3">
                  <p:embed/>
                </p:oleObj>
              </mc:Choice>
              <mc:Fallback>
                <p:oleObj name="Equation" r:id="rId1" imgW="2197100" imgH="685800" progId="Equation.3">
                  <p:embed/>
                  <p:pic>
                    <p:nvPicPr>
                      <p:cNvPr id="0" name="图片 1863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4419600"/>
                        <a:ext cx="6059488"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28600" y="762000"/>
            <a:ext cx="7772400" cy="1143000"/>
          </a:xfrm>
        </p:spPr>
        <p:txBody>
          <a:bodyPr/>
          <a:lstStyle/>
          <a:p>
            <a:pPr algn="l"/>
            <a:r>
              <a:rPr lang="zh-CN" altLang="en-US" sz="3000">
                <a:effectLst>
                  <a:outerShdw blurRad="38100" dist="38100" dir="2700000" algn="tl">
                    <a:srgbClr val="C0C0C0"/>
                  </a:outerShdw>
                </a:effectLst>
              </a:rPr>
              <a:t>例、用图灵机来计算</a:t>
            </a:r>
            <a:r>
              <a:rPr lang="en-US" altLang="zh-CN" sz="3000">
                <a:effectLst>
                  <a:outerShdw blurRad="38100" dist="38100" dir="2700000" algn="tl">
                    <a:srgbClr val="C0C0C0"/>
                  </a:outerShdw>
                </a:effectLst>
              </a:rPr>
              <a:t>1</a:t>
            </a:r>
            <a:r>
              <a:rPr lang="zh-CN" altLang="en-US" sz="3000">
                <a:effectLst>
                  <a:outerShdw blurRad="38100" dist="38100" dir="2700000" algn="tl">
                    <a:srgbClr val="C0C0C0"/>
                  </a:outerShdw>
                </a:effectLst>
              </a:rPr>
              <a:t>加</a:t>
            </a:r>
            <a:r>
              <a:rPr lang="en-US" altLang="zh-CN" sz="3000">
                <a:effectLst>
                  <a:outerShdw blurRad="38100" dist="38100" dir="2700000" algn="tl">
                    <a:srgbClr val="C0C0C0"/>
                  </a:outerShdw>
                </a:effectLst>
              </a:rPr>
              <a:t>2</a:t>
            </a:r>
          </a:p>
        </p:txBody>
      </p:sp>
      <p:pic>
        <p:nvPicPr>
          <p:cNvPr id="74756"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
        <p:nvSpPr>
          <p:cNvPr id="74757" name="Text Box 5"/>
          <p:cNvSpPr txBox="1">
            <a:spLocks noChangeArrowheads="1"/>
          </p:cNvSpPr>
          <p:nvPr/>
        </p:nvSpPr>
        <p:spPr bwMode="auto">
          <a:xfrm>
            <a:off x="322263" y="2133600"/>
            <a:ext cx="8821737"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机器在运行之初，磁带上所有的小方格值均为</a:t>
            </a:r>
            <a:r>
              <a:rPr lang="en-US" altLang="zh-CN">
                <a:effectLst>
                  <a:outerShdw blurRad="38100" dist="38100" dir="2700000" algn="tl">
                    <a:srgbClr val="C0C0C0"/>
                  </a:outerShdw>
                </a:effectLst>
                <a:latin typeface="Arial" charset="0"/>
              </a:rPr>
              <a:t>0</a:t>
            </a:r>
            <a:r>
              <a:rPr lang="zh-CN" altLang="en-US">
                <a:effectLst>
                  <a:outerShdw blurRad="38100" dist="38100" dir="2700000" algn="tl">
                    <a:srgbClr val="C0C0C0"/>
                  </a:outerShdw>
                </a:effectLst>
                <a:latin typeface="Arial" charset="0"/>
              </a:rPr>
              <a:t>，</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首先，我们把一个</a:t>
            </a:r>
            <a:r>
              <a:rPr lang="en-US" altLang="zh-CN">
                <a:effectLst>
                  <a:outerShdw blurRad="38100" dist="38100" dir="2700000" algn="tl">
                    <a:srgbClr val="C0C0C0"/>
                  </a:outerShdw>
                </a:effectLst>
                <a:latin typeface="Arial" charset="0"/>
              </a:rPr>
              <a:t>1</a:t>
            </a:r>
            <a:r>
              <a:rPr lang="zh-CN" altLang="en-US">
                <a:effectLst>
                  <a:outerShdw blurRad="38100" dist="38100" dir="2700000" algn="tl">
                    <a:srgbClr val="C0C0C0"/>
                  </a:outerShdw>
                </a:effectLst>
                <a:latin typeface="Arial" charset="0"/>
              </a:rPr>
              <a:t>和另外两个连续的</a:t>
            </a:r>
            <a:r>
              <a:rPr lang="en-US" altLang="zh-CN">
                <a:effectLst>
                  <a:outerShdw blurRad="38100" dist="38100" dir="2700000" algn="tl">
                    <a:srgbClr val="C0C0C0"/>
                  </a:outerShdw>
                </a:effectLst>
                <a:latin typeface="Arial" charset="0"/>
              </a:rPr>
              <a:t>1</a:t>
            </a:r>
            <a:r>
              <a:rPr lang="zh-CN" altLang="en-US">
                <a:effectLst>
                  <a:outerShdw blurRad="38100" dist="38100" dir="2700000" algn="tl">
                    <a:srgbClr val="C0C0C0"/>
                  </a:outerShdw>
                </a:effectLst>
                <a:latin typeface="Arial" charset="0"/>
              </a:rPr>
              <a:t>放在磁带</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上，并在它们之间放上</a:t>
            </a:r>
            <a:r>
              <a:rPr lang="en-US" altLang="zh-CN">
                <a:effectLst>
                  <a:outerShdw blurRad="38100" dist="38100" dir="2700000" algn="tl">
                    <a:srgbClr val="C0C0C0"/>
                  </a:outerShdw>
                </a:effectLst>
                <a:latin typeface="Arial" charset="0"/>
              </a:rPr>
              <a:t>0</a:t>
            </a:r>
            <a:r>
              <a:rPr lang="zh-CN" altLang="en-US">
                <a:effectLst>
                  <a:outerShdw blurRad="38100" dist="38100" dir="2700000" algn="tl">
                    <a:srgbClr val="C0C0C0"/>
                  </a:outerShdw>
                </a:effectLst>
                <a:latin typeface="Arial" charset="0"/>
              </a:rPr>
              <a:t>使之分隔，这代表这是两</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个独立的数字；</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其次，设计一个计算加法的程序，完成这个运算</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的机器需要有三个状态</a:t>
            </a:r>
            <a:r>
              <a:rPr lang="en-US" altLang="zh-CN">
                <a:effectLst>
                  <a:outerShdw blurRad="38100" dist="38100" dir="2700000" algn="tl">
                    <a:srgbClr val="C0C0C0"/>
                  </a:outerShdw>
                </a:effectLst>
                <a:latin typeface="Arial" charset="0"/>
              </a:rPr>
              <a:t>A</a:t>
            </a:r>
            <a:r>
              <a:rPr lang="zh-CN" altLang="en-US">
                <a:effectLst>
                  <a:outerShdw blurRad="38100" dist="38100" dir="2700000" algn="tl">
                    <a:srgbClr val="C0C0C0"/>
                  </a:outerShdw>
                </a:effectLst>
                <a:latin typeface="Arial" charset="0"/>
              </a:rPr>
              <a:t>、</a:t>
            </a:r>
            <a:r>
              <a:rPr lang="en-US" altLang="zh-CN">
                <a:effectLst>
                  <a:outerShdw blurRad="38100" dist="38100" dir="2700000" algn="tl">
                    <a:srgbClr val="C0C0C0"/>
                  </a:outerShdw>
                </a:effectLst>
                <a:latin typeface="Arial" charset="0"/>
              </a:rPr>
              <a:t>B</a:t>
            </a:r>
            <a:r>
              <a:rPr lang="zh-CN" altLang="en-US">
                <a:effectLst>
                  <a:outerShdw blurRad="38100" dist="38100" dir="2700000" algn="tl">
                    <a:srgbClr val="C0C0C0"/>
                  </a:outerShdw>
                </a:effectLst>
                <a:latin typeface="Arial" charset="0"/>
              </a:rPr>
              <a:t>、</a:t>
            </a:r>
            <a:r>
              <a:rPr lang="en-US" altLang="zh-CN">
                <a:effectLst>
                  <a:outerShdw blurRad="38100" dist="38100" dir="2700000" algn="tl">
                    <a:srgbClr val="C0C0C0"/>
                  </a:outerShdw>
                </a:effectLst>
                <a:latin typeface="Arial" charset="0"/>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blinds(horizontal)">
                                      <p:cBhvr>
                                        <p:cTn id="7" dur="500"/>
                                        <p:tgtEl>
                                          <p:spTgt spid="74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80"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5873" name="Group 97"/>
          <p:cNvGraphicFramePr>
            <a:graphicFrameLocks noGrp="1"/>
          </p:cNvGraphicFramePr>
          <p:nvPr/>
        </p:nvGraphicFramePr>
        <p:xfrm>
          <a:off x="914400" y="1219200"/>
          <a:ext cx="7162800" cy="3124201"/>
        </p:xfrm>
        <a:graphic>
          <a:graphicData uri="http://schemas.openxmlformats.org/drawingml/2006/table">
            <a:tbl>
              <a:tblPr/>
              <a:tblGrid>
                <a:gridCol w="2387600"/>
                <a:gridCol w="2387600"/>
                <a:gridCol w="2387600"/>
              </a:tblGrid>
              <a:tr h="625475">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3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读入的值</a:t>
                      </a:r>
                      <a:endParaRPr kumimoji="0" lang="zh-CN" altLang="en-US" sz="3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r>
              <a:tr h="625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3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状 态</a:t>
                      </a:r>
                      <a:endParaRPr kumimoji="0" lang="zh-CN" altLang="en-US" sz="3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3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3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38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endParaRPr kumimoji="0" lang="en-US" altLang="zh-CN" sz="3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1,R,A</a:t>
                      </a:r>
                      <a:endParaRPr kumimoji="0" lang="en-US" altLang="zh-CN" sz="3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1,R,B</a:t>
                      </a:r>
                      <a:endParaRPr kumimoji="0" lang="en-US" altLang="zh-CN" sz="3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5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endParaRPr kumimoji="0" lang="en-US" altLang="zh-CN" sz="3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1,R,B</a:t>
                      </a:r>
                      <a:endParaRPr kumimoji="0" lang="en-US" altLang="zh-CN" sz="3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0,L,C</a:t>
                      </a:r>
                      <a:endParaRPr kumimoji="0" lang="en-US" altLang="zh-CN" sz="3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38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t>
                      </a:r>
                      <a:endParaRPr kumimoji="0" lang="en-US" altLang="zh-CN" sz="3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0,STOP</a:t>
                      </a:r>
                      <a:endParaRPr kumimoji="0" lang="en-US" altLang="zh-CN" sz="3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3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STOP</a:t>
                      </a:r>
                      <a:endParaRPr kumimoji="0" lang="en-US" altLang="zh-CN" sz="3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5875" name="Text Box 99"/>
          <p:cNvSpPr txBox="1">
            <a:spLocks noChangeArrowheads="1"/>
          </p:cNvSpPr>
          <p:nvPr/>
        </p:nvSpPr>
        <p:spPr bwMode="auto">
          <a:xfrm>
            <a:off x="533400" y="4953000"/>
            <a:ext cx="8185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ffectLst>
                  <a:outerShdw blurRad="38100" dist="38100" dir="2700000" algn="tl">
                    <a:srgbClr val="C0C0C0"/>
                  </a:outerShdw>
                </a:effectLst>
                <a:latin typeface="Arial" charset="0"/>
              </a:rPr>
              <a:t>这个程序的结果是：当机器停止时，磁带上将会</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出现三个连续的</a:t>
            </a:r>
            <a:r>
              <a:rPr lang="en-US" altLang="zh-CN">
                <a:effectLst>
                  <a:outerShdw blurRad="38100" dist="38100" dir="2700000" algn="tl">
                    <a:srgbClr val="C0C0C0"/>
                  </a:outerShdw>
                </a:effectLst>
                <a:latin typeface="Arial" charset="0"/>
              </a:rPr>
              <a:t>1</a:t>
            </a:r>
            <a:r>
              <a:rPr lang="zh-CN" altLang="en-US">
                <a:effectLst>
                  <a:outerShdw blurRad="38100" dist="38100" dir="2700000" algn="tl">
                    <a:srgbClr val="C0C0C0"/>
                  </a:outerShdw>
                </a:effectLst>
                <a:latin typeface="Arial" charset="0"/>
              </a:rPr>
              <a:t>，其他地方全是</a:t>
            </a:r>
            <a:r>
              <a:rPr lang="en-US" altLang="zh-CN">
                <a:effectLst>
                  <a:outerShdw blurRad="38100" dist="38100" dir="2700000" algn="tl">
                    <a:srgbClr val="C0C0C0"/>
                  </a:outerShdw>
                </a:effectLst>
                <a:latin typeface="Arial" charset="0"/>
              </a:rPr>
              <a:t>0</a:t>
            </a:r>
            <a:r>
              <a:rPr lang="zh-CN" altLang="en-US">
                <a:effectLst>
                  <a:outerShdw blurRad="38100" dist="38100" dir="2700000" algn="tl">
                    <a:srgbClr val="C0C0C0"/>
                  </a:outerShdw>
                </a:effectLst>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875"/>
                                        </p:tgtEl>
                                        <p:attrNameLst>
                                          <p:attrName>style.visibility</p:attrName>
                                        </p:attrNameLst>
                                      </p:cBhvr>
                                      <p:to>
                                        <p:strVal val="visible"/>
                                      </p:to>
                                    </p:set>
                                    <p:animEffect transition="in" filter="blinds(horizontal)">
                                      <p:cBhvr>
                                        <p:cTn id="7" dur="500"/>
                                        <p:tgtEl>
                                          <p:spTgt spid="75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8"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
        <p:nvSpPr>
          <p:cNvPr id="88069" name="Text Box 5"/>
          <p:cNvSpPr txBox="1">
            <a:spLocks noChangeArrowheads="1"/>
          </p:cNvSpPr>
          <p:nvPr/>
        </p:nvSpPr>
        <p:spPr bwMode="auto">
          <a:xfrm>
            <a:off x="304800" y="1828800"/>
            <a:ext cx="85344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图灵机是对算法进行分析和研究算法复杂度的</a:t>
            </a:r>
            <a:endParaRPr lang="zh-CN" altLang="en-US">
              <a:effectLst>
                <a:outerShdw blurRad="38100" dist="38100" dir="2700000" algn="tl">
                  <a:srgbClr val="C0C0C0"/>
                </a:outerShdw>
              </a:effectLst>
              <a:latin typeface="Arial" charset="0"/>
            </a:endParaRPr>
          </a:p>
          <a:p>
            <a:pPr>
              <a:spcBef>
                <a:spcPct val="20000"/>
              </a:spcBef>
            </a:pPr>
            <a:r>
              <a:rPr lang="zh-CN" altLang="en-US">
                <a:effectLst>
                  <a:outerShdw blurRad="38100" dist="38100" dir="2700000" algn="tl">
                    <a:srgbClr val="C0C0C0"/>
                  </a:outerShdw>
                </a:effectLst>
                <a:latin typeface="Arial" charset="0"/>
              </a:rPr>
              <a:t>得力工具，可分为确定性单带图  灵（</a:t>
            </a:r>
            <a:r>
              <a:rPr lang="en-US" altLang="zh-CN">
                <a:effectLst>
                  <a:outerShdw blurRad="38100" dist="38100" dir="2700000" algn="tl">
                    <a:srgbClr val="C0C0C0"/>
                  </a:outerShdw>
                </a:effectLst>
                <a:latin typeface="Arial" charset="0"/>
              </a:rPr>
              <a:t>deterministic </a:t>
            </a:r>
            <a:endParaRPr lang="en-US" altLang="zh-CN">
              <a:effectLst>
                <a:outerShdw blurRad="38100" dist="38100" dir="2700000" algn="tl">
                  <a:srgbClr val="C0C0C0"/>
                </a:outerShdw>
              </a:effectLst>
              <a:latin typeface="Arial" charset="0"/>
            </a:endParaRPr>
          </a:p>
          <a:p>
            <a:pPr>
              <a:spcBef>
                <a:spcPct val="20000"/>
              </a:spcBef>
            </a:pPr>
            <a:endParaRPr lang="en-US" altLang="zh-CN">
              <a:effectLst>
                <a:outerShdw blurRad="38100" dist="38100" dir="2700000" algn="tl">
                  <a:srgbClr val="C0C0C0"/>
                </a:outerShdw>
              </a:effectLst>
              <a:latin typeface="Arial" charset="0"/>
            </a:endParaRPr>
          </a:p>
          <a:p>
            <a:pPr>
              <a:spcBef>
                <a:spcPct val="20000"/>
              </a:spcBef>
            </a:pPr>
            <a:r>
              <a:rPr lang="en-US" altLang="zh-CN">
                <a:effectLst>
                  <a:outerShdw blurRad="38100" dist="38100" dir="2700000" algn="tl">
                    <a:srgbClr val="C0C0C0"/>
                  </a:outerShdw>
                </a:effectLst>
                <a:latin typeface="Arial" charset="0"/>
              </a:rPr>
              <a:t>one-tape Turing machine,DTM</a:t>
            </a:r>
            <a:r>
              <a:rPr lang="zh-CN" altLang="en-US">
                <a:effectLst>
                  <a:outerShdw blurRad="38100" dist="38100" dir="2700000" algn="tl">
                    <a:srgbClr val="C0C0C0"/>
                  </a:outerShdw>
                </a:effectLst>
                <a:latin typeface="Arial" charset="0"/>
              </a:rPr>
              <a:t>）和非确定性单带</a:t>
            </a:r>
            <a:endParaRPr lang="zh-CN" altLang="en-US">
              <a:effectLst>
                <a:outerShdw blurRad="38100" dist="38100" dir="2700000" algn="tl">
                  <a:srgbClr val="C0C0C0"/>
                </a:outerShdw>
              </a:effectLst>
              <a:latin typeface="Arial" charset="0"/>
            </a:endParaRPr>
          </a:p>
          <a:p>
            <a:pPr>
              <a:spcBef>
                <a:spcPct val="20000"/>
              </a:spcBef>
            </a:pPr>
            <a:r>
              <a:rPr lang="zh-CN" altLang="en-US">
                <a:effectLst>
                  <a:outerShdw blurRad="38100" dist="38100" dir="2700000" algn="tl">
                    <a:srgbClr val="C0C0C0"/>
                  </a:outerShdw>
                </a:effectLst>
                <a:latin typeface="Arial" charset="0"/>
              </a:rPr>
              <a:t>图灵机（</a:t>
            </a:r>
            <a:r>
              <a:rPr lang="en-US" altLang="zh-CN">
                <a:effectLst>
                  <a:outerShdw blurRad="38100" dist="38100" dir="2700000" algn="tl">
                    <a:srgbClr val="C0C0C0"/>
                  </a:outerShdw>
                </a:effectLst>
                <a:latin typeface="Arial" charset="0"/>
              </a:rPr>
              <a:t>nondeterministic onetapeTuringmaching</a:t>
            </a:r>
            <a:endParaRPr lang="en-US" altLang="zh-CN">
              <a:effectLst>
                <a:outerShdw blurRad="38100" dist="38100" dir="2700000" algn="tl">
                  <a:srgbClr val="C0C0C0"/>
                </a:outerShdw>
              </a:effectLst>
              <a:latin typeface="Arial" charset="0"/>
            </a:endParaRPr>
          </a:p>
          <a:p>
            <a:pPr>
              <a:spcBef>
                <a:spcPct val="20000"/>
              </a:spcBef>
            </a:pPr>
            <a:r>
              <a:rPr lang="en-US" altLang="zh-CN">
                <a:effectLst>
                  <a:outerShdw blurRad="38100" dist="38100" dir="2700000" algn="tl">
                    <a:srgbClr val="C0C0C0"/>
                  </a:outerShdw>
                </a:effectLst>
                <a:latin typeface="Arial" charset="0"/>
              </a:rPr>
              <a:t>NDTM</a:t>
            </a:r>
            <a:r>
              <a:rPr lang="zh-CN" altLang="en-US">
                <a:effectLst>
                  <a:outerShdw blurRad="38100" dist="38100" dir="2700000" algn="tl">
                    <a:srgbClr val="C0C0C0"/>
                  </a:outerShdw>
                </a:effectLst>
                <a:latin typeface="Arial" charset="0"/>
              </a:rPr>
              <a:t>）两大类。</a:t>
            </a:r>
            <a:endParaRPr lang="zh-CN" altLang="en-US">
              <a:effectLst>
                <a:outerShdw blurRad="38100" dist="38100" dir="2700000" algn="tl">
                  <a:srgbClr val="C0C0C0"/>
                </a:outerShdw>
              </a:effectLst>
              <a:latin typeface="Arial" charset="0"/>
            </a:endParaRPr>
          </a:p>
          <a:p>
            <a:endParaRPr lang="zh-CN" altLang="en-US">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6"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
        <p:nvSpPr>
          <p:cNvPr id="79878" name="Text Box 6"/>
          <p:cNvSpPr txBox="1">
            <a:spLocks noChangeArrowheads="1"/>
          </p:cNvSpPr>
          <p:nvPr/>
        </p:nvSpPr>
        <p:spPr bwMode="auto">
          <a:xfrm>
            <a:off x="381000" y="1371600"/>
            <a:ext cx="55816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ffectLst>
                  <a:outerShdw blurRad="38100" dist="38100" dir="2700000" algn="tl">
                    <a:srgbClr val="C0C0C0"/>
                  </a:outerShdw>
                </a:effectLst>
                <a:latin typeface="Arial" charset="0"/>
              </a:rPr>
              <a:t>一个</a:t>
            </a:r>
            <a:r>
              <a:rPr lang="en-US" altLang="zh-CN">
                <a:effectLst>
                  <a:outerShdw blurRad="38100" dist="38100" dir="2700000" algn="tl">
                    <a:srgbClr val="C0C0C0"/>
                  </a:outerShdw>
                </a:effectLst>
                <a:latin typeface="Arial" charset="0"/>
              </a:rPr>
              <a:t>DTM</a:t>
            </a:r>
            <a:r>
              <a:rPr lang="zh-CN" altLang="en-US">
                <a:effectLst>
                  <a:outerShdw blurRad="38100" dist="38100" dir="2700000" algn="tl">
                    <a:srgbClr val="C0C0C0"/>
                  </a:outerShdw>
                </a:effectLst>
                <a:latin typeface="Arial" charset="0"/>
              </a:rPr>
              <a:t>程序应包括以下信息：</a:t>
            </a:r>
          </a:p>
        </p:txBody>
      </p:sp>
      <p:grpSp>
        <p:nvGrpSpPr>
          <p:cNvPr id="79881" name="Group 9"/>
          <p:cNvGrpSpPr/>
          <p:nvPr/>
        </p:nvGrpSpPr>
        <p:grpSpPr bwMode="auto">
          <a:xfrm>
            <a:off x="762000" y="2362200"/>
            <a:ext cx="7572375" cy="568325"/>
            <a:chOff x="470" y="1466"/>
            <a:chExt cx="4770" cy="358"/>
          </a:xfrm>
        </p:grpSpPr>
        <p:sp>
          <p:nvSpPr>
            <p:cNvPr id="79879" name="Text Box 7"/>
            <p:cNvSpPr txBox="1">
              <a:spLocks noChangeArrowheads="1"/>
            </p:cNvSpPr>
            <p:nvPr/>
          </p:nvSpPr>
          <p:spPr bwMode="auto">
            <a:xfrm>
              <a:off x="470" y="1466"/>
              <a:ext cx="477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ffectLst>
                    <a:outerShdw blurRad="38100" dist="38100" dir="2700000" algn="tl">
                      <a:srgbClr val="C0C0C0"/>
                    </a:outerShdw>
                  </a:effectLst>
                  <a:latin typeface="Arial" charset="0"/>
                </a:rPr>
                <a:t>（</a:t>
              </a:r>
              <a:r>
                <a:rPr lang="en-US" altLang="zh-CN">
                  <a:effectLst>
                    <a:outerShdw blurRad="38100" dist="38100" dir="2700000" algn="tl">
                      <a:srgbClr val="C0C0C0"/>
                    </a:outerShdw>
                  </a:effectLst>
                  <a:latin typeface="Arial" charset="0"/>
                </a:rPr>
                <a:t>1</a:t>
              </a:r>
              <a:r>
                <a:rPr lang="zh-CN" altLang="en-US">
                  <a:effectLst>
                    <a:outerShdw blurRad="38100" dist="38100" dir="2700000" algn="tl">
                      <a:srgbClr val="C0C0C0"/>
                    </a:outerShdw>
                  </a:effectLst>
                  <a:latin typeface="Arial" charset="0"/>
                </a:rPr>
                <a:t>）线性带中所用字符的一个有限集合   。</a:t>
              </a:r>
            </a:p>
          </p:txBody>
        </p:sp>
        <p:graphicFrame>
          <p:nvGraphicFramePr>
            <p:cNvPr id="79880" name="Object 8"/>
            <p:cNvGraphicFramePr>
              <a:graphicFrameLocks noChangeAspect="1"/>
            </p:cNvGraphicFramePr>
            <p:nvPr/>
          </p:nvGraphicFramePr>
          <p:xfrm>
            <a:off x="4704" y="1536"/>
            <a:ext cx="240" cy="288"/>
          </p:xfrm>
          <a:graphic>
            <a:graphicData uri="http://schemas.openxmlformats.org/presentationml/2006/ole">
              <mc:AlternateContent xmlns:mc="http://schemas.openxmlformats.org/markup-compatibility/2006">
                <mc:Choice xmlns:v="urn:schemas-microsoft-com:vml" Requires="v">
                  <p:oleObj spid="_x0000_s79945" name="Equation" r:id="rId2" imgW="190500" imgH="228600" progId="Equation.DSMT4">
                    <p:embed/>
                  </p:oleObj>
                </mc:Choice>
                <mc:Fallback>
                  <p:oleObj name="Equation" r:id="rId2" imgW="190500" imgH="22860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 y="153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79884" name="Object 12"/>
          <p:cNvGraphicFramePr>
            <a:graphicFrameLocks noChangeAspect="1"/>
          </p:cNvGraphicFramePr>
          <p:nvPr/>
        </p:nvGraphicFramePr>
        <p:xfrm>
          <a:off x="7924800" y="3048000"/>
          <a:ext cx="385763" cy="533400"/>
        </p:xfrm>
        <a:graphic>
          <a:graphicData uri="http://schemas.openxmlformats.org/presentationml/2006/ole">
            <mc:AlternateContent xmlns:mc="http://schemas.openxmlformats.org/markup-compatibility/2006">
              <mc:Choice xmlns:v="urn:schemas-microsoft-com:vml" Requires="v">
                <p:oleObj spid="_x0000_s79946" name="Equation" r:id="rId4" imgW="165100" imgH="228600" progId="Equation.DSMT4">
                  <p:embed/>
                </p:oleObj>
              </mc:Choice>
              <mc:Fallback>
                <p:oleObj name="Equation" r:id="rId4" imgW="165100" imgH="22860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3048000"/>
                        <a:ext cx="3857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9887" name="Group 15"/>
          <p:cNvGrpSpPr/>
          <p:nvPr/>
        </p:nvGrpSpPr>
        <p:grpSpPr bwMode="auto">
          <a:xfrm>
            <a:off x="762000" y="3048000"/>
            <a:ext cx="7997825" cy="1006475"/>
            <a:chOff x="480" y="1920"/>
            <a:chExt cx="5038" cy="634"/>
          </a:xfrm>
        </p:grpSpPr>
        <p:sp>
          <p:nvSpPr>
            <p:cNvPr id="79882" name="Text Box 10"/>
            <p:cNvSpPr txBox="1">
              <a:spLocks noChangeArrowheads="1"/>
            </p:cNvSpPr>
            <p:nvPr/>
          </p:nvSpPr>
          <p:spPr bwMode="auto">
            <a:xfrm>
              <a:off x="480" y="1920"/>
              <a:ext cx="503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ffectLst>
                    <a:outerShdw blurRad="38100" dist="38100" dir="2700000" algn="tl">
                      <a:srgbClr val="C0C0C0"/>
                    </a:outerShdw>
                  </a:effectLst>
                  <a:latin typeface="Arial" charset="0"/>
                </a:rPr>
                <a:t>（</a:t>
              </a:r>
              <a:r>
                <a:rPr lang="en-US" altLang="zh-CN">
                  <a:effectLst>
                    <a:outerShdw blurRad="38100" dist="38100" dir="2700000" algn="tl">
                      <a:srgbClr val="C0C0C0"/>
                    </a:outerShdw>
                  </a:effectLst>
                  <a:latin typeface="Arial" charset="0"/>
                </a:rPr>
                <a:t>2</a:t>
              </a:r>
              <a:r>
                <a:rPr lang="zh-CN" altLang="en-US">
                  <a:effectLst>
                    <a:outerShdw blurRad="38100" dist="38100" dir="2700000" algn="tl">
                      <a:srgbClr val="C0C0C0"/>
                    </a:outerShdw>
                  </a:effectLst>
                  <a:latin typeface="Arial" charset="0"/>
                </a:rPr>
                <a:t>）一个有限状态集    ，它包括初始状态   和</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两个特有的停机状态   或   。</a:t>
              </a:r>
            </a:p>
          </p:txBody>
        </p:sp>
        <p:graphicFrame>
          <p:nvGraphicFramePr>
            <p:cNvPr id="79883" name="Object 11"/>
            <p:cNvGraphicFramePr>
              <a:graphicFrameLocks noChangeAspect="1"/>
            </p:cNvGraphicFramePr>
            <p:nvPr/>
          </p:nvGraphicFramePr>
          <p:xfrm>
            <a:off x="2832" y="1968"/>
            <a:ext cx="227" cy="288"/>
          </p:xfrm>
          <a:graphic>
            <a:graphicData uri="http://schemas.openxmlformats.org/presentationml/2006/ole">
              <mc:AlternateContent xmlns:mc="http://schemas.openxmlformats.org/markup-compatibility/2006">
                <mc:Choice xmlns:v="urn:schemas-microsoft-com:vml" Requires="v">
                  <p:oleObj spid="_x0000_s79947" name="Equation" r:id="rId6" imgW="190500" imgH="241300" progId="Equation.DSMT4">
                    <p:embed/>
                  </p:oleObj>
                </mc:Choice>
                <mc:Fallback>
                  <p:oleObj name="Equation" r:id="rId6" imgW="190500" imgH="2413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2" y="1968"/>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5" name="Object 13"/>
            <p:cNvGraphicFramePr>
              <a:graphicFrameLocks noChangeAspect="1"/>
            </p:cNvGraphicFramePr>
            <p:nvPr/>
          </p:nvGraphicFramePr>
          <p:xfrm>
            <a:off x="2688" y="2208"/>
            <a:ext cx="261" cy="336"/>
          </p:xfrm>
          <a:graphic>
            <a:graphicData uri="http://schemas.openxmlformats.org/presentationml/2006/ole">
              <mc:AlternateContent xmlns:mc="http://schemas.openxmlformats.org/markup-compatibility/2006">
                <mc:Choice xmlns:v="urn:schemas-microsoft-com:vml" Requires="v">
                  <p:oleObj spid="_x0000_s79948" name="Equation" r:id="rId8" imgW="177800" imgH="228600" progId="Equation.DSMT4">
                    <p:embed/>
                  </p:oleObj>
                </mc:Choice>
                <mc:Fallback>
                  <p:oleObj name="Equation" r:id="rId8" imgW="177800" imgH="22860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88" y="2208"/>
                          <a:ext cx="261"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6" name="Object 14"/>
            <p:cNvGraphicFramePr>
              <a:graphicFrameLocks noChangeAspect="1"/>
            </p:cNvGraphicFramePr>
            <p:nvPr/>
          </p:nvGraphicFramePr>
          <p:xfrm>
            <a:off x="3120" y="2208"/>
            <a:ext cx="299" cy="336"/>
          </p:xfrm>
          <a:graphic>
            <a:graphicData uri="http://schemas.openxmlformats.org/presentationml/2006/ole">
              <mc:AlternateContent xmlns:mc="http://schemas.openxmlformats.org/markup-compatibility/2006">
                <mc:Choice xmlns:v="urn:schemas-microsoft-com:vml" Requires="v">
                  <p:oleObj spid="_x0000_s79949" name="Equation" r:id="rId10" imgW="203200" imgH="228600" progId="Equation.DSMT4">
                    <p:embed/>
                  </p:oleObj>
                </mc:Choice>
                <mc:Fallback>
                  <p:oleObj name="Equation" r:id="rId10" imgW="203200" imgH="22860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0" y="2208"/>
                          <a:ext cx="29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9890" name="Group 18"/>
          <p:cNvGrpSpPr/>
          <p:nvPr/>
        </p:nvGrpSpPr>
        <p:grpSpPr bwMode="auto">
          <a:xfrm>
            <a:off x="762000" y="4191000"/>
            <a:ext cx="4249738" cy="549275"/>
            <a:chOff x="480" y="2496"/>
            <a:chExt cx="2677" cy="346"/>
          </a:xfrm>
        </p:grpSpPr>
        <p:sp>
          <p:nvSpPr>
            <p:cNvPr id="79888" name="Text Box 16"/>
            <p:cNvSpPr txBox="1">
              <a:spLocks noChangeArrowheads="1"/>
            </p:cNvSpPr>
            <p:nvPr/>
          </p:nvSpPr>
          <p:spPr bwMode="auto">
            <a:xfrm>
              <a:off x="480" y="2496"/>
              <a:ext cx="267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ffectLst>
                    <a:outerShdw blurRad="38100" dist="38100" dir="2700000" algn="tl">
                      <a:srgbClr val="C0C0C0"/>
                    </a:outerShdw>
                  </a:effectLst>
                  <a:latin typeface="Arial" charset="0"/>
                </a:rPr>
                <a:t>（</a:t>
              </a:r>
              <a:r>
                <a:rPr lang="en-US" altLang="zh-CN">
                  <a:effectLst>
                    <a:outerShdw blurRad="38100" dist="38100" dir="2700000" algn="tl">
                      <a:srgbClr val="C0C0C0"/>
                    </a:outerShdw>
                  </a:effectLst>
                  <a:latin typeface="Arial" charset="0"/>
                </a:rPr>
                <a:t>3</a:t>
              </a:r>
              <a:r>
                <a:rPr lang="zh-CN" altLang="en-US">
                  <a:effectLst>
                    <a:outerShdw blurRad="38100" dist="38100" dir="2700000" algn="tl">
                      <a:srgbClr val="C0C0C0"/>
                    </a:outerShdw>
                  </a:effectLst>
                  <a:latin typeface="Arial" charset="0"/>
                </a:rPr>
                <a:t>）一个转移函数    。</a:t>
              </a:r>
            </a:p>
          </p:txBody>
        </p:sp>
        <p:graphicFrame>
          <p:nvGraphicFramePr>
            <p:cNvPr id="79889" name="Object 17"/>
            <p:cNvGraphicFramePr>
              <a:graphicFrameLocks noChangeAspect="1"/>
            </p:cNvGraphicFramePr>
            <p:nvPr/>
          </p:nvGraphicFramePr>
          <p:xfrm>
            <a:off x="2592" y="2544"/>
            <a:ext cx="226" cy="288"/>
          </p:xfrm>
          <a:graphic>
            <a:graphicData uri="http://schemas.openxmlformats.org/presentationml/2006/ole">
              <mc:AlternateContent xmlns:mc="http://schemas.openxmlformats.org/markup-compatibility/2006">
                <mc:Choice xmlns:v="urn:schemas-microsoft-com:vml" Requires="v">
                  <p:oleObj spid="_x0000_s79950" name="Equation" r:id="rId12" imgW="139700" imgH="177800" progId="Equation.DSMT4">
                    <p:embed/>
                  </p:oleObj>
                </mc:Choice>
                <mc:Fallback>
                  <p:oleObj name="Equation" r:id="rId12" imgW="139700" imgH="177800" progId="Equation.DSMT4">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92" y="2544"/>
                          <a:ext cx="2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900"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
        <p:nvSpPr>
          <p:cNvPr id="80901" name="Text Box 5"/>
          <p:cNvSpPr txBox="1">
            <a:spLocks noChangeArrowheads="1"/>
          </p:cNvSpPr>
          <p:nvPr/>
        </p:nvSpPr>
        <p:spPr bwMode="auto">
          <a:xfrm>
            <a:off x="228600" y="1371600"/>
            <a:ext cx="85677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非确定性单带图灵机</a:t>
            </a:r>
            <a:r>
              <a:rPr lang="en-US" altLang="zh-CN">
                <a:effectLst>
                  <a:outerShdw blurRad="38100" dist="38100" dir="2700000" algn="tl">
                    <a:srgbClr val="C0C0C0"/>
                  </a:outerShdw>
                </a:effectLst>
                <a:latin typeface="Arial" charset="0"/>
              </a:rPr>
              <a:t>NDTM</a:t>
            </a:r>
            <a:r>
              <a:rPr lang="zh-CN" altLang="en-US">
                <a:effectLst>
                  <a:outerShdw blurRad="38100" dist="38100" dir="2700000" algn="tl">
                    <a:srgbClr val="C0C0C0"/>
                  </a:outerShdw>
                </a:effectLst>
                <a:latin typeface="Arial" charset="0"/>
              </a:rPr>
              <a:t>完全是一种假象的机</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器，通常多用猜想模块来对其进行描述。</a:t>
            </a:r>
          </a:p>
        </p:txBody>
      </p:sp>
      <p:sp>
        <p:nvSpPr>
          <p:cNvPr id="80902" name="Text Box 6"/>
          <p:cNvSpPr txBox="1">
            <a:spLocks noChangeArrowheads="1"/>
          </p:cNvSpPr>
          <p:nvPr/>
        </p:nvSpPr>
        <p:spPr bwMode="auto">
          <a:xfrm>
            <a:off x="685800" y="2667000"/>
            <a:ext cx="79248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effectLst>
                  <a:outerShdw blurRad="38100" dist="38100" dir="2700000" algn="tl">
                    <a:srgbClr val="C0C0C0"/>
                  </a:outerShdw>
                </a:effectLst>
                <a:latin typeface="Arial" charset="0"/>
              </a:rPr>
              <a:t>猜想模块：</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sym typeface="Wingdings" pitchFamily="2" charset="2"/>
              </a:rPr>
              <a:t>（</a:t>
            </a:r>
            <a:r>
              <a:rPr lang="en-US" altLang="zh-CN">
                <a:effectLst>
                  <a:outerShdw blurRad="38100" dist="38100" dir="2700000" algn="tl">
                    <a:srgbClr val="C0C0C0"/>
                  </a:outerShdw>
                </a:effectLst>
                <a:latin typeface="Arial" charset="0"/>
                <a:sym typeface="Wingdings" pitchFamily="2" charset="2"/>
              </a:rPr>
              <a:t>1</a:t>
            </a:r>
            <a:r>
              <a:rPr lang="zh-CN" altLang="en-US">
                <a:effectLst>
                  <a:outerShdw blurRad="38100" dist="38100" dir="2700000" algn="tl">
                    <a:srgbClr val="C0C0C0"/>
                  </a:outerShdw>
                </a:effectLst>
                <a:latin typeface="Arial" charset="0"/>
                <a:sym typeface="Wingdings" pitchFamily="2" charset="2"/>
              </a:rPr>
              <a:t>）猜想模块起作用时检测头内的状态模块不起作用。</a:t>
            </a:r>
            <a:endParaRPr lang="zh-CN" altLang="en-US">
              <a:effectLst>
                <a:outerShdw blurRad="38100" dist="38100" dir="2700000" algn="tl">
                  <a:srgbClr val="C0C0C0"/>
                </a:outerShdw>
              </a:effectLst>
              <a:latin typeface="Arial" charset="0"/>
              <a:sym typeface="Wingdings" pitchFamily="2" charset="2"/>
            </a:endParaRPr>
          </a:p>
          <a:p>
            <a:r>
              <a:rPr lang="zh-CN" altLang="en-US">
                <a:effectLst>
                  <a:outerShdw blurRad="38100" dist="38100" dir="2700000" algn="tl">
                    <a:srgbClr val="C0C0C0"/>
                  </a:outerShdw>
                </a:effectLst>
                <a:latin typeface="Arial" charset="0"/>
                <a:sym typeface="Wingdings" pitchFamily="2" charset="2"/>
              </a:rPr>
              <a:t>（</a:t>
            </a:r>
            <a:r>
              <a:rPr lang="en-US" altLang="zh-CN">
                <a:effectLst>
                  <a:outerShdw blurRad="38100" dist="38100" dir="2700000" algn="tl">
                    <a:srgbClr val="C0C0C0"/>
                  </a:outerShdw>
                </a:effectLst>
                <a:latin typeface="Arial" charset="0"/>
                <a:sym typeface="Wingdings" pitchFamily="2" charset="2"/>
              </a:rPr>
              <a:t>2</a:t>
            </a:r>
            <a:r>
              <a:rPr lang="zh-CN" altLang="en-US">
                <a:effectLst>
                  <a:outerShdw blurRad="38100" dist="38100" dir="2700000" algn="tl">
                    <a:srgbClr val="C0C0C0"/>
                  </a:outerShdw>
                </a:effectLst>
                <a:latin typeface="Arial" charset="0"/>
                <a:sym typeface="Wingdings" pitchFamily="2" charset="2"/>
              </a:rPr>
              <a:t>）在被扫描的带格中写下某一字符并左移一格。</a:t>
            </a:r>
            <a:endParaRPr lang="zh-CN" altLang="en-US">
              <a:effectLst>
                <a:outerShdw blurRad="38100" dist="38100" dir="2700000" algn="tl">
                  <a:srgbClr val="C0C0C0"/>
                </a:outerShdw>
              </a:effectLst>
              <a:latin typeface="Arial" charset="0"/>
              <a:sym typeface="Wingdings" pitchFamily="2" charset="2"/>
            </a:endParaRPr>
          </a:p>
          <a:p>
            <a:r>
              <a:rPr lang="zh-CN" altLang="en-US">
                <a:effectLst>
                  <a:outerShdw blurRad="38100" dist="38100" dir="2700000" algn="tl">
                    <a:srgbClr val="C0C0C0"/>
                  </a:outerShdw>
                </a:effectLst>
                <a:latin typeface="Arial" charset="0"/>
                <a:sym typeface="Wingdings" pitchFamily="2" charset="2"/>
              </a:rPr>
              <a:t>（</a:t>
            </a:r>
            <a:r>
              <a:rPr lang="en-US" altLang="zh-CN">
                <a:effectLst>
                  <a:outerShdw blurRad="38100" dist="38100" dir="2700000" algn="tl">
                    <a:srgbClr val="C0C0C0"/>
                  </a:outerShdw>
                </a:effectLst>
                <a:latin typeface="Arial" charset="0"/>
                <a:sym typeface="Wingdings" pitchFamily="2" charset="2"/>
              </a:rPr>
              <a:t>3</a:t>
            </a:r>
            <a:r>
              <a:rPr lang="zh-CN" altLang="en-US">
                <a:effectLst>
                  <a:outerShdw blurRad="38100" dist="38100" dir="2700000" algn="tl">
                    <a:srgbClr val="C0C0C0"/>
                  </a:outerShdw>
                </a:effectLst>
                <a:latin typeface="Arial" charset="0"/>
                <a:sym typeface="Wingdings" pitchFamily="2" charset="2"/>
              </a:rPr>
              <a:t>）停止。若停止则猜想模块不在起作用。</a:t>
            </a:r>
            <a:endParaRPr lang="zh-CN" altLang="en-US">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4"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
        <p:nvSpPr>
          <p:cNvPr id="81926" name="Text Box 6"/>
          <p:cNvSpPr txBox="1">
            <a:spLocks noChangeArrowheads="1"/>
          </p:cNvSpPr>
          <p:nvPr/>
        </p:nvSpPr>
        <p:spPr bwMode="auto">
          <a:xfrm>
            <a:off x="609600" y="1393825"/>
            <a:ext cx="81851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定义</a:t>
            </a:r>
            <a:r>
              <a:rPr lang="en-US" altLang="zh-CN">
                <a:effectLst>
                  <a:outerShdw blurRad="38100" dist="38100" dir="2700000" algn="tl">
                    <a:srgbClr val="C0C0C0"/>
                  </a:outerShdw>
                </a:effectLst>
                <a:latin typeface="Arial" charset="0"/>
              </a:rPr>
              <a:t>1.5  </a:t>
            </a:r>
            <a:r>
              <a:rPr lang="zh-CN" altLang="en-US" b="1">
                <a:effectLst>
                  <a:outerShdw blurRad="38100" dist="38100" dir="2700000" algn="tl">
                    <a:srgbClr val="C0C0C0"/>
                  </a:outerShdw>
                </a:effectLst>
                <a:latin typeface="Arial" charset="0"/>
              </a:rPr>
              <a:t>实例  </a:t>
            </a:r>
            <a:r>
              <a:rPr lang="zh-CN" altLang="en-US">
                <a:effectLst>
                  <a:outerShdw blurRad="38100" dist="38100" dir="2700000" algn="tl">
                    <a:srgbClr val="C0C0C0"/>
                  </a:outerShdw>
                </a:effectLst>
                <a:latin typeface="Arial" charset="0"/>
              </a:rPr>
              <a:t>实例是问题的特殊表现，是确</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定了描述问题特性的所有参数的问题，其中参数</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值称为</a:t>
            </a:r>
            <a:r>
              <a:rPr lang="zh-CN" altLang="en-US" b="1">
                <a:effectLst>
                  <a:outerShdw blurRad="38100" dist="38100" dir="2700000" algn="tl">
                    <a:srgbClr val="C0C0C0"/>
                  </a:outerShdw>
                </a:effectLst>
                <a:latin typeface="Arial" charset="0"/>
              </a:rPr>
              <a:t>数据</a:t>
            </a:r>
            <a:r>
              <a:rPr lang="zh-CN" altLang="en-US">
                <a:effectLst>
                  <a:outerShdw blurRad="38100" dist="38100" dir="2700000" algn="tl">
                    <a:srgbClr val="C0C0C0"/>
                  </a:outerShdw>
                </a:effectLst>
                <a:latin typeface="Arial" charset="0"/>
              </a:rPr>
              <a:t>，这些数据占用计算机的空间称为数</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据实例的</a:t>
            </a:r>
            <a:r>
              <a:rPr lang="zh-CN" altLang="en-US" b="1">
                <a:effectLst>
                  <a:outerShdw blurRad="38100" dist="38100" dir="2700000" algn="tl">
                    <a:srgbClr val="C0C0C0"/>
                  </a:outerShdw>
                </a:effectLst>
                <a:latin typeface="Arial" charset="0"/>
              </a:rPr>
              <a:t>输入长度</a:t>
            </a:r>
            <a:r>
              <a:rPr lang="zh-CN" altLang="en-US">
                <a:effectLst>
                  <a:outerShdw blurRad="38100" dist="38100" dir="2700000" algn="tl">
                    <a:srgbClr val="C0C0C0"/>
                  </a:outerShdw>
                </a:effectLst>
                <a:latin typeface="Arial" charset="0"/>
              </a:rPr>
              <a:t>。</a:t>
            </a:r>
            <a:endParaRPr lang="zh-CN" altLang="en-US" b="1">
              <a:effectLst>
                <a:outerShdw blurRad="38100" dist="38100" dir="2700000" algn="tl">
                  <a:srgbClr val="C0C0C0"/>
                </a:outerShdw>
              </a:effectLst>
              <a:latin typeface="Arial" charset="0"/>
            </a:endParaRPr>
          </a:p>
        </p:txBody>
      </p:sp>
      <p:graphicFrame>
        <p:nvGraphicFramePr>
          <p:cNvPr id="81928" name="Object 8"/>
          <p:cNvGraphicFramePr>
            <a:graphicFrameLocks noChangeAspect="1"/>
          </p:cNvGraphicFramePr>
          <p:nvPr/>
        </p:nvGraphicFramePr>
        <p:xfrm>
          <a:off x="3810000" y="4114800"/>
          <a:ext cx="381000" cy="350838"/>
        </p:xfrm>
        <a:graphic>
          <a:graphicData uri="http://schemas.openxmlformats.org/presentationml/2006/ole">
            <mc:AlternateContent xmlns:mc="http://schemas.openxmlformats.org/markup-compatibility/2006">
              <mc:Choice xmlns:v="urn:schemas-microsoft-com:vml" Requires="v">
                <p:oleObj spid="_x0000_s81982" name="Equation" r:id="rId2" imgW="165100" imgH="152400" progId="Equation.DSMT4">
                  <p:embed/>
                </p:oleObj>
              </mc:Choice>
              <mc:Fallback>
                <p:oleObj name="Equation" r:id="rId2" imgW="165100" imgH="15240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114800"/>
                        <a:ext cx="381000"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9" name="Object 9"/>
          <p:cNvGraphicFramePr>
            <a:graphicFrameLocks noChangeAspect="1"/>
          </p:cNvGraphicFramePr>
          <p:nvPr/>
        </p:nvGraphicFramePr>
        <p:xfrm>
          <a:off x="6781800" y="4114800"/>
          <a:ext cx="1066800" cy="463550"/>
        </p:xfrm>
        <a:graphic>
          <a:graphicData uri="http://schemas.openxmlformats.org/presentationml/2006/ole">
            <mc:AlternateContent xmlns:mc="http://schemas.openxmlformats.org/markup-compatibility/2006">
              <mc:Choice xmlns:v="urn:schemas-microsoft-com:vml" Requires="v">
                <p:oleObj spid="_x0000_s81983" name="Equation" r:id="rId4" imgW="584200" imgH="254000" progId="Equation.DSMT4">
                  <p:embed/>
                </p:oleObj>
              </mc:Choice>
              <mc:Fallback>
                <p:oleObj name="Equation" r:id="rId4" imgW="584200" imgH="2540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4114800"/>
                        <a:ext cx="10668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1931" name="Group 11"/>
          <p:cNvGrpSpPr/>
          <p:nvPr/>
        </p:nvGrpSpPr>
        <p:grpSpPr bwMode="auto">
          <a:xfrm>
            <a:off x="685800" y="3527425"/>
            <a:ext cx="8150225" cy="1574800"/>
            <a:chOff x="432" y="2222"/>
            <a:chExt cx="5134" cy="992"/>
          </a:xfrm>
        </p:grpSpPr>
        <p:sp>
          <p:nvSpPr>
            <p:cNvPr id="81927" name="Text Box 7"/>
            <p:cNvSpPr txBox="1">
              <a:spLocks noChangeArrowheads="1"/>
            </p:cNvSpPr>
            <p:nvPr/>
          </p:nvSpPr>
          <p:spPr bwMode="auto">
            <a:xfrm>
              <a:off x="432" y="2222"/>
              <a:ext cx="5134" cy="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定义</a:t>
              </a:r>
              <a:r>
                <a:rPr lang="en-US" altLang="zh-CN">
                  <a:effectLst>
                    <a:outerShdw blurRad="38100" dist="38100" dir="2700000" algn="tl">
                      <a:srgbClr val="C0C0C0"/>
                    </a:outerShdw>
                  </a:effectLst>
                  <a:latin typeface="Arial" charset="0"/>
                </a:rPr>
                <a:t>1.6  </a:t>
              </a:r>
              <a:r>
                <a:rPr lang="en-US" altLang="zh-CN" b="1">
                  <a:effectLst>
                    <a:outerShdw blurRad="38100" dist="38100" dir="2700000" algn="tl">
                      <a:srgbClr val="C0C0C0"/>
                    </a:outerShdw>
                  </a:effectLst>
                  <a:latin typeface="Arial" charset="0"/>
                </a:rPr>
                <a:t>P</a:t>
              </a:r>
              <a:r>
                <a:rPr lang="zh-CN" altLang="en-US" b="1">
                  <a:effectLst>
                    <a:outerShdw blurRad="38100" dist="38100" dir="2700000" algn="tl">
                      <a:srgbClr val="C0C0C0"/>
                    </a:outerShdw>
                  </a:effectLst>
                  <a:latin typeface="Arial" charset="0"/>
                </a:rPr>
                <a:t>类问题</a:t>
              </a:r>
              <a:r>
                <a:rPr lang="zh-CN" altLang="en-US">
                  <a:effectLst>
                    <a:outerShdw blurRad="38100" dist="38100" dir="2700000" algn="tl">
                      <a:srgbClr val="C0C0C0"/>
                    </a:outerShdw>
                  </a:effectLst>
                  <a:latin typeface="Arial" charset="0"/>
                </a:rPr>
                <a:t> 所有可用</a:t>
              </a:r>
              <a:r>
                <a:rPr lang="en-US" altLang="zh-CN">
                  <a:effectLst>
                    <a:outerShdw blurRad="38100" dist="38100" dir="2700000" algn="tl">
                      <a:srgbClr val="C0C0C0"/>
                    </a:outerShdw>
                  </a:effectLst>
                  <a:latin typeface="Arial" charset="0"/>
                </a:rPr>
                <a:t>DTM</a:t>
              </a:r>
              <a:r>
                <a:rPr lang="zh-CN" altLang="en-US">
                  <a:effectLst>
                    <a:outerShdw blurRad="38100" dist="38100" dir="2700000" algn="tl">
                      <a:srgbClr val="C0C0C0"/>
                    </a:outerShdw>
                  </a:effectLst>
                  <a:latin typeface="Arial" charset="0"/>
                </a:rPr>
                <a:t>在多项式时间</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内求解的判定问题   的集合，简记为          。</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即</a:t>
              </a:r>
              <a:endParaRPr lang="zh-CN" altLang="en-US" b="1">
                <a:effectLst>
                  <a:outerShdw blurRad="38100" dist="38100" dir="2700000" algn="tl">
                    <a:srgbClr val="C0C0C0"/>
                  </a:outerShdw>
                </a:effectLst>
                <a:latin typeface="Arial" charset="0"/>
              </a:endParaRPr>
            </a:p>
          </p:txBody>
        </p:sp>
        <p:graphicFrame>
          <p:nvGraphicFramePr>
            <p:cNvPr id="81930" name="Object 10"/>
            <p:cNvGraphicFramePr>
              <a:graphicFrameLocks noChangeAspect="1"/>
            </p:cNvGraphicFramePr>
            <p:nvPr/>
          </p:nvGraphicFramePr>
          <p:xfrm>
            <a:off x="768" y="2880"/>
            <a:ext cx="4704" cy="334"/>
          </p:xfrm>
          <a:graphic>
            <a:graphicData uri="http://schemas.openxmlformats.org/presentationml/2006/ole">
              <mc:AlternateContent xmlns:mc="http://schemas.openxmlformats.org/markup-compatibility/2006">
                <mc:Choice xmlns:v="urn:schemas-microsoft-com:vml" Requires="v">
                  <p:oleObj spid="_x0000_s81984" name="Equation" r:id="rId6" imgW="3581400" imgH="254000" progId="Equation.DSMT4">
                    <p:embed/>
                  </p:oleObj>
                </mc:Choice>
                <mc:Fallback>
                  <p:oleObj name="Equation" r:id="rId6" imgW="3581400" imgH="2540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 y="2880"/>
                          <a:ext cx="4704"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81936" name="Group 16"/>
          <p:cNvGrpSpPr/>
          <p:nvPr/>
        </p:nvGrpSpPr>
        <p:grpSpPr bwMode="auto">
          <a:xfrm>
            <a:off x="762000" y="5105400"/>
            <a:ext cx="5988050" cy="549275"/>
            <a:chOff x="528" y="3216"/>
            <a:chExt cx="3772" cy="346"/>
          </a:xfrm>
        </p:grpSpPr>
        <p:grpSp>
          <p:nvGrpSpPr>
            <p:cNvPr id="81935" name="Group 15"/>
            <p:cNvGrpSpPr/>
            <p:nvPr/>
          </p:nvGrpSpPr>
          <p:grpSpPr bwMode="auto">
            <a:xfrm>
              <a:off x="528" y="3216"/>
              <a:ext cx="3772" cy="346"/>
              <a:chOff x="528" y="3120"/>
              <a:chExt cx="3772" cy="346"/>
            </a:xfrm>
          </p:grpSpPr>
          <p:sp>
            <p:nvSpPr>
              <p:cNvPr id="81932" name="Text Box 12"/>
              <p:cNvSpPr txBox="1">
                <a:spLocks noChangeArrowheads="1"/>
              </p:cNvSpPr>
              <p:nvPr/>
            </p:nvSpPr>
            <p:spPr bwMode="auto">
              <a:xfrm>
                <a:off x="528" y="3120"/>
                <a:ext cx="377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ffectLst>
                      <a:outerShdw blurRad="38100" dist="38100" dir="2700000" algn="tl">
                        <a:srgbClr val="C0C0C0"/>
                      </a:outerShdw>
                    </a:effectLst>
                    <a:latin typeface="Arial" charset="0"/>
                  </a:rPr>
                  <a:t>其中    表示程序    所识别的语言。</a:t>
                </a:r>
              </a:p>
            </p:txBody>
          </p:sp>
          <p:graphicFrame>
            <p:nvGraphicFramePr>
              <p:cNvPr id="81933" name="Object 13"/>
              <p:cNvGraphicFramePr>
                <a:graphicFrameLocks noChangeAspect="1"/>
              </p:cNvGraphicFramePr>
              <p:nvPr/>
            </p:nvGraphicFramePr>
            <p:xfrm>
              <a:off x="1056" y="3168"/>
              <a:ext cx="288" cy="288"/>
            </p:xfrm>
            <a:graphic>
              <a:graphicData uri="http://schemas.openxmlformats.org/presentationml/2006/ole">
                <mc:AlternateContent xmlns:mc="http://schemas.openxmlformats.org/markup-compatibility/2006">
                  <mc:Choice xmlns:v="urn:schemas-microsoft-com:vml" Requires="v">
                    <p:oleObj spid="_x0000_s81985" name="Equation" r:id="rId8" imgW="228600" imgH="228600" progId="Equation.DSMT4">
                      <p:embed/>
                    </p:oleObj>
                  </mc:Choice>
                  <mc:Fallback>
                    <p:oleObj name="Equation" r:id="rId8" imgW="228600" imgH="22860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6" y="316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1934" name="Object 14"/>
            <p:cNvGraphicFramePr>
              <a:graphicFrameLocks noChangeAspect="1"/>
            </p:cNvGraphicFramePr>
            <p:nvPr/>
          </p:nvGraphicFramePr>
          <p:xfrm>
            <a:off x="2256" y="3216"/>
            <a:ext cx="288" cy="250"/>
          </p:xfrm>
          <a:graphic>
            <a:graphicData uri="http://schemas.openxmlformats.org/presentationml/2006/ole">
              <mc:AlternateContent xmlns:mc="http://schemas.openxmlformats.org/markup-compatibility/2006">
                <mc:Choice xmlns:v="urn:schemas-microsoft-com:vml" Requires="v">
                  <p:oleObj spid="_x0000_s81986" name="Equation" r:id="rId10" imgW="190500" imgH="165100" progId="Equation.DSMT4">
                    <p:embed/>
                  </p:oleObj>
                </mc:Choice>
                <mc:Fallback>
                  <p:oleObj name="Equation" r:id="rId10" imgW="190500" imgH="16510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56" y="3216"/>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Text Box 4"/>
          <p:cNvSpPr txBox="1">
            <a:spLocks noChangeArrowheads="1"/>
          </p:cNvSpPr>
          <p:nvPr/>
        </p:nvSpPr>
        <p:spPr bwMode="auto">
          <a:xfrm>
            <a:off x="228600" y="1752600"/>
            <a:ext cx="8693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C0C0C0"/>
                  </a:outerShdw>
                </a:effectLst>
                <a:latin typeface="Arial" charset="0"/>
              </a:rPr>
              <a:t>     P</a:t>
            </a:r>
            <a:r>
              <a:rPr lang="zh-CN" altLang="en-US">
                <a:effectLst>
                  <a:outerShdw blurRad="38100" dist="38100" dir="2700000" algn="tl">
                    <a:srgbClr val="C0C0C0"/>
                  </a:outerShdw>
                </a:effectLst>
                <a:latin typeface="Arial" charset="0"/>
              </a:rPr>
              <a:t>类问题的每个实例只有“是”或“否”两种回答，</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并称肯定回答为“是”实例；称否定回答为“否”实例。</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8"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grpSp>
        <p:nvGrpSpPr>
          <p:cNvPr id="82964" name="Group 20"/>
          <p:cNvGrpSpPr/>
          <p:nvPr/>
        </p:nvGrpSpPr>
        <p:grpSpPr bwMode="auto">
          <a:xfrm>
            <a:off x="80010" y="1710689"/>
            <a:ext cx="8915400" cy="4584700"/>
            <a:chOff x="0" y="1008"/>
            <a:chExt cx="5616" cy="2888"/>
          </a:xfrm>
        </p:grpSpPr>
        <p:grpSp>
          <p:nvGrpSpPr>
            <p:cNvPr id="82963" name="Group 19"/>
            <p:cNvGrpSpPr/>
            <p:nvPr/>
          </p:nvGrpSpPr>
          <p:grpSpPr bwMode="auto">
            <a:xfrm>
              <a:off x="0" y="1008"/>
              <a:ext cx="5616" cy="2362"/>
              <a:chOff x="0" y="768"/>
              <a:chExt cx="5616" cy="2362"/>
            </a:xfrm>
          </p:grpSpPr>
          <p:sp>
            <p:nvSpPr>
              <p:cNvPr id="82949" name="Text Box 5"/>
              <p:cNvSpPr txBox="1">
                <a:spLocks noChangeArrowheads="1"/>
              </p:cNvSpPr>
              <p:nvPr/>
            </p:nvSpPr>
            <p:spPr bwMode="auto">
              <a:xfrm>
                <a:off x="0" y="768"/>
                <a:ext cx="5616" cy="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定义</a:t>
                </a:r>
                <a:r>
                  <a:rPr lang="en-US" altLang="zh-CN">
                    <a:effectLst>
                      <a:outerShdw blurRad="38100" dist="38100" dir="2700000" algn="tl">
                        <a:srgbClr val="C0C0C0"/>
                      </a:outerShdw>
                    </a:effectLst>
                    <a:latin typeface="Arial" charset="0"/>
                  </a:rPr>
                  <a:t>1.7   </a:t>
                </a:r>
                <a:r>
                  <a:rPr lang="en-US" altLang="zh-CN" sz="2400" b="1">
                    <a:effectLst>
                      <a:outerShdw blurRad="38100" dist="38100" dir="2700000" algn="tl">
                        <a:srgbClr val="C0C0C0"/>
                      </a:outerShdw>
                    </a:effectLst>
                    <a:latin typeface="Arial" charset="0"/>
                  </a:rPr>
                  <a:t>NP(non-deterministic poly-nominal</a:t>
                </a:r>
                <a:r>
                  <a:rPr lang="en-US" altLang="zh-CN" b="1">
                    <a:effectLst>
                      <a:outerShdw blurRad="38100" dist="38100" dir="2700000" algn="tl">
                        <a:srgbClr val="C0C0C0"/>
                      </a:outerShdw>
                    </a:effectLst>
                    <a:latin typeface="Arial" charset="0"/>
                  </a:rPr>
                  <a:t>)</a:t>
                </a:r>
                <a:r>
                  <a:rPr lang="zh-CN" altLang="en-US" b="1">
                    <a:effectLst>
                      <a:outerShdw blurRad="38100" dist="38100" dir="2700000" algn="tl">
                        <a:srgbClr val="C0C0C0"/>
                      </a:outerShdw>
                    </a:effectLst>
                    <a:latin typeface="Arial" charset="0"/>
                  </a:rPr>
                  <a:t>类问题</a:t>
                </a:r>
                <a:r>
                  <a:rPr lang="zh-CN" altLang="en-US">
                    <a:effectLst>
                      <a:outerShdw blurRad="38100" dist="38100" dir="2700000" algn="tl">
                        <a:srgbClr val="C0C0C0"/>
                      </a:outerShdw>
                    </a:effectLst>
                    <a:latin typeface="Arial" charset="0"/>
                  </a:rPr>
                  <a:t>  若存在一个多项式函数     和一个验证算法   ，对一</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类判定问题   的任何一个“是”回答，满足其输入长度</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     不超过         ，其中     为   的输入长度，且验证</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算法中   为   的“是”回答的计算时间不超过        ，则</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称判定问题   为非多项式确定问题，简称</a:t>
                </a:r>
                <a:r>
                  <a:rPr lang="en-US" altLang="zh-CN">
                    <a:effectLst>
                      <a:outerShdw blurRad="38100" dist="38100" dir="2700000" algn="tl">
                        <a:srgbClr val="C0C0C0"/>
                      </a:outerShdw>
                    </a:effectLst>
                    <a:latin typeface="Arial" charset="0"/>
                  </a:rPr>
                  <a:t>NP</a:t>
                </a:r>
                <a:r>
                  <a:rPr lang="zh-CN" altLang="en-US">
                    <a:effectLst>
                      <a:outerShdw blurRad="38100" dist="38100" dir="2700000" algn="tl">
                        <a:srgbClr val="C0C0C0"/>
                      </a:outerShdw>
                    </a:effectLst>
                    <a:latin typeface="Arial" charset="0"/>
                  </a:rPr>
                  <a:t>类问题。</a:t>
                </a:r>
                <a:endParaRPr lang="zh-CN" altLang="en-US">
                  <a:effectLst>
                    <a:outerShdw blurRad="38100" dist="38100" dir="2700000" algn="tl">
                      <a:srgbClr val="C0C0C0"/>
                    </a:outerShdw>
                  </a:effectLst>
                  <a:latin typeface="Arial" charset="0"/>
                </a:endParaRPr>
              </a:p>
              <a:p>
                <a:r>
                  <a:rPr lang="en-US" altLang="zh-CN">
                    <a:effectLst>
                      <a:outerShdw blurRad="38100" dist="38100" dir="2700000" algn="tl">
                        <a:srgbClr val="C0C0C0"/>
                      </a:outerShdw>
                    </a:effectLst>
                    <a:latin typeface="Arial" charset="0"/>
                  </a:rPr>
                  <a:t>NP</a:t>
                </a:r>
                <a:r>
                  <a:rPr lang="zh-CN" altLang="en-US">
                    <a:effectLst>
                      <a:outerShdw blurRad="38100" dist="38100" dir="2700000" algn="tl">
                        <a:srgbClr val="C0C0C0"/>
                      </a:outerShdw>
                    </a:effectLst>
                    <a:latin typeface="Arial" charset="0"/>
                  </a:rPr>
                  <a:t>类问题是所有可用</a:t>
                </a:r>
                <a:r>
                  <a:rPr lang="en-US" altLang="zh-CN">
                    <a:effectLst>
                      <a:outerShdw blurRad="38100" dist="38100" dir="2700000" algn="tl">
                        <a:srgbClr val="C0C0C0"/>
                      </a:outerShdw>
                    </a:effectLst>
                    <a:latin typeface="Arial" charset="0"/>
                  </a:rPr>
                  <a:t>NDTM</a:t>
                </a:r>
                <a:r>
                  <a:rPr lang="zh-CN" altLang="en-US">
                    <a:effectLst>
                      <a:outerShdw blurRad="38100" dist="38100" dir="2700000" algn="tl">
                        <a:srgbClr val="C0C0C0"/>
                      </a:outerShdw>
                    </a:effectLst>
                    <a:latin typeface="Arial" charset="0"/>
                  </a:rPr>
                  <a:t>在多项式时间内求解的</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判定问题    的集合。</a:t>
                </a:r>
                <a:endParaRPr lang="zh-CN" altLang="en-US" b="1">
                  <a:effectLst>
                    <a:outerShdw blurRad="38100" dist="38100" dir="2700000" algn="tl">
                      <a:srgbClr val="C0C0C0"/>
                    </a:outerShdw>
                  </a:effectLst>
                  <a:latin typeface="Arial" charset="0"/>
                </a:endParaRPr>
              </a:p>
            </p:txBody>
          </p:sp>
          <p:graphicFrame>
            <p:nvGraphicFramePr>
              <p:cNvPr id="82950" name="Object 6"/>
              <p:cNvGraphicFramePr>
                <a:graphicFrameLocks noChangeAspect="1"/>
              </p:cNvGraphicFramePr>
              <p:nvPr/>
            </p:nvGraphicFramePr>
            <p:xfrm>
              <a:off x="2448" y="1104"/>
              <a:ext cx="384" cy="274"/>
            </p:xfrm>
            <a:graphic>
              <a:graphicData uri="http://schemas.openxmlformats.org/presentationml/2006/ole">
                <mc:AlternateContent xmlns:mc="http://schemas.openxmlformats.org/markup-compatibility/2006">
                  <mc:Choice xmlns:v="urn:schemas-microsoft-com:vml" Requires="v">
                    <p:oleObj spid="_x0000_s83073" name="Equation" r:id="rId2" imgW="355600" imgH="254000" progId="Equation.DSMT4">
                      <p:embed/>
                    </p:oleObj>
                  </mc:Choice>
                  <mc:Fallback>
                    <p:oleObj name="Equation" r:id="rId2" imgW="355600" imgH="2540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 y="1104"/>
                            <a:ext cx="38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2" name="Object 8"/>
              <p:cNvGraphicFramePr>
                <a:graphicFrameLocks noChangeAspect="1"/>
              </p:cNvGraphicFramePr>
              <p:nvPr/>
            </p:nvGraphicFramePr>
            <p:xfrm>
              <a:off x="1248" y="1344"/>
              <a:ext cx="266" cy="288"/>
            </p:xfrm>
            <a:graphic>
              <a:graphicData uri="http://schemas.openxmlformats.org/presentationml/2006/ole">
                <mc:AlternateContent xmlns:mc="http://schemas.openxmlformats.org/markup-compatibility/2006">
                  <mc:Choice xmlns:v="urn:schemas-microsoft-com:vml" Requires="v">
                    <p:oleObj spid="_x0000_s83074" name="Equation" r:id="rId4" imgW="152400" imgH="165100" progId="Equation.DSMT4">
                      <p:embed/>
                    </p:oleObj>
                  </mc:Choice>
                  <mc:Fallback>
                    <p:oleObj name="Equation" r:id="rId4" imgW="152400" imgH="1651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1344"/>
                            <a:ext cx="2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3" name="Object 9"/>
              <p:cNvGraphicFramePr>
                <a:graphicFrameLocks noChangeAspect="1"/>
              </p:cNvGraphicFramePr>
              <p:nvPr/>
            </p:nvGraphicFramePr>
            <p:xfrm>
              <a:off x="0" y="1680"/>
              <a:ext cx="432" cy="298"/>
            </p:xfrm>
            <a:graphic>
              <a:graphicData uri="http://schemas.openxmlformats.org/presentationml/2006/ole">
                <mc:AlternateContent xmlns:mc="http://schemas.openxmlformats.org/markup-compatibility/2006">
                  <mc:Choice xmlns:v="urn:schemas-microsoft-com:vml" Requires="v">
                    <p:oleObj spid="_x0000_s83075" name="Equation" r:id="rId6" imgW="368300" imgH="254000" progId="Equation.DSMT4">
                      <p:embed/>
                    </p:oleObj>
                  </mc:Choice>
                  <mc:Fallback>
                    <p:oleObj name="Equation" r:id="rId6" imgW="368300" imgH="2540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680"/>
                            <a:ext cx="432"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4" name="Object 10"/>
              <p:cNvGraphicFramePr>
                <a:graphicFrameLocks noChangeAspect="1"/>
              </p:cNvGraphicFramePr>
              <p:nvPr/>
            </p:nvGraphicFramePr>
            <p:xfrm>
              <a:off x="4512" y="1104"/>
              <a:ext cx="185" cy="240"/>
            </p:xfrm>
            <a:graphic>
              <a:graphicData uri="http://schemas.openxmlformats.org/presentationml/2006/ole">
                <mc:AlternateContent xmlns:mc="http://schemas.openxmlformats.org/markup-compatibility/2006">
                  <mc:Choice xmlns:v="urn:schemas-microsoft-com:vml" Requires="v">
                    <p:oleObj spid="_x0000_s83076" name="Equation" r:id="rId8" imgW="127000" imgH="165100" progId="Equation.DSMT4">
                      <p:embed/>
                    </p:oleObj>
                  </mc:Choice>
                  <mc:Fallback>
                    <p:oleObj name="Equation" r:id="rId8" imgW="127000" imgH="1651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2" y="1104"/>
                            <a:ext cx="1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5" name="Object 11"/>
              <p:cNvGraphicFramePr>
                <a:graphicFrameLocks noChangeAspect="1"/>
              </p:cNvGraphicFramePr>
              <p:nvPr/>
            </p:nvGraphicFramePr>
            <p:xfrm>
              <a:off x="1632" y="1584"/>
              <a:ext cx="624" cy="319"/>
            </p:xfrm>
            <a:graphic>
              <a:graphicData uri="http://schemas.openxmlformats.org/presentationml/2006/ole">
                <mc:AlternateContent xmlns:mc="http://schemas.openxmlformats.org/markup-compatibility/2006">
                  <mc:Choice xmlns:v="urn:schemas-microsoft-com:vml" Requires="v">
                    <p:oleObj spid="_x0000_s83077" name="Equation" r:id="rId10" imgW="584200" imgH="254000" progId="Equation.DSMT4">
                      <p:embed/>
                    </p:oleObj>
                  </mc:Choice>
                  <mc:Fallback>
                    <p:oleObj name="Equation" r:id="rId10" imgW="584200" imgH="25400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32" y="1584"/>
                            <a:ext cx="624"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6" name="Object 12"/>
              <p:cNvGraphicFramePr>
                <a:graphicFrameLocks noChangeAspect="1"/>
              </p:cNvGraphicFramePr>
              <p:nvPr/>
            </p:nvGraphicFramePr>
            <p:xfrm>
              <a:off x="2400" y="1963"/>
              <a:ext cx="480" cy="343"/>
            </p:xfrm>
            <a:graphic>
              <a:graphicData uri="http://schemas.openxmlformats.org/presentationml/2006/ole">
                <mc:AlternateContent xmlns:mc="http://schemas.openxmlformats.org/markup-compatibility/2006">
                  <mc:Choice xmlns:v="urn:schemas-microsoft-com:vml" Requires="v">
                    <p:oleObj spid="_x0000_s83078" name="Equation" r:id="rId12" imgW="355600" imgH="254000" progId="Equation.DSMT4">
                      <p:embed/>
                    </p:oleObj>
                  </mc:Choice>
                  <mc:Fallback>
                    <p:oleObj name="Equation" r:id="rId12" imgW="355600" imgH="254000" progId="Equation.DSMT4">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00" y="1963"/>
                            <a:ext cx="480"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7" name="Object 13"/>
              <p:cNvGraphicFramePr>
                <a:graphicFrameLocks noChangeAspect="1"/>
              </p:cNvGraphicFramePr>
              <p:nvPr/>
            </p:nvGraphicFramePr>
            <p:xfrm>
              <a:off x="3024" y="1949"/>
              <a:ext cx="185" cy="240"/>
            </p:xfrm>
            <a:graphic>
              <a:graphicData uri="http://schemas.openxmlformats.org/presentationml/2006/ole">
                <mc:AlternateContent xmlns:mc="http://schemas.openxmlformats.org/markup-compatibility/2006">
                  <mc:Choice xmlns:v="urn:schemas-microsoft-com:vml" Requires="v">
                    <p:oleObj spid="_x0000_s83079" name="Equation" r:id="rId14" imgW="127000" imgH="165100" progId="Equation.DSMT4">
                      <p:embed/>
                    </p:oleObj>
                  </mc:Choice>
                  <mc:Fallback>
                    <p:oleObj name="Equation" r:id="rId14" imgW="127000" imgH="16510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4" y="1949"/>
                            <a:ext cx="1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8" name="Object 14"/>
              <p:cNvGraphicFramePr>
                <a:graphicFrameLocks noChangeAspect="1"/>
              </p:cNvGraphicFramePr>
              <p:nvPr/>
            </p:nvGraphicFramePr>
            <p:xfrm>
              <a:off x="886" y="1678"/>
              <a:ext cx="227" cy="288"/>
            </p:xfrm>
            <a:graphic>
              <a:graphicData uri="http://schemas.openxmlformats.org/presentationml/2006/ole">
                <mc:AlternateContent xmlns:mc="http://schemas.openxmlformats.org/markup-compatibility/2006">
                  <mc:Choice xmlns:v="urn:schemas-microsoft-com:vml" Requires="v">
                    <p:oleObj spid="_x0000_s83080" name="Equation" r:id="rId15" imgW="139700" imgH="177800" progId="Equation.DSMT4">
                      <p:embed/>
                    </p:oleObj>
                  </mc:Choice>
                  <mc:Fallback>
                    <p:oleObj name="Equation" r:id="rId15" imgW="139700" imgH="17780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86" y="1678"/>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9" name="Object 15"/>
              <p:cNvGraphicFramePr>
                <a:graphicFrameLocks noChangeAspect="1"/>
              </p:cNvGraphicFramePr>
              <p:nvPr/>
            </p:nvGraphicFramePr>
            <p:xfrm>
              <a:off x="1248" y="1968"/>
              <a:ext cx="185" cy="240"/>
            </p:xfrm>
            <a:graphic>
              <a:graphicData uri="http://schemas.openxmlformats.org/presentationml/2006/ole">
                <mc:AlternateContent xmlns:mc="http://schemas.openxmlformats.org/markup-compatibility/2006">
                  <mc:Choice xmlns:v="urn:schemas-microsoft-com:vml" Requires="v">
                    <p:oleObj spid="_x0000_s83081" name="Equation" r:id="rId17" imgW="127000" imgH="165100" progId="Equation.DSMT4">
                      <p:embed/>
                    </p:oleObj>
                  </mc:Choice>
                  <mc:Fallback>
                    <p:oleObj name="Equation" r:id="rId17" imgW="127000" imgH="165100" progId="Equation.DSMT4">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8" y="1968"/>
                            <a:ext cx="1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60" name="Object 16"/>
              <p:cNvGraphicFramePr>
                <a:graphicFrameLocks noChangeAspect="1"/>
              </p:cNvGraphicFramePr>
              <p:nvPr/>
            </p:nvGraphicFramePr>
            <p:xfrm>
              <a:off x="4656" y="2208"/>
              <a:ext cx="624" cy="319"/>
            </p:xfrm>
            <a:graphic>
              <a:graphicData uri="http://schemas.openxmlformats.org/presentationml/2006/ole">
                <mc:AlternateContent xmlns:mc="http://schemas.openxmlformats.org/markup-compatibility/2006">
                  <mc:Choice xmlns:v="urn:schemas-microsoft-com:vml" Requires="v">
                    <p:oleObj spid="_x0000_s83082" name="Equation" r:id="rId18" imgW="584200" imgH="254000" progId="Equation.DSMT4">
                      <p:embed/>
                    </p:oleObj>
                  </mc:Choice>
                  <mc:Fallback>
                    <p:oleObj name="Equation" r:id="rId18" imgW="584200" imgH="254000"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56" y="2208"/>
                            <a:ext cx="624"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61" name="Object 17"/>
              <p:cNvGraphicFramePr>
                <a:graphicFrameLocks noChangeAspect="1"/>
              </p:cNvGraphicFramePr>
              <p:nvPr/>
            </p:nvGraphicFramePr>
            <p:xfrm>
              <a:off x="1248" y="2208"/>
              <a:ext cx="266" cy="288"/>
            </p:xfrm>
            <a:graphic>
              <a:graphicData uri="http://schemas.openxmlformats.org/presentationml/2006/ole">
                <mc:AlternateContent xmlns:mc="http://schemas.openxmlformats.org/markup-compatibility/2006">
                  <mc:Choice xmlns:v="urn:schemas-microsoft-com:vml" Requires="v">
                    <p:oleObj spid="_x0000_s83083" name="Equation" r:id="rId19" imgW="152400" imgH="165100" progId="Equation.DSMT4">
                      <p:embed/>
                    </p:oleObj>
                  </mc:Choice>
                  <mc:Fallback>
                    <p:oleObj name="Equation" r:id="rId19" imgW="152400" imgH="165100" progId="Equation.DSMT4">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2208"/>
                            <a:ext cx="2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2962" name="Object 18"/>
            <p:cNvGraphicFramePr>
              <a:graphicFrameLocks noChangeAspect="1"/>
            </p:cNvGraphicFramePr>
            <p:nvPr/>
          </p:nvGraphicFramePr>
          <p:xfrm>
            <a:off x="1054" y="3674"/>
            <a:ext cx="240" cy="222"/>
          </p:xfrm>
          <a:graphic>
            <a:graphicData uri="http://schemas.openxmlformats.org/presentationml/2006/ole">
              <mc:AlternateContent xmlns:mc="http://schemas.openxmlformats.org/markup-compatibility/2006">
                <mc:Choice xmlns:v="urn:schemas-microsoft-com:vml" Requires="v">
                  <p:oleObj spid="_x0000_s83084" name="Equation" r:id="rId20" imgW="165100" imgH="152400" progId="Equation.DSMT4">
                    <p:embed/>
                  </p:oleObj>
                </mc:Choice>
                <mc:Fallback>
                  <p:oleObj name="Equation" r:id="rId20" imgW="165100" imgH="152400" progId="Equation.DSMT4">
                    <p:embed/>
                    <p:pic>
                      <p:nvPicPr>
                        <p:cNvPr id="0" name="Object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54" y="3674"/>
                          <a:ext cx="240"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2"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
        <p:nvSpPr>
          <p:cNvPr id="83973" name="Text Box 5"/>
          <p:cNvSpPr txBox="1">
            <a:spLocks noChangeArrowheads="1"/>
          </p:cNvSpPr>
          <p:nvPr/>
        </p:nvSpPr>
        <p:spPr bwMode="auto">
          <a:xfrm>
            <a:off x="304800" y="1524000"/>
            <a:ext cx="8250238"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判定问题是否属于</a:t>
            </a:r>
            <a:r>
              <a:rPr lang="en-US" altLang="zh-CN">
                <a:effectLst>
                  <a:outerShdw blurRad="38100" dist="38100" dir="2700000" algn="tl">
                    <a:srgbClr val="C0C0C0"/>
                  </a:outerShdw>
                </a:effectLst>
                <a:latin typeface="Arial" charset="0"/>
              </a:rPr>
              <a:t>NP</a:t>
            </a:r>
            <a:r>
              <a:rPr lang="zh-CN" altLang="en-US">
                <a:effectLst>
                  <a:outerShdw blurRad="38100" dist="38100" dir="2700000" algn="tl">
                    <a:srgbClr val="C0C0C0"/>
                  </a:outerShdw>
                </a:effectLst>
                <a:latin typeface="Arial" charset="0"/>
              </a:rPr>
              <a:t>类问题的关键是对“是”的</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判定实例是否存在满足上述条件的一个字符串和</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算法，其中字符串在此可理解为问题的一个解，</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而定义中没有强调字符串和算法是如何得到的。</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能用</a:t>
            </a:r>
            <a:r>
              <a:rPr lang="en-US" altLang="zh-CN">
                <a:effectLst>
                  <a:outerShdw blurRad="38100" dist="38100" dir="2700000" algn="tl">
                    <a:srgbClr val="C0C0C0"/>
                  </a:outerShdw>
                </a:effectLst>
                <a:latin typeface="Arial" charset="0"/>
              </a:rPr>
              <a:t>DTM</a:t>
            </a:r>
            <a:r>
              <a:rPr lang="zh-CN" altLang="en-US">
                <a:effectLst>
                  <a:outerShdw blurRad="38100" dist="38100" dir="2700000" algn="tl">
                    <a:srgbClr val="C0C0C0"/>
                  </a:outerShdw>
                </a:effectLst>
                <a:latin typeface="Arial" charset="0"/>
              </a:rPr>
              <a:t>在多项式时间内解决的</a:t>
            </a:r>
            <a:r>
              <a:rPr lang="en-US" altLang="zh-CN">
                <a:effectLst>
                  <a:outerShdw blurRad="38100" dist="38100" dir="2700000" algn="tl">
                    <a:srgbClr val="C0C0C0"/>
                  </a:outerShdw>
                </a:effectLst>
                <a:latin typeface="Arial" charset="0"/>
              </a:rPr>
              <a:t>P</a:t>
            </a:r>
            <a:r>
              <a:rPr lang="zh-CN" altLang="en-US">
                <a:effectLst>
                  <a:outerShdw blurRad="38100" dist="38100" dir="2700000" algn="tl">
                    <a:srgbClr val="C0C0C0"/>
                  </a:outerShdw>
                </a:effectLst>
                <a:latin typeface="Arial" charset="0"/>
              </a:rPr>
              <a:t>类问题，也一</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定能用</a:t>
            </a:r>
            <a:r>
              <a:rPr lang="en-US" altLang="zh-CN">
                <a:effectLst>
                  <a:outerShdw blurRad="38100" dist="38100" dir="2700000" algn="tl">
                    <a:srgbClr val="C0C0C0"/>
                  </a:outerShdw>
                </a:effectLst>
                <a:latin typeface="Arial" charset="0"/>
              </a:rPr>
              <a:t>NDTM</a:t>
            </a:r>
            <a:r>
              <a:rPr lang="zh-CN" altLang="en-US">
                <a:effectLst>
                  <a:outerShdw blurRad="38100" dist="38100" dir="2700000" algn="tl">
                    <a:srgbClr val="C0C0C0"/>
                  </a:outerShdw>
                </a:effectLst>
                <a:latin typeface="Arial" charset="0"/>
              </a:rPr>
              <a:t>在多项式时间内加以解决，这个关</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系可表示为            。</a:t>
            </a:r>
          </a:p>
        </p:txBody>
      </p:sp>
      <p:graphicFrame>
        <p:nvGraphicFramePr>
          <p:cNvPr id="83974" name="Object 6"/>
          <p:cNvGraphicFramePr>
            <a:graphicFrameLocks noChangeAspect="1"/>
          </p:cNvGraphicFramePr>
          <p:nvPr/>
        </p:nvGraphicFramePr>
        <p:xfrm>
          <a:off x="2362200" y="4343400"/>
          <a:ext cx="1219200" cy="434975"/>
        </p:xfrm>
        <a:graphic>
          <a:graphicData uri="http://schemas.openxmlformats.org/presentationml/2006/ole">
            <mc:AlternateContent xmlns:mc="http://schemas.openxmlformats.org/markup-compatibility/2006">
              <mc:Choice xmlns:v="urn:schemas-microsoft-com:vml" Requires="v">
                <p:oleObj spid="_x0000_s83984" name="Equation" r:id="rId2" imgW="533400" imgH="190500" progId="Equation.DSMT4">
                  <p:embed/>
                </p:oleObj>
              </mc:Choice>
              <mc:Fallback>
                <p:oleObj name="Equation" r:id="rId2" imgW="533400" imgH="1905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343400"/>
                        <a:ext cx="121920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6"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
        <p:nvSpPr>
          <p:cNvPr id="84997" name="Text Box 5"/>
          <p:cNvSpPr txBox="1">
            <a:spLocks noChangeArrowheads="1"/>
          </p:cNvSpPr>
          <p:nvPr/>
        </p:nvSpPr>
        <p:spPr bwMode="auto">
          <a:xfrm>
            <a:off x="669925" y="1260475"/>
            <a:ext cx="78486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然而，在当前的计算复杂度理论中，尚没有</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解决是否兼属</a:t>
            </a:r>
            <a:r>
              <a:rPr lang="en-US" altLang="zh-CN">
                <a:effectLst>
                  <a:outerShdw blurRad="38100" dist="38100" dir="2700000" algn="tl">
                    <a:srgbClr val="C0C0C0"/>
                  </a:outerShdw>
                </a:effectLst>
                <a:latin typeface="Arial" charset="0"/>
              </a:rPr>
              <a:t>P</a:t>
            </a:r>
            <a:r>
              <a:rPr lang="zh-CN" altLang="en-US">
                <a:effectLst>
                  <a:outerShdw blurRad="38100" dist="38100" dir="2700000" algn="tl">
                    <a:srgbClr val="C0C0C0"/>
                  </a:outerShdw>
                </a:effectLst>
                <a:latin typeface="Arial" charset="0"/>
              </a:rPr>
              <a:t>类或</a:t>
            </a:r>
            <a:r>
              <a:rPr lang="en-US" altLang="zh-CN">
                <a:effectLst>
                  <a:outerShdw blurRad="38100" dist="38100" dir="2700000" algn="tl">
                    <a:srgbClr val="C0C0C0"/>
                  </a:outerShdw>
                </a:effectLst>
                <a:latin typeface="Arial" charset="0"/>
              </a:rPr>
              <a:t>NP</a:t>
            </a:r>
            <a:r>
              <a:rPr lang="zh-CN" altLang="en-US">
                <a:effectLst>
                  <a:outerShdw blurRad="38100" dist="38100" dir="2700000" algn="tl">
                    <a:srgbClr val="C0C0C0"/>
                  </a:outerShdw>
                </a:effectLst>
                <a:latin typeface="Arial" charset="0"/>
              </a:rPr>
              <a:t>类的问题，即证明</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             的难度和证明            的难度同样大。</a:t>
            </a:r>
          </a:p>
        </p:txBody>
      </p:sp>
      <p:graphicFrame>
        <p:nvGraphicFramePr>
          <p:cNvPr id="84998" name="Object 6"/>
          <p:cNvGraphicFramePr>
            <a:graphicFrameLocks noChangeAspect="1"/>
          </p:cNvGraphicFramePr>
          <p:nvPr/>
        </p:nvGraphicFramePr>
        <p:xfrm>
          <a:off x="914400" y="2286000"/>
          <a:ext cx="1219200" cy="427038"/>
        </p:xfrm>
        <a:graphic>
          <a:graphicData uri="http://schemas.openxmlformats.org/presentationml/2006/ole">
            <mc:AlternateContent xmlns:mc="http://schemas.openxmlformats.org/markup-compatibility/2006">
              <mc:Choice xmlns:v="urn:schemas-microsoft-com:vml" Requires="v">
                <p:oleObj spid="_x0000_s85019" name="Equation" r:id="rId2" imgW="508000" imgH="177800" progId="Equation.DSMT4">
                  <p:embed/>
                </p:oleObj>
              </mc:Choice>
              <mc:Fallback>
                <p:oleObj name="Equation" r:id="rId2" imgW="508000" imgH="1778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86000"/>
                        <a:ext cx="1219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999" name="Object 7"/>
          <p:cNvGraphicFramePr>
            <a:graphicFrameLocks noChangeAspect="1"/>
          </p:cNvGraphicFramePr>
          <p:nvPr/>
        </p:nvGraphicFramePr>
        <p:xfrm>
          <a:off x="4495800" y="2209800"/>
          <a:ext cx="1219200" cy="427038"/>
        </p:xfrm>
        <a:graphic>
          <a:graphicData uri="http://schemas.openxmlformats.org/presentationml/2006/ole">
            <mc:AlternateContent xmlns:mc="http://schemas.openxmlformats.org/markup-compatibility/2006">
              <mc:Choice xmlns:v="urn:schemas-microsoft-com:vml" Requires="v">
                <p:oleObj spid="_x0000_s85020" name="Equation" r:id="rId4" imgW="508000" imgH="177800" progId="Equation.DSMT4">
                  <p:embed/>
                </p:oleObj>
              </mc:Choice>
              <mc:Fallback>
                <p:oleObj name="Equation" r:id="rId4" imgW="508000" imgH="1778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2209800"/>
                        <a:ext cx="1219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000" name="Text Box 8"/>
          <p:cNvSpPr txBox="1">
            <a:spLocks noChangeArrowheads="1"/>
          </p:cNvSpPr>
          <p:nvPr/>
        </p:nvSpPr>
        <p:spPr bwMode="auto">
          <a:xfrm>
            <a:off x="609600" y="3048000"/>
            <a:ext cx="7848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归纳和转换是描述问题特性的常用方法，若</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能将几类问题归结为一个问题，这样一旦解决</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了一类归结后的问题，其他几类问题也就相当</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于解决了。</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1BE96B0-C3E9-4676-919F-C4724524234D}" type="slidenum">
              <a:rPr kumimoji="0" lang="zh-CN" altLang="en-US" sz="1400"/>
            </a:fld>
            <a:endParaRPr kumimoji="0" lang="en-US" altLang="zh-CN" sz="1400"/>
          </a:p>
        </p:txBody>
      </p:sp>
      <p:sp>
        <p:nvSpPr>
          <p:cNvPr id="9219" name="Rectangle 2"/>
          <p:cNvSpPr>
            <a:spLocks noGrp="1" noChangeArrowheads="1"/>
          </p:cNvSpPr>
          <p:nvPr>
            <p:ph type="title"/>
          </p:nvPr>
        </p:nvSpPr>
        <p:spPr/>
        <p:txBody>
          <a:bodyPr/>
          <a:lstStyle/>
          <a:p>
            <a:pPr algn="ctr" eaLnBrk="1" hangingPunct="1"/>
            <a:r>
              <a:rPr lang="en-US" altLang="zh-CN" sz="3600" smtClean="0"/>
              <a:t>1.1 </a:t>
            </a:r>
            <a:r>
              <a:rPr lang="zh-CN" altLang="en-US" sz="3600" smtClean="0"/>
              <a:t>组合优化问题 </a:t>
            </a:r>
            <a:r>
              <a:rPr lang="en-US" altLang="zh-CN" sz="3600" smtClean="0"/>
              <a:t>2/8</a:t>
            </a:r>
            <a:endParaRPr lang="zh-CN" altLang="en-US" sz="3600" smtClean="0"/>
          </a:p>
        </p:txBody>
      </p:sp>
      <p:sp>
        <p:nvSpPr>
          <p:cNvPr id="9220" name="Rectangle 3"/>
          <p:cNvSpPr>
            <a:spLocks noGrp="1" noChangeArrowheads="1"/>
          </p:cNvSpPr>
          <p:nvPr>
            <p:ph type="body" idx="1"/>
          </p:nvPr>
        </p:nvSpPr>
        <p:spPr>
          <a:xfrm>
            <a:off x="914400" y="2017713"/>
            <a:ext cx="7772400" cy="573087"/>
          </a:xfrm>
        </p:spPr>
        <p:txBody>
          <a:bodyPr/>
          <a:lstStyle/>
          <a:p>
            <a:pPr eaLnBrk="1" hangingPunct="1">
              <a:lnSpc>
                <a:spcPct val="90000"/>
              </a:lnSpc>
              <a:buFont typeface="Wingdings" pitchFamily="2" charset="2"/>
              <a:buNone/>
            </a:pPr>
            <a:r>
              <a:rPr lang="zh-CN" altLang="en-US" sz="2800" smtClean="0"/>
              <a:t>组合优化问题的三参数表示：</a:t>
            </a:r>
            <a:endParaRPr lang="zh-CN" altLang="en-US" sz="2800" smtClean="0"/>
          </a:p>
          <a:p>
            <a:pPr eaLnBrk="1" hangingPunct="1">
              <a:lnSpc>
                <a:spcPct val="90000"/>
              </a:lnSpc>
              <a:buFont typeface="Wingdings" pitchFamily="2" charset="2"/>
              <a:buNone/>
            </a:pPr>
            <a:r>
              <a:rPr lang="zh-CN" altLang="en-US" sz="2800" smtClean="0"/>
              <a:t>      </a:t>
            </a:r>
          </a:p>
        </p:txBody>
      </p:sp>
      <p:graphicFrame>
        <p:nvGraphicFramePr>
          <p:cNvPr id="9221" name="Object 5"/>
          <p:cNvGraphicFramePr>
            <a:graphicFrameLocks noChangeAspect="1"/>
          </p:cNvGraphicFramePr>
          <p:nvPr/>
        </p:nvGraphicFramePr>
        <p:xfrm>
          <a:off x="838200" y="2667000"/>
          <a:ext cx="7848600" cy="3411538"/>
        </p:xfrm>
        <a:graphic>
          <a:graphicData uri="http://schemas.openxmlformats.org/presentationml/2006/ole">
            <mc:AlternateContent xmlns:mc="http://schemas.openxmlformats.org/markup-compatibility/2006">
              <mc:Choice xmlns:v="urn:schemas-microsoft-com:vml" Requires="v">
                <p:oleObj spid="_x0000_s187396" name="Equation" r:id="rId1" imgW="3213100" imgH="1397000" progId="Equation.3">
                  <p:embed/>
                </p:oleObj>
              </mc:Choice>
              <mc:Fallback>
                <p:oleObj name="Equation" r:id="rId1" imgW="3213100" imgH="1397000" progId="Equation.3">
                  <p:embed/>
                  <p:pic>
                    <p:nvPicPr>
                      <p:cNvPr id="0" name="图片 1873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67000"/>
                        <a:ext cx="7848600" cy="341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20"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6028" name="Object 12"/>
          <p:cNvGraphicFramePr>
            <a:graphicFrameLocks noChangeAspect="1"/>
          </p:cNvGraphicFramePr>
          <p:nvPr/>
        </p:nvGraphicFramePr>
        <p:xfrm>
          <a:off x="5638800" y="2667000"/>
          <a:ext cx="533400" cy="533400"/>
        </p:xfrm>
        <a:graphic>
          <a:graphicData uri="http://schemas.openxmlformats.org/presentationml/2006/ole">
            <mc:AlternateContent xmlns:mc="http://schemas.openxmlformats.org/markup-compatibility/2006">
              <mc:Choice xmlns:v="urn:schemas-microsoft-com:vml" Requires="v">
                <p:oleObj spid="_x0000_s86193" name="Equation" r:id="rId2" imgW="190500" imgH="228600" progId="Equation.DSMT4">
                  <p:embed/>
                </p:oleObj>
              </mc:Choice>
              <mc:Fallback>
                <p:oleObj name="Equation" r:id="rId2" imgW="190500" imgH="228600" progId="Equation.DSMT4">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6670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7" name="Object 21"/>
          <p:cNvGraphicFramePr>
            <a:graphicFrameLocks noChangeAspect="1"/>
          </p:cNvGraphicFramePr>
          <p:nvPr/>
        </p:nvGraphicFramePr>
        <p:xfrm>
          <a:off x="3657600" y="4953000"/>
          <a:ext cx="533400" cy="533400"/>
        </p:xfrm>
        <a:graphic>
          <a:graphicData uri="http://schemas.openxmlformats.org/presentationml/2006/ole">
            <mc:AlternateContent xmlns:mc="http://schemas.openxmlformats.org/markup-compatibility/2006">
              <mc:Choice xmlns:v="urn:schemas-microsoft-com:vml" Requires="v">
                <p:oleObj spid="_x0000_s86194" name="Equation" r:id="rId4" imgW="190500" imgH="228600" progId="Equation.DSMT4">
                  <p:embed/>
                </p:oleObj>
              </mc:Choice>
              <mc:Fallback>
                <p:oleObj name="Equation" r:id="rId4" imgW="190500" imgH="228600" progId="Equation.DSMT4">
                  <p:embed/>
                  <p:pic>
                    <p:nvPicPr>
                      <p:cNvPr id="0" name="Object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49530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6039" name="Group 23"/>
          <p:cNvGrpSpPr/>
          <p:nvPr/>
        </p:nvGrpSpPr>
        <p:grpSpPr bwMode="auto">
          <a:xfrm>
            <a:off x="381000" y="1371600"/>
            <a:ext cx="8407400" cy="4206875"/>
            <a:chOff x="384" y="816"/>
            <a:chExt cx="5296" cy="2650"/>
          </a:xfrm>
        </p:grpSpPr>
        <p:sp>
          <p:nvSpPr>
            <p:cNvPr id="86021" name="Text Box 5"/>
            <p:cNvSpPr txBox="1">
              <a:spLocks noChangeArrowheads="1"/>
            </p:cNvSpPr>
            <p:nvPr/>
          </p:nvSpPr>
          <p:spPr bwMode="auto">
            <a:xfrm>
              <a:off x="384" y="816"/>
              <a:ext cx="5296" cy="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定义</a:t>
              </a:r>
              <a:r>
                <a:rPr lang="en-US" altLang="zh-CN">
                  <a:effectLst>
                    <a:outerShdw blurRad="38100" dist="38100" dir="2700000" algn="tl">
                      <a:srgbClr val="C0C0C0"/>
                    </a:outerShdw>
                  </a:effectLst>
                  <a:latin typeface="Arial" charset="0"/>
                </a:rPr>
                <a:t>1.8  </a:t>
              </a:r>
              <a:r>
                <a:rPr lang="zh-CN" altLang="en-US">
                  <a:effectLst>
                    <a:outerShdw blurRad="38100" dist="38100" dir="2700000" algn="tl">
                      <a:srgbClr val="C0C0C0"/>
                    </a:outerShdw>
                  </a:effectLst>
                  <a:latin typeface="Arial" charset="0"/>
                </a:rPr>
                <a:t>给定问题   和    ，若存在一个多项式</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函数     和一个字符串满足：</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     （</a:t>
              </a:r>
              <a:r>
                <a:rPr lang="en-US" altLang="zh-CN">
                  <a:effectLst>
                    <a:outerShdw blurRad="38100" dist="38100" dir="2700000" algn="tl">
                      <a:srgbClr val="C0C0C0"/>
                    </a:outerShdw>
                  </a:effectLst>
                  <a:latin typeface="Arial" charset="0"/>
                </a:rPr>
                <a:t>1</a:t>
              </a:r>
              <a:r>
                <a:rPr lang="zh-CN" altLang="en-US">
                  <a:effectLst>
                    <a:outerShdw blurRad="38100" dist="38100" dir="2700000" algn="tl">
                      <a:srgbClr val="C0C0C0"/>
                    </a:outerShdw>
                  </a:effectLst>
                  <a:latin typeface="Arial" charset="0"/>
                </a:rPr>
                <a:t>）对于   的任何一个实例    ，在其输入长</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度的多项式时间           内构造    的一个实例     ，</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使其长度不超过            </a:t>
              </a:r>
              <a:r>
                <a:rPr lang="en-US" altLang="zh-CN">
                  <a:effectLst>
                    <a:outerShdw blurRad="38100" dist="38100" dir="2700000" algn="tl">
                      <a:srgbClr val="C0C0C0"/>
                    </a:outerShdw>
                  </a:effectLst>
                  <a:latin typeface="Arial" charset="0"/>
                </a:rPr>
                <a:t>;</a:t>
              </a:r>
              <a:endParaRPr lang="en-US" altLang="zh-CN">
                <a:effectLst>
                  <a:outerShdw blurRad="38100" dist="38100" dir="2700000" algn="tl">
                    <a:srgbClr val="C0C0C0"/>
                  </a:outerShdw>
                </a:effectLst>
                <a:latin typeface="Arial" charset="0"/>
              </a:endParaRPr>
            </a:p>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a:t>
              </a:r>
              <a:r>
                <a:rPr lang="en-US" altLang="zh-CN">
                  <a:effectLst>
                    <a:outerShdw blurRad="38100" dist="38100" dir="2700000" algn="tl">
                      <a:srgbClr val="C0C0C0"/>
                    </a:outerShdw>
                  </a:effectLst>
                  <a:latin typeface="Arial" charset="0"/>
                </a:rPr>
                <a:t>2</a:t>
              </a:r>
              <a:r>
                <a:rPr lang="zh-CN" altLang="en-US">
                  <a:effectLst>
                    <a:outerShdw blurRad="38100" dist="38100" dir="2700000" algn="tl">
                      <a:srgbClr val="C0C0C0"/>
                    </a:outerShdw>
                  </a:effectLst>
                  <a:latin typeface="Arial" charset="0"/>
                </a:rPr>
                <a:t>）由此构造使得实例   和    的解一一对应</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且   为    的“是”回答的充要条件为   对应的解是</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   的一个“是”回答。</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则称    可以转换为   。</a:t>
              </a:r>
            </a:p>
          </p:txBody>
        </p:sp>
        <p:graphicFrame>
          <p:nvGraphicFramePr>
            <p:cNvPr id="86022" name="Object 6"/>
            <p:cNvGraphicFramePr>
              <a:graphicFrameLocks noChangeAspect="1"/>
            </p:cNvGraphicFramePr>
            <p:nvPr/>
          </p:nvGraphicFramePr>
          <p:xfrm>
            <a:off x="2544" y="816"/>
            <a:ext cx="243" cy="336"/>
          </p:xfrm>
          <a:graphic>
            <a:graphicData uri="http://schemas.openxmlformats.org/presentationml/2006/ole">
              <mc:AlternateContent xmlns:mc="http://schemas.openxmlformats.org/markup-compatibility/2006">
                <mc:Choice xmlns:v="urn:schemas-microsoft-com:vml" Requires="v">
                  <p:oleObj spid="_x0000_s86195" name="Equation" r:id="rId5" imgW="165100" imgH="228600" progId="Equation.DSMT4">
                    <p:embed/>
                  </p:oleObj>
                </mc:Choice>
                <mc:Fallback>
                  <p:oleObj name="Equation" r:id="rId5" imgW="16510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4" y="816"/>
                          <a:ext cx="24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3" name="Object 7"/>
            <p:cNvGraphicFramePr>
              <a:graphicFrameLocks noChangeAspect="1"/>
            </p:cNvGraphicFramePr>
            <p:nvPr/>
          </p:nvGraphicFramePr>
          <p:xfrm>
            <a:off x="2976" y="816"/>
            <a:ext cx="336" cy="336"/>
          </p:xfrm>
          <a:graphic>
            <a:graphicData uri="http://schemas.openxmlformats.org/presentationml/2006/ole">
              <mc:AlternateContent xmlns:mc="http://schemas.openxmlformats.org/markup-compatibility/2006">
                <mc:Choice xmlns:v="urn:schemas-microsoft-com:vml" Requires="v">
                  <p:oleObj spid="_x0000_s86196" name="Equation" r:id="rId7" imgW="190500" imgH="228600" progId="Equation.DSMT4">
                    <p:embed/>
                  </p:oleObj>
                </mc:Choice>
                <mc:Fallback>
                  <p:oleObj name="Equation" r:id="rId7" imgW="190500" imgH="22860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 y="816"/>
                          <a:ext cx="33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4" name="Object 8"/>
            <p:cNvGraphicFramePr>
              <a:graphicFrameLocks noChangeAspect="1"/>
            </p:cNvGraphicFramePr>
            <p:nvPr/>
          </p:nvGraphicFramePr>
          <p:xfrm>
            <a:off x="912" y="1104"/>
            <a:ext cx="384" cy="336"/>
          </p:xfrm>
          <a:graphic>
            <a:graphicData uri="http://schemas.openxmlformats.org/presentationml/2006/ole">
              <mc:AlternateContent xmlns:mc="http://schemas.openxmlformats.org/markup-compatibility/2006">
                <mc:Choice xmlns:v="urn:schemas-microsoft-com:vml" Requires="v">
                  <p:oleObj spid="_x0000_s86197" name="Equation" r:id="rId8" imgW="355600" imgH="254000" progId="Equation.DSMT4">
                    <p:embed/>
                  </p:oleObj>
                </mc:Choice>
                <mc:Fallback>
                  <p:oleObj name="Equation" r:id="rId8" imgW="355600" imgH="2540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2" y="1104"/>
                          <a:ext cx="38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5" name="Object 9"/>
            <p:cNvGraphicFramePr>
              <a:graphicFrameLocks noChangeAspect="1"/>
            </p:cNvGraphicFramePr>
            <p:nvPr/>
          </p:nvGraphicFramePr>
          <p:xfrm>
            <a:off x="1824" y="1392"/>
            <a:ext cx="243" cy="336"/>
          </p:xfrm>
          <a:graphic>
            <a:graphicData uri="http://schemas.openxmlformats.org/presentationml/2006/ole">
              <mc:AlternateContent xmlns:mc="http://schemas.openxmlformats.org/markup-compatibility/2006">
                <mc:Choice xmlns:v="urn:schemas-microsoft-com:vml" Requires="v">
                  <p:oleObj spid="_x0000_s86198" name="Equation" r:id="rId10" imgW="165100" imgH="228600" progId="Equation.DSMT4">
                    <p:embed/>
                  </p:oleObj>
                </mc:Choice>
                <mc:Fallback>
                  <p:oleObj name="Equation" r:id="rId10" imgW="165100" imgH="228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4" y="1392"/>
                          <a:ext cx="24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6" name="Object 10"/>
            <p:cNvGraphicFramePr>
              <a:graphicFrameLocks noChangeAspect="1"/>
            </p:cNvGraphicFramePr>
            <p:nvPr/>
          </p:nvGraphicFramePr>
          <p:xfrm>
            <a:off x="3264" y="2256"/>
            <a:ext cx="288" cy="336"/>
          </p:xfrm>
          <a:graphic>
            <a:graphicData uri="http://schemas.openxmlformats.org/presentationml/2006/ole">
              <mc:AlternateContent xmlns:mc="http://schemas.openxmlformats.org/markup-compatibility/2006">
                <mc:Choice xmlns:v="urn:schemas-microsoft-com:vml" Requires="v">
                  <p:oleObj spid="_x0000_s86199" name="Equation" r:id="rId11" imgW="139700" imgH="228600" progId="Equation.DSMT4">
                    <p:embed/>
                  </p:oleObj>
                </mc:Choice>
                <mc:Fallback>
                  <p:oleObj name="Equation" r:id="rId11" imgW="139700" imgH="2286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4" y="2256"/>
                          <a:ext cx="28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7" name="Object 11"/>
            <p:cNvGraphicFramePr>
              <a:graphicFrameLocks noChangeAspect="1"/>
            </p:cNvGraphicFramePr>
            <p:nvPr/>
          </p:nvGraphicFramePr>
          <p:xfrm>
            <a:off x="2112" y="1680"/>
            <a:ext cx="768" cy="384"/>
          </p:xfrm>
          <a:graphic>
            <a:graphicData uri="http://schemas.openxmlformats.org/presentationml/2006/ole">
              <mc:AlternateContent xmlns:mc="http://schemas.openxmlformats.org/markup-compatibility/2006">
                <mc:Choice xmlns:v="urn:schemas-microsoft-com:vml" Requires="v">
                  <p:oleObj spid="_x0000_s86200" name="Equation" r:id="rId13" imgW="609600" imgH="254000" progId="Equation.DSMT4">
                    <p:embed/>
                  </p:oleObj>
                </mc:Choice>
                <mc:Fallback>
                  <p:oleObj name="Equation" r:id="rId13" imgW="609600" imgH="2540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12" y="1680"/>
                          <a:ext cx="7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9" name="Object 13"/>
            <p:cNvGraphicFramePr>
              <a:graphicFrameLocks noChangeAspect="1"/>
            </p:cNvGraphicFramePr>
            <p:nvPr/>
          </p:nvGraphicFramePr>
          <p:xfrm>
            <a:off x="5088" y="1680"/>
            <a:ext cx="224" cy="336"/>
          </p:xfrm>
          <a:graphic>
            <a:graphicData uri="http://schemas.openxmlformats.org/presentationml/2006/ole">
              <mc:AlternateContent xmlns:mc="http://schemas.openxmlformats.org/markup-compatibility/2006">
                <mc:Choice xmlns:v="urn:schemas-microsoft-com:vml" Requires="v">
                  <p:oleObj spid="_x0000_s86201" name="Equation" r:id="rId15" imgW="152400" imgH="228600" progId="Equation.DSMT4">
                    <p:embed/>
                  </p:oleObj>
                </mc:Choice>
                <mc:Fallback>
                  <p:oleObj name="Equation" r:id="rId15" imgW="152400" imgH="228600"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88" y="1680"/>
                          <a:ext cx="22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0" name="Object 14"/>
            <p:cNvGraphicFramePr>
              <a:graphicFrameLocks noChangeAspect="1"/>
            </p:cNvGraphicFramePr>
            <p:nvPr/>
          </p:nvGraphicFramePr>
          <p:xfrm>
            <a:off x="2112" y="1968"/>
            <a:ext cx="768" cy="384"/>
          </p:xfrm>
          <a:graphic>
            <a:graphicData uri="http://schemas.openxmlformats.org/presentationml/2006/ole">
              <mc:AlternateContent xmlns:mc="http://schemas.openxmlformats.org/markup-compatibility/2006">
                <mc:Choice xmlns:v="urn:schemas-microsoft-com:vml" Requires="v">
                  <p:oleObj spid="_x0000_s86202" name="Equation" r:id="rId17" imgW="609600" imgH="254000" progId="Equation.DSMT4">
                    <p:embed/>
                  </p:oleObj>
                </mc:Choice>
                <mc:Fallback>
                  <p:oleObj name="Equation" r:id="rId17" imgW="609600" imgH="25400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12" y="1968"/>
                          <a:ext cx="7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1" name="Object 15"/>
            <p:cNvGraphicFramePr>
              <a:graphicFrameLocks noChangeAspect="1"/>
            </p:cNvGraphicFramePr>
            <p:nvPr/>
          </p:nvGraphicFramePr>
          <p:xfrm>
            <a:off x="3744" y="2256"/>
            <a:ext cx="224" cy="336"/>
          </p:xfrm>
          <a:graphic>
            <a:graphicData uri="http://schemas.openxmlformats.org/presentationml/2006/ole">
              <mc:AlternateContent xmlns:mc="http://schemas.openxmlformats.org/markup-compatibility/2006">
                <mc:Choice xmlns:v="urn:schemas-microsoft-com:vml" Requires="v">
                  <p:oleObj spid="_x0000_s86203" name="Equation" r:id="rId18" imgW="152400" imgH="228600" progId="Equation.DSMT4">
                    <p:embed/>
                  </p:oleObj>
                </mc:Choice>
                <mc:Fallback>
                  <p:oleObj name="Equation" r:id="rId18" imgW="152400" imgH="22860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44" y="2256"/>
                          <a:ext cx="22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2" name="Object 16"/>
            <p:cNvGraphicFramePr>
              <a:graphicFrameLocks noChangeAspect="1"/>
            </p:cNvGraphicFramePr>
            <p:nvPr/>
          </p:nvGraphicFramePr>
          <p:xfrm>
            <a:off x="624" y="2544"/>
            <a:ext cx="277" cy="384"/>
          </p:xfrm>
          <a:graphic>
            <a:graphicData uri="http://schemas.openxmlformats.org/presentationml/2006/ole">
              <mc:AlternateContent xmlns:mc="http://schemas.openxmlformats.org/markup-compatibility/2006">
                <mc:Choice xmlns:v="urn:schemas-microsoft-com:vml" Requires="v">
                  <p:oleObj spid="_x0000_s86204" name="Equation" r:id="rId19" imgW="165100" imgH="228600" progId="Equation.DSMT4">
                    <p:embed/>
                  </p:oleObj>
                </mc:Choice>
                <mc:Fallback>
                  <p:oleObj name="Equation" r:id="rId19" imgW="165100" imgH="228600" progId="Equation.DSMT4">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4" y="2544"/>
                          <a:ext cx="27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3" name="Object 17"/>
            <p:cNvGraphicFramePr>
              <a:graphicFrameLocks noChangeAspect="1"/>
            </p:cNvGraphicFramePr>
            <p:nvPr/>
          </p:nvGraphicFramePr>
          <p:xfrm>
            <a:off x="1104" y="2544"/>
            <a:ext cx="288" cy="336"/>
          </p:xfrm>
          <a:graphic>
            <a:graphicData uri="http://schemas.openxmlformats.org/presentationml/2006/ole">
              <mc:AlternateContent xmlns:mc="http://schemas.openxmlformats.org/markup-compatibility/2006">
                <mc:Choice xmlns:v="urn:schemas-microsoft-com:vml" Requires="v">
                  <p:oleObj spid="_x0000_s86205" name="Equation" r:id="rId21" imgW="139700" imgH="228600" progId="Equation.DSMT4">
                    <p:embed/>
                  </p:oleObj>
                </mc:Choice>
                <mc:Fallback>
                  <p:oleObj name="Equation" r:id="rId21" imgW="139700" imgH="2286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4" y="2544"/>
                          <a:ext cx="28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4" name="Object 18"/>
            <p:cNvGraphicFramePr>
              <a:graphicFrameLocks noChangeAspect="1"/>
            </p:cNvGraphicFramePr>
            <p:nvPr/>
          </p:nvGraphicFramePr>
          <p:xfrm>
            <a:off x="4272" y="2544"/>
            <a:ext cx="277" cy="384"/>
          </p:xfrm>
          <a:graphic>
            <a:graphicData uri="http://schemas.openxmlformats.org/presentationml/2006/ole">
              <mc:AlternateContent xmlns:mc="http://schemas.openxmlformats.org/markup-compatibility/2006">
                <mc:Choice xmlns:v="urn:schemas-microsoft-com:vml" Requires="v">
                  <p:oleObj spid="_x0000_s86206" name="Equation" r:id="rId22" imgW="165100" imgH="228600" progId="Equation.DSMT4">
                    <p:embed/>
                  </p:oleObj>
                </mc:Choice>
                <mc:Fallback>
                  <p:oleObj name="Equation" r:id="rId22" imgW="165100" imgH="228600" progId="Equation.DSMT4">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72" y="2544"/>
                          <a:ext cx="27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5" name="Object 19"/>
            <p:cNvGraphicFramePr>
              <a:graphicFrameLocks noChangeAspect="1"/>
            </p:cNvGraphicFramePr>
            <p:nvPr/>
          </p:nvGraphicFramePr>
          <p:xfrm>
            <a:off x="5328" y="2544"/>
            <a:ext cx="224" cy="336"/>
          </p:xfrm>
          <a:graphic>
            <a:graphicData uri="http://schemas.openxmlformats.org/presentationml/2006/ole">
              <mc:AlternateContent xmlns:mc="http://schemas.openxmlformats.org/markup-compatibility/2006">
                <mc:Choice xmlns:v="urn:schemas-microsoft-com:vml" Requires="v">
                  <p:oleObj spid="_x0000_s86207" name="Equation" r:id="rId23" imgW="152400" imgH="228600" progId="Equation.DSMT4">
                    <p:embed/>
                  </p:oleObj>
                </mc:Choice>
                <mc:Fallback>
                  <p:oleObj name="Equation" r:id="rId23" imgW="152400" imgH="228600"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28" y="2544"/>
                          <a:ext cx="22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6" name="Object 20"/>
            <p:cNvGraphicFramePr>
              <a:graphicFrameLocks noChangeAspect="1"/>
            </p:cNvGraphicFramePr>
            <p:nvPr/>
          </p:nvGraphicFramePr>
          <p:xfrm>
            <a:off x="912" y="3120"/>
            <a:ext cx="243" cy="336"/>
          </p:xfrm>
          <a:graphic>
            <a:graphicData uri="http://schemas.openxmlformats.org/presentationml/2006/ole">
              <mc:AlternateContent xmlns:mc="http://schemas.openxmlformats.org/markup-compatibility/2006">
                <mc:Choice xmlns:v="urn:schemas-microsoft-com:vml" Requires="v">
                  <p:oleObj spid="_x0000_s86208" name="Equation" r:id="rId24" imgW="165100" imgH="228600" progId="Equation.DSMT4">
                    <p:embed/>
                  </p:oleObj>
                </mc:Choice>
                <mc:Fallback>
                  <p:oleObj name="Equation" r:id="rId24" imgW="165100" imgH="228600"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3120"/>
                          <a:ext cx="24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8" name="Object 22"/>
            <p:cNvGraphicFramePr>
              <a:graphicFrameLocks noChangeAspect="1"/>
            </p:cNvGraphicFramePr>
            <p:nvPr/>
          </p:nvGraphicFramePr>
          <p:xfrm>
            <a:off x="3696" y="1440"/>
            <a:ext cx="288" cy="336"/>
          </p:xfrm>
          <a:graphic>
            <a:graphicData uri="http://schemas.openxmlformats.org/presentationml/2006/ole">
              <mc:AlternateContent xmlns:mc="http://schemas.openxmlformats.org/markup-compatibility/2006">
                <mc:Choice xmlns:v="urn:schemas-microsoft-com:vml" Requires="v">
                  <p:oleObj spid="_x0000_s86209" name="Equation" r:id="rId25" imgW="139700" imgH="228600" progId="Equation.DSMT4">
                    <p:embed/>
                  </p:oleObj>
                </mc:Choice>
                <mc:Fallback>
                  <p:oleObj name="Equation" r:id="rId25" imgW="139700" imgH="228600"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6" y="1440"/>
                          <a:ext cx="28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4"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7050" name="Object 10"/>
          <p:cNvGraphicFramePr>
            <a:graphicFrameLocks noChangeAspect="1"/>
          </p:cNvGraphicFramePr>
          <p:nvPr/>
        </p:nvGraphicFramePr>
        <p:xfrm>
          <a:off x="5257800" y="2133600"/>
          <a:ext cx="385763" cy="533400"/>
        </p:xfrm>
        <a:graphic>
          <a:graphicData uri="http://schemas.openxmlformats.org/presentationml/2006/ole">
            <mc:AlternateContent xmlns:mc="http://schemas.openxmlformats.org/markup-compatibility/2006">
              <mc:Choice xmlns:v="urn:schemas-microsoft-com:vml" Requires="v">
                <p:oleObj spid="_x0000_s87198" name="Equation" r:id="rId2" imgW="165100" imgH="228600" progId="Equation.DSMT4">
                  <p:embed/>
                </p:oleObj>
              </mc:Choice>
              <mc:Fallback>
                <p:oleObj name="Equation" r:id="rId2" imgW="165100" imgH="228600" progId="Equation.DSMT4">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133600"/>
                        <a:ext cx="3857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7062" name="Group 22"/>
          <p:cNvGrpSpPr/>
          <p:nvPr/>
        </p:nvGrpSpPr>
        <p:grpSpPr bwMode="auto">
          <a:xfrm>
            <a:off x="609600" y="1676400"/>
            <a:ext cx="8153400" cy="3810000"/>
            <a:chOff x="384" y="1056"/>
            <a:chExt cx="5136" cy="2400"/>
          </a:xfrm>
        </p:grpSpPr>
        <p:sp>
          <p:nvSpPr>
            <p:cNvPr id="87045" name="Text Box 5"/>
            <p:cNvSpPr txBox="1">
              <a:spLocks noChangeArrowheads="1"/>
            </p:cNvSpPr>
            <p:nvPr/>
          </p:nvSpPr>
          <p:spPr bwMode="auto">
            <a:xfrm>
              <a:off x="384" y="1056"/>
              <a:ext cx="5123" cy="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定义</a:t>
              </a:r>
              <a:r>
                <a:rPr lang="en-US" altLang="zh-CN">
                  <a:effectLst>
                    <a:outerShdw blurRad="38100" dist="38100" dir="2700000" algn="tl">
                      <a:srgbClr val="C0C0C0"/>
                    </a:outerShdw>
                  </a:effectLst>
                  <a:latin typeface="Arial" charset="0"/>
                </a:rPr>
                <a:t>1.9    </a:t>
              </a:r>
              <a:r>
                <a:rPr lang="zh-CN" altLang="en-US">
                  <a:effectLst>
                    <a:outerShdw blurRad="38100" dist="38100" dir="2700000" algn="tl">
                      <a:srgbClr val="C0C0C0"/>
                    </a:outerShdw>
                  </a:effectLst>
                  <a:latin typeface="Arial" charset="0"/>
                </a:rPr>
                <a:t>给定判定问题    和    ，若存在多项</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式函数       和        ，使得对   的任何一个实例   </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在多项式时间内构造   的一个实例，其输入长度</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不超过          ，并对   的任何一个算法    ，都存</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在问题   的一个算法    ，使得计算时间满足：</a:t>
              </a:r>
              <a:endParaRPr lang="zh-CN" altLang="en-US">
                <a:effectLst>
                  <a:outerShdw blurRad="38100" dist="38100" dir="2700000" algn="tl">
                    <a:srgbClr val="C0C0C0"/>
                  </a:outerShdw>
                </a:effectLst>
                <a:latin typeface="Arial" charset="0"/>
              </a:endParaRPr>
            </a:p>
            <a:p>
              <a:endParaRPr lang="zh-CN" altLang="en-US">
                <a:effectLst>
                  <a:outerShdw blurRad="38100" dist="38100" dir="2700000" algn="tl">
                    <a:srgbClr val="C0C0C0"/>
                  </a:outerShdw>
                </a:effectLst>
                <a:latin typeface="Arial" charset="0"/>
              </a:endParaRPr>
            </a:p>
            <a:p>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则称   可多项式归纳为    。</a:t>
              </a:r>
            </a:p>
          </p:txBody>
        </p:sp>
        <p:grpSp>
          <p:nvGrpSpPr>
            <p:cNvPr id="87061" name="Group 21"/>
            <p:cNvGrpSpPr/>
            <p:nvPr/>
          </p:nvGrpSpPr>
          <p:grpSpPr bwMode="auto">
            <a:xfrm>
              <a:off x="912" y="1056"/>
              <a:ext cx="4608" cy="2400"/>
              <a:chOff x="912" y="1056"/>
              <a:chExt cx="4608" cy="2400"/>
            </a:xfrm>
          </p:grpSpPr>
          <p:graphicFrame>
            <p:nvGraphicFramePr>
              <p:cNvPr id="87046" name="Object 6"/>
              <p:cNvGraphicFramePr>
                <a:graphicFrameLocks noChangeAspect="1"/>
              </p:cNvGraphicFramePr>
              <p:nvPr/>
            </p:nvGraphicFramePr>
            <p:xfrm>
              <a:off x="3120" y="1056"/>
              <a:ext cx="243" cy="336"/>
            </p:xfrm>
            <a:graphic>
              <a:graphicData uri="http://schemas.openxmlformats.org/presentationml/2006/ole">
                <mc:AlternateContent xmlns:mc="http://schemas.openxmlformats.org/markup-compatibility/2006">
                  <mc:Choice xmlns:v="urn:schemas-microsoft-com:vml" Requires="v">
                    <p:oleObj spid="_x0000_s87199" name="Equation" r:id="rId4" imgW="165100" imgH="228600" progId="Equation.DSMT4">
                      <p:embed/>
                    </p:oleObj>
                  </mc:Choice>
                  <mc:Fallback>
                    <p:oleObj name="Equation" r:id="rId4" imgW="165100" imgH="2286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0" y="1056"/>
                            <a:ext cx="24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47" name="Object 7"/>
              <p:cNvGraphicFramePr>
                <a:graphicFrameLocks noChangeAspect="1"/>
              </p:cNvGraphicFramePr>
              <p:nvPr/>
            </p:nvGraphicFramePr>
            <p:xfrm>
              <a:off x="3600" y="1056"/>
              <a:ext cx="336" cy="336"/>
            </p:xfrm>
            <a:graphic>
              <a:graphicData uri="http://schemas.openxmlformats.org/presentationml/2006/ole">
                <mc:AlternateContent xmlns:mc="http://schemas.openxmlformats.org/markup-compatibility/2006">
                  <mc:Choice xmlns:v="urn:schemas-microsoft-com:vml" Requires="v">
                    <p:oleObj spid="_x0000_s87200" name="Equation" r:id="rId5" imgW="190500" imgH="228600" progId="Equation.DSMT4">
                      <p:embed/>
                    </p:oleObj>
                  </mc:Choice>
                  <mc:Fallback>
                    <p:oleObj name="Equation" r:id="rId5" imgW="19050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0" y="1056"/>
                            <a:ext cx="33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48" name="Object 8"/>
              <p:cNvGraphicFramePr>
                <a:graphicFrameLocks noChangeAspect="1"/>
              </p:cNvGraphicFramePr>
              <p:nvPr/>
            </p:nvGraphicFramePr>
            <p:xfrm>
              <a:off x="1104" y="1344"/>
              <a:ext cx="576" cy="372"/>
            </p:xfrm>
            <a:graphic>
              <a:graphicData uri="http://schemas.openxmlformats.org/presentationml/2006/ole">
                <mc:AlternateContent xmlns:mc="http://schemas.openxmlformats.org/markup-compatibility/2006">
                  <mc:Choice xmlns:v="urn:schemas-microsoft-com:vml" Requires="v">
                    <p:oleObj spid="_x0000_s87201" name="Equation" r:id="rId7" imgW="393700" imgH="254000" progId="Equation.DSMT4">
                      <p:embed/>
                    </p:oleObj>
                  </mc:Choice>
                  <mc:Fallback>
                    <p:oleObj name="Equation" r:id="rId7" imgW="393700" imgH="2540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4" y="1344"/>
                            <a:ext cx="576"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49" name="Object 9"/>
              <p:cNvGraphicFramePr>
                <a:graphicFrameLocks noChangeAspect="1"/>
              </p:cNvGraphicFramePr>
              <p:nvPr/>
            </p:nvGraphicFramePr>
            <p:xfrm>
              <a:off x="1824" y="1344"/>
              <a:ext cx="624" cy="378"/>
            </p:xfrm>
            <a:graphic>
              <a:graphicData uri="http://schemas.openxmlformats.org/presentationml/2006/ole">
                <mc:AlternateContent xmlns:mc="http://schemas.openxmlformats.org/markup-compatibility/2006">
                  <mc:Choice xmlns:v="urn:schemas-microsoft-com:vml" Requires="v">
                    <p:oleObj spid="_x0000_s87202" name="Equation" r:id="rId9" imgW="419100" imgH="254000" progId="Equation.DSMT4">
                      <p:embed/>
                    </p:oleObj>
                  </mc:Choice>
                  <mc:Fallback>
                    <p:oleObj name="Equation" r:id="rId9" imgW="419100" imgH="2540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4" y="1344"/>
                            <a:ext cx="624"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51" name="Object 11"/>
              <p:cNvGraphicFramePr>
                <a:graphicFrameLocks noChangeAspect="1"/>
              </p:cNvGraphicFramePr>
              <p:nvPr/>
            </p:nvGraphicFramePr>
            <p:xfrm>
              <a:off x="5232" y="1344"/>
              <a:ext cx="288" cy="336"/>
            </p:xfrm>
            <a:graphic>
              <a:graphicData uri="http://schemas.openxmlformats.org/presentationml/2006/ole">
                <mc:AlternateContent xmlns:mc="http://schemas.openxmlformats.org/markup-compatibility/2006">
                  <mc:Choice xmlns:v="urn:schemas-microsoft-com:vml" Requires="v">
                    <p:oleObj spid="_x0000_s87203" name="Equation" r:id="rId11" imgW="139700" imgH="228600" progId="Equation.DSMT4">
                      <p:embed/>
                    </p:oleObj>
                  </mc:Choice>
                  <mc:Fallback>
                    <p:oleObj name="Equation" r:id="rId11" imgW="139700" imgH="2286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32" y="1344"/>
                            <a:ext cx="28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52" name="Object 12"/>
              <p:cNvGraphicFramePr>
                <a:graphicFrameLocks noChangeAspect="1"/>
              </p:cNvGraphicFramePr>
              <p:nvPr/>
            </p:nvGraphicFramePr>
            <p:xfrm>
              <a:off x="2496" y="1632"/>
              <a:ext cx="336" cy="336"/>
            </p:xfrm>
            <a:graphic>
              <a:graphicData uri="http://schemas.openxmlformats.org/presentationml/2006/ole">
                <mc:AlternateContent xmlns:mc="http://schemas.openxmlformats.org/markup-compatibility/2006">
                  <mc:Choice xmlns:v="urn:schemas-microsoft-com:vml" Requires="v">
                    <p:oleObj spid="_x0000_s87204" name="Equation" r:id="rId13" imgW="190500" imgH="228600" progId="Equation.DSMT4">
                      <p:embed/>
                    </p:oleObj>
                  </mc:Choice>
                  <mc:Fallback>
                    <p:oleObj name="Equation" r:id="rId13" imgW="190500" imgH="2286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6" y="1632"/>
                            <a:ext cx="33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53" name="Object 13"/>
              <p:cNvGraphicFramePr>
                <a:graphicFrameLocks noChangeAspect="1"/>
              </p:cNvGraphicFramePr>
              <p:nvPr/>
            </p:nvGraphicFramePr>
            <p:xfrm>
              <a:off x="1152" y="1920"/>
              <a:ext cx="672" cy="336"/>
            </p:xfrm>
            <a:graphic>
              <a:graphicData uri="http://schemas.openxmlformats.org/presentationml/2006/ole">
                <mc:AlternateContent xmlns:mc="http://schemas.openxmlformats.org/markup-compatibility/2006">
                  <mc:Choice xmlns:v="urn:schemas-microsoft-com:vml" Requires="v">
                    <p:oleObj spid="_x0000_s87205" name="Equation" r:id="rId14" imgW="660400" imgH="254000" progId="Equation.DSMT4">
                      <p:embed/>
                    </p:oleObj>
                  </mc:Choice>
                  <mc:Fallback>
                    <p:oleObj name="Equation" r:id="rId14" imgW="660400" imgH="254000" progId="Equation.DSMT4">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52" y="1920"/>
                            <a:ext cx="67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54" name="Object 14"/>
              <p:cNvGraphicFramePr>
                <a:graphicFrameLocks noChangeAspect="1"/>
              </p:cNvGraphicFramePr>
              <p:nvPr/>
            </p:nvGraphicFramePr>
            <p:xfrm>
              <a:off x="2448" y="1920"/>
              <a:ext cx="336" cy="336"/>
            </p:xfrm>
            <a:graphic>
              <a:graphicData uri="http://schemas.openxmlformats.org/presentationml/2006/ole">
                <mc:AlternateContent xmlns:mc="http://schemas.openxmlformats.org/markup-compatibility/2006">
                  <mc:Choice xmlns:v="urn:schemas-microsoft-com:vml" Requires="v">
                    <p:oleObj spid="_x0000_s87206" name="Equation" r:id="rId16" imgW="190500" imgH="228600" progId="Equation.DSMT4">
                      <p:embed/>
                    </p:oleObj>
                  </mc:Choice>
                  <mc:Fallback>
                    <p:oleObj name="Equation" r:id="rId16" imgW="190500" imgH="2286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8" y="1920"/>
                            <a:ext cx="33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55" name="Object 15"/>
              <p:cNvGraphicFramePr>
                <a:graphicFrameLocks noChangeAspect="1"/>
              </p:cNvGraphicFramePr>
              <p:nvPr/>
            </p:nvGraphicFramePr>
            <p:xfrm>
              <a:off x="4416" y="1968"/>
              <a:ext cx="272" cy="288"/>
            </p:xfrm>
            <a:graphic>
              <a:graphicData uri="http://schemas.openxmlformats.org/presentationml/2006/ole">
                <mc:AlternateContent xmlns:mc="http://schemas.openxmlformats.org/markup-compatibility/2006">
                  <mc:Choice xmlns:v="urn:schemas-microsoft-com:vml" Requires="v">
                    <p:oleObj spid="_x0000_s87207" name="Equation" r:id="rId17" imgW="215900" imgH="228600" progId="Equation.DSMT4">
                      <p:embed/>
                    </p:oleObj>
                  </mc:Choice>
                  <mc:Fallback>
                    <p:oleObj name="Equation" r:id="rId17" imgW="215900" imgH="228600"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16" y="1968"/>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56" name="Object 16"/>
              <p:cNvGraphicFramePr>
                <a:graphicFrameLocks noChangeAspect="1"/>
              </p:cNvGraphicFramePr>
              <p:nvPr/>
            </p:nvGraphicFramePr>
            <p:xfrm>
              <a:off x="1104" y="2208"/>
              <a:ext cx="243" cy="336"/>
            </p:xfrm>
            <a:graphic>
              <a:graphicData uri="http://schemas.openxmlformats.org/presentationml/2006/ole">
                <mc:AlternateContent xmlns:mc="http://schemas.openxmlformats.org/markup-compatibility/2006">
                  <mc:Choice xmlns:v="urn:schemas-microsoft-com:vml" Requires="v">
                    <p:oleObj spid="_x0000_s87208" name="Equation" r:id="rId19" imgW="165100" imgH="228600" progId="Equation.DSMT4">
                      <p:embed/>
                    </p:oleObj>
                  </mc:Choice>
                  <mc:Fallback>
                    <p:oleObj name="Equation" r:id="rId19" imgW="165100" imgH="228600" progId="Equation.DSMT4">
                      <p:embed/>
                      <p:pic>
                        <p:nvPicPr>
                          <p:cNvPr id="0"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 y="2208"/>
                            <a:ext cx="24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57" name="Object 17"/>
              <p:cNvGraphicFramePr>
                <a:graphicFrameLocks noChangeAspect="1"/>
              </p:cNvGraphicFramePr>
              <p:nvPr/>
            </p:nvGraphicFramePr>
            <p:xfrm>
              <a:off x="2544" y="2256"/>
              <a:ext cx="256" cy="288"/>
            </p:xfrm>
            <a:graphic>
              <a:graphicData uri="http://schemas.openxmlformats.org/presentationml/2006/ole">
                <mc:AlternateContent xmlns:mc="http://schemas.openxmlformats.org/markup-compatibility/2006">
                  <mc:Choice xmlns:v="urn:schemas-microsoft-com:vml" Requires="v">
                    <p:oleObj spid="_x0000_s87209" name="Equation" r:id="rId20" imgW="203200" imgH="228600" progId="Equation.DSMT4">
                      <p:embed/>
                    </p:oleObj>
                  </mc:Choice>
                  <mc:Fallback>
                    <p:oleObj name="Equation" r:id="rId20" imgW="203200" imgH="228600" progId="Equation.DSMT4">
                      <p:embed/>
                      <p:pic>
                        <p:nvPicPr>
                          <p:cNvPr id="0" name="Object 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44" y="2256"/>
                            <a:ext cx="2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58" name="Object 18"/>
              <p:cNvGraphicFramePr>
                <a:graphicFrameLocks noChangeAspect="1"/>
              </p:cNvGraphicFramePr>
              <p:nvPr/>
            </p:nvGraphicFramePr>
            <p:xfrm>
              <a:off x="912" y="3072"/>
              <a:ext cx="243" cy="336"/>
            </p:xfrm>
            <a:graphic>
              <a:graphicData uri="http://schemas.openxmlformats.org/presentationml/2006/ole">
                <mc:AlternateContent xmlns:mc="http://schemas.openxmlformats.org/markup-compatibility/2006">
                  <mc:Choice xmlns:v="urn:schemas-microsoft-com:vml" Requires="v">
                    <p:oleObj spid="_x0000_s87210" name="Equation" r:id="rId22" imgW="165100" imgH="228600" progId="Equation.DSMT4">
                      <p:embed/>
                    </p:oleObj>
                  </mc:Choice>
                  <mc:Fallback>
                    <p:oleObj name="Equation" r:id="rId22" imgW="165100" imgH="228600" progId="Equation.DSMT4">
                      <p:embed/>
                      <p:pic>
                        <p:nvPicPr>
                          <p:cNvPr id="0"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 y="3072"/>
                            <a:ext cx="24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59" name="Object 19"/>
              <p:cNvGraphicFramePr>
                <a:graphicFrameLocks noChangeAspect="1"/>
              </p:cNvGraphicFramePr>
              <p:nvPr/>
            </p:nvGraphicFramePr>
            <p:xfrm>
              <a:off x="2736" y="3120"/>
              <a:ext cx="336" cy="336"/>
            </p:xfrm>
            <a:graphic>
              <a:graphicData uri="http://schemas.openxmlformats.org/presentationml/2006/ole">
                <mc:AlternateContent xmlns:mc="http://schemas.openxmlformats.org/markup-compatibility/2006">
                  <mc:Choice xmlns:v="urn:schemas-microsoft-com:vml" Requires="v">
                    <p:oleObj spid="_x0000_s87211" name="Equation" r:id="rId23" imgW="190500" imgH="228600" progId="Equation.DSMT4">
                      <p:embed/>
                    </p:oleObj>
                  </mc:Choice>
                  <mc:Fallback>
                    <p:oleObj name="Equation" r:id="rId23" imgW="190500" imgH="228600" progId="Equation.DSMT4">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 y="3120"/>
                            <a:ext cx="33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60" name="Object 20"/>
              <p:cNvGraphicFramePr>
                <a:graphicFrameLocks noChangeAspect="1"/>
              </p:cNvGraphicFramePr>
              <p:nvPr/>
            </p:nvGraphicFramePr>
            <p:xfrm>
              <a:off x="1344" y="2592"/>
              <a:ext cx="2832" cy="496"/>
            </p:xfrm>
            <a:graphic>
              <a:graphicData uri="http://schemas.openxmlformats.org/presentationml/2006/ole">
                <mc:AlternateContent xmlns:mc="http://schemas.openxmlformats.org/markup-compatibility/2006">
                  <mc:Choice xmlns:v="urn:schemas-microsoft-com:vml" Requires="v">
                    <p:oleObj spid="_x0000_s87212" name="Equation" r:id="rId24" imgW="2108200" imgH="330200" progId="Equation.DSMT4">
                      <p:embed/>
                    </p:oleObj>
                  </mc:Choice>
                  <mc:Fallback>
                    <p:oleObj name="Equation" r:id="rId24" imgW="2108200" imgH="330200" progId="Equation.DSMT4">
                      <p:embed/>
                      <p:pic>
                        <p:nvPicPr>
                          <p:cNvPr id="0" name="Object 2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344" y="2592"/>
                            <a:ext cx="2832" cy="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4"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
        <p:nvSpPr>
          <p:cNvPr id="76805" name="Text Box 5"/>
          <p:cNvSpPr txBox="1">
            <a:spLocks noChangeArrowheads="1"/>
          </p:cNvSpPr>
          <p:nvPr/>
        </p:nvSpPr>
        <p:spPr bwMode="auto">
          <a:xfrm>
            <a:off x="304800" y="1295400"/>
            <a:ext cx="8380413"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由此可见，若问题    存在多项式时间算法，</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则问题    一定存在多项式时间算法。且对    的</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一个算法     ，可以按照如下步骤构造    的算法：</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   （</a:t>
            </a:r>
            <a:r>
              <a:rPr lang="en-US" altLang="zh-CN">
                <a:effectLst>
                  <a:outerShdw blurRad="38100" dist="38100" dir="2700000" algn="tl">
                    <a:srgbClr val="C0C0C0"/>
                  </a:outerShdw>
                </a:effectLst>
                <a:latin typeface="Arial" charset="0"/>
              </a:rPr>
              <a:t>1</a:t>
            </a:r>
            <a:r>
              <a:rPr lang="zh-CN" altLang="en-US">
                <a:effectLst>
                  <a:outerShdw blurRad="38100" dist="38100" dir="2700000" algn="tl">
                    <a:srgbClr val="C0C0C0"/>
                  </a:outerShdw>
                </a:effectLst>
                <a:latin typeface="Arial" charset="0"/>
              </a:rPr>
              <a:t>）对问题   的任何一个实例   ，先用多项式</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时间          构造问题    的一个实例    ；</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   （</a:t>
            </a:r>
            <a:r>
              <a:rPr lang="en-US" altLang="zh-CN">
                <a:effectLst>
                  <a:outerShdw blurRad="38100" dist="38100" dir="2700000" algn="tl">
                    <a:srgbClr val="C0C0C0"/>
                  </a:outerShdw>
                </a:effectLst>
                <a:latin typeface="Arial" charset="0"/>
              </a:rPr>
              <a:t>2</a:t>
            </a:r>
            <a:r>
              <a:rPr lang="zh-CN" altLang="en-US">
                <a:effectLst>
                  <a:outerShdw blurRad="38100" dist="38100" dir="2700000" algn="tl">
                    <a:srgbClr val="C0C0C0"/>
                  </a:outerShdw>
                </a:effectLst>
                <a:latin typeface="Arial" charset="0"/>
              </a:rPr>
              <a:t>）调用算法    求解   ，此步计算时间为</a:t>
            </a:r>
            <a:endParaRPr lang="zh-CN" altLang="en-US">
              <a:effectLst>
                <a:outerShdw blurRad="38100" dist="38100" dir="2700000" algn="tl">
                  <a:srgbClr val="C0C0C0"/>
                </a:outerShdw>
              </a:effectLst>
              <a:latin typeface="Arial" charset="0"/>
            </a:endParaRPr>
          </a:p>
          <a:p>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    </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如此构造的算法对问题   的任何一个实例    的</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计算时间不超过                      </a:t>
            </a:r>
          </a:p>
        </p:txBody>
      </p:sp>
      <p:graphicFrame>
        <p:nvGraphicFramePr>
          <p:cNvPr id="76806" name="Object 6"/>
          <p:cNvGraphicFramePr>
            <a:graphicFrameLocks noChangeAspect="1"/>
          </p:cNvGraphicFramePr>
          <p:nvPr/>
        </p:nvGraphicFramePr>
        <p:xfrm>
          <a:off x="3886200" y="1295400"/>
          <a:ext cx="533400" cy="533400"/>
        </p:xfrm>
        <a:graphic>
          <a:graphicData uri="http://schemas.openxmlformats.org/presentationml/2006/ole">
            <mc:AlternateContent xmlns:mc="http://schemas.openxmlformats.org/markup-compatibility/2006">
              <mc:Choice xmlns:v="urn:schemas-microsoft-com:vml" Requires="v">
                <p:oleObj spid="_x0000_s76933" name="Equation" r:id="rId2" imgW="190500" imgH="228600" progId="Equation.DSMT4">
                  <p:embed/>
                </p:oleObj>
              </mc:Choice>
              <mc:Fallback>
                <p:oleObj name="Equation" r:id="rId2" imgW="190500" imgH="2286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2954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7" name="Object 7"/>
          <p:cNvGraphicFramePr>
            <a:graphicFrameLocks noChangeAspect="1"/>
          </p:cNvGraphicFramePr>
          <p:nvPr/>
        </p:nvGraphicFramePr>
        <p:xfrm>
          <a:off x="1524000" y="1752600"/>
          <a:ext cx="385763" cy="533400"/>
        </p:xfrm>
        <a:graphic>
          <a:graphicData uri="http://schemas.openxmlformats.org/presentationml/2006/ole">
            <mc:AlternateContent xmlns:mc="http://schemas.openxmlformats.org/markup-compatibility/2006">
              <mc:Choice xmlns:v="urn:schemas-microsoft-com:vml" Requires="v">
                <p:oleObj spid="_x0000_s76934" name="Equation" r:id="rId4" imgW="165100" imgH="228600" progId="Equation.DSMT4">
                  <p:embed/>
                </p:oleObj>
              </mc:Choice>
              <mc:Fallback>
                <p:oleObj name="Equation" r:id="rId4" imgW="165100" imgH="2286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752600"/>
                        <a:ext cx="3857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8" name="Object 8"/>
          <p:cNvGraphicFramePr>
            <a:graphicFrameLocks noChangeAspect="1"/>
          </p:cNvGraphicFramePr>
          <p:nvPr/>
        </p:nvGraphicFramePr>
        <p:xfrm>
          <a:off x="7239000" y="1752600"/>
          <a:ext cx="533400" cy="533400"/>
        </p:xfrm>
        <a:graphic>
          <a:graphicData uri="http://schemas.openxmlformats.org/presentationml/2006/ole">
            <mc:AlternateContent xmlns:mc="http://schemas.openxmlformats.org/markup-compatibility/2006">
              <mc:Choice xmlns:v="urn:schemas-microsoft-com:vml" Requires="v">
                <p:oleObj spid="_x0000_s76935" name="Equation" r:id="rId6" imgW="190500" imgH="228600" progId="Equation.DSMT4">
                  <p:embed/>
                </p:oleObj>
              </mc:Choice>
              <mc:Fallback>
                <p:oleObj name="Equation" r:id="rId6" imgW="190500" imgH="22860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17526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6809"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05000" y="2286000"/>
            <a:ext cx="465138"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6813" name="Object 13"/>
          <p:cNvGraphicFramePr>
            <a:graphicFrameLocks noChangeAspect="1"/>
          </p:cNvGraphicFramePr>
          <p:nvPr/>
        </p:nvGraphicFramePr>
        <p:xfrm>
          <a:off x="6629400" y="2209800"/>
          <a:ext cx="385763" cy="533400"/>
        </p:xfrm>
        <a:graphic>
          <a:graphicData uri="http://schemas.openxmlformats.org/presentationml/2006/ole">
            <mc:AlternateContent xmlns:mc="http://schemas.openxmlformats.org/markup-compatibility/2006">
              <mc:Choice xmlns:v="urn:schemas-microsoft-com:vml" Requires="v">
                <p:oleObj spid="_x0000_s76936" name="Equation" r:id="rId8" imgW="165100" imgH="228600" progId="Equation.DSMT4">
                  <p:embed/>
                </p:oleObj>
              </mc:Choice>
              <mc:Fallback>
                <p:oleObj name="Equation" r:id="rId8" imgW="165100" imgH="228600"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2209800"/>
                        <a:ext cx="3857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14" name="Object 14"/>
          <p:cNvGraphicFramePr>
            <a:graphicFrameLocks noChangeAspect="1"/>
          </p:cNvGraphicFramePr>
          <p:nvPr/>
        </p:nvGraphicFramePr>
        <p:xfrm>
          <a:off x="3657600" y="3124200"/>
          <a:ext cx="533400" cy="533400"/>
        </p:xfrm>
        <a:graphic>
          <a:graphicData uri="http://schemas.openxmlformats.org/presentationml/2006/ole">
            <mc:AlternateContent xmlns:mc="http://schemas.openxmlformats.org/markup-compatibility/2006">
              <mc:Choice xmlns:v="urn:schemas-microsoft-com:vml" Requires="v">
                <p:oleObj spid="_x0000_s76937" name="Equation" r:id="rId9" imgW="190500" imgH="228600" progId="Equation.DSMT4">
                  <p:embed/>
                </p:oleObj>
              </mc:Choice>
              <mc:Fallback>
                <p:oleObj name="Equation" r:id="rId9" imgW="190500" imgH="228600" progId="Equation.DSMT4">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1242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15" name="Object 15"/>
          <p:cNvGraphicFramePr>
            <a:graphicFrameLocks noChangeAspect="1"/>
          </p:cNvGraphicFramePr>
          <p:nvPr/>
        </p:nvGraphicFramePr>
        <p:xfrm>
          <a:off x="6019800" y="3124200"/>
          <a:ext cx="355600" cy="533400"/>
        </p:xfrm>
        <a:graphic>
          <a:graphicData uri="http://schemas.openxmlformats.org/presentationml/2006/ole">
            <mc:AlternateContent xmlns:mc="http://schemas.openxmlformats.org/markup-compatibility/2006">
              <mc:Choice xmlns:v="urn:schemas-microsoft-com:vml" Requires="v">
                <p:oleObj spid="_x0000_s76938" name="Equation" r:id="rId10" imgW="152400" imgH="228600" progId="Equation.DSMT4">
                  <p:embed/>
                </p:oleObj>
              </mc:Choice>
              <mc:Fallback>
                <p:oleObj name="Equation" r:id="rId10" imgW="152400" imgH="228600"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19800" y="3124200"/>
                        <a:ext cx="355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16" name="Object 16"/>
          <p:cNvGraphicFramePr>
            <a:graphicFrameLocks noChangeAspect="1"/>
          </p:cNvGraphicFramePr>
          <p:nvPr/>
        </p:nvGraphicFramePr>
        <p:xfrm>
          <a:off x="2819400" y="2667000"/>
          <a:ext cx="385763" cy="533400"/>
        </p:xfrm>
        <a:graphic>
          <a:graphicData uri="http://schemas.openxmlformats.org/presentationml/2006/ole">
            <mc:AlternateContent xmlns:mc="http://schemas.openxmlformats.org/markup-compatibility/2006">
              <mc:Choice xmlns:v="urn:schemas-microsoft-com:vml" Requires="v">
                <p:oleObj spid="_x0000_s76939" name="Equation" r:id="rId12" imgW="165100" imgH="228600" progId="Equation.DSMT4">
                  <p:embed/>
                </p:oleObj>
              </mc:Choice>
              <mc:Fallback>
                <p:oleObj name="Equation" r:id="rId12" imgW="165100" imgH="228600"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667000"/>
                        <a:ext cx="3857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17" name="Object 17"/>
          <p:cNvGraphicFramePr>
            <a:graphicFrameLocks noChangeAspect="1"/>
          </p:cNvGraphicFramePr>
          <p:nvPr/>
        </p:nvGraphicFramePr>
        <p:xfrm>
          <a:off x="5715000" y="2667000"/>
          <a:ext cx="457200" cy="533400"/>
        </p:xfrm>
        <a:graphic>
          <a:graphicData uri="http://schemas.openxmlformats.org/presentationml/2006/ole">
            <mc:AlternateContent xmlns:mc="http://schemas.openxmlformats.org/markup-compatibility/2006">
              <mc:Choice xmlns:v="urn:schemas-microsoft-com:vml" Requires="v">
                <p:oleObj spid="_x0000_s76940" name="Equation" r:id="rId13" imgW="139700" imgH="228600" progId="Equation.DSMT4">
                  <p:embed/>
                </p:oleObj>
              </mc:Choice>
              <mc:Fallback>
                <p:oleObj name="Equation" r:id="rId13" imgW="139700" imgH="2286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15000" y="2667000"/>
                        <a:ext cx="45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6818" name="Picture 18"/>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66800" y="3124200"/>
            <a:ext cx="1219200"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19" name="Picture 1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00400" y="3581400"/>
            <a:ext cx="465138"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6820" name="Object 20"/>
          <p:cNvGraphicFramePr>
            <a:graphicFrameLocks noChangeAspect="1"/>
          </p:cNvGraphicFramePr>
          <p:nvPr/>
        </p:nvGraphicFramePr>
        <p:xfrm>
          <a:off x="4343400" y="3581400"/>
          <a:ext cx="355600" cy="533400"/>
        </p:xfrm>
        <a:graphic>
          <a:graphicData uri="http://schemas.openxmlformats.org/presentationml/2006/ole">
            <mc:AlternateContent xmlns:mc="http://schemas.openxmlformats.org/markup-compatibility/2006">
              <mc:Choice xmlns:v="urn:schemas-microsoft-com:vml" Requires="v">
                <p:oleObj spid="_x0000_s76941" name="Equation" r:id="rId16" imgW="152400" imgH="228600" progId="Equation.DSMT4">
                  <p:embed/>
                </p:oleObj>
              </mc:Choice>
              <mc:Fallback>
                <p:oleObj name="Equation" r:id="rId16" imgW="152400" imgH="228600" progId="Equation.DSMT4">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43400" y="3581400"/>
                        <a:ext cx="355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21" name="Object 21"/>
          <p:cNvGraphicFramePr>
            <a:graphicFrameLocks noChangeAspect="1"/>
          </p:cNvGraphicFramePr>
          <p:nvPr/>
        </p:nvGraphicFramePr>
        <p:xfrm>
          <a:off x="2667000" y="4114800"/>
          <a:ext cx="3200400" cy="777875"/>
        </p:xfrm>
        <a:graphic>
          <a:graphicData uri="http://schemas.openxmlformats.org/presentationml/2006/ole">
            <mc:AlternateContent xmlns:mc="http://schemas.openxmlformats.org/markup-compatibility/2006">
              <mc:Choice xmlns:v="urn:schemas-microsoft-com:vml" Requires="v">
                <p:oleObj spid="_x0000_s76942" name="Equation" r:id="rId17" imgW="1002665" imgH="304800" progId="Equation.DSMT4">
                  <p:embed/>
                </p:oleObj>
              </mc:Choice>
              <mc:Fallback>
                <p:oleObj name="Equation" r:id="rId17" imgW="1002665" imgH="304800" progId="Equation.DSMT4">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7000" y="4114800"/>
                        <a:ext cx="32004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22" name="Object 22"/>
          <p:cNvGraphicFramePr>
            <a:graphicFrameLocks noChangeAspect="1"/>
          </p:cNvGraphicFramePr>
          <p:nvPr/>
        </p:nvGraphicFramePr>
        <p:xfrm>
          <a:off x="4191000" y="4953000"/>
          <a:ext cx="385763" cy="533400"/>
        </p:xfrm>
        <a:graphic>
          <a:graphicData uri="http://schemas.openxmlformats.org/presentationml/2006/ole">
            <mc:AlternateContent xmlns:mc="http://schemas.openxmlformats.org/markup-compatibility/2006">
              <mc:Choice xmlns:v="urn:schemas-microsoft-com:vml" Requires="v">
                <p:oleObj spid="_x0000_s76943" name="Equation" r:id="rId19" imgW="165100" imgH="228600" progId="Equation.DSMT4">
                  <p:embed/>
                </p:oleObj>
              </mc:Choice>
              <mc:Fallback>
                <p:oleObj name="Equation" r:id="rId19" imgW="165100" imgH="228600" progId="Equation.DSMT4">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4953000"/>
                        <a:ext cx="3857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23" name="Object 23"/>
          <p:cNvGraphicFramePr>
            <a:graphicFrameLocks noChangeAspect="1"/>
          </p:cNvGraphicFramePr>
          <p:nvPr/>
        </p:nvGraphicFramePr>
        <p:xfrm>
          <a:off x="7162800" y="4953000"/>
          <a:ext cx="457200" cy="533400"/>
        </p:xfrm>
        <a:graphic>
          <a:graphicData uri="http://schemas.openxmlformats.org/presentationml/2006/ole">
            <mc:AlternateContent xmlns:mc="http://schemas.openxmlformats.org/markup-compatibility/2006">
              <mc:Choice xmlns:v="urn:schemas-microsoft-com:vml" Requires="v">
                <p:oleObj spid="_x0000_s76944" name="Equation" r:id="rId20" imgW="139700" imgH="228600" progId="Equation.DSMT4">
                  <p:embed/>
                </p:oleObj>
              </mc:Choice>
              <mc:Fallback>
                <p:oleObj name="Equation" r:id="rId20" imgW="139700" imgH="228600" progId="Equation.DSMT4">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2800" y="4953000"/>
                        <a:ext cx="45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6824" name="Picture 24"/>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048000" y="5410200"/>
            <a:ext cx="228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0"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
        <p:nvSpPr>
          <p:cNvPr id="91141" name="Text Box 5"/>
          <p:cNvSpPr txBox="1">
            <a:spLocks noChangeArrowheads="1"/>
          </p:cNvSpPr>
          <p:nvPr/>
        </p:nvSpPr>
        <p:spPr bwMode="auto">
          <a:xfrm>
            <a:off x="381000" y="1295400"/>
            <a:ext cx="85217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定义</a:t>
            </a:r>
            <a:r>
              <a:rPr lang="en-US" altLang="zh-CN">
                <a:effectLst>
                  <a:outerShdw blurRad="38100" dist="38100" dir="2700000" algn="tl">
                    <a:srgbClr val="C0C0C0"/>
                  </a:outerShdw>
                </a:effectLst>
                <a:latin typeface="Arial" charset="0"/>
              </a:rPr>
              <a:t>1.10  </a:t>
            </a:r>
            <a:r>
              <a:rPr lang="en-US" altLang="zh-CN" b="1">
                <a:effectLst>
                  <a:outerShdw blurRad="38100" dist="38100" dir="2700000" algn="tl">
                    <a:srgbClr val="C0C0C0"/>
                  </a:outerShdw>
                </a:effectLst>
                <a:latin typeface="Arial" charset="0"/>
              </a:rPr>
              <a:t>NP-C(NP-comlete)</a:t>
            </a:r>
            <a:r>
              <a:rPr lang="zh-CN" altLang="en-US" b="1">
                <a:effectLst>
                  <a:outerShdw blurRad="38100" dist="38100" dir="2700000" algn="tl">
                    <a:srgbClr val="C0C0C0"/>
                  </a:outerShdw>
                </a:effectLst>
                <a:latin typeface="Arial" charset="0"/>
              </a:rPr>
              <a:t>类问题 </a:t>
            </a:r>
            <a:r>
              <a:rPr lang="zh-CN" altLang="en-US">
                <a:effectLst>
                  <a:outerShdw blurRad="38100" dist="38100" dir="2700000" algn="tl">
                    <a:srgbClr val="C0C0C0"/>
                  </a:outerShdw>
                </a:effectLst>
                <a:latin typeface="Arial" charset="0"/>
              </a:rPr>
              <a:t> 它是</a:t>
            </a:r>
            <a:r>
              <a:rPr lang="en-US" altLang="zh-CN">
                <a:effectLst>
                  <a:outerShdw blurRad="38100" dist="38100" dir="2700000" algn="tl">
                    <a:srgbClr val="C0C0C0"/>
                  </a:outerShdw>
                </a:effectLst>
                <a:latin typeface="Arial" charset="0"/>
              </a:rPr>
              <a:t>NP</a:t>
            </a:r>
            <a:endParaRPr lang="en-US" altLang="zh-CN">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类问题中最困难的一类问题。所有的</a:t>
            </a:r>
            <a:r>
              <a:rPr lang="en-US" altLang="zh-CN">
                <a:effectLst>
                  <a:outerShdw blurRad="38100" dist="38100" dir="2700000" algn="tl">
                    <a:srgbClr val="C0C0C0"/>
                  </a:outerShdw>
                </a:effectLst>
                <a:latin typeface="Arial" charset="0"/>
              </a:rPr>
              <a:t>NP-C</a:t>
            </a:r>
            <a:r>
              <a:rPr lang="zh-CN" altLang="en-US">
                <a:effectLst>
                  <a:outerShdw blurRad="38100" dist="38100" dir="2700000" algn="tl">
                    <a:srgbClr val="C0C0C0"/>
                  </a:outerShdw>
                </a:effectLst>
                <a:latin typeface="Arial" charset="0"/>
              </a:rPr>
              <a:t>问题是</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同等困难的，每一个</a:t>
            </a:r>
            <a:r>
              <a:rPr lang="en-US" altLang="zh-CN">
                <a:effectLst>
                  <a:outerShdw blurRad="38100" dist="38100" dir="2700000" algn="tl">
                    <a:srgbClr val="C0C0C0"/>
                  </a:outerShdw>
                </a:effectLst>
                <a:latin typeface="Arial" charset="0"/>
              </a:rPr>
              <a:t>NP</a:t>
            </a:r>
            <a:r>
              <a:rPr lang="zh-CN" altLang="en-US">
                <a:effectLst>
                  <a:outerShdw blurRad="38100" dist="38100" dir="2700000" algn="tl">
                    <a:srgbClr val="C0C0C0"/>
                  </a:outerShdw>
                </a:effectLst>
                <a:latin typeface="Arial" charset="0"/>
              </a:rPr>
              <a:t>类问题都可以用多项式算</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法转换至</a:t>
            </a:r>
            <a:r>
              <a:rPr lang="en-US" altLang="zh-CN">
                <a:effectLst>
                  <a:outerShdw blurRad="38100" dist="38100" dir="2700000" algn="tl">
                    <a:srgbClr val="C0C0C0"/>
                  </a:outerShdw>
                </a:effectLst>
                <a:latin typeface="Arial" charset="0"/>
              </a:rPr>
              <a:t>NP-C</a:t>
            </a:r>
            <a:r>
              <a:rPr lang="zh-CN" altLang="en-US">
                <a:effectLst>
                  <a:outerShdw blurRad="38100" dist="38100" dir="2700000" algn="tl">
                    <a:srgbClr val="C0C0C0"/>
                  </a:outerShdw>
                </a:effectLst>
                <a:latin typeface="Arial" charset="0"/>
              </a:rPr>
              <a:t>。因此，如果</a:t>
            </a:r>
            <a:r>
              <a:rPr lang="en-US" altLang="zh-CN">
                <a:effectLst>
                  <a:outerShdw blurRad="38100" dist="38100" dir="2700000" algn="tl">
                    <a:srgbClr val="C0C0C0"/>
                  </a:outerShdw>
                </a:effectLst>
                <a:latin typeface="Arial" charset="0"/>
              </a:rPr>
              <a:t>NP-C</a:t>
            </a:r>
            <a:r>
              <a:rPr lang="zh-CN" altLang="en-US">
                <a:effectLst>
                  <a:outerShdw blurRad="38100" dist="38100" dir="2700000" algn="tl">
                    <a:srgbClr val="C0C0C0"/>
                  </a:outerShdw>
                </a:effectLst>
                <a:latin typeface="Arial" charset="0"/>
              </a:rPr>
              <a:t>类问题中有一个</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问题能用多项式确定性算法解决，则其他所有的</a:t>
            </a:r>
            <a:endParaRPr lang="zh-CN" altLang="en-US">
              <a:effectLst>
                <a:outerShdw blurRad="38100" dist="38100" dir="2700000" algn="tl">
                  <a:srgbClr val="C0C0C0"/>
                </a:outerShdw>
              </a:effectLst>
              <a:latin typeface="Arial" charset="0"/>
            </a:endParaRPr>
          </a:p>
          <a:p>
            <a:r>
              <a:rPr lang="en-US" altLang="zh-CN">
                <a:effectLst>
                  <a:outerShdw blurRad="38100" dist="38100" dir="2700000" algn="tl">
                    <a:srgbClr val="C0C0C0"/>
                  </a:outerShdw>
                </a:effectLst>
                <a:latin typeface="Arial" charset="0"/>
              </a:rPr>
              <a:t>NP-C</a:t>
            </a:r>
            <a:r>
              <a:rPr lang="zh-CN" altLang="en-US">
                <a:effectLst>
                  <a:outerShdw blurRad="38100" dist="38100" dir="2700000" algn="tl">
                    <a:srgbClr val="C0C0C0"/>
                  </a:outerShdw>
                </a:effectLst>
                <a:latin typeface="Arial" charset="0"/>
              </a:rPr>
              <a:t>类问题都能用多项式确定性算法来解决。</a:t>
            </a:r>
            <a:endParaRPr lang="zh-CN" altLang="en-US" b="1">
              <a:effectLst>
                <a:outerShdw blurRad="38100" dist="38100" dir="2700000" algn="tl">
                  <a:srgbClr val="C0C0C0"/>
                </a:outerShdw>
              </a:effectLst>
              <a:latin typeface="Arial" charset="0"/>
            </a:endParaRPr>
          </a:p>
        </p:txBody>
      </p:sp>
      <p:sp>
        <p:nvSpPr>
          <p:cNvPr id="91142" name="Text Box 6"/>
          <p:cNvSpPr txBox="1">
            <a:spLocks noChangeArrowheads="1"/>
          </p:cNvSpPr>
          <p:nvPr/>
        </p:nvSpPr>
        <p:spPr bwMode="auto">
          <a:xfrm>
            <a:off x="457200" y="4114800"/>
            <a:ext cx="83978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C0C0C0"/>
                  </a:outerShdw>
                </a:effectLst>
                <a:latin typeface="Arial" charset="0"/>
              </a:rPr>
              <a:t>    NP-C</a:t>
            </a:r>
            <a:r>
              <a:rPr lang="zh-CN" altLang="en-US">
                <a:effectLst>
                  <a:outerShdw blurRad="38100" dist="38100" dir="2700000" algn="tl">
                    <a:srgbClr val="C0C0C0"/>
                  </a:outerShdw>
                </a:effectLst>
                <a:latin typeface="Arial" charset="0"/>
              </a:rPr>
              <a:t>类问题具有重要的实际意义和工程背景，</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 许多问题被证明为</a:t>
            </a:r>
            <a:r>
              <a:rPr lang="en-US" altLang="zh-CN">
                <a:effectLst>
                  <a:outerShdw blurRad="38100" dist="38100" dir="2700000" algn="tl">
                    <a:srgbClr val="C0C0C0"/>
                  </a:outerShdw>
                </a:effectLst>
                <a:latin typeface="Arial" charset="0"/>
              </a:rPr>
              <a:t>NP-C</a:t>
            </a:r>
            <a:r>
              <a:rPr lang="zh-CN" altLang="en-US">
                <a:effectLst>
                  <a:outerShdw blurRad="38100" dist="38100" dir="2700000" algn="tl">
                    <a:srgbClr val="C0C0C0"/>
                  </a:outerShdw>
                </a:effectLst>
                <a:latin typeface="Arial" charset="0"/>
              </a:rPr>
              <a:t>类问题，如</a:t>
            </a:r>
            <a:r>
              <a:rPr lang="en-US" altLang="zh-CN">
                <a:effectLst>
                  <a:outerShdw blurRad="38100" dist="38100" dir="2700000" algn="tl">
                    <a:srgbClr val="C0C0C0"/>
                  </a:outerShdw>
                </a:effectLst>
                <a:latin typeface="Arial" charset="0"/>
              </a:rPr>
              <a:t>TSP</a:t>
            </a:r>
            <a:r>
              <a:rPr lang="zh-CN" altLang="en-US">
                <a:effectLst>
                  <a:outerShdw blurRad="38100" dist="38100" dir="2700000" algn="tl">
                    <a:srgbClr val="C0C0C0"/>
                  </a:outerShdw>
                </a:effectLst>
                <a:latin typeface="Arial" charset="0"/>
              </a:rPr>
              <a:t>、</a:t>
            </a:r>
            <a:r>
              <a:rPr lang="en-US" altLang="zh-CN">
                <a:effectLst>
                  <a:outerShdw blurRad="38100" dist="38100" dir="2700000" algn="tl">
                    <a:srgbClr val="C0C0C0"/>
                  </a:outerShdw>
                </a:effectLst>
                <a:latin typeface="Arial" charset="0"/>
              </a:rPr>
              <a:t>VRP</a:t>
            </a:r>
            <a:endParaRPr lang="en-US" altLang="zh-CN">
              <a:effectLst>
                <a:outerShdw blurRad="38100" dist="38100" dir="2700000" algn="tl">
                  <a:srgbClr val="C0C0C0"/>
                </a:outerShdw>
              </a:effectLst>
              <a:latin typeface="Arial" charset="0"/>
            </a:endParaRPr>
          </a:p>
          <a:p>
            <a:r>
              <a:rPr lang="en-US" altLang="zh-CN">
                <a:effectLst>
                  <a:outerShdw blurRad="38100" dist="38100" dir="2700000" algn="tl">
                    <a:srgbClr val="C0C0C0"/>
                  </a:outerShdw>
                </a:effectLst>
                <a:latin typeface="Arial" charset="0"/>
              </a:rPr>
              <a:t>QAP</a:t>
            </a:r>
            <a:r>
              <a:rPr lang="zh-CN" altLang="en-US">
                <a:effectLst>
                  <a:outerShdw blurRad="38100" dist="38100" dir="2700000" algn="tl">
                    <a:srgbClr val="C0C0C0"/>
                  </a:outerShdw>
                </a:effectLst>
                <a:latin typeface="Arial" charset="0"/>
              </a:rPr>
              <a:t>、</a:t>
            </a:r>
            <a:r>
              <a:rPr lang="en-US" altLang="zh-CN">
                <a:effectLst>
                  <a:outerShdw blurRad="38100" dist="38100" dir="2700000" algn="tl">
                    <a:srgbClr val="C0C0C0"/>
                  </a:outerShdw>
                </a:effectLst>
                <a:latin typeface="Arial" charset="0"/>
              </a:rPr>
              <a:t>GCP</a:t>
            </a:r>
            <a:r>
              <a:rPr lang="zh-CN" altLang="en-US">
                <a:effectLst>
                  <a:outerShdw blurRad="38100" dist="38100" dir="2700000" algn="tl">
                    <a:srgbClr val="C0C0C0"/>
                  </a:outerShdw>
                </a:effectLst>
                <a:latin typeface="Arial" charset="0"/>
              </a:rPr>
              <a:t>等。此外，</a:t>
            </a:r>
            <a:r>
              <a:rPr lang="en-US" altLang="zh-CN">
                <a:effectLst>
                  <a:outerShdw blurRad="38100" dist="38100" dir="2700000" algn="tl">
                    <a:srgbClr val="C0C0C0"/>
                  </a:outerShdw>
                </a:effectLst>
                <a:latin typeface="Arial" charset="0"/>
              </a:rPr>
              <a:t>NP-C</a:t>
            </a:r>
            <a:r>
              <a:rPr lang="zh-CN" altLang="en-US">
                <a:effectLst>
                  <a:outerShdw blurRad="38100" dist="38100" dir="2700000" algn="tl">
                    <a:srgbClr val="C0C0C0"/>
                  </a:outerShdw>
                </a:effectLst>
                <a:latin typeface="Arial" charset="0"/>
              </a:rPr>
              <a:t>类问题也是检验仿</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生优化算法有效性和可靠性的有效平台。</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4"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2167" name="Object 7"/>
          <p:cNvGraphicFramePr>
            <a:graphicFrameLocks noChangeAspect="1"/>
          </p:cNvGraphicFramePr>
          <p:nvPr/>
        </p:nvGraphicFramePr>
        <p:xfrm>
          <a:off x="6705600" y="1981200"/>
          <a:ext cx="423863" cy="457200"/>
        </p:xfrm>
        <a:graphic>
          <a:graphicData uri="http://schemas.openxmlformats.org/presentationml/2006/ole">
            <mc:AlternateContent xmlns:mc="http://schemas.openxmlformats.org/markup-compatibility/2006">
              <mc:Choice xmlns:v="urn:schemas-microsoft-com:vml" Requires="v">
                <p:oleObj spid="_x0000_s92190" name="Equation" r:id="rId2" imgW="152400" imgH="165100" progId="Equation.DSMT4">
                  <p:embed/>
                </p:oleObj>
              </mc:Choice>
              <mc:Fallback>
                <p:oleObj name="Equation" r:id="rId2" imgW="152400" imgH="16510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981200"/>
                        <a:ext cx="423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2170" name="Group 10"/>
          <p:cNvGrpSpPr/>
          <p:nvPr/>
        </p:nvGrpSpPr>
        <p:grpSpPr bwMode="auto">
          <a:xfrm>
            <a:off x="152400" y="1524000"/>
            <a:ext cx="8826500" cy="1920875"/>
            <a:chOff x="96" y="960"/>
            <a:chExt cx="5560" cy="1210"/>
          </a:xfrm>
        </p:grpSpPr>
        <p:sp>
          <p:nvSpPr>
            <p:cNvPr id="92165" name="Text Box 5"/>
            <p:cNvSpPr txBox="1">
              <a:spLocks noChangeArrowheads="1"/>
            </p:cNvSpPr>
            <p:nvPr/>
          </p:nvSpPr>
          <p:spPr bwMode="auto">
            <a:xfrm>
              <a:off x="96" y="960"/>
              <a:ext cx="5560"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定义</a:t>
              </a:r>
              <a:r>
                <a:rPr lang="en-US" altLang="zh-CN">
                  <a:effectLst>
                    <a:outerShdw blurRad="38100" dist="38100" dir="2700000" algn="tl">
                      <a:srgbClr val="C0C0C0"/>
                    </a:outerShdw>
                  </a:effectLst>
                  <a:latin typeface="Arial" charset="0"/>
                </a:rPr>
                <a:t>1.11   </a:t>
              </a:r>
              <a:r>
                <a:rPr lang="en-US" altLang="zh-CN" b="1">
                  <a:effectLst>
                    <a:outerShdw blurRad="38100" dist="38100" dir="2700000" algn="tl">
                      <a:srgbClr val="C0C0C0"/>
                    </a:outerShdw>
                  </a:effectLst>
                  <a:latin typeface="Arial" charset="0"/>
                </a:rPr>
                <a:t>NP-hard</a:t>
              </a:r>
              <a:r>
                <a:rPr lang="zh-CN" altLang="en-US" b="1">
                  <a:effectLst>
                    <a:outerShdw blurRad="38100" dist="38100" dir="2700000" algn="tl">
                      <a:srgbClr val="C0C0C0"/>
                    </a:outerShdw>
                  </a:effectLst>
                  <a:latin typeface="Arial" charset="0"/>
                </a:rPr>
                <a:t>类问题 </a:t>
              </a:r>
              <a:r>
                <a:rPr lang="zh-CN" altLang="en-US">
                  <a:effectLst>
                    <a:outerShdw blurRad="38100" dist="38100" dir="2700000" algn="tl">
                      <a:srgbClr val="C0C0C0"/>
                    </a:outerShdw>
                  </a:effectLst>
                  <a:latin typeface="Arial" charset="0"/>
                </a:rPr>
                <a:t>若</a:t>
              </a:r>
              <a:r>
                <a:rPr lang="zh-CN" altLang="en-US" b="1">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且</a:t>
              </a:r>
              <a:r>
                <a:rPr lang="en-US" altLang="zh-CN">
                  <a:effectLst>
                    <a:outerShdw blurRad="38100" dist="38100" dir="2700000" algn="tl">
                      <a:srgbClr val="C0C0C0"/>
                    </a:outerShdw>
                  </a:effectLst>
                  <a:latin typeface="Arial" charset="0"/>
                </a:rPr>
                <a:t>NP</a:t>
              </a:r>
              <a:r>
                <a:rPr lang="zh-CN" altLang="en-US">
                  <a:effectLst>
                    <a:outerShdw blurRad="38100" dist="38100" dir="2700000" algn="tl">
                      <a:srgbClr val="C0C0C0"/>
                    </a:outerShdw>
                  </a:effectLst>
                  <a:latin typeface="Arial" charset="0"/>
                </a:rPr>
                <a:t>类问题</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中的任何一个问题可多项式归约为问题    ，称判定</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问题             </a:t>
              </a:r>
              <a:r>
                <a:rPr lang="en-US" altLang="zh-CN">
                  <a:effectLst>
                    <a:outerShdw blurRad="38100" dist="38100" dir="2700000" algn="tl">
                      <a:srgbClr val="C0C0C0"/>
                    </a:outerShdw>
                  </a:effectLst>
                  <a:latin typeface="Arial" charset="0"/>
                </a:rPr>
                <a:t>-C</a:t>
              </a:r>
              <a:r>
                <a:rPr lang="zh-CN" altLang="en-US">
                  <a:effectLst>
                    <a:outerShdw blurRad="38100" dist="38100" dir="2700000" algn="tl">
                      <a:srgbClr val="C0C0C0"/>
                    </a:outerShdw>
                  </a:effectLst>
                  <a:latin typeface="Arial" charset="0"/>
                </a:rPr>
                <a:t>；只要上述第二个条件成立，就称问</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题为</a:t>
              </a:r>
              <a:r>
                <a:rPr lang="en-US" altLang="zh-CN">
                  <a:effectLst>
                    <a:outerShdw blurRad="38100" dist="38100" dir="2700000" algn="tl">
                      <a:srgbClr val="C0C0C0"/>
                    </a:outerShdw>
                  </a:effectLst>
                  <a:latin typeface="Arial" charset="0"/>
                </a:rPr>
                <a:t>NP-hard</a:t>
              </a:r>
              <a:r>
                <a:rPr lang="zh-CN" altLang="en-US">
                  <a:effectLst>
                    <a:outerShdw blurRad="38100" dist="38100" dir="2700000" algn="tl">
                      <a:srgbClr val="C0C0C0"/>
                    </a:outerShdw>
                  </a:effectLst>
                  <a:latin typeface="Arial" charset="0"/>
                </a:rPr>
                <a:t>类问题。</a:t>
              </a:r>
              <a:endParaRPr lang="zh-CN" altLang="en-US" b="1">
                <a:effectLst>
                  <a:outerShdw blurRad="38100" dist="38100" dir="2700000" algn="tl">
                    <a:srgbClr val="C0C0C0"/>
                  </a:outerShdw>
                </a:effectLst>
                <a:latin typeface="Arial" charset="0"/>
              </a:endParaRPr>
            </a:p>
          </p:txBody>
        </p:sp>
        <p:graphicFrame>
          <p:nvGraphicFramePr>
            <p:cNvPr id="92166" name="Object 6"/>
            <p:cNvGraphicFramePr>
              <a:graphicFrameLocks noChangeAspect="1"/>
            </p:cNvGraphicFramePr>
            <p:nvPr/>
          </p:nvGraphicFramePr>
          <p:xfrm>
            <a:off x="3600" y="1008"/>
            <a:ext cx="624" cy="288"/>
          </p:xfrm>
          <a:graphic>
            <a:graphicData uri="http://schemas.openxmlformats.org/presentationml/2006/ole">
              <mc:AlternateContent xmlns:mc="http://schemas.openxmlformats.org/markup-compatibility/2006">
                <mc:Choice xmlns:v="urn:schemas-microsoft-com:vml" Requires="v">
                  <p:oleObj spid="_x0000_s92191" name="Equation" r:id="rId4" imgW="533400" imgH="190500" progId="Equation.DSMT4">
                    <p:embed/>
                  </p:oleObj>
                </mc:Choice>
                <mc:Fallback>
                  <p:oleObj name="Equation" r:id="rId4" imgW="533400" imgH="1905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 y="1008"/>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2169"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6" y="1550"/>
              <a:ext cx="960"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2171" name="Text Box 11"/>
          <p:cNvSpPr txBox="1">
            <a:spLocks noChangeArrowheads="1"/>
          </p:cNvSpPr>
          <p:nvPr/>
        </p:nvSpPr>
        <p:spPr bwMode="auto">
          <a:xfrm>
            <a:off x="261938" y="3657600"/>
            <a:ext cx="8882062"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由此可见</a:t>
            </a:r>
            <a:r>
              <a:rPr lang="en-US" altLang="zh-CN">
                <a:effectLst>
                  <a:outerShdw blurRad="38100" dist="38100" dir="2700000" algn="tl">
                    <a:srgbClr val="C0C0C0"/>
                  </a:outerShdw>
                </a:effectLst>
                <a:latin typeface="Arial" charset="0"/>
              </a:rPr>
              <a:t>NP-C    NP-hard</a:t>
            </a:r>
            <a:r>
              <a:rPr lang="zh-CN" altLang="en-US">
                <a:effectLst>
                  <a:outerShdw blurRad="38100" dist="38100" dir="2700000" algn="tl">
                    <a:srgbClr val="C0C0C0"/>
                  </a:outerShdw>
                </a:effectLst>
                <a:latin typeface="Arial" charset="0"/>
              </a:rPr>
              <a:t>，而且两者之间的区别</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仅在于</a:t>
            </a:r>
            <a:r>
              <a:rPr lang="en-US" altLang="zh-CN">
                <a:effectLst>
                  <a:outerShdw blurRad="38100" dist="38100" dir="2700000" algn="tl">
                    <a:srgbClr val="C0C0C0"/>
                  </a:outerShdw>
                </a:effectLst>
                <a:latin typeface="Arial" charset="0"/>
              </a:rPr>
              <a:t>NP-C</a:t>
            </a:r>
            <a:r>
              <a:rPr lang="zh-CN" altLang="en-US">
                <a:effectLst>
                  <a:outerShdw blurRad="38100" dist="38100" dir="2700000" algn="tl">
                    <a:srgbClr val="C0C0C0"/>
                  </a:outerShdw>
                </a:effectLst>
                <a:latin typeface="Arial" charset="0"/>
              </a:rPr>
              <a:t>必须判断问题属于</a:t>
            </a:r>
            <a:r>
              <a:rPr lang="en-US" altLang="zh-CN">
                <a:effectLst>
                  <a:outerShdw blurRad="38100" dist="38100" dir="2700000" algn="tl">
                    <a:srgbClr val="C0C0C0"/>
                  </a:outerShdw>
                </a:effectLst>
                <a:latin typeface="Arial" charset="0"/>
              </a:rPr>
              <a:t>NP</a:t>
            </a:r>
            <a:r>
              <a:rPr lang="zh-CN" altLang="en-US">
                <a:effectLst>
                  <a:outerShdw blurRad="38100" dist="38100" dir="2700000" algn="tl">
                    <a:srgbClr val="C0C0C0"/>
                  </a:outerShdw>
                </a:effectLst>
                <a:latin typeface="Arial" charset="0"/>
              </a:rPr>
              <a:t>类。同时，若已知</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一个问题</a:t>
            </a:r>
            <a:r>
              <a:rPr lang="en-US" altLang="zh-CN">
                <a:effectLst>
                  <a:outerShdw blurRad="38100" dist="38100" dir="2700000" algn="tl">
                    <a:srgbClr val="C0C0C0"/>
                  </a:outerShdw>
                </a:effectLst>
                <a:latin typeface="Arial" charset="0"/>
              </a:rPr>
              <a:t>A</a:t>
            </a:r>
            <a:r>
              <a:rPr lang="zh-CN" altLang="en-US">
                <a:effectLst>
                  <a:outerShdw blurRad="38100" dist="38100" dir="2700000" algn="tl">
                    <a:srgbClr val="C0C0C0"/>
                  </a:outerShdw>
                </a:effectLst>
                <a:latin typeface="Arial" charset="0"/>
              </a:rPr>
              <a:t>为</a:t>
            </a:r>
            <a:r>
              <a:rPr lang="en-US" altLang="zh-CN">
                <a:effectLst>
                  <a:outerShdw blurRad="38100" dist="38100" dir="2700000" algn="tl">
                    <a:srgbClr val="C0C0C0"/>
                  </a:outerShdw>
                </a:effectLst>
                <a:latin typeface="Arial" charset="0"/>
              </a:rPr>
              <a:t>NP-C</a:t>
            </a:r>
            <a:r>
              <a:rPr lang="zh-CN" altLang="en-US">
                <a:effectLst>
                  <a:outerShdw blurRad="38100" dist="38100" dir="2700000" algn="tl">
                    <a:srgbClr val="C0C0C0"/>
                  </a:outerShdw>
                </a:effectLst>
                <a:latin typeface="Arial" charset="0"/>
              </a:rPr>
              <a:t>或</a:t>
            </a:r>
            <a:r>
              <a:rPr lang="en-US" altLang="zh-CN">
                <a:effectLst>
                  <a:outerShdw blurRad="38100" dist="38100" dir="2700000" algn="tl">
                    <a:srgbClr val="C0C0C0"/>
                  </a:outerShdw>
                </a:effectLst>
                <a:latin typeface="Arial" charset="0"/>
              </a:rPr>
              <a:t>NP-hard</a:t>
            </a:r>
            <a:r>
              <a:rPr lang="zh-CN" altLang="en-US">
                <a:effectLst>
                  <a:outerShdw blurRad="38100" dist="38100" dir="2700000" algn="tl">
                    <a:srgbClr val="C0C0C0"/>
                  </a:outerShdw>
                </a:effectLst>
                <a:latin typeface="Arial" charset="0"/>
              </a:rPr>
              <a:t>，当遇到一个新问题</a:t>
            </a:r>
            <a:r>
              <a:rPr lang="en-US" altLang="zh-CN">
                <a:effectLst>
                  <a:outerShdw blurRad="38100" dist="38100" dir="2700000" algn="tl">
                    <a:srgbClr val="C0C0C0"/>
                  </a:outerShdw>
                </a:effectLst>
                <a:latin typeface="Arial" charset="0"/>
              </a:rPr>
              <a:t>B</a:t>
            </a:r>
            <a:endParaRPr lang="en-US" altLang="zh-CN">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时，若已知问题可多项式归约为新问题</a:t>
            </a:r>
            <a:r>
              <a:rPr lang="en-US" altLang="zh-CN">
                <a:effectLst>
                  <a:outerShdw blurRad="38100" dist="38100" dir="2700000" algn="tl">
                    <a:srgbClr val="C0C0C0"/>
                  </a:outerShdw>
                </a:effectLst>
                <a:latin typeface="Arial" charset="0"/>
              </a:rPr>
              <a:t>B</a:t>
            </a:r>
            <a:r>
              <a:rPr lang="zh-CN" altLang="en-US">
                <a:effectLst>
                  <a:outerShdw blurRad="38100" dist="38100" dir="2700000" algn="tl">
                    <a:srgbClr val="C0C0C0"/>
                  </a:outerShdw>
                </a:effectLst>
                <a:latin typeface="Arial" charset="0"/>
              </a:rPr>
              <a:t>，则</a:t>
            </a:r>
            <a:r>
              <a:rPr lang="en-US" altLang="zh-CN">
                <a:effectLst>
                  <a:outerShdw blurRad="38100" dist="38100" dir="2700000" algn="tl">
                    <a:srgbClr val="C0C0C0"/>
                  </a:outerShdw>
                </a:effectLst>
                <a:latin typeface="Arial" charset="0"/>
              </a:rPr>
              <a:t>B</a:t>
            </a:r>
            <a:r>
              <a:rPr lang="zh-CN" altLang="en-US">
                <a:effectLst>
                  <a:outerShdw blurRad="38100" dist="38100" dir="2700000" algn="tl">
                    <a:srgbClr val="C0C0C0"/>
                  </a:outerShdw>
                </a:effectLst>
                <a:latin typeface="Arial" charset="0"/>
              </a:rPr>
              <a:t>为</a:t>
            </a:r>
            <a:endParaRPr lang="zh-CN" altLang="en-US">
              <a:effectLst>
                <a:outerShdw blurRad="38100" dist="38100" dir="2700000" algn="tl">
                  <a:srgbClr val="C0C0C0"/>
                </a:outerShdw>
              </a:effectLst>
              <a:latin typeface="Arial" charset="0"/>
            </a:endParaRPr>
          </a:p>
          <a:p>
            <a:r>
              <a:rPr lang="en-US" altLang="zh-CN">
                <a:effectLst>
                  <a:outerShdw blurRad="38100" dist="38100" dir="2700000" algn="tl">
                    <a:srgbClr val="C0C0C0"/>
                  </a:outerShdw>
                </a:effectLst>
                <a:latin typeface="Arial" charset="0"/>
              </a:rPr>
              <a:t>NP-hard</a:t>
            </a:r>
            <a:r>
              <a:rPr lang="zh-CN" altLang="en-US">
                <a:effectLst>
                  <a:outerShdw blurRad="38100" dist="38100" dir="2700000" algn="tl">
                    <a:srgbClr val="C0C0C0"/>
                  </a:outerShdw>
                </a:effectLst>
                <a:latin typeface="Arial" charset="0"/>
              </a:rPr>
              <a:t>类问题，进而若可验证新问题</a:t>
            </a:r>
            <a:r>
              <a:rPr lang="en-US" altLang="zh-CN">
                <a:effectLst>
                  <a:outerShdw blurRad="38100" dist="38100" dir="2700000" algn="tl">
                    <a:srgbClr val="C0C0C0"/>
                  </a:outerShdw>
                </a:effectLst>
                <a:latin typeface="Arial" charset="0"/>
              </a:rPr>
              <a:t>B</a:t>
            </a:r>
            <a:r>
              <a:rPr lang="zh-CN" altLang="en-US">
                <a:effectLst>
                  <a:outerShdw blurRad="38100" dist="38100" dir="2700000" algn="tl">
                    <a:srgbClr val="C0C0C0"/>
                  </a:outerShdw>
                </a:effectLst>
                <a:latin typeface="Arial" charset="0"/>
              </a:rPr>
              <a:t>属于</a:t>
            </a:r>
            <a:r>
              <a:rPr lang="en-US" altLang="zh-CN">
                <a:effectLst>
                  <a:outerShdw blurRad="38100" dist="38100" dir="2700000" algn="tl">
                    <a:srgbClr val="C0C0C0"/>
                  </a:outerShdw>
                </a:effectLst>
                <a:latin typeface="Arial" charset="0"/>
              </a:rPr>
              <a:t>NP</a:t>
            </a:r>
            <a:r>
              <a:rPr lang="zh-CN" altLang="en-US">
                <a:effectLst>
                  <a:outerShdw blurRad="38100" dist="38100" dir="2700000" algn="tl">
                    <a:srgbClr val="C0C0C0"/>
                  </a:outerShdw>
                </a:effectLst>
                <a:latin typeface="Arial" charset="0"/>
              </a:rPr>
              <a:t>类，</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则</a:t>
            </a:r>
            <a:r>
              <a:rPr lang="en-US" altLang="zh-CN">
                <a:effectLst>
                  <a:outerShdw blurRad="38100" dist="38100" dir="2700000" algn="tl">
                    <a:srgbClr val="C0C0C0"/>
                  </a:outerShdw>
                </a:effectLst>
                <a:latin typeface="Arial" charset="0"/>
              </a:rPr>
              <a:t>B</a:t>
            </a:r>
            <a:r>
              <a:rPr lang="zh-CN" altLang="en-US">
                <a:effectLst>
                  <a:outerShdw blurRad="38100" dist="38100" dir="2700000" algn="tl">
                    <a:srgbClr val="C0C0C0"/>
                  </a:outerShdw>
                </a:effectLst>
                <a:latin typeface="Arial" charset="0"/>
              </a:rPr>
              <a:t>为</a:t>
            </a:r>
            <a:r>
              <a:rPr lang="en-US" altLang="zh-CN">
                <a:effectLst>
                  <a:outerShdw blurRad="38100" dist="38100" dir="2700000" algn="tl">
                    <a:srgbClr val="C0C0C0"/>
                  </a:outerShdw>
                </a:effectLst>
                <a:latin typeface="Arial" charset="0"/>
              </a:rPr>
              <a:t>NP-C</a:t>
            </a:r>
            <a:r>
              <a:rPr lang="zh-CN" altLang="en-US">
                <a:effectLst>
                  <a:outerShdw blurRad="38100" dist="38100" dir="2700000" algn="tl">
                    <a:srgbClr val="C0C0C0"/>
                  </a:outerShdw>
                </a:effectLst>
                <a:latin typeface="Arial" charset="0"/>
              </a:rPr>
              <a:t>类问题。</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28600" y="914400"/>
            <a:ext cx="7772400" cy="1143000"/>
          </a:xfrm>
        </p:spPr>
        <p:txBody>
          <a:bodyPr/>
          <a:lstStyle/>
          <a:p>
            <a:pPr algn="l"/>
            <a:r>
              <a:rPr lang="en-US" altLang="zh-CN" sz="2600">
                <a:effectLst>
                  <a:outerShdw blurRad="38100" dist="38100" dir="2700000" algn="tl">
                    <a:srgbClr val="C0C0C0"/>
                  </a:outerShdw>
                </a:effectLst>
              </a:rPr>
              <a:t>P</a:t>
            </a:r>
            <a:r>
              <a:rPr lang="zh-CN" altLang="en-US" sz="2600">
                <a:effectLst>
                  <a:outerShdw blurRad="38100" dist="38100" dir="2700000" algn="tl">
                    <a:srgbClr val="C0C0C0"/>
                  </a:outerShdw>
                </a:effectLst>
              </a:rPr>
              <a:t>、</a:t>
            </a:r>
            <a:r>
              <a:rPr lang="en-US" altLang="zh-CN" sz="2600">
                <a:effectLst>
                  <a:outerShdw blurRad="38100" dist="38100" dir="2700000" algn="tl">
                    <a:srgbClr val="C0C0C0"/>
                  </a:outerShdw>
                </a:effectLst>
              </a:rPr>
              <a:t>NP</a:t>
            </a:r>
            <a:r>
              <a:rPr lang="zh-CN" altLang="en-US" sz="2600">
                <a:effectLst>
                  <a:outerShdw blurRad="38100" dist="38100" dir="2700000" algn="tl">
                    <a:srgbClr val="C0C0C0"/>
                  </a:outerShdw>
                </a:effectLst>
              </a:rPr>
              <a:t>、</a:t>
            </a:r>
            <a:r>
              <a:rPr lang="en-US" altLang="zh-CN" sz="2600">
                <a:effectLst>
                  <a:outerShdw blurRad="38100" dist="38100" dir="2700000" algn="tl">
                    <a:srgbClr val="C0C0C0"/>
                  </a:outerShdw>
                </a:effectLst>
              </a:rPr>
              <a:t>NP-C</a:t>
            </a:r>
            <a:r>
              <a:rPr lang="zh-CN" altLang="en-US" sz="2600">
                <a:effectLst>
                  <a:outerShdw blurRad="38100" dist="38100" dir="2700000" algn="tl">
                    <a:srgbClr val="C0C0C0"/>
                  </a:outerShdw>
                </a:effectLst>
              </a:rPr>
              <a:t>、</a:t>
            </a:r>
            <a:r>
              <a:rPr lang="en-US" altLang="zh-CN" sz="2600">
                <a:effectLst>
                  <a:outerShdw blurRad="38100" dist="38100" dir="2700000" algn="tl">
                    <a:srgbClr val="C0C0C0"/>
                  </a:outerShdw>
                </a:effectLst>
              </a:rPr>
              <a:t>NP-hard</a:t>
            </a:r>
            <a:r>
              <a:rPr lang="zh-CN" altLang="en-US" sz="2600">
                <a:effectLst>
                  <a:outerShdw blurRad="38100" dist="38100" dir="2700000" algn="tl">
                    <a:srgbClr val="C0C0C0"/>
                  </a:outerShdw>
                </a:effectLst>
              </a:rPr>
              <a:t>类问题之间的逻辑关系图</a:t>
            </a:r>
          </a:p>
        </p:txBody>
      </p:sp>
      <p:pic>
        <p:nvPicPr>
          <p:cNvPr id="93188"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grpSp>
        <p:nvGrpSpPr>
          <p:cNvPr id="93200" name="Group 16"/>
          <p:cNvGrpSpPr/>
          <p:nvPr/>
        </p:nvGrpSpPr>
        <p:grpSpPr bwMode="auto">
          <a:xfrm>
            <a:off x="1752600" y="2819400"/>
            <a:ext cx="5943600" cy="1905000"/>
            <a:chOff x="1104" y="1776"/>
            <a:chExt cx="3744" cy="1200"/>
          </a:xfrm>
        </p:grpSpPr>
        <p:sp>
          <p:nvSpPr>
            <p:cNvPr id="93190" name="Oval 6"/>
            <p:cNvSpPr>
              <a:spLocks noChangeArrowheads="1"/>
            </p:cNvSpPr>
            <p:nvPr/>
          </p:nvSpPr>
          <p:spPr bwMode="auto">
            <a:xfrm>
              <a:off x="2592" y="1776"/>
              <a:ext cx="2256" cy="1200"/>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effectLst>
                    <a:outerShdw blurRad="38100" dist="38100" dir="2700000" algn="tl">
                      <a:srgbClr val="C0C0C0"/>
                    </a:outerShdw>
                  </a:effectLst>
                  <a:latin typeface="Arial" charset="0"/>
                </a:rPr>
                <a:t>NP-hard</a:t>
              </a:r>
            </a:p>
          </p:txBody>
        </p:sp>
        <p:sp>
          <p:nvSpPr>
            <p:cNvPr id="93189" name="Oval 5"/>
            <p:cNvSpPr>
              <a:spLocks noChangeArrowheads="1"/>
            </p:cNvSpPr>
            <p:nvPr/>
          </p:nvSpPr>
          <p:spPr bwMode="auto">
            <a:xfrm>
              <a:off x="1104" y="1824"/>
              <a:ext cx="2015" cy="1152"/>
            </a:xfrm>
            <a:prstGeom prst="ellipse">
              <a:avLst/>
            </a:prstGeom>
            <a:solidFill>
              <a:schemeClr val="tx1">
                <a:alpha val="0"/>
              </a:scheme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effectLst>
                    <a:outerShdw blurRad="38100" dist="38100" dir="2700000" algn="tl">
                      <a:srgbClr val="FFFFFF"/>
                    </a:outerShdw>
                  </a:effectLst>
                  <a:latin typeface="Arial" charset="0"/>
                </a:rPr>
                <a:t>NP</a:t>
              </a:r>
            </a:p>
          </p:txBody>
        </p:sp>
        <p:sp>
          <p:nvSpPr>
            <p:cNvPr id="93191" name="Oval 7"/>
            <p:cNvSpPr>
              <a:spLocks noChangeArrowheads="1"/>
            </p:cNvSpPr>
            <p:nvPr/>
          </p:nvSpPr>
          <p:spPr bwMode="auto">
            <a:xfrm>
              <a:off x="1248" y="2112"/>
              <a:ext cx="576" cy="480"/>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effectLst>
                    <a:outerShdw blurRad="38100" dist="38100" dir="2700000" algn="tl">
                      <a:srgbClr val="C0C0C0"/>
                    </a:outerShdw>
                  </a:effectLst>
                  <a:latin typeface="Arial" charset="0"/>
                </a:rPr>
                <a:t>P</a:t>
              </a:r>
            </a:p>
          </p:txBody>
        </p:sp>
        <p:sp>
          <p:nvSpPr>
            <p:cNvPr id="93199" name="Text Box 15"/>
            <p:cNvSpPr txBox="1">
              <a:spLocks noChangeArrowheads="1"/>
            </p:cNvSpPr>
            <p:nvPr/>
          </p:nvSpPr>
          <p:spPr bwMode="auto">
            <a:xfrm>
              <a:off x="2579" y="2215"/>
              <a:ext cx="50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effectLst>
                    <a:outerShdw blurRad="38100" dist="38100" dir="2700000" algn="tl">
                      <a:srgbClr val="C0C0C0"/>
                    </a:outerShdw>
                  </a:effectLst>
                  <a:latin typeface="Arial" charset="0"/>
                </a:rPr>
                <a:t>NP-C</a:t>
              </a: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990600"/>
            <a:ext cx="4191000" cy="838200"/>
          </a:xfrm>
        </p:spPr>
        <p:txBody>
          <a:bodyPr/>
          <a:lstStyle/>
          <a:p>
            <a:r>
              <a:rPr lang="en-US" altLang="zh-CN" sz="2400">
                <a:solidFill>
                  <a:schemeClr val="tx1"/>
                </a:solidFill>
                <a:effectLst>
                  <a:outerShdw blurRad="38100" dist="38100" dir="2700000" algn="tl">
                    <a:srgbClr val="C0C0C0"/>
                  </a:outerShdw>
                </a:effectLst>
              </a:rPr>
              <a:t>1.3  </a:t>
            </a:r>
            <a:r>
              <a:rPr lang="zh-CN" altLang="en-US" sz="2400">
                <a:solidFill>
                  <a:schemeClr val="tx1"/>
                </a:solidFill>
                <a:effectLst>
                  <a:outerShdw blurRad="38100" dist="38100" dir="2700000" algn="tl">
                    <a:srgbClr val="C0C0C0"/>
                  </a:outerShdw>
                </a:effectLst>
              </a:rPr>
              <a:t>组合优化问题求解方法</a:t>
            </a:r>
          </a:p>
        </p:txBody>
      </p:sp>
      <p:sp>
        <p:nvSpPr>
          <p:cNvPr id="20483" name="Rectangle 3"/>
          <p:cNvSpPr>
            <a:spLocks noGrp="1" noChangeArrowheads="1"/>
          </p:cNvSpPr>
          <p:nvPr>
            <p:ph type="body" idx="1"/>
          </p:nvPr>
        </p:nvSpPr>
        <p:spPr>
          <a:xfrm>
            <a:off x="0" y="1828800"/>
            <a:ext cx="9144000" cy="4876800"/>
          </a:xfrm>
        </p:spPr>
        <p:txBody>
          <a:bodyPr/>
          <a:lstStyle/>
          <a:p>
            <a:pPr>
              <a:lnSpc>
                <a:spcPct val="90000"/>
              </a:lnSpc>
              <a:buFontTx/>
              <a:buNone/>
            </a:pPr>
            <a:r>
              <a:rPr lang="en-US" altLang="zh-CN" sz="2800"/>
              <a:t>           </a:t>
            </a:r>
            <a:r>
              <a:rPr lang="zh-CN" altLang="en-US" sz="2400">
                <a:effectLst>
                  <a:outerShdw blurRad="38100" dist="38100" dir="2700000" algn="tl">
                    <a:srgbClr val="C0C0C0"/>
                  </a:outerShdw>
                </a:effectLst>
              </a:rPr>
              <a:t>对于组合优化问题的求解存在两种类型的方法：</a:t>
            </a:r>
            <a:r>
              <a:rPr lang="zh-CN" altLang="en-US" sz="2400">
                <a:solidFill>
                  <a:srgbClr val="FF0000"/>
                </a:solidFill>
                <a:effectLst>
                  <a:outerShdw blurRad="38100" dist="38100" dir="2700000" algn="tl">
                    <a:srgbClr val="C0C0C0"/>
                  </a:outerShdw>
                </a:effectLst>
              </a:rPr>
              <a:t>确定性算法</a:t>
            </a:r>
            <a:r>
              <a:rPr lang="zh-CN" altLang="en-US" sz="2400">
                <a:effectLst>
                  <a:outerShdw blurRad="38100" dist="38100" dir="2700000" algn="tl">
                    <a:srgbClr val="C0C0C0"/>
                  </a:outerShdw>
                </a:effectLst>
              </a:rPr>
              <a:t>和</a:t>
            </a:r>
            <a:r>
              <a:rPr lang="zh-CN" altLang="en-US" sz="2400">
                <a:solidFill>
                  <a:srgbClr val="FF0000"/>
                </a:solidFill>
                <a:effectLst>
                  <a:outerShdw blurRad="38100" dist="38100" dir="2700000" algn="tl">
                    <a:srgbClr val="C0C0C0"/>
                  </a:outerShdw>
                </a:effectLst>
              </a:rPr>
              <a:t>近似算法</a:t>
            </a:r>
            <a:r>
              <a:rPr lang="zh-CN" altLang="en-US" sz="2400">
                <a:effectLst>
                  <a:outerShdw blurRad="38100" dist="38100" dir="2700000" algn="tl">
                    <a:srgbClr val="C0C0C0"/>
                  </a:outerShdw>
                </a:effectLst>
              </a:rPr>
              <a:t>。</a:t>
            </a:r>
            <a:endParaRPr lang="zh-CN" altLang="en-US" sz="2400">
              <a:effectLst>
                <a:outerShdw blurRad="38100" dist="38100" dir="2700000" algn="tl">
                  <a:srgbClr val="C0C0C0"/>
                </a:outerShdw>
              </a:effectLst>
            </a:endParaRPr>
          </a:p>
          <a:p>
            <a:pPr>
              <a:lnSpc>
                <a:spcPct val="90000"/>
              </a:lnSpc>
              <a:buFontTx/>
              <a:buNone/>
            </a:pPr>
            <a:r>
              <a:rPr lang="zh-CN" altLang="en-US" sz="2400">
                <a:effectLst>
                  <a:outerShdw blurRad="38100" dist="38100" dir="2700000" algn="tl">
                    <a:srgbClr val="C0C0C0"/>
                  </a:outerShdw>
                </a:effectLst>
              </a:rPr>
              <a:t>     </a:t>
            </a:r>
            <a:r>
              <a:rPr lang="zh-CN" altLang="en-US" sz="2400" b="1">
                <a:effectLst>
                  <a:outerShdw blurRad="38100" dist="38100" dir="2700000" algn="tl">
                    <a:srgbClr val="C0C0C0"/>
                  </a:outerShdw>
                </a:effectLst>
              </a:rPr>
              <a:t>确定性算法</a:t>
            </a:r>
            <a:r>
              <a:rPr lang="zh-CN" altLang="en-US" sz="2400">
                <a:effectLst>
                  <a:outerShdw blurRad="38100" dist="38100" dir="2700000" algn="tl">
                    <a:srgbClr val="C0C0C0"/>
                  </a:outerShdw>
                </a:effectLst>
              </a:rPr>
              <a:t>（</a:t>
            </a:r>
            <a:r>
              <a:rPr lang="en-US" altLang="zh-CN" sz="2400">
                <a:effectLst>
                  <a:outerShdw blurRad="38100" dist="38100" dir="2700000" algn="tl">
                    <a:srgbClr val="C0C0C0"/>
                  </a:outerShdw>
                </a:effectLst>
              </a:rPr>
              <a:t>exact algorithm</a:t>
            </a:r>
            <a:r>
              <a:rPr lang="zh-CN" altLang="en-US" sz="2400">
                <a:effectLst>
                  <a:outerShdw blurRad="38100" dist="38100" dir="2700000" algn="tl">
                    <a:srgbClr val="C0C0C0"/>
                  </a:outerShdw>
                </a:effectLst>
              </a:rPr>
              <a:t>）可以保证找到问题的最优解，而且事实已经证明对于任何规模有限的组合优化问题实例来说，算法都可以在一个与问题有关的运行时间内得到最优解。但是往往对于一个比较复杂的问题确定性算法需要指数级的时间来寻找最优解。这就有点不太实际。</a:t>
            </a:r>
            <a:endParaRPr lang="zh-CN" altLang="en-US" sz="2400">
              <a:effectLst>
                <a:outerShdw blurRad="38100" dist="38100" dir="2700000" algn="tl">
                  <a:srgbClr val="C0C0C0"/>
                </a:outerShdw>
              </a:effectLst>
            </a:endParaRPr>
          </a:p>
          <a:p>
            <a:pPr>
              <a:lnSpc>
                <a:spcPct val="90000"/>
              </a:lnSpc>
              <a:buFontTx/>
              <a:buNone/>
            </a:pPr>
            <a:r>
              <a:rPr lang="zh-CN" altLang="en-US" sz="2400">
                <a:effectLst>
                  <a:outerShdw blurRad="38100" dist="38100" dir="2700000" algn="tl">
                    <a:srgbClr val="C0C0C0"/>
                  </a:outerShdw>
                </a:effectLst>
              </a:rPr>
              <a:t>             如果在实际应用中不能有效地得到最优解，唯一可行的方法就是降低最优值的精度以换取计算效率的提高。换句话说，为了可以在多项式时间内求得比较好的解，可以以牺牲找到最优解的保证作为代价。</a:t>
            </a:r>
            <a:endParaRPr lang="zh-CN" altLang="en-US" sz="2400">
              <a:effectLst>
                <a:outerShdw blurRad="38100" dist="38100" dir="2700000" algn="tl">
                  <a:srgbClr val="C0C0C0"/>
                </a:outerShdw>
              </a:effectLst>
            </a:endParaRPr>
          </a:p>
          <a:p>
            <a:pPr>
              <a:lnSpc>
                <a:spcPct val="90000"/>
              </a:lnSpc>
              <a:buFontTx/>
              <a:buNone/>
            </a:pPr>
            <a:r>
              <a:rPr lang="zh-CN" altLang="en-US">
                <a:effectLst>
                  <a:outerShdw blurRad="38100" dist="38100" dir="2700000" algn="tl">
                    <a:srgbClr val="C0C0C0"/>
                  </a:outerShdw>
                </a:effectLst>
              </a:rPr>
              <a:t>      </a:t>
            </a:r>
          </a:p>
        </p:txBody>
      </p:sp>
      <p:pic>
        <p:nvPicPr>
          <p:cNvPr id="20485" name="Picture 5"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990600"/>
            <a:ext cx="4191000" cy="838200"/>
          </a:xfrm>
        </p:spPr>
        <p:txBody>
          <a:bodyPr/>
          <a:lstStyle/>
          <a:p>
            <a:r>
              <a:rPr lang="en-US" altLang="zh-CN" sz="2400">
                <a:solidFill>
                  <a:schemeClr val="tx1"/>
                </a:solidFill>
                <a:effectLst>
                  <a:outerShdw blurRad="38100" dist="38100" dir="2700000" algn="tl">
                    <a:srgbClr val="C0C0C0"/>
                  </a:outerShdw>
                </a:effectLst>
              </a:rPr>
              <a:t>1.3  </a:t>
            </a:r>
            <a:r>
              <a:rPr lang="zh-CN" altLang="en-US" sz="2400">
                <a:solidFill>
                  <a:schemeClr val="tx1"/>
                </a:solidFill>
                <a:effectLst>
                  <a:outerShdw blurRad="38100" dist="38100" dir="2700000" algn="tl">
                    <a:srgbClr val="C0C0C0"/>
                  </a:outerShdw>
                </a:effectLst>
              </a:rPr>
              <a:t>组合优化问题求解方法</a:t>
            </a:r>
          </a:p>
        </p:txBody>
      </p:sp>
      <p:sp>
        <p:nvSpPr>
          <p:cNvPr id="40963" name="Rectangle 3"/>
          <p:cNvSpPr>
            <a:spLocks noGrp="1" noChangeArrowheads="1"/>
          </p:cNvSpPr>
          <p:nvPr>
            <p:ph type="body" idx="1"/>
          </p:nvPr>
        </p:nvSpPr>
        <p:spPr>
          <a:xfrm>
            <a:off x="457200" y="1981200"/>
            <a:ext cx="8077200" cy="3124200"/>
          </a:xfrm>
        </p:spPr>
        <p:txBody>
          <a:bodyPr/>
          <a:lstStyle/>
          <a:p>
            <a:pPr>
              <a:lnSpc>
                <a:spcPct val="80000"/>
              </a:lnSpc>
              <a:buFontTx/>
              <a:buNone/>
            </a:pPr>
            <a:r>
              <a:rPr lang="zh-CN" altLang="en-US" sz="2800" b="1">
                <a:effectLst>
                  <a:outerShdw blurRad="38100" dist="38100" dir="2700000" algn="tl">
                    <a:srgbClr val="C0C0C0"/>
                  </a:outerShdw>
                </a:effectLst>
              </a:rPr>
              <a:t>近似算法</a:t>
            </a:r>
            <a:r>
              <a:rPr lang="zh-CN" altLang="en-US" sz="2800">
                <a:effectLst>
                  <a:outerShdw blurRad="38100" dist="38100" dir="2700000" algn="tl">
                    <a:srgbClr val="C0C0C0"/>
                  </a:outerShdw>
                </a:effectLst>
              </a:rPr>
              <a:t>（</a:t>
            </a:r>
            <a:r>
              <a:rPr lang="en-US" altLang="zh-CN" sz="2800">
                <a:effectLst>
                  <a:outerShdw blurRad="38100" dist="38100" dir="2700000" algn="tl">
                    <a:srgbClr val="C0C0C0"/>
                  </a:outerShdw>
                </a:effectLst>
              </a:rPr>
              <a:t>approximate algorithm</a:t>
            </a:r>
            <a:r>
              <a:rPr lang="zh-CN" altLang="en-US" sz="2800">
                <a:effectLst>
                  <a:outerShdw blurRad="38100" dist="38100" dir="2700000" algn="tl">
                    <a:srgbClr val="C0C0C0"/>
                  </a:outerShdw>
                </a:effectLst>
              </a:rPr>
              <a:t>）是寻求在相对较低的计算成本下找到好的或接近最优解的解答，但是算法并不保证一定能够找到最优解。而近似算法在非严格定义下被称作</a:t>
            </a:r>
            <a:r>
              <a:rPr lang="zh-CN" altLang="en-US" sz="2800" b="1">
                <a:effectLst>
                  <a:outerShdw blurRad="38100" dist="38100" dir="2700000" algn="tl">
                    <a:srgbClr val="C0C0C0"/>
                  </a:outerShdw>
                </a:effectLst>
              </a:rPr>
              <a:t>启发式算法</a:t>
            </a:r>
            <a:r>
              <a:rPr lang="zh-CN" altLang="en-US" sz="2800">
                <a:effectLst>
                  <a:outerShdw blurRad="38100" dist="38100" dir="2700000" algn="tl">
                    <a:srgbClr val="C0C0C0"/>
                  </a:outerShdw>
                </a:effectLst>
              </a:rPr>
              <a:t>（</a:t>
            </a:r>
            <a:r>
              <a:rPr lang="en-US" altLang="zh-CN" sz="2800">
                <a:effectLst>
                  <a:outerShdw blurRad="38100" dist="38100" dir="2700000" algn="tl">
                    <a:srgbClr val="C0C0C0"/>
                  </a:outerShdw>
                </a:effectLst>
              </a:rPr>
              <a:t>heuristic methods</a:t>
            </a:r>
            <a:r>
              <a:rPr lang="zh-CN" altLang="en-US" sz="2800">
                <a:effectLst>
                  <a:outerShdw blurRad="38100" dist="38100" dir="2700000" algn="tl">
                    <a:srgbClr val="C0C0C0"/>
                  </a:outerShdw>
                </a:effectLst>
              </a:rPr>
              <a:t>）。</a:t>
            </a:r>
            <a:endParaRPr lang="zh-CN" altLang="en-US" sz="2800" b="1">
              <a:effectLst>
                <a:outerShdw blurRad="38100" dist="38100" dir="2700000" algn="tl">
                  <a:srgbClr val="C0C0C0"/>
                </a:outerShdw>
              </a:effectLst>
            </a:endParaRPr>
          </a:p>
          <a:p>
            <a:pPr>
              <a:lnSpc>
                <a:spcPct val="80000"/>
              </a:lnSpc>
              <a:buFontTx/>
              <a:buNone/>
            </a:pPr>
            <a:endParaRPr lang="zh-CN" altLang="en-US" sz="2800">
              <a:effectLst>
                <a:outerShdw blurRad="38100" dist="38100" dir="2700000" algn="tl">
                  <a:srgbClr val="C0C0C0"/>
                </a:outerShdw>
              </a:effectLst>
            </a:endParaRPr>
          </a:p>
          <a:p>
            <a:pPr>
              <a:buFontTx/>
              <a:buNone/>
            </a:pPr>
            <a:endParaRPr lang="zh-CN" altLang="en-US" sz="2800">
              <a:effectLst>
                <a:outerShdw blurRad="38100" dist="38100" dir="2700000" algn="tl">
                  <a:srgbClr val="C0C0C0"/>
                </a:outerShdw>
              </a:effectLst>
            </a:endParaRPr>
          </a:p>
        </p:txBody>
      </p:sp>
      <p:pic>
        <p:nvPicPr>
          <p:cNvPr id="40964"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0" y="1219200"/>
            <a:ext cx="8991600" cy="5638800"/>
          </a:xfrm>
        </p:spPr>
        <p:txBody>
          <a:bodyPr/>
          <a:lstStyle/>
          <a:p>
            <a:pPr>
              <a:buFontTx/>
              <a:buNone/>
            </a:pPr>
            <a:r>
              <a:rPr lang="en-US" altLang="zh-CN">
                <a:effectLst>
                  <a:outerShdw blurRad="38100" dist="38100" dir="2700000" algn="tl">
                    <a:srgbClr val="C0C0C0"/>
                  </a:outerShdw>
                </a:effectLst>
              </a:rPr>
              <a:t>     </a:t>
            </a:r>
            <a:r>
              <a:rPr lang="zh-CN" altLang="en-US" sz="2800">
                <a:effectLst>
                  <a:outerShdw blurRad="38100" dist="38100" dir="2700000" algn="tl">
                    <a:srgbClr val="C0C0C0"/>
                  </a:outerShdw>
                </a:effectLst>
              </a:rPr>
              <a:t>基于算法使用的基本技巧，近似算法可以分为</a:t>
            </a:r>
            <a:r>
              <a:rPr lang="zh-CN" altLang="en-US" sz="2800">
                <a:solidFill>
                  <a:srgbClr val="FF0000"/>
                </a:solidFill>
                <a:effectLst>
                  <a:outerShdw blurRad="38100" dist="38100" dir="2700000" algn="tl">
                    <a:srgbClr val="C0C0C0"/>
                  </a:outerShdw>
                </a:effectLst>
              </a:rPr>
              <a:t>构建性算法</a:t>
            </a:r>
            <a:r>
              <a:rPr lang="zh-CN" altLang="en-US" sz="2800">
                <a:effectLst>
                  <a:outerShdw blurRad="38100" dist="38100" dir="2700000" algn="tl">
                    <a:srgbClr val="C0C0C0"/>
                  </a:outerShdw>
                </a:effectLst>
              </a:rPr>
              <a:t>和</a:t>
            </a:r>
            <a:r>
              <a:rPr lang="zh-CN" altLang="en-US" sz="2800">
                <a:solidFill>
                  <a:srgbClr val="FF0000"/>
                </a:solidFill>
                <a:effectLst>
                  <a:outerShdw blurRad="38100" dist="38100" dir="2700000" algn="tl">
                    <a:srgbClr val="C0C0C0"/>
                  </a:outerShdw>
                </a:effectLst>
              </a:rPr>
              <a:t>局部搜索算法</a:t>
            </a:r>
            <a:endParaRPr lang="zh-CN" altLang="en-US" sz="2800">
              <a:solidFill>
                <a:srgbClr val="FF0000"/>
              </a:solidFill>
              <a:effectLst>
                <a:outerShdw blurRad="38100" dist="38100" dir="2700000" algn="tl">
                  <a:srgbClr val="C0C0C0"/>
                </a:outerShdw>
              </a:effectLst>
            </a:endParaRPr>
          </a:p>
          <a:p>
            <a:pPr>
              <a:buFontTx/>
              <a:buNone/>
            </a:pPr>
            <a:r>
              <a:rPr lang="zh-CN" altLang="en-US">
                <a:effectLst>
                  <a:outerShdw blurRad="38100" dist="38100" dir="2700000" algn="tl">
                    <a:srgbClr val="C0C0C0"/>
                  </a:outerShdw>
                </a:effectLst>
              </a:rPr>
              <a:t>          </a:t>
            </a:r>
            <a:r>
              <a:rPr lang="zh-CN" altLang="en-US" sz="2600" b="1">
                <a:solidFill>
                  <a:srgbClr val="FF0000"/>
                </a:solidFill>
                <a:effectLst>
                  <a:outerShdw blurRad="38100" dist="38100" dir="2700000" algn="tl">
                    <a:srgbClr val="C0C0C0"/>
                  </a:outerShdw>
                </a:effectLst>
              </a:rPr>
              <a:t>构建性算法</a:t>
            </a:r>
            <a:r>
              <a:rPr lang="zh-CN" altLang="en-US" sz="2600">
                <a:effectLst>
                  <a:outerShdw blurRad="38100" dist="38100" dir="2700000" algn="tl">
                    <a:srgbClr val="C0C0C0"/>
                  </a:outerShdw>
                </a:effectLst>
              </a:rPr>
              <a:t>（</a:t>
            </a:r>
            <a:r>
              <a:rPr lang="en-US" altLang="zh-CN" sz="2600">
                <a:effectLst>
                  <a:outerShdw blurRad="38100" dist="38100" dir="2700000" algn="tl">
                    <a:srgbClr val="C0C0C0"/>
                  </a:outerShdw>
                </a:effectLst>
              </a:rPr>
              <a:t>construction</a:t>
            </a:r>
            <a:r>
              <a:rPr lang="zh-CN" altLang="en-US" sz="2600">
                <a:effectLst>
                  <a:outerShdw blurRad="38100" dist="38100" dir="2700000" algn="tl">
                    <a:srgbClr val="C0C0C0"/>
                  </a:outerShdw>
                </a:effectLst>
              </a:rPr>
              <a:t>）是从最初的空解开始，迭代地添加解成分到解中去，直到完全构建解。例如在</a:t>
            </a:r>
            <a:r>
              <a:rPr lang="en-US" altLang="zh-CN" sz="2600">
                <a:effectLst>
                  <a:outerShdw blurRad="38100" dist="38100" dir="2700000" algn="tl">
                    <a:srgbClr val="C0C0C0"/>
                  </a:outerShdw>
                </a:effectLst>
              </a:rPr>
              <a:t>TSP</a:t>
            </a:r>
            <a:r>
              <a:rPr lang="zh-CN" altLang="en-US" sz="2600">
                <a:effectLst>
                  <a:outerShdw blurRad="38100" dist="38100" dir="2700000" algn="tl">
                    <a:srgbClr val="C0C0C0"/>
                  </a:outerShdw>
                </a:effectLst>
              </a:rPr>
              <a:t>中，解的构建性就是通过逐个添加城市而达到的。尽管在近似算法中，构建性算法是典型的快速算法，然而在大多数情况下算法生成的解要比由局部搜索算法找到的解要差。</a:t>
            </a:r>
            <a:endParaRPr lang="zh-CN" altLang="en-US" sz="2600">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          </a:t>
            </a:r>
          </a:p>
        </p:txBody>
      </p:sp>
      <p:pic>
        <p:nvPicPr>
          <p:cNvPr id="21508"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0" y="1676400"/>
            <a:ext cx="8839200" cy="4267200"/>
          </a:xfrm>
        </p:spPr>
        <p:txBody>
          <a:bodyPr/>
          <a:lstStyle/>
          <a:p>
            <a:pPr>
              <a:buFontTx/>
              <a:buNone/>
            </a:pPr>
            <a:r>
              <a:rPr lang="en-US" altLang="zh-CN" sz="2600">
                <a:solidFill>
                  <a:schemeClr val="tx2"/>
                </a:solidFill>
                <a:effectLst>
                  <a:outerShdw blurRad="38100" dist="38100" dir="2700000" algn="tl">
                    <a:srgbClr val="C0C0C0"/>
                  </a:outerShdw>
                </a:effectLst>
              </a:rPr>
              <a:t>            </a:t>
            </a:r>
            <a:r>
              <a:rPr lang="zh-CN" altLang="en-US" sz="2600">
                <a:solidFill>
                  <a:schemeClr val="tx2"/>
                </a:solidFill>
                <a:effectLst>
                  <a:outerShdw blurRad="38100" dist="38100" dir="2700000" algn="tl">
                    <a:srgbClr val="C0C0C0"/>
                  </a:outerShdw>
                </a:effectLst>
              </a:rPr>
              <a:t>最常用的构建性算法是贪婪构建性启发式算法</a:t>
            </a:r>
            <a:r>
              <a:rPr lang="zh-CN" altLang="en-US" sz="2600">
                <a:effectLst>
                  <a:outerShdw blurRad="38100" dist="38100" dir="2700000" algn="tl">
                    <a:srgbClr val="C0C0C0"/>
                  </a:outerShdw>
                </a:effectLst>
              </a:rPr>
              <a:t>其在每一构建步上添加由启发式函数评估得出的具有最大近似利益的解来构建完整解。针对</a:t>
            </a:r>
            <a:r>
              <a:rPr lang="en-US" altLang="zh-CN" sz="2600">
                <a:effectLst>
                  <a:outerShdw blurRad="38100" dist="38100" dir="2700000" algn="tl">
                    <a:srgbClr val="C0C0C0"/>
                  </a:outerShdw>
                </a:effectLst>
              </a:rPr>
              <a:t>TSP</a:t>
            </a:r>
            <a:r>
              <a:rPr lang="zh-CN" altLang="en-US" sz="2600">
                <a:effectLst>
                  <a:outerShdw blurRad="38100" dist="38100" dir="2700000" algn="tl">
                    <a:srgbClr val="C0C0C0"/>
                  </a:outerShdw>
                </a:effectLst>
              </a:rPr>
              <a:t>的一个贪婪构建性算法的例子就是最近邻算法，它把城市看做是解的成分，整个工作过程的第一步就是随机选择一个起始城市，然后再构建过程中迭代地从余下的城市中选择出最靠近的城市添加到解中，如果存在两个或多个最靠近的城市距离相同，则任意选择一个</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52CC4898-48C0-49AE-AB7C-09CB9D56EF33}" type="slidenum">
              <a:rPr kumimoji="0" lang="zh-CN" altLang="en-US" sz="1400"/>
            </a:fld>
            <a:endParaRPr kumimoji="0" lang="en-US" altLang="zh-CN" sz="1400"/>
          </a:p>
        </p:txBody>
      </p:sp>
      <p:sp>
        <p:nvSpPr>
          <p:cNvPr id="10243" name="Rectangle 2"/>
          <p:cNvSpPr>
            <a:spLocks noGrp="1" noChangeArrowheads="1"/>
          </p:cNvSpPr>
          <p:nvPr>
            <p:ph type="title"/>
          </p:nvPr>
        </p:nvSpPr>
        <p:spPr/>
        <p:txBody>
          <a:bodyPr/>
          <a:lstStyle/>
          <a:p>
            <a:pPr algn="ctr" eaLnBrk="1" hangingPunct="1"/>
            <a:r>
              <a:rPr lang="en-US" altLang="zh-CN" sz="3600" smtClean="0"/>
              <a:t>1.1 </a:t>
            </a:r>
            <a:r>
              <a:rPr lang="zh-CN" altLang="en-US" sz="3600" smtClean="0"/>
              <a:t>组合优化问题 </a:t>
            </a:r>
            <a:r>
              <a:rPr lang="en-US" altLang="zh-CN" sz="3600" smtClean="0"/>
              <a:t>3/8</a:t>
            </a:r>
            <a:endParaRPr lang="zh-CN" altLang="en-US" sz="3600" smtClean="0"/>
          </a:p>
        </p:txBody>
      </p:sp>
      <p:sp>
        <p:nvSpPr>
          <p:cNvPr id="10244" name="Rectangle 3"/>
          <p:cNvSpPr>
            <a:spLocks noGrp="1" noChangeArrowheads="1"/>
          </p:cNvSpPr>
          <p:nvPr>
            <p:ph type="body" idx="1"/>
          </p:nvPr>
        </p:nvSpPr>
        <p:spPr>
          <a:xfrm>
            <a:off x="533400" y="2017713"/>
            <a:ext cx="8421688" cy="725487"/>
          </a:xfrm>
        </p:spPr>
        <p:txBody>
          <a:bodyPr/>
          <a:lstStyle/>
          <a:p>
            <a:pPr eaLnBrk="1" hangingPunct="1"/>
            <a:r>
              <a:rPr lang="zh-CN" altLang="en-US" smtClean="0"/>
              <a:t>例1  0-1背包问题（0-1 </a:t>
            </a:r>
            <a:r>
              <a:rPr lang="en-US" altLang="zh-CN" smtClean="0"/>
              <a:t>knapsack problem）</a:t>
            </a:r>
          </a:p>
        </p:txBody>
      </p:sp>
      <p:graphicFrame>
        <p:nvGraphicFramePr>
          <p:cNvPr id="10245" name="Object 5"/>
          <p:cNvGraphicFramePr>
            <a:graphicFrameLocks noChangeAspect="1"/>
          </p:cNvGraphicFramePr>
          <p:nvPr/>
        </p:nvGraphicFramePr>
        <p:xfrm>
          <a:off x="1403350" y="2997200"/>
          <a:ext cx="5991225" cy="2354263"/>
        </p:xfrm>
        <a:graphic>
          <a:graphicData uri="http://schemas.openxmlformats.org/presentationml/2006/ole">
            <mc:AlternateContent xmlns:mc="http://schemas.openxmlformats.org/markup-compatibility/2006">
              <mc:Choice xmlns:v="urn:schemas-microsoft-com:vml" Requires="v">
                <p:oleObj spid="_x0000_s188420" name="Equation" r:id="rId1" imgW="2273300" imgH="914400" progId="Equation.DSMT4">
                  <p:embed/>
                </p:oleObj>
              </mc:Choice>
              <mc:Fallback>
                <p:oleObj name="Equation" r:id="rId1" imgW="2273300" imgH="914400" progId="Equation.DSMT4">
                  <p:embed/>
                  <p:pic>
                    <p:nvPicPr>
                      <p:cNvPr id="0" name="图片 1884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997200"/>
                        <a:ext cx="5991225" cy="235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3400" y="990600"/>
            <a:ext cx="7772400" cy="914400"/>
          </a:xfrm>
        </p:spPr>
        <p:txBody>
          <a:bodyPr/>
          <a:lstStyle/>
          <a:p>
            <a:pPr algn="l"/>
            <a:r>
              <a:rPr lang="zh-CN" altLang="en-US" sz="2600">
                <a:effectLst>
                  <a:outerShdw blurRad="38100" dist="38100" dir="2700000" algn="tl">
                    <a:srgbClr val="C0C0C0"/>
                  </a:outerShdw>
                </a:effectLst>
              </a:rPr>
              <a:t>例、</a:t>
            </a:r>
            <a:r>
              <a:rPr lang="en-US" altLang="zh-CN" sz="2600">
                <a:effectLst>
                  <a:outerShdw blurRad="38100" dist="38100" dir="2700000" algn="tl">
                    <a:srgbClr val="C0C0C0"/>
                  </a:outerShdw>
                </a:effectLst>
              </a:rPr>
              <a:t>TSP</a:t>
            </a:r>
            <a:r>
              <a:rPr lang="zh-CN" altLang="en-US" sz="2600">
                <a:effectLst>
                  <a:outerShdw blurRad="38100" dist="38100" dir="2700000" algn="tl">
                    <a:srgbClr val="C0C0C0"/>
                  </a:outerShdw>
                </a:effectLst>
              </a:rPr>
              <a:t>的最近邻过程 </a:t>
            </a:r>
          </a:p>
        </p:txBody>
      </p:sp>
      <p:pic>
        <p:nvPicPr>
          <p:cNvPr id="47147" name="Picture 4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0800" y="2209800"/>
            <a:ext cx="3429000" cy="230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48" name="Line 44"/>
          <p:cNvSpPr>
            <a:spLocks noChangeShapeType="1"/>
          </p:cNvSpPr>
          <p:nvPr/>
        </p:nvSpPr>
        <p:spPr bwMode="auto">
          <a:xfrm>
            <a:off x="2895600" y="3276600"/>
            <a:ext cx="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9" name="Line 45"/>
          <p:cNvSpPr>
            <a:spLocks noChangeShapeType="1"/>
          </p:cNvSpPr>
          <p:nvPr/>
        </p:nvSpPr>
        <p:spPr bwMode="auto">
          <a:xfrm>
            <a:off x="2895600" y="3276600"/>
            <a:ext cx="18288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0" name="Line 46"/>
          <p:cNvSpPr>
            <a:spLocks noChangeShapeType="1"/>
          </p:cNvSpPr>
          <p:nvPr/>
        </p:nvSpPr>
        <p:spPr bwMode="auto">
          <a:xfrm>
            <a:off x="4724400" y="4267200"/>
            <a:ext cx="990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1" name="Line 47"/>
          <p:cNvSpPr>
            <a:spLocks noChangeShapeType="1"/>
          </p:cNvSpPr>
          <p:nvPr/>
        </p:nvSpPr>
        <p:spPr bwMode="auto">
          <a:xfrm flipV="1">
            <a:off x="5715000" y="3657600"/>
            <a:ext cx="762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2" name="Line 48"/>
          <p:cNvSpPr>
            <a:spLocks noChangeShapeType="1"/>
          </p:cNvSpPr>
          <p:nvPr/>
        </p:nvSpPr>
        <p:spPr bwMode="auto">
          <a:xfrm flipV="1">
            <a:off x="5791200" y="2590800"/>
            <a:ext cx="0" cy="1066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3" name="Line 49"/>
          <p:cNvSpPr>
            <a:spLocks noChangeShapeType="1"/>
          </p:cNvSpPr>
          <p:nvPr/>
        </p:nvSpPr>
        <p:spPr bwMode="auto">
          <a:xfrm flipV="1">
            <a:off x="2895600" y="2590800"/>
            <a:ext cx="2895600" cy="1676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4" name="Text Box 50"/>
          <p:cNvSpPr txBox="1">
            <a:spLocks noChangeArrowheads="1"/>
          </p:cNvSpPr>
          <p:nvPr/>
        </p:nvSpPr>
        <p:spPr bwMode="auto">
          <a:xfrm>
            <a:off x="1600200" y="5230813"/>
            <a:ext cx="60928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600">
                <a:effectLst>
                  <a:outerShdw blurRad="38100" dist="38100" dir="2700000" algn="tl">
                    <a:srgbClr val="C0C0C0"/>
                  </a:outerShdw>
                </a:effectLst>
                <a:latin typeface="Arial" charset="0"/>
              </a:rPr>
              <a:t>从城市</a:t>
            </a:r>
            <a:r>
              <a:rPr lang="en-US" altLang="zh-CN" sz="2600">
                <a:effectLst>
                  <a:outerShdw blurRad="38100" dist="38100" dir="2700000" algn="tl">
                    <a:srgbClr val="C0C0C0"/>
                  </a:outerShdw>
                </a:effectLst>
                <a:latin typeface="Arial" charset="0"/>
              </a:rPr>
              <a:t>A</a:t>
            </a:r>
            <a:r>
              <a:rPr lang="zh-CN" altLang="en-US" sz="2600">
                <a:effectLst>
                  <a:outerShdw blurRad="38100" dist="38100" dir="2700000" algn="tl">
                    <a:srgbClr val="C0C0C0"/>
                  </a:outerShdw>
                </a:effectLst>
                <a:latin typeface="Arial" charset="0"/>
              </a:rPr>
              <a:t>出发，依次添加城市</a:t>
            </a:r>
            <a:r>
              <a:rPr lang="en-US" altLang="zh-CN" sz="2600">
                <a:effectLst>
                  <a:outerShdw blurRad="38100" dist="38100" dir="2700000" algn="tl">
                    <a:srgbClr val="C0C0C0"/>
                  </a:outerShdw>
                </a:effectLst>
                <a:latin typeface="Arial" charset="0"/>
              </a:rPr>
              <a:t>B,C,D,E</a:t>
            </a:r>
            <a:r>
              <a:rPr lang="zh-CN" altLang="en-US" sz="2600">
                <a:effectLst>
                  <a:outerShdw blurRad="38100" dist="38100" dir="2700000" algn="tl">
                    <a:srgbClr val="C0C0C0"/>
                  </a:outerShdw>
                </a:effectLst>
                <a:latin typeface="Arial" charset="0"/>
              </a:rPr>
              <a:t>和</a:t>
            </a:r>
            <a:r>
              <a:rPr lang="en-US" altLang="zh-CN" sz="2600">
                <a:effectLst>
                  <a:outerShdw blurRad="38100" dist="38100" dir="2700000" algn="tl">
                    <a:srgbClr val="C0C0C0"/>
                  </a:outerShdw>
                </a:effectLst>
                <a:latin typeface="Arial" charset="0"/>
              </a:rPr>
              <a: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48"/>
                                        </p:tgtEl>
                                        <p:attrNameLst>
                                          <p:attrName>style.visibility</p:attrName>
                                        </p:attrNameLst>
                                      </p:cBhvr>
                                      <p:to>
                                        <p:strVal val="visible"/>
                                      </p:to>
                                    </p:set>
                                    <p:animEffect transition="in" filter="blinds(horizontal)">
                                      <p:cBhvr>
                                        <p:cTn id="7" dur="500"/>
                                        <p:tgtEl>
                                          <p:spTgt spid="471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49"/>
                                        </p:tgtEl>
                                        <p:attrNameLst>
                                          <p:attrName>style.visibility</p:attrName>
                                        </p:attrNameLst>
                                      </p:cBhvr>
                                      <p:to>
                                        <p:strVal val="visible"/>
                                      </p:to>
                                    </p:set>
                                    <p:animEffect transition="in" filter="blinds(horizontal)">
                                      <p:cBhvr>
                                        <p:cTn id="12" dur="500"/>
                                        <p:tgtEl>
                                          <p:spTgt spid="471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150"/>
                                        </p:tgtEl>
                                        <p:attrNameLst>
                                          <p:attrName>style.visibility</p:attrName>
                                        </p:attrNameLst>
                                      </p:cBhvr>
                                      <p:to>
                                        <p:strVal val="visible"/>
                                      </p:to>
                                    </p:set>
                                    <p:animEffect transition="in" filter="blinds(horizontal)">
                                      <p:cBhvr>
                                        <p:cTn id="17" dur="500"/>
                                        <p:tgtEl>
                                          <p:spTgt spid="471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151"/>
                                        </p:tgtEl>
                                        <p:attrNameLst>
                                          <p:attrName>style.visibility</p:attrName>
                                        </p:attrNameLst>
                                      </p:cBhvr>
                                      <p:to>
                                        <p:strVal val="visible"/>
                                      </p:to>
                                    </p:set>
                                    <p:animEffect transition="in" filter="blinds(horizontal)">
                                      <p:cBhvr>
                                        <p:cTn id="22" dur="500"/>
                                        <p:tgtEl>
                                          <p:spTgt spid="4715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152"/>
                                        </p:tgtEl>
                                        <p:attrNameLst>
                                          <p:attrName>style.visibility</p:attrName>
                                        </p:attrNameLst>
                                      </p:cBhvr>
                                      <p:to>
                                        <p:strVal val="visible"/>
                                      </p:to>
                                    </p:set>
                                    <p:animEffect transition="in" filter="blinds(horizontal)">
                                      <p:cBhvr>
                                        <p:cTn id="27" dur="500"/>
                                        <p:tgtEl>
                                          <p:spTgt spid="4715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7153"/>
                                        </p:tgtEl>
                                        <p:attrNameLst>
                                          <p:attrName>style.visibility</p:attrName>
                                        </p:attrNameLst>
                                      </p:cBhvr>
                                      <p:to>
                                        <p:strVal val="visible"/>
                                      </p:to>
                                    </p:set>
                                    <p:animEffect transition="in" filter="blinds(horizontal)">
                                      <p:cBhvr>
                                        <p:cTn id="32" dur="500"/>
                                        <p:tgtEl>
                                          <p:spTgt spid="4715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154"/>
                                        </p:tgtEl>
                                        <p:attrNameLst>
                                          <p:attrName>style.visibility</p:attrName>
                                        </p:attrNameLst>
                                      </p:cBhvr>
                                      <p:to>
                                        <p:strVal val="visible"/>
                                      </p:to>
                                    </p:set>
                                    <p:animEffect transition="in" filter="blinds(horizontal)">
                                      <p:cBhvr>
                                        <p:cTn id="37" dur="500"/>
                                        <p:tgtEl>
                                          <p:spTgt spid="47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48" grpId="0" animBg="1"/>
      <p:bldP spid="47149" grpId="0" animBg="1"/>
      <p:bldP spid="47150" grpId="0" animBg="1"/>
      <p:bldP spid="47151" grpId="0" animBg="1"/>
      <p:bldP spid="47152" grpId="0" animBg="1"/>
      <p:bldP spid="47153" grpId="0" animBg="1"/>
      <p:bldP spid="4715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0" y="1219200"/>
            <a:ext cx="8991600" cy="5638800"/>
          </a:xfrm>
        </p:spPr>
        <p:txBody>
          <a:bodyPr/>
          <a:lstStyle/>
          <a:p>
            <a:pPr>
              <a:buFontTx/>
              <a:buNone/>
            </a:pPr>
            <a:r>
              <a:rPr lang="en-US" altLang="zh-CN" sz="2600">
                <a:effectLst>
                  <a:outerShdw blurRad="38100" dist="38100" dir="2700000" algn="tl">
                    <a:srgbClr val="C0C0C0"/>
                  </a:outerShdw>
                </a:effectLst>
              </a:rPr>
              <a:t>            </a:t>
            </a:r>
            <a:r>
              <a:rPr lang="zh-CN" altLang="en-US" sz="2600" b="1">
                <a:solidFill>
                  <a:srgbClr val="FF0000"/>
                </a:solidFill>
                <a:effectLst>
                  <a:outerShdw blurRad="38100" dist="38100" dir="2700000" algn="tl">
                    <a:srgbClr val="C0C0C0"/>
                  </a:outerShdw>
                </a:effectLst>
              </a:rPr>
              <a:t>局部搜索</a:t>
            </a:r>
            <a:r>
              <a:rPr lang="zh-CN" altLang="en-US" sz="2600">
                <a:effectLst>
                  <a:outerShdw blurRad="38100" dist="38100" dir="2700000" algn="tl">
                    <a:srgbClr val="C0C0C0"/>
                  </a:outerShdw>
                </a:effectLst>
              </a:rPr>
              <a:t>（</a:t>
            </a:r>
            <a:r>
              <a:rPr lang="en-US" altLang="zh-CN" sz="2600">
                <a:effectLst>
                  <a:outerShdw blurRad="38100" dist="38100" dir="2700000" algn="tl">
                    <a:srgbClr val="C0C0C0"/>
                  </a:outerShdw>
                </a:effectLst>
              </a:rPr>
              <a:t>local search</a:t>
            </a:r>
            <a:r>
              <a:rPr lang="zh-CN" altLang="en-US" sz="2600">
                <a:effectLst>
                  <a:outerShdw blurRad="38100" dist="38100" dir="2700000" algn="tl">
                    <a:srgbClr val="C0C0C0"/>
                  </a:outerShdw>
                </a:effectLst>
              </a:rPr>
              <a:t>）最初从某些解开始，不断通过局部调整来尝试改进当前解。应用局部搜索的第一步就是定义候选集上的领域结构，实际上，领域结构所定义的是每一个当前解通过局部搜索算法可以到达的可能解的集合，一种比较常用的方法就是通过  </a:t>
            </a:r>
            <a:r>
              <a:rPr lang="en-US" altLang="zh-CN" sz="2600">
                <a:effectLst>
                  <a:outerShdw blurRad="38100" dist="38100" dir="2700000" algn="tl">
                    <a:srgbClr val="C0C0C0"/>
                  </a:outerShdw>
                </a:effectLst>
              </a:rPr>
              <a:t>-</a:t>
            </a:r>
            <a:r>
              <a:rPr lang="zh-CN" altLang="en-US" sz="2600">
                <a:effectLst>
                  <a:outerShdw blurRad="38100" dist="38100" dir="2700000" algn="tl">
                    <a:srgbClr val="C0C0C0"/>
                  </a:outerShdw>
                </a:effectLst>
              </a:rPr>
              <a:t>交换移动得到的，即把解中的  个成分与另外  个不同的成分进行交换。</a:t>
            </a:r>
            <a:endParaRPr lang="zh-CN" altLang="en-US" sz="2600">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          局部搜索算法是在当前解的领域中搜索更好的改进解，如果找到一个更好的改进解，它将会取代当前解并继续执行局部搜索。这些步骤不断重复，直到在邻域中再也找不到更好单改进解时算法就终止于一个局部最优解上。局部搜索的一个缺点就是算法可能会终止在一个非常差单局部最优上。</a:t>
            </a:r>
            <a:endParaRPr lang="zh-CN" altLang="en-US" sz="2600">
              <a:effectLst>
                <a:outerShdw blurRad="38100" dist="38100" dir="2700000" algn="tl">
                  <a:srgbClr val="C0C0C0"/>
                </a:outerShdw>
              </a:effectLst>
            </a:endParaRPr>
          </a:p>
          <a:p>
            <a:pPr>
              <a:buFontTx/>
              <a:buNone/>
            </a:pPr>
            <a:endParaRPr lang="zh-CN" altLang="en-US" sz="2600">
              <a:effectLst>
                <a:outerShdw blurRad="38100" dist="38100" dir="2700000" algn="tl">
                  <a:srgbClr val="C0C0C0"/>
                </a:outerShdw>
              </a:effectLst>
            </a:endParaRPr>
          </a:p>
        </p:txBody>
      </p:sp>
      <p:pic>
        <p:nvPicPr>
          <p:cNvPr id="41987" name="Picture 3"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991" name="Object 7"/>
          <p:cNvGraphicFramePr>
            <a:graphicFrameLocks noChangeAspect="1"/>
          </p:cNvGraphicFramePr>
          <p:nvPr/>
        </p:nvGraphicFramePr>
        <p:xfrm>
          <a:off x="1752600" y="3276600"/>
          <a:ext cx="271463" cy="381000"/>
        </p:xfrm>
        <a:graphic>
          <a:graphicData uri="http://schemas.openxmlformats.org/presentationml/2006/ole">
            <mc:AlternateContent xmlns:mc="http://schemas.openxmlformats.org/markup-compatibility/2006">
              <mc:Choice xmlns:v="urn:schemas-microsoft-com:vml" Requires="v">
                <p:oleObj spid="_x0000_s42021" name="Equation" r:id="rId2" imgW="127000" imgH="177165" progId="Equation.DSMT4">
                  <p:embed/>
                </p:oleObj>
              </mc:Choice>
              <mc:Fallback>
                <p:oleObj name="Equation" r:id="rId2" imgW="127000" imgH="177165"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276600"/>
                        <a:ext cx="2714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2" name="Object 8"/>
          <p:cNvGraphicFramePr>
            <a:graphicFrameLocks noChangeAspect="1"/>
          </p:cNvGraphicFramePr>
          <p:nvPr/>
        </p:nvGraphicFramePr>
        <p:xfrm>
          <a:off x="3886200" y="3276600"/>
          <a:ext cx="271463" cy="381000"/>
        </p:xfrm>
        <a:graphic>
          <a:graphicData uri="http://schemas.openxmlformats.org/presentationml/2006/ole">
            <mc:AlternateContent xmlns:mc="http://schemas.openxmlformats.org/markup-compatibility/2006">
              <mc:Choice xmlns:v="urn:schemas-microsoft-com:vml" Requires="v">
                <p:oleObj spid="_x0000_s42022" name="Equation" r:id="rId4" imgW="127000" imgH="177165" progId="Equation.DSMT4">
                  <p:embed/>
                </p:oleObj>
              </mc:Choice>
              <mc:Fallback>
                <p:oleObj name="Equation" r:id="rId4" imgW="127000" imgH="177165"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276600"/>
                        <a:ext cx="2714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3" name="Object 9"/>
          <p:cNvGraphicFramePr>
            <a:graphicFrameLocks noChangeAspect="1"/>
          </p:cNvGraphicFramePr>
          <p:nvPr/>
        </p:nvGraphicFramePr>
        <p:xfrm>
          <a:off x="5334000" y="2895600"/>
          <a:ext cx="271463" cy="381000"/>
        </p:xfrm>
        <a:graphic>
          <a:graphicData uri="http://schemas.openxmlformats.org/presentationml/2006/ole">
            <mc:AlternateContent xmlns:mc="http://schemas.openxmlformats.org/markup-compatibility/2006">
              <mc:Choice xmlns:v="urn:schemas-microsoft-com:vml" Requires="v">
                <p:oleObj spid="_x0000_s42023" name="Equation" r:id="rId5" imgW="127000" imgH="177165" progId="Equation.DSMT4">
                  <p:embed/>
                </p:oleObj>
              </mc:Choice>
              <mc:Fallback>
                <p:oleObj name="Equation" r:id="rId5" imgW="127000" imgH="177165" progId="Equation.DSMT4">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895600"/>
                        <a:ext cx="2714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762000"/>
            <a:ext cx="7772400" cy="1143000"/>
          </a:xfrm>
        </p:spPr>
        <p:txBody>
          <a:bodyPr/>
          <a:lstStyle/>
          <a:p>
            <a:pPr algn="l"/>
            <a:r>
              <a:rPr lang="zh-CN" altLang="en-US" sz="2400">
                <a:effectLst>
                  <a:outerShdw blurRad="38100" dist="38100" dir="2700000" algn="tl">
                    <a:srgbClr val="C0C0C0"/>
                  </a:outerShdw>
                </a:effectLst>
              </a:rPr>
              <a:t>例、</a:t>
            </a:r>
            <a:r>
              <a:rPr lang="en-US" altLang="zh-CN" sz="2400">
                <a:effectLst>
                  <a:outerShdw blurRad="38100" dist="38100" dir="2700000" algn="tl">
                    <a:srgbClr val="C0C0C0"/>
                  </a:outerShdw>
                </a:effectLst>
              </a:rPr>
              <a:t>TSP</a:t>
            </a:r>
            <a:r>
              <a:rPr lang="zh-CN" altLang="en-US" sz="2400">
                <a:effectLst>
                  <a:outerShdw blurRad="38100" dist="38100" dir="2700000" algn="tl">
                    <a:srgbClr val="C0C0C0"/>
                  </a:outerShdw>
                </a:effectLst>
              </a:rPr>
              <a:t>中的</a:t>
            </a:r>
            <a:r>
              <a:rPr lang="en-US" altLang="zh-CN" sz="2400">
                <a:effectLst>
                  <a:outerShdw blurRad="38100" dist="38100" dir="2700000" algn="tl">
                    <a:srgbClr val="C0C0C0"/>
                  </a:outerShdw>
                </a:effectLst>
              </a:rPr>
              <a:t>2-</a:t>
            </a:r>
            <a:r>
              <a:rPr lang="zh-CN" altLang="en-US" sz="2400">
                <a:effectLst>
                  <a:outerShdw blurRad="38100" dist="38100" dir="2700000" algn="tl">
                    <a:srgbClr val="C0C0C0"/>
                  </a:outerShdw>
                </a:effectLst>
              </a:rPr>
              <a:t>交换</a:t>
            </a:r>
          </a:p>
        </p:txBody>
      </p:sp>
      <p:sp>
        <p:nvSpPr>
          <p:cNvPr id="24579" name="Rectangle 3"/>
          <p:cNvSpPr>
            <a:spLocks noGrp="1" noChangeArrowheads="1"/>
          </p:cNvSpPr>
          <p:nvPr>
            <p:ph type="body" idx="1"/>
          </p:nvPr>
        </p:nvSpPr>
        <p:spPr>
          <a:xfrm>
            <a:off x="228600" y="1828800"/>
            <a:ext cx="8915400" cy="1219200"/>
          </a:xfrm>
        </p:spPr>
        <p:txBody>
          <a:bodyPr/>
          <a:lstStyle/>
          <a:p>
            <a:pPr>
              <a:buFontTx/>
              <a:buNone/>
            </a:pPr>
            <a:r>
              <a:rPr lang="en-US" altLang="zh-CN" sz="2000">
                <a:effectLst>
                  <a:outerShdw blurRad="38100" dist="38100" dir="2700000" algn="tl">
                    <a:srgbClr val="C0C0C0"/>
                  </a:outerShdw>
                </a:effectLst>
              </a:rPr>
              <a:t>             </a:t>
            </a:r>
            <a:r>
              <a:rPr lang="zh-CN" altLang="en-US" sz="2600">
                <a:effectLst>
                  <a:outerShdw blurRad="38100" dist="38100" dir="2700000" algn="tl">
                    <a:srgbClr val="C0C0C0"/>
                  </a:outerShdw>
                </a:effectLst>
              </a:rPr>
              <a:t>给定一个候选解  ，</a:t>
            </a:r>
            <a:r>
              <a:rPr lang="en-US" altLang="zh-CN" sz="2600">
                <a:effectLst>
                  <a:outerShdw blurRad="38100" dist="38100" dir="2700000" algn="tl">
                    <a:srgbClr val="C0C0C0"/>
                  </a:outerShdw>
                </a:effectLst>
              </a:rPr>
              <a:t>TSP</a:t>
            </a:r>
            <a:r>
              <a:rPr lang="zh-CN" altLang="en-US" sz="2600">
                <a:effectLst>
                  <a:outerShdw blurRad="38100" dist="38100" dir="2700000" algn="tl">
                    <a:srgbClr val="C0C0C0"/>
                  </a:outerShdw>
                </a:effectLst>
              </a:rPr>
              <a:t>候选解   的</a:t>
            </a:r>
            <a:r>
              <a:rPr lang="en-US" altLang="zh-CN" sz="2600">
                <a:effectLst>
                  <a:outerShdw blurRad="38100" dist="38100" dir="2700000" algn="tl">
                    <a:srgbClr val="C0C0C0"/>
                  </a:outerShdw>
                </a:effectLst>
              </a:rPr>
              <a:t>2-</a:t>
            </a:r>
            <a:r>
              <a:rPr lang="zh-CN" altLang="en-US" sz="2600">
                <a:effectLst>
                  <a:outerShdw blurRad="38100" dist="38100" dir="2700000" algn="tl">
                    <a:srgbClr val="C0C0C0"/>
                  </a:outerShdw>
                </a:effectLst>
              </a:rPr>
              <a:t>交换邻域由使用所有可能的方法交换  中的两条边而得到的所以候选解   的集合组成。</a:t>
            </a:r>
          </a:p>
        </p:txBody>
      </p:sp>
      <p:pic>
        <p:nvPicPr>
          <p:cNvPr id="24580"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
        <p:nvSpPr>
          <p:cNvPr id="24612" name="AutoShape 36"/>
          <p:cNvSpPr>
            <a:spLocks noChangeArrowheads="1"/>
          </p:cNvSpPr>
          <p:nvPr/>
        </p:nvSpPr>
        <p:spPr bwMode="auto">
          <a:xfrm>
            <a:off x="4724400" y="3505200"/>
            <a:ext cx="685800" cy="533400"/>
          </a:xfrm>
          <a:prstGeom prst="rightArrow">
            <a:avLst>
              <a:gd name="adj1" fmla="val 50000"/>
              <a:gd name="adj2" fmla="val 32143"/>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3" name="Text Box 57"/>
          <p:cNvSpPr txBox="1">
            <a:spLocks noChangeArrowheads="1"/>
          </p:cNvSpPr>
          <p:nvPr/>
        </p:nvSpPr>
        <p:spPr bwMode="auto">
          <a:xfrm>
            <a:off x="914400" y="5286375"/>
            <a:ext cx="8021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effectLst>
                  <a:outerShdw blurRad="38100" dist="38100" dir="2700000" algn="tl">
                    <a:srgbClr val="C0C0C0"/>
                  </a:outerShdw>
                </a:effectLst>
                <a:latin typeface="Arial" charset="0"/>
              </a:rPr>
              <a:t>显然，</a:t>
            </a:r>
            <a:r>
              <a:rPr lang="en-US" altLang="zh-CN" sz="2400">
                <a:effectLst>
                  <a:outerShdw blurRad="38100" dist="38100" dir="2700000" algn="tl">
                    <a:srgbClr val="C0C0C0"/>
                  </a:outerShdw>
                </a:effectLst>
                <a:latin typeface="Arial" charset="0"/>
              </a:rPr>
              <a:t>-</a:t>
            </a:r>
            <a:r>
              <a:rPr lang="zh-CN" altLang="en-US" sz="2400">
                <a:effectLst>
                  <a:outerShdw blurRad="38100" dist="38100" dir="2700000" algn="tl">
                    <a:srgbClr val="C0C0C0"/>
                  </a:outerShdw>
                </a:effectLst>
                <a:latin typeface="Arial" charset="0"/>
              </a:rPr>
              <a:t>交换域就是用  条边取代原有的   条边的生成过程。</a:t>
            </a:r>
          </a:p>
        </p:txBody>
      </p:sp>
      <p:graphicFrame>
        <p:nvGraphicFramePr>
          <p:cNvPr id="24634" name="Object 58"/>
          <p:cNvGraphicFramePr>
            <a:graphicFrameLocks noChangeAspect="1"/>
          </p:cNvGraphicFramePr>
          <p:nvPr/>
        </p:nvGraphicFramePr>
        <p:xfrm>
          <a:off x="1676400" y="5334000"/>
          <a:ext cx="271463" cy="381000"/>
        </p:xfrm>
        <a:graphic>
          <a:graphicData uri="http://schemas.openxmlformats.org/presentationml/2006/ole">
            <mc:AlternateContent xmlns:mc="http://schemas.openxmlformats.org/markup-compatibility/2006">
              <mc:Choice xmlns:v="urn:schemas-microsoft-com:vml" Requires="v">
                <p:oleObj spid="_x0000_s24729" name="Equation" r:id="rId2" imgW="127000" imgH="177165" progId="Equation.DSMT4">
                  <p:embed/>
                </p:oleObj>
              </mc:Choice>
              <mc:Fallback>
                <p:oleObj name="Equation" r:id="rId2" imgW="127000" imgH="177165" progId="Equation.DSMT4">
                  <p:embed/>
                  <p:pic>
                    <p:nvPicPr>
                      <p:cNvPr id="0" name="Object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334000"/>
                        <a:ext cx="2714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35" name="Object 59"/>
          <p:cNvGraphicFramePr>
            <a:graphicFrameLocks noChangeAspect="1"/>
          </p:cNvGraphicFramePr>
          <p:nvPr/>
        </p:nvGraphicFramePr>
        <p:xfrm>
          <a:off x="3810000" y="5334000"/>
          <a:ext cx="273050" cy="381000"/>
        </p:xfrm>
        <a:graphic>
          <a:graphicData uri="http://schemas.openxmlformats.org/presentationml/2006/ole">
            <mc:AlternateContent xmlns:mc="http://schemas.openxmlformats.org/markup-compatibility/2006">
              <mc:Choice xmlns:v="urn:schemas-microsoft-com:vml" Requires="v">
                <p:oleObj spid="_x0000_s24730" name="Equation" r:id="rId4" imgW="127000" imgH="177165" progId="Equation.DSMT4">
                  <p:embed/>
                </p:oleObj>
              </mc:Choice>
              <mc:Fallback>
                <p:oleObj name="Equation" r:id="rId4" imgW="127000" imgH="177165" progId="Equation.DSMT4">
                  <p:embed/>
                  <p:pic>
                    <p:nvPicPr>
                      <p:cNvPr id="0" name="Object 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5334000"/>
                        <a:ext cx="2730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36" name="Object 60"/>
          <p:cNvGraphicFramePr>
            <a:graphicFrameLocks noChangeAspect="1"/>
          </p:cNvGraphicFramePr>
          <p:nvPr/>
        </p:nvGraphicFramePr>
        <p:xfrm>
          <a:off x="6172200" y="5334000"/>
          <a:ext cx="273050" cy="381000"/>
        </p:xfrm>
        <a:graphic>
          <a:graphicData uri="http://schemas.openxmlformats.org/presentationml/2006/ole">
            <mc:AlternateContent xmlns:mc="http://schemas.openxmlformats.org/markup-compatibility/2006">
              <mc:Choice xmlns:v="urn:schemas-microsoft-com:vml" Requires="v">
                <p:oleObj spid="_x0000_s24731" name="Equation" r:id="rId5" imgW="127000" imgH="177165" progId="Equation.DSMT4">
                  <p:embed/>
                </p:oleObj>
              </mc:Choice>
              <mc:Fallback>
                <p:oleObj name="Equation" r:id="rId5" imgW="127000" imgH="177165" progId="Equation.DSMT4">
                  <p:embed/>
                  <p:pic>
                    <p:nvPicPr>
                      <p:cNvPr id="0" name="Object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334000"/>
                        <a:ext cx="2730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37" name="Text Box 61"/>
          <p:cNvSpPr txBox="1">
            <a:spLocks noChangeArrowheads="1"/>
          </p:cNvSpPr>
          <p:nvPr/>
        </p:nvSpPr>
        <p:spPr bwMode="auto">
          <a:xfrm>
            <a:off x="1905000" y="4724400"/>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effectLst>
                  <a:outerShdw blurRad="38100" dist="38100" dir="2700000" algn="tl">
                    <a:srgbClr val="C0C0C0"/>
                  </a:outerShdw>
                </a:effectLst>
                <a:latin typeface="宋体" pitchFamily="2" charset="-122"/>
              </a:rPr>
              <a:t>边（</a:t>
            </a:r>
            <a:r>
              <a:rPr lang="en-US" altLang="zh-CN" sz="2400" b="1">
                <a:effectLst>
                  <a:outerShdw blurRad="38100" dist="38100" dir="2700000" algn="tl">
                    <a:srgbClr val="C0C0C0"/>
                  </a:outerShdw>
                </a:effectLst>
                <a:latin typeface="宋体" pitchFamily="2" charset="-122"/>
              </a:rPr>
              <a:t>B,C</a:t>
            </a:r>
            <a:r>
              <a:rPr lang="zh-CN" altLang="en-US" sz="2400" b="1">
                <a:effectLst>
                  <a:outerShdw blurRad="38100" dist="38100" dir="2700000" algn="tl">
                    <a:srgbClr val="C0C0C0"/>
                  </a:outerShdw>
                </a:effectLst>
                <a:latin typeface="宋体" pitchFamily="2" charset="-122"/>
              </a:rPr>
              <a:t>）与边（</a:t>
            </a:r>
            <a:r>
              <a:rPr lang="en-US" altLang="zh-CN" sz="2400" b="1">
                <a:effectLst>
                  <a:outerShdw blurRad="38100" dist="38100" dir="2700000" algn="tl">
                    <a:srgbClr val="C0C0C0"/>
                  </a:outerShdw>
                </a:effectLst>
                <a:latin typeface="宋体" pitchFamily="2" charset="-122"/>
              </a:rPr>
              <a:t>A,F</a:t>
            </a:r>
            <a:r>
              <a:rPr lang="zh-CN" altLang="en-US" sz="2400" b="1">
                <a:effectLst>
                  <a:outerShdw blurRad="38100" dist="38100" dir="2700000" algn="tl">
                    <a:srgbClr val="C0C0C0"/>
                  </a:outerShdw>
                </a:effectLst>
                <a:latin typeface="宋体" pitchFamily="2" charset="-122"/>
              </a:rPr>
              <a:t>）交换的</a:t>
            </a:r>
            <a:r>
              <a:rPr lang="en-US" altLang="zh-CN" sz="2400" b="1">
                <a:effectLst>
                  <a:outerShdw blurRad="38100" dist="38100" dir="2700000" algn="tl">
                    <a:srgbClr val="C0C0C0"/>
                  </a:outerShdw>
                </a:effectLst>
                <a:latin typeface="宋体" pitchFamily="2" charset="-122"/>
              </a:rPr>
              <a:t>2-</a:t>
            </a:r>
            <a:r>
              <a:rPr lang="zh-CN" altLang="en-US" sz="2400" b="1">
                <a:effectLst>
                  <a:outerShdw blurRad="38100" dist="38100" dir="2700000" algn="tl">
                    <a:srgbClr val="C0C0C0"/>
                  </a:outerShdw>
                </a:effectLst>
                <a:latin typeface="宋体" pitchFamily="2" charset="-122"/>
              </a:rPr>
              <a:t>交换</a:t>
            </a:r>
          </a:p>
        </p:txBody>
      </p:sp>
      <p:graphicFrame>
        <p:nvGraphicFramePr>
          <p:cNvPr id="24638" name="Object 62"/>
          <p:cNvGraphicFramePr>
            <a:graphicFrameLocks noChangeAspect="1"/>
          </p:cNvGraphicFramePr>
          <p:nvPr/>
        </p:nvGraphicFramePr>
        <p:xfrm>
          <a:off x="3429000" y="1905000"/>
          <a:ext cx="249238" cy="304800"/>
        </p:xfrm>
        <a:graphic>
          <a:graphicData uri="http://schemas.openxmlformats.org/presentationml/2006/ole">
            <mc:AlternateContent xmlns:mc="http://schemas.openxmlformats.org/markup-compatibility/2006">
              <mc:Choice xmlns:v="urn:schemas-microsoft-com:vml" Requires="v">
                <p:oleObj spid="_x0000_s24732" name="Equation" r:id="rId6" imgW="114300" imgH="139700" progId="Equation.DSMT4">
                  <p:embed/>
                </p:oleObj>
              </mc:Choice>
              <mc:Fallback>
                <p:oleObj name="Equation" r:id="rId6" imgW="114300" imgH="139700" progId="Equation.DSMT4">
                  <p:embed/>
                  <p:pic>
                    <p:nvPicPr>
                      <p:cNvPr id="0" name="Object 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1905000"/>
                        <a:ext cx="2492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39" name="Object 63"/>
          <p:cNvGraphicFramePr>
            <a:graphicFrameLocks noChangeAspect="1"/>
          </p:cNvGraphicFramePr>
          <p:nvPr/>
        </p:nvGraphicFramePr>
        <p:xfrm>
          <a:off x="5562600" y="1905000"/>
          <a:ext cx="244475" cy="298450"/>
        </p:xfrm>
        <a:graphic>
          <a:graphicData uri="http://schemas.openxmlformats.org/presentationml/2006/ole">
            <mc:AlternateContent xmlns:mc="http://schemas.openxmlformats.org/markup-compatibility/2006">
              <mc:Choice xmlns:v="urn:schemas-microsoft-com:vml" Requires="v">
                <p:oleObj spid="_x0000_s24733" name="Equation" r:id="rId8" imgW="114300" imgH="139700" progId="Equation.DSMT4">
                  <p:embed/>
                </p:oleObj>
              </mc:Choice>
              <mc:Fallback>
                <p:oleObj name="Equation" r:id="rId8" imgW="114300" imgH="139700" progId="Equation.DSMT4">
                  <p:embed/>
                  <p:pic>
                    <p:nvPicPr>
                      <p:cNvPr id="0" name="Object 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1905000"/>
                        <a:ext cx="244475"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40" name="Object 64"/>
          <p:cNvGraphicFramePr>
            <a:graphicFrameLocks noChangeAspect="1"/>
          </p:cNvGraphicFramePr>
          <p:nvPr/>
        </p:nvGraphicFramePr>
        <p:xfrm>
          <a:off x="3276600" y="2286000"/>
          <a:ext cx="244475" cy="298450"/>
        </p:xfrm>
        <a:graphic>
          <a:graphicData uri="http://schemas.openxmlformats.org/presentationml/2006/ole">
            <mc:AlternateContent xmlns:mc="http://schemas.openxmlformats.org/markup-compatibility/2006">
              <mc:Choice xmlns:v="urn:schemas-microsoft-com:vml" Requires="v">
                <p:oleObj spid="_x0000_s24734" name="Equation" r:id="rId9" imgW="114300" imgH="139700" progId="Equation.DSMT4">
                  <p:embed/>
                </p:oleObj>
              </mc:Choice>
              <mc:Fallback>
                <p:oleObj name="Equation" r:id="rId9" imgW="114300" imgH="139700" progId="Equation.DSMT4">
                  <p:embed/>
                  <p:pic>
                    <p:nvPicPr>
                      <p:cNvPr id="0" name="Object 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2286000"/>
                        <a:ext cx="244475"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42" name="Object 66"/>
          <p:cNvGraphicFramePr>
            <a:graphicFrameLocks noChangeAspect="1"/>
          </p:cNvGraphicFramePr>
          <p:nvPr/>
        </p:nvGraphicFramePr>
        <p:xfrm>
          <a:off x="8077200" y="2362200"/>
          <a:ext cx="271463" cy="317500"/>
        </p:xfrm>
        <a:graphic>
          <a:graphicData uri="http://schemas.openxmlformats.org/presentationml/2006/ole">
            <mc:AlternateContent xmlns:mc="http://schemas.openxmlformats.org/markup-compatibility/2006">
              <mc:Choice xmlns:v="urn:schemas-microsoft-com:vml" Requires="v">
                <p:oleObj spid="_x0000_s24735" name="Equation" r:id="rId10" imgW="152400" imgH="177800" progId="Equation.DSMT4">
                  <p:embed/>
                </p:oleObj>
              </mc:Choice>
              <mc:Fallback>
                <p:oleObj name="Equation" r:id="rId10" imgW="152400" imgH="177800" progId="Equation.DSMT4">
                  <p:embed/>
                  <p:pic>
                    <p:nvPicPr>
                      <p:cNvPr id="0" name="Object 6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77200" y="2362200"/>
                        <a:ext cx="271463"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4650" name="Group 74"/>
          <p:cNvGrpSpPr/>
          <p:nvPr/>
        </p:nvGrpSpPr>
        <p:grpSpPr bwMode="auto">
          <a:xfrm>
            <a:off x="1676400" y="2667000"/>
            <a:ext cx="2667000" cy="1905000"/>
            <a:chOff x="1632" y="1680"/>
            <a:chExt cx="2160" cy="1450"/>
          </a:xfrm>
        </p:grpSpPr>
        <p:pic>
          <p:nvPicPr>
            <p:cNvPr id="24651" name="Picture 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2" y="1680"/>
              <a:ext cx="2160" cy="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652" name="Line 76"/>
            <p:cNvSpPr>
              <a:spLocks noChangeShapeType="1"/>
            </p:cNvSpPr>
            <p:nvPr/>
          </p:nvSpPr>
          <p:spPr bwMode="auto">
            <a:xfrm>
              <a:off x="1824" y="2352"/>
              <a:ext cx="0" cy="62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3" name="Line 77"/>
            <p:cNvSpPr>
              <a:spLocks noChangeShapeType="1"/>
            </p:cNvSpPr>
            <p:nvPr/>
          </p:nvSpPr>
          <p:spPr bwMode="auto">
            <a:xfrm>
              <a:off x="1824" y="2352"/>
              <a:ext cx="1152" cy="62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4" name="Line 78"/>
            <p:cNvSpPr>
              <a:spLocks noChangeShapeType="1"/>
            </p:cNvSpPr>
            <p:nvPr/>
          </p:nvSpPr>
          <p:spPr bwMode="auto">
            <a:xfrm>
              <a:off x="2976" y="2976"/>
              <a:ext cx="62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5" name="Line 79"/>
            <p:cNvSpPr>
              <a:spLocks noChangeShapeType="1"/>
            </p:cNvSpPr>
            <p:nvPr/>
          </p:nvSpPr>
          <p:spPr bwMode="auto">
            <a:xfrm flipV="1">
              <a:off x="3600" y="2592"/>
              <a:ext cx="48"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6" name="Line 80"/>
            <p:cNvSpPr>
              <a:spLocks noChangeShapeType="1"/>
            </p:cNvSpPr>
            <p:nvPr/>
          </p:nvSpPr>
          <p:spPr bwMode="auto">
            <a:xfrm flipV="1">
              <a:off x="3648" y="1920"/>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7" name="Line 81"/>
            <p:cNvSpPr>
              <a:spLocks noChangeShapeType="1"/>
            </p:cNvSpPr>
            <p:nvPr/>
          </p:nvSpPr>
          <p:spPr bwMode="auto">
            <a:xfrm flipV="1">
              <a:off x="1824" y="1920"/>
              <a:ext cx="1824" cy="10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658" name="Group 82"/>
          <p:cNvGrpSpPr/>
          <p:nvPr/>
        </p:nvGrpSpPr>
        <p:grpSpPr bwMode="auto">
          <a:xfrm>
            <a:off x="5638800" y="2590800"/>
            <a:ext cx="3048000" cy="2133600"/>
            <a:chOff x="1632" y="1680"/>
            <a:chExt cx="2160" cy="1450"/>
          </a:xfrm>
        </p:grpSpPr>
        <p:pic>
          <p:nvPicPr>
            <p:cNvPr id="24659" name="Picture 8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2" y="1680"/>
              <a:ext cx="2160" cy="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660" name="Line 84"/>
            <p:cNvSpPr>
              <a:spLocks noChangeShapeType="1"/>
            </p:cNvSpPr>
            <p:nvPr/>
          </p:nvSpPr>
          <p:spPr bwMode="auto">
            <a:xfrm>
              <a:off x="1824" y="2352"/>
              <a:ext cx="0" cy="62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61" name="Line 85"/>
            <p:cNvSpPr>
              <a:spLocks noChangeShapeType="1"/>
            </p:cNvSpPr>
            <p:nvPr/>
          </p:nvSpPr>
          <p:spPr bwMode="auto">
            <a:xfrm>
              <a:off x="2976" y="2976"/>
              <a:ext cx="62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62" name="Line 86"/>
            <p:cNvSpPr>
              <a:spLocks noChangeShapeType="1"/>
            </p:cNvSpPr>
            <p:nvPr/>
          </p:nvSpPr>
          <p:spPr bwMode="auto">
            <a:xfrm flipV="1">
              <a:off x="3600" y="2592"/>
              <a:ext cx="48"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63" name="Line 87"/>
            <p:cNvSpPr>
              <a:spLocks noChangeShapeType="1"/>
            </p:cNvSpPr>
            <p:nvPr/>
          </p:nvSpPr>
          <p:spPr bwMode="auto">
            <a:xfrm flipV="1">
              <a:off x="3648" y="1920"/>
              <a:ext cx="0" cy="6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64" name="Line 88"/>
            <p:cNvSpPr>
              <a:spLocks noChangeShapeType="1"/>
            </p:cNvSpPr>
            <p:nvPr/>
          </p:nvSpPr>
          <p:spPr bwMode="auto">
            <a:xfrm>
              <a:off x="1824" y="2976"/>
              <a:ext cx="115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65" name="Line 89"/>
            <p:cNvSpPr>
              <a:spLocks noChangeShapeType="1"/>
            </p:cNvSpPr>
            <p:nvPr/>
          </p:nvSpPr>
          <p:spPr bwMode="auto">
            <a:xfrm flipV="1">
              <a:off x="1824" y="1920"/>
              <a:ext cx="1824"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612"/>
                                        </p:tgtEl>
                                        <p:attrNameLst>
                                          <p:attrName>style.visibility</p:attrName>
                                        </p:attrNameLst>
                                      </p:cBhvr>
                                      <p:to>
                                        <p:strVal val="visible"/>
                                      </p:to>
                                    </p:set>
                                    <p:animEffect transition="in" filter="blinds(horizontal)">
                                      <p:cBhvr>
                                        <p:cTn id="7" dur="500"/>
                                        <p:tgtEl>
                                          <p:spTgt spid="24612"/>
                                        </p:tgtEl>
                                      </p:cBhvr>
                                    </p:animEffect>
                                  </p:childTnLst>
                                </p:cTn>
                              </p:par>
                              <p:par>
                                <p:cTn id="8" presetID="3" presetClass="entr" presetSubtype="10" fill="hold" nodeType="withEffect">
                                  <p:stCondLst>
                                    <p:cond delay="0"/>
                                  </p:stCondLst>
                                  <p:childTnLst>
                                    <p:set>
                                      <p:cBhvr>
                                        <p:cTn id="9" dur="1" fill="hold">
                                          <p:stCondLst>
                                            <p:cond delay="0"/>
                                          </p:stCondLst>
                                        </p:cTn>
                                        <p:tgtEl>
                                          <p:spTgt spid="24658"/>
                                        </p:tgtEl>
                                        <p:attrNameLst>
                                          <p:attrName>style.visibility</p:attrName>
                                        </p:attrNameLst>
                                      </p:cBhvr>
                                      <p:to>
                                        <p:strVal val="visible"/>
                                      </p:to>
                                    </p:set>
                                    <p:animEffect transition="in" filter="blinds(horizontal)">
                                      <p:cBhvr>
                                        <p:cTn id="10" dur="500"/>
                                        <p:tgtEl>
                                          <p:spTgt spid="2465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childTnLst>
                                    <p:set>
                                      <p:cBhvr>
                                        <p:cTn id="14" dur="1" fill="hold">
                                          <p:stCondLst>
                                            <p:cond delay="0"/>
                                          </p:stCondLst>
                                        </p:cTn>
                                        <p:tgtEl>
                                          <p:spTgt spid="24637"/>
                                        </p:tgtEl>
                                        <p:attrNameLst>
                                          <p:attrName>style.visibility</p:attrName>
                                        </p:attrNameLst>
                                      </p:cBhvr>
                                      <p:to>
                                        <p:strVal val="visible"/>
                                      </p:to>
                                    </p:set>
                                    <p:animEffect transition="in" filter="blinds(horizontal)">
                                      <p:cBhvr>
                                        <p:cTn id="15" dur="500"/>
                                        <p:tgtEl>
                                          <p:spTgt spid="24637"/>
                                        </p:tgtEl>
                                      </p:cBhvr>
                                    </p:animEffect>
                                  </p:childTnLst>
                                </p:cTn>
                              </p:par>
                              <p:par>
                                <p:cTn id="16" presetID="3" presetClass="entr" presetSubtype="10" fill="hold" grpId="1" nodeType="withEffect">
                                  <p:stCondLst>
                                    <p:cond delay="0"/>
                                  </p:stCondLst>
                                  <p:childTnLst>
                                    <p:set>
                                      <p:cBhvr>
                                        <p:cTn id="17" dur="1" fill="hold">
                                          <p:stCondLst>
                                            <p:cond delay="0"/>
                                          </p:stCondLst>
                                        </p:cTn>
                                        <p:tgtEl>
                                          <p:spTgt spid="24633"/>
                                        </p:tgtEl>
                                        <p:attrNameLst>
                                          <p:attrName>style.visibility</p:attrName>
                                        </p:attrNameLst>
                                      </p:cBhvr>
                                      <p:to>
                                        <p:strVal val="visible"/>
                                      </p:to>
                                    </p:set>
                                    <p:animEffect transition="in" filter="blinds(horizontal)">
                                      <p:cBhvr>
                                        <p:cTn id="18" dur="500"/>
                                        <p:tgtEl>
                                          <p:spTgt spid="24633"/>
                                        </p:tgtEl>
                                      </p:cBhvr>
                                    </p:animEffect>
                                  </p:childTnLst>
                                </p:cTn>
                              </p:par>
                              <p:par>
                                <p:cTn id="19" presetID="3" presetClass="entr" presetSubtype="10" fill="hold" nodeType="withEffect">
                                  <p:stCondLst>
                                    <p:cond delay="0"/>
                                  </p:stCondLst>
                                  <p:childTnLst>
                                    <p:set>
                                      <p:cBhvr>
                                        <p:cTn id="20" dur="1" fill="hold">
                                          <p:stCondLst>
                                            <p:cond delay="0"/>
                                          </p:stCondLst>
                                        </p:cTn>
                                        <p:tgtEl>
                                          <p:spTgt spid="24634"/>
                                        </p:tgtEl>
                                        <p:attrNameLst>
                                          <p:attrName>style.visibility</p:attrName>
                                        </p:attrNameLst>
                                      </p:cBhvr>
                                      <p:to>
                                        <p:strVal val="visible"/>
                                      </p:to>
                                    </p:set>
                                    <p:animEffect transition="in" filter="blinds(horizontal)">
                                      <p:cBhvr>
                                        <p:cTn id="21" dur="500"/>
                                        <p:tgtEl>
                                          <p:spTgt spid="24634"/>
                                        </p:tgtEl>
                                      </p:cBhvr>
                                    </p:animEffect>
                                  </p:childTnLst>
                                </p:cTn>
                              </p:par>
                              <p:par>
                                <p:cTn id="22" presetID="3" presetClass="entr" presetSubtype="10" fill="hold" nodeType="withEffect">
                                  <p:stCondLst>
                                    <p:cond delay="0"/>
                                  </p:stCondLst>
                                  <p:childTnLst>
                                    <p:set>
                                      <p:cBhvr>
                                        <p:cTn id="23" dur="1" fill="hold">
                                          <p:stCondLst>
                                            <p:cond delay="0"/>
                                          </p:stCondLst>
                                        </p:cTn>
                                        <p:tgtEl>
                                          <p:spTgt spid="24635"/>
                                        </p:tgtEl>
                                        <p:attrNameLst>
                                          <p:attrName>style.visibility</p:attrName>
                                        </p:attrNameLst>
                                      </p:cBhvr>
                                      <p:to>
                                        <p:strVal val="visible"/>
                                      </p:to>
                                    </p:set>
                                    <p:animEffect transition="in" filter="blinds(horizontal)">
                                      <p:cBhvr>
                                        <p:cTn id="24" dur="500"/>
                                        <p:tgtEl>
                                          <p:spTgt spid="24635"/>
                                        </p:tgtEl>
                                      </p:cBhvr>
                                    </p:animEffect>
                                  </p:childTnLst>
                                </p:cTn>
                              </p:par>
                              <p:par>
                                <p:cTn id="25" presetID="3" presetClass="entr" presetSubtype="10" fill="hold" nodeType="withEffect">
                                  <p:stCondLst>
                                    <p:cond delay="0"/>
                                  </p:stCondLst>
                                  <p:childTnLst>
                                    <p:set>
                                      <p:cBhvr>
                                        <p:cTn id="26" dur="1" fill="hold">
                                          <p:stCondLst>
                                            <p:cond delay="0"/>
                                          </p:stCondLst>
                                        </p:cTn>
                                        <p:tgtEl>
                                          <p:spTgt spid="24636"/>
                                        </p:tgtEl>
                                        <p:attrNameLst>
                                          <p:attrName>style.visibility</p:attrName>
                                        </p:attrNameLst>
                                      </p:cBhvr>
                                      <p:to>
                                        <p:strVal val="visible"/>
                                      </p:to>
                                    </p:set>
                                    <p:animEffect transition="in" filter="blinds(horizontal)">
                                      <p:cBhvr>
                                        <p:cTn id="27" dur="500"/>
                                        <p:tgtEl>
                                          <p:spTgt spid="24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2" grpId="0" animBg="1"/>
      <p:bldP spid="24633" grpId="1"/>
      <p:bldP spid="24637"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8600" y="990600"/>
            <a:ext cx="3200400" cy="685800"/>
          </a:xfrm>
        </p:spPr>
        <p:txBody>
          <a:bodyPr/>
          <a:lstStyle/>
          <a:p>
            <a:pPr algn="l"/>
            <a:r>
              <a:rPr lang="en-US" altLang="zh-CN" sz="2800">
                <a:solidFill>
                  <a:schemeClr val="tx1"/>
                </a:solidFill>
                <a:effectLst>
                  <a:outerShdw blurRad="38100" dist="38100" dir="2700000" algn="tl">
                    <a:srgbClr val="C0C0C0"/>
                  </a:outerShdw>
                </a:effectLst>
              </a:rPr>
              <a:t>1.4  </a:t>
            </a:r>
            <a:r>
              <a:rPr lang="zh-CN" altLang="en-US" sz="2800">
                <a:solidFill>
                  <a:schemeClr val="tx1"/>
                </a:solidFill>
                <a:effectLst>
                  <a:outerShdw blurRad="38100" dist="38100" dir="2700000" algn="tl">
                    <a:srgbClr val="C0C0C0"/>
                  </a:outerShdw>
                </a:effectLst>
              </a:rPr>
              <a:t>元启发式算法</a:t>
            </a:r>
          </a:p>
        </p:txBody>
      </p:sp>
      <p:sp>
        <p:nvSpPr>
          <p:cNvPr id="25603" name="Rectangle 3"/>
          <p:cNvSpPr>
            <a:spLocks noGrp="1" noChangeArrowheads="1"/>
          </p:cNvSpPr>
          <p:nvPr>
            <p:ph type="body" idx="1"/>
          </p:nvPr>
        </p:nvSpPr>
        <p:spPr>
          <a:xfrm>
            <a:off x="457200" y="1828800"/>
            <a:ext cx="8229600" cy="3886200"/>
          </a:xfrm>
        </p:spPr>
        <p:txBody>
          <a:bodyPr/>
          <a:lstStyle/>
          <a:p>
            <a:pPr>
              <a:lnSpc>
                <a:spcPct val="80000"/>
              </a:lnSpc>
              <a:buFontTx/>
              <a:buNone/>
            </a:pPr>
            <a:r>
              <a:rPr lang="en-US" altLang="zh-CN" sz="2600">
                <a:effectLst>
                  <a:outerShdw blurRad="38100" dist="38100" dir="2700000" algn="tl">
                    <a:srgbClr val="C0C0C0"/>
                  </a:outerShdw>
                </a:effectLst>
              </a:rPr>
              <a:t>1.4.1  </a:t>
            </a:r>
            <a:r>
              <a:rPr lang="zh-CN" altLang="en-US" sz="2600">
                <a:effectLst>
                  <a:outerShdw blurRad="38100" dist="38100" dir="2700000" algn="tl">
                    <a:srgbClr val="C0C0C0"/>
                  </a:outerShdw>
                </a:effectLst>
              </a:rPr>
              <a:t>元启发式算法的产生背景与定义</a:t>
            </a:r>
            <a:endParaRPr lang="zh-CN" altLang="en-US" sz="2600">
              <a:effectLst>
                <a:outerShdw blurRad="38100" dist="38100" dir="2700000" algn="tl">
                  <a:srgbClr val="C0C0C0"/>
                </a:outerShdw>
              </a:effectLst>
            </a:endParaRPr>
          </a:p>
          <a:p>
            <a:pPr>
              <a:lnSpc>
                <a:spcPct val="80000"/>
              </a:lnSpc>
              <a:buFontTx/>
              <a:buNone/>
            </a:pPr>
            <a:r>
              <a:rPr lang="zh-CN" altLang="en-US" sz="2600">
                <a:effectLst>
                  <a:outerShdw blurRad="38100" dist="38100" dir="2700000" algn="tl">
                    <a:srgbClr val="C0C0C0"/>
                  </a:outerShdw>
                </a:effectLst>
              </a:rPr>
              <a:t>            构建性算法和迭代算法这些单运行算法的缺点是它们或者只生成数量非常有限的不同解（如贪婪构建启发式），或者终止在非常差单局部最优上（如迭代改进方法）；而且，即使是对局部搜索算法进行复杂的扩展，在实际中也没有产生什么明显单改进。关于此的综述文章请参考</a:t>
            </a:r>
            <a:r>
              <a:rPr lang="en-US" altLang="zh-CN" sz="2600">
                <a:effectLst>
                  <a:outerShdw blurRad="38100" dist="38100" dir="2700000" algn="tl">
                    <a:srgbClr val="C0C0C0"/>
                  </a:outerShdw>
                </a:effectLst>
              </a:rPr>
              <a:t>Johnson&amp;McGeoch,1997</a:t>
            </a:r>
            <a:r>
              <a:rPr lang="zh-CN" altLang="en-US" sz="2600">
                <a:effectLst>
                  <a:outerShdw blurRad="38100" dist="38100" dir="2700000" algn="tl">
                    <a:srgbClr val="C0C0C0"/>
                  </a:outerShdw>
                </a:effectLst>
              </a:rPr>
              <a:t>以及</a:t>
            </a:r>
            <a:r>
              <a:rPr lang="en-US" altLang="zh-CN" sz="2600">
                <a:effectLst>
                  <a:outerShdw blurRad="38100" dist="38100" dir="2700000" algn="tl">
                    <a:srgbClr val="C0C0C0"/>
                  </a:outerShdw>
                </a:effectLst>
              </a:rPr>
              <a:t>Schreiber&amp;Martin 1999</a:t>
            </a:r>
            <a:r>
              <a:rPr lang="zh-CN" altLang="en-US" sz="2600">
                <a:effectLst>
                  <a:outerShdw blurRad="38100" dist="38100" dir="2700000" algn="tl">
                    <a:srgbClr val="C0C0C0"/>
                  </a:outerShdw>
                </a:effectLst>
              </a:rPr>
              <a:t>年的文献。当前，一些称为元启发式算法的常规方法已经被提出来尝试解决这些问题。</a:t>
            </a:r>
            <a:endParaRPr lang="zh-CN" altLang="en-US" sz="2600">
              <a:effectLst>
                <a:outerShdw blurRad="38100" dist="38100" dir="2700000" algn="tl">
                  <a:srgbClr val="C0C0C0"/>
                </a:outerShdw>
              </a:effectLst>
            </a:endParaRPr>
          </a:p>
          <a:p>
            <a:pPr>
              <a:lnSpc>
                <a:spcPct val="80000"/>
              </a:lnSpc>
              <a:buFontTx/>
              <a:buNone/>
            </a:pPr>
            <a:r>
              <a:rPr lang="zh-CN" altLang="en-US" sz="2600">
                <a:effectLst>
                  <a:outerShdw blurRad="38100" dist="38100" dir="2700000" algn="tl">
                    <a:srgbClr val="C0C0C0"/>
                  </a:outerShdw>
                </a:effectLst>
              </a:rPr>
              <a:t>          </a:t>
            </a:r>
          </a:p>
        </p:txBody>
      </p:sp>
      <p:pic>
        <p:nvPicPr>
          <p:cNvPr id="25604"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
        <p:nvSpPr>
          <p:cNvPr id="26630" name="Rectangle 6"/>
          <p:cNvSpPr>
            <a:spLocks noGrp="1" noChangeArrowheads="1"/>
          </p:cNvSpPr>
          <p:nvPr>
            <p:ph type="body" idx="1"/>
          </p:nvPr>
        </p:nvSpPr>
        <p:spPr>
          <a:xfrm>
            <a:off x="457200" y="1752600"/>
            <a:ext cx="7772400" cy="4114800"/>
          </a:xfrm>
        </p:spPr>
        <p:txBody>
          <a:bodyPr/>
          <a:lstStyle/>
          <a:p>
            <a:pPr>
              <a:lnSpc>
                <a:spcPct val="90000"/>
              </a:lnSpc>
              <a:buFontTx/>
              <a:buNone/>
            </a:pPr>
            <a:r>
              <a:rPr lang="zh-CN" altLang="en-US" sz="2600">
                <a:effectLst>
                  <a:outerShdw blurRad="38100" dist="38100" dir="2700000" algn="tl">
                    <a:srgbClr val="C0C0C0"/>
                  </a:outerShdw>
                </a:effectLst>
              </a:rPr>
              <a:t>定义</a:t>
            </a:r>
            <a:r>
              <a:rPr lang="en-US" altLang="zh-CN" sz="2600">
                <a:effectLst>
                  <a:outerShdw blurRad="38100" dist="38100" dir="2700000" algn="tl">
                    <a:srgbClr val="C0C0C0"/>
                  </a:outerShdw>
                </a:effectLst>
              </a:rPr>
              <a:t>1.4   </a:t>
            </a:r>
            <a:r>
              <a:rPr lang="zh-CN" altLang="en-US" sz="2600">
                <a:effectLst>
                  <a:outerShdw blurRad="38100" dist="38100" dir="2700000" algn="tl">
                    <a:srgbClr val="C0C0C0"/>
                  </a:outerShdw>
                </a:effectLst>
              </a:rPr>
              <a:t>元启发式算法是一类算法概念的集合，它可以用来定义应用于一个大范围内不同问题的各种启发式方法。其精确的定义为</a:t>
            </a:r>
            <a:endParaRPr lang="zh-CN" altLang="en-US" sz="2600">
              <a:effectLst>
                <a:outerShdw blurRad="38100" dist="38100" dir="2700000" algn="tl">
                  <a:srgbClr val="C0C0C0"/>
                </a:outerShdw>
              </a:effectLst>
            </a:endParaRPr>
          </a:p>
          <a:p>
            <a:pPr>
              <a:lnSpc>
                <a:spcPct val="90000"/>
              </a:lnSpc>
              <a:buFontTx/>
              <a:buNone/>
            </a:pPr>
            <a:r>
              <a:rPr lang="zh-CN" altLang="en-US" sz="2600">
                <a:effectLst>
                  <a:outerShdw blurRad="38100" dist="38100" dir="2700000" algn="tl">
                    <a:srgbClr val="C0C0C0"/>
                  </a:outerShdw>
                </a:effectLst>
              </a:rPr>
              <a:t>     </a:t>
            </a:r>
            <a:r>
              <a:rPr lang="en-US" altLang="zh-CN" sz="2600">
                <a:effectLst>
                  <a:outerShdw blurRad="38100" dist="38100" dir="2700000" algn="tl">
                    <a:srgbClr val="C0C0C0"/>
                  </a:outerShdw>
                </a:effectLst>
              </a:rPr>
              <a:t>A metaheuristic is a set of algorithmic concepts that can be used to define heuristic methods applicable to a wide set of different problems.</a:t>
            </a:r>
            <a:endParaRPr lang="en-US" altLang="zh-CN" sz="2600">
              <a:effectLst>
                <a:outerShdw blurRad="38100" dist="38100" dir="2700000" algn="tl">
                  <a:srgbClr val="C0C0C0"/>
                </a:outerShdw>
              </a:effectLst>
            </a:endParaRPr>
          </a:p>
          <a:p>
            <a:pPr>
              <a:lnSpc>
                <a:spcPct val="90000"/>
              </a:lnSpc>
              <a:buFontTx/>
              <a:buNone/>
            </a:pPr>
            <a:r>
              <a:rPr lang="en-US" altLang="zh-CN" sz="2600">
                <a:effectLst>
                  <a:outerShdw blurRad="38100" dist="38100" dir="2700000" algn="tl">
                    <a:srgbClr val="C0C0C0"/>
                  </a:outerShdw>
                </a:effectLst>
              </a:rPr>
              <a:t>          </a:t>
            </a:r>
            <a:r>
              <a:rPr lang="zh-CN" altLang="en-US" sz="2600">
                <a:effectLst>
                  <a:outerShdw blurRad="38100" dist="38100" dir="2700000" algn="tl">
                    <a:srgbClr val="C0C0C0"/>
                  </a:outerShdw>
                </a:effectLst>
              </a:rPr>
              <a:t>换句话说，元启发式算法可以看做是一种多用途的启发式算法，因此，元启发式算法是一种只需要相对较少修改就可以应用于不同优化问题的通用算法框架。</a:t>
            </a:r>
            <a:endParaRPr lang="zh-CN" altLang="en-US" sz="2600">
              <a:effectLst>
                <a:outerShdw blurRad="38100" dist="38100" dir="2700000" algn="tl">
                  <a:srgbClr val="C0C0C0"/>
                </a:outerShdw>
              </a:effectLst>
            </a:endParaRPr>
          </a:p>
          <a:p>
            <a:pPr>
              <a:lnSpc>
                <a:spcPct val="90000"/>
              </a:lnSpc>
              <a:buFontTx/>
              <a:buNone/>
            </a:pPr>
            <a:endParaRPr lang="zh-CN" altLang="en-US" sz="26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762000"/>
            <a:ext cx="7772400" cy="1143000"/>
          </a:xfrm>
        </p:spPr>
        <p:txBody>
          <a:bodyPr/>
          <a:lstStyle/>
          <a:p>
            <a:pPr algn="l"/>
            <a:r>
              <a:rPr lang="en-US" altLang="zh-CN" sz="2800">
                <a:effectLst>
                  <a:outerShdw blurRad="38100" dist="38100" dir="2700000" algn="tl">
                    <a:srgbClr val="C0C0C0"/>
                  </a:outerShdw>
                </a:effectLst>
              </a:rPr>
              <a:t>1.4.2   </a:t>
            </a:r>
            <a:r>
              <a:rPr lang="zh-CN" altLang="en-US" sz="2800">
                <a:effectLst>
                  <a:outerShdw blurRad="38100" dist="38100" dir="2700000" algn="tl">
                    <a:srgbClr val="C0C0C0"/>
                  </a:outerShdw>
                </a:effectLst>
              </a:rPr>
              <a:t>元启发式算法实例</a:t>
            </a:r>
          </a:p>
        </p:txBody>
      </p:sp>
      <p:sp>
        <p:nvSpPr>
          <p:cNvPr id="27651" name="Rectangle 3"/>
          <p:cNvSpPr>
            <a:spLocks noGrp="1" noChangeArrowheads="1"/>
          </p:cNvSpPr>
          <p:nvPr>
            <p:ph type="body" idx="1"/>
          </p:nvPr>
        </p:nvSpPr>
        <p:spPr>
          <a:xfrm>
            <a:off x="685800" y="1828800"/>
            <a:ext cx="7772400" cy="4343400"/>
          </a:xfrm>
        </p:spPr>
        <p:txBody>
          <a:bodyPr/>
          <a:lstStyle/>
          <a:p>
            <a:pPr>
              <a:buFontTx/>
              <a:buNone/>
            </a:pPr>
            <a:r>
              <a:rPr lang="zh-CN" altLang="en-US" sz="2600">
                <a:effectLst>
                  <a:outerShdw blurRad="38100" dist="38100" dir="2700000" algn="tl">
                    <a:srgbClr val="C0C0C0"/>
                  </a:outerShdw>
                </a:effectLst>
              </a:rPr>
              <a:t>最广泛使用的元启发式包括</a:t>
            </a:r>
            <a:endParaRPr lang="zh-CN" altLang="en-US" sz="2600">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模拟退火算法（</a:t>
            </a:r>
            <a:r>
              <a:rPr lang="en-US" altLang="zh-CN" sz="2600">
                <a:effectLst>
                  <a:outerShdw blurRad="38100" dist="38100" dir="2700000" algn="tl">
                    <a:srgbClr val="C0C0C0"/>
                  </a:outerShdw>
                </a:effectLst>
              </a:rPr>
              <a:t>simulated annealing SA</a:t>
            </a:r>
            <a:r>
              <a:rPr lang="zh-CN" altLang="en-US" sz="2600">
                <a:effectLst>
                  <a:outerShdw blurRad="38100" dist="38100" dir="2700000" algn="tl">
                    <a:srgbClr val="C0C0C0"/>
                  </a:outerShdw>
                </a:effectLst>
              </a:rPr>
              <a:t>）</a:t>
            </a:r>
            <a:endParaRPr lang="zh-CN" altLang="en-US" sz="2600">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      </a:t>
            </a:r>
            <a:r>
              <a:rPr lang="en-US" altLang="zh-CN" sz="2600">
                <a:effectLst>
                  <a:outerShdw blurRad="38100" dist="38100" dir="2700000" algn="tl">
                    <a:srgbClr val="C0C0C0"/>
                  </a:outerShdw>
                </a:effectLst>
              </a:rPr>
              <a:t>Cerny 1985,Kirkpatrick,Gelatt 1983</a:t>
            </a:r>
            <a:endParaRPr lang="en-US" altLang="zh-CN" sz="2600">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禁忌搜索算法（</a:t>
            </a:r>
            <a:r>
              <a:rPr lang="en-US" altLang="zh-CN" sz="2600">
                <a:effectLst>
                  <a:outerShdw blurRad="38100" dist="38100" dir="2700000" algn="tl">
                    <a:srgbClr val="C0C0C0"/>
                  </a:outerShdw>
                </a:effectLst>
              </a:rPr>
              <a:t>tabu search TS</a:t>
            </a:r>
            <a:r>
              <a:rPr lang="zh-CN" altLang="en-US" sz="2600">
                <a:effectLst>
                  <a:outerShdw blurRad="38100" dist="38100" dir="2700000" algn="tl">
                    <a:srgbClr val="C0C0C0"/>
                  </a:outerShdw>
                </a:effectLst>
              </a:rPr>
              <a:t>）</a:t>
            </a:r>
            <a:endParaRPr lang="zh-CN" altLang="en-US" sz="2600">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      </a:t>
            </a:r>
            <a:r>
              <a:rPr lang="en-US" altLang="zh-CN" sz="2600">
                <a:effectLst>
                  <a:outerShdw blurRad="38100" dist="38100" dir="2700000" algn="tl">
                    <a:srgbClr val="C0C0C0"/>
                  </a:outerShdw>
                </a:effectLst>
              </a:rPr>
              <a:t>Glover 1989,1990;Glover &amp;Laguna 1997</a:t>
            </a:r>
            <a:endParaRPr lang="en-US" altLang="zh-CN" sz="2600">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迭代局部搜索算法（</a:t>
            </a:r>
            <a:r>
              <a:rPr lang="en-US" altLang="zh-CN" sz="2600">
                <a:effectLst>
                  <a:outerShdw blurRad="38100" dist="38100" dir="2700000" algn="tl">
                    <a:srgbClr val="C0C0C0"/>
                  </a:outerShdw>
                </a:effectLst>
              </a:rPr>
              <a:t>iterated local search ILS</a:t>
            </a:r>
            <a:r>
              <a:rPr lang="zh-CN" altLang="en-US" sz="2600">
                <a:effectLst>
                  <a:outerShdw blurRad="38100" dist="38100" dir="2700000" algn="tl">
                    <a:srgbClr val="C0C0C0"/>
                  </a:outerShdw>
                </a:effectLst>
              </a:rPr>
              <a:t>）</a:t>
            </a:r>
            <a:endParaRPr lang="zh-CN" altLang="en-US" sz="2600">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      </a:t>
            </a:r>
            <a:r>
              <a:rPr lang="en-US" altLang="zh-CN" sz="2600">
                <a:effectLst>
                  <a:outerShdw blurRad="38100" dist="38100" dir="2700000" algn="tl">
                    <a:srgbClr val="C0C0C0"/>
                  </a:outerShdw>
                </a:effectLst>
              </a:rPr>
              <a:t>Lourenco,Martin&amp;Stutzle 2002</a:t>
            </a:r>
            <a:endParaRPr lang="en-US" altLang="zh-CN" sz="2600">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进化计算算法（</a:t>
            </a:r>
            <a:r>
              <a:rPr lang="en-US" altLang="zh-CN" sz="2600">
                <a:effectLst>
                  <a:outerShdw blurRad="38100" dist="38100" dir="2700000" algn="tl">
                    <a:srgbClr val="C0C0C0"/>
                  </a:outerShdw>
                </a:effectLst>
              </a:rPr>
              <a:t>evolutionary computation  EC</a:t>
            </a:r>
            <a:r>
              <a:rPr lang="zh-CN" altLang="en-US" sz="2600">
                <a:effectLst>
                  <a:outerShdw blurRad="38100" dist="38100" dir="2700000" algn="tl">
                    <a:srgbClr val="C0C0C0"/>
                  </a:outerShdw>
                </a:effectLst>
              </a:rPr>
              <a:t>）</a:t>
            </a:r>
            <a:endParaRPr lang="zh-CN" altLang="en-US" sz="2600">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      </a:t>
            </a:r>
            <a:r>
              <a:rPr lang="en-US" altLang="zh-CN" sz="2600">
                <a:effectLst>
                  <a:outerShdw blurRad="38100" dist="38100" dir="2700000" algn="tl">
                    <a:srgbClr val="C0C0C0"/>
                  </a:outerShdw>
                </a:effectLst>
              </a:rPr>
              <a:t>Fogel,Owens&amp;Walsh,1966;Holland,1975</a:t>
            </a:r>
          </a:p>
        </p:txBody>
      </p:sp>
      <p:pic>
        <p:nvPicPr>
          <p:cNvPr id="27652"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1000" y="762000"/>
            <a:ext cx="7772400" cy="1143000"/>
          </a:xfrm>
        </p:spPr>
        <p:txBody>
          <a:bodyPr/>
          <a:lstStyle/>
          <a:p>
            <a:pPr algn="l"/>
            <a:r>
              <a:rPr lang="en-US" altLang="zh-CN" sz="2800">
                <a:effectLst>
                  <a:outerShdw blurRad="38100" dist="38100" dir="2700000" algn="tl">
                    <a:srgbClr val="C0C0C0"/>
                  </a:outerShdw>
                </a:effectLst>
              </a:rPr>
              <a:t>1.4.2   </a:t>
            </a:r>
            <a:r>
              <a:rPr lang="zh-CN" altLang="en-US" sz="2800">
                <a:effectLst>
                  <a:outerShdw blurRad="38100" dist="38100" dir="2700000" algn="tl">
                    <a:srgbClr val="C0C0C0"/>
                  </a:outerShdw>
                </a:effectLst>
              </a:rPr>
              <a:t>元启发式算法实例</a:t>
            </a:r>
          </a:p>
        </p:txBody>
      </p:sp>
      <p:sp>
        <p:nvSpPr>
          <p:cNvPr id="43011" name="Rectangle 3"/>
          <p:cNvSpPr>
            <a:spLocks noGrp="1" noChangeArrowheads="1"/>
          </p:cNvSpPr>
          <p:nvPr>
            <p:ph type="body" idx="1"/>
          </p:nvPr>
        </p:nvSpPr>
        <p:spPr>
          <a:xfrm>
            <a:off x="228600" y="1828800"/>
            <a:ext cx="8229600" cy="4114800"/>
          </a:xfrm>
        </p:spPr>
        <p:txBody>
          <a:bodyPr/>
          <a:lstStyle/>
          <a:p>
            <a:pPr>
              <a:buFontTx/>
              <a:buNone/>
            </a:pPr>
            <a:r>
              <a:rPr lang="zh-CN" altLang="en-US" sz="2600">
                <a:effectLst>
                  <a:outerShdw blurRad="38100" dist="38100" dir="2700000" algn="tl">
                    <a:srgbClr val="C0C0C0"/>
                  </a:outerShdw>
                </a:effectLst>
              </a:rPr>
              <a:t>贪婪随机自适应搜索过程（</a:t>
            </a:r>
            <a:r>
              <a:rPr lang="en-US" altLang="zh-CN" sz="2600">
                <a:effectLst>
                  <a:outerShdw blurRad="38100" dist="38100" dir="2700000" algn="tl">
                    <a:srgbClr val="C0C0C0"/>
                  </a:outerShdw>
                </a:effectLst>
              </a:rPr>
              <a:t>greedy randomized adaptive</a:t>
            </a:r>
            <a:endParaRPr lang="en-US" altLang="zh-CN" sz="2600">
              <a:effectLst>
                <a:outerShdw blurRad="38100" dist="38100" dir="2700000" algn="tl">
                  <a:srgbClr val="C0C0C0"/>
                </a:outerShdw>
              </a:effectLst>
            </a:endParaRPr>
          </a:p>
          <a:p>
            <a:pPr>
              <a:buFontTx/>
              <a:buNone/>
            </a:pPr>
            <a:r>
              <a:rPr lang="en-US" altLang="zh-CN" sz="2600">
                <a:effectLst>
                  <a:outerShdw blurRad="38100" dist="38100" dir="2700000" algn="tl">
                    <a:srgbClr val="C0C0C0"/>
                  </a:outerShdw>
                </a:effectLst>
              </a:rPr>
              <a:t>   search procedures, GRASP</a:t>
            </a:r>
            <a:r>
              <a:rPr lang="zh-CN" altLang="en-US" sz="2600">
                <a:effectLst>
                  <a:outerShdw blurRad="38100" dist="38100" dir="2700000" algn="tl">
                    <a:srgbClr val="C0C0C0"/>
                  </a:outerShdw>
                </a:effectLst>
              </a:rPr>
              <a:t>）</a:t>
            </a:r>
            <a:endParaRPr lang="zh-CN" altLang="en-US" sz="2600">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         </a:t>
            </a:r>
            <a:r>
              <a:rPr lang="en-US" altLang="zh-CN" sz="2600">
                <a:effectLst>
                  <a:outerShdw blurRad="38100" dist="38100" dir="2700000" algn="tl">
                    <a:srgbClr val="C0C0C0"/>
                  </a:outerShdw>
                </a:effectLst>
              </a:rPr>
              <a:t>Feo&amp;Resende,1985,1995</a:t>
            </a:r>
            <a:endParaRPr lang="en-US" altLang="zh-CN" sz="2600">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蚁群优化算法（</a:t>
            </a:r>
            <a:r>
              <a:rPr lang="en-US" altLang="zh-CN" sz="2600">
                <a:effectLst>
                  <a:outerShdw blurRad="38100" dist="38100" dir="2700000" algn="tl">
                    <a:srgbClr val="C0C0C0"/>
                  </a:outerShdw>
                </a:effectLst>
              </a:rPr>
              <a:t>ant colony optimization ACO</a:t>
            </a:r>
            <a:r>
              <a:rPr lang="zh-CN" altLang="en-US" sz="2600">
                <a:effectLst>
                  <a:outerShdw blurRad="38100" dist="38100" dir="2700000" algn="tl">
                    <a:srgbClr val="C0C0C0"/>
                  </a:outerShdw>
                </a:effectLst>
              </a:rPr>
              <a:t>）</a:t>
            </a:r>
            <a:endParaRPr lang="zh-CN" altLang="en-US" sz="2600">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         </a:t>
            </a:r>
            <a:r>
              <a:rPr lang="en-US" altLang="zh-CN" sz="2600">
                <a:effectLst>
                  <a:outerShdw blurRad="38100" dist="38100" dir="2700000" algn="tl">
                    <a:srgbClr val="C0C0C0"/>
                  </a:outerShdw>
                </a:effectLst>
              </a:rPr>
              <a:t>Dorigo&amp;Stutzle,1992,1999,2002   </a:t>
            </a:r>
            <a:endParaRPr lang="en-US" altLang="zh-CN" sz="2600">
              <a:effectLst>
                <a:outerShdw blurRad="38100" dist="38100" dir="2700000" algn="tl">
                  <a:srgbClr val="C0C0C0"/>
                </a:outerShdw>
              </a:effectLst>
            </a:endParaRPr>
          </a:p>
          <a:p>
            <a:pPr>
              <a:buFontTx/>
              <a:buNone/>
            </a:pPr>
            <a:endParaRPr lang="en-US" altLang="zh-CN" sz="2600">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全面介绍元启发式算法的文献请参考</a:t>
            </a:r>
            <a:r>
              <a:rPr lang="en-US" altLang="zh-CN" sz="2600">
                <a:effectLst>
                  <a:outerShdw blurRad="38100" dist="38100" dir="2700000" algn="tl">
                    <a:srgbClr val="C0C0C0"/>
                  </a:outerShdw>
                </a:effectLst>
              </a:rPr>
              <a:t>Glover</a:t>
            </a:r>
            <a:r>
              <a:rPr lang="zh-CN" altLang="en-US" sz="2600">
                <a:effectLst>
                  <a:outerShdw blurRad="38100" dist="38100" dir="2700000" algn="tl">
                    <a:srgbClr val="C0C0C0"/>
                  </a:outerShdw>
                </a:effectLst>
              </a:rPr>
              <a:t>和</a:t>
            </a:r>
            <a:r>
              <a:rPr lang="en-US" altLang="zh-CN" sz="2600">
                <a:effectLst>
                  <a:outerShdw blurRad="38100" dist="38100" dir="2700000" algn="tl">
                    <a:srgbClr val="C0C0C0"/>
                  </a:outerShdw>
                </a:effectLst>
              </a:rPr>
              <a:t>Kochenberger(2002)</a:t>
            </a:r>
            <a:r>
              <a:rPr lang="zh-CN" altLang="en-US" sz="2600">
                <a:effectLst>
                  <a:outerShdw blurRad="38100" dist="38100" dir="2700000" algn="tl">
                    <a:srgbClr val="C0C0C0"/>
                  </a:outerShdw>
                </a:effectLst>
              </a:rPr>
              <a:t>的文章。  </a:t>
            </a:r>
          </a:p>
        </p:txBody>
      </p:sp>
      <p:pic>
        <p:nvPicPr>
          <p:cNvPr id="43012"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304800" y="1143000"/>
            <a:ext cx="8610600" cy="5334000"/>
          </a:xfrm>
        </p:spPr>
        <p:txBody>
          <a:bodyPr/>
          <a:lstStyle/>
          <a:p>
            <a:pPr>
              <a:buFontTx/>
              <a:buNone/>
            </a:pPr>
            <a:r>
              <a:rPr lang="en-US" altLang="zh-CN" sz="2600"/>
              <a:t>            </a:t>
            </a:r>
            <a:r>
              <a:rPr lang="zh-CN" altLang="en-US" sz="2600">
                <a:effectLst>
                  <a:outerShdw blurRad="38100" dist="38100" dir="2700000" algn="tl">
                    <a:srgbClr val="C0C0C0"/>
                  </a:outerShdw>
                </a:effectLst>
              </a:rPr>
              <a:t>所有的元启发式算法都具有一个共同点，就是它们都通过引入一些惯用的机制来避免生成很差的解，这些可用的元启发式算法之间的不同之处就在于避免陷入局部最优所使用的技巧不同，以及部分或者完全解所形成的轨迹不同。</a:t>
            </a:r>
            <a:endParaRPr lang="zh-CN" altLang="en-US" sz="2600">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             不同的元启发式算法中的首要差别在于它们是基于构建性的还是基于局部搜索的。其中</a:t>
            </a:r>
            <a:r>
              <a:rPr lang="en-US" altLang="zh-CN" sz="2600">
                <a:effectLst>
                  <a:outerShdw blurRad="38100" dist="38100" dir="2700000" algn="tl">
                    <a:srgbClr val="C0C0C0"/>
                  </a:outerShdw>
                </a:effectLst>
              </a:rPr>
              <a:t>ACO</a:t>
            </a:r>
            <a:r>
              <a:rPr lang="zh-CN" altLang="en-US" sz="2600">
                <a:effectLst>
                  <a:outerShdw blurRad="38100" dist="38100" dir="2700000" algn="tl">
                    <a:srgbClr val="C0C0C0"/>
                  </a:outerShdw>
                </a:effectLst>
              </a:rPr>
              <a:t>和</a:t>
            </a:r>
            <a:r>
              <a:rPr lang="en-US" altLang="zh-CN" sz="2600">
                <a:effectLst>
                  <a:outerShdw blurRad="38100" dist="38100" dir="2700000" algn="tl">
                    <a:srgbClr val="C0C0C0"/>
                  </a:outerShdw>
                </a:effectLst>
              </a:rPr>
              <a:t>GRASP</a:t>
            </a:r>
            <a:r>
              <a:rPr lang="zh-CN" altLang="en-US" sz="2600">
                <a:effectLst>
                  <a:outerShdw blurRad="38100" dist="38100" dir="2700000" algn="tl">
                    <a:srgbClr val="C0C0C0"/>
                  </a:outerShdw>
                </a:effectLst>
              </a:rPr>
              <a:t>属于第一种其它的都是属于第二种。另一个重要差别是在每一次迭代过程中这些元启发式算法是处理单独一个解还是处理整个群体的解，除了</a:t>
            </a:r>
            <a:r>
              <a:rPr lang="en-US" altLang="zh-CN" sz="2600">
                <a:effectLst>
                  <a:outerShdw blurRad="38100" dist="38100" dir="2700000" algn="tl">
                    <a:srgbClr val="C0C0C0"/>
                  </a:outerShdw>
                </a:effectLst>
              </a:rPr>
              <a:t>ACO</a:t>
            </a:r>
            <a:r>
              <a:rPr lang="zh-CN" altLang="en-US" sz="2600">
                <a:effectLst>
                  <a:outerShdw blurRad="38100" dist="38100" dir="2700000" algn="tl">
                    <a:srgbClr val="C0C0C0"/>
                  </a:outerShdw>
                </a:effectLst>
              </a:rPr>
              <a:t>和</a:t>
            </a:r>
            <a:r>
              <a:rPr lang="en-US" altLang="zh-CN" sz="2600">
                <a:effectLst>
                  <a:outerShdw blurRad="38100" dist="38100" dir="2700000" algn="tl">
                    <a:srgbClr val="C0C0C0"/>
                  </a:outerShdw>
                </a:effectLst>
              </a:rPr>
              <a:t>EC</a:t>
            </a:r>
            <a:r>
              <a:rPr lang="zh-CN" altLang="en-US" sz="2600">
                <a:effectLst>
                  <a:outerShdw blurRad="38100" dist="38100" dir="2700000" algn="tl">
                    <a:srgbClr val="C0C0C0"/>
                  </a:outerShdw>
                </a:effectLst>
              </a:rPr>
              <a:t>其它算法都只是处理单一的解。</a:t>
            </a:r>
          </a:p>
        </p:txBody>
      </p:sp>
      <p:pic>
        <p:nvPicPr>
          <p:cNvPr id="28676"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228600" y="1143000"/>
            <a:ext cx="8686800" cy="5105400"/>
          </a:xfrm>
        </p:spPr>
        <p:txBody>
          <a:bodyPr/>
          <a:lstStyle/>
          <a:p>
            <a:pPr>
              <a:buFontTx/>
              <a:buNone/>
            </a:pPr>
            <a:r>
              <a:rPr lang="en-US" altLang="zh-CN" sz="2600">
                <a:effectLst>
                  <a:outerShdw blurRad="38100" dist="38100" dir="2700000" algn="tl">
                    <a:srgbClr val="C0C0C0"/>
                  </a:outerShdw>
                </a:effectLst>
              </a:rPr>
              <a:t>            </a:t>
            </a:r>
            <a:r>
              <a:rPr lang="zh-CN" altLang="en-US" sz="2600">
                <a:effectLst>
                  <a:outerShdw blurRad="38100" dist="38100" dir="2700000" algn="tl">
                    <a:srgbClr val="C0C0C0"/>
                  </a:outerShdw>
                </a:effectLst>
              </a:rPr>
              <a:t>尽管构建性和基于群体的元启发式算法可以不使用局部搜索，然而在很多情况下如果扩展使用局部搜索它们的性能将会得到很大的提高。</a:t>
            </a:r>
            <a:r>
              <a:rPr lang="en-US" altLang="zh-CN" sz="2600">
                <a:effectLst>
                  <a:outerShdw blurRad="38100" dist="38100" dir="2700000" algn="tl">
                    <a:srgbClr val="C0C0C0"/>
                  </a:outerShdw>
                </a:effectLst>
              </a:rPr>
              <a:t>ACO</a:t>
            </a:r>
            <a:r>
              <a:rPr lang="zh-CN" altLang="en-US" sz="2600">
                <a:effectLst>
                  <a:outerShdw blurRad="38100" dist="38100" dir="2700000" algn="tl">
                    <a:srgbClr val="C0C0C0"/>
                  </a:outerShdw>
                </a:effectLst>
              </a:rPr>
              <a:t>和</a:t>
            </a:r>
            <a:r>
              <a:rPr lang="en-US" altLang="zh-CN" sz="2600">
                <a:effectLst>
                  <a:outerShdw blurRad="38100" dist="38100" dir="2700000" algn="tl">
                    <a:srgbClr val="C0C0C0"/>
                  </a:outerShdw>
                </a:effectLst>
              </a:rPr>
              <a:t>EC</a:t>
            </a:r>
            <a:r>
              <a:rPr lang="zh-CN" altLang="en-US" sz="2600">
                <a:effectLst>
                  <a:outerShdw blurRad="38100" dist="38100" dir="2700000" algn="tl">
                    <a:srgbClr val="C0C0C0"/>
                  </a:outerShdw>
                </a:effectLst>
              </a:rPr>
              <a:t>就是这种情况，而</a:t>
            </a:r>
            <a:r>
              <a:rPr lang="en-US" altLang="zh-CN" sz="2600">
                <a:effectLst>
                  <a:outerShdw blurRad="38100" dist="38100" dir="2700000" algn="tl">
                    <a:srgbClr val="C0C0C0"/>
                  </a:outerShdw>
                </a:effectLst>
              </a:rPr>
              <a:t>GRASP</a:t>
            </a:r>
            <a:r>
              <a:rPr lang="zh-CN" altLang="en-US" sz="2600">
                <a:effectLst>
                  <a:outerShdw blurRad="38100" dist="38100" dir="2700000" algn="tl">
                    <a:srgbClr val="C0C0C0"/>
                  </a:outerShdw>
                </a:effectLst>
              </a:rPr>
              <a:t>在一开始的定义中就包含了局部搜索。</a:t>
            </a:r>
            <a:endParaRPr lang="zh-CN" altLang="en-US" sz="2600">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           </a:t>
            </a:r>
            <a:r>
              <a:rPr lang="en-US" altLang="zh-CN" sz="2600">
                <a:effectLst>
                  <a:outerShdw blurRad="38100" dist="38100" dir="2700000" algn="tl">
                    <a:srgbClr val="C0C0C0"/>
                  </a:outerShdw>
                </a:effectLst>
              </a:rPr>
              <a:t>ACO</a:t>
            </a:r>
            <a:r>
              <a:rPr lang="zh-CN" altLang="en-US" sz="2600">
                <a:effectLst>
                  <a:outerShdw blurRad="38100" dist="38100" dir="2700000" algn="tl">
                    <a:srgbClr val="C0C0C0"/>
                  </a:outerShdw>
                </a:effectLst>
              </a:rPr>
              <a:t>具有的某些特征之间的特殊组合使它成为一种独特的方法：</a:t>
            </a:r>
            <a:r>
              <a:rPr lang="en-US" altLang="zh-CN" sz="2600">
                <a:effectLst>
                  <a:outerShdw blurRad="38100" dist="38100" dir="2700000" algn="tl">
                    <a:srgbClr val="C0C0C0"/>
                  </a:outerShdw>
                </a:effectLst>
              </a:rPr>
              <a:t>ACO</a:t>
            </a:r>
            <a:r>
              <a:rPr lang="zh-CN" altLang="en-US" sz="2600">
                <a:effectLst>
                  <a:outerShdw blurRad="38100" dist="38100" dir="2700000" algn="tl">
                    <a:srgbClr val="C0C0C0"/>
                  </a:outerShdw>
                </a:effectLst>
              </a:rPr>
              <a:t>通过使用蚂蚁群体以及一种称为人工信息素（</a:t>
            </a:r>
            <a:r>
              <a:rPr lang="en-US" altLang="zh-CN" sz="2600">
                <a:effectLst>
                  <a:outerShdw blurRad="38100" dist="38100" dir="2700000" algn="tl">
                    <a:srgbClr val="C0C0C0"/>
                  </a:outerShdw>
                </a:effectLst>
              </a:rPr>
              <a:t>artificial pheromones</a:t>
            </a:r>
            <a:r>
              <a:rPr lang="zh-CN" altLang="en-US" sz="2600">
                <a:effectLst>
                  <a:outerShdw blurRad="38100" dist="38100" dir="2700000" algn="tl">
                    <a:srgbClr val="C0C0C0"/>
                  </a:outerShdw>
                </a:effectLst>
              </a:rPr>
              <a:t>）的间接记忆载体来构建问题的解。</a:t>
            </a:r>
          </a:p>
        </p:txBody>
      </p:sp>
      <p:pic>
        <p:nvPicPr>
          <p:cNvPr id="29700"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blinds(horizontal)">
                                      <p:cBhvr>
                                        <p:cTn id="7" dur="500"/>
                                        <p:tgtEl>
                                          <p:spTgt spid="296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D12237DE-D771-4DE2-BDCB-8EC741814F26}" type="slidenum">
              <a:rPr kumimoji="0" lang="zh-CN" altLang="en-US" sz="1400"/>
            </a:fld>
            <a:endParaRPr kumimoji="0" lang="en-US" altLang="zh-CN" sz="1400"/>
          </a:p>
        </p:txBody>
      </p:sp>
      <p:sp>
        <p:nvSpPr>
          <p:cNvPr id="32771" name="Rectangle 2"/>
          <p:cNvSpPr>
            <a:spLocks noGrp="1" noChangeArrowheads="1"/>
          </p:cNvSpPr>
          <p:nvPr>
            <p:ph type="title"/>
          </p:nvPr>
        </p:nvSpPr>
        <p:spPr>
          <a:xfrm>
            <a:off x="685800" y="0"/>
            <a:ext cx="7772400" cy="1143000"/>
          </a:xfrm>
        </p:spPr>
        <p:txBody>
          <a:bodyPr/>
          <a:lstStyle/>
          <a:p>
            <a:pPr algn="ctr" eaLnBrk="1" hangingPunct="1"/>
            <a:r>
              <a:rPr lang="zh-CN" altLang="en-US"/>
              <a:t>算法_性能分析</a:t>
            </a:r>
          </a:p>
        </p:txBody>
      </p:sp>
      <p:sp>
        <p:nvSpPr>
          <p:cNvPr id="32772" name="Rectangle 3"/>
          <p:cNvSpPr>
            <a:spLocks noGrp="1" noChangeArrowheads="1"/>
          </p:cNvSpPr>
          <p:nvPr>
            <p:ph type="body" idx="1"/>
          </p:nvPr>
        </p:nvSpPr>
        <p:spPr>
          <a:xfrm>
            <a:off x="250825" y="2133600"/>
            <a:ext cx="8497888" cy="4114800"/>
          </a:xfrm>
        </p:spPr>
        <p:txBody>
          <a:bodyPr/>
          <a:lstStyle/>
          <a:p>
            <a:pPr eaLnBrk="1" hangingPunct="1">
              <a:lnSpc>
                <a:spcPct val="90000"/>
              </a:lnSpc>
              <a:buFont typeface="Wingdings" pitchFamily="2" charset="2"/>
              <a:buNone/>
            </a:pPr>
            <a:r>
              <a:rPr lang="zh-CN" altLang="en-US" sz="2800" smtClean="0"/>
              <a:t>（1）最坏情形分析</a:t>
            </a:r>
            <a:r>
              <a:rPr lang="zh-CN" altLang="en-US" sz="2800" smtClean="0">
                <a:sym typeface="Wingdings" pitchFamily="2" charset="2"/>
              </a:rPr>
              <a:t>（</a:t>
            </a:r>
            <a:r>
              <a:rPr lang="en-US" altLang="zh-CN" sz="2800" smtClean="0">
                <a:sym typeface="Wingdings" pitchFamily="2" charset="2"/>
              </a:rPr>
              <a:t>worst case analysis）</a:t>
            </a:r>
            <a:endParaRPr lang="en-US" altLang="zh-CN" sz="2800" smtClean="0">
              <a:sym typeface="Wingdings" pitchFamily="2" charset="2"/>
            </a:endParaRPr>
          </a:p>
          <a:p>
            <a:pPr eaLnBrk="1" hangingPunct="1">
              <a:lnSpc>
                <a:spcPct val="90000"/>
              </a:lnSpc>
              <a:buFont typeface="Wingdings" pitchFamily="2" charset="2"/>
              <a:buNone/>
            </a:pPr>
            <a:r>
              <a:rPr lang="en-US" altLang="zh-CN" sz="2800" smtClean="0"/>
              <a:t>   </a:t>
            </a:r>
            <a:r>
              <a:rPr lang="zh-CN" altLang="en-US" sz="2800" smtClean="0"/>
              <a:t>利用最坏实例分析计算复杂性、解的效果。</a:t>
            </a:r>
            <a:endParaRPr lang="zh-CN" altLang="en-US" sz="2800" smtClean="0"/>
          </a:p>
          <a:p>
            <a:pPr eaLnBrk="1" hangingPunct="1">
              <a:lnSpc>
                <a:spcPct val="90000"/>
              </a:lnSpc>
              <a:buFont typeface="Wingdings" pitchFamily="2" charset="2"/>
              <a:buNone/>
            </a:pPr>
            <a:r>
              <a:rPr lang="zh-CN" altLang="en-US" smtClean="0"/>
              <a:t>  </a:t>
            </a:r>
            <a:r>
              <a:rPr lang="en-US" altLang="zh-CN" smtClean="0"/>
              <a:t>(2</a:t>
            </a:r>
            <a:r>
              <a:rPr lang="zh-CN" altLang="en-US" smtClean="0"/>
              <a:t>）概率分析</a:t>
            </a:r>
            <a:r>
              <a:rPr lang="zh-CN" altLang="en-US" smtClean="0">
                <a:sym typeface="Wingdings" pitchFamily="2" charset="2"/>
              </a:rPr>
              <a:t> （</a:t>
            </a:r>
            <a:r>
              <a:rPr lang="en-US" altLang="zh-CN" smtClean="0">
                <a:sym typeface="Wingdings" pitchFamily="2" charset="2"/>
              </a:rPr>
              <a:t>probability analysis）</a:t>
            </a:r>
            <a:endParaRPr lang="en-US" altLang="zh-CN" smtClean="0">
              <a:sym typeface="Wingdings" pitchFamily="2" charset="2"/>
            </a:endParaRPr>
          </a:p>
          <a:p>
            <a:pPr eaLnBrk="1" hangingPunct="1">
              <a:lnSpc>
                <a:spcPct val="90000"/>
              </a:lnSpc>
              <a:buFont typeface="Wingdings" pitchFamily="2" charset="2"/>
              <a:buNone/>
            </a:pPr>
            <a:r>
              <a:rPr lang="zh-CN" altLang="en-US" sz="2800" smtClean="0">
                <a:sym typeface="Wingdings" pitchFamily="2" charset="2"/>
              </a:rPr>
              <a:t>    </a:t>
            </a:r>
            <a:r>
              <a:rPr lang="zh-CN" altLang="en-US" sz="2400" smtClean="0">
                <a:sym typeface="Wingdings" pitchFamily="2" charset="2"/>
              </a:rPr>
              <a:t>用最坏情况分析，会因一个最坏实例影响总体评价.</a:t>
            </a:r>
            <a:endParaRPr lang="zh-CN" altLang="en-US" sz="2400" smtClean="0">
              <a:sym typeface="Wingdings" pitchFamily="2" charset="2"/>
            </a:endParaRPr>
          </a:p>
          <a:p>
            <a:pPr eaLnBrk="1" hangingPunct="1">
              <a:lnSpc>
                <a:spcPct val="90000"/>
              </a:lnSpc>
              <a:buFont typeface="Wingdings" pitchFamily="2" charset="2"/>
              <a:buNone/>
            </a:pPr>
            <a:r>
              <a:rPr lang="zh-CN" altLang="en-US" sz="2400" smtClean="0">
                <a:sym typeface="Wingdings" pitchFamily="2" charset="2"/>
              </a:rPr>
              <a:t>    在实例数据服从一定概率分布情形下，研究算法复杂性和解的效果.</a:t>
            </a:r>
            <a:endParaRPr lang="zh-CN" altLang="en-US" sz="2400" smtClean="0">
              <a:sym typeface="Wingdings" pitchFamily="2" charset="2"/>
            </a:endParaRPr>
          </a:p>
          <a:p>
            <a:pPr eaLnBrk="1" hangingPunct="1">
              <a:lnSpc>
                <a:spcPct val="90000"/>
              </a:lnSpc>
              <a:buFont typeface="Wingdings" pitchFamily="2" charset="2"/>
              <a:buNone/>
            </a:pPr>
            <a:r>
              <a:rPr lang="zh-CN" altLang="en-US" sz="2400" smtClean="0">
                <a:sym typeface="Wingdings" pitchFamily="2" charset="2"/>
              </a:rPr>
              <a:t>    </a:t>
            </a:r>
            <a:r>
              <a:rPr lang="en-US" altLang="zh-CN" sz="2800" smtClean="0"/>
              <a:t>(3)</a:t>
            </a:r>
            <a:r>
              <a:rPr lang="zh-CN" altLang="en-US" sz="2800" smtClean="0"/>
              <a:t>大规模计算分析</a:t>
            </a:r>
            <a:endParaRPr lang="zh-CN" altLang="en-US" sz="2800" smtClean="0"/>
          </a:p>
          <a:p>
            <a:pPr eaLnBrk="1" hangingPunct="1">
              <a:lnSpc>
                <a:spcPct val="90000"/>
              </a:lnSpc>
              <a:buFont typeface="Wingdings" pitchFamily="2" charset="2"/>
              <a:buNone/>
            </a:pPr>
            <a:r>
              <a:rPr lang="zh-CN" altLang="en-US" sz="2400" smtClean="0"/>
              <a:t>  通过大量实例计算，评价算法效果.</a:t>
            </a:r>
            <a:endParaRPr lang="zh-CN" altLang="en-US" sz="2400" smtClean="0"/>
          </a:p>
          <a:p>
            <a:pPr eaLnBrk="1" hangingPunct="1">
              <a:lnSpc>
                <a:spcPct val="90000"/>
              </a:lnSpc>
            </a:pPr>
            <a:r>
              <a:rPr lang="zh-CN" altLang="en-US" sz="2400" smtClean="0"/>
              <a:t>注意数据的随机性和代表性.</a:t>
            </a:r>
            <a:endParaRPr lang="zh-CN" altLang="en-US" sz="2400" smtClean="0"/>
          </a:p>
          <a:p>
            <a:pPr eaLnBrk="1" hangingPunct="1">
              <a:lnSpc>
                <a:spcPct val="90000"/>
              </a:lnSpc>
              <a:buFont typeface="Wingdings" pitchFamily="2" charset="2"/>
              <a:buNone/>
            </a:pPr>
            <a:endParaRPr lang="zh-CN" altLang="en-US" sz="28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1CADDA03-8EE2-4681-920C-F3678F827DBC}" type="slidenum">
              <a:rPr kumimoji="0" lang="zh-CN" altLang="en-US" sz="1400"/>
            </a:fld>
            <a:endParaRPr kumimoji="0" lang="en-US" altLang="zh-CN" sz="1400"/>
          </a:p>
        </p:txBody>
      </p:sp>
      <p:sp>
        <p:nvSpPr>
          <p:cNvPr id="11267" name="Rectangle 2"/>
          <p:cNvSpPr>
            <a:spLocks noGrp="1" noChangeArrowheads="1"/>
          </p:cNvSpPr>
          <p:nvPr>
            <p:ph type="title"/>
          </p:nvPr>
        </p:nvSpPr>
        <p:spPr/>
        <p:txBody>
          <a:bodyPr/>
          <a:lstStyle/>
          <a:p>
            <a:pPr algn="ctr" eaLnBrk="1" hangingPunct="1"/>
            <a:r>
              <a:rPr lang="en-US" altLang="zh-CN" sz="3600" smtClean="0"/>
              <a:t>1.1 </a:t>
            </a:r>
            <a:r>
              <a:rPr lang="zh-CN" altLang="en-US" sz="3600" smtClean="0"/>
              <a:t>组合优化问题 </a:t>
            </a:r>
            <a:r>
              <a:rPr lang="en-US" altLang="zh-CN" sz="3600" smtClean="0"/>
              <a:t>4/8</a:t>
            </a:r>
            <a:endParaRPr lang="zh-CN" altLang="en-US" sz="3600" smtClean="0"/>
          </a:p>
        </p:txBody>
      </p:sp>
      <p:graphicFrame>
        <p:nvGraphicFramePr>
          <p:cNvPr id="11268" name="Object 4"/>
          <p:cNvGraphicFramePr>
            <a:graphicFrameLocks noGrp="1" noChangeAspect="1"/>
          </p:cNvGraphicFramePr>
          <p:nvPr>
            <p:ph type="body" idx="1"/>
          </p:nvPr>
        </p:nvGraphicFramePr>
        <p:xfrm>
          <a:off x="1295400" y="2017713"/>
          <a:ext cx="6934200" cy="4389437"/>
        </p:xfrm>
        <a:graphic>
          <a:graphicData uri="http://schemas.openxmlformats.org/presentationml/2006/ole">
            <mc:AlternateContent xmlns:mc="http://schemas.openxmlformats.org/markup-compatibility/2006">
              <mc:Choice xmlns:v="urn:schemas-microsoft-com:vml" Requires="v">
                <p:oleObj spid="_x0000_s189444" name="Equation" r:id="rId1" imgW="2794000" imgH="2108200" progId="Equation.3">
                  <p:embed/>
                </p:oleObj>
              </mc:Choice>
              <mc:Fallback>
                <p:oleObj name="Equation" r:id="rId1" imgW="2794000" imgH="2108200" progId="Equation.3">
                  <p:embed/>
                  <p:pic>
                    <p:nvPicPr>
                      <p:cNvPr id="0" name="图片 1894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17713"/>
                        <a:ext cx="6934200" cy="438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838200"/>
            <a:ext cx="7772400" cy="1143000"/>
          </a:xfrm>
        </p:spPr>
        <p:txBody>
          <a:bodyPr/>
          <a:lstStyle/>
          <a:p>
            <a:pPr algn="l"/>
            <a:r>
              <a:rPr lang="zh-CN" altLang="en-US" sz="3000">
                <a:effectLst>
                  <a:outerShdw blurRad="38100" dist="38100" dir="2700000" algn="tl">
                    <a:srgbClr val="C0C0C0"/>
                  </a:outerShdw>
                </a:effectLst>
              </a:rPr>
              <a:t>第一篇结语</a:t>
            </a:r>
          </a:p>
        </p:txBody>
      </p:sp>
      <p:sp>
        <p:nvSpPr>
          <p:cNvPr id="30723" name="Rectangle 3"/>
          <p:cNvSpPr>
            <a:spLocks noGrp="1" noChangeArrowheads="1"/>
          </p:cNvSpPr>
          <p:nvPr>
            <p:ph type="body" idx="1"/>
          </p:nvPr>
        </p:nvSpPr>
        <p:spPr/>
        <p:txBody>
          <a:bodyPr/>
          <a:lstStyle/>
          <a:p>
            <a:pPr>
              <a:lnSpc>
                <a:spcPct val="90000"/>
              </a:lnSpc>
              <a:buFontTx/>
              <a:buNone/>
            </a:pPr>
            <a:r>
              <a:rPr lang="zh-CN" altLang="en-US" sz="2600">
                <a:solidFill>
                  <a:srgbClr val="FF0000"/>
                </a:solidFill>
                <a:effectLst>
                  <a:outerShdw blurRad="38100" dist="38100" dir="2700000" algn="tl">
                    <a:srgbClr val="C0C0C0"/>
                  </a:outerShdw>
                </a:effectLst>
              </a:rPr>
              <a:t>一、组合优化 </a:t>
            </a:r>
            <a:endParaRPr lang="zh-CN" altLang="en-US" sz="2600">
              <a:solidFill>
                <a:srgbClr val="FF0000"/>
              </a:solidFill>
              <a:effectLst>
                <a:outerShdw blurRad="38100" dist="38100" dir="2700000" algn="tl">
                  <a:srgbClr val="C0C0C0"/>
                </a:outerShdw>
              </a:effectLst>
            </a:endParaRPr>
          </a:p>
          <a:p>
            <a:pPr>
              <a:lnSpc>
                <a:spcPct val="90000"/>
              </a:lnSpc>
              <a:buFontTx/>
              <a:buNone/>
            </a:pPr>
            <a:r>
              <a:rPr lang="zh-CN" altLang="en-US" sz="2600">
                <a:solidFill>
                  <a:srgbClr val="FF0000"/>
                </a:solidFill>
                <a:effectLst>
                  <a:outerShdw blurRad="38100" dist="38100" dir="2700000" algn="tl">
                    <a:srgbClr val="C0C0C0"/>
                  </a:outerShdw>
                </a:effectLst>
              </a:rPr>
              <a:t>            </a:t>
            </a:r>
            <a:r>
              <a:rPr lang="zh-CN" altLang="en-US" sz="2600">
                <a:effectLst>
                  <a:outerShdw blurRad="38100" dist="38100" dir="2700000" algn="tl">
                    <a:srgbClr val="C0C0C0"/>
                  </a:outerShdw>
                </a:effectLst>
              </a:rPr>
              <a:t>组合优化是一个被广泛研究的领域，目前已经出版了多种教科书和大量的研究文献。其中一本标准参考书由</a:t>
            </a:r>
            <a:r>
              <a:rPr lang="en-US" altLang="zh-CN" sz="2600">
                <a:effectLst>
                  <a:outerShdw blurRad="38100" dist="38100" dir="2700000" algn="tl">
                    <a:srgbClr val="C0C0C0"/>
                  </a:outerShdw>
                </a:effectLst>
              </a:rPr>
              <a:t>Papadimitriou</a:t>
            </a:r>
            <a:r>
              <a:rPr lang="zh-CN" altLang="en-US" sz="2600">
                <a:effectLst>
                  <a:outerShdw blurRad="38100" dist="38100" dir="2700000" algn="tl">
                    <a:srgbClr val="C0C0C0"/>
                  </a:outerShdw>
                </a:effectLst>
              </a:rPr>
              <a:t>和</a:t>
            </a:r>
            <a:r>
              <a:rPr lang="en-US" altLang="zh-CN" sz="2600">
                <a:effectLst>
                  <a:outerShdw blurRad="38100" dist="38100" dir="2700000" algn="tl">
                    <a:srgbClr val="C0C0C0"/>
                  </a:outerShdw>
                </a:effectLst>
              </a:rPr>
              <a:t>Steiglitz</a:t>
            </a:r>
            <a:r>
              <a:rPr lang="zh-CN" altLang="en-US" sz="2600">
                <a:effectLst>
                  <a:outerShdw blurRad="38100" dist="38100" dir="2700000" algn="tl">
                    <a:srgbClr val="C0C0C0"/>
                  </a:outerShdw>
                </a:effectLst>
              </a:rPr>
              <a:t>于</a:t>
            </a:r>
            <a:r>
              <a:rPr lang="en-US" altLang="zh-CN" sz="2600">
                <a:effectLst>
                  <a:outerShdw blurRad="38100" dist="38100" dir="2700000" algn="tl">
                    <a:srgbClr val="C0C0C0"/>
                  </a:outerShdw>
                </a:effectLst>
              </a:rPr>
              <a:t>1982</a:t>
            </a:r>
            <a:r>
              <a:rPr lang="zh-CN" altLang="en-US" sz="2600">
                <a:effectLst>
                  <a:outerShdw blurRad="38100" dist="38100" dir="2700000" algn="tl">
                    <a:srgbClr val="C0C0C0"/>
                  </a:outerShdw>
                </a:effectLst>
              </a:rPr>
              <a:t>年出版的入门读物以及</a:t>
            </a:r>
            <a:r>
              <a:rPr lang="en-US" altLang="zh-CN" sz="2600">
                <a:effectLst>
                  <a:outerShdw blurRad="38100" dist="38100" dir="2700000" algn="tl">
                    <a:srgbClr val="C0C0C0"/>
                  </a:outerShdw>
                </a:effectLst>
              </a:rPr>
              <a:t>Dell</a:t>
            </a:r>
            <a:r>
              <a:rPr lang="en-US" altLang="zh-CN" sz="2600">
                <a:effectLst>
                  <a:outerShdw blurRad="38100" dist="38100" dir="2700000" algn="tl">
                    <a:srgbClr val="C0C0C0"/>
                  </a:outerShdw>
                </a:effectLst>
                <a:latin typeface="Arial"/>
              </a:rPr>
              <a:t>’</a:t>
            </a:r>
            <a:r>
              <a:rPr lang="en-US" altLang="zh-CN" sz="2600">
                <a:effectLst>
                  <a:outerShdw blurRad="38100" dist="38100" dir="2700000" algn="tl">
                    <a:srgbClr val="C0C0C0"/>
                  </a:outerShdw>
                </a:effectLst>
              </a:rPr>
              <a:t>Amico,Maffioli</a:t>
            </a:r>
            <a:r>
              <a:rPr lang="zh-CN" altLang="en-US" sz="2600">
                <a:effectLst>
                  <a:outerShdw blurRad="38100" dist="38100" dir="2700000" algn="tl">
                    <a:srgbClr val="C0C0C0"/>
                  </a:outerShdw>
                </a:effectLst>
              </a:rPr>
              <a:t>和</a:t>
            </a:r>
            <a:r>
              <a:rPr lang="en-US" altLang="zh-CN" sz="2600">
                <a:effectLst>
                  <a:outerShdw blurRad="38100" dist="38100" dir="2700000" algn="tl">
                    <a:srgbClr val="C0C0C0"/>
                  </a:outerShdw>
                </a:effectLst>
              </a:rPr>
              <a:t>Ausiello</a:t>
            </a:r>
            <a:r>
              <a:rPr lang="zh-CN" altLang="en-US" sz="2600">
                <a:effectLst>
                  <a:outerShdw blurRad="38100" dist="38100" dir="2700000" algn="tl">
                    <a:srgbClr val="C0C0C0"/>
                  </a:outerShdw>
                </a:effectLst>
              </a:rPr>
              <a:t>在</a:t>
            </a:r>
            <a:r>
              <a:rPr lang="en-US" altLang="zh-CN" sz="2600">
                <a:effectLst>
                  <a:outerShdw blurRad="38100" dist="38100" dir="2700000" algn="tl">
                    <a:srgbClr val="C0C0C0"/>
                  </a:outerShdw>
                </a:effectLst>
              </a:rPr>
              <a:t>1997</a:t>
            </a:r>
            <a:r>
              <a:rPr lang="zh-CN" altLang="en-US" sz="2600">
                <a:effectLst>
                  <a:outerShdw blurRad="38100" dist="38100" dir="2700000" algn="tl">
                    <a:srgbClr val="C0C0C0"/>
                  </a:outerShdw>
                </a:effectLst>
              </a:rPr>
              <a:t>年主编的带评注的文献汇编。</a:t>
            </a:r>
            <a:endParaRPr lang="zh-CN" altLang="en-US" sz="2600">
              <a:effectLst>
                <a:outerShdw blurRad="38100" dist="38100" dir="2700000" algn="tl">
                  <a:srgbClr val="C0C0C0"/>
                </a:outerShdw>
              </a:effectLst>
            </a:endParaRPr>
          </a:p>
          <a:p>
            <a:pPr>
              <a:lnSpc>
                <a:spcPct val="90000"/>
              </a:lnSpc>
              <a:buFontTx/>
              <a:buNone/>
            </a:pPr>
            <a:r>
              <a:rPr lang="zh-CN" altLang="en-US" sz="2600">
                <a:effectLst>
                  <a:outerShdw blurRad="38100" dist="38100" dir="2700000" algn="tl">
                    <a:srgbClr val="C0C0C0"/>
                  </a:outerShdw>
                </a:effectLst>
              </a:rPr>
              <a:t>            有关</a:t>
            </a:r>
            <a:r>
              <a:rPr lang="en-US" altLang="zh-CN" sz="2600">
                <a:effectLst>
                  <a:outerShdw blurRad="38100" dist="38100" dir="2700000" algn="tl">
                    <a:srgbClr val="C0C0C0"/>
                  </a:outerShdw>
                </a:effectLst>
              </a:rPr>
              <a:t>NP-</a:t>
            </a:r>
            <a:r>
              <a:rPr lang="zh-CN" altLang="en-US" sz="2600">
                <a:effectLst>
                  <a:outerShdw blurRad="38100" dist="38100" dir="2700000" algn="tl">
                    <a:srgbClr val="C0C0C0"/>
                  </a:outerShdw>
                </a:effectLst>
              </a:rPr>
              <a:t>完全性理论的标准参考书是</a:t>
            </a:r>
            <a:r>
              <a:rPr lang="en-US" altLang="zh-CN" sz="2600">
                <a:effectLst>
                  <a:outerShdw blurRad="38100" dist="38100" dir="2700000" algn="tl">
                    <a:srgbClr val="C0C0C0"/>
                  </a:outerShdw>
                </a:effectLst>
              </a:rPr>
              <a:t>Garey</a:t>
            </a:r>
            <a:r>
              <a:rPr lang="zh-CN" altLang="en-US" sz="2600">
                <a:effectLst>
                  <a:outerShdw blurRad="38100" dist="38100" dir="2700000" algn="tl">
                    <a:srgbClr val="C0C0C0"/>
                  </a:outerShdw>
                </a:effectLst>
              </a:rPr>
              <a:t>和</a:t>
            </a:r>
            <a:r>
              <a:rPr lang="en-US" altLang="zh-CN" sz="2600">
                <a:effectLst>
                  <a:outerShdw blurRad="38100" dist="38100" dir="2700000" algn="tl">
                    <a:srgbClr val="C0C0C0"/>
                  </a:outerShdw>
                </a:effectLst>
              </a:rPr>
              <a:t>Johnson</a:t>
            </a:r>
            <a:r>
              <a:rPr lang="zh-CN" altLang="en-US" sz="2600">
                <a:effectLst>
                  <a:outerShdw blurRad="38100" dist="38100" dir="2700000" algn="tl">
                    <a:srgbClr val="C0C0C0"/>
                  </a:outerShdw>
                </a:effectLst>
              </a:rPr>
              <a:t>于</a:t>
            </a:r>
            <a:r>
              <a:rPr lang="en-US" altLang="zh-CN" sz="2600">
                <a:effectLst>
                  <a:outerShdw blurRad="38100" dist="38100" dir="2700000" algn="tl">
                    <a:srgbClr val="C0C0C0"/>
                  </a:outerShdw>
                </a:effectLst>
              </a:rPr>
              <a:t>1979</a:t>
            </a:r>
            <a:r>
              <a:rPr lang="zh-CN" altLang="en-US" sz="2600">
                <a:effectLst>
                  <a:outerShdw blurRad="38100" dist="38100" dir="2700000" algn="tl">
                    <a:srgbClr val="C0C0C0"/>
                  </a:outerShdw>
                </a:effectLst>
              </a:rPr>
              <a:t>年的。</a:t>
            </a:r>
            <a:endParaRPr lang="zh-CN" altLang="en-US" sz="2600">
              <a:effectLst>
                <a:outerShdw blurRad="38100" dist="38100" dir="2700000" algn="tl">
                  <a:srgbClr val="C0C0C0"/>
                </a:outerShdw>
              </a:effectLst>
            </a:endParaRPr>
          </a:p>
          <a:p>
            <a:pPr>
              <a:lnSpc>
                <a:spcPct val="90000"/>
              </a:lnSpc>
              <a:buFontTx/>
              <a:buNone/>
            </a:pPr>
            <a:r>
              <a:rPr lang="zh-CN" altLang="en-US" sz="2600">
                <a:effectLst>
                  <a:outerShdw blurRad="38100" dist="38100" dir="2700000" algn="tl">
                    <a:srgbClr val="C0C0C0"/>
                  </a:outerShdw>
                </a:effectLst>
              </a:rPr>
              <a:t>            近似算法的计算复杂度：</a:t>
            </a:r>
            <a:r>
              <a:rPr lang="en-US" altLang="zh-CN" sz="2600">
                <a:effectLst>
                  <a:outerShdw blurRad="38100" dist="38100" dir="2700000" algn="tl">
                    <a:srgbClr val="C0C0C0"/>
                  </a:outerShdw>
                </a:effectLst>
              </a:rPr>
              <a:t>Hochbaum(1997)</a:t>
            </a:r>
            <a:r>
              <a:rPr lang="zh-CN" altLang="en-US" sz="2600">
                <a:effectLst>
                  <a:outerShdw blurRad="38100" dist="38100" dir="2700000" algn="tl">
                    <a:srgbClr val="C0C0C0"/>
                  </a:outerShdw>
                </a:effectLst>
              </a:rPr>
              <a:t>和</a:t>
            </a:r>
            <a:r>
              <a:rPr lang="en-US" altLang="zh-CN" sz="2600">
                <a:effectLst>
                  <a:outerShdw blurRad="38100" dist="38100" dir="2700000" algn="tl">
                    <a:srgbClr val="C0C0C0"/>
                  </a:outerShdw>
                </a:effectLst>
              </a:rPr>
              <a:t>Ausello,Crescenzi,Gambosi,Kann</a:t>
            </a:r>
            <a:r>
              <a:rPr lang="zh-CN" altLang="en-US" sz="2600">
                <a:effectLst>
                  <a:outerShdw blurRad="38100" dist="38100" dir="2700000" algn="tl">
                    <a:srgbClr val="C0C0C0"/>
                  </a:outerShdw>
                </a:effectLst>
              </a:rPr>
              <a:t>等</a:t>
            </a:r>
            <a:r>
              <a:rPr lang="en-US" altLang="zh-CN" sz="2600">
                <a:effectLst>
                  <a:outerShdw blurRad="38100" dist="38100" dir="2700000" algn="tl">
                    <a:srgbClr val="C0C0C0"/>
                  </a:outerShdw>
                </a:effectLst>
              </a:rPr>
              <a:t>1999</a:t>
            </a:r>
            <a:r>
              <a:rPr lang="zh-CN" altLang="en-US" sz="2600">
                <a:effectLst>
                  <a:outerShdw blurRad="38100" dist="38100" dir="2700000" algn="tl">
                    <a:srgbClr val="C0C0C0"/>
                  </a:outerShdw>
                </a:effectLst>
              </a:rPr>
              <a:t>年的专著。</a:t>
            </a:r>
            <a:endParaRPr lang="zh-CN" altLang="en-US" sz="2600">
              <a:effectLst>
                <a:outerShdw blurRad="38100" dist="38100" dir="2700000" algn="tl">
                  <a:srgbClr val="C0C0C0"/>
                </a:outerShdw>
              </a:effectLst>
            </a:endParaRPr>
          </a:p>
          <a:p>
            <a:pPr>
              <a:lnSpc>
                <a:spcPct val="90000"/>
              </a:lnSpc>
              <a:buFontTx/>
              <a:buNone/>
            </a:pPr>
            <a:endParaRPr lang="zh-CN" altLang="en-US" sz="2600">
              <a:effectLst>
                <a:outerShdw blurRad="38100" dist="38100" dir="2700000" algn="tl">
                  <a:srgbClr val="C0C0C0"/>
                </a:outerShdw>
              </a:effectLst>
            </a:endParaRPr>
          </a:p>
        </p:txBody>
      </p:sp>
      <p:pic>
        <p:nvPicPr>
          <p:cNvPr id="30724"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533400" y="1295400"/>
            <a:ext cx="8610600" cy="5181600"/>
          </a:xfrm>
        </p:spPr>
        <p:txBody>
          <a:bodyPr/>
          <a:lstStyle/>
          <a:p>
            <a:pPr>
              <a:buFontTx/>
              <a:buNone/>
            </a:pPr>
            <a:r>
              <a:rPr lang="zh-CN" altLang="en-US" sz="2600">
                <a:effectLst>
                  <a:outerShdw blurRad="38100" dist="38100" dir="2700000" algn="tl">
                    <a:srgbClr val="C0C0C0"/>
                  </a:outerShdw>
                </a:effectLst>
              </a:rPr>
              <a:t>局部搜索的复杂性理论：</a:t>
            </a:r>
            <a:r>
              <a:rPr lang="en-US" altLang="zh-CN" sz="2600">
                <a:effectLst>
                  <a:outerShdw blurRad="38100" dist="38100" dir="2700000" algn="tl">
                    <a:srgbClr val="C0C0C0"/>
                  </a:outerShdw>
                </a:effectLst>
              </a:rPr>
              <a:t>Johnson,Papadimitriou</a:t>
            </a:r>
            <a:r>
              <a:rPr lang="zh-CN" altLang="en-US" sz="2600">
                <a:effectLst>
                  <a:outerShdw blurRad="38100" dist="38100" dir="2700000" algn="tl">
                    <a:srgbClr val="C0C0C0"/>
                  </a:outerShdw>
                </a:effectLst>
              </a:rPr>
              <a:t>和</a:t>
            </a:r>
            <a:r>
              <a:rPr lang="en-US" altLang="zh-CN" sz="2600">
                <a:effectLst>
                  <a:outerShdw blurRad="38100" dist="38100" dir="2700000" algn="tl">
                    <a:srgbClr val="C0C0C0"/>
                  </a:outerShdw>
                </a:effectLst>
              </a:rPr>
              <a:t>Yannakakis(1988)</a:t>
            </a:r>
            <a:endParaRPr lang="en-US" altLang="zh-CN" sz="2600">
              <a:effectLst>
                <a:outerShdw blurRad="38100" dist="38100" dir="2700000" algn="tl">
                  <a:srgbClr val="C0C0C0"/>
                </a:outerShdw>
              </a:effectLst>
            </a:endParaRPr>
          </a:p>
          <a:p>
            <a:pPr>
              <a:buFontTx/>
              <a:buNone/>
            </a:pPr>
            <a:r>
              <a:rPr lang="zh-CN" altLang="en-US" sz="2600">
                <a:solidFill>
                  <a:srgbClr val="FF0000"/>
                </a:solidFill>
                <a:effectLst>
                  <a:outerShdw blurRad="38100" dist="38100" dir="2700000" algn="tl">
                    <a:srgbClr val="C0C0C0"/>
                  </a:outerShdw>
                </a:effectLst>
              </a:rPr>
              <a:t>二、元启发式算法</a:t>
            </a:r>
            <a:r>
              <a:rPr lang="zh-CN" altLang="en-US" sz="2600">
                <a:effectLst>
                  <a:outerShdw blurRad="38100" dist="38100" dir="2700000" algn="tl">
                    <a:srgbClr val="C0C0C0"/>
                  </a:outerShdw>
                </a:effectLst>
              </a:rPr>
              <a:t> </a:t>
            </a:r>
            <a:endParaRPr lang="zh-CN" altLang="en-US" sz="2600">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         元启发式算法自身的会议系列</a:t>
            </a:r>
            <a:r>
              <a:rPr lang="en-US" altLang="zh-CN" sz="2600">
                <a:effectLst>
                  <a:outerShdw blurRad="38100" dist="38100" dir="2700000" algn="tl">
                    <a:srgbClr val="C0C0C0"/>
                  </a:outerShdw>
                </a:effectLst>
              </a:rPr>
              <a:t>----</a:t>
            </a:r>
            <a:r>
              <a:rPr lang="zh-CN" altLang="en-US" sz="2600">
                <a:effectLst>
                  <a:outerShdw blurRad="38100" dist="38100" dir="2700000" algn="tl">
                    <a:srgbClr val="C0C0C0"/>
                  </a:outerShdw>
                </a:effectLst>
              </a:rPr>
              <a:t>元启发式算法国际会议从</a:t>
            </a:r>
            <a:r>
              <a:rPr lang="en-US" altLang="zh-CN" sz="2600">
                <a:effectLst>
                  <a:outerShdw blurRad="38100" dist="38100" dir="2700000" algn="tl">
                    <a:srgbClr val="C0C0C0"/>
                  </a:outerShdw>
                </a:effectLst>
              </a:rPr>
              <a:t>1995</a:t>
            </a:r>
            <a:r>
              <a:rPr lang="zh-CN" altLang="en-US" sz="2600">
                <a:effectLst>
                  <a:outerShdw blurRad="38100" dist="38100" dir="2700000" algn="tl">
                    <a:srgbClr val="C0C0C0"/>
                  </a:outerShdw>
                </a:effectLst>
              </a:rPr>
              <a:t>年开始每半年召开一次。</a:t>
            </a:r>
            <a:endParaRPr lang="zh-CN" altLang="en-US" sz="2600">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         最近关于元启发式算法的较有影响的著作有：</a:t>
            </a:r>
            <a:r>
              <a:rPr lang="en-US" altLang="zh-CN" sz="2600">
                <a:effectLst>
                  <a:outerShdw blurRad="38100" dist="38100" dir="2700000" algn="tl">
                    <a:srgbClr val="C0C0C0"/>
                  </a:outerShdw>
                </a:effectLst>
              </a:rPr>
              <a:t>Michalewicz</a:t>
            </a:r>
            <a:r>
              <a:rPr lang="zh-CN" altLang="en-US" sz="2600">
                <a:effectLst>
                  <a:outerShdw blurRad="38100" dist="38100" dir="2700000" algn="tl">
                    <a:srgbClr val="C0C0C0"/>
                  </a:outerShdw>
                </a:effectLst>
              </a:rPr>
              <a:t>和</a:t>
            </a:r>
            <a:r>
              <a:rPr lang="en-US" altLang="zh-CN" sz="2600">
                <a:effectLst>
                  <a:outerShdw blurRad="38100" dist="38100" dir="2700000" algn="tl">
                    <a:srgbClr val="C0C0C0"/>
                  </a:outerShdw>
                </a:effectLst>
              </a:rPr>
              <a:t>Fogel   2000</a:t>
            </a:r>
            <a:r>
              <a:rPr lang="zh-CN" altLang="en-US" sz="2600">
                <a:effectLst>
                  <a:outerShdw blurRad="38100" dist="38100" dir="2700000" algn="tl">
                    <a:srgbClr val="C0C0C0"/>
                  </a:outerShdw>
                </a:effectLst>
              </a:rPr>
              <a:t>出版</a:t>
            </a:r>
            <a:endParaRPr lang="zh-CN" altLang="en-US" sz="2600">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    综述性文章由</a:t>
            </a:r>
            <a:r>
              <a:rPr lang="en-US" altLang="zh-CN" sz="2600">
                <a:effectLst>
                  <a:outerShdw blurRad="38100" dist="38100" dir="2700000" algn="tl">
                    <a:srgbClr val="C0C0C0"/>
                  </a:outerShdw>
                </a:effectLst>
              </a:rPr>
              <a:t>Blum</a:t>
            </a:r>
            <a:r>
              <a:rPr lang="zh-CN" altLang="en-US" sz="2600">
                <a:effectLst>
                  <a:outerShdw blurRad="38100" dist="38100" dir="2700000" algn="tl">
                    <a:srgbClr val="C0C0C0"/>
                  </a:outerShdw>
                </a:effectLst>
              </a:rPr>
              <a:t>与</a:t>
            </a:r>
            <a:r>
              <a:rPr lang="en-US" altLang="zh-CN" sz="2600">
                <a:effectLst>
                  <a:outerShdw blurRad="38100" dist="38100" dir="2700000" algn="tl">
                    <a:srgbClr val="C0C0C0"/>
                  </a:outerShdw>
                </a:effectLst>
              </a:rPr>
              <a:t>Roli</a:t>
            </a:r>
            <a:r>
              <a:rPr lang="zh-CN" altLang="en-US" sz="2600">
                <a:effectLst>
                  <a:outerShdw blurRad="38100" dist="38100" dir="2700000" algn="tl">
                    <a:srgbClr val="C0C0C0"/>
                  </a:outerShdw>
                </a:effectLst>
              </a:rPr>
              <a:t>发表于</a:t>
            </a:r>
            <a:r>
              <a:rPr lang="en-US" altLang="zh-CN" sz="2600">
                <a:effectLst>
                  <a:outerShdw blurRad="38100" dist="38100" dir="2700000" algn="tl">
                    <a:srgbClr val="C0C0C0"/>
                  </a:outerShdw>
                </a:effectLst>
              </a:rPr>
              <a:t>2003</a:t>
            </a:r>
            <a:r>
              <a:rPr lang="zh-CN" altLang="en-US" sz="2600">
                <a:effectLst>
                  <a:outerShdw blurRad="38100" dist="38100" dir="2700000" algn="tl">
                    <a:srgbClr val="C0C0C0"/>
                  </a:outerShdw>
                </a:effectLst>
              </a:rPr>
              <a:t>年；以及</a:t>
            </a:r>
            <a:r>
              <a:rPr lang="en-US" altLang="zh-CN" sz="2600">
                <a:effectLst>
                  <a:outerShdw blurRad="38100" dist="38100" dir="2700000" algn="tl">
                    <a:srgbClr val="C0C0C0"/>
                  </a:outerShdw>
                </a:effectLst>
              </a:rPr>
              <a:t>Glover</a:t>
            </a:r>
            <a:r>
              <a:rPr lang="zh-CN" altLang="en-US" sz="2600">
                <a:effectLst>
                  <a:outerShdw blurRad="38100" dist="38100" dir="2700000" algn="tl">
                    <a:srgbClr val="C0C0C0"/>
                  </a:outerShdw>
                </a:effectLst>
              </a:rPr>
              <a:t>和</a:t>
            </a:r>
            <a:r>
              <a:rPr lang="en-US" altLang="zh-CN" sz="2600">
                <a:effectLst>
                  <a:outerShdw blurRad="38100" dist="38100" dir="2700000" algn="tl">
                    <a:srgbClr val="C0C0C0"/>
                  </a:outerShdw>
                </a:effectLst>
              </a:rPr>
              <a:t>Kochenberger(2002)</a:t>
            </a:r>
            <a:r>
              <a:rPr lang="zh-CN" altLang="en-US" sz="2600">
                <a:effectLst>
                  <a:outerShdw blurRad="38100" dist="38100" dir="2700000" algn="tl">
                    <a:srgbClr val="C0C0C0"/>
                  </a:outerShdw>
                </a:effectLst>
              </a:rPr>
              <a:t>主编的</a:t>
            </a:r>
            <a:r>
              <a:rPr lang="en-US" altLang="zh-CN" sz="2600">
                <a:effectLst>
                  <a:outerShdw blurRad="38100" dist="38100" dir="2700000" algn="tl">
                    <a:srgbClr val="C0C0C0"/>
                  </a:outerShdw>
                </a:effectLst>
              </a:rPr>
              <a:t>Handbook of Metaheuristics</a:t>
            </a:r>
            <a:r>
              <a:rPr lang="zh-CN" altLang="en-US" sz="2600">
                <a:effectLst>
                  <a:outerShdw blurRad="38100" dist="38100" dir="2700000" algn="tl">
                    <a:srgbClr val="C0C0C0"/>
                  </a:outerShdw>
                </a:effectLst>
              </a:rPr>
              <a:t>。</a:t>
            </a:r>
            <a:endParaRPr lang="zh-CN" altLang="en-US" sz="2600">
              <a:effectLst>
                <a:outerShdw blurRad="38100" dist="38100" dir="2700000" algn="tl">
                  <a:srgbClr val="C0C0C0"/>
                </a:outerShdw>
              </a:effectLst>
            </a:endParaRPr>
          </a:p>
          <a:p>
            <a:pPr>
              <a:buFontTx/>
              <a:buNone/>
            </a:pPr>
            <a:endParaRPr lang="zh-CN" altLang="en-US" sz="2600">
              <a:solidFill>
                <a:srgbClr val="FF0000"/>
              </a:solidFill>
              <a:effectLst>
                <a:outerShdw blurRad="38100" dist="38100" dir="2700000" algn="tl">
                  <a:srgbClr val="C0C0C0"/>
                </a:outerShdw>
              </a:effectLst>
            </a:endParaRPr>
          </a:p>
        </p:txBody>
      </p:sp>
      <p:pic>
        <p:nvPicPr>
          <p:cNvPr id="31748" name="Picture 4"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457200" y="1219200"/>
            <a:ext cx="8686800" cy="5257800"/>
          </a:xfrm>
        </p:spPr>
        <p:txBody>
          <a:bodyPr/>
          <a:lstStyle/>
          <a:p>
            <a:pPr>
              <a:buFontTx/>
              <a:buNone/>
            </a:pPr>
            <a:r>
              <a:rPr lang="zh-CN" altLang="en-US" sz="2600">
                <a:solidFill>
                  <a:srgbClr val="FF0000"/>
                </a:solidFill>
              </a:rPr>
              <a:t>三、</a:t>
            </a:r>
            <a:r>
              <a:rPr lang="zh-CN" altLang="en-US" sz="2600"/>
              <a:t> </a:t>
            </a:r>
            <a:r>
              <a:rPr lang="en-US" altLang="zh-CN" sz="2600">
                <a:solidFill>
                  <a:srgbClr val="FF0000"/>
                </a:solidFill>
                <a:effectLst>
                  <a:outerShdw blurRad="38100" dist="38100" dir="2700000" algn="tl">
                    <a:srgbClr val="C0C0C0"/>
                  </a:outerShdw>
                </a:effectLst>
              </a:rPr>
              <a:t>ACO</a:t>
            </a:r>
            <a:r>
              <a:rPr lang="zh-CN" altLang="en-US" sz="2600">
                <a:solidFill>
                  <a:srgbClr val="FF0000"/>
                </a:solidFill>
                <a:effectLst>
                  <a:outerShdw blurRad="38100" dist="38100" dir="2700000" algn="tl">
                    <a:srgbClr val="C0C0C0"/>
                  </a:outerShdw>
                </a:effectLst>
              </a:rPr>
              <a:t>元启发式算法</a:t>
            </a:r>
            <a:r>
              <a:rPr lang="zh-CN" altLang="en-US" sz="2600">
                <a:effectLst>
                  <a:outerShdw blurRad="38100" dist="38100" dir="2700000" algn="tl">
                    <a:srgbClr val="C0C0C0"/>
                  </a:outerShdw>
                </a:effectLst>
              </a:rPr>
              <a:t> </a:t>
            </a:r>
            <a:endParaRPr lang="zh-CN" altLang="en-US" sz="2600">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  第一个满足</a:t>
            </a:r>
            <a:r>
              <a:rPr lang="en-US" altLang="zh-CN" sz="2600">
                <a:effectLst>
                  <a:outerShdw blurRad="38100" dist="38100" dir="2700000" algn="tl">
                    <a:srgbClr val="C0C0C0"/>
                  </a:outerShdw>
                </a:effectLst>
              </a:rPr>
              <a:t>ACO</a:t>
            </a:r>
            <a:r>
              <a:rPr lang="zh-CN" altLang="en-US" sz="2600">
                <a:effectLst>
                  <a:outerShdw blurRad="38100" dist="38100" dir="2700000" algn="tl">
                    <a:srgbClr val="C0C0C0"/>
                  </a:outerShdw>
                </a:effectLst>
              </a:rPr>
              <a:t>元启发式算法框架的是蚂蚁系统（</a:t>
            </a:r>
            <a:r>
              <a:rPr lang="en-US" altLang="zh-CN" sz="2600">
                <a:effectLst>
                  <a:outerShdw blurRad="38100" dist="38100" dir="2700000" algn="tl">
                    <a:srgbClr val="C0C0C0"/>
                  </a:outerShdw>
                </a:effectLst>
              </a:rPr>
              <a:t>ant system AS</a:t>
            </a:r>
            <a:r>
              <a:rPr lang="zh-CN" altLang="en-US" sz="2600">
                <a:effectLst>
                  <a:outerShdw blurRad="38100" dist="38100" dir="2700000" algn="tl">
                    <a:srgbClr val="C0C0C0"/>
                  </a:outerShdw>
                </a:effectLst>
              </a:rPr>
              <a:t>）由</a:t>
            </a:r>
            <a:r>
              <a:rPr lang="en-US" altLang="zh-CN" sz="2600">
                <a:effectLst>
                  <a:outerShdw blurRad="38100" dist="38100" dir="2700000" algn="tl">
                    <a:srgbClr val="C0C0C0"/>
                  </a:outerShdw>
                </a:effectLst>
              </a:rPr>
              <a:t>Dorig</a:t>
            </a:r>
            <a:r>
              <a:rPr lang="zh-CN" altLang="en-US" sz="2600">
                <a:effectLst>
                  <a:outerShdw blurRad="38100" dist="38100" dir="2700000" algn="tl">
                    <a:srgbClr val="C0C0C0"/>
                  </a:outerShdw>
                </a:effectLst>
              </a:rPr>
              <a:t>在</a:t>
            </a:r>
            <a:r>
              <a:rPr lang="en-US" altLang="zh-CN" sz="2600">
                <a:effectLst>
                  <a:outerShdw blurRad="38100" dist="38100" dir="2700000" algn="tl">
                    <a:srgbClr val="C0C0C0"/>
                  </a:outerShdw>
                </a:effectLst>
              </a:rPr>
              <a:t>1991</a:t>
            </a:r>
            <a:r>
              <a:rPr lang="zh-CN" altLang="en-US" sz="2600">
                <a:effectLst>
                  <a:outerShdw blurRad="38100" dist="38100" dir="2700000" algn="tl">
                    <a:srgbClr val="C0C0C0"/>
                  </a:outerShdw>
                </a:effectLst>
              </a:rPr>
              <a:t>年提出。</a:t>
            </a:r>
            <a:endParaRPr lang="zh-CN" altLang="en-US" sz="2600">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 </a:t>
            </a:r>
            <a:r>
              <a:rPr lang="en-US" altLang="zh-CN">
                <a:effectLst>
                  <a:outerShdw blurRad="38100" dist="38100" dir="2700000" algn="tl">
                    <a:srgbClr val="C0C0C0"/>
                  </a:outerShdw>
                </a:effectLst>
                <a:hlinkClick r:id="rId1" action="ppaction://hlinkfile"/>
              </a:rPr>
              <a:t>Ant  System</a:t>
            </a:r>
            <a:r>
              <a:rPr lang="zh-CN" altLang="en-US">
                <a:effectLst>
                  <a:outerShdw blurRad="38100" dist="38100" dir="2700000" algn="tl">
                    <a:srgbClr val="C0C0C0"/>
                  </a:outerShdw>
                </a:effectLst>
                <a:hlinkClick r:id="rId1" action="ppaction://hlinkfile"/>
              </a:rPr>
              <a:t>： </a:t>
            </a:r>
            <a:r>
              <a:rPr lang="en-US" altLang="zh-CN">
                <a:effectLst>
                  <a:outerShdw blurRad="38100" dist="38100" dir="2700000" algn="tl">
                    <a:srgbClr val="C0C0C0"/>
                  </a:outerShdw>
                </a:effectLst>
                <a:hlinkClick r:id="rId1" action="ppaction://hlinkfile"/>
              </a:rPr>
              <a:t>Optimization by  a colony of cooperating agents</a:t>
            </a:r>
            <a:endParaRPr lang="en-US" altLang="zh-CN">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有关</a:t>
            </a:r>
            <a:r>
              <a:rPr lang="en-US" altLang="zh-CN" sz="2600">
                <a:effectLst>
                  <a:outerShdw blurRad="38100" dist="38100" dir="2700000" algn="tl">
                    <a:srgbClr val="C0C0C0"/>
                  </a:outerShdw>
                </a:effectLst>
              </a:rPr>
              <a:t>ACO</a:t>
            </a:r>
            <a:r>
              <a:rPr lang="zh-CN" altLang="en-US" sz="2600">
                <a:effectLst>
                  <a:outerShdw blurRad="38100" dist="38100" dir="2700000" algn="tl">
                    <a:srgbClr val="C0C0C0"/>
                  </a:outerShdw>
                </a:effectLst>
              </a:rPr>
              <a:t>的最新信息请见</a:t>
            </a:r>
            <a:r>
              <a:rPr lang="en-US" altLang="zh-CN" sz="2600">
                <a:effectLst>
                  <a:outerShdw blurRad="38100" dist="38100" dir="2700000" algn="tl">
                    <a:srgbClr val="C0C0C0"/>
                  </a:outerShdw>
                </a:effectLst>
                <a:hlinkClick r:id="rId2" action="ppaction://hlinkfile"/>
              </a:rPr>
              <a:t>www.aco-metaheuristic.org</a:t>
            </a:r>
            <a:endParaRPr lang="en-US" altLang="zh-CN" sz="2600">
              <a:effectLst>
                <a:outerShdw blurRad="38100" dist="38100" dir="2700000" algn="tl">
                  <a:srgbClr val="C0C0C0"/>
                </a:outerShdw>
              </a:effectLst>
            </a:endParaRPr>
          </a:p>
          <a:p>
            <a:pPr>
              <a:buFontTx/>
              <a:buNone/>
            </a:pPr>
            <a:r>
              <a:rPr lang="zh-CN" altLang="en-US" sz="2600">
                <a:effectLst>
                  <a:outerShdw blurRad="38100" dist="38100" dir="2700000" algn="tl">
                    <a:srgbClr val="C0C0C0"/>
                  </a:outerShdw>
                </a:effectLst>
              </a:rPr>
              <a:t>关于蚁群算法的国际系列研讨会</a:t>
            </a:r>
            <a:r>
              <a:rPr lang="zh-CN" altLang="en-US" sz="2600">
                <a:effectLst>
                  <a:outerShdw blurRad="38100" dist="38100" dir="2700000" algn="tl">
                    <a:srgbClr val="C0C0C0"/>
                  </a:outerShdw>
                </a:effectLst>
                <a:latin typeface="Arial"/>
              </a:rPr>
              <a:t>“</a:t>
            </a:r>
            <a:r>
              <a:rPr lang="zh-CN" altLang="en-US" sz="2600">
                <a:effectLst>
                  <a:outerShdw blurRad="38100" dist="38100" dir="2700000" algn="tl">
                    <a:srgbClr val="C0C0C0"/>
                  </a:outerShdw>
                </a:effectLst>
              </a:rPr>
              <a:t>蚁群：从蚁群到人工蚂蚁（</a:t>
            </a:r>
            <a:r>
              <a:rPr lang="en-US" altLang="zh-CN" sz="2600">
                <a:effectLst>
                  <a:outerShdw blurRad="38100" dist="38100" dir="2700000" algn="tl">
                    <a:srgbClr val="C0C0C0"/>
                  </a:outerShdw>
                </a:effectLst>
              </a:rPr>
              <a:t>ANTS:From Ant Colonies to Artificial Ants</a:t>
            </a:r>
            <a:r>
              <a:rPr lang="zh-CN" altLang="en-US" sz="2600">
                <a:effectLst>
                  <a:outerShdw blurRad="38100" dist="38100" dir="2700000" algn="tl">
                    <a:srgbClr val="C0C0C0"/>
                  </a:outerShdw>
                </a:effectLst>
              </a:rPr>
              <a:t>）</a:t>
            </a:r>
            <a:r>
              <a:rPr lang="zh-CN" altLang="en-US" sz="2600">
                <a:effectLst>
                  <a:outerShdw blurRad="38100" dist="38100" dir="2700000" algn="tl">
                    <a:srgbClr val="C0C0C0"/>
                  </a:outerShdw>
                </a:effectLst>
                <a:latin typeface="Arial"/>
              </a:rPr>
              <a:t>”</a:t>
            </a:r>
            <a:r>
              <a:rPr lang="zh-CN" altLang="en-US" sz="2600">
                <a:effectLst>
                  <a:outerShdw blurRad="38100" dist="38100" dir="2700000" algn="tl">
                    <a:srgbClr val="C0C0C0"/>
                  </a:outerShdw>
                </a:effectLst>
              </a:rPr>
              <a:t>每两年召开一次，今年</a:t>
            </a:r>
            <a:r>
              <a:rPr lang="en-US" altLang="zh-CN" sz="2600">
                <a:effectLst>
                  <a:outerShdw blurRad="38100" dist="38100" dir="2700000" algn="tl">
                    <a:srgbClr val="C0C0C0"/>
                  </a:outerShdw>
                </a:effectLst>
              </a:rPr>
              <a:t>9</a:t>
            </a:r>
            <a:r>
              <a:rPr lang="zh-CN" altLang="en-US" sz="2600">
                <a:effectLst>
                  <a:outerShdw blurRad="38100" dist="38100" dir="2700000" algn="tl">
                    <a:srgbClr val="C0C0C0"/>
                  </a:outerShdw>
                </a:effectLst>
              </a:rPr>
              <a:t>月份将在比利时召开，详情请参考</a:t>
            </a:r>
            <a:r>
              <a:rPr lang="en-US" altLang="zh-CN">
                <a:effectLst>
                  <a:outerShdw blurRad="38100" dist="38100" dir="2700000" algn="tl">
                    <a:srgbClr val="C0C0C0"/>
                  </a:outerShdw>
                </a:effectLst>
                <a:hlinkClick r:id="rId3" action="ppaction://hlinkfile"/>
              </a:rPr>
              <a:t>iridia.ulb.ac.be/~ants</a:t>
            </a:r>
            <a:endParaRPr lang="en-US" altLang="zh-CN">
              <a:effectLst>
                <a:outerShdw blurRad="38100" dist="38100" dir="2700000" algn="tl">
                  <a:srgbClr val="C0C0C0"/>
                </a:outerShdw>
              </a:effectLst>
            </a:endParaRPr>
          </a:p>
        </p:txBody>
      </p:sp>
      <p:pic>
        <p:nvPicPr>
          <p:cNvPr id="32773" name="Picture 5" descr="图片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52400"/>
            <a:ext cx="5648325" cy="542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990600"/>
            <a:ext cx="7772400" cy="1143000"/>
          </a:xfrm>
        </p:spPr>
        <p:txBody>
          <a:bodyPr/>
          <a:lstStyle/>
          <a:p>
            <a:pPr algn="l"/>
            <a:r>
              <a:rPr lang="zh-CN" altLang="en-US" sz="3200">
                <a:solidFill>
                  <a:schemeClr val="accent2"/>
                </a:solidFill>
              </a:rPr>
              <a:t>第</a:t>
            </a:r>
            <a:r>
              <a:rPr lang="en-US" altLang="zh-CN" sz="3200">
                <a:solidFill>
                  <a:schemeClr val="accent2"/>
                </a:solidFill>
              </a:rPr>
              <a:t>Ⅱ</a:t>
            </a:r>
            <a:r>
              <a:rPr lang="zh-CN" altLang="en-US" sz="3200">
                <a:solidFill>
                  <a:schemeClr val="accent2"/>
                </a:solidFill>
              </a:rPr>
              <a:t>篇  蚁群优化算法原理及其实现</a:t>
            </a:r>
          </a:p>
        </p:txBody>
      </p:sp>
      <p:sp>
        <p:nvSpPr>
          <p:cNvPr id="44035" name="Rectangle 3"/>
          <p:cNvSpPr>
            <a:spLocks noGrp="1" noChangeArrowheads="1"/>
          </p:cNvSpPr>
          <p:nvPr>
            <p:ph type="body" idx="1"/>
          </p:nvPr>
        </p:nvSpPr>
        <p:spPr>
          <a:xfrm>
            <a:off x="533400" y="1981200"/>
            <a:ext cx="8610600" cy="4572000"/>
          </a:xfrm>
        </p:spPr>
        <p:txBody>
          <a:bodyPr/>
          <a:lstStyle/>
          <a:p>
            <a:pPr marL="609600" indent="-609600">
              <a:lnSpc>
                <a:spcPct val="80000"/>
              </a:lnSpc>
              <a:buFontTx/>
              <a:buNone/>
            </a:pPr>
            <a:r>
              <a:rPr lang="en-US" altLang="zh-CN" sz="2800">
                <a:effectLst>
                  <a:outerShdw blurRad="38100" dist="38100" dir="2700000" algn="tl">
                    <a:srgbClr val="C0C0C0"/>
                  </a:outerShdw>
                </a:effectLst>
              </a:rPr>
              <a:t>2.1  </a:t>
            </a:r>
            <a:r>
              <a:rPr lang="zh-CN" altLang="en-US" sz="2800">
                <a:effectLst>
                  <a:outerShdw blurRad="38100" dist="38100" dir="2700000" algn="tl">
                    <a:srgbClr val="C0C0C0"/>
                  </a:outerShdw>
                </a:effectLst>
              </a:rPr>
              <a:t>蚁群优化（</a:t>
            </a:r>
            <a:r>
              <a:rPr lang="en-US" altLang="zh-CN" sz="2800">
                <a:effectLst>
                  <a:outerShdw blurRad="38100" dist="38100" dir="2700000" algn="tl">
                    <a:srgbClr val="C0C0C0"/>
                  </a:outerShdw>
                </a:effectLst>
              </a:rPr>
              <a:t>ACO</a:t>
            </a:r>
            <a:r>
              <a:rPr lang="zh-CN" altLang="en-US" sz="2800">
                <a:effectLst>
                  <a:outerShdw blurRad="38100" dist="38100" dir="2700000" algn="tl">
                    <a:srgbClr val="C0C0C0"/>
                  </a:outerShdw>
                </a:effectLst>
              </a:rPr>
              <a:t>）基本原理（从真实蚂蚁到人工蚂蚁）</a:t>
            </a:r>
            <a:endParaRPr lang="zh-CN" altLang="en-US" sz="2800">
              <a:effectLst>
                <a:outerShdw blurRad="38100" dist="38100" dir="2700000" algn="tl">
                  <a:srgbClr val="C0C0C0"/>
                </a:outerShdw>
              </a:effectLst>
            </a:endParaRPr>
          </a:p>
          <a:p>
            <a:pPr marL="609600" indent="-609600">
              <a:lnSpc>
                <a:spcPct val="80000"/>
              </a:lnSpc>
              <a:buFontTx/>
              <a:buNone/>
            </a:pPr>
            <a:r>
              <a:rPr lang="zh-CN" altLang="en-US" sz="2800">
                <a:effectLst>
                  <a:outerShdw blurRad="38100" dist="38100" dir="2700000" algn="tl">
                    <a:srgbClr val="C0C0C0"/>
                  </a:outerShdw>
                </a:effectLst>
              </a:rPr>
              <a:t>      </a:t>
            </a:r>
            <a:r>
              <a:rPr lang="en-US" altLang="zh-CN" sz="2800">
                <a:effectLst>
                  <a:outerShdw blurRad="38100" dist="38100" dir="2700000" algn="tl">
                    <a:srgbClr val="C0C0C0"/>
                  </a:outerShdw>
                </a:effectLst>
              </a:rPr>
              <a:t>2.1.1  </a:t>
            </a:r>
            <a:r>
              <a:rPr lang="zh-CN" altLang="en-US" sz="2800">
                <a:effectLst>
                  <a:outerShdw blurRad="38100" dist="38100" dir="2700000" algn="tl">
                    <a:srgbClr val="C0C0C0"/>
                  </a:outerShdw>
                </a:effectLst>
              </a:rPr>
              <a:t>引言</a:t>
            </a:r>
            <a:endParaRPr lang="zh-CN" altLang="en-US" sz="2800">
              <a:effectLst>
                <a:outerShdw blurRad="38100" dist="38100" dir="2700000" algn="tl">
                  <a:srgbClr val="C0C0C0"/>
                </a:outerShdw>
              </a:effectLst>
            </a:endParaRPr>
          </a:p>
          <a:p>
            <a:pPr marL="609600" indent="-609600">
              <a:lnSpc>
                <a:spcPct val="80000"/>
              </a:lnSpc>
              <a:buFontTx/>
              <a:buNone/>
            </a:pPr>
            <a:r>
              <a:rPr lang="zh-CN" altLang="en-US" sz="2800">
                <a:effectLst>
                  <a:outerShdw blurRad="38100" dist="38100" dir="2700000" algn="tl">
                    <a:srgbClr val="C0C0C0"/>
                  </a:outerShdw>
                </a:effectLst>
              </a:rPr>
              <a:t>      </a:t>
            </a:r>
            <a:r>
              <a:rPr lang="en-US" altLang="zh-CN" sz="2800">
                <a:effectLst>
                  <a:outerShdw blurRad="38100" dist="38100" dir="2700000" algn="tl">
                    <a:srgbClr val="C0C0C0"/>
                  </a:outerShdw>
                </a:effectLst>
              </a:rPr>
              <a:t>2.1.2  </a:t>
            </a:r>
            <a:r>
              <a:rPr lang="zh-CN" altLang="en-US" sz="2800">
                <a:effectLst>
                  <a:outerShdw blurRad="38100" dist="38100" dir="2700000" algn="tl">
                    <a:srgbClr val="C0C0C0"/>
                  </a:outerShdw>
                </a:effectLst>
              </a:rPr>
              <a:t>有关的系统学概念</a:t>
            </a:r>
            <a:endParaRPr lang="zh-CN" altLang="en-US" sz="2800">
              <a:effectLst>
                <a:outerShdw blurRad="38100" dist="38100" dir="2700000" algn="tl">
                  <a:srgbClr val="C0C0C0"/>
                </a:outerShdw>
              </a:effectLst>
            </a:endParaRPr>
          </a:p>
          <a:p>
            <a:pPr marL="609600" indent="-609600">
              <a:lnSpc>
                <a:spcPct val="80000"/>
              </a:lnSpc>
              <a:buFontTx/>
              <a:buNone/>
            </a:pPr>
            <a:r>
              <a:rPr lang="zh-CN" altLang="en-US" sz="2800">
                <a:effectLst>
                  <a:outerShdw blurRad="38100" dist="38100" dir="2700000" algn="tl">
                    <a:srgbClr val="C0C0C0"/>
                  </a:outerShdw>
                </a:effectLst>
              </a:rPr>
              <a:t>      </a:t>
            </a:r>
            <a:r>
              <a:rPr lang="en-US" altLang="zh-CN" sz="2800">
                <a:effectLst>
                  <a:outerShdw blurRad="38100" dist="38100" dir="2700000" algn="tl">
                    <a:srgbClr val="C0C0C0"/>
                  </a:outerShdw>
                </a:effectLst>
              </a:rPr>
              <a:t>2.1.3  </a:t>
            </a:r>
            <a:r>
              <a:rPr lang="zh-CN" altLang="en-US" sz="2800">
                <a:effectLst>
                  <a:outerShdw blurRad="38100" dist="38100" dir="2700000" algn="tl">
                    <a:srgbClr val="C0C0C0"/>
                  </a:outerShdw>
                </a:effectLst>
              </a:rPr>
              <a:t>蚂蚁的觅食行为及双桥实验</a:t>
            </a:r>
            <a:endParaRPr lang="zh-CN" altLang="en-US" sz="2800">
              <a:effectLst>
                <a:outerShdw blurRad="38100" dist="38100" dir="2700000" algn="tl">
                  <a:srgbClr val="C0C0C0"/>
                </a:outerShdw>
              </a:effectLst>
            </a:endParaRPr>
          </a:p>
          <a:p>
            <a:pPr marL="609600" indent="-609600">
              <a:lnSpc>
                <a:spcPct val="80000"/>
              </a:lnSpc>
              <a:buFontTx/>
              <a:buNone/>
            </a:pPr>
            <a:r>
              <a:rPr lang="en-US" altLang="zh-CN" sz="2800">
                <a:effectLst>
                  <a:outerShdw blurRad="38100" dist="38100" dir="2700000" algn="tl">
                    <a:srgbClr val="C0C0C0"/>
                  </a:outerShdw>
                </a:effectLst>
              </a:rPr>
              <a:t>2.2  </a:t>
            </a:r>
            <a:r>
              <a:rPr lang="zh-CN" altLang="en-US" sz="2800">
                <a:effectLst>
                  <a:outerShdw blurRad="38100" dist="38100" dir="2700000" algn="tl">
                    <a:srgbClr val="C0C0C0"/>
                  </a:outerShdw>
                </a:effectLst>
              </a:rPr>
              <a:t>蚁群优化算法的建立</a:t>
            </a:r>
            <a:endParaRPr lang="zh-CN" altLang="en-US" sz="2800">
              <a:effectLst>
                <a:outerShdw blurRad="38100" dist="38100" dir="2700000" algn="tl">
                  <a:srgbClr val="C0C0C0"/>
                </a:outerShdw>
              </a:effectLst>
            </a:endParaRPr>
          </a:p>
          <a:p>
            <a:pPr marL="609600" indent="-609600">
              <a:lnSpc>
                <a:spcPct val="80000"/>
              </a:lnSpc>
              <a:buFontTx/>
              <a:buNone/>
            </a:pPr>
            <a:r>
              <a:rPr lang="zh-CN" altLang="en-US" sz="2800">
                <a:effectLst>
                  <a:outerShdw blurRad="38100" dist="38100" dir="2700000" algn="tl">
                    <a:srgbClr val="C0C0C0"/>
                  </a:outerShdw>
                </a:effectLst>
              </a:rPr>
              <a:t>      </a:t>
            </a:r>
            <a:r>
              <a:rPr lang="en-US" altLang="zh-CN" sz="2800">
                <a:effectLst>
                  <a:outerShdw blurRad="38100" dist="38100" dir="2700000" algn="tl">
                    <a:srgbClr val="C0C0C0"/>
                  </a:outerShdw>
                </a:effectLst>
              </a:rPr>
              <a:t>2.2.1  </a:t>
            </a:r>
            <a:r>
              <a:rPr lang="zh-CN" altLang="en-US" sz="2800">
                <a:effectLst>
                  <a:outerShdw blurRad="38100" dist="38100" dir="2700000" algn="tl">
                    <a:srgbClr val="C0C0C0"/>
                  </a:outerShdw>
                </a:effectLst>
              </a:rPr>
              <a:t>旅行商（</a:t>
            </a:r>
            <a:r>
              <a:rPr lang="en-US" altLang="zh-CN" sz="2800">
                <a:effectLst>
                  <a:outerShdw blurRad="38100" dist="38100" dir="2700000" algn="tl">
                    <a:srgbClr val="C0C0C0"/>
                  </a:outerShdw>
                </a:effectLst>
              </a:rPr>
              <a:t>TSP</a:t>
            </a:r>
            <a:r>
              <a:rPr lang="zh-CN" altLang="en-US" sz="2800">
                <a:effectLst>
                  <a:outerShdw blurRad="38100" dist="38100" dir="2700000" algn="tl">
                    <a:srgbClr val="C0C0C0"/>
                  </a:outerShdw>
                </a:effectLst>
              </a:rPr>
              <a:t>）问题</a:t>
            </a:r>
            <a:endParaRPr lang="zh-CN" altLang="en-US" sz="2800">
              <a:effectLst>
                <a:outerShdw blurRad="38100" dist="38100" dir="2700000" algn="tl">
                  <a:srgbClr val="C0C0C0"/>
                </a:outerShdw>
              </a:effectLst>
            </a:endParaRPr>
          </a:p>
          <a:p>
            <a:pPr marL="609600" indent="-609600">
              <a:lnSpc>
                <a:spcPct val="80000"/>
              </a:lnSpc>
              <a:buFontTx/>
              <a:buNone/>
            </a:pPr>
            <a:r>
              <a:rPr lang="zh-CN" altLang="en-US" sz="2800">
                <a:effectLst>
                  <a:outerShdw blurRad="38100" dist="38100" dir="2700000" algn="tl">
                    <a:srgbClr val="C0C0C0"/>
                  </a:outerShdw>
                </a:effectLst>
              </a:rPr>
              <a:t>      </a:t>
            </a:r>
            <a:r>
              <a:rPr lang="en-US" altLang="zh-CN" sz="2800">
                <a:effectLst>
                  <a:outerShdw blurRad="38100" dist="38100" dir="2700000" algn="tl">
                    <a:srgbClr val="C0C0C0"/>
                  </a:outerShdw>
                </a:effectLst>
              </a:rPr>
              <a:t>2.2.2  </a:t>
            </a:r>
            <a:r>
              <a:rPr lang="zh-CN" altLang="en-US" sz="2800">
                <a:effectLst>
                  <a:outerShdw blurRad="38100" dist="38100" dir="2700000" algn="tl">
                    <a:srgbClr val="C0C0C0"/>
                  </a:outerShdw>
                </a:effectLst>
              </a:rPr>
              <a:t>蚂蚁系统（</a:t>
            </a:r>
            <a:r>
              <a:rPr lang="en-US" altLang="zh-CN" sz="2800">
                <a:effectLst>
                  <a:outerShdw blurRad="38100" dist="38100" dir="2700000" algn="tl">
                    <a:srgbClr val="C0C0C0"/>
                  </a:outerShdw>
                </a:effectLst>
              </a:rPr>
              <a:t>AS</a:t>
            </a:r>
            <a:r>
              <a:rPr lang="zh-CN" altLang="en-US" sz="2800">
                <a:effectLst>
                  <a:outerShdw blurRad="38100" dist="38100" dir="2700000" algn="tl">
                    <a:srgbClr val="C0C0C0"/>
                  </a:outerShdw>
                </a:effectLst>
              </a:rPr>
              <a:t>）模型的建立</a:t>
            </a:r>
            <a:endParaRPr lang="zh-CN" altLang="en-US" sz="2800">
              <a:effectLst>
                <a:outerShdw blurRad="38100" dist="38100" dir="2700000" algn="tl">
                  <a:srgbClr val="C0C0C0"/>
                </a:outerShdw>
              </a:effectLst>
            </a:endParaRPr>
          </a:p>
          <a:p>
            <a:pPr marL="609600" indent="-609600">
              <a:lnSpc>
                <a:spcPct val="80000"/>
              </a:lnSpc>
              <a:buFontTx/>
              <a:buNone/>
            </a:pPr>
            <a:r>
              <a:rPr lang="zh-CN" altLang="en-US" sz="2800">
                <a:effectLst>
                  <a:outerShdw blurRad="38100" dist="38100" dir="2700000" algn="tl">
                    <a:srgbClr val="C0C0C0"/>
                  </a:outerShdw>
                </a:effectLst>
              </a:rPr>
              <a:t>      </a:t>
            </a:r>
            <a:r>
              <a:rPr lang="en-US" altLang="zh-CN" sz="2800">
                <a:effectLst>
                  <a:outerShdw blurRad="38100" dist="38100" dir="2700000" algn="tl">
                    <a:srgbClr val="C0C0C0"/>
                  </a:outerShdw>
                </a:effectLst>
              </a:rPr>
              <a:t>2.2.3  </a:t>
            </a:r>
            <a:r>
              <a:rPr lang="zh-CN" altLang="en-US" sz="2800">
                <a:effectLst>
                  <a:outerShdw blurRad="38100" dist="38100" dir="2700000" algn="tl">
                    <a:srgbClr val="C0C0C0"/>
                  </a:outerShdw>
                </a:effectLst>
              </a:rPr>
              <a:t>蚂蚁系统（</a:t>
            </a:r>
            <a:r>
              <a:rPr lang="en-US" altLang="zh-CN" sz="2800">
                <a:effectLst>
                  <a:outerShdw blurRad="38100" dist="38100" dir="2700000" algn="tl">
                    <a:srgbClr val="C0C0C0"/>
                  </a:outerShdw>
                </a:effectLst>
              </a:rPr>
              <a:t>AS</a:t>
            </a:r>
            <a:r>
              <a:rPr lang="zh-CN" altLang="en-US" sz="2800">
                <a:effectLst>
                  <a:outerShdw blurRad="38100" dist="38100" dir="2700000" algn="tl">
                    <a:srgbClr val="C0C0C0"/>
                  </a:outerShdw>
                </a:effectLst>
              </a:rPr>
              <a:t>）模型的改进</a:t>
            </a:r>
            <a:endParaRPr lang="zh-CN" altLang="en-US" sz="2800">
              <a:effectLst>
                <a:outerShdw blurRad="38100" dist="38100" dir="2700000" algn="tl">
                  <a:srgbClr val="C0C0C0"/>
                </a:outerShdw>
              </a:effectLst>
            </a:endParaRPr>
          </a:p>
          <a:p>
            <a:pPr marL="609600" indent="-609600">
              <a:lnSpc>
                <a:spcPct val="80000"/>
              </a:lnSpc>
              <a:buFontTx/>
              <a:buNone/>
            </a:pPr>
            <a:r>
              <a:rPr lang="en-US" altLang="zh-CN" sz="2800">
                <a:effectLst>
                  <a:outerShdw blurRad="38100" dist="38100" dir="2700000" algn="tl">
                    <a:srgbClr val="C0C0C0"/>
                  </a:outerShdw>
                </a:effectLst>
              </a:rPr>
              <a:t>2.3  </a:t>
            </a:r>
            <a:r>
              <a:rPr lang="zh-CN" altLang="en-US" sz="2800">
                <a:effectLst>
                  <a:outerShdw blurRad="38100" dist="38100" dir="2700000" algn="tl">
                    <a:srgbClr val="C0C0C0"/>
                  </a:outerShdw>
                </a:effectLst>
              </a:rPr>
              <a:t>蚁群优化算法的实现</a:t>
            </a:r>
          </a:p>
        </p:txBody>
      </p:sp>
      <p:sp>
        <p:nvSpPr>
          <p:cNvPr id="44036" name="Rectangle 4"/>
          <p:cNvSpPr>
            <a:spLocks noChangeArrowheads="1"/>
          </p:cNvSpPr>
          <p:nvPr/>
        </p:nvSpPr>
        <p:spPr bwMode="auto">
          <a:xfrm>
            <a:off x="2971800" y="228600"/>
            <a:ext cx="492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0000"/>
                </a:solidFill>
                <a:effectLst>
                  <a:outerShdw blurRad="38100" dist="38100" dir="2700000" algn="tl">
                    <a:srgbClr val="C0C0C0"/>
                  </a:outerShdw>
                </a:effectLst>
                <a:latin typeface="Arial" charset="0"/>
              </a:rPr>
              <a:t>第</a:t>
            </a:r>
            <a:r>
              <a:rPr lang="en-US" altLang="zh-CN" sz="2400" b="1">
                <a:solidFill>
                  <a:srgbClr val="FF0000"/>
                </a:solidFill>
                <a:effectLst>
                  <a:outerShdw blurRad="38100" dist="38100" dir="2700000" algn="tl">
                    <a:srgbClr val="C0C0C0"/>
                  </a:outerShdw>
                </a:effectLst>
                <a:latin typeface="Arial" charset="0"/>
              </a:rPr>
              <a:t>Ⅱ</a:t>
            </a:r>
            <a:r>
              <a:rPr lang="zh-CN" altLang="en-US" sz="2400" b="1">
                <a:solidFill>
                  <a:srgbClr val="FF0000"/>
                </a:solidFill>
                <a:effectLst>
                  <a:outerShdw blurRad="38100" dist="38100" dir="2700000" algn="tl">
                    <a:srgbClr val="C0C0C0"/>
                  </a:outerShdw>
                </a:effectLst>
                <a:latin typeface="Arial" charset="0"/>
              </a:rPr>
              <a:t>篇  蚁群优化算法原理及其实现</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28600" y="1066800"/>
            <a:ext cx="7772400" cy="990600"/>
          </a:xfrm>
        </p:spPr>
        <p:txBody>
          <a:bodyPr/>
          <a:lstStyle/>
          <a:p>
            <a:pPr algn="l"/>
            <a:r>
              <a:rPr lang="en-US" altLang="zh-CN" sz="3600" b="1">
                <a:solidFill>
                  <a:schemeClr val="tx1"/>
                </a:solidFill>
                <a:effectLst>
                  <a:outerShdw blurRad="38100" dist="38100" dir="2700000" algn="tl">
                    <a:srgbClr val="C0C0C0"/>
                  </a:outerShdw>
                </a:effectLst>
              </a:rPr>
              <a:t>2.1  </a:t>
            </a:r>
            <a:r>
              <a:rPr lang="zh-CN" altLang="en-US" sz="3600" b="1">
                <a:solidFill>
                  <a:schemeClr val="tx1"/>
                </a:solidFill>
                <a:effectLst>
                  <a:outerShdw blurRad="38100" dist="38100" dir="2700000" algn="tl">
                    <a:srgbClr val="C0C0C0"/>
                  </a:outerShdw>
                </a:effectLst>
              </a:rPr>
              <a:t>蚁群优化（</a:t>
            </a:r>
            <a:r>
              <a:rPr lang="en-US" altLang="zh-CN" sz="3600" b="1">
                <a:solidFill>
                  <a:schemeClr val="tx1"/>
                </a:solidFill>
                <a:effectLst>
                  <a:outerShdw blurRad="38100" dist="38100" dir="2700000" algn="tl">
                    <a:srgbClr val="C0C0C0"/>
                  </a:outerShdw>
                </a:effectLst>
              </a:rPr>
              <a:t>ACO</a:t>
            </a:r>
            <a:r>
              <a:rPr lang="zh-CN" altLang="en-US" sz="3600" b="1">
                <a:solidFill>
                  <a:schemeClr val="tx1"/>
                </a:solidFill>
                <a:effectLst>
                  <a:outerShdw blurRad="38100" dist="38100" dir="2700000" algn="tl">
                    <a:srgbClr val="C0C0C0"/>
                  </a:outerShdw>
                </a:effectLst>
              </a:rPr>
              <a:t>）基本原理</a:t>
            </a:r>
          </a:p>
        </p:txBody>
      </p:sp>
      <p:sp>
        <p:nvSpPr>
          <p:cNvPr id="49155" name="Rectangle 3"/>
          <p:cNvSpPr>
            <a:spLocks noGrp="1" noChangeArrowheads="1"/>
          </p:cNvSpPr>
          <p:nvPr>
            <p:ph type="body" idx="1"/>
          </p:nvPr>
        </p:nvSpPr>
        <p:spPr>
          <a:xfrm>
            <a:off x="381000" y="1981200"/>
            <a:ext cx="8763000" cy="4572000"/>
          </a:xfrm>
        </p:spPr>
        <p:txBody>
          <a:bodyPr/>
          <a:lstStyle/>
          <a:p>
            <a:pPr>
              <a:lnSpc>
                <a:spcPct val="90000"/>
              </a:lnSpc>
              <a:buFontTx/>
              <a:buNone/>
            </a:pPr>
            <a:r>
              <a:rPr lang="en-US" altLang="zh-CN" sz="3100" b="1">
                <a:effectLst>
                  <a:outerShdw blurRad="38100" dist="38100" dir="2700000" algn="tl">
                    <a:srgbClr val="C0C0C0"/>
                  </a:outerShdw>
                </a:effectLst>
              </a:rPr>
              <a:t>2.1.1  </a:t>
            </a:r>
            <a:r>
              <a:rPr lang="zh-CN" altLang="en-US" sz="3100" b="1">
                <a:effectLst>
                  <a:outerShdw blurRad="38100" dist="38100" dir="2700000" algn="tl">
                    <a:srgbClr val="C0C0C0"/>
                  </a:outerShdw>
                </a:effectLst>
              </a:rPr>
              <a:t>引言</a:t>
            </a:r>
            <a:endParaRPr lang="zh-CN" altLang="en-US" sz="3100" b="1">
              <a:effectLst>
                <a:outerShdw blurRad="38100" dist="38100" dir="2700000" algn="tl">
                  <a:srgbClr val="C0C0C0"/>
                </a:outerShdw>
              </a:effectLst>
            </a:endParaRPr>
          </a:p>
          <a:p>
            <a:pPr>
              <a:lnSpc>
                <a:spcPct val="90000"/>
              </a:lnSpc>
              <a:buFontTx/>
              <a:buNone/>
            </a:pPr>
            <a:r>
              <a:rPr lang="zh-CN" altLang="en-US" sz="3100">
                <a:effectLst>
                  <a:outerShdw blurRad="38100" dist="38100" dir="2700000" algn="tl">
                    <a:srgbClr val="C0C0C0"/>
                  </a:outerShdw>
                </a:effectLst>
              </a:rPr>
              <a:t>         前面提到，对于大规模的组合优化问题来说，很多确定性算法根本就无法解决，因此，寻找好的近似算法就成了研究组合优化问题的热点。而自然界一直是人类创造力的丰富源泉，人类认识事物的能力来源于自然界的相互作用之中。自然界中的许多自适应优化现象不断给人以启示：生物体和自然生态系统可通过自身的演化就使许多在人类看起来高度复杂的优化问题得到完美的解决。</a:t>
            </a:r>
          </a:p>
        </p:txBody>
      </p:sp>
      <p:pic>
        <p:nvPicPr>
          <p:cNvPr id="49156"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0" y="1676400"/>
            <a:ext cx="9144000" cy="4419600"/>
          </a:xfrm>
        </p:spPr>
        <p:txBody>
          <a:bodyPr/>
          <a:lstStyle/>
          <a:p>
            <a:pPr>
              <a:buFontTx/>
              <a:buNone/>
            </a:pPr>
            <a:r>
              <a:rPr lang="en-US" altLang="zh-CN" sz="2600"/>
              <a:t>          </a:t>
            </a:r>
            <a:r>
              <a:rPr lang="zh-CN" altLang="en-US" sz="3000">
                <a:effectLst>
                  <a:outerShdw blurRad="38100" dist="38100" dir="2700000" algn="tl">
                    <a:srgbClr val="C0C0C0"/>
                  </a:outerShdw>
                </a:effectLst>
              </a:rPr>
              <a:t>近些年来，一些与经典的数学规划原理截然不同的、试图通过模拟自然生态系统机制以求解复杂优化问题的</a:t>
            </a:r>
            <a:r>
              <a:rPr lang="zh-CN" altLang="en-US" sz="3000" b="1">
                <a:effectLst>
                  <a:outerShdw blurRad="38100" dist="38100" dir="2700000" algn="tl">
                    <a:srgbClr val="C0C0C0"/>
                  </a:outerShdw>
                </a:effectLst>
              </a:rPr>
              <a:t>仿生优化算法</a:t>
            </a:r>
            <a:r>
              <a:rPr lang="zh-CN" altLang="en-US" sz="3000">
                <a:effectLst>
                  <a:outerShdw blurRad="38100" dist="38100" dir="2700000" algn="tl">
                    <a:srgbClr val="C0C0C0"/>
                  </a:outerShdw>
                </a:effectLst>
              </a:rPr>
              <a:t>相继出现（如：遗传算法、蚁群算法、微粒群算法、人工免疫算法、人工鱼群算法、混合蛙跳算法等）。这些算法的出现大大丰富了现代优化技术，也为那些传统最优化技术难以处理的组合优化问题提供了切实可行的解决方案。</a:t>
            </a:r>
            <a:endParaRPr lang="zh-CN" altLang="en-US" sz="3000">
              <a:effectLst>
                <a:outerShdw blurRad="38100" dist="38100" dir="2700000" algn="tl">
                  <a:srgbClr val="C0C0C0"/>
                </a:outerShdw>
              </a:effectLst>
            </a:endParaRPr>
          </a:p>
          <a:p>
            <a:pPr>
              <a:buFontTx/>
              <a:buNone/>
            </a:pPr>
            <a:endParaRPr lang="zh-CN" altLang="en-US" sz="3000">
              <a:effectLst>
                <a:outerShdw blurRad="38100" dist="38100" dir="2700000" algn="tl">
                  <a:srgbClr val="C0C0C0"/>
                </a:outerShdw>
              </a:effectLst>
            </a:endParaRPr>
          </a:p>
        </p:txBody>
      </p:sp>
      <p:pic>
        <p:nvPicPr>
          <p:cNvPr id="50180"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381000" y="1676400"/>
            <a:ext cx="7772400" cy="4114800"/>
          </a:xfrm>
        </p:spPr>
        <p:txBody>
          <a:bodyPr/>
          <a:lstStyle/>
          <a:p>
            <a:pPr>
              <a:buFontTx/>
              <a:buNone/>
            </a:pPr>
            <a:r>
              <a:rPr lang="en-US" altLang="zh-CN"/>
              <a:t>       </a:t>
            </a:r>
            <a:r>
              <a:rPr lang="zh-CN" altLang="en-US" sz="3000">
                <a:effectLst>
                  <a:outerShdw blurRad="38100" dist="38100" dir="2700000" algn="tl">
                    <a:srgbClr val="C0C0C0"/>
                  </a:outerShdw>
                </a:effectLst>
              </a:rPr>
              <a:t>生物学家通过对蚂蚁的长期观察研究发现，每只蚂蚁的智商并不高，看起来没有集中的指挥，但它们却能协同工作，集中食物，依靠群体能力发挥出超出个体的智能。</a:t>
            </a:r>
            <a:endParaRPr lang="zh-CN" altLang="en-US" sz="3000">
              <a:effectLst>
                <a:outerShdw blurRad="38100" dist="38100" dir="2700000" algn="tl">
                  <a:srgbClr val="C0C0C0"/>
                </a:outerShdw>
              </a:effectLst>
            </a:endParaRPr>
          </a:p>
          <a:p>
            <a:pPr>
              <a:buFontTx/>
              <a:buNone/>
            </a:pPr>
            <a:r>
              <a:rPr lang="zh-CN" altLang="en-US" sz="3000"/>
              <a:t>          </a:t>
            </a:r>
          </a:p>
        </p:txBody>
      </p:sp>
      <p:pic>
        <p:nvPicPr>
          <p:cNvPr id="51204"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228600" y="1447800"/>
            <a:ext cx="8458200" cy="5029200"/>
          </a:xfrm>
        </p:spPr>
        <p:txBody>
          <a:bodyPr/>
          <a:lstStyle/>
          <a:p>
            <a:pPr>
              <a:buFontTx/>
              <a:buNone/>
            </a:pPr>
            <a:r>
              <a:rPr lang="en-US" altLang="zh-CN" sz="3100"/>
              <a:t>        </a:t>
            </a:r>
            <a:r>
              <a:rPr lang="zh-CN" altLang="en-US" sz="3000">
                <a:effectLst>
                  <a:outerShdw blurRad="38100" dist="38100" dir="2700000" algn="tl">
                    <a:srgbClr val="C0C0C0"/>
                  </a:outerShdw>
                </a:effectLst>
              </a:rPr>
              <a:t>而蚁群优化算法（</a:t>
            </a:r>
            <a:r>
              <a:rPr lang="en-US" altLang="zh-CN" sz="3000">
                <a:effectLst>
                  <a:outerShdw blurRad="38100" dist="38100" dir="2700000" algn="tl">
                    <a:srgbClr val="C0C0C0"/>
                  </a:outerShdw>
                </a:effectLst>
              </a:rPr>
              <a:t>ACO</a:t>
            </a:r>
            <a:r>
              <a:rPr lang="zh-CN" altLang="en-US" sz="3000">
                <a:effectLst>
                  <a:outerShdw blurRad="38100" dist="38100" dir="2700000" algn="tl">
                    <a:srgbClr val="C0C0C0"/>
                  </a:outerShdw>
                </a:effectLst>
              </a:rPr>
              <a:t>）是最新发展的一种模拟蚂蚁群体智能行为的一种仿生优化元启发式算法，它具有较强的鲁棒性、优良的分布式计算机制、易于与其他算法相结合等优点。尽管蚁群算法的严格理论基础尚未奠定，国内外的相关研究还处于实验探索和初步应用阶段，但目前人们对蚁群算法的研究已经由当初单一的旅行商问题领域渗透到了多个应用领域（如路由、分配、调度、子集、机器学习、网络路由等）</a:t>
            </a:r>
          </a:p>
        </p:txBody>
      </p:sp>
      <p:pic>
        <p:nvPicPr>
          <p:cNvPr id="52228"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457200" y="1752600"/>
            <a:ext cx="7772400" cy="4114800"/>
          </a:xfrm>
        </p:spPr>
        <p:txBody>
          <a:bodyPr/>
          <a:lstStyle/>
          <a:p>
            <a:pPr>
              <a:buFontTx/>
              <a:buNone/>
            </a:pPr>
            <a:r>
              <a:rPr lang="en-US" altLang="zh-CN" sz="2600"/>
              <a:t>         </a:t>
            </a:r>
            <a:r>
              <a:rPr lang="en-US" altLang="zh-CN" sz="3000">
                <a:effectLst>
                  <a:outerShdw blurRad="38100" dist="38100" dir="2700000" algn="tl">
                    <a:srgbClr val="C0C0C0"/>
                  </a:outerShdw>
                </a:effectLst>
              </a:rPr>
              <a:t>ACO</a:t>
            </a:r>
            <a:r>
              <a:rPr lang="zh-CN" altLang="en-US" sz="3000">
                <a:effectLst>
                  <a:outerShdw blurRad="38100" dist="38100" dir="2700000" algn="tl">
                    <a:srgbClr val="C0C0C0"/>
                  </a:outerShdw>
                </a:effectLst>
              </a:rPr>
              <a:t>由解决一维静态优化问题发展到解决多维动态组合优化问题、由离散域范围内的研究逐渐扩展到连续域范围内的研究，从而使这种新兴的仿生优化算法展现出勃勃生机和广阔的发展前景。</a:t>
            </a:r>
          </a:p>
        </p:txBody>
      </p:sp>
      <p:pic>
        <p:nvPicPr>
          <p:cNvPr id="53252"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457200" y="1219200"/>
            <a:ext cx="8458200" cy="5410200"/>
          </a:xfrm>
        </p:spPr>
        <p:txBody>
          <a:bodyPr/>
          <a:lstStyle/>
          <a:p>
            <a:pPr>
              <a:buFontTx/>
              <a:buNone/>
            </a:pPr>
            <a:r>
              <a:rPr lang="en-US" altLang="zh-CN" sz="3000">
                <a:effectLst>
                  <a:outerShdw blurRad="38100" dist="38100" dir="2700000" algn="tl">
                    <a:srgbClr val="C0C0C0"/>
                  </a:outerShdw>
                </a:effectLst>
              </a:rPr>
              <a:t>        </a:t>
            </a:r>
            <a:r>
              <a:rPr lang="zh-CN" altLang="en-US" sz="3000">
                <a:effectLst>
                  <a:outerShdw blurRad="38100" dist="38100" dir="2700000" algn="tl">
                    <a:srgbClr val="C0C0C0"/>
                  </a:outerShdw>
                </a:effectLst>
              </a:rPr>
              <a:t>自</a:t>
            </a:r>
            <a:r>
              <a:rPr lang="en-US" altLang="zh-CN" sz="3000">
                <a:effectLst>
                  <a:outerShdw blurRad="38100" dist="38100" dir="2700000" algn="tl">
                    <a:srgbClr val="C0C0C0"/>
                  </a:outerShdw>
                </a:effectLst>
              </a:rPr>
              <a:t>1991</a:t>
            </a:r>
            <a:r>
              <a:rPr lang="zh-CN" altLang="en-US" sz="3000">
                <a:effectLst>
                  <a:outerShdw blurRad="38100" dist="38100" dir="2700000" algn="tl">
                    <a:srgbClr val="C0C0C0"/>
                  </a:outerShdw>
                </a:effectLst>
              </a:rPr>
              <a:t>年意大利学者</a:t>
            </a:r>
            <a:r>
              <a:rPr lang="en-US" altLang="zh-CN" sz="3000">
                <a:effectLst>
                  <a:outerShdw blurRad="38100" dist="38100" dir="2700000" algn="tl">
                    <a:srgbClr val="C0C0C0"/>
                  </a:outerShdw>
                </a:effectLst>
              </a:rPr>
              <a:t>Dorigo</a:t>
            </a:r>
            <a:r>
              <a:rPr lang="zh-CN" altLang="en-US" sz="3000">
                <a:effectLst>
                  <a:outerShdw blurRad="38100" dist="38100" dir="2700000" algn="tl">
                    <a:srgbClr val="C0C0C0"/>
                  </a:outerShdw>
                </a:effectLst>
              </a:rPr>
              <a:t>提出蚁群算法后的近</a:t>
            </a:r>
            <a:r>
              <a:rPr lang="en-US" altLang="zh-CN" sz="3000">
                <a:effectLst>
                  <a:outerShdw blurRad="38100" dist="38100" dir="2700000" algn="tl">
                    <a:srgbClr val="C0C0C0"/>
                  </a:outerShdw>
                </a:effectLst>
              </a:rPr>
              <a:t>5</a:t>
            </a:r>
            <a:r>
              <a:rPr lang="zh-CN" altLang="en-US" sz="3000">
                <a:effectLst>
                  <a:outerShdw blurRad="38100" dist="38100" dir="2700000" algn="tl">
                    <a:srgbClr val="C0C0C0"/>
                  </a:outerShdw>
                </a:effectLst>
              </a:rPr>
              <a:t>年时间里并没有在国际学术界引起广泛关注，到了</a:t>
            </a:r>
            <a:r>
              <a:rPr lang="en-US" altLang="zh-CN" sz="3000">
                <a:effectLst>
                  <a:outerShdw blurRad="38100" dist="38100" dir="2700000" algn="tl">
                    <a:srgbClr val="C0C0C0"/>
                  </a:outerShdw>
                </a:effectLst>
              </a:rPr>
              <a:t>1996</a:t>
            </a:r>
            <a:r>
              <a:rPr lang="zh-CN" altLang="en-US" sz="3000">
                <a:effectLst>
                  <a:outerShdw blurRad="38100" dist="38100" dir="2700000" algn="tl">
                    <a:srgbClr val="C0C0C0"/>
                  </a:outerShdw>
                </a:effectLst>
              </a:rPr>
              <a:t>年</a:t>
            </a:r>
            <a:r>
              <a:rPr lang="en-US" altLang="zh-CN" sz="3000">
                <a:effectLst>
                  <a:outerShdw blurRad="38100" dist="38100" dir="2700000" algn="tl">
                    <a:srgbClr val="C0C0C0"/>
                  </a:outerShdw>
                </a:effectLst>
              </a:rPr>
              <a:t>Dorigo</a:t>
            </a:r>
            <a:r>
              <a:rPr lang="zh-CN" altLang="en-US" sz="3000">
                <a:effectLst>
                  <a:outerShdw blurRad="38100" dist="38100" dir="2700000" algn="tl">
                    <a:srgbClr val="C0C0C0"/>
                  </a:outerShdw>
                </a:effectLst>
              </a:rPr>
              <a:t>等在</a:t>
            </a:r>
            <a:r>
              <a:rPr lang="en-US" altLang="zh-CN" sz="3000">
                <a:effectLst>
                  <a:outerShdw blurRad="38100" dist="38100" dir="2700000" algn="tl">
                    <a:srgbClr val="C0C0C0"/>
                  </a:outerShdw>
                </a:effectLst>
              </a:rPr>
              <a:t>IEEE</a:t>
            </a:r>
            <a:r>
              <a:rPr lang="zh-CN" altLang="en-US" sz="3000">
                <a:effectLst>
                  <a:outerShdw blurRad="38100" dist="38100" dir="2700000" algn="tl">
                    <a:srgbClr val="C0C0C0"/>
                  </a:outerShdw>
                </a:effectLst>
              </a:rPr>
              <a:t>上发表了</a:t>
            </a:r>
            <a:r>
              <a:rPr lang="en-US" altLang="zh-CN">
                <a:effectLst>
                  <a:outerShdw blurRad="38100" dist="38100" dir="2700000" algn="tl">
                    <a:srgbClr val="C0C0C0"/>
                  </a:outerShdw>
                </a:effectLst>
                <a:hlinkClick r:id="rId1" action="ppaction://hlinkfile"/>
              </a:rPr>
              <a:t>Ant  System</a:t>
            </a:r>
            <a:r>
              <a:rPr lang="zh-CN" altLang="en-US">
                <a:effectLst>
                  <a:outerShdw blurRad="38100" dist="38100" dir="2700000" algn="tl">
                    <a:srgbClr val="C0C0C0"/>
                  </a:outerShdw>
                </a:effectLst>
                <a:hlinkClick r:id="rId1" action="ppaction://hlinkfile"/>
              </a:rPr>
              <a:t>： </a:t>
            </a:r>
            <a:r>
              <a:rPr lang="en-US" altLang="zh-CN">
                <a:effectLst>
                  <a:outerShdw blurRad="38100" dist="38100" dir="2700000" algn="tl">
                    <a:srgbClr val="C0C0C0"/>
                  </a:outerShdw>
                </a:effectLst>
                <a:hlinkClick r:id="rId1" action="ppaction://hlinkfile"/>
              </a:rPr>
              <a:t>Optimization by  a colony of cooperating agents</a:t>
            </a:r>
            <a:r>
              <a:rPr lang="zh-CN" altLang="en-US" sz="3000">
                <a:effectLst>
                  <a:outerShdw blurRad="38100" dist="38100" dir="2700000" algn="tl">
                    <a:srgbClr val="C0C0C0"/>
                  </a:outerShdw>
                </a:effectLst>
              </a:rPr>
              <a:t>，在这篇文章中，</a:t>
            </a:r>
            <a:r>
              <a:rPr lang="en-US" altLang="zh-CN" sz="3000">
                <a:effectLst>
                  <a:outerShdw blurRad="38100" dist="38100" dir="2700000" algn="tl">
                    <a:srgbClr val="C0C0C0"/>
                  </a:outerShdw>
                </a:effectLst>
              </a:rPr>
              <a:t>Dorigo</a:t>
            </a:r>
            <a:r>
              <a:rPr lang="zh-CN" altLang="en-US" sz="3000">
                <a:effectLst>
                  <a:outerShdw blurRad="38100" dist="38100" dir="2700000" algn="tl">
                    <a:srgbClr val="C0C0C0"/>
                  </a:outerShdw>
                </a:effectLst>
              </a:rPr>
              <a:t>等不仅更加系统地阐述了蚁群算法的基本原理和数学模型，还将其与遗传算法、禁忌搜索算法模拟退火算法等进行了仿真实验比较，并把单纯地解决对称</a:t>
            </a:r>
            <a:r>
              <a:rPr lang="en-US" altLang="zh-CN" sz="3000">
                <a:effectLst>
                  <a:outerShdw blurRad="38100" dist="38100" dir="2700000" algn="tl">
                    <a:srgbClr val="C0C0C0"/>
                  </a:outerShdw>
                </a:effectLst>
              </a:rPr>
              <a:t>TSP</a:t>
            </a:r>
            <a:r>
              <a:rPr lang="zh-CN" altLang="en-US" sz="3000">
                <a:effectLst>
                  <a:outerShdw blurRad="38100" dist="38100" dir="2700000" algn="tl">
                    <a:srgbClr val="C0C0C0"/>
                  </a:outerShdw>
                </a:effectLst>
              </a:rPr>
              <a:t>扩展到解决非对称</a:t>
            </a:r>
            <a:r>
              <a:rPr lang="en-US" altLang="zh-CN" sz="3000">
                <a:effectLst>
                  <a:outerShdw blurRad="38100" dist="38100" dir="2700000" algn="tl">
                    <a:srgbClr val="C0C0C0"/>
                  </a:outerShdw>
                </a:effectLst>
              </a:rPr>
              <a:t>TSP</a:t>
            </a:r>
            <a:r>
              <a:rPr lang="zh-CN" altLang="en-US" sz="3000">
                <a:effectLst>
                  <a:outerShdw blurRad="38100" dist="38100" dir="2700000" algn="tl">
                    <a:srgbClr val="C0C0C0"/>
                  </a:outerShdw>
                </a:effectLst>
              </a:rPr>
              <a:t>问题、指派问题、以及车间作业调度问题上。这是蚁群算法发展史上的一篇奠基性文章。</a:t>
            </a:r>
            <a:endParaRPr lang="zh-CN" altLang="en-US">
              <a:effectLst>
                <a:outerShdw blurRad="38100" dist="38100" dir="2700000" algn="tl">
                  <a:srgbClr val="C0C0C0"/>
                </a:outerShdw>
              </a:effectLst>
            </a:endParaRPr>
          </a:p>
        </p:txBody>
      </p:sp>
      <p:pic>
        <p:nvPicPr>
          <p:cNvPr id="54276"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17DAB19-DEBF-481B-A4FE-8032055C9C83}" type="slidenum">
              <a:rPr kumimoji="0" lang="zh-CN" altLang="en-US" sz="1400"/>
            </a:fld>
            <a:endParaRPr kumimoji="0" lang="en-US" altLang="zh-CN" sz="1400"/>
          </a:p>
        </p:txBody>
      </p:sp>
      <p:sp>
        <p:nvSpPr>
          <p:cNvPr id="12291" name="Rectangle 2"/>
          <p:cNvSpPr>
            <a:spLocks noGrp="1" noChangeArrowheads="1"/>
          </p:cNvSpPr>
          <p:nvPr>
            <p:ph type="title"/>
          </p:nvPr>
        </p:nvSpPr>
        <p:spPr/>
        <p:txBody>
          <a:bodyPr/>
          <a:lstStyle/>
          <a:p>
            <a:pPr algn="ctr" eaLnBrk="1" hangingPunct="1"/>
            <a:r>
              <a:rPr lang="en-US" altLang="zh-CN" sz="3600" smtClean="0"/>
              <a:t>1.1 </a:t>
            </a:r>
            <a:r>
              <a:rPr lang="zh-CN" altLang="en-US" sz="3600" smtClean="0"/>
              <a:t>组合优化问题 </a:t>
            </a:r>
            <a:r>
              <a:rPr lang="en-US" altLang="zh-CN" sz="3600" smtClean="0"/>
              <a:t>5/8</a:t>
            </a:r>
            <a:endParaRPr lang="zh-CN" altLang="en-US" sz="3600" smtClean="0"/>
          </a:p>
        </p:txBody>
      </p:sp>
      <p:sp>
        <p:nvSpPr>
          <p:cNvPr id="12292" name="Rectangle 3"/>
          <p:cNvSpPr>
            <a:spLocks noGrp="1" noChangeArrowheads="1"/>
          </p:cNvSpPr>
          <p:nvPr>
            <p:ph type="body" idx="1"/>
          </p:nvPr>
        </p:nvSpPr>
        <p:spPr>
          <a:xfrm>
            <a:off x="611188" y="2276475"/>
            <a:ext cx="7772400" cy="4114800"/>
          </a:xfrm>
        </p:spPr>
        <p:txBody>
          <a:bodyPr/>
          <a:lstStyle/>
          <a:p>
            <a:pPr eaLnBrk="1" hangingPunct="1"/>
            <a:r>
              <a:rPr lang="zh-CN" altLang="en-US" smtClean="0"/>
              <a:t>例2 旅行商问题（</a:t>
            </a:r>
            <a:r>
              <a:rPr lang="en-US" altLang="zh-CN" smtClean="0"/>
              <a:t>TSP,traveling  salesman problem）</a:t>
            </a:r>
            <a:endParaRPr lang="en-US" altLang="zh-CN" smtClean="0"/>
          </a:p>
          <a:p>
            <a:pPr eaLnBrk="1" hangingPunct="1">
              <a:buFont typeface="Wingdings" pitchFamily="2" charset="2"/>
              <a:buNone/>
            </a:pPr>
            <a:r>
              <a:rPr lang="zh-CN" altLang="en-US" smtClean="0"/>
              <a:t>  管梅谷教授</a:t>
            </a:r>
            <a:r>
              <a:rPr lang="en-US" altLang="zh-CN" smtClean="0"/>
              <a:t>1960</a:t>
            </a:r>
            <a:r>
              <a:rPr lang="zh-CN" altLang="en-US" smtClean="0"/>
              <a:t>年首先提出，国际上称之为中国邮递员问题。</a:t>
            </a:r>
            <a:endParaRPr lang="zh-CN" altLang="en-US" smtClean="0"/>
          </a:p>
          <a:p>
            <a:pPr eaLnBrk="1" hangingPunct="1">
              <a:buFont typeface="Wingdings" pitchFamily="2" charset="2"/>
              <a:buNone/>
            </a:pPr>
            <a:r>
              <a:rPr lang="zh-CN" altLang="en-US" smtClean="0"/>
              <a:t>   问题描述：一商人去</a:t>
            </a:r>
            <a:r>
              <a:rPr lang="en-US" altLang="zh-CN" smtClean="0"/>
              <a:t>n</a:t>
            </a:r>
            <a:r>
              <a:rPr lang="zh-CN" altLang="en-US" smtClean="0"/>
              <a:t>个城市销货，所有城市走一遍再回到起点，使所走路程最短。</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3400" y="762000"/>
            <a:ext cx="7772400" cy="1143000"/>
          </a:xfrm>
        </p:spPr>
        <p:txBody>
          <a:bodyPr/>
          <a:lstStyle/>
          <a:p>
            <a:pPr algn="l"/>
            <a:r>
              <a:rPr lang="en-US" altLang="zh-CN" sz="3000" b="1">
                <a:effectLst>
                  <a:outerShdw blurRad="38100" dist="38100" dir="2700000" algn="tl">
                    <a:srgbClr val="C0C0C0"/>
                  </a:outerShdw>
                </a:effectLst>
              </a:rPr>
              <a:t>2.1.2  </a:t>
            </a:r>
            <a:r>
              <a:rPr lang="zh-CN" altLang="en-US" sz="3000" b="1">
                <a:effectLst>
                  <a:outerShdw blurRad="38100" dist="38100" dir="2700000" algn="tl">
                    <a:srgbClr val="C0C0C0"/>
                  </a:outerShdw>
                </a:effectLst>
              </a:rPr>
              <a:t>简单的系统学概念</a:t>
            </a:r>
          </a:p>
        </p:txBody>
      </p:sp>
      <p:pic>
        <p:nvPicPr>
          <p:cNvPr id="55300"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55299" name="Rectangle 3"/>
          <p:cNvSpPr>
            <a:spLocks noGrp="1" noChangeArrowheads="1"/>
          </p:cNvSpPr>
          <p:nvPr>
            <p:ph type="body" idx="1"/>
          </p:nvPr>
        </p:nvSpPr>
        <p:spPr>
          <a:xfrm>
            <a:off x="685800" y="1981200"/>
            <a:ext cx="8077200" cy="4572000"/>
          </a:xfrm>
        </p:spPr>
        <p:txBody>
          <a:bodyPr/>
          <a:lstStyle/>
          <a:p>
            <a:pPr>
              <a:buFontTx/>
              <a:buNone/>
            </a:pPr>
            <a:r>
              <a:rPr lang="en-US" altLang="zh-CN" sz="3000">
                <a:effectLst>
                  <a:outerShdw blurRad="38100" dist="38100" dir="2700000" algn="tl">
                    <a:srgbClr val="C0C0C0"/>
                  </a:outerShdw>
                </a:effectLst>
              </a:rPr>
              <a:t>        </a:t>
            </a:r>
            <a:r>
              <a:rPr lang="zh-CN" altLang="en-US" sz="3000">
                <a:effectLst>
                  <a:outerShdw blurRad="38100" dist="38100" dir="2700000" algn="tl">
                    <a:srgbClr val="C0C0C0"/>
                  </a:outerShdw>
                </a:effectLst>
              </a:rPr>
              <a:t>系统学是一门较新的学科，其基本特点是强调整体性。</a:t>
            </a:r>
            <a:endParaRPr lang="zh-CN" altLang="en-US" sz="3000">
              <a:effectLst>
                <a:outerShdw blurRad="38100" dist="38100" dir="2700000" algn="tl">
                  <a:srgbClr val="C0C0C0"/>
                </a:outerShdw>
              </a:effectLst>
            </a:endParaRPr>
          </a:p>
          <a:p>
            <a:pPr>
              <a:buFontTx/>
              <a:buNone/>
            </a:pPr>
            <a:r>
              <a:rPr lang="zh-CN" altLang="en-US" sz="3000">
                <a:effectLst>
                  <a:outerShdw blurRad="38100" dist="38100" dir="2700000" algn="tl">
                    <a:srgbClr val="C0C0C0"/>
                  </a:outerShdw>
                </a:effectLst>
              </a:rPr>
              <a:t>        定义</a:t>
            </a:r>
            <a:r>
              <a:rPr lang="en-US" altLang="zh-CN" sz="3000">
                <a:effectLst>
                  <a:outerShdw blurRad="38100" dist="38100" dir="2700000" algn="tl">
                    <a:srgbClr val="C0C0C0"/>
                  </a:outerShdw>
                </a:effectLst>
              </a:rPr>
              <a:t>2.1   </a:t>
            </a:r>
            <a:r>
              <a:rPr lang="zh-CN" altLang="en-US" sz="3000">
                <a:effectLst>
                  <a:outerShdw blurRad="38100" dist="38100" dir="2700000" algn="tl">
                    <a:srgbClr val="C0C0C0"/>
                  </a:outerShdw>
                </a:effectLst>
              </a:rPr>
              <a:t>如果一个对象   满足以下两个条件：   （</a:t>
            </a:r>
            <a:r>
              <a:rPr lang="en-US" altLang="zh-CN" sz="3000">
                <a:effectLst>
                  <a:outerShdw blurRad="38100" dist="38100" dir="2700000" algn="tl">
                    <a:srgbClr val="C0C0C0"/>
                  </a:outerShdw>
                </a:effectLst>
              </a:rPr>
              <a:t>1</a:t>
            </a:r>
            <a:r>
              <a:rPr lang="zh-CN" altLang="en-US" sz="3000">
                <a:effectLst>
                  <a:outerShdw blurRad="38100" dist="38100" dir="2700000" algn="tl">
                    <a:srgbClr val="C0C0C0"/>
                  </a:outerShdw>
                </a:effectLst>
              </a:rPr>
              <a:t>）  中至少包含两个不同的子对象</a:t>
            </a:r>
            <a:endParaRPr lang="zh-CN" altLang="en-US" sz="3000">
              <a:effectLst>
                <a:outerShdw blurRad="38100" dist="38100" dir="2700000" algn="tl">
                  <a:srgbClr val="C0C0C0"/>
                </a:outerShdw>
              </a:effectLst>
            </a:endParaRPr>
          </a:p>
          <a:p>
            <a:pPr>
              <a:buFontTx/>
              <a:buNone/>
            </a:pPr>
            <a:r>
              <a:rPr lang="zh-CN" altLang="en-US" sz="3000">
                <a:effectLst>
                  <a:outerShdw blurRad="38100" dist="38100" dir="2700000" algn="tl">
                    <a:srgbClr val="C0C0C0"/>
                  </a:outerShdw>
                </a:effectLst>
              </a:rPr>
              <a:t>               （</a:t>
            </a:r>
            <a:r>
              <a:rPr lang="en-US" altLang="zh-CN" sz="3000">
                <a:effectLst>
                  <a:outerShdw blurRad="38100" dist="38100" dir="2700000" algn="tl">
                    <a:srgbClr val="C0C0C0"/>
                  </a:outerShdw>
                </a:effectLst>
              </a:rPr>
              <a:t>2</a:t>
            </a:r>
            <a:r>
              <a:rPr lang="zh-CN" altLang="en-US" sz="3000">
                <a:effectLst>
                  <a:outerShdw blurRad="38100" dist="38100" dir="2700000" algn="tl">
                    <a:srgbClr val="C0C0C0"/>
                  </a:outerShdw>
                </a:effectLst>
              </a:rPr>
              <a:t>）  中的子对象按照一定的方式互相联系在一起。</a:t>
            </a:r>
            <a:endParaRPr lang="zh-CN" altLang="en-US" sz="3000">
              <a:effectLst>
                <a:outerShdw blurRad="38100" dist="38100" dir="2700000" algn="tl">
                  <a:srgbClr val="C0C0C0"/>
                </a:outerShdw>
              </a:effectLst>
            </a:endParaRPr>
          </a:p>
          <a:p>
            <a:pPr>
              <a:buFontTx/>
              <a:buNone/>
            </a:pPr>
            <a:r>
              <a:rPr lang="zh-CN" altLang="en-US" sz="3000">
                <a:effectLst>
                  <a:outerShdw blurRad="38100" dist="38100" dir="2700000" algn="tl">
                    <a:srgbClr val="C0C0C0"/>
                  </a:outerShdw>
                </a:effectLst>
              </a:rPr>
              <a:t>     则称   为一个系统，同时定义   中的个体对象为系统的元素。</a:t>
            </a:r>
          </a:p>
        </p:txBody>
      </p:sp>
      <p:graphicFrame>
        <p:nvGraphicFramePr>
          <p:cNvPr id="55301" name="Object 5"/>
          <p:cNvGraphicFramePr>
            <a:graphicFrameLocks noChangeAspect="1"/>
          </p:cNvGraphicFramePr>
          <p:nvPr/>
        </p:nvGraphicFramePr>
        <p:xfrm>
          <a:off x="5334000" y="3048000"/>
          <a:ext cx="358775" cy="457200"/>
        </p:xfrm>
        <a:graphic>
          <a:graphicData uri="http://schemas.openxmlformats.org/presentationml/2006/ole">
            <mc:AlternateContent xmlns:mc="http://schemas.openxmlformats.org/markup-compatibility/2006">
              <mc:Choice xmlns:v="urn:schemas-microsoft-com:vml" Requires="v">
                <p:oleObj spid="_x0000_s55352" name="Equation" r:id="rId2" imgW="139700" imgH="177800" progId="Equation.DSMT4">
                  <p:embed/>
                </p:oleObj>
              </mc:Choice>
              <mc:Fallback>
                <p:oleObj name="Equation" r:id="rId2" imgW="139700" imgH="1778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048000"/>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3" name="Object 7"/>
          <p:cNvGraphicFramePr>
            <a:graphicFrameLocks noChangeAspect="1"/>
          </p:cNvGraphicFramePr>
          <p:nvPr/>
        </p:nvGraphicFramePr>
        <p:xfrm>
          <a:off x="3048000" y="4038600"/>
          <a:ext cx="358775" cy="457200"/>
        </p:xfrm>
        <a:graphic>
          <a:graphicData uri="http://schemas.openxmlformats.org/presentationml/2006/ole">
            <mc:AlternateContent xmlns:mc="http://schemas.openxmlformats.org/markup-compatibility/2006">
              <mc:Choice xmlns:v="urn:schemas-microsoft-com:vml" Requires="v">
                <p:oleObj spid="_x0000_s55353" name="Equation" r:id="rId4" imgW="139700" imgH="177800" progId="Equation.DSMT4">
                  <p:embed/>
                </p:oleObj>
              </mc:Choice>
              <mc:Fallback>
                <p:oleObj name="Equation" r:id="rId4" imgW="139700" imgH="17780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038600"/>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4" name="Object 8"/>
          <p:cNvGraphicFramePr>
            <a:graphicFrameLocks noChangeAspect="1"/>
          </p:cNvGraphicFramePr>
          <p:nvPr/>
        </p:nvGraphicFramePr>
        <p:xfrm>
          <a:off x="1981200" y="5029200"/>
          <a:ext cx="358775" cy="457200"/>
        </p:xfrm>
        <a:graphic>
          <a:graphicData uri="http://schemas.openxmlformats.org/presentationml/2006/ole">
            <mc:AlternateContent xmlns:mc="http://schemas.openxmlformats.org/markup-compatibility/2006">
              <mc:Choice xmlns:v="urn:schemas-microsoft-com:vml" Requires="v">
                <p:oleObj spid="_x0000_s55354" name="Equation" r:id="rId5" imgW="139700" imgH="177800" progId="Equation.DSMT4">
                  <p:embed/>
                </p:oleObj>
              </mc:Choice>
              <mc:Fallback>
                <p:oleObj name="Equation" r:id="rId5" imgW="139700" imgH="17780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029200"/>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5" name="Object 9"/>
          <p:cNvGraphicFramePr>
            <a:graphicFrameLocks noChangeAspect="1"/>
          </p:cNvGraphicFramePr>
          <p:nvPr/>
        </p:nvGraphicFramePr>
        <p:xfrm>
          <a:off x="6096000" y="5029200"/>
          <a:ext cx="358775" cy="457200"/>
        </p:xfrm>
        <a:graphic>
          <a:graphicData uri="http://schemas.openxmlformats.org/presentationml/2006/ole">
            <mc:AlternateContent xmlns:mc="http://schemas.openxmlformats.org/markup-compatibility/2006">
              <mc:Choice xmlns:v="urn:schemas-microsoft-com:vml" Requires="v">
                <p:oleObj spid="_x0000_s55355" name="Equation" r:id="rId6" imgW="139700" imgH="177800" progId="Equation.DSMT4">
                  <p:embed/>
                </p:oleObj>
              </mc:Choice>
              <mc:Fallback>
                <p:oleObj name="Equation" r:id="rId6" imgW="139700" imgH="177800" progId="Equation.DSMT4">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029200"/>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6" name="Object 10"/>
          <p:cNvGraphicFramePr>
            <a:graphicFrameLocks noChangeAspect="1"/>
          </p:cNvGraphicFramePr>
          <p:nvPr/>
        </p:nvGraphicFramePr>
        <p:xfrm>
          <a:off x="2971800" y="3505200"/>
          <a:ext cx="358775" cy="457200"/>
        </p:xfrm>
        <a:graphic>
          <a:graphicData uri="http://schemas.openxmlformats.org/presentationml/2006/ole">
            <mc:AlternateContent xmlns:mc="http://schemas.openxmlformats.org/markup-compatibility/2006">
              <mc:Choice xmlns:v="urn:schemas-microsoft-com:vml" Requires="v">
                <p:oleObj spid="_x0000_s55356" name="Equation" r:id="rId7" imgW="139700" imgH="177800" progId="Equation.DSMT4">
                  <p:embed/>
                </p:oleObj>
              </mc:Choice>
              <mc:Fallback>
                <p:oleObj name="Equation" r:id="rId7" imgW="139700" imgH="177800" progId="Equation.DSMT4">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505200"/>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0" y="1066800"/>
            <a:ext cx="8763000" cy="5029200"/>
          </a:xfrm>
        </p:spPr>
        <p:txBody>
          <a:bodyPr/>
          <a:lstStyle/>
          <a:p>
            <a:pPr>
              <a:buFontTx/>
              <a:buNone/>
            </a:pPr>
            <a:r>
              <a:rPr lang="en-US" altLang="zh-CN" sz="3000"/>
              <a:t>           </a:t>
            </a:r>
            <a:endParaRPr lang="en-US" altLang="zh-CN" sz="3000"/>
          </a:p>
          <a:p>
            <a:pPr>
              <a:buFontTx/>
              <a:buNone/>
            </a:pPr>
            <a:r>
              <a:rPr lang="en-US" altLang="zh-CN" sz="3000"/>
              <a:t>        </a:t>
            </a:r>
            <a:r>
              <a:rPr lang="zh-CN" altLang="en-US" sz="3000">
                <a:effectLst>
                  <a:outerShdw blurRad="38100" dist="38100" dir="2700000" algn="tl">
                    <a:srgbClr val="C0C0C0"/>
                  </a:outerShdw>
                </a:effectLst>
              </a:rPr>
              <a:t>即系统可以确定为处于一定的相互关系中并与环境发生关系的各组成部分（要素）的综合体。</a:t>
            </a:r>
            <a:endParaRPr lang="zh-CN" altLang="en-US" sz="3000">
              <a:effectLst>
                <a:outerShdw blurRad="38100" dist="38100" dir="2700000" algn="tl">
                  <a:srgbClr val="C0C0C0"/>
                </a:outerShdw>
              </a:effectLst>
            </a:endParaRPr>
          </a:p>
          <a:p>
            <a:pPr>
              <a:buFontTx/>
              <a:buNone/>
            </a:pPr>
            <a:endParaRPr lang="zh-CN" altLang="en-US" sz="3000">
              <a:effectLst>
                <a:outerShdw blurRad="38100" dist="38100" dir="2700000" algn="tl">
                  <a:srgbClr val="C0C0C0"/>
                </a:outerShdw>
              </a:effectLst>
            </a:endParaRPr>
          </a:p>
          <a:p>
            <a:pPr>
              <a:buFontTx/>
              <a:buNone/>
            </a:pPr>
            <a:endParaRPr lang="zh-CN" altLang="en-US" sz="3000">
              <a:effectLst>
                <a:outerShdw blurRad="38100" dist="38100" dir="2700000" algn="tl">
                  <a:srgbClr val="C0C0C0"/>
                </a:outerShdw>
              </a:effectLst>
            </a:endParaRPr>
          </a:p>
          <a:p>
            <a:pPr>
              <a:buFontTx/>
              <a:buNone/>
            </a:pPr>
            <a:r>
              <a:rPr lang="zh-CN" altLang="en-US" sz="3000">
                <a:effectLst>
                  <a:outerShdw blurRad="38100" dist="38100" dir="2700000" algn="tl">
                    <a:srgbClr val="C0C0C0"/>
                  </a:outerShdw>
                </a:effectLst>
              </a:rPr>
              <a:t>        系统的三个基本特征</a:t>
            </a:r>
            <a:endParaRPr lang="zh-CN" altLang="en-US">
              <a:effectLst>
                <a:outerShdw blurRad="38100" dist="38100" dir="2700000" algn="tl">
                  <a:srgbClr val="C0C0C0"/>
                </a:outerShdw>
              </a:effectLst>
            </a:endParaRPr>
          </a:p>
        </p:txBody>
      </p:sp>
      <p:pic>
        <p:nvPicPr>
          <p:cNvPr id="56324"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grpSp>
        <p:nvGrpSpPr>
          <p:cNvPr id="56338" name="Group 18"/>
          <p:cNvGrpSpPr/>
          <p:nvPr/>
        </p:nvGrpSpPr>
        <p:grpSpPr bwMode="auto">
          <a:xfrm>
            <a:off x="4419600" y="2971800"/>
            <a:ext cx="1555750" cy="2073275"/>
            <a:chOff x="3024" y="1728"/>
            <a:chExt cx="980" cy="1306"/>
          </a:xfrm>
        </p:grpSpPr>
        <p:sp>
          <p:nvSpPr>
            <p:cNvPr id="56334" name="AutoShape 14"/>
            <p:cNvSpPr/>
            <p:nvPr/>
          </p:nvSpPr>
          <p:spPr bwMode="auto">
            <a:xfrm>
              <a:off x="3024" y="1824"/>
              <a:ext cx="48" cy="1152"/>
            </a:xfrm>
            <a:prstGeom prst="leftBrace">
              <a:avLst>
                <a:gd name="adj1" fmla="val 200000"/>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5" name="Text Box 15"/>
            <p:cNvSpPr txBox="1">
              <a:spLocks noChangeArrowheads="1"/>
            </p:cNvSpPr>
            <p:nvPr/>
          </p:nvSpPr>
          <p:spPr bwMode="auto">
            <a:xfrm>
              <a:off x="3168" y="1728"/>
              <a:ext cx="8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ffectLst>
                    <a:outerShdw blurRad="38100" dist="38100" dir="2700000" algn="tl">
                      <a:srgbClr val="C0C0C0"/>
                    </a:outerShdw>
                  </a:effectLst>
                  <a:latin typeface="Arial" charset="0"/>
                </a:rPr>
                <a:t>多元性</a:t>
              </a:r>
            </a:p>
          </p:txBody>
        </p:sp>
        <p:sp>
          <p:nvSpPr>
            <p:cNvPr id="56336" name="Text Box 16"/>
            <p:cNvSpPr txBox="1">
              <a:spLocks noChangeArrowheads="1"/>
            </p:cNvSpPr>
            <p:nvPr/>
          </p:nvSpPr>
          <p:spPr bwMode="auto">
            <a:xfrm>
              <a:off x="3168" y="2208"/>
              <a:ext cx="8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ffectLst>
                    <a:outerShdw blurRad="38100" dist="38100" dir="2700000" algn="tl">
                      <a:srgbClr val="C0C0C0"/>
                    </a:outerShdw>
                  </a:effectLst>
                  <a:latin typeface="Arial" charset="0"/>
                </a:rPr>
                <a:t>相关性</a:t>
              </a:r>
            </a:p>
          </p:txBody>
        </p:sp>
        <p:sp>
          <p:nvSpPr>
            <p:cNvPr id="56337" name="Text Box 17"/>
            <p:cNvSpPr txBox="1">
              <a:spLocks noChangeArrowheads="1"/>
            </p:cNvSpPr>
            <p:nvPr/>
          </p:nvSpPr>
          <p:spPr bwMode="auto">
            <a:xfrm>
              <a:off x="3168" y="2688"/>
              <a:ext cx="8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ffectLst>
                    <a:outerShdw blurRad="38100" dist="38100" dir="2700000" algn="tl">
                      <a:srgbClr val="C0C0C0"/>
                    </a:outerShdw>
                  </a:effectLst>
                  <a:latin typeface="Arial" charset="0"/>
                </a:rPr>
                <a:t>整体性</a:t>
              </a:r>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228600" y="1676400"/>
            <a:ext cx="8001000" cy="4800600"/>
          </a:xfrm>
        </p:spPr>
        <p:txBody>
          <a:bodyPr/>
          <a:lstStyle/>
          <a:p>
            <a:pPr>
              <a:buFontTx/>
              <a:buNone/>
            </a:pPr>
            <a:r>
              <a:rPr lang="en-US" altLang="zh-CN" sz="3000">
                <a:effectLst>
                  <a:outerShdw blurRad="38100" dist="38100" dir="2700000" algn="tl">
                    <a:srgbClr val="C0C0C0"/>
                  </a:outerShdw>
                </a:effectLst>
              </a:rPr>
              <a:t>           </a:t>
            </a:r>
            <a:r>
              <a:rPr lang="zh-CN" altLang="en-US" sz="3000">
                <a:effectLst>
                  <a:outerShdw blurRad="38100" dist="38100" dir="2700000" algn="tl">
                    <a:srgbClr val="C0C0C0"/>
                  </a:outerShdw>
                </a:effectLst>
              </a:rPr>
              <a:t>自然界中的蚁群就具备了这三个基本特征，从而构成了一个系统。蚂蚁的个体行为是系统的元素，蚂蚁间的行为相互影响体现了系统的相关性，而蚁群可以完成个体完成不了的任务则体现了系统的整体性。这也显示了系统整体大于部分之和的整体实现原理。</a:t>
            </a:r>
            <a:endParaRPr lang="zh-CN" altLang="en-US" sz="3000">
              <a:effectLst>
                <a:outerShdw blurRad="38100" dist="38100" dir="2700000" algn="tl">
                  <a:srgbClr val="C0C0C0"/>
                </a:outerShdw>
              </a:effectLst>
            </a:endParaRPr>
          </a:p>
          <a:p>
            <a:pPr>
              <a:buFontTx/>
              <a:buNone/>
            </a:pPr>
            <a:endParaRPr lang="zh-CN" altLang="en-US" sz="3000">
              <a:effectLst>
                <a:outerShdw blurRad="38100" dist="38100" dir="2700000" algn="tl">
                  <a:srgbClr val="C0C0C0"/>
                </a:outerShdw>
              </a:effectLst>
            </a:endParaRPr>
          </a:p>
        </p:txBody>
      </p:sp>
      <p:pic>
        <p:nvPicPr>
          <p:cNvPr id="57348"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8"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69991" name="Text Box 7"/>
          <p:cNvSpPr txBox="1">
            <a:spLocks noChangeArrowheads="1"/>
          </p:cNvSpPr>
          <p:nvPr/>
        </p:nvSpPr>
        <p:spPr bwMode="auto">
          <a:xfrm>
            <a:off x="4100513" y="1695450"/>
            <a:ext cx="2085975"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分布式行为</a:t>
            </a:r>
          </a:p>
        </p:txBody>
      </p:sp>
      <p:grpSp>
        <p:nvGrpSpPr>
          <p:cNvPr id="169994" name="Group 10"/>
          <p:cNvGrpSpPr/>
          <p:nvPr/>
        </p:nvGrpSpPr>
        <p:grpSpPr bwMode="auto">
          <a:xfrm>
            <a:off x="533400" y="1905000"/>
            <a:ext cx="5362575" cy="3048000"/>
            <a:chOff x="336" y="1200"/>
            <a:chExt cx="3378" cy="1920"/>
          </a:xfrm>
        </p:grpSpPr>
        <p:sp>
          <p:nvSpPr>
            <p:cNvPr id="169989" name="Text Box 5"/>
            <p:cNvSpPr txBox="1">
              <a:spLocks noChangeArrowheads="1"/>
            </p:cNvSpPr>
            <p:nvPr/>
          </p:nvSpPr>
          <p:spPr bwMode="auto">
            <a:xfrm>
              <a:off x="336" y="1968"/>
              <a:ext cx="1794"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系统的三个特性</a:t>
              </a:r>
            </a:p>
          </p:txBody>
        </p:sp>
        <p:sp>
          <p:nvSpPr>
            <p:cNvPr id="169990" name="AutoShape 6"/>
            <p:cNvSpPr/>
            <p:nvPr/>
          </p:nvSpPr>
          <p:spPr bwMode="auto">
            <a:xfrm>
              <a:off x="2256" y="1200"/>
              <a:ext cx="48" cy="1920"/>
            </a:xfrm>
            <a:prstGeom prst="leftBrace">
              <a:avLst>
                <a:gd name="adj1" fmla="val 333333"/>
                <a:gd name="adj2" fmla="val 50000"/>
              </a:avLst>
            </a:prstGeom>
            <a:noFill/>
            <a:ln w="9525">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en-US"/>
            </a:p>
          </p:txBody>
        </p:sp>
        <p:sp>
          <p:nvSpPr>
            <p:cNvPr id="169992" name="Text Box 8"/>
            <p:cNvSpPr txBox="1">
              <a:spLocks noChangeArrowheads="1"/>
            </p:cNvSpPr>
            <p:nvPr/>
          </p:nvSpPr>
          <p:spPr bwMode="auto">
            <a:xfrm>
              <a:off x="2640" y="1872"/>
              <a:ext cx="1074"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组织行为</a:t>
              </a:r>
            </a:p>
          </p:txBody>
        </p:sp>
        <p:sp>
          <p:nvSpPr>
            <p:cNvPr id="169993" name="Text Box 9"/>
            <p:cNvSpPr txBox="1">
              <a:spLocks noChangeArrowheads="1"/>
            </p:cNvSpPr>
            <p:nvPr/>
          </p:nvSpPr>
          <p:spPr bwMode="auto">
            <a:xfrm>
              <a:off x="2640" y="2688"/>
              <a:ext cx="1074"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反馈机制</a:t>
              </a:r>
            </a:p>
          </p:txBody>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457200" y="1295400"/>
            <a:ext cx="8458200" cy="1981200"/>
          </a:xfrm>
        </p:spPr>
        <p:txBody>
          <a:bodyPr/>
          <a:lstStyle/>
          <a:p>
            <a:pPr>
              <a:buFontTx/>
              <a:buNone/>
            </a:pPr>
            <a:r>
              <a:rPr lang="zh-CN" altLang="en-US" sz="3000">
                <a:effectLst>
                  <a:outerShdw blurRad="38100" dist="38100" dir="2700000" algn="tl">
                    <a:srgbClr val="C0C0C0"/>
                  </a:outerShdw>
                </a:effectLst>
              </a:rPr>
              <a:t>定义</a:t>
            </a:r>
            <a:r>
              <a:rPr lang="en-US" altLang="zh-CN" sz="3000">
                <a:effectLst>
                  <a:outerShdw blurRad="38100" dist="38100" dir="2700000" algn="tl">
                    <a:srgbClr val="C0C0C0"/>
                  </a:outerShdw>
                </a:effectLst>
              </a:rPr>
              <a:t>2.2   </a:t>
            </a:r>
            <a:r>
              <a:rPr lang="zh-CN" altLang="en-US" sz="3000" b="1">
                <a:effectLst>
                  <a:outerShdw blurRad="38100" dist="38100" dir="2700000" algn="tl">
                    <a:srgbClr val="C0C0C0"/>
                  </a:outerShdw>
                </a:effectLst>
              </a:rPr>
              <a:t>分布式行为</a:t>
            </a:r>
            <a:r>
              <a:rPr lang="zh-CN" altLang="en-US" sz="3000">
                <a:effectLst>
                  <a:outerShdw blurRad="38100" dist="38100" dir="2700000" algn="tl">
                    <a:srgbClr val="C0C0C0"/>
                  </a:outerShdw>
                </a:effectLst>
              </a:rPr>
              <a:t>   系统中很多元素相互独立完成同一项工作，当某一个元素出现问题或停止工作后整体功能不会因此受到影响。</a:t>
            </a:r>
          </a:p>
        </p:txBody>
      </p:sp>
      <p:pic>
        <p:nvPicPr>
          <p:cNvPr id="58372"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pic>
        <p:nvPicPr>
          <p:cNvPr id="5837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29000"/>
            <a:ext cx="266700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78" name="Text Box 10"/>
          <p:cNvSpPr txBox="1">
            <a:spLocks noChangeArrowheads="1"/>
          </p:cNvSpPr>
          <p:nvPr/>
        </p:nvSpPr>
        <p:spPr bwMode="auto">
          <a:xfrm>
            <a:off x="1600200" y="4572000"/>
            <a:ext cx="11572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ffectLst>
                  <a:outerShdw blurRad="38100" dist="38100" dir="2700000" algn="tl">
                    <a:srgbClr val="C0C0C0"/>
                  </a:outerShdw>
                </a:effectLst>
                <a:latin typeface="Arial" charset="0"/>
              </a:rPr>
              <a:t>（</a:t>
            </a:r>
            <a:r>
              <a:rPr lang="en-US" altLang="zh-CN">
                <a:effectLst>
                  <a:outerShdw blurRad="38100" dist="38100" dir="2700000" algn="tl">
                    <a:srgbClr val="C0C0C0"/>
                  </a:outerShdw>
                </a:effectLst>
                <a:latin typeface="Arial" charset="0"/>
              </a:rPr>
              <a:t>a</a:t>
            </a:r>
            <a:r>
              <a:rPr lang="zh-CN" altLang="en-US">
                <a:effectLst>
                  <a:outerShdw blurRad="38100" dist="38100" dir="2700000" algn="tl">
                    <a:srgbClr val="C0C0C0"/>
                  </a:outerShdw>
                </a:effectLst>
                <a:latin typeface="Arial" charset="0"/>
              </a:rPr>
              <a:t>）</a:t>
            </a:r>
          </a:p>
        </p:txBody>
      </p:sp>
      <p:pic>
        <p:nvPicPr>
          <p:cNvPr id="5837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124200"/>
            <a:ext cx="3276600" cy="131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80" name="Text Box 12"/>
          <p:cNvSpPr txBox="1">
            <a:spLocks noChangeArrowheads="1"/>
          </p:cNvSpPr>
          <p:nvPr/>
        </p:nvSpPr>
        <p:spPr bwMode="auto">
          <a:xfrm>
            <a:off x="5867400" y="4572000"/>
            <a:ext cx="11572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ffectLst>
                  <a:outerShdw blurRad="38100" dist="38100" dir="2700000" algn="tl">
                    <a:srgbClr val="C0C0C0"/>
                  </a:outerShdw>
                </a:effectLst>
                <a:latin typeface="Arial" charset="0"/>
              </a:rPr>
              <a:t>（</a:t>
            </a:r>
            <a:r>
              <a:rPr lang="en-US" altLang="zh-CN">
                <a:effectLst>
                  <a:outerShdw blurRad="38100" dist="38100" dir="2700000" algn="tl">
                    <a:srgbClr val="C0C0C0"/>
                  </a:outerShdw>
                </a:effectLst>
                <a:latin typeface="Arial" charset="0"/>
              </a:rPr>
              <a:t>b</a:t>
            </a:r>
            <a:r>
              <a:rPr lang="zh-CN" altLang="en-US">
                <a:effectLst>
                  <a:outerShdw blurRad="38100" dist="38100" dir="2700000" algn="tl">
                    <a:srgbClr val="C0C0C0"/>
                  </a:outerShdw>
                </a:effectLst>
                <a:latin typeface="Arial" charset="0"/>
              </a:rPr>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0" y="3581400"/>
            <a:ext cx="9144000" cy="3048000"/>
          </a:xfrm>
        </p:spPr>
        <p:txBody>
          <a:bodyPr/>
          <a:lstStyle/>
          <a:p>
            <a:pPr>
              <a:buFontTx/>
              <a:buNone/>
            </a:pPr>
            <a:r>
              <a:rPr lang="zh-CN" altLang="en-US" sz="3000">
                <a:effectLst>
                  <a:outerShdw blurRad="38100" dist="38100" dir="2700000" algn="tl">
                    <a:srgbClr val="C0C0C0"/>
                  </a:outerShdw>
                </a:effectLst>
              </a:rPr>
              <a:t>（</a:t>
            </a:r>
            <a:r>
              <a:rPr lang="en-US" altLang="zh-CN" sz="3000">
                <a:effectLst>
                  <a:outerShdw blurRad="38100" dist="38100" dir="2700000" algn="tl">
                    <a:srgbClr val="C0C0C0"/>
                  </a:outerShdw>
                </a:effectLst>
              </a:rPr>
              <a:t>a</a:t>
            </a:r>
            <a:r>
              <a:rPr lang="zh-CN" altLang="en-US" sz="3000">
                <a:effectLst>
                  <a:outerShdw blurRad="38100" dist="38100" dir="2700000" algn="tl">
                    <a:srgbClr val="C0C0C0"/>
                  </a:outerShdw>
                </a:effectLst>
              </a:rPr>
              <a:t>）是一个由非分布式行为形成的链，其中</a:t>
            </a:r>
            <a:r>
              <a:rPr lang="en-US" altLang="zh-CN" sz="3000">
                <a:effectLst>
                  <a:outerShdw blurRad="38100" dist="38100" dir="2700000" algn="tl">
                    <a:srgbClr val="C0C0C0"/>
                  </a:outerShdw>
                </a:effectLst>
              </a:rPr>
              <a:t>ABCD</a:t>
            </a:r>
            <a:r>
              <a:rPr lang="zh-CN" altLang="en-US" sz="3000">
                <a:effectLst>
                  <a:outerShdw blurRad="38100" dist="38100" dir="2700000" algn="tl">
                    <a:srgbClr val="C0C0C0"/>
                  </a:outerShdw>
                </a:effectLst>
              </a:rPr>
              <a:t>四个过程出现任何差错都得不到最终的结果；与之相对应的（</a:t>
            </a:r>
            <a:r>
              <a:rPr lang="en-US" altLang="zh-CN" sz="3000">
                <a:effectLst>
                  <a:outerShdw blurRad="38100" dist="38100" dir="2700000" algn="tl">
                    <a:srgbClr val="C0C0C0"/>
                  </a:outerShdw>
                </a:effectLst>
              </a:rPr>
              <a:t>b</a:t>
            </a:r>
            <a:r>
              <a:rPr lang="zh-CN" altLang="en-US" sz="3000">
                <a:effectLst>
                  <a:outerShdw blurRad="38100" dist="38100" dir="2700000" algn="tl">
                    <a:srgbClr val="C0C0C0"/>
                  </a:outerShdw>
                </a:effectLst>
              </a:rPr>
              <a:t>）图采用了分布式行为形成的链，当其中的一个连接出现错误中断时不会影响最终结果。</a:t>
            </a:r>
            <a:endParaRPr lang="zh-CN" altLang="en-US" sz="3000">
              <a:effectLst>
                <a:outerShdw blurRad="38100" dist="38100" dir="2700000" algn="tl">
                  <a:srgbClr val="C0C0C0"/>
                </a:outerShdw>
              </a:effectLst>
            </a:endParaRPr>
          </a:p>
          <a:p>
            <a:pPr>
              <a:buFontTx/>
              <a:buNone/>
            </a:pPr>
            <a:endParaRPr lang="zh-CN" altLang="en-US" sz="3000">
              <a:effectLst>
                <a:outerShdw blurRad="38100" dist="38100" dir="2700000" algn="tl">
                  <a:srgbClr val="C0C0C0"/>
                </a:outerShdw>
              </a:effectLst>
            </a:endParaRPr>
          </a:p>
        </p:txBody>
      </p:sp>
      <p:pic>
        <p:nvPicPr>
          <p:cNvPr id="59396"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pic>
        <p:nvPicPr>
          <p:cNvPr id="593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266700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398" name="Text Box 6"/>
          <p:cNvSpPr txBox="1">
            <a:spLocks noChangeArrowheads="1"/>
          </p:cNvSpPr>
          <p:nvPr/>
        </p:nvSpPr>
        <p:spPr bwMode="auto">
          <a:xfrm>
            <a:off x="1524000" y="2895600"/>
            <a:ext cx="11572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ffectLst>
                  <a:outerShdw blurRad="38100" dist="38100" dir="2700000" algn="tl">
                    <a:srgbClr val="C0C0C0"/>
                  </a:outerShdw>
                </a:effectLst>
                <a:latin typeface="Arial" charset="0"/>
              </a:rPr>
              <a:t>（</a:t>
            </a:r>
            <a:r>
              <a:rPr lang="en-US" altLang="zh-CN">
                <a:effectLst>
                  <a:outerShdw blurRad="38100" dist="38100" dir="2700000" algn="tl">
                    <a:srgbClr val="C0C0C0"/>
                  </a:outerShdw>
                </a:effectLst>
                <a:latin typeface="Arial" charset="0"/>
              </a:rPr>
              <a:t>a</a:t>
            </a:r>
            <a:r>
              <a:rPr lang="zh-CN" altLang="en-US">
                <a:effectLst>
                  <a:outerShdw blurRad="38100" dist="38100" dir="2700000" algn="tl">
                    <a:srgbClr val="C0C0C0"/>
                  </a:outerShdw>
                </a:effectLst>
                <a:latin typeface="Arial" charset="0"/>
              </a:rPr>
              <a:t>）</a:t>
            </a:r>
          </a:p>
        </p:txBody>
      </p:sp>
      <p:pic>
        <p:nvPicPr>
          <p:cNvPr id="593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47800"/>
            <a:ext cx="3276600" cy="131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400" name="Text Box 8"/>
          <p:cNvSpPr txBox="1">
            <a:spLocks noChangeArrowheads="1"/>
          </p:cNvSpPr>
          <p:nvPr/>
        </p:nvSpPr>
        <p:spPr bwMode="auto">
          <a:xfrm>
            <a:off x="5791200" y="2895600"/>
            <a:ext cx="11572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ffectLst>
                  <a:outerShdw blurRad="38100" dist="38100" dir="2700000" algn="tl">
                    <a:srgbClr val="C0C0C0"/>
                  </a:outerShdw>
                </a:effectLst>
                <a:latin typeface="Arial" charset="0"/>
              </a:rPr>
              <a:t>（</a:t>
            </a:r>
            <a:r>
              <a:rPr lang="en-US" altLang="zh-CN">
                <a:effectLst>
                  <a:outerShdw blurRad="38100" dist="38100" dir="2700000" algn="tl">
                    <a:srgbClr val="C0C0C0"/>
                  </a:outerShdw>
                </a:effectLst>
                <a:latin typeface="Arial" charset="0"/>
              </a:rPr>
              <a:t>b</a:t>
            </a:r>
            <a:r>
              <a:rPr lang="zh-CN" altLang="en-US">
                <a:effectLst>
                  <a:outerShdw blurRad="38100" dist="38100" dir="2700000" algn="tl">
                    <a:srgbClr val="C0C0C0"/>
                  </a:outerShdw>
                </a:effectLst>
                <a:latin typeface="Arial" charset="0"/>
              </a:rPr>
              <a: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381000" y="1524000"/>
            <a:ext cx="8153400" cy="4800600"/>
          </a:xfrm>
        </p:spPr>
        <p:txBody>
          <a:bodyPr/>
          <a:lstStyle/>
          <a:p>
            <a:pPr>
              <a:buFontTx/>
              <a:buNone/>
            </a:pPr>
            <a:r>
              <a:rPr lang="en-US" altLang="zh-CN" sz="3000">
                <a:effectLst>
                  <a:outerShdw blurRad="38100" dist="38100" dir="2700000" algn="tl">
                    <a:srgbClr val="C0C0C0"/>
                  </a:outerShdw>
                </a:effectLst>
              </a:rPr>
              <a:t>        </a:t>
            </a:r>
            <a:r>
              <a:rPr lang="zh-CN" altLang="en-US" sz="3000">
                <a:effectLst>
                  <a:outerShdw blurRad="38100" dist="38100" dir="2700000" algn="tl">
                    <a:srgbClr val="C0C0C0"/>
                  </a:outerShdw>
                </a:effectLst>
              </a:rPr>
              <a:t>从上面的例子我们可以看到分布式系统带来强适应能力，</a:t>
            </a:r>
            <a:r>
              <a:rPr lang="zh-CN" altLang="en-US" sz="3000" b="1" u="sng">
                <a:effectLst>
                  <a:outerShdw blurRad="38100" dist="38100" dir="2700000" algn="tl">
                    <a:srgbClr val="C0C0C0"/>
                  </a:outerShdw>
                </a:effectLst>
              </a:rPr>
              <a:t>它依赖于个体行为但并不单独依赖于每一个个体的行为</a:t>
            </a:r>
            <a:r>
              <a:rPr lang="zh-CN" altLang="en-US" sz="3000">
                <a:effectLst>
                  <a:outerShdw blurRad="38100" dist="38100" dir="2700000" algn="tl">
                    <a:srgbClr val="C0C0C0"/>
                  </a:outerShdw>
                </a:effectLst>
              </a:rPr>
              <a:t>。不过分布式系统的缺点也很明显即需要有很多个体来完成同样的过程，即需要个体行为的冗余。</a:t>
            </a:r>
          </a:p>
        </p:txBody>
      </p:sp>
      <p:pic>
        <p:nvPicPr>
          <p:cNvPr id="60420"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28600" y="1295400"/>
            <a:ext cx="7620000" cy="762000"/>
          </a:xfrm>
        </p:spPr>
        <p:txBody>
          <a:bodyPr/>
          <a:lstStyle/>
          <a:p>
            <a:pPr algn="l"/>
            <a:r>
              <a:rPr lang="zh-CN" altLang="en-US" sz="3000">
                <a:effectLst>
                  <a:outerShdw blurRad="38100" dist="38100" dir="2700000" algn="tl">
                    <a:srgbClr val="C0C0C0"/>
                  </a:outerShdw>
                </a:effectLst>
              </a:rPr>
              <a:t>蚁群算法的分布式特征</a:t>
            </a:r>
          </a:p>
        </p:txBody>
      </p:sp>
      <p:sp>
        <p:nvSpPr>
          <p:cNvPr id="61443" name="Rectangle 3"/>
          <p:cNvSpPr>
            <a:spLocks noGrp="1" noChangeArrowheads="1"/>
          </p:cNvSpPr>
          <p:nvPr>
            <p:ph type="body" idx="1"/>
          </p:nvPr>
        </p:nvSpPr>
        <p:spPr>
          <a:xfrm>
            <a:off x="0" y="2057400"/>
            <a:ext cx="9144000" cy="4800600"/>
          </a:xfrm>
        </p:spPr>
        <p:txBody>
          <a:bodyPr/>
          <a:lstStyle/>
          <a:p>
            <a:pPr>
              <a:buFontTx/>
              <a:buNone/>
            </a:pPr>
            <a:r>
              <a:rPr lang="en-US" altLang="zh-CN" sz="3000">
                <a:effectLst>
                  <a:outerShdw blurRad="38100" dist="38100" dir="2700000" algn="tl">
                    <a:srgbClr val="C0C0C0"/>
                  </a:outerShdw>
                </a:effectLst>
              </a:rPr>
              <a:t>        </a:t>
            </a:r>
            <a:r>
              <a:rPr lang="zh-CN" altLang="en-US" sz="3000">
                <a:effectLst>
                  <a:outerShdw blurRad="38100" dist="38100" dir="2700000" algn="tl">
                    <a:srgbClr val="C0C0C0"/>
                  </a:outerShdw>
                </a:effectLst>
              </a:rPr>
              <a:t>不难想象，自然界中的真实蚂蚁群体是一个分布式系统，当蚁群需要完成某项工作时其中的许多蚂蚁都为共同的目的进行着同样的工作，而最终任务的完成不会由于某些个体的缺陷而受到影响。蚁群算法作为对蚁群觅食行为的抽象，也体现了群体行为的分布式特征。每只仍蚂蚁在问题空间的多个点同时开始互相独立地构造问题的解，而整个问题的求解不会因为某人工蚂蚁无法成功获得可行解而受到影响。</a:t>
            </a:r>
          </a:p>
        </p:txBody>
      </p:sp>
      <p:pic>
        <p:nvPicPr>
          <p:cNvPr id="61444"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8"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62469" name="Text Box 5"/>
          <p:cNvSpPr txBox="1">
            <a:spLocks noChangeArrowheads="1"/>
          </p:cNvSpPr>
          <p:nvPr/>
        </p:nvSpPr>
        <p:spPr bwMode="auto">
          <a:xfrm>
            <a:off x="609600" y="1295400"/>
            <a:ext cx="8229600"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定义</a:t>
            </a:r>
            <a:r>
              <a:rPr lang="en-US" altLang="zh-CN">
                <a:effectLst>
                  <a:outerShdw blurRad="38100" dist="38100" dir="2700000" algn="tl">
                    <a:srgbClr val="C0C0C0"/>
                  </a:outerShdw>
                </a:effectLst>
                <a:latin typeface="Arial" charset="0"/>
              </a:rPr>
              <a:t>2.3   </a:t>
            </a:r>
            <a:r>
              <a:rPr lang="zh-CN" altLang="en-US" b="1">
                <a:effectLst>
                  <a:outerShdw blurRad="38100" dist="38100" dir="2700000" algn="tl">
                    <a:srgbClr val="C0C0C0"/>
                  </a:outerShdw>
                </a:effectLst>
                <a:latin typeface="Arial" charset="0"/>
              </a:rPr>
              <a:t>组织行为</a:t>
            </a:r>
            <a:r>
              <a:rPr lang="zh-CN" altLang="en-US">
                <a:effectLst>
                  <a:outerShdw blurRad="38100" dist="38100" dir="2700000" algn="tl">
                    <a:srgbClr val="C0C0C0"/>
                  </a:outerShdw>
                </a:effectLst>
                <a:latin typeface="Arial" charset="0"/>
              </a:rPr>
              <a:t>  系统中的元素通过一定的指令或关系相互作用的行为叫做组织行为。</a:t>
            </a:r>
          </a:p>
        </p:txBody>
      </p:sp>
      <p:grpSp>
        <p:nvGrpSpPr>
          <p:cNvPr id="62475" name="Group 11"/>
          <p:cNvGrpSpPr/>
          <p:nvPr/>
        </p:nvGrpSpPr>
        <p:grpSpPr bwMode="auto">
          <a:xfrm>
            <a:off x="990600" y="2971800"/>
            <a:ext cx="8153400" cy="1539875"/>
            <a:chOff x="624" y="1632"/>
            <a:chExt cx="5136" cy="970"/>
          </a:xfrm>
        </p:grpSpPr>
        <p:sp>
          <p:nvSpPr>
            <p:cNvPr id="62470" name="AutoShape 6"/>
            <p:cNvSpPr/>
            <p:nvPr/>
          </p:nvSpPr>
          <p:spPr bwMode="auto">
            <a:xfrm>
              <a:off x="624" y="1728"/>
              <a:ext cx="48" cy="864"/>
            </a:xfrm>
            <a:prstGeom prst="leftBrace">
              <a:avLst>
                <a:gd name="adj1" fmla="val 150000"/>
                <a:gd name="adj2" fmla="val 50000"/>
              </a:avLst>
            </a:prstGeom>
            <a:noFill/>
            <a:ln w="9525">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1" name="Text Box 7"/>
            <p:cNvSpPr txBox="1">
              <a:spLocks noChangeArrowheads="1"/>
            </p:cNvSpPr>
            <p:nvPr/>
          </p:nvSpPr>
          <p:spPr bwMode="auto">
            <a:xfrm>
              <a:off x="816" y="1632"/>
              <a:ext cx="836"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effectLst>
                    <a:outerShdw blurRad="38100" dist="38100" dir="2700000" algn="tl">
                      <a:srgbClr val="C0C0C0"/>
                    </a:outerShdw>
                  </a:effectLst>
                  <a:latin typeface="Arial" charset="0"/>
                </a:rPr>
                <a:t>自组织</a:t>
              </a:r>
            </a:p>
          </p:txBody>
        </p:sp>
        <p:sp>
          <p:nvSpPr>
            <p:cNvPr id="62472" name="Text Box 8"/>
            <p:cNvSpPr txBox="1">
              <a:spLocks noChangeArrowheads="1"/>
            </p:cNvSpPr>
            <p:nvPr/>
          </p:nvSpPr>
          <p:spPr bwMode="auto">
            <a:xfrm>
              <a:off x="816" y="2256"/>
              <a:ext cx="836"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effectLst>
                    <a:outerShdw blurRad="38100" dist="38100" dir="2700000" algn="tl">
                      <a:srgbClr val="C0C0C0"/>
                    </a:outerShdw>
                  </a:effectLst>
                  <a:latin typeface="Arial" charset="0"/>
                </a:rPr>
                <a:t>他组织</a:t>
              </a:r>
            </a:p>
          </p:txBody>
        </p:sp>
        <p:sp>
          <p:nvSpPr>
            <p:cNvPr id="62473" name="Text Box 9"/>
            <p:cNvSpPr txBox="1">
              <a:spLocks noChangeArrowheads="1"/>
            </p:cNvSpPr>
            <p:nvPr/>
          </p:nvSpPr>
          <p:spPr bwMode="auto">
            <a:xfrm>
              <a:off x="2102" y="1776"/>
              <a:ext cx="3658" cy="6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effectLst>
                    <a:outerShdw blurRad="38100" dist="38100" dir="2700000" algn="tl">
                      <a:srgbClr val="C0C0C0"/>
                    </a:outerShdw>
                  </a:effectLst>
                  <a:latin typeface="Arial" charset="0"/>
                </a:rPr>
                <a:t>根本区别在于组织力或组织指令来自系统内部还是来自系统外部</a:t>
              </a:r>
            </a:p>
          </p:txBody>
        </p:sp>
      </p:grpSp>
      <p:sp>
        <p:nvSpPr>
          <p:cNvPr id="62474" name="AutoShape 10"/>
          <p:cNvSpPr/>
          <p:nvPr/>
        </p:nvSpPr>
        <p:spPr bwMode="auto">
          <a:xfrm>
            <a:off x="2819400" y="3048000"/>
            <a:ext cx="228600" cy="1447800"/>
          </a:xfrm>
          <a:prstGeom prst="rightBrace">
            <a:avLst>
              <a:gd name="adj1" fmla="val 52778"/>
              <a:gd name="adj2" fmla="val 50000"/>
            </a:avLst>
          </a:prstGeom>
          <a:noFill/>
          <a:ln w="9525">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3" name="Text Box 19"/>
          <p:cNvSpPr txBox="1">
            <a:spLocks noChangeArrowheads="1"/>
          </p:cNvSpPr>
          <p:nvPr/>
        </p:nvSpPr>
        <p:spPr bwMode="auto">
          <a:xfrm>
            <a:off x="0" y="4800600"/>
            <a:ext cx="8947150"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如果系统在获得时间的、空间的或者功能的结构</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过程中没有外界的特定干预，则称系统是自组织的。</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2"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63494" name="Text Box 6"/>
          <p:cNvSpPr txBox="1">
            <a:spLocks noChangeArrowheads="1"/>
          </p:cNvSpPr>
          <p:nvPr/>
        </p:nvSpPr>
        <p:spPr bwMode="auto">
          <a:xfrm>
            <a:off x="457200" y="1447800"/>
            <a:ext cx="8229600" cy="420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基本蚁群算法的另一个重要特征是自组织，这</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也是遗传算法、人工神经网络、微粒群算法、人</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工免疫算法等仿生优化算法的共有特征。自组织</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大大增强了算法的鲁棒性，传统的算法都是针对</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某一具体问题而设计的，这往往建立在对该问题</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有了全面清晰认识的基础上，通常很难是一个其</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它问题，而自组织的蚁群算法不需要对待求解问</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题的所有方面都需十分了解，因而较容易应用到</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一类问题中。</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EF90E78F-CB97-4707-B221-74F1CA0AEA74}" type="slidenum">
              <a:rPr kumimoji="0" lang="zh-CN" altLang="en-US" sz="1400"/>
            </a:fld>
            <a:endParaRPr kumimoji="0" lang="en-US" altLang="zh-CN" sz="1400"/>
          </a:p>
        </p:txBody>
      </p:sp>
      <p:sp>
        <p:nvSpPr>
          <p:cNvPr id="13315" name="Rectangle 2"/>
          <p:cNvSpPr>
            <a:spLocks noGrp="1" noChangeArrowheads="1"/>
          </p:cNvSpPr>
          <p:nvPr>
            <p:ph type="title"/>
          </p:nvPr>
        </p:nvSpPr>
        <p:spPr>
          <a:xfrm>
            <a:off x="1150938" y="152400"/>
            <a:ext cx="7793037" cy="1143000"/>
          </a:xfrm>
        </p:spPr>
        <p:txBody>
          <a:bodyPr/>
          <a:lstStyle/>
          <a:p>
            <a:pPr algn="ctr" eaLnBrk="1" hangingPunct="1"/>
            <a:r>
              <a:rPr lang="en-US" altLang="zh-CN" sz="3600" smtClean="0"/>
              <a:t>1.1 </a:t>
            </a:r>
            <a:r>
              <a:rPr lang="zh-CN" altLang="en-US" sz="3600" smtClean="0"/>
              <a:t>组合优化问题 </a:t>
            </a:r>
            <a:r>
              <a:rPr lang="en-US" altLang="zh-CN" sz="3600" smtClean="0"/>
              <a:t>6/8</a:t>
            </a:r>
            <a:endParaRPr lang="zh-CN" altLang="en-US" sz="3600" smtClean="0"/>
          </a:p>
        </p:txBody>
      </p:sp>
      <p:graphicFrame>
        <p:nvGraphicFramePr>
          <p:cNvPr id="13316" name="Object 4"/>
          <p:cNvGraphicFramePr>
            <a:graphicFrameLocks noChangeAspect="1"/>
          </p:cNvGraphicFramePr>
          <p:nvPr/>
        </p:nvGraphicFramePr>
        <p:xfrm>
          <a:off x="827088" y="1916113"/>
          <a:ext cx="7535862" cy="4537075"/>
        </p:xfrm>
        <a:graphic>
          <a:graphicData uri="http://schemas.openxmlformats.org/presentationml/2006/ole">
            <mc:AlternateContent xmlns:mc="http://schemas.openxmlformats.org/markup-compatibility/2006">
              <mc:Choice xmlns:v="urn:schemas-microsoft-com:vml" Requires="v">
                <p:oleObj spid="_x0000_s190468" name="Equation" r:id="rId1" imgW="5181600" imgH="3644900" progId="Equation.DSMT4">
                  <p:embed/>
                </p:oleObj>
              </mc:Choice>
              <mc:Fallback>
                <p:oleObj name="Equation" r:id="rId1" imgW="5181600" imgH="3644900" progId="Equation.DSMT4">
                  <p:embed/>
                  <p:pic>
                    <p:nvPicPr>
                      <p:cNvPr id="0" name="图片 1904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16113"/>
                        <a:ext cx="7535862"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6"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64517" name="Text Box 5"/>
          <p:cNvSpPr txBox="1">
            <a:spLocks noChangeArrowheads="1"/>
          </p:cNvSpPr>
          <p:nvPr/>
        </p:nvSpPr>
        <p:spPr bwMode="auto">
          <a:xfrm>
            <a:off x="533400" y="1447800"/>
            <a:ext cx="8566150" cy="1920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定义</a:t>
            </a:r>
            <a:r>
              <a:rPr lang="en-US" altLang="zh-CN">
                <a:effectLst>
                  <a:outerShdw blurRad="38100" dist="38100" dir="2700000" algn="tl">
                    <a:srgbClr val="C0C0C0"/>
                  </a:outerShdw>
                </a:effectLst>
                <a:latin typeface="Arial" charset="0"/>
              </a:rPr>
              <a:t>2.4   </a:t>
            </a:r>
            <a:r>
              <a:rPr lang="zh-CN" altLang="en-US" b="1">
                <a:effectLst>
                  <a:outerShdw blurRad="38100" dist="38100" dir="2700000" algn="tl">
                    <a:srgbClr val="C0C0C0"/>
                  </a:outerShdw>
                </a:effectLst>
                <a:latin typeface="Arial" charset="0"/>
              </a:rPr>
              <a:t>反馈机制 </a:t>
            </a:r>
            <a:r>
              <a:rPr lang="zh-CN" altLang="en-US">
                <a:effectLst>
                  <a:outerShdw blurRad="38100" dist="38100" dir="2700000" algn="tl">
                    <a:srgbClr val="C0C0C0"/>
                  </a:outerShdw>
                </a:effectLst>
                <a:latin typeface="Arial" charset="0"/>
              </a:rPr>
              <a:t>反馈是控制论中的重要概念</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它代表信息输入对输出的反作用。在系统学上认为</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反馈就是把系统现在的行为作为影响系统未来行为</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的原因。</a:t>
            </a:r>
            <a:endParaRPr lang="zh-CN" altLang="en-US" b="1">
              <a:effectLst>
                <a:outerShdw blurRad="38100" dist="38100" dir="2700000" algn="tl">
                  <a:srgbClr val="C0C0C0"/>
                </a:outerShdw>
              </a:effectLst>
              <a:latin typeface="Arial" charset="0"/>
            </a:endParaRPr>
          </a:p>
        </p:txBody>
      </p:sp>
      <p:grpSp>
        <p:nvGrpSpPr>
          <p:cNvPr id="64526" name="Group 14"/>
          <p:cNvGrpSpPr/>
          <p:nvPr/>
        </p:nvGrpSpPr>
        <p:grpSpPr bwMode="auto">
          <a:xfrm>
            <a:off x="990600" y="3886200"/>
            <a:ext cx="7575550" cy="1768475"/>
            <a:chOff x="624" y="2448"/>
            <a:chExt cx="4772" cy="1114"/>
          </a:xfrm>
        </p:grpSpPr>
        <p:sp>
          <p:nvSpPr>
            <p:cNvPr id="64518" name="AutoShape 6"/>
            <p:cNvSpPr/>
            <p:nvPr/>
          </p:nvSpPr>
          <p:spPr bwMode="auto">
            <a:xfrm>
              <a:off x="624" y="2496"/>
              <a:ext cx="48" cy="1056"/>
            </a:xfrm>
            <a:prstGeom prst="leftBrace">
              <a:avLst>
                <a:gd name="adj1" fmla="val 183333"/>
                <a:gd name="adj2" fmla="val 50000"/>
              </a:avLst>
            </a:prstGeom>
            <a:noFill/>
            <a:ln w="9525">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9" name="Text Box 7"/>
            <p:cNvSpPr txBox="1">
              <a:spLocks noChangeArrowheads="1"/>
            </p:cNvSpPr>
            <p:nvPr/>
          </p:nvSpPr>
          <p:spPr bwMode="auto">
            <a:xfrm>
              <a:off x="768" y="2448"/>
              <a:ext cx="836"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effectLst>
                    <a:outerShdw blurRad="38100" dist="38100" dir="2700000" algn="tl">
                      <a:srgbClr val="C0C0C0"/>
                    </a:outerShdw>
                  </a:effectLst>
                  <a:latin typeface="Arial" charset="0"/>
                </a:rPr>
                <a:t>正反馈</a:t>
              </a:r>
            </a:p>
          </p:txBody>
        </p:sp>
        <p:sp>
          <p:nvSpPr>
            <p:cNvPr id="64520" name="Text Box 8"/>
            <p:cNvSpPr txBox="1">
              <a:spLocks noChangeArrowheads="1"/>
            </p:cNvSpPr>
            <p:nvPr/>
          </p:nvSpPr>
          <p:spPr bwMode="auto">
            <a:xfrm>
              <a:off x="768" y="3216"/>
              <a:ext cx="836"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effectLst>
                    <a:outerShdw blurRad="38100" dist="38100" dir="2700000" algn="tl">
                      <a:srgbClr val="C0C0C0"/>
                    </a:outerShdw>
                  </a:effectLst>
                  <a:latin typeface="Arial" charset="0"/>
                </a:rPr>
                <a:t>负反馈</a:t>
              </a:r>
            </a:p>
          </p:txBody>
        </p:sp>
        <p:sp>
          <p:nvSpPr>
            <p:cNvPr id="64521" name="Text Box 9"/>
            <p:cNvSpPr txBox="1">
              <a:spLocks noChangeArrowheads="1"/>
            </p:cNvSpPr>
            <p:nvPr/>
          </p:nvSpPr>
          <p:spPr bwMode="auto">
            <a:xfrm>
              <a:off x="1920" y="2448"/>
              <a:ext cx="3476"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ffectLst>
                    <a:outerShdw blurRad="38100" dist="38100" dir="2700000" algn="tl">
                      <a:srgbClr val="C0C0C0"/>
                    </a:outerShdw>
                  </a:effectLst>
                  <a:latin typeface="Arial" charset="0"/>
                </a:rPr>
                <a:t>以现在的行为去加强未来的行为</a:t>
              </a:r>
            </a:p>
          </p:txBody>
        </p:sp>
        <p:sp>
          <p:nvSpPr>
            <p:cNvPr id="64522" name="Text Box 10"/>
            <p:cNvSpPr txBox="1">
              <a:spLocks noChangeArrowheads="1"/>
            </p:cNvSpPr>
            <p:nvPr/>
          </p:nvSpPr>
          <p:spPr bwMode="auto">
            <a:xfrm>
              <a:off x="1920" y="3168"/>
              <a:ext cx="3476"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ffectLst>
                    <a:outerShdw blurRad="38100" dist="38100" dir="2700000" algn="tl">
                      <a:srgbClr val="C0C0C0"/>
                    </a:outerShdw>
                  </a:effectLst>
                  <a:latin typeface="Arial" charset="0"/>
                </a:rPr>
                <a:t>以现在的行为去削弱未来的行为</a:t>
              </a:r>
            </a:p>
          </p:txBody>
        </p:sp>
        <p:sp>
          <p:nvSpPr>
            <p:cNvPr id="64523" name="AutoShape 11"/>
            <p:cNvSpPr>
              <a:spLocks noChangeArrowheads="1"/>
            </p:cNvSpPr>
            <p:nvPr/>
          </p:nvSpPr>
          <p:spPr bwMode="auto">
            <a:xfrm>
              <a:off x="1632" y="2544"/>
              <a:ext cx="288" cy="192"/>
            </a:xfrm>
            <a:prstGeom prst="leftRightArrow">
              <a:avLst>
                <a:gd name="adj1" fmla="val 50000"/>
                <a:gd name="adj2" fmla="val 30000"/>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4" name="AutoShape 12"/>
            <p:cNvSpPr>
              <a:spLocks noChangeArrowheads="1"/>
            </p:cNvSpPr>
            <p:nvPr/>
          </p:nvSpPr>
          <p:spPr bwMode="auto">
            <a:xfrm>
              <a:off x="1632" y="3264"/>
              <a:ext cx="336" cy="192"/>
            </a:xfrm>
            <a:prstGeom prst="leftRightArrow">
              <a:avLst>
                <a:gd name="adj1" fmla="val 50000"/>
                <a:gd name="adj2" fmla="val 35000"/>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40"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65541" name="Text Box 5"/>
          <p:cNvSpPr txBox="1">
            <a:spLocks noChangeArrowheads="1"/>
          </p:cNvSpPr>
          <p:nvPr/>
        </p:nvSpPr>
        <p:spPr bwMode="auto">
          <a:xfrm>
            <a:off x="685800" y="1219200"/>
            <a:ext cx="7848600" cy="512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由自然界中真实蚂蚁的觅食行为可见，蚂蚁</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能够最终找到最短路径，直接依赖于最短路径</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上信息素的堆积，而信息素的堆积是一个正反</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馈的过程。对应基本蚁群算法而言，初始时在</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环境中存在完全相同的信息量，给系统一个微</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小的扰动，使得各个边上的信息量大小不同蚂</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蚁构造的解就存在了优劣，算法采用的反馈机</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制是在较优解经过的路径上留下更多的信息素</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更多的信息素又吸引更多的蚂蚁，这个正反馈</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的过程使得初始值不断的扩大，于是引导整个</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系统向着最优解的方向进化。</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228600" y="1066800"/>
            <a:ext cx="7772400" cy="1143000"/>
          </a:xfrm>
        </p:spPr>
        <p:txBody>
          <a:bodyPr/>
          <a:lstStyle/>
          <a:p>
            <a:pPr algn="l"/>
            <a:r>
              <a:rPr lang="en-US" altLang="zh-CN" sz="3000" b="1">
                <a:effectLst>
                  <a:outerShdw blurRad="38100" dist="38100" dir="2700000" algn="tl">
                    <a:srgbClr val="C0C0C0"/>
                  </a:outerShdw>
                </a:effectLst>
              </a:rPr>
              <a:t>2.1.3  </a:t>
            </a:r>
            <a:r>
              <a:rPr lang="zh-CN" altLang="en-US" sz="3000" b="1">
                <a:effectLst>
                  <a:outerShdw blurRad="38100" dist="38100" dir="2700000" algn="tl">
                    <a:srgbClr val="C0C0C0"/>
                  </a:outerShdw>
                </a:effectLst>
              </a:rPr>
              <a:t>蚂蚁的觅食行为及双桥实验</a:t>
            </a:r>
          </a:p>
        </p:txBody>
      </p:sp>
      <p:pic>
        <p:nvPicPr>
          <p:cNvPr id="95236"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95238" name="Text Box 6"/>
          <p:cNvSpPr txBox="1">
            <a:spLocks noChangeArrowheads="1"/>
          </p:cNvSpPr>
          <p:nvPr/>
        </p:nvSpPr>
        <p:spPr bwMode="auto">
          <a:xfrm>
            <a:off x="228600" y="2438400"/>
            <a:ext cx="8566150" cy="2835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很多种类的蚂蚁所具有的视觉感知系统都是发育</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不全的，甚至有些种类的蚂蚁是完全没有视觉的，</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事实上关于蚂蚁行为的研究表明，群体中的个体之</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间以及个体与环境之间的信息传递大部分都是依赖</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于蚂蚁产生的一种化学物质进行的，人们把这种化</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学物质称为信息素</a:t>
            </a:r>
            <a:r>
              <a:rPr lang="en-US" altLang="zh-CN">
                <a:effectLst>
                  <a:outerShdw blurRad="38100" dist="38100" dir="2700000" algn="tl">
                    <a:srgbClr val="C0C0C0"/>
                  </a:outerShdw>
                </a:effectLst>
                <a:latin typeface="Arial" charset="0"/>
              </a:rPr>
              <a:t>(pheromone)</a:t>
            </a:r>
            <a:r>
              <a:rPr lang="zh-CN" altLang="en-US">
                <a:effectLst>
                  <a:outerShdw blurRad="38100" dist="38100" dir="2700000" algn="tl">
                    <a:srgbClr val="C0C0C0"/>
                  </a:outerShdw>
                </a:effectLst>
                <a:latin typeface="Arial" charset="0"/>
              </a:rPr>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60"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96261" name="Text Box 5"/>
          <p:cNvSpPr txBox="1">
            <a:spLocks noChangeArrowheads="1"/>
          </p:cNvSpPr>
          <p:nvPr/>
        </p:nvSpPr>
        <p:spPr bwMode="auto">
          <a:xfrm>
            <a:off x="609600" y="1676400"/>
            <a:ext cx="7848600" cy="2835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蚂蚁用信息素来标记地面上的路径，例如从</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食物源到蚁穴之间的路径，蚂蚁正是通过感知</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其他蚂蚁释放的路径信息素来沿途找到食物的</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所在地，</a:t>
            </a:r>
            <a:r>
              <a:rPr lang="zh-CN" altLang="en-US" u="sng">
                <a:effectLst>
                  <a:outerShdw blurRad="38100" dist="38100" dir="2700000" algn="tl">
                    <a:srgbClr val="C0C0C0"/>
                  </a:outerShdw>
                </a:effectLst>
                <a:latin typeface="Arial" charset="0"/>
              </a:rPr>
              <a:t>这种根据其他蚂蚁所释放的化学物质</a:t>
            </a:r>
            <a:endParaRPr lang="zh-CN" altLang="en-US" u="sng">
              <a:effectLst>
                <a:outerShdw blurRad="38100" dist="38100" dir="2700000" algn="tl">
                  <a:srgbClr val="C0C0C0"/>
                </a:outerShdw>
              </a:effectLst>
              <a:latin typeface="Arial" charset="0"/>
            </a:endParaRPr>
          </a:p>
          <a:p>
            <a:r>
              <a:rPr lang="zh-CN" altLang="en-US" u="sng">
                <a:effectLst>
                  <a:outerShdw blurRad="38100" dist="38100" dir="2700000" algn="tl">
                    <a:srgbClr val="C0C0C0"/>
                  </a:outerShdw>
                </a:effectLst>
                <a:latin typeface="Arial" charset="0"/>
              </a:rPr>
              <a:t>信息来影响蚂蚁群体的路径选择的行为方式正</a:t>
            </a:r>
            <a:endParaRPr lang="zh-CN" altLang="en-US" u="sng">
              <a:effectLst>
                <a:outerShdw blurRad="38100" dist="38100" dir="2700000" algn="tl">
                  <a:srgbClr val="C0C0C0"/>
                </a:outerShdw>
              </a:effectLst>
              <a:latin typeface="Arial" charset="0"/>
            </a:endParaRPr>
          </a:p>
          <a:p>
            <a:r>
              <a:rPr lang="zh-CN" altLang="en-US" u="sng">
                <a:effectLst>
                  <a:outerShdw blurRad="38100" dist="38100" dir="2700000" algn="tl">
                    <a:srgbClr val="C0C0C0"/>
                  </a:outerShdw>
                </a:effectLst>
                <a:latin typeface="Arial" charset="0"/>
              </a:rPr>
              <a:t>是</a:t>
            </a:r>
            <a:r>
              <a:rPr lang="en-US" altLang="zh-CN" u="sng">
                <a:effectLst>
                  <a:outerShdw blurRad="38100" dist="38100" dir="2700000" algn="tl">
                    <a:srgbClr val="C0C0C0"/>
                  </a:outerShdw>
                </a:effectLst>
                <a:latin typeface="Arial" charset="0"/>
              </a:rPr>
              <a:t>ACO</a:t>
            </a:r>
            <a:r>
              <a:rPr lang="zh-CN" altLang="en-US" u="sng">
                <a:effectLst>
                  <a:outerShdw blurRad="38100" dist="38100" dir="2700000" algn="tl">
                    <a:srgbClr val="C0C0C0"/>
                  </a:outerShdw>
                </a:effectLst>
                <a:latin typeface="Arial" charset="0"/>
              </a:rPr>
              <a:t>算法的灵感来源</a:t>
            </a:r>
            <a:r>
              <a:rPr lang="zh-CN" altLang="en-US">
                <a:effectLst>
                  <a:outerShdw blurRad="38100" dist="38100" dir="2700000" algn="tl">
                    <a:srgbClr val="C0C0C0"/>
                  </a:outerShdw>
                </a:effectLst>
                <a:latin typeface="Arial" charset="0"/>
              </a:rPr>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4"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97285" name="Text Box 5"/>
          <p:cNvSpPr txBox="1">
            <a:spLocks noChangeArrowheads="1"/>
          </p:cNvSpPr>
          <p:nvPr/>
        </p:nvSpPr>
        <p:spPr bwMode="auto">
          <a:xfrm>
            <a:off x="609600" y="1295400"/>
            <a:ext cx="7848600" cy="2378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当蚂蚁从食物源走到蚁穴，或者从蚁穴走到</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食物源时，都会在经过的地面上释放信息素，</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从而形成了一条含有信息素的路径，蚂蚁可以</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感觉出路径上的信息素的浓度大小，并且以更</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高的概率选中信息素浓度最高的路径。</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81000" y="914400"/>
            <a:ext cx="7772400" cy="1143000"/>
          </a:xfrm>
        </p:spPr>
        <p:txBody>
          <a:bodyPr/>
          <a:lstStyle/>
          <a:p>
            <a:pPr algn="l"/>
            <a:r>
              <a:rPr lang="zh-CN" altLang="en-US" sz="3000">
                <a:effectLst>
                  <a:outerShdw blurRad="38100" dist="38100" dir="2700000" algn="tl">
                    <a:srgbClr val="C0C0C0"/>
                  </a:outerShdw>
                </a:effectLst>
              </a:rPr>
              <a:t>双桥实验</a:t>
            </a:r>
          </a:p>
        </p:txBody>
      </p:sp>
      <p:pic>
        <p:nvPicPr>
          <p:cNvPr id="98308" name="Picture 4" descr="双桥实验"/>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981200"/>
            <a:ext cx="8382000" cy="32591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2"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9335" name="Object 7"/>
          <p:cNvGraphicFramePr>
            <a:graphicFrameLocks noChangeAspect="1"/>
          </p:cNvGraphicFramePr>
          <p:nvPr/>
        </p:nvGraphicFramePr>
        <p:xfrm>
          <a:off x="838200" y="1295400"/>
          <a:ext cx="9601200" cy="3398838"/>
        </p:xfrm>
        <a:graphic>
          <a:graphicData uri="http://schemas.openxmlformats.org/presentationml/2006/ole">
            <mc:AlternateContent xmlns:mc="http://schemas.openxmlformats.org/markup-compatibility/2006">
              <mc:Choice xmlns:v="urn:schemas-microsoft-com:vml" Requires="v">
                <p:oleObj spid="_x0000_s99348" name="图表" r:id="rId2" imgW="6389370" imgH="2268855" progId="MSGraph.Chart.8">
                  <p:embed/>
                </p:oleObj>
              </mc:Choice>
              <mc:Fallback>
                <p:oleObj name="图表" r:id="rId2" imgW="6389370" imgH="2268855" progId="MSGraph.Chart.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95400"/>
                        <a:ext cx="9601200" cy="33988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36" name="Text Box 8"/>
          <p:cNvSpPr txBox="1">
            <a:spLocks noChangeArrowheads="1"/>
          </p:cNvSpPr>
          <p:nvPr/>
        </p:nvSpPr>
        <p:spPr bwMode="auto">
          <a:xfrm>
            <a:off x="2057400" y="4343400"/>
            <a:ext cx="45720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effectLst>
                  <a:outerShdw blurRad="38100" dist="38100" dir="2700000" algn="tl">
                    <a:srgbClr val="C0C0C0"/>
                  </a:outerShdw>
                </a:effectLst>
                <a:latin typeface="Arial" charset="0"/>
              </a:rPr>
              <a:t>在某一分支上的数量百分比</a:t>
            </a:r>
          </a:p>
        </p:txBody>
      </p:sp>
      <p:sp>
        <p:nvSpPr>
          <p:cNvPr id="99337" name="Text Box 9"/>
          <p:cNvSpPr txBox="1">
            <a:spLocks noChangeArrowheads="1"/>
          </p:cNvSpPr>
          <p:nvPr/>
        </p:nvSpPr>
        <p:spPr bwMode="auto">
          <a:xfrm>
            <a:off x="1000125" y="1905000"/>
            <a:ext cx="458788" cy="1920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zh-CN" altLang="en-US" sz="1800">
                <a:effectLst>
                  <a:outerShdw blurRad="38100" dist="38100" dir="2700000" algn="tl">
                    <a:srgbClr val="C0C0C0"/>
                  </a:outerShdw>
                </a:effectLst>
                <a:latin typeface="Arial" charset="0"/>
              </a:rPr>
              <a:t>实验次数的百分比</a:t>
            </a:r>
          </a:p>
        </p:txBody>
      </p:sp>
      <p:sp>
        <p:nvSpPr>
          <p:cNvPr id="99338" name="Text Box 10"/>
          <p:cNvSpPr txBox="1">
            <a:spLocks noChangeArrowheads="1"/>
          </p:cNvSpPr>
          <p:nvPr/>
        </p:nvSpPr>
        <p:spPr bwMode="auto">
          <a:xfrm>
            <a:off x="3489325" y="4826000"/>
            <a:ext cx="995363" cy="473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500">
                <a:effectLst>
                  <a:outerShdw blurRad="38100" dist="38100" dir="2700000" algn="tl">
                    <a:srgbClr val="C0C0C0"/>
                  </a:outerShdw>
                </a:effectLst>
                <a:latin typeface="Arial" charset="0"/>
              </a:rPr>
              <a:t>（</a:t>
            </a:r>
            <a:r>
              <a:rPr lang="en-US" altLang="zh-CN" sz="2500">
                <a:effectLst>
                  <a:outerShdw blurRad="38100" dist="38100" dir="2700000" algn="tl">
                    <a:srgbClr val="C0C0C0"/>
                  </a:outerShdw>
                </a:effectLst>
                <a:latin typeface="Arial" charset="0"/>
              </a:rPr>
              <a:t>a</a:t>
            </a:r>
            <a:r>
              <a:rPr lang="zh-CN" altLang="en-US" sz="2500">
                <a:effectLst>
                  <a:outerShdw blurRad="38100" dist="38100" dir="2700000" algn="tl">
                    <a:srgbClr val="C0C0C0"/>
                  </a:outerShdw>
                </a:effectLst>
                <a:latin typeface="Arial" charset="0"/>
              </a:rPr>
              <a: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6"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0357" name="Object 5"/>
          <p:cNvGraphicFramePr>
            <a:graphicFrameLocks noChangeAspect="1"/>
          </p:cNvGraphicFramePr>
          <p:nvPr/>
        </p:nvGraphicFramePr>
        <p:xfrm>
          <a:off x="914400" y="1600200"/>
          <a:ext cx="9448800" cy="3344863"/>
        </p:xfrm>
        <a:graphic>
          <a:graphicData uri="http://schemas.openxmlformats.org/presentationml/2006/ole">
            <mc:AlternateContent xmlns:mc="http://schemas.openxmlformats.org/markup-compatibility/2006">
              <mc:Choice xmlns:v="urn:schemas-microsoft-com:vml" Requires="v">
                <p:oleObj spid="_x0000_s100370" name="图表" r:id="rId2" imgW="6389370" imgH="2268855" progId="MSGraph.Chart.8">
                  <p:embed/>
                </p:oleObj>
              </mc:Choice>
              <mc:Fallback>
                <p:oleObj name="图表" r:id="rId2" imgW="6389370" imgH="2268855" progId="MSGraph.Char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9448800" cy="3344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358" name="Text Box 6"/>
          <p:cNvSpPr txBox="1">
            <a:spLocks noChangeArrowheads="1"/>
          </p:cNvSpPr>
          <p:nvPr/>
        </p:nvSpPr>
        <p:spPr bwMode="auto">
          <a:xfrm>
            <a:off x="990600" y="2133600"/>
            <a:ext cx="458788" cy="1920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zh-CN" altLang="en-US" sz="1800">
                <a:effectLst>
                  <a:outerShdw blurRad="38100" dist="38100" dir="2700000" algn="tl">
                    <a:srgbClr val="C0C0C0"/>
                  </a:outerShdw>
                </a:effectLst>
                <a:latin typeface="Arial" charset="0"/>
              </a:rPr>
              <a:t>实验次数的百分比</a:t>
            </a:r>
          </a:p>
        </p:txBody>
      </p:sp>
      <p:sp>
        <p:nvSpPr>
          <p:cNvPr id="100359" name="Text Box 7"/>
          <p:cNvSpPr txBox="1">
            <a:spLocks noChangeArrowheads="1"/>
          </p:cNvSpPr>
          <p:nvPr/>
        </p:nvSpPr>
        <p:spPr bwMode="auto">
          <a:xfrm>
            <a:off x="2514600" y="4648200"/>
            <a:ext cx="45720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effectLst>
                  <a:outerShdw blurRad="38100" dist="38100" dir="2700000" algn="tl">
                    <a:srgbClr val="C0C0C0"/>
                  </a:outerShdw>
                </a:effectLst>
                <a:latin typeface="Arial" charset="0"/>
              </a:rPr>
              <a:t>在较短分支上的数量百分比</a:t>
            </a:r>
          </a:p>
        </p:txBody>
      </p:sp>
      <p:sp>
        <p:nvSpPr>
          <p:cNvPr id="100360" name="Text Box 8"/>
          <p:cNvSpPr txBox="1">
            <a:spLocks noChangeArrowheads="1"/>
          </p:cNvSpPr>
          <p:nvPr/>
        </p:nvSpPr>
        <p:spPr bwMode="auto">
          <a:xfrm>
            <a:off x="3581400" y="5105400"/>
            <a:ext cx="995363" cy="473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500">
                <a:effectLst>
                  <a:outerShdw blurRad="38100" dist="38100" dir="2700000" algn="tl">
                    <a:srgbClr val="C0C0C0"/>
                  </a:outerShdw>
                </a:effectLst>
                <a:latin typeface="Arial" charset="0"/>
              </a:rPr>
              <a:t>（</a:t>
            </a:r>
            <a:r>
              <a:rPr lang="en-US" altLang="zh-CN" sz="2500">
                <a:effectLst>
                  <a:outerShdw blurRad="38100" dist="38100" dir="2700000" algn="tl">
                    <a:srgbClr val="C0C0C0"/>
                  </a:outerShdw>
                </a:effectLst>
                <a:latin typeface="Arial" charset="0"/>
              </a:rPr>
              <a:t>b</a:t>
            </a:r>
            <a:r>
              <a:rPr lang="zh-CN" altLang="en-US" sz="2500">
                <a:effectLst>
                  <a:outerShdw blurRad="38100" dist="38100" dir="2700000" algn="tl">
                    <a:srgbClr val="C0C0C0"/>
                  </a:outerShdw>
                </a:effectLst>
                <a:latin typeface="Arial" charset="0"/>
              </a:rPr>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2"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71013" name="Text Box 5"/>
          <p:cNvSpPr txBox="1">
            <a:spLocks noChangeArrowheads="1"/>
          </p:cNvSpPr>
          <p:nvPr/>
        </p:nvSpPr>
        <p:spPr bwMode="auto">
          <a:xfrm>
            <a:off x="595313" y="1262063"/>
            <a:ext cx="8277225" cy="4664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这个实验结果可以用一下方法进行解释，由于</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刚开始时两条分支上都不存在信息素，因此蚂蚁</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第这两条分支的选择就不存在任何偏向性，以相</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通的概率在这两条分支间进行选择。然而，由于</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随机波动的出现，选择某一条分支的蚂蚁数量可</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能比另一条的多，正是因为蚂蚁在移动的过程中</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会释放信息素，那么蚂蚁多的分支上的信息素就</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越浓，从而吸引更多的蚂蚁再次选择这一条分支</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这个过程一直进行，直到最后几乎所有蚂蚁都集</a:t>
            </a:r>
            <a:endParaRPr lang="zh-CN" altLang="en-US">
              <a:effectLst>
                <a:outerShdw blurRad="38100" dist="38100" dir="2700000" algn="tl">
                  <a:srgbClr val="C0C0C0"/>
                </a:outerShdw>
              </a:effectLst>
            </a:endParaRPr>
          </a:p>
          <a:p>
            <a:r>
              <a:rPr lang="zh-CN" altLang="en-US">
                <a:effectLst>
                  <a:outerShdw blurRad="38100" dist="38100" dir="2700000" algn="tl">
                    <a:srgbClr val="C0C0C0"/>
                  </a:outerShdw>
                </a:effectLst>
              </a:rPr>
              <a:t>中到某一分支上。</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80"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01381" name="Text Box 5"/>
          <p:cNvSpPr txBox="1">
            <a:spLocks noChangeArrowheads="1"/>
          </p:cNvSpPr>
          <p:nvPr/>
        </p:nvSpPr>
        <p:spPr bwMode="auto">
          <a:xfrm>
            <a:off x="304800" y="1676400"/>
            <a:ext cx="8159750" cy="1997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500">
                <a:effectLst>
                  <a:outerShdw blurRad="38100" dist="38100" dir="2700000" algn="tl">
                    <a:srgbClr val="C0C0C0"/>
                  </a:outerShdw>
                </a:effectLst>
                <a:latin typeface="Arial" charset="0"/>
              </a:rPr>
              <a:t>    </a:t>
            </a:r>
            <a:r>
              <a:rPr lang="zh-CN" altLang="en-US" sz="2500">
                <a:effectLst>
                  <a:outerShdw blurRad="38100" dist="38100" dir="2700000" algn="tl">
                    <a:srgbClr val="C0C0C0"/>
                  </a:outerShdw>
                </a:effectLst>
                <a:latin typeface="Arial" charset="0"/>
              </a:rPr>
              <a:t>双桥实验清晰的显示出蚁群具有一种内在的优化能力，</a:t>
            </a:r>
            <a:endParaRPr lang="zh-CN" altLang="en-US" sz="2500">
              <a:effectLst>
                <a:outerShdw blurRad="38100" dist="38100" dir="2700000" algn="tl">
                  <a:srgbClr val="C0C0C0"/>
                </a:outerShdw>
              </a:effectLst>
              <a:latin typeface="Arial" charset="0"/>
            </a:endParaRPr>
          </a:p>
          <a:p>
            <a:r>
              <a:rPr lang="zh-CN" altLang="en-US" sz="2500">
                <a:effectLst>
                  <a:outerShdw blurRad="38100" dist="38100" dir="2700000" algn="tl">
                    <a:srgbClr val="C0C0C0"/>
                  </a:outerShdw>
                </a:effectLst>
                <a:latin typeface="Arial" charset="0"/>
              </a:rPr>
              <a:t>它们可以通过使用基于局部信息的概率规则找出所在环</a:t>
            </a:r>
            <a:endParaRPr lang="zh-CN" altLang="en-US" sz="2500">
              <a:effectLst>
                <a:outerShdw blurRad="38100" dist="38100" dir="2700000" algn="tl">
                  <a:srgbClr val="C0C0C0"/>
                </a:outerShdw>
              </a:effectLst>
              <a:latin typeface="Arial" charset="0"/>
            </a:endParaRPr>
          </a:p>
          <a:p>
            <a:r>
              <a:rPr lang="zh-CN" altLang="en-US" sz="2500">
                <a:effectLst>
                  <a:outerShdw blurRad="38100" dist="38100" dir="2700000" algn="tl">
                    <a:srgbClr val="C0C0C0"/>
                  </a:outerShdw>
                </a:effectLst>
                <a:latin typeface="Arial" charset="0"/>
              </a:rPr>
              <a:t>境中两点之间的最短路径，这就启发我们能够通过一个</a:t>
            </a:r>
            <a:endParaRPr lang="zh-CN" altLang="en-US" sz="2500">
              <a:effectLst>
                <a:outerShdw blurRad="38100" dist="38100" dir="2700000" algn="tl">
                  <a:srgbClr val="C0C0C0"/>
                </a:outerShdw>
              </a:effectLst>
              <a:latin typeface="Arial" charset="0"/>
            </a:endParaRPr>
          </a:p>
          <a:p>
            <a:r>
              <a:rPr lang="zh-CN" altLang="en-US" sz="2500">
                <a:effectLst>
                  <a:outerShdw blurRad="38100" dist="38100" dir="2700000" algn="tl">
                    <a:srgbClr val="C0C0C0"/>
                  </a:outerShdw>
                </a:effectLst>
                <a:latin typeface="Arial" charset="0"/>
              </a:rPr>
              <a:t>概率函数来设计一种人工蚂蚁，让它们在模拟双桥的图</a:t>
            </a:r>
            <a:endParaRPr lang="zh-CN" altLang="en-US" sz="2500">
              <a:effectLst>
                <a:outerShdw blurRad="38100" dist="38100" dir="2700000" algn="tl">
                  <a:srgbClr val="C0C0C0"/>
                </a:outerShdw>
              </a:effectLst>
              <a:latin typeface="Arial" charset="0"/>
            </a:endParaRPr>
          </a:p>
          <a:p>
            <a:r>
              <a:rPr lang="zh-CN" altLang="en-US" sz="2500">
                <a:effectLst>
                  <a:outerShdw blurRad="38100" dist="38100" dir="2700000" algn="tl">
                    <a:srgbClr val="C0C0C0"/>
                  </a:outerShdw>
                </a:effectLst>
                <a:latin typeface="Arial" charset="0"/>
              </a:rPr>
              <a:t>上移动，找出蚁穴和食物源两点间的最短路径。</a:t>
            </a:r>
          </a:p>
        </p:txBody>
      </p:sp>
      <p:sp>
        <p:nvSpPr>
          <p:cNvPr id="101383" name="AutoShape 7"/>
          <p:cNvSpPr/>
          <p:nvPr/>
        </p:nvSpPr>
        <p:spPr bwMode="auto">
          <a:xfrm>
            <a:off x="1524000" y="4191000"/>
            <a:ext cx="76200" cy="1295400"/>
          </a:xfrm>
          <a:prstGeom prst="leftBrace">
            <a:avLst>
              <a:gd name="adj1" fmla="val 141667"/>
              <a:gd name="adj2" fmla="val 50000"/>
            </a:avLst>
          </a:prstGeom>
          <a:noFill/>
          <a:ln w="9525">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1384" name="Text Box 8"/>
          <p:cNvSpPr txBox="1">
            <a:spLocks noChangeArrowheads="1"/>
          </p:cNvSpPr>
          <p:nvPr/>
        </p:nvSpPr>
        <p:spPr bwMode="auto">
          <a:xfrm>
            <a:off x="1752600" y="4038600"/>
            <a:ext cx="1136650" cy="473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500">
                <a:effectLst>
                  <a:outerShdw blurRad="38100" dist="38100" dir="2700000" algn="tl">
                    <a:srgbClr val="C0C0C0"/>
                  </a:outerShdw>
                </a:effectLst>
                <a:latin typeface="Arial" charset="0"/>
              </a:rPr>
              <a:t>信息素</a:t>
            </a:r>
          </a:p>
        </p:txBody>
      </p:sp>
      <p:sp>
        <p:nvSpPr>
          <p:cNvPr id="101385" name="Text Box 9"/>
          <p:cNvSpPr txBox="1">
            <a:spLocks noChangeArrowheads="1"/>
          </p:cNvSpPr>
          <p:nvPr/>
        </p:nvSpPr>
        <p:spPr bwMode="auto">
          <a:xfrm>
            <a:off x="1752600" y="5029200"/>
            <a:ext cx="1771650" cy="473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500">
                <a:effectLst>
                  <a:outerShdw blurRad="38100" dist="38100" dir="2700000" algn="tl">
                    <a:srgbClr val="C0C0C0"/>
                  </a:outerShdw>
                </a:effectLst>
                <a:latin typeface="Arial" charset="0"/>
              </a:rPr>
              <a:t>启发式因子</a:t>
            </a:r>
          </a:p>
        </p:txBody>
      </p:sp>
      <p:graphicFrame>
        <p:nvGraphicFramePr>
          <p:cNvPr id="101386" name="Object 10"/>
          <p:cNvGraphicFramePr>
            <a:graphicFrameLocks noChangeAspect="1"/>
          </p:cNvGraphicFramePr>
          <p:nvPr/>
        </p:nvGraphicFramePr>
        <p:xfrm>
          <a:off x="2971800" y="4114800"/>
          <a:ext cx="414338" cy="457200"/>
        </p:xfrm>
        <a:graphic>
          <a:graphicData uri="http://schemas.openxmlformats.org/presentationml/2006/ole">
            <mc:AlternateContent xmlns:mc="http://schemas.openxmlformats.org/markup-compatibility/2006">
              <mc:Choice xmlns:v="urn:schemas-microsoft-com:vml" Requires="v">
                <p:oleObj spid="_x0000_s101406" name="Equation" r:id="rId2" imgW="127000" imgH="139700" progId="Equation.DSMT4">
                  <p:embed/>
                </p:oleObj>
              </mc:Choice>
              <mc:Fallback>
                <p:oleObj name="Equation" r:id="rId2" imgW="127000" imgH="139700" progId="Equation.DSMT4">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114800"/>
                        <a:ext cx="41433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87" name="Object 11"/>
          <p:cNvGraphicFramePr>
            <a:graphicFrameLocks noChangeAspect="1"/>
          </p:cNvGraphicFramePr>
          <p:nvPr/>
        </p:nvGraphicFramePr>
        <p:xfrm>
          <a:off x="3505200" y="5029200"/>
          <a:ext cx="411163" cy="533400"/>
        </p:xfrm>
        <a:graphic>
          <a:graphicData uri="http://schemas.openxmlformats.org/presentationml/2006/ole">
            <mc:AlternateContent xmlns:mc="http://schemas.openxmlformats.org/markup-compatibility/2006">
              <mc:Choice xmlns:v="urn:schemas-microsoft-com:vml" Requires="v">
                <p:oleObj spid="_x0000_s101407" name="Equation" r:id="rId4" imgW="127000" imgH="165100" progId="Equation.DSMT4">
                  <p:embed/>
                </p:oleObj>
              </mc:Choice>
              <mc:Fallback>
                <p:oleObj name="Equation" r:id="rId4" imgW="127000" imgH="16510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5029200"/>
                        <a:ext cx="411163"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r:id="rId6" p14:bwMode="auto">
            <p14:nvContentPartPr>
              <p14:cNvPr id="2" name="墨迹 1"/>
              <p14:cNvContentPartPr/>
              <p14:nvPr/>
            </p14:nvContentPartPr>
            <p14:xfrm>
              <a:off x="2392680" y="2321560"/>
              <a:ext cx="5465445" cy="222885"/>
            </p14:xfrm>
          </p:contentPart>
        </mc:Choice>
        <mc:Fallback xmlns="">
          <p:pic>
            <p:nvPicPr>
              <p:cNvPr id="2" name="墨迹 1"/>
            </p:nvPicPr>
            <p:blipFill>
              <a:blip r:embed="rId7"/>
            </p:blipFill>
            <p:spPr>
              <a:xfrm>
                <a:off x="2392680" y="2321560"/>
                <a:ext cx="5465445" cy="22288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3" name="墨迹 2"/>
              <p14:cNvContentPartPr/>
              <p14:nvPr/>
            </p14:nvContentPartPr>
            <p14:xfrm>
              <a:off x="571500" y="2812415"/>
              <a:ext cx="3018155" cy="26670"/>
            </p14:xfrm>
          </p:contentPart>
        </mc:Choice>
        <mc:Fallback xmlns="">
          <p:pic>
            <p:nvPicPr>
              <p:cNvPr id="3" name="墨迹 2"/>
            </p:nvPicPr>
            <p:blipFill>
              <a:blip r:embed="rId9"/>
            </p:blipFill>
            <p:spPr>
              <a:xfrm>
                <a:off x="571500" y="2812415"/>
                <a:ext cx="3018155" cy="2667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4" name="墨迹 3"/>
              <p14:cNvContentPartPr/>
              <p14:nvPr/>
            </p14:nvContentPartPr>
            <p14:xfrm>
              <a:off x="3741420" y="2383790"/>
              <a:ext cx="2750185" cy="223520"/>
            </p14:xfrm>
          </p:contentPart>
        </mc:Choice>
        <mc:Fallback xmlns="">
          <p:pic>
            <p:nvPicPr>
              <p:cNvPr id="4" name="墨迹 3"/>
            </p:nvPicPr>
            <p:blipFill>
              <a:blip r:embed="rId11"/>
            </p:blipFill>
            <p:spPr>
              <a:xfrm>
                <a:off x="3741420" y="2383790"/>
                <a:ext cx="2750185" cy="22352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5" name="墨迹 4"/>
              <p14:cNvContentPartPr/>
              <p14:nvPr/>
            </p14:nvContentPartPr>
            <p14:xfrm>
              <a:off x="6590030" y="2499995"/>
              <a:ext cx="17780" cy="8890"/>
            </p14:xfrm>
          </p:contentPart>
        </mc:Choice>
        <mc:Fallback xmlns="">
          <p:pic>
            <p:nvPicPr>
              <p:cNvPr id="5" name="墨迹 4"/>
            </p:nvPicPr>
            <p:blipFill>
              <a:blip r:embed="rId13"/>
            </p:blipFill>
            <p:spPr>
              <a:xfrm>
                <a:off x="6590030" y="2499995"/>
                <a:ext cx="17780" cy="889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6" name="墨迹 5"/>
              <p14:cNvContentPartPr/>
              <p14:nvPr/>
            </p14:nvContentPartPr>
            <p14:xfrm>
              <a:off x="6625590" y="2330450"/>
              <a:ext cx="26670" cy="17780"/>
            </p14:xfrm>
          </p:contentPart>
        </mc:Choice>
        <mc:Fallback xmlns="">
          <p:pic>
            <p:nvPicPr>
              <p:cNvPr id="6" name="墨迹 5"/>
            </p:nvPicPr>
            <p:blipFill>
              <a:blip r:embed="rId15"/>
            </p:blipFill>
            <p:spPr>
              <a:xfrm>
                <a:off x="6625590" y="2330450"/>
                <a:ext cx="26670" cy="1778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7" name="墨迹 6"/>
              <p14:cNvContentPartPr/>
              <p14:nvPr/>
            </p14:nvContentPartPr>
            <p14:xfrm>
              <a:off x="2526665" y="1928495"/>
              <a:ext cx="4081145" cy="419735"/>
            </p14:xfrm>
          </p:contentPart>
        </mc:Choice>
        <mc:Fallback xmlns="">
          <p:pic>
            <p:nvPicPr>
              <p:cNvPr id="7" name="墨迹 6"/>
            </p:nvPicPr>
            <p:blipFill>
              <a:blip r:embed="rId17"/>
            </p:blipFill>
            <p:spPr>
              <a:xfrm>
                <a:off x="2526665" y="1928495"/>
                <a:ext cx="4081145" cy="419735"/>
              </a:xfrm>
              <a:prstGeom prst="rect"/>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1"/>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F5C9DAC-BF6D-4AA3-A4E4-C6D541C92353}" type="slidenum">
              <a:rPr kumimoji="0" lang="zh-CN" altLang="en-US" sz="1400"/>
            </a:fld>
            <a:endParaRPr kumimoji="0" lang="en-US" altLang="zh-CN" sz="1400"/>
          </a:p>
        </p:txBody>
      </p:sp>
      <p:sp>
        <p:nvSpPr>
          <p:cNvPr id="14339" name="Rectangle 2"/>
          <p:cNvSpPr>
            <a:spLocks noGrp="1" noChangeArrowheads="1"/>
          </p:cNvSpPr>
          <p:nvPr>
            <p:ph type="title"/>
          </p:nvPr>
        </p:nvSpPr>
        <p:spPr/>
        <p:txBody>
          <a:bodyPr/>
          <a:lstStyle/>
          <a:p>
            <a:pPr algn="ctr" eaLnBrk="1" hangingPunct="1"/>
            <a:r>
              <a:rPr lang="en-US" altLang="zh-CN" sz="3600" smtClean="0"/>
              <a:t>1.1 </a:t>
            </a:r>
            <a:r>
              <a:rPr lang="zh-CN" altLang="en-US" sz="3600" smtClean="0"/>
              <a:t>组合优化问题 </a:t>
            </a:r>
            <a:r>
              <a:rPr lang="en-US" altLang="zh-CN" sz="3600" smtClean="0"/>
              <a:t>7/8</a:t>
            </a:r>
            <a:endParaRPr lang="zh-CN" altLang="en-US" sz="3600" smtClean="0"/>
          </a:p>
        </p:txBody>
      </p:sp>
      <p:sp>
        <p:nvSpPr>
          <p:cNvPr id="14340" name="Rectangle 3"/>
          <p:cNvSpPr>
            <a:spLocks noGrp="1" noChangeArrowheads="1"/>
          </p:cNvSpPr>
          <p:nvPr>
            <p:ph type="body" idx="1"/>
          </p:nvPr>
        </p:nvSpPr>
        <p:spPr>
          <a:xfrm>
            <a:off x="900113" y="2133600"/>
            <a:ext cx="7772400" cy="4114800"/>
          </a:xfrm>
        </p:spPr>
        <p:txBody>
          <a:bodyPr/>
          <a:lstStyle/>
          <a:p>
            <a:pPr eaLnBrk="1" hangingPunct="1">
              <a:buFont typeface="Wingdings" pitchFamily="2" charset="2"/>
              <a:buNone/>
            </a:pPr>
            <a:r>
              <a:rPr lang="zh-CN" altLang="en-US" smtClean="0"/>
              <a:t>例</a:t>
            </a:r>
            <a:r>
              <a:rPr lang="en-US" altLang="zh-CN" smtClean="0"/>
              <a:t>3  </a:t>
            </a:r>
            <a:r>
              <a:rPr lang="zh-CN" altLang="en-US" smtClean="0"/>
              <a:t>装箱问题（</a:t>
            </a:r>
            <a:r>
              <a:rPr lang="en-US" altLang="zh-CN" smtClean="0"/>
              <a:t>bin packing）</a:t>
            </a:r>
            <a:endParaRPr lang="en-US" altLang="zh-CN" smtClean="0"/>
          </a:p>
          <a:p>
            <a:pPr eaLnBrk="1" hangingPunct="1">
              <a:buFont typeface="Wingdings" pitchFamily="2" charset="2"/>
              <a:buNone/>
            </a:pPr>
            <a:r>
              <a:rPr lang="zh-CN" altLang="en-US" smtClean="0"/>
              <a:t>   尺寸为1的箱子有若干个，怎样用最少的箱子装下</a:t>
            </a:r>
            <a:r>
              <a:rPr lang="en-US" altLang="zh-CN" smtClean="0"/>
              <a:t>n</a:t>
            </a:r>
            <a:r>
              <a:rPr lang="zh-CN" altLang="en-US" smtClean="0"/>
              <a:t>个尺寸不超过1 的物品，物品集合为：            。</a:t>
            </a:r>
            <a:endParaRPr lang="zh-CN" altLang="en-US" smtClean="0"/>
          </a:p>
          <a:p>
            <a:pPr eaLnBrk="1" hangingPunct="1">
              <a:buFont typeface="Wingdings" pitchFamily="2" charset="2"/>
              <a:buNone/>
            </a:pPr>
            <a:r>
              <a:rPr lang="zh-CN" altLang="en-US" smtClean="0"/>
              <a:t>  </a:t>
            </a:r>
          </a:p>
        </p:txBody>
      </p:sp>
      <p:graphicFrame>
        <p:nvGraphicFramePr>
          <p:cNvPr id="14341" name="Object 4"/>
          <p:cNvGraphicFramePr>
            <a:graphicFrameLocks noChangeAspect="1"/>
          </p:cNvGraphicFramePr>
          <p:nvPr/>
        </p:nvGraphicFramePr>
        <p:xfrm>
          <a:off x="2843213" y="3789363"/>
          <a:ext cx="1511300" cy="454025"/>
        </p:xfrm>
        <a:graphic>
          <a:graphicData uri="http://schemas.openxmlformats.org/presentationml/2006/ole">
            <mc:AlternateContent xmlns:mc="http://schemas.openxmlformats.org/markup-compatibility/2006">
              <mc:Choice xmlns:v="urn:schemas-microsoft-com:vml" Requires="v">
                <p:oleObj spid="_x0000_s191492" name="Equation" r:id="rId1" imgW="761365" imgH="228600" progId="Equation.DSMT4">
                  <p:embed/>
                </p:oleObj>
              </mc:Choice>
              <mc:Fallback>
                <p:oleObj name="Equation" r:id="rId1" imgW="761365" imgH="228600" progId="Equation.DSMT4">
                  <p:embed/>
                  <p:pic>
                    <p:nvPicPr>
                      <p:cNvPr id="0" name="图片 1914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3789363"/>
                        <a:ext cx="151130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216D0712-CDE9-457E-A90F-EAF3B0760A9D}" type="slidenum">
              <a:rPr lang="zh-CN" altLang="en-US"/>
            </a:fld>
            <a:endParaRPr lang="en-US" altLang="zh-CN"/>
          </a:p>
        </p:txBody>
      </p:sp>
      <p:sp>
        <p:nvSpPr>
          <p:cNvPr id="223234" name="Rectangle 2"/>
          <p:cNvSpPr>
            <a:spLocks noGrp="1" noChangeArrowheads="1"/>
          </p:cNvSpPr>
          <p:nvPr>
            <p:ph type="title"/>
          </p:nvPr>
        </p:nvSpPr>
        <p:spPr>
          <a:xfrm>
            <a:off x="754380" y="-133350"/>
            <a:ext cx="7772400" cy="1143000"/>
          </a:xfrm>
        </p:spPr>
        <p:txBody>
          <a:bodyPr/>
          <a:lstStyle/>
          <a:p>
            <a:r>
              <a:rPr lang="en-US" altLang="zh-CN" sz="3600"/>
              <a:t>2.2.1 </a:t>
            </a:r>
            <a:r>
              <a:rPr lang="zh-CN" altLang="en-US" sz="3600"/>
              <a:t>蚁群算法原理</a:t>
            </a:r>
          </a:p>
        </p:txBody>
      </p:sp>
      <p:sp>
        <p:nvSpPr>
          <p:cNvPr id="223235" name="Rectangle 3"/>
          <p:cNvSpPr>
            <a:spLocks noGrp="1" noChangeArrowheads="1"/>
          </p:cNvSpPr>
          <p:nvPr>
            <p:ph type="body" idx="1"/>
          </p:nvPr>
        </p:nvSpPr>
        <p:spPr>
          <a:xfrm>
            <a:off x="190500" y="1676400"/>
            <a:ext cx="8820150" cy="4632325"/>
          </a:xfrm>
        </p:spPr>
        <p:txBody>
          <a:bodyPr/>
          <a:lstStyle/>
          <a:p>
            <a:pPr>
              <a:lnSpc>
                <a:spcPct val="80000"/>
              </a:lnSpc>
              <a:buFont typeface="Wingdings" pitchFamily="2" charset="2"/>
              <a:buNone/>
            </a:pPr>
            <a:r>
              <a:rPr lang="zh-CN" altLang="en-US" sz="2400"/>
              <a:t>          </a:t>
            </a:r>
            <a:r>
              <a:rPr lang="zh-CN" altLang="en-US" sz="2200"/>
              <a:t>蚁群算法是对自然界蚂蚁的寻径方式进行模似而得出的一种仿生算法。蚂蚁在运动过程中，能够在它所经过的路径上留下一种称之为外激素</a:t>
            </a:r>
            <a:r>
              <a:rPr lang="en-US" altLang="zh-CN" sz="2200"/>
              <a:t>(pheromone)</a:t>
            </a:r>
            <a:r>
              <a:rPr lang="zh-CN" altLang="en-US" sz="2200"/>
              <a:t>的物质进行信息传递，而且蚂蚁在运动过程中能够感知这种物质，并以此指导自己的运动方向，因此由大量蚂蚁组成的蚁群集体行为便表现出一种信息正反馈现象：某一路径上走过的蚂蚁越多，则后来者选择该路径的概率就越大。</a:t>
            </a:r>
            <a:endParaRPr lang="zh-CN" altLang="en-US" sz="2200"/>
          </a:p>
          <a:p>
            <a:pPr>
              <a:lnSpc>
                <a:spcPct val="80000"/>
              </a:lnSpc>
              <a:buFont typeface="Wingdings" pitchFamily="2" charset="2"/>
              <a:buNone/>
            </a:pPr>
            <a:r>
              <a:rPr lang="zh-CN" altLang="en-US" sz="2200"/>
              <a:t>           为了说明蚁群算法的原理，先简要介绍一下蚂蚁搜寻食物的具体过程。在蚁群寻找食物时，它们总能找到一条从食物到巢穴之间的最优路径。这是因为蚂蚁在寻找路径时会在路径上释放出一种特殊的信息素。当它们碰到一个还没有走过的路口时．就随机地挑选一条路径前行。与此同时释放出与路径长度有关的信息素。路径越长，释放的激索浓度越低</a:t>
            </a:r>
            <a:r>
              <a:rPr lang="en-US" altLang="zh-CN" sz="2200"/>
              <a:t>.</a:t>
            </a:r>
            <a:r>
              <a:rPr lang="zh-CN" altLang="en-US" sz="2200"/>
              <a:t>当后来的蚂蚁再次碰到这个路口的时候．选择激素浓度较高路径概率就会相对较大。这样形成一个正反馈。最优路径上的激索浓度越来越大．而其它的路径上激素浓度却会随着时间的流逝而消减。最终整个蚁群会找出最优路径。</a:t>
            </a: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5438140" y="2928620"/>
              <a:ext cx="758825" cy="89535"/>
            </p14:xfrm>
          </p:contentPart>
        </mc:Choice>
        <mc:Fallback xmlns="">
          <p:pic>
            <p:nvPicPr>
              <p:cNvPr id="2" name="墨迹 1"/>
            </p:nvPicPr>
            <p:blipFill>
              <a:blip r:embed="rId2"/>
            </p:blipFill>
            <p:spPr>
              <a:xfrm>
                <a:off x="5438140" y="2928620"/>
                <a:ext cx="758825" cy="8953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5339715" y="2571750"/>
              <a:ext cx="866140" cy="508635"/>
            </p14:xfrm>
          </p:contentPart>
        </mc:Choice>
        <mc:Fallback xmlns="">
          <p:pic>
            <p:nvPicPr>
              <p:cNvPr id="3" name="墨迹 2"/>
            </p:nvPicPr>
            <p:blipFill>
              <a:blip r:embed="rId4"/>
            </p:blipFill>
            <p:spPr>
              <a:xfrm>
                <a:off x="5339715" y="2571750"/>
                <a:ext cx="866140" cy="508635"/>
              </a:xfrm>
              <a:prstGeom prst="rect"/>
            </p:spPr>
          </p:pic>
        </mc:Fallback>
      </mc:AlternateContent>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3CF25487-8032-4EE5-9485-08B8F975AFE4}" type="slidenum">
              <a:rPr lang="zh-CN" altLang="en-US"/>
            </a:fld>
            <a:endParaRPr lang="en-US" altLang="zh-CN"/>
          </a:p>
        </p:txBody>
      </p:sp>
      <p:sp>
        <p:nvSpPr>
          <p:cNvPr id="224258" name="Rectangle 2"/>
          <p:cNvSpPr>
            <a:spLocks noGrp="1" noChangeArrowheads="1"/>
          </p:cNvSpPr>
          <p:nvPr>
            <p:ph type="title"/>
          </p:nvPr>
        </p:nvSpPr>
        <p:spPr/>
        <p:txBody>
          <a:bodyPr/>
          <a:lstStyle/>
          <a:p>
            <a:r>
              <a:rPr lang="en-US" altLang="zh-CN" sz="3600"/>
              <a:t>2.2.2 </a:t>
            </a:r>
            <a:r>
              <a:rPr lang="zh-CN" altLang="en-US" sz="3600"/>
              <a:t>简化的蚂蚁寻食过程 </a:t>
            </a:r>
            <a:r>
              <a:rPr lang="en-US" altLang="zh-CN" sz="3600"/>
              <a:t>1/3</a:t>
            </a:r>
          </a:p>
        </p:txBody>
      </p:sp>
      <p:graphicFrame>
        <p:nvGraphicFramePr>
          <p:cNvPr id="224259" name="Object 3"/>
          <p:cNvGraphicFramePr>
            <a:graphicFrameLocks noGrp="1" noChangeAspect="1"/>
          </p:cNvGraphicFramePr>
          <p:nvPr>
            <p:ph idx="1"/>
          </p:nvPr>
        </p:nvGraphicFramePr>
        <p:xfrm>
          <a:off x="1187450" y="1844675"/>
          <a:ext cx="6553200" cy="3124200"/>
        </p:xfrm>
        <a:graphic>
          <a:graphicData uri="http://schemas.openxmlformats.org/presentationml/2006/ole">
            <mc:AlternateContent xmlns:mc="http://schemas.openxmlformats.org/markup-compatibility/2006">
              <mc:Choice xmlns:v="urn:schemas-microsoft-com:vml" Requires="v">
                <p:oleObj spid="_x0000_s158729" name="位图图像" r:id="rId1" imgW="4953000" imgH="2362200" progId="Paint.Picture">
                  <p:embed/>
                </p:oleObj>
              </mc:Choice>
              <mc:Fallback>
                <p:oleObj name="位图图像" r:id="rId1" imgW="4953000" imgH="2362200" progId="Paint.Picture">
                  <p:embed/>
                  <p:pic>
                    <p:nvPicPr>
                      <p:cNvPr id="0" name="图片 1587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844675"/>
                        <a:ext cx="6553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4260" name="Text Box 4"/>
          <p:cNvSpPr txBox="1">
            <a:spLocks noChangeArrowheads="1"/>
          </p:cNvSpPr>
          <p:nvPr/>
        </p:nvSpPr>
        <p:spPr bwMode="auto">
          <a:xfrm>
            <a:off x="971550" y="4797425"/>
            <a:ext cx="66960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t>蚂蚁从</a:t>
            </a:r>
            <a:r>
              <a:rPr lang="en-US" altLang="zh-CN" sz="1800"/>
              <a:t>A</a:t>
            </a:r>
            <a:r>
              <a:rPr lang="zh-CN" altLang="en-US" sz="1800"/>
              <a:t>点出发，速度相同，食物在</a:t>
            </a:r>
            <a:r>
              <a:rPr lang="en-US" altLang="zh-CN" sz="1800"/>
              <a:t>D</a:t>
            </a:r>
            <a:r>
              <a:rPr lang="zh-CN" altLang="en-US" sz="1800"/>
              <a:t>点，可能随机选择路线</a:t>
            </a:r>
            <a:r>
              <a:rPr lang="en-US" altLang="zh-CN" sz="1800"/>
              <a:t>ABD</a:t>
            </a:r>
            <a:r>
              <a:rPr lang="zh-CN" altLang="en-US" sz="1800"/>
              <a:t>或</a:t>
            </a:r>
            <a:r>
              <a:rPr lang="en-US" altLang="zh-CN" sz="1800"/>
              <a:t>ACD</a:t>
            </a:r>
            <a:r>
              <a:rPr lang="zh-CN" altLang="en-US" sz="1800"/>
              <a:t>。假设初始时每条分配路线一只蚂蚁，每个时间单位行走一步，本图为经过</a:t>
            </a:r>
            <a:r>
              <a:rPr lang="en-US" altLang="zh-CN" sz="1800"/>
              <a:t>9</a:t>
            </a:r>
            <a:r>
              <a:rPr lang="zh-CN" altLang="en-US" sz="1800"/>
              <a:t>个时间单位时的情形：走</a:t>
            </a:r>
            <a:r>
              <a:rPr lang="en-US" altLang="zh-CN" sz="1800"/>
              <a:t>ABD</a:t>
            </a:r>
            <a:r>
              <a:rPr lang="zh-CN" altLang="en-US" sz="1800"/>
              <a:t>的蚂蚁到达终点，而走</a:t>
            </a:r>
            <a:r>
              <a:rPr lang="en-US" altLang="zh-CN" sz="1800"/>
              <a:t>ACD</a:t>
            </a:r>
            <a:r>
              <a:rPr lang="zh-CN" altLang="en-US" sz="1800"/>
              <a:t>的蚂蚁刚好走到</a:t>
            </a:r>
            <a:r>
              <a:rPr lang="en-US" altLang="zh-CN" sz="1800"/>
              <a:t>C</a:t>
            </a:r>
            <a:r>
              <a:rPr lang="zh-CN" altLang="en-US" sz="1800"/>
              <a:t>点，为一半路程。</a:t>
            </a:r>
          </a:p>
        </p:txBody>
      </p:sp>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2143125" y="2089150"/>
              <a:ext cx="4553585" cy="196850"/>
            </p14:xfrm>
          </p:contentPart>
        </mc:Choice>
        <mc:Fallback xmlns="">
          <p:pic>
            <p:nvPicPr>
              <p:cNvPr id="2" name="墨迹 1"/>
            </p:nvPicPr>
            <p:blipFill>
              <a:blip r:embed="rId4"/>
            </p:blipFill>
            <p:spPr>
              <a:xfrm>
                <a:off x="2143125" y="2089150"/>
                <a:ext cx="4553585" cy="1968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6536055" y="1946275"/>
              <a:ext cx="223520" cy="169545"/>
            </p14:xfrm>
          </p:contentPart>
        </mc:Choice>
        <mc:Fallback xmlns="">
          <p:pic>
            <p:nvPicPr>
              <p:cNvPr id="3" name="墨迹 2"/>
            </p:nvPicPr>
            <p:blipFill>
              <a:blip r:embed="rId6"/>
            </p:blipFill>
            <p:spPr>
              <a:xfrm>
                <a:off x="6536055" y="1946275"/>
                <a:ext cx="223520" cy="16954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2143125" y="2499995"/>
              <a:ext cx="2499995" cy="1804035"/>
            </p14:xfrm>
          </p:contentPart>
        </mc:Choice>
        <mc:Fallback xmlns="">
          <p:pic>
            <p:nvPicPr>
              <p:cNvPr id="4" name="墨迹 3"/>
            </p:nvPicPr>
            <p:blipFill>
              <a:blip r:embed="rId8"/>
            </p:blipFill>
            <p:spPr>
              <a:xfrm>
                <a:off x="2143125" y="2499995"/>
                <a:ext cx="2499995" cy="180403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墨迹 4"/>
              <p14:cNvContentPartPr/>
              <p14:nvPr/>
            </p14:nvContentPartPr>
            <p14:xfrm>
              <a:off x="4544695" y="4080510"/>
              <a:ext cx="179070" cy="285750"/>
            </p14:xfrm>
          </p:contentPart>
        </mc:Choice>
        <mc:Fallback xmlns="">
          <p:pic>
            <p:nvPicPr>
              <p:cNvPr id="5" name="墨迹 4"/>
            </p:nvPicPr>
            <p:blipFill>
              <a:blip r:embed="rId10"/>
            </p:blipFill>
            <p:spPr>
              <a:xfrm>
                <a:off x="4544695" y="4080510"/>
                <a:ext cx="179070" cy="2857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1946275" y="1776730"/>
              <a:ext cx="4759325" cy="133985"/>
            </p14:xfrm>
          </p:contentPart>
        </mc:Choice>
        <mc:Fallback xmlns="">
          <p:pic>
            <p:nvPicPr>
              <p:cNvPr id="7" name="墨迹 6"/>
            </p:nvPicPr>
            <p:blipFill>
              <a:blip r:embed="rId12"/>
            </p:blipFill>
            <p:spPr>
              <a:xfrm>
                <a:off x="1946275" y="1776730"/>
                <a:ext cx="4759325" cy="13398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1990725" y="1571625"/>
              <a:ext cx="375285" cy="169545"/>
            </p14:xfrm>
          </p:contentPart>
        </mc:Choice>
        <mc:Fallback xmlns="">
          <p:pic>
            <p:nvPicPr>
              <p:cNvPr id="8" name="墨迹 7"/>
            </p:nvPicPr>
            <p:blipFill>
              <a:blip r:embed="rId14"/>
            </p:blipFill>
            <p:spPr>
              <a:xfrm>
                <a:off x="1990725" y="1571625"/>
                <a:ext cx="375285" cy="16954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4973320" y="2642870"/>
              <a:ext cx="1893570" cy="1705610"/>
            </p14:xfrm>
          </p:contentPart>
        </mc:Choice>
        <mc:Fallback xmlns="">
          <p:pic>
            <p:nvPicPr>
              <p:cNvPr id="9" name="墨迹 8"/>
            </p:nvPicPr>
            <p:blipFill>
              <a:blip r:embed="rId16"/>
            </p:blipFill>
            <p:spPr>
              <a:xfrm>
                <a:off x="4973320" y="2642870"/>
                <a:ext cx="1893570" cy="170561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6866890" y="2705100"/>
              <a:ext cx="8890" cy="447040"/>
            </p14:xfrm>
          </p:contentPart>
        </mc:Choice>
        <mc:Fallback xmlns="">
          <p:pic>
            <p:nvPicPr>
              <p:cNvPr id="10" name="墨迹 9"/>
            </p:nvPicPr>
            <p:blipFill>
              <a:blip r:embed="rId18"/>
            </p:blipFill>
            <p:spPr>
              <a:xfrm>
                <a:off x="6866890" y="2705100"/>
                <a:ext cx="8890" cy="44704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1526540" y="2303780"/>
              <a:ext cx="232410" cy="258445"/>
            </p14:xfrm>
          </p:contentPart>
        </mc:Choice>
        <mc:Fallback xmlns="">
          <p:pic>
            <p:nvPicPr>
              <p:cNvPr id="11" name="墨迹 10"/>
            </p:nvPicPr>
            <p:blipFill>
              <a:blip r:embed="rId20"/>
            </p:blipFill>
            <p:spPr>
              <a:xfrm>
                <a:off x="1526540" y="2303780"/>
                <a:ext cx="232410" cy="25844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1571625" y="2321560"/>
              <a:ext cx="169545" cy="71120"/>
            </p14:xfrm>
          </p:contentPart>
        </mc:Choice>
        <mc:Fallback xmlns="">
          <p:pic>
            <p:nvPicPr>
              <p:cNvPr id="12" name="墨迹 11"/>
            </p:nvPicPr>
            <p:blipFill>
              <a:blip r:embed="rId22"/>
            </p:blipFill>
            <p:spPr>
              <a:xfrm>
                <a:off x="1571625" y="2321560"/>
                <a:ext cx="169545" cy="7112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1589405" y="2106930"/>
              <a:ext cx="213995" cy="384175"/>
            </p14:xfrm>
          </p:contentPart>
        </mc:Choice>
        <mc:Fallback xmlns="">
          <p:pic>
            <p:nvPicPr>
              <p:cNvPr id="13" name="墨迹 12"/>
            </p:nvPicPr>
            <p:blipFill>
              <a:blip r:embed="rId24"/>
            </p:blipFill>
            <p:spPr>
              <a:xfrm>
                <a:off x="1589405" y="2106930"/>
                <a:ext cx="213995" cy="38417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1589405" y="2062480"/>
              <a:ext cx="330200" cy="62230"/>
            </p14:xfrm>
          </p:contentPart>
        </mc:Choice>
        <mc:Fallback xmlns="">
          <p:pic>
            <p:nvPicPr>
              <p:cNvPr id="14" name="墨迹 13"/>
            </p:nvPicPr>
            <p:blipFill>
              <a:blip r:embed="rId26"/>
            </p:blipFill>
            <p:spPr>
              <a:xfrm>
                <a:off x="1589405" y="2062480"/>
                <a:ext cx="330200" cy="62230"/>
              </a:xfrm>
              <a:prstGeom prst="rect"/>
            </p:spPr>
          </p:pic>
        </mc:Fallback>
      </mc:AlternateContent>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7BC4B435-F7CC-4B96-B5D3-8A2844E9A390}" type="slidenum">
              <a:rPr lang="zh-CN" altLang="en-US"/>
            </a:fld>
            <a:endParaRPr lang="en-US" altLang="zh-CN"/>
          </a:p>
        </p:txBody>
      </p:sp>
      <p:sp>
        <p:nvSpPr>
          <p:cNvPr id="225282" name="Rectangle 2"/>
          <p:cNvSpPr>
            <a:spLocks noGrp="1" noChangeArrowheads="1"/>
          </p:cNvSpPr>
          <p:nvPr>
            <p:ph type="title"/>
          </p:nvPr>
        </p:nvSpPr>
        <p:spPr/>
        <p:txBody>
          <a:bodyPr/>
          <a:lstStyle/>
          <a:p>
            <a:r>
              <a:rPr lang="en-US" altLang="zh-CN" sz="3600"/>
              <a:t>2.2.2</a:t>
            </a:r>
            <a:r>
              <a:rPr lang="en-US" altLang="zh-CN"/>
              <a:t> </a:t>
            </a:r>
            <a:r>
              <a:rPr lang="zh-CN" altLang="en-US" sz="3600"/>
              <a:t>简化的蚂蚁寻食过程 </a:t>
            </a:r>
            <a:r>
              <a:rPr lang="en-US" altLang="zh-CN" sz="3600"/>
              <a:t>2/3</a:t>
            </a:r>
          </a:p>
        </p:txBody>
      </p:sp>
      <p:graphicFrame>
        <p:nvGraphicFramePr>
          <p:cNvPr id="225283" name="Object 3"/>
          <p:cNvGraphicFramePr>
            <a:graphicFrameLocks noGrp="1" noChangeAspect="1"/>
          </p:cNvGraphicFramePr>
          <p:nvPr>
            <p:ph idx="1"/>
          </p:nvPr>
        </p:nvGraphicFramePr>
        <p:xfrm>
          <a:off x="971550" y="1773238"/>
          <a:ext cx="6588125" cy="3330575"/>
        </p:xfrm>
        <a:graphic>
          <a:graphicData uri="http://schemas.openxmlformats.org/presentationml/2006/ole">
            <mc:AlternateContent xmlns:mc="http://schemas.openxmlformats.org/markup-compatibility/2006">
              <mc:Choice xmlns:v="urn:schemas-microsoft-com:vml" Requires="v">
                <p:oleObj spid="_x0000_s159753" name="位图图像" r:id="rId1" imgW="5124450" imgH="2590800" progId="Paint.Picture">
                  <p:embed/>
                </p:oleObj>
              </mc:Choice>
              <mc:Fallback>
                <p:oleObj name="位图图像" r:id="rId1" imgW="5124450" imgH="2590800" progId="Paint.Picture">
                  <p:embed/>
                  <p:pic>
                    <p:nvPicPr>
                      <p:cNvPr id="0" name="图片 1597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773238"/>
                        <a:ext cx="6588125" cy="333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284" name="Text Box 4"/>
          <p:cNvSpPr txBox="1">
            <a:spLocks noChangeArrowheads="1"/>
          </p:cNvSpPr>
          <p:nvPr/>
        </p:nvSpPr>
        <p:spPr bwMode="auto">
          <a:xfrm>
            <a:off x="971550" y="4941888"/>
            <a:ext cx="66960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t>本图为从开始算起，经过</a:t>
            </a:r>
            <a:r>
              <a:rPr lang="en-US" altLang="zh-CN" sz="1800"/>
              <a:t>18</a:t>
            </a:r>
            <a:r>
              <a:rPr lang="zh-CN" altLang="en-US" sz="1800"/>
              <a:t>个时间单位时的情形：走</a:t>
            </a:r>
            <a:r>
              <a:rPr lang="en-US" altLang="zh-CN" sz="1800"/>
              <a:t>ABD</a:t>
            </a:r>
            <a:r>
              <a:rPr lang="zh-CN" altLang="en-US" sz="1800"/>
              <a:t>的蚂蚁到达终点后得到食物又返回了起点</a:t>
            </a:r>
            <a:r>
              <a:rPr lang="en-US" altLang="zh-CN" sz="1800"/>
              <a:t>A</a:t>
            </a:r>
            <a:r>
              <a:rPr lang="zh-CN" altLang="en-US" sz="1800"/>
              <a:t>，而走</a:t>
            </a:r>
            <a:r>
              <a:rPr lang="en-US" altLang="zh-CN" sz="1800"/>
              <a:t>ACD</a:t>
            </a:r>
            <a:r>
              <a:rPr lang="zh-CN" altLang="en-US" sz="1800"/>
              <a:t>的蚂蚁刚好走到</a:t>
            </a:r>
            <a:r>
              <a:rPr lang="en-US" altLang="zh-CN" sz="1800"/>
              <a:t>D</a:t>
            </a:r>
            <a:r>
              <a:rPr lang="zh-CN" altLang="en-US" sz="1800"/>
              <a:t>点。</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3F2C00D9-373D-41B7-B8F4-8C1E0E29B03F}" type="slidenum">
              <a:rPr lang="zh-CN" altLang="en-US"/>
            </a:fld>
            <a:endParaRPr lang="en-US" altLang="zh-CN"/>
          </a:p>
        </p:txBody>
      </p:sp>
      <p:sp>
        <p:nvSpPr>
          <p:cNvPr id="226306" name="Rectangle 2"/>
          <p:cNvSpPr>
            <a:spLocks noGrp="1" noChangeArrowheads="1"/>
          </p:cNvSpPr>
          <p:nvPr>
            <p:ph type="title"/>
          </p:nvPr>
        </p:nvSpPr>
        <p:spPr>
          <a:xfrm>
            <a:off x="838200" y="-152400"/>
            <a:ext cx="7772400" cy="1143000"/>
          </a:xfrm>
        </p:spPr>
        <p:txBody>
          <a:bodyPr/>
          <a:lstStyle/>
          <a:p>
            <a:r>
              <a:rPr lang="en-US" altLang="zh-CN" sz="3600"/>
              <a:t>2.2.2 </a:t>
            </a:r>
            <a:r>
              <a:rPr lang="zh-CN" altLang="en-US" sz="4000"/>
              <a:t>简化的蚂蚁寻食过程 </a:t>
            </a:r>
            <a:r>
              <a:rPr lang="en-US" altLang="zh-CN" sz="4000"/>
              <a:t>3/3</a:t>
            </a:r>
          </a:p>
        </p:txBody>
      </p:sp>
      <p:sp>
        <p:nvSpPr>
          <p:cNvPr id="226307" name="Rectangle 3"/>
          <p:cNvSpPr>
            <a:spLocks noGrp="1" noChangeArrowheads="1"/>
          </p:cNvSpPr>
          <p:nvPr>
            <p:ph type="body" idx="1"/>
          </p:nvPr>
        </p:nvSpPr>
        <p:spPr>
          <a:xfrm>
            <a:off x="0" y="1143000"/>
            <a:ext cx="9144000" cy="5486400"/>
          </a:xfrm>
        </p:spPr>
        <p:txBody>
          <a:bodyPr/>
          <a:lstStyle/>
          <a:p>
            <a:pPr>
              <a:buFont typeface="Wingdings" pitchFamily="2" charset="2"/>
              <a:buNone/>
            </a:pPr>
            <a:r>
              <a:rPr lang="zh-CN" altLang="en-US" sz="2400" smtClean="0"/>
              <a:t>              蚂蚁</a:t>
            </a:r>
            <a:r>
              <a:rPr lang="zh-CN" altLang="en-US" sz="2400"/>
              <a:t>每经过一处所留下的信息素为一个单位，则经过</a:t>
            </a:r>
            <a:r>
              <a:rPr lang="en-US" altLang="zh-CN" sz="2400"/>
              <a:t>36</a:t>
            </a:r>
            <a:r>
              <a:rPr lang="zh-CN" altLang="en-US" sz="2400"/>
              <a:t>个时间单位后，所有开始一起出发的蚂蚁都经过不同路径从</a:t>
            </a:r>
            <a:r>
              <a:rPr lang="en-US" altLang="zh-CN" sz="2400"/>
              <a:t>D</a:t>
            </a:r>
            <a:r>
              <a:rPr lang="zh-CN" altLang="en-US" sz="2400"/>
              <a:t>点取得了食物，此时</a:t>
            </a:r>
            <a:r>
              <a:rPr lang="en-US" altLang="zh-CN" sz="2400"/>
              <a:t>ABD</a:t>
            </a:r>
            <a:r>
              <a:rPr lang="zh-CN" altLang="en-US" sz="2400"/>
              <a:t>的路线往返了</a:t>
            </a:r>
            <a:r>
              <a:rPr lang="en-US" altLang="zh-CN" sz="2400"/>
              <a:t>2</a:t>
            </a:r>
            <a:r>
              <a:rPr lang="zh-CN" altLang="en-US" sz="2400"/>
              <a:t>趟，每一处的信息素为</a:t>
            </a:r>
            <a:r>
              <a:rPr lang="en-US" altLang="zh-CN" sz="2400"/>
              <a:t>4</a:t>
            </a:r>
            <a:r>
              <a:rPr lang="zh-CN" altLang="en-US" sz="2400"/>
              <a:t>个单位，而 </a:t>
            </a:r>
            <a:r>
              <a:rPr lang="en-US" altLang="zh-CN" sz="2400"/>
              <a:t>ACD</a:t>
            </a:r>
            <a:r>
              <a:rPr lang="zh-CN" altLang="en-US" sz="2400"/>
              <a:t>的路线往返了一趟，每一处的信息素为</a:t>
            </a:r>
            <a:r>
              <a:rPr lang="en-US" altLang="zh-CN" sz="2400"/>
              <a:t>2</a:t>
            </a:r>
            <a:r>
              <a:rPr lang="zh-CN" altLang="en-US" sz="2400"/>
              <a:t>个单位，其比值为</a:t>
            </a:r>
            <a:r>
              <a:rPr lang="en-US" altLang="zh-CN" sz="2400"/>
              <a:t>2</a:t>
            </a:r>
            <a:r>
              <a:rPr lang="zh-CN" altLang="en-US" sz="2400"/>
              <a:t>：</a:t>
            </a:r>
            <a:r>
              <a:rPr lang="en-US" altLang="zh-CN" sz="2400"/>
              <a:t>1</a:t>
            </a:r>
            <a:r>
              <a:rPr lang="zh-CN" altLang="en-US" sz="2400"/>
              <a:t>。</a:t>
            </a:r>
            <a:endParaRPr lang="zh-CN" altLang="en-US" sz="2400"/>
          </a:p>
          <a:p>
            <a:pPr>
              <a:buFont typeface="Wingdings" pitchFamily="2" charset="2"/>
              <a:buNone/>
            </a:pPr>
            <a:r>
              <a:rPr lang="zh-CN" altLang="en-US" sz="2400"/>
              <a:t>          寻找食物的过程继续进行，则按信息素的指导，蚁群在</a:t>
            </a:r>
            <a:r>
              <a:rPr lang="en-US" altLang="zh-CN" sz="2400"/>
              <a:t>ABD</a:t>
            </a:r>
            <a:r>
              <a:rPr lang="zh-CN" altLang="en-US" sz="2400"/>
              <a:t>路线上增派一只蚂蚁（共</a:t>
            </a:r>
            <a:r>
              <a:rPr lang="en-US" altLang="zh-CN" sz="2400"/>
              <a:t>2</a:t>
            </a:r>
            <a:r>
              <a:rPr lang="zh-CN" altLang="en-US" sz="2400"/>
              <a:t>只），而</a:t>
            </a:r>
            <a:r>
              <a:rPr lang="en-US" altLang="zh-CN" sz="2400"/>
              <a:t>ACD</a:t>
            </a:r>
            <a:r>
              <a:rPr lang="zh-CN" altLang="en-US" sz="2400"/>
              <a:t>路线上仍然为一只蚂蚁。再经过</a:t>
            </a:r>
            <a:r>
              <a:rPr lang="en-US" altLang="zh-CN" sz="2400"/>
              <a:t>36</a:t>
            </a:r>
            <a:r>
              <a:rPr lang="zh-CN" altLang="en-US" sz="2400"/>
              <a:t>个时间单位后，两条线路上的信息素单位积累为</a:t>
            </a:r>
            <a:r>
              <a:rPr lang="en-US" altLang="zh-CN" sz="2400"/>
              <a:t>12</a:t>
            </a:r>
            <a:r>
              <a:rPr lang="zh-CN" altLang="en-US" sz="2400"/>
              <a:t>和</a:t>
            </a:r>
            <a:r>
              <a:rPr lang="en-US" altLang="zh-CN" sz="2400"/>
              <a:t>4</a:t>
            </a:r>
            <a:r>
              <a:rPr lang="zh-CN" altLang="en-US" sz="2400" smtClean="0"/>
              <a:t>，值</a:t>
            </a:r>
            <a:r>
              <a:rPr lang="zh-CN" altLang="en-US" sz="2400"/>
              <a:t>为</a:t>
            </a:r>
            <a:r>
              <a:rPr lang="en-US" altLang="zh-CN" sz="2400"/>
              <a:t>3</a:t>
            </a:r>
            <a:r>
              <a:rPr lang="zh-CN" altLang="en-US" sz="2400"/>
              <a:t>：</a:t>
            </a:r>
            <a:r>
              <a:rPr lang="en-US" altLang="zh-CN" sz="2400"/>
              <a:t>1</a:t>
            </a:r>
            <a:r>
              <a:rPr lang="zh-CN" altLang="en-US" sz="2400" smtClean="0"/>
              <a:t>。若按</a:t>
            </a:r>
            <a:r>
              <a:rPr lang="zh-CN" altLang="en-US" sz="2400"/>
              <a:t>以上规则继续，蚁群在</a:t>
            </a:r>
            <a:r>
              <a:rPr lang="en-US" altLang="zh-CN" sz="2400"/>
              <a:t>ABD</a:t>
            </a:r>
            <a:r>
              <a:rPr lang="zh-CN" altLang="en-US" sz="2400"/>
              <a:t>路线上再增派一只蚂蚁（共</a:t>
            </a:r>
            <a:r>
              <a:rPr lang="en-US" altLang="zh-CN" sz="2400"/>
              <a:t>3</a:t>
            </a:r>
            <a:r>
              <a:rPr lang="zh-CN" altLang="en-US" sz="2400"/>
              <a:t>只），而</a:t>
            </a:r>
            <a:r>
              <a:rPr lang="en-US" altLang="zh-CN" sz="2400"/>
              <a:t>ACD</a:t>
            </a:r>
            <a:r>
              <a:rPr lang="zh-CN" altLang="en-US" sz="2400"/>
              <a:t>路线上仍然为一只蚂蚁。再经过</a:t>
            </a:r>
            <a:r>
              <a:rPr lang="en-US" altLang="zh-CN" sz="2400"/>
              <a:t>36</a:t>
            </a:r>
            <a:r>
              <a:rPr lang="zh-CN" altLang="en-US" sz="2400"/>
              <a:t>个时间单位后，两条线路上的信息素单位积累为</a:t>
            </a:r>
            <a:r>
              <a:rPr lang="en-US" altLang="zh-CN" sz="2400"/>
              <a:t>24</a:t>
            </a:r>
            <a:r>
              <a:rPr lang="zh-CN" altLang="en-US" sz="2400"/>
              <a:t>和</a:t>
            </a:r>
            <a:r>
              <a:rPr lang="en-US" altLang="zh-CN" sz="2400"/>
              <a:t>6</a:t>
            </a:r>
            <a:r>
              <a:rPr lang="zh-CN" altLang="en-US" sz="2400"/>
              <a:t>，比值为</a:t>
            </a:r>
            <a:r>
              <a:rPr lang="en-US" altLang="zh-CN" sz="2400"/>
              <a:t>4</a:t>
            </a:r>
            <a:r>
              <a:rPr lang="zh-CN" altLang="en-US" sz="2400"/>
              <a:t>：</a:t>
            </a:r>
            <a:r>
              <a:rPr lang="en-US" altLang="zh-CN" sz="2400"/>
              <a:t>1</a:t>
            </a:r>
            <a:r>
              <a:rPr lang="zh-CN" altLang="en-US" sz="2400"/>
              <a:t>。</a:t>
            </a:r>
            <a:endParaRPr lang="zh-CN" altLang="en-US" sz="2400"/>
          </a:p>
          <a:p>
            <a:pPr>
              <a:buFont typeface="Wingdings" pitchFamily="2" charset="2"/>
              <a:buNone/>
            </a:pPr>
            <a:r>
              <a:rPr lang="zh-CN" altLang="en-US" sz="2400"/>
              <a:t>          若继续进行，则按信息素的指导，最终所有的蚂蚁会放弃</a:t>
            </a:r>
            <a:r>
              <a:rPr lang="en-US" altLang="zh-CN" sz="2400"/>
              <a:t>ACD</a:t>
            </a:r>
            <a:r>
              <a:rPr lang="zh-CN" altLang="en-US" sz="2400"/>
              <a:t>路线，而都选择</a:t>
            </a:r>
            <a:r>
              <a:rPr lang="en-US" altLang="zh-CN" sz="2400"/>
              <a:t>ABD</a:t>
            </a:r>
            <a:r>
              <a:rPr lang="zh-CN" altLang="en-US" sz="2400"/>
              <a:t>路线。这也就是前面所提到的正反馈效应</a:t>
            </a:r>
            <a:r>
              <a:rPr lang="zh-CN" altLang="en-US" sz="2400" smtClean="0"/>
              <a:t>。</a:t>
            </a:r>
            <a:endParaRPr lang="zh-CN" altLang="en-US" sz="240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fld id="{01B3EC68-75E3-401E-ABA9-4AA015461273}" type="slidenum">
              <a:rPr lang="zh-CN" altLang="en-US"/>
            </a:fld>
            <a:endParaRPr lang="en-US" altLang="zh-CN"/>
          </a:p>
        </p:txBody>
      </p:sp>
      <p:sp>
        <p:nvSpPr>
          <p:cNvPr id="227330" name="Rectangle 2"/>
          <p:cNvSpPr>
            <a:spLocks noGrp="1" noChangeArrowheads="1"/>
          </p:cNvSpPr>
          <p:nvPr>
            <p:ph type="title"/>
          </p:nvPr>
        </p:nvSpPr>
        <p:spPr>
          <a:xfrm>
            <a:off x="762000" y="-76200"/>
            <a:ext cx="7772400" cy="1143000"/>
          </a:xfrm>
        </p:spPr>
        <p:txBody>
          <a:bodyPr/>
          <a:lstStyle/>
          <a:p>
            <a:r>
              <a:rPr lang="en-US" altLang="zh-CN" sz="3600"/>
              <a:t>2.2.3 </a:t>
            </a:r>
            <a:r>
              <a:rPr lang="zh-CN" altLang="en-US" sz="3600"/>
              <a:t>自然蚁群与人工蚁群算法</a:t>
            </a:r>
          </a:p>
        </p:txBody>
      </p:sp>
      <p:sp>
        <p:nvSpPr>
          <p:cNvPr id="227331" name="Text Box 3"/>
          <p:cNvSpPr txBox="1">
            <a:spLocks noChangeArrowheads="1"/>
          </p:cNvSpPr>
          <p:nvPr/>
        </p:nvSpPr>
        <p:spPr bwMode="auto">
          <a:xfrm>
            <a:off x="228600" y="1295400"/>
            <a:ext cx="8839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a:t>      基于以上蚁群寻找食物</a:t>
            </a:r>
            <a:r>
              <a:rPr lang="zh-CN" altLang="en-US" smtClean="0"/>
              <a:t>时最</a:t>
            </a:r>
            <a:r>
              <a:rPr lang="zh-CN" altLang="en-US"/>
              <a:t>优路径选择问题，可以</a:t>
            </a:r>
            <a:r>
              <a:rPr lang="zh-CN" altLang="en-US" smtClean="0"/>
              <a:t>构造人</a:t>
            </a:r>
            <a:r>
              <a:rPr lang="zh-CN" altLang="en-US"/>
              <a:t>工蚁群，来解决最优化问题，如</a:t>
            </a:r>
            <a:r>
              <a:rPr lang="en-US" altLang="zh-CN"/>
              <a:t>TSP</a:t>
            </a:r>
            <a:r>
              <a:rPr lang="zh-CN" altLang="en-US"/>
              <a:t>问题。</a:t>
            </a:r>
            <a:endParaRPr lang="zh-CN" altLang="en-US"/>
          </a:p>
          <a:p>
            <a:r>
              <a:rPr lang="zh-CN" altLang="en-US"/>
              <a:t>      人工蚁群中把具有简单功能的工作单元看作蚂蚁。二者</a:t>
            </a:r>
            <a:r>
              <a:rPr lang="zh-CN" altLang="en-US" smtClean="0"/>
              <a:t>的相似之处</a:t>
            </a:r>
            <a:r>
              <a:rPr lang="zh-CN" altLang="en-US"/>
              <a:t>在于都是优先选择信息素浓度大的路径。较短路径</a:t>
            </a:r>
            <a:r>
              <a:rPr lang="zh-CN" altLang="en-US" smtClean="0"/>
              <a:t>的信息素</a:t>
            </a:r>
            <a:r>
              <a:rPr lang="zh-CN" altLang="en-US"/>
              <a:t>浓度高，所以能够最终被所有蚂蚁选择，也就是最终</a:t>
            </a:r>
            <a:r>
              <a:rPr lang="zh-CN" altLang="en-US" smtClean="0"/>
              <a:t>的优化</a:t>
            </a:r>
            <a:r>
              <a:rPr lang="zh-CN" altLang="en-US"/>
              <a:t>结果。</a:t>
            </a:r>
            <a:endParaRPr lang="zh-CN" altLang="en-US"/>
          </a:p>
          <a:p>
            <a:r>
              <a:rPr lang="zh-CN" altLang="en-US"/>
              <a:t>      两者的区别在于人工蚁群有一定的记忆能力，能够记忆</a:t>
            </a:r>
            <a:r>
              <a:rPr lang="zh-CN" altLang="en-US" smtClean="0"/>
              <a:t>已经</a:t>
            </a:r>
            <a:r>
              <a:rPr lang="zh-CN" altLang="en-US"/>
              <a:t>访问过的节点。同时，人工蚁群再选择下一条路径的时候</a:t>
            </a:r>
            <a:r>
              <a:rPr lang="zh-CN" altLang="en-US" smtClean="0"/>
              <a:t>是按</a:t>
            </a:r>
            <a:r>
              <a:rPr lang="zh-CN" altLang="en-US"/>
              <a:t>一定算法规律有意识地寻找最短路径，而不是盲目的。</a:t>
            </a:r>
            <a:r>
              <a:rPr lang="zh-CN" altLang="en-US" smtClean="0"/>
              <a:t>例如在</a:t>
            </a:r>
            <a:r>
              <a:rPr lang="en-US" altLang="zh-CN"/>
              <a:t>TSP</a:t>
            </a:r>
            <a:r>
              <a:rPr lang="zh-CN" altLang="en-US"/>
              <a:t>问题中，可以预先知道当前城市到下一个目的地的距离。</a:t>
            </a:r>
            <a:endParaRPr lang="zh-CN" altLang="en-US"/>
          </a:p>
          <a:p>
            <a:endParaRPr lang="zh-CN" alt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990600"/>
            <a:ext cx="8458200" cy="1143000"/>
          </a:xfrm>
        </p:spPr>
        <p:txBody>
          <a:bodyPr/>
          <a:lstStyle/>
          <a:p>
            <a:pPr algn="l"/>
            <a:r>
              <a:rPr lang="en-US" altLang="zh-CN" sz="3600" b="1">
                <a:effectLst>
                  <a:outerShdw blurRad="38100" dist="38100" dir="2700000" algn="tl">
                    <a:srgbClr val="C0C0C0"/>
                  </a:outerShdw>
                </a:effectLst>
              </a:rPr>
              <a:t>2.2   </a:t>
            </a:r>
            <a:r>
              <a:rPr lang="zh-CN" altLang="en-US" sz="3600" b="1">
                <a:effectLst>
                  <a:outerShdw blurRad="38100" dist="38100" dir="2700000" algn="tl">
                    <a:srgbClr val="C0C0C0"/>
                  </a:outerShdw>
                </a:effectLst>
              </a:rPr>
              <a:t>旅行商问题中的蚁群优化算法</a:t>
            </a:r>
          </a:p>
        </p:txBody>
      </p:sp>
      <p:pic>
        <p:nvPicPr>
          <p:cNvPr id="102404"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02405" name="Text Box 5"/>
          <p:cNvSpPr txBox="1">
            <a:spLocks noChangeArrowheads="1"/>
          </p:cNvSpPr>
          <p:nvPr/>
        </p:nvSpPr>
        <p:spPr bwMode="auto">
          <a:xfrm>
            <a:off x="457200" y="2057400"/>
            <a:ext cx="36385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effectLst>
                  <a:outerShdw blurRad="38100" dist="38100" dir="2700000" algn="tl">
                    <a:srgbClr val="C0C0C0"/>
                  </a:outerShdw>
                </a:effectLst>
              </a:rPr>
              <a:t>2.2.1</a:t>
            </a:r>
            <a:r>
              <a:rPr lang="en-US" altLang="zh-CN" sz="3600" b="1">
                <a:effectLst>
                  <a:outerShdw blurRad="38100" dist="38100" dir="2700000" algn="tl">
                    <a:srgbClr val="C0C0C0"/>
                  </a:outerShdw>
                </a:effectLst>
                <a:latin typeface="Arial" charset="0"/>
              </a:rPr>
              <a:t>  </a:t>
            </a:r>
            <a:r>
              <a:rPr lang="zh-CN" altLang="en-US" sz="3600" b="1">
                <a:effectLst>
                  <a:outerShdw blurRad="38100" dist="38100" dir="2700000" algn="tl">
                    <a:srgbClr val="C0C0C0"/>
                  </a:outerShdw>
                </a:effectLst>
                <a:latin typeface="Arial" charset="0"/>
              </a:rPr>
              <a:t>旅行商问题</a:t>
            </a:r>
          </a:p>
        </p:txBody>
      </p:sp>
      <p:sp>
        <p:nvSpPr>
          <p:cNvPr id="102406" name="Text Box 6"/>
          <p:cNvSpPr txBox="1">
            <a:spLocks noChangeArrowheads="1"/>
          </p:cNvSpPr>
          <p:nvPr/>
        </p:nvSpPr>
        <p:spPr bwMode="auto">
          <a:xfrm>
            <a:off x="457200" y="2819400"/>
            <a:ext cx="8472488" cy="1997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500">
                <a:effectLst>
                  <a:outerShdw blurRad="38100" dist="38100" dir="2700000" algn="tl">
                    <a:srgbClr val="C0C0C0"/>
                  </a:outerShdw>
                </a:effectLst>
                <a:latin typeface="Arial" charset="0"/>
              </a:rPr>
              <a:t>    </a:t>
            </a:r>
            <a:r>
              <a:rPr lang="zh-CN" altLang="en-US" sz="2500">
                <a:effectLst>
                  <a:outerShdw blurRad="38100" dist="38100" dir="2700000" algn="tl">
                    <a:srgbClr val="C0C0C0"/>
                  </a:outerShdw>
                </a:effectLst>
                <a:latin typeface="Arial" charset="0"/>
              </a:rPr>
              <a:t>旅行商问题（</a:t>
            </a:r>
            <a:r>
              <a:rPr lang="en-US" altLang="zh-CN" sz="2500">
                <a:effectLst>
                  <a:outerShdw blurRad="38100" dist="38100" dir="2700000" algn="tl">
                    <a:srgbClr val="C0C0C0"/>
                  </a:outerShdw>
                </a:effectLst>
                <a:latin typeface="Arial" charset="0"/>
              </a:rPr>
              <a:t>traveling salesman problem TSP</a:t>
            </a:r>
            <a:r>
              <a:rPr lang="zh-CN" altLang="en-US" sz="2500">
                <a:effectLst>
                  <a:outerShdw blurRad="38100" dist="38100" dir="2700000" algn="tl">
                    <a:srgbClr val="C0C0C0"/>
                  </a:outerShdw>
                </a:effectLst>
                <a:latin typeface="Arial" charset="0"/>
              </a:rPr>
              <a:t>）是一</a:t>
            </a:r>
            <a:endParaRPr lang="zh-CN" altLang="en-US" sz="2500">
              <a:effectLst>
                <a:outerShdw blurRad="38100" dist="38100" dir="2700000" algn="tl">
                  <a:srgbClr val="C0C0C0"/>
                </a:outerShdw>
              </a:effectLst>
              <a:latin typeface="Arial" charset="0"/>
            </a:endParaRPr>
          </a:p>
          <a:p>
            <a:r>
              <a:rPr lang="zh-CN" altLang="en-US" sz="2500">
                <a:effectLst>
                  <a:outerShdw blurRad="38100" dist="38100" dir="2700000" algn="tl">
                    <a:srgbClr val="C0C0C0"/>
                  </a:outerShdw>
                </a:effectLst>
                <a:latin typeface="Arial" charset="0"/>
              </a:rPr>
              <a:t>个为学术界广泛研究的问题，长期以来它吸引了众多学者</a:t>
            </a:r>
            <a:endParaRPr lang="zh-CN" altLang="en-US" sz="2500">
              <a:effectLst>
                <a:outerShdw blurRad="38100" dist="38100" dir="2700000" algn="tl">
                  <a:srgbClr val="C0C0C0"/>
                </a:outerShdw>
              </a:effectLst>
              <a:latin typeface="Arial" charset="0"/>
            </a:endParaRPr>
          </a:p>
          <a:p>
            <a:r>
              <a:rPr lang="zh-CN" altLang="en-US" sz="2500">
                <a:effectLst>
                  <a:outerShdw blurRad="38100" dist="38100" dir="2700000" algn="tl">
                    <a:srgbClr val="C0C0C0"/>
                  </a:outerShdw>
                </a:effectLst>
                <a:latin typeface="Arial" charset="0"/>
              </a:rPr>
              <a:t>对其进行研究，在</a:t>
            </a:r>
            <a:r>
              <a:rPr lang="en-US" altLang="zh-CN" sz="2500">
                <a:effectLst>
                  <a:outerShdw blurRad="38100" dist="38100" dir="2700000" algn="tl">
                    <a:srgbClr val="C0C0C0"/>
                  </a:outerShdw>
                </a:effectLst>
                <a:latin typeface="Arial" charset="0"/>
              </a:rPr>
              <a:t>ACO</a:t>
            </a:r>
            <a:r>
              <a:rPr lang="zh-CN" altLang="en-US" sz="2500">
                <a:effectLst>
                  <a:outerShdw blurRad="38100" dist="38100" dir="2700000" algn="tl">
                    <a:srgbClr val="C0C0C0"/>
                  </a:outerShdw>
                </a:effectLst>
                <a:latin typeface="Arial" charset="0"/>
              </a:rPr>
              <a:t>的研究中，</a:t>
            </a:r>
            <a:r>
              <a:rPr lang="en-US" altLang="zh-CN" sz="2500">
                <a:effectLst>
                  <a:outerShdw blurRad="38100" dist="38100" dir="2700000" algn="tl">
                    <a:srgbClr val="C0C0C0"/>
                  </a:outerShdw>
                </a:effectLst>
                <a:latin typeface="Arial" charset="0"/>
              </a:rPr>
              <a:t>TSP</a:t>
            </a:r>
            <a:r>
              <a:rPr lang="zh-CN" altLang="en-US" sz="2500">
                <a:effectLst>
                  <a:outerShdw blurRad="38100" dist="38100" dir="2700000" algn="tl">
                    <a:srgbClr val="C0C0C0"/>
                  </a:outerShdw>
                </a:effectLst>
                <a:latin typeface="Arial" charset="0"/>
              </a:rPr>
              <a:t>同样起着重要的作</a:t>
            </a:r>
            <a:endParaRPr lang="zh-CN" altLang="en-US" sz="2500">
              <a:effectLst>
                <a:outerShdw blurRad="38100" dist="38100" dir="2700000" algn="tl">
                  <a:srgbClr val="C0C0C0"/>
                </a:outerShdw>
              </a:effectLst>
              <a:latin typeface="Arial" charset="0"/>
            </a:endParaRPr>
          </a:p>
          <a:p>
            <a:r>
              <a:rPr lang="zh-CN" altLang="en-US" sz="2500">
                <a:effectLst>
                  <a:outerShdw blurRad="38100" dist="38100" dir="2700000" algn="tl">
                    <a:srgbClr val="C0C0C0"/>
                  </a:outerShdw>
                </a:effectLst>
                <a:latin typeface="Arial" charset="0"/>
              </a:rPr>
              <a:t>用，第一个</a:t>
            </a:r>
            <a:r>
              <a:rPr lang="en-US" altLang="zh-CN" sz="2500">
                <a:effectLst>
                  <a:outerShdw blurRad="38100" dist="38100" dir="2700000" algn="tl">
                    <a:srgbClr val="C0C0C0"/>
                  </a:outerShdw>
                </a:effectLst>
                <a:latin typeface="Arial" charset="0"/>
              </a:rPr>
              <a:t>ACO</a:t>
            </a:r>
            <a:r>
              <a:rPr lang="zh-CN" altLang="en-US" sz="2500">
                <a:effectLst>
                  <a:outerShdw blurRad="38100" dist="38100" dir="2700000" algn="tl">
                    <a:srgbClr val="C0C0C0"/>
                  </a:outerShdw>
                </a:effectLst>
                <a:latin typeface="Arial" charset="0"/>
              </a:rPr>
              <a:t>算法</a:t>
            </a:r>
            <a:r>
              <a:rPr lang="en-US" altLang="zh-CN" sz="2500">
                <a:effectLst>
                  <a:outerShdw blurRad="38100" dist="38100" dir="2700000" algn="tl">
                    <a:srgbClr val="C0C0C0"/>
                  </a:outerShdw>
                </a:effectLst>
                <a:latin typeface="Arial" charset="0"/>
              </a:rPr>
              <a:t>----</a:t>
            </a:r>
            <a:r>
              <a:rPr lang="zh-CN" altLang="en-US" sz="2500">
                <a:effectLst>
                  <a:outerShdw blurRad="38100" dist="38100" dir="2700000" algn="tl">
                    <a:srgbClr val="C0C0C0"/>
                  </a:outerShdw>
                </a:effectLst>
                <a:latin typeface="Arial" charset="0"/>
              </a:rPr>
              <a:t>蚂蚁系统（</a:t>
            </a:r>
            <a:r>
              <a:rPr lang="en-US" altLang="zh-CN" sz="2500">
                <a:effectLst>
                  <a:outerShdw blurRad="38100" dist="38100" dir="2700000" algn="tl">
                    <a:srgbClr val="C0C0C0"/>
                  </a:outerShdw>
                </a:effectLst>
                <a:latin typeface="Arial" charset="0"/>
              </a:rPr>
              <a:t>ant system AS</a:t>
            </a:r>
            <a:r>
              <a:rPr lang="zh-CN" altLang="en-US" sz="2500">
                <a:effectLst>
                  <a:outerShdw blurRad="38100" dist="38100" dir="2700000" algn="tl">
                    <a:srgbClr val="C0C0C0"/>
                  </a:outerShdw>
                </a:effectLst>
                <a:latin typeface="Arial" charset="0"/>
              </a:rPr>
              <a:t>）以及</a:t>
            </a:r>
            <a:endParaRPr lang="zh-CN" altLang="en-US" sz="2500">
              <a:effectLst>
                <a:outerShdw blurRad="38100" dist="38100" dir="2700000" algn="tl">
                  <a:srgbClr val="C0C0C0"/>
                </a:outerShdw>
              </a:effectLst>
              <a:latin typeface="Arial" charset="0"/>
            </a:endParaRPr>
          </a:p>
          <a:p>
            <a:r>
              <a:rPr lang="zh-CN" altLang="en-US" sz="2500">
                <a:effectLst>
                  <a:outerShdw blurRad="38100" dist="38100" dir="2700000" algn="tl">
                    <a:srgbClr val="C0C0C0"/>
                  </a:outerShdw>
                </a:effectLst>
                <a:latin typeface="Arial" charset="0"/>
              </a:rPr>
              <a:t>随后提出的大量的</a:t>
            </a:r>
            <a:r>
              <a:rPr lang="en-US" altLang="zh-CN" sz="2500">
                <a:effectLst>
                  <a:outerShdw blurRad="38100" dist="38100" dir="2700000" algn="tl">
                    <a:srgbClr val="C0C0C0"/>
                  </a:outerShdw>
                </a:effectLst>
                <a:latin typeface="Arial" charset="0"/>
              </a:rPr>
              <a:t>ACO</a:t>
            </a:r>
            <a:r>
              <a:rPr lang="zh-CN" altLang="en-US" sz="2500">
                <a:effectLst>
                  <a:outerShdw blurRad="38100" dist="38100" dir="2700000" algn="tl">
                    <a:srgbClr val="C0C0C0"/>
                  </a:outerShdw>
                </a:effectLst>
                <a:latin typeface="Arial" charset="0"/>
              </a:rPr>
              <a:t>算法都是首先在</a:t>
            </a:r>
            <a:r>
              <a:rPr lang="en-US" altLang="zh-CN" sz="2500">
                <a:effectLst>
                  <a:outerShdw blurRad="38100" dist="38100" dir="2700000" algn="tl">
                    <a:srgbClr val="C0C0C0"/>
                  </a:outerShdw>
                </a:effectLst>
                <a:latin typeface="Arial" charset="0"/>
              </a:rPr>
              <a:t>TSP</a:t>
            </a:r>
            <a:r>
              <a:rPr lang="zh-CN" altLang="en-US" sz="2500">
                <a:effectLst>
                  <a:outerShdw blurRad="38100" dist="38100" dir="2700000" algn="tl">
                    <a:srgbClr val="C0C0C0"/>
                  </a:outerShdw>
                </a:effectLst>
                <a:latin typeface="Arial" charset="0"/>
              </a:rPr>
              <a:t>上进行测试的。</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8"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grpSp>
        <p:nvGrpSpPr>
          <p:cNvPr id="103443" name="Group 19"/>
          <p:cNvGrpSpPr/>
          <p:nvPr/>
        </p:nvGrpSpPr>
        <p:grpSpPr bwMode="auto">
          <a:xfrm>
            <a:off x="533400" y="1447800"/>
            <a:ext cx="8337550" cy="2759075"/>
            <a:chOff x="192" y="912"/>
            <a:chExt cx="5252" cy="1738"/>
          </a:xfrm>
        </p:grpSpPr>
        <p:graphicFrame>
          <p:nvGraphicFramePr>
            <p:cNvPr id="103432" name="Object 8"/>
            <p:cNvGraphicFramePr>
              <a:graphicFrameLocks noChangeAspect="1"/>
            </p:cNvGraphicFramePr>
            <p:nvPr/>
          </p:nvGraphicFramePr>
          <p:xfrm>
            <a:off x="1008" y="1920"/>
            <a:ext cx="240" cy="240"/>
          </p:xfrm>
          <a:graphic>
            <a:graphicData uri="http://schemas.openxmlformats.org/presentationml/2006/ole">
              <mc:AlternateContent xmlns:mc="http://schemas.openxmlformats.org/markup-compatibility/2006">
                <mc:Choice xmlns:v="urn:schemas-microsoft-com:vml" Requires="v">
                  <p:oleObj spid="_x0000_s103544" name="Equation" r:id="rId2" imgW="177800" imgH="177800" progId="Equation.DSMT4">
                    <p:embed/>
                  </p:oleObj>
                </mc:Choice>
                <mc:Fallback>
                  <p:oleObj name="Equation" r:id="rId2" imgW="177800" imgH="17780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1920"/>
                          <a:ext cx="240"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29" name="Text Box 5"/>
            <p:cNvSpPr txBox="1">
              <a:spLocks noChangeArrowheads="1"/>
            </p:cNvSpPr>
            <p:nvPr/>
          </p:nvSpPr>
          <p:spPr bwMode="auto">
            <a:xfrm>
              <a:off x="192" y="912"/>
              <a:ext cx="5252" cy="1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500">
                  <a:effectLst>
                    <a:outerShdw blurRad="38100" dist="38100" dir="2700000" algn="tl">
                      <a:srgbClr val="C0C0C0"/>
                    </a:outerShdw>
                  </a:effectLst>
                  <a:latin typeface="Arial" charset="0"/>
                </a:rPr>
                <a:t>    </a:t>
              </a:r>
              <a:r>
                <a:rPr lang="zh-CN" altLang="en-US" sz="2500">
                  <a:effectLst>
                    <a:outerShdw blurRad="38100" dist="38100" dir="2700000" algn="tl">
                      <a:srgbClr val="C0C0C0"/>
                    </a:outerShdw>
                  </a:effectLst>
                  <a:latin typeface="Arial" charset="0"/>
                </a:rPr>
                <a:t>直观的说，</a:t>
              </a:r>
              <a:r>
                <a:rPr lang="en-US" altLang="zh-CN" sz="2500">
                  <a:effectLst>
                    <a:outerShdw blurRad="38100" dist="38100" dir="2700000" algn="tl">
                      <a:srgbClr val="C0C0C0"/>
                    </a:outerShdw>
                  </a:effectLst>
                  <a:latin typeface="Arial" charset="0"/>
                </a:rPr>
                <a:t>TSP</a:t>
              </a:r>
              <a:r>
                <a:rPr lang="zh-CN" altLang="en-US" sz="2500">
                  <a:effectLst>
                    <a:outerShdw blurRad="38100" dist="38100" dir="2700000" algn="tl">
                      <a:srgbClr val="C0C0C0"/>
                    </a:outerShdw>
                  </a:effectLst>
                  <a:latin typeface="Arial" charset="0"/>
                </a:rPr>
                <a:t>问题就是指一位商人从自己的家乡出发</a:t>
              </a:r>
              <a:endParaRPr lang="zh-CN" altLang="en-US" sz="2500">
                <a:effectLst>
                  <a:outerShdw blurRad="38100" dist="38100" dir="2700000" algn="tl">
                    <a:srgbClr val="C0C0C0"/>
                  </a:outerShdw>
                </a:effectLst>
                <a:latin typeface="Arial" charset="0"/>
              </a:endParaRPr>
            </a:p>
            <a:p>
              <a:r>
                <a:rPr lang="zh-CN" altLang="en-US" sz="2500">
                  <a:effectLst>
                    <a:outerShdw blurRad="38100" dist="38100" dir="2700000" algn="tl">
                      <a:srgbClr val="C0C0C0"/>
                    </a:outerShdw>
                  </a:effectLst>
                  <a:latin typeface="Arial" charset="0"/>
                </a:rPr>
                <a:t>希望能找到一条最短路径，途经给定的城市集合中的所有</a:t>
              </a:r>
              <a:endParaRPr lang="zh-CN" altLang="en-US" sz="2500">
                <a:effectLst>
                  <a:outerShdw blurRad="38100" dist="38100" dir="2700000" algn="tl">
                    <a:srgbClr val="C0C0C0"/>
                  </a:outerShdw>
                </a:effectLst>
                <a:latin typeface="Arial" charset="0"/>
              </a:endParaRPr>
            </a:p>
            <a:p>
              <a:r>
                <a:rPr lang="zh-CN" altLang="en-US" sz="2500">
                  <a:effectLst>
                    <a:outerShdw blurRad="38100" dist="38100" dir="2700000" algn="tl">
                      <a:srgbClr val="C0C0C0"/>
                    </a:outerShdw>
                  </a:effectLst>
                  <a:latin typeface="Arial" charset="0"/>
                </a:rPr>
                <a:t>城市，最后返回家乡，并且每个城市都被访问一次且仅一</a:t>
              </a:r>
              <a:endParaRPr lang="zh-CN" altLang="en-US" sz="2500">
                <a:effectLst>
                  <a:outerShdw blurRad="38100" dist="38100" dir="2700000" algn="tl">
                    <a:srgbClr val="C0C0C0"/>
                  </a:outerShdw>
                </a:effectLst>
                <a:latin typeface="Arial" charset="0"/>
              </a:endParaRPr>
            </a:p>
            <a:p>
              <a:r>
                <a:rPr lang="zh-CN" altLang="en-US" sz="2500">
                  <a:effectLst>
                    <a:outerShdw blurRad="38100" dist="38100" dir="2700000" algn="tl">
                      <a:srgbClr val="C0C0C0"/>
                    </a:outerShdw>
                  </a:effectLst>
                  <a:latin typeface="Arial" charset="0"/>
                </a:rPr>
                <a:t>次。形式上，</a:t>
              </a:r>
              <a:r>
                <a:rPr lang="en-US" altLang="zh-CN" sz="2500">
                  <a:effectLst>
                    <a:outerShdw blurRad="38100" dist="38100" dir="2700000" algn="tl">
                      <a:srgbClr val="C0C0C0"/>
                    </a:outerShdw>
                  </a:effectLst>
                  <a:latin typeface="Arial" charset="0"/>
                </a:rPr>
                <a:t>TSP</a:t>
              </a:r>
              <a:r>
                <a:rPr lang="zh-CN" altLang="en-US" sz="2500">
                  <a:effectLst>
                    <a:outerShdw blurRad="38100" dist="38100" dir="2700000" algn="tl">
                      <a:srgbClr val="C0C0C0"/>
                    </a:outerShdw>
                  </a:effectLst>
                  <a:latin typeface="Arial" charset="0"/>
                </a:rPr>
                <a:t>问题可以用一个带权完全图            来描</a:t>
              </a:r>
              <a:endParaRPr lang="zh-CN" altLang="en-US" sz="2500">
                <a:effectLst>
                  <a:outerShdw blurRad="38100" dist="38100" dir="2700000" algn="tl">
                    <a:srgbClr val="C0C0C0"/>
                  </a:outerShdw>
                </a:effectLst>
                <a:latin typeface="Arial" charset="0"/>
              </a:endParaRPr>
            </a:p>
            <a:p>
              <a:r>
                <a:rPr lang="zh-CN" altLang="en-US" sz="2500">
                  <a:effectLst>
                    <a:outerShdw blurRad="38100" dist="38100" dir="2700000" algn="tl">
                      <a:srgbClr val="C0C0C0"/>
                    </a:outerShdw>
                  </a:effectLst>
                  <a:latin typeface="Arial" charset="0"/>
                </a:rPr>
                <a:t>述，其中   是城市的节点集合，   是所有边的集合，每一条</a:t>
              </a:r>
              <a:endParaRPr lang="zh-CN" altLang="en-US" sz="2500">
                <a:effectLst>
                  <a:outerShdw blurRad="38100" dist="38100" dir="2700000" algn="tl">
                    <a:srgbClr val="C0C0C0"/>
                  </a:outerShdw>
                </a:effectLst>
                <a:latin typeface="Arial" charset="0"/>
              </a:endParaRPr>
            </a:p>
            <a:p>
              <a:r>
                <a:rPr lang="zh-CN" altLang="en-US" sz="2500">
                  <a:effectLst>
                    <a:outerShdw blurRad="38100" dist="38100" dir="2700000" algn="tl">
                      <a:srgbClr val="C0C0C0"/>
                    </a:outerShdw>
                  </a:effectLst>
                  <a:latin typeface="Arial" charset="0"/>
                </a:rPr>
                <a:t>边          都分配一个权值（长度）    ，它代表城市   与   之</a:t>
              </a:r>
              <a:endParaRPr lang="zh-CN" altLang="en-US" sz="2500">
                <a:effectLst>
                  <a:outerShdw blurRad="38100" dist="38100" dir="2700000" algn="tl">
                    <a:srgbClr val="C0C0C0"/>
                  </a:outerShdw>
                </a:effectLst>
                <a:latin typeface="Arial" charset="0"/>
              </a:endParaRPr>
            </a:p>
            <a:p>
              <a:r>
                <a:rPr lang="zh-CN" altLang="en-US" sz="2500">
                  <a:effectLst>
                    <a:outerShdw blurRad="38100" dist="38100" dir="2700000" algn="tl">
                      <a:srgbClr val="C0C0C0"/>
                    </a:outerShdw>
                  </a:effectLst>
                  <a:latin typeface="Arial" charset="0"/>
                </a:rPr>
                <a:t>间的距离。  </a:t>
              </a:r>
            </a:p>
          </p:txBody>
        </p:sp>
        <p:graphicFrame>
          <p:nvGraphicFramePr>
            <p:cNvPr id="103431" name="Object 7"/>
            <p:cNvGraphicFramePr>
              <a:graphicFrameLocks noChangeAspect="1"/>
            </p:cNvGraphicFramePr>
            <p:nvPr/>
          </p:nvGraphicFramePr>
          <p:xfrm>
            <a:off x="4224" y="1632"/>
            <a:ext cx="672" cy="336"/>
          </p:xfrm>
          <a:graphic>
            <a:graphicData uri="http://schemas.openxmlformats.org/presentationml/2006/ole">
              <mc:AlternateContent xmlns:mc="http://schemas.openxmlformats.org/markup-compatibility/2006">
                <mc:Choice xmlns:v="urn:schemas-microsoft-com:vml" Requires="v">
                  <p:oleObj spid="_x0000_s103545" name="Equation" r:id="rId4" imgW="711200" imgH="254000" progId="Equation.DSMT4">
                    <p:embed/>
                  </p:oleObj>
                </mc:Choice>
                <mc:Fallback>
                  <p:oleObj name="Equation" r:id="rId4" imgW="711200" imgH="2540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 y="1632"/>
                          <a:ext cx="67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33" name="Object 9"/>
            <p:cNvGraphicFramePr>
              <a:graphicFrameLocks noChangeAspect="1"/>
            </p:cNvGraphicFramePr>
            <p:nvPr/>
          </p:nvGraphicFramePr>
          <p:xfrm>
            <a:off x="2976" y="1872"/>
            <a:ext cx="221" cy="240"/>
          </p:xfrm>
          <a:graphic>
            <a:graphicData uri="http://schemas.openxmlformats.org/presentationml/2006/ole">
              <mc:AlternateContent xmlns:mc="http://schemas.openxmlformats.org/markup-compatibility/2006">
                <mc:Choice xmlns:v="urn:schemas-microsoft-com:vml" Requires="v">
                  <p:oleObj spid="_x0000_s103546" name="Equation" r:id="rId6" imgW="152400" imgH="165100" progId="Equation.DSMT4">
                    <p:embed/>
                  </p:oleObj>
                </mc:Choice>
                <mc:Fallback>
                  <p:oleObj name="Equation" r:id="rId6" imgW="152400" imgH="1651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6" y="1872"/>
                          <a:ext cx="221"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34" name="Object 10"/>
            <p:cNvGraphicFramePr>
              <a:graphicFrameLocks noChangeAspect="1"/>
            </p:cNvGraphicFramePr>
            <p:nvPr/>
          </p:nvGraphicFramePr>
          <p:xfrm>
            <a:off x="432" y="2112"/>
            <a:ext cx="576" cy="340"/>
          </p:xfrm>
          <a:graphic>
            <a:graphicData uri="http://schemas.openxmlformats.org/presentationml/2006/ole">
              <mc:AlternateContent xmlns:mc="http://schemas.openxmlformats.org/markup-compatibility/2006">
                <mc:Choice xmlns:v="urn:schemas-microsoft-com:vml" Requires="v">
                  <p:oleObj spid="_x0000_s103547" name="Equation" r:id="rId8" imgW="584200" imgH="254000" progId="Equation.DSMT4">
                    <p:embed/>
                  </p:oleObj>
                </mc:Choice>
                <mc:Fallback>
                  <p:oleObj name="Equation" r:id="rId8" imgW="584200" imgH="2540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2" y="2112"/>
                          <a:ext cx="576" cy="3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35" name="Object 11"/>
            <p:cNvGraphicFramePr>
              <a:graphicFrameLocks noChangeAspect="1"/>
            </p:cNvGraphicFramePr>
            <p:nvPr/>
          </p:nvGraphicFramePr>
          <p:xfrm>
            <a:off x="3120" y="2112"/>
            <a:ext cx="288" cy="288"/>
          </p:xfrm>
          <a:graphic>
            <a:graphicData uri="http://schemas.openxmlformats.org/presentationml/2006/ole">
              <mc:AlternateContent xmlns:mc="http://schemas.openxmlformats.org/markup-compatibility/2006">
                <mc:Choice xmlns:v="urn:schemas-microsoft-com:vml" Requires="v">
                  <p:oleObj spid="_x0000_s103548" name="Equation" r:id="rId10" imgW="177800" imgH="241300" progId="Equation.DSMT4">
                    <p:embed/>
                  </p:oleObj>
                </mc:Choice>
                <mc:Fallback>
                  <p:oleObj name="Equation" r:id="rId10" imgW="177800" imgH="24130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0" y="21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36" name="Object 12"/>
            <p:cNvGraphicFramePr>
              <a:graphicFrameLocks noChangeAspect="1"/>
            </p:cNvGraphicFramePr>
            <p:nvPr/>
          </p:nvGraphicFramePr>
          <p:xfrm>
            <a:off x="4656" y="2160"/>
            <a:ext cx="129" cy="240"/>
          </p:xfrm>
          <a:graphic>
            <a:graphicData uri="http://schemas.openxmlformats.org/presentationml/2006/ole">
              <mc:AlternateContent xmlns:mc="http://schemas.openxmlformats.org/markup-compatibility/2006">
                <mc:Choice xmlns:v="urn:schemas-microsoft-com:vml" Requires="v">
                  <p:oleObj spid="_x0000_s103549" name="Equation" r:id="rId12" imgW="88900" imgH="164465" progId="Equation.DSMT4">
                    <p:embed/>
                  </p:oleObj>
                </mc:Choice>
                <mc:Fallback>
                  <p:oleObj name="Equation" r:id="rId12" imgW="88900" imgH="164465" progId="Equation.DSMT4">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56" y="2160"/>
                          <a:ext cx="129"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37" name="Object 13"/>
            <p:cNvGraphicFramePr>
              <a:graphicFrameLocks noChangeAspect="1"/>
            </p:cNvGraphicFramePr>
            <p:nvPr/>
          </p:nvGraphicFramePr>
          <p:xfrm>
            <a:off x="4992" y="2160"/>
            <a:ext cx="160" cy="240"/>
          </p:xfrm>
          <a:graphic>
            <a:graphicData uri="http://schemas.openxmlformats.org/presentationml/2006/ole">
              <mc:AlternateContent xmlns:mc="http://schemas.openxmlformats.org/markup-compatibility/2006">
                <mc:Choice xmlns:v="urn:schemas-microsoft-com:vml" Requires="v">
                  <p:oleObj spid="_x0000_s103550" name="Equation" r:id="rId14" imgW="127000" imgH="190500" progId="Equation.DSMT4">
                    <p:embed/>
                  </p:oleObj>
                </mc:Choice>
                <mc:Fallback>
                  <p:oleObj name="Equation" r:id="rId14" imgW="127000" imgH="190500" progId="Equation.DSMT4">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92" y="2160"/>
                          <a:ext cx="160"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3444" name="Group 20"/>
          <p:cNvGrpSpPr/>
          <p:nvPr/>
        </p:nvGrpSpPr>
        <p:grpSpPr bwMode="auto">
          <a:xfrm>
            <a:off x="533400" y="4495800"/>
            <a:ext cx="7924800" cy="1308100"/>
            <a:chOff x="336" y="2832"/>
            <a:chExt cx="4992" cy="824"/>
          </a:xfrm>
        </p:grpSpPr>
        <p:sp>
          <p:nvSpPr>
            <p:cNvPr id="103430" name="Text Box 6"/>
            <p:cNvSpPr txBox="1">
              <a:spLocks noChangeArrowheads="1"/>
            </p:cNvSpPr>
            <p:nvPr/>
          </p:nvSpPr>
          <p:spPr bwMode="auto">
            <a:xfrm>
              <a:off x="336" y="2832"/>
              <a:ext cx="4948" cy="7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500">
                  <a:effectLst>
                    <a:outerShdw blurRad="38100" dist="38100" dir="2700000" algn="tl">
                      <a:srgbClr val="C0C0C0"/>
                    </a:outerShdw>
                  </a:effectLst>
                  <a:latin typeface="Arial" charset="0"/>
                </a:rPr>
                <a:t>    </a:t>
              </a:r>
              <a:r>
                <a:rPr lang="zh-CN" altLang="en-US" sz="2500">
                  <a:effectLst>
                    <a:outerShdw blurRad="38100" dist="38100" dir="2700000" algn="tl">
                      <a:srgbClr val="C0C0C0"/>
                    </a:outerShdw>
                  </a:effectLst>
                  <a:latin typeface="Arial" charset="0"/>
                </a:rPr>
                <a:t>在非对称</a:t>
              </a:r>
              <a:r>
                <a:rPr lang="en-US" altLang="zh-CN" sz="2500">
                  <a:effectLst>
                    <a:outerShdw blurRad="38100" dist="38100" dir="2700000" algn="tl">
                      <a:srgbClr val="C0C0C0"/>
                    </a:outerShdw>
                  </a:effectLst>
                  <a:latin typeface="Arial" charset="0"/>
                </a:rPr>
                <a:t>TSP</a:t>
              </a:r>
              <a:r>
                <a:rPr lang="zh-CN" altLang="en-US" sz="2500">
                  <a:effectLst>
                    <a:outerShdw blurRad="38100" dist="38100" dir="2700000" algn="tl">
                      <a:srgbClr val="C0C0C0"/>
                    </a:outerShdw>
                  </a:effectLst>
                  <a:latin typeface="Arial" charset="0"/>
                </a:rPr>
                <a:t>中，一对节点       之间的距离与该边的</a:t>
              </a:r>
              <a:endParaRPr lang="zh-CN" altLang="en-US" sz="2500">
                <a:effectLst>
                  <a:outerShdw blurRad="38100" dist="38100" dir="2700000" algn="tl">
                    <a:srgbClr val="C0C0C0"/>
                  </a:outerShdw>
                </a:effectLst>
                <a:latin typeface="Arial" charset="0"/>
              </a:endParaRPr>
            </a:p>
            <a:p>
              <a:r>
                <a:rPr lang="zh-CN" altLang="en-US" sz="2500">
                  <a:effectLst>
                    <a:outerShdw blurRad="38100" dist="38100" dir="2700000" algn="tl">
                      <a:srgbClr val="C0C0C0"/>
                    </a:outerShdw>
                  </a:effectLst>
                  <a:latin typeface="Arial" charset="0"/>
                </a:rPr>
                <a:t>方向有关，也就是说，至少存在一条边         有             </a:t>
              </a:r>
              <a:endParaRPr lang="zh-CN" altLang="en-US" sz="2500">
                <a:effectLst>
                  <a:outerShdw blurRad="38100" dist="38100" dir="2700000" algn="tl">
                    <a:srgbClr val="C0C0C0"/>
                  </a:outerShdw>
                </a:effectLst>
                <a:latin typeface="Arial" charset="0"/>
              </a:endParaRPr>
            </a:p>
            <a:p>
              <a:r>
                <a:rPr lang="zh-CN" altLang="en-US" sz="2500">
                  <a:effectLst>
                    <a:outerShdw blurRad="38100" dist="38100" dir="2700000" algn="tl">
                      <a:srgbClr val="C0C0C0"/>
                    </a:outerShdw>
                  </a:effectLst>
                  <a:latin typeface="Arial" charset="0"/>
                </a:rPr>
                <a:t>在对称</a:t>
              </a:r>
              <a:r>
                <a:rPr lang="en-US" altLang="zh-CN" sz="2500">
                  <a:effectLst>
                    <a:outerShdw blurRad="38100" dist="38100" dir="2700000" algn="tl">
                      <a:srgbClr val="C0C0C0"/>
                    </a:outerShdw>
                  </a:effectLst>
                  <a:latin typeface="Arial" charset="0"/>
                </a:rPr>
                <a:t>TSP</a:t>
              </a:r>
              <a:r>
                <a:rPr lang="zh-CN" altLang="en-US" sz="2500">
                  <a:effectLst>
                    <a:outerShdw blurRad="38100" dist="38100" dir="2700000" algn="tl">
                      <a:srgbClr val="C0C0C0"/>
                    </a:outerShdw>
                  </a:effectLst>
                  <a:latin typeface="Arial" charset="0"/>
                </a:rPr>
                <a:t>中，集合</a:t>
              </a:r>
              <a:r>
                <a:rPr lang="en-US" altLang="zh-CN" sz="2500">
                  <a:effectLst>
                    <a:outerShdw blurRad="38100" dist="38100" dir="2700000" algn="tl">
                      <a:srgbClr val="C0C0C0"/>
                    </a:outerShdw>
                  </a:effectLst>
                  <a:latin typeface="Arial" charset="0"/>
                </a:rPr>
                <a:t>A</a:t>
              </a:r>
              <a:r>
                <a:rPr lang="zh-CN" altLang="en-US" sz="2500">
                  <a:effectLst>
                    <a:outerShdw blurRad="38100" dist="38100" dir="2700000" algn="tl">
                      <a:srgbClr val="C0C0C0"/>
                    </a:outerShdw>
                  </a:effectLst>
                  <a:latin typeface="Arial" charset="0"/>
                </a:rPr>
                <a:t>中的所有边都必须满足               </a:t>
              </a:r>
            </a:p>
          </p:txBody>
        </p:sp>
        <p:graphicFrame>
          <p:nvGraphicFramePr>
            <p:cNvPr id="103438" name="Object 14"/>
            <p:cNvGraphicFramePr>
              <a:graphicFrameLocks noChangeAspect="1"/>
            </p:cNvGraphicFramePr>
            <p:nvPr/>
          </p:nvGraphicFramePr>
          <p:xfrm>
            <a:off x="3024" y="2832"/>
            <a:ext cx="432" cy="320"/>
          </p:xfrm>
          <a:graphic>
            <a:graphicData uri="http://schemas.openxmlformats.org/presentationml/2006/ole">
              <mc:AlternateContent xmlns:mc="http://schemas.openxmlformats.org/markup-compatibility/2006">
                <mc:Choice xmlns:v="urn:schemas-microsoft-com:vml" Requires="v">
                  <p:oleObj spid="_x0000_s103551" name="Equation" r:id="rId16" imgW="342900" imgH="254000" progId="Equation.DSMT4">
                    <p:embed/>
                  </p:oleObj>
                </mc:Choice>
                <mc:Fallback>
                  <p:oleObj name="Equation" r:id="rId16" imgW="342900" imgH="254000" progId="Equation.DSMT4">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24" y="2832"/>
                          <a:ext cx="432" cy="3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39" name="Object 15"/>
            <p:cNvGraphicFramePr>
              <a:graphicFrameLocks noChangeAspect="1"/>
            </p:cNvGraphicFramePr>
            <p:nvPr/>
          </p:nvGraphicFramePr>
          <p:xfrm>
            <a:off x="3840" y="3072"/>
            <a:ext cx="432" cy="320"/>
          </p:xfrm>
          <a:graphic>
            <a:graphicData uri="http://schemas.openxmlformats.org/presentationml/2006/ole">
              <mc:AlternateContent xmlns:mc="http://schemas.openxmlformats.org/markup-compatibility/2006">
                <mc:Choice xmlns:v="urn:schemas-microsoft-com:vml" Requires="v">
                  <p:oleObj spid="_x0000_s103552" name="Equation" r:id="rId18" imgW="342900" imgH="254000" progId="Equation.DSMT4">
                    <p:embed/>
                  </p:oleObj>
                </mc:Choice>
                <mc:Fallback>
                  <p:oleObj name="Equation" r:id="rId18" imgW="342900" imgH="254000" progId="Equation.DSMT4">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40" y="3072"/>
                          <a:ext cx="432" cy="3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40" name="Object 16"/>
            <p:cNvGraphicFramePr>
              <a:graphicFrameLocks noChangeAspect="1"/>
            </p:cNvGraphicFramePr>
            <p:nvPr/>
          </p:nvGraphicFramePr>
          <p:xfrm>
            <a:off x="4512" y="3120"/>
            <a:ext cx="816" cy="296"/>
          </p:xfrm>
          <a:graphic>
            <a:graphicData uri="http://schemas.openxmlformats.org/presentationml/2006/ole">
              <mc:AlternateContent xmlns:mc="http://schemas.openxmlformats.org/markup-compatibility/2006">
                <mc:Choice xmlns:v="urn:schemas-microsoft-com:vml" Requires="v">
                  <p:oleObj spid="_x0000_s103553" name="Equation" r:id="rId19" imgW="508000" imgH="241300" progId="Equation.DSMT4">
                    <p:embed/>
                  </p:oleObj>
                </mc:Choice>
                <mc:Fallback>
                  <p:oleObj name="Equation" r:id="rId19" imgW="508000" imgH="241300" progId="Equation.DSMT4">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12" y="3120"/>
                          <a:ext cx="816" cy="2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41" name="Object 17"/>
            <p:cNvGraphicFramePr>
              <a:graphicFrameLocks noChangeAspect="1"/>
            </p:cNvGraphicFramePr>
            <p:nvPr/>
          </p:nvGraphicFramePr>
          <p:xfrm>
            <a:off x="4368" y="3360"/>
            <a:ext cx="816" cy="296"/>
          </p:xfrm>
          <a:graphic>
            <a:graphicData uri="http://schemas.openxmlformats.org/presentationml/2006/ole">
              <mc:AlternateContent xmlns:mc="http://schemas.openxmlformats.org/markup-compatibility/2006">
                <mc:Choice xmlns:v="urn:schemas-microsoft-com:vml" Requires="v">
                  <p:oleObj spid="_x0000_s103554" name="Equation" r:id="rId21" imgW="508000" imgH="241300" progId="Equation.DSMT4">
                    <p:embed/>
                  </p:oleObj>
                </mc:Choice>
                <mc:Fallback>
                  <p:oleObj name="Equation" r:id="rId21" imgW="508000" imgH="241300" progId="Equation.DSMT4">
                    <p:embed/>
                    <p:pic>
                      <p:nvPicPr>
                        <p:cNvPr id="0"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68" y="3360"/>
                          <a:ext cx="816" cy="2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2"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grpSp>
        <p:nvGrpSpPr>
          <p:cNvPr id="104460" name="Group 12"/>
          <p:cNvGrpSpPr/>
          <p:nvPr/>
        </p:nvGrpSpPr>
        <p:grpSpPr bwMode="auto">
          <a:xfrm>
            <a:off x="669925" y="1336675"/>
            <a:ext cx="7848600" cy="2386013"/>
            <a:chOff x="422" y="842"/>
            <a:chExt cx="4944" cy="1503"/>
          </a:xfrm>
        </p:grpSpPr>
        <p:sp>
          <p:nvSpPr>
            <p:cNvPr id="104453" name="Text Box 5"/>
            <p:cNvSpPr txBox="1">
              <a:spLocks noChangeArrowheads="1"/>
            </p:cNvSpPr>
            <p:nvPr/>
          </p:nvSpPr>
          <p:spPr bwMode="auto">
            <a:xfrm>
              <a:off x="422" y="842"/>
              <a:ext cx="4944" cy="14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500">
                  <a:effectLst>
                    <a:outerShdw blurRad="38100" dist="38100" dir="2700000" algn="tl">
                      <a:srgbClr val="C0C0C0"/>
                    </a:outerShdw>
                  </a:effectLst>
                  <a:latin typeface="Arial" charset="0"/>
                </a:rPr>
                <a:t>    </a:t>
              </a:r>
              <a:r>
                <a:rPr lang="en-US" altLang="zh-CN">
                  <a:effectLst>
                    <a:outerShdw blurRad="38100" dist="38100" dir="2700000" algn="tl">
                      <a:srgbClr val="C0C0C0"/>
                    </a:outerShdw>
                  </a:effectLst>
                  <a:latin typeface="Arial" charset="0"/>
                </a:rPr>
                <a:t>TSP</a:t>
              </a:r>
              <a:r>
                <a:rPr lang="zh-CN" altLang="en-US">
                  <a:effectLst>
                    <a:outerShdw blurRad="38100" dist="38100" dir="2700000" algn="tl">
                      <a:srgbClr val="C0C0C0"/>
                    </a:outerShdw>
                  </a:effectLst>
                  <a:latin typeface="Arial" charset="0"/>
                </a:rPr>
                <a:t>的目标就是寻找图中一条具有最小成本</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值的哈密尔顿回路，即一条访问图</a:t>
              </a:r>
              <a:r>
                <a:rPr lang="en-US" altLang="zh-CN">
                  <a:effectLst>
                    <a:outerShdw blurRad="38100" dist="38100" dir="2700000" algn="tl">
                      <a:srgbClr val="C0C0C0"/>
                    </a:outerShdw>
                  </a:effectLst>
                  <a:latin typeface="Arial" charset="0"/>
                </a:rPr>
                <a:t>G</a:t>
              </a:r>
              <a:r>
                <a:rPr lang="zh-CN" altLang="en-US">
                  <a:effectLst>
                    <a:outerShdw blurRad="38100" dist="38100" dir="2700000" algn="tl">
                      <a:srgbClr val="C0C0C0"/>
                    </a:outerShdw>
                  </a:effectLst>
                  <a:latin typeface="Arial" charset="0"/>
                </a:rPr>
                <a:t>中的每一</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个节点一次且仅的闭合路径，这样，</a:t>
              </a:r>
              <a:r>
                <a:rPr lang="en-US" altLang="zh-CN">
                  <a:effectLst>
                    <a:outerShdw blurRad="38100" dist="38100" dir="2700000" algn="tl">
                      <a:srgbClr val="C0C0C0"/>
                    </a:outerShdw>
                  </a:effectLst>
                  <a:latin typeface="Arial" charset="0"/>
                </a:rPr>
                <a:t>TSP</a:t>
              </a:r>
              <a:r>
                <a:rPr lang="zh-CN" altLang="en-US">
                  <a:effectLst>
                    <a:outerShdw blurRad="38100" dist="38100" dir="2700000" algn="tl">
                      <a:srgbClr val="C0C0C0"/>
                    </a:outerShdw>
                  </a:effectLst>
                  <a:latin typeface="Arial" charset="0"/>
                </a:rPr>
                <a:t>的一</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个最优解就是对应于节点标号的一个排列    ，</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并且使长度     最小。其中：</a:t>
              </a:r>
            </a:p>
          </p:txBody>
        </p:sp>
        <p:graphicFrame>
          <p:nvGraphicFramePr>
            <p:cNvPr id="104454" name="Object 6"/>
            <p:cNvGraphicFramePr>
              <a:graphicFrameLocks noChangeAspect="1"/>
            </p:cNvGraphicFramePr>
            <p:nvPr/>
          </p:nvGraphicFramePr>
          <p:xfrm>
            <a:off x="4800" y="1776"/>
            <a:ext cx="192" cy="240"/>
          </p:xfrm>
          <a:graphic>
            <a:graphicData uri="http://schemas.openxmlformats.org/presentationml/2006/ole">
              <mc:AlternateContent xmlns:mc="http://schemas.openxmlformats.org/markup-compatibility/2006">
                <mc:Choice xmlns:v="urn:schemas-microsoft-com:vml" Requires="v">
                  <p:oleObj spid="_x0000_s104489" name="Equation" r:id="rId2" imgW="139700" imgH="139700" progId="Equation.DSMT4">
                    <p:embed/>
                  </p:oleObj>
                </mc:Choice>
                <mc:Fallback>
                  <p:oleObj name="Equation" r:id="rId2" imgW="139700" imgH="1397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 y="1776"/>
                          <a:ext cx="192"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55" name="Object 7"/>
            <p:cNvGraphicFramePr>
              <a:graphicFrameLocks noChangeAspect="1"/>
            </p:cNvGraphicFramePr>
            <p:nvPr/>
          </p:nvGraphicFramePr>
          <p:xfrm>
            <a:off x="1632" y="2016"/>
            <a:ext cx="384" cy="329"/>
          </p:xfrm>
          <a:graphic>
            <a:graphicData uri="http://schemas.openxmlformats.org/presentationml/2006/ole">
              <mc:AlternateContent xmlns:mc="http://schemas.openxmlformats.org/markup-compatibility/2006">
                <mc:Choice xmlns:v="urn:schemas-microsoft-com:vml" Requires="v">
                  <p:oleObj spid="_x0000_s104490" name="Equation" r:id="rId4" imgW="393700" imgH="254000" progId="Equation.DSMT4">
                    <p:embed/>
                  </p:oleObj>
                </mc:Choice>
                <mc:Fallback>
                  <p:oleObj name="Equation" r:id="rId4" imgW="393700" imgH="2540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 y="2016"/>
                          <a:ext cx="384" cy="3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4461" name="Group 13"/>
          <p:cNvGrpSpPr/>
          <p:nvPr/>
        </p:nvGrpSpPr>
        <p:grpSpPr bwMode="auto">
          <a:xfrm>
            <a:off x="1676400" y="3962400"/>
            <a:ext cx="7134225" cy="912813"/>
            <a:chOff x="1056" y="2496"/>
            <a:chExt cx="4494" cy="575"/>
          </a:xfrm>
        </p:grpSpPr>
        <p:graphicFrame>
          <p:nvGraphicFramePr>
            <p:cNvPr id="104456" name="Object 8"/>
            <p:cNvGraphicFramePr>
              <a:graphicFrameLocks noChangeAspect="1"/>
            </p:cNvGraphicFramePr>
            <p:nvPr/>
          </p:nvGraphicFramePr>
          <p:xfrm>
            <a:off x="1056" y="2496"/>
            <a:ext cx="3216" cy="575"/>
          </p:xfrm>
          <a:graphic>
            <a:graphicData uri="http://schemas.openxmlformats.org/presentationml/2006/ole">
              <mc:AlternateContent xmlns:mc="http://schemas.openxmlformats.org/markup-compatibility/2006">
                <mc:Choice xmlns:v="urn:schemas-microsoft-com:vml" Requires="v">
                  <p:oleObj spid="_x0000_s104491" name="Equation" r:id="rId6" imgW="1765300" imgH="431800" progId="Equation.DSMT4">
                    <p:embed/>
                  </p:oleObj>
                </mc:Choice>
                <mc:Fallback>
                  <p:oleObj name="Equation" r:id="rId6" imgW="1765300" imgH="4318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6" y="2496"/>
                          <a:ext cx="3216" cy="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9" name="Text Box 11"/>
            <p:cNvSpPr txBox="1">
              <a:spLocks noChangeArrowheads="1"/>
            </p:cNvSpPr>
            <p:nvPr/>
          </p:nvSpPr>
          <p:spPr bwMode="auto">
            <a:xfrm>
              <a:off x="4656" y="2592"/>
              <a:ext cx="894"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2.1</a:t>
              </a:r>
              <a:r>
                <a:rPr lang="zh-CN" altLang="en-US">
                  <a:effectLst>
                    <a:outerShdw blurRad="38100" dist="38100" dir="2700000" algn="tl">
                      <a:srgbClr val="C0C0C0"/>
                    </a:outerShdw>
                  </a:effectLst>
                </a:rPr>
                <a:t>）</a:t>
              </a:r>
            </a:p>
          </p:txBody>
        </p:sp>
      </p:grpSp>
      <mc:AlternateContent xmlns:mc="http://schemas.openxmlformats.org/markup-compatibility/2006" xmlns:p14="http://schemas.microsoft.com/office/powerpoint/2010/main">
        <mc:Choice Requires="p14">
          <p:contentPart r:id="rId8" p14:bwMode="auto">
            <p14:nvContentPartPr>
              <p14:cNvPr id="2" name="墨迹 1"/>
              <p14:cNvContentPartPr/>
              <p14:nvPr/>
            </p14:nvContentPartPr>
            <p14:xfrm>
              <a:off x="5589905" y="4080510"/>
              <a:ext cx="1383665" cy="767715"/>
            </p14:xfrm>
          </p:contentPart>
        </mc:Choice>
        <mc:Fallback xmlns="">
          <p:pic>
            <p:nvPicPr>
              <p:cNvPr id="2" name="墨迹 1"/>
            </p:nvPicPr>
            <p:blipFill>
              <a:blip r:embed="rId9"/>
            </p:blipFill>
            <p:spPr>
              <a:xfrm>
                <a:off x="5589905" y="4080510"/>
                <a:ext cx="1383665" cy="76771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3" name="墨迹 2"/>
              <p14:cNvContentPartPr/>
              <p14:nvPr/>
            </p14:nvContentPartPr>
            <p14:xfrm>
              <a:off x="3143250" y="4893310"/>
              <a:ext cx="1687195" cy="80010"/>
            </p14:xfrm>
          </p:contentPart>
        </mc:Choice>
        <mc:Fallback xmlns="">
          <p:pic>
            <p:nvPicPr>
              <p:cNvPr id="3" name="墨迹 2"/>
            </p:nvPicPr>
            <p:blipFill>
              <a:blip r:embed="rId11"/>
            </p:blipFill>
            <p:spPr>
              <a:xfrm>
                <a:off x="3143250" y="4893310"/>
                <a:ext cx="1687195" cy="80010"/>
              </a:xfrm>
              <a:prstGeom prst="rect"/>
            </p:spPr>
          </p:pic>
        </mc:Fallback>
      </mc:AlternateContent>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228600" y="838200"/>
            <a:ext cx="7772400" cy="1143000"/>
          </a:xfrm>
        </p:spPr>
        <p:txBody>
          <a:bodyPr/>
          <a:lstStyle/>
          <a:p>
            <a:pPr algn="l"/>
            <a:r>
              <a:rPr lang="en-US" altLang="zh-CN" sz="3600" b="1">
                <a:effectLst>
                  <a:outerShdw blurRad="38100" dist="38100" dir="2700000" algn="tl">
                    <a:srgbClr val="C0C0C0"/>
                  </a:outerShdw>
                </a:effectLst>
              </a:rPr>
              <a:t>2.2.2  AS</a:t>
            </a:r>
            <a:r>
              <a:rPr lang="zh-CN" altLang="en-US" sz="3600" b="1">
                <a:effectLst>
                  <a:outerShdw blurRad="38100" dist="38100" dir="2700000" algn="tl">
                    <a:srgbClr val="C0C0C0"/>
                  </a:outerShdw>
                </a:effectLst>
              </a:rPr>
              <a:t>模型的建立</a:t>
            </a:r>
          </a:p>
        </p:txBody>
      </p:sp>
      <p:pic>
        <p:nvPicPr>
          <p:cNvPr id="105476"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sp>
        <p:nvSpPr>
          <p:cNvPr id="105477" name="Text Box 5"/>
          <p:cNvSpPr txBox="1">
            <a:spLocks noChangeArrowheads="1"/>
          </p:cNvSpPr>
          <p:nvPr/>
        </p:nvSpPr>
        <p:spPr bwMode="auto">
          <a:xfrm>
            <a:off x="457200" y="1981200"/>
            <a:ext cx="8248650" cy="329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500">
                <a:effectLst>
                  <a:outerShdw blurRad="38100" dist="38100" dir="2700000" algn="tl">
                    <a:srgbClr val="C0C0C0"/>
                  </a:outerShdw>
                </a:effectLst>
                <a:latin typeface="Arial" charset="0"/>
              </a:rPr>
              <a:t>        </a:t>
            </a:r>
            <a:r>
              <a:rPr lang="en-US" altLang="zh-CN">
                <a:effectLst>
                  <a:outerShdw blurRad="38100" dist="38100" dir="2700000" algn="tl">
                    <a:srgbClr val="C0C0C0"/>
                  </a:outerShdw>
                </a:effectLst>
                <a:latin typeface="Arial" charset="0"/>
              </a:rPr>
              <a:t>ACO</a:t>
            </a:r>
            <a:r>
              <a:rPr lang="zh-CN" altLang="en-US">
                <a:effectLst>
                  <a:outerShdw blurRad="38100" dist="38100" dir="2700000" algn="tl">
                    <a:srgbClr val="C0C0C0"/>
                  </a:outerShdw>
                </a:effectLst>
                <a:latin typeface="Arial" charset="0"/>
              </a:rPr>
              <a:t>中的人工蚂蚁实际上代表的是一个随机</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构建过程，在构建过程中通过不断向部分解添加</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符合定义的解成分从而构建出一个完整的解。因</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此，</a:t>
            </a:r>
            <a:r>
              <a:rPr lang="en-US" altLang="zh-CN">
                <a:effectLst>
                  <a:outerShdw blurRad="38100" dist="38100" dir="2700000" algn="tl">
                    <a:srgbClr val="C0C0C0"/>
                  </a:outerShdw>
                </a:effectLst>
                <a:latin typeface="Arial" charset="0"/>
              </a:rPr>
              <a:t>ACO</a:t>
            </a:r>
            <a:r>
              <a:rPr lang="zh-CN" altLang="en-US">
                <a:effectLst>
                  <a:outerShdw blurRad="38100" dist="38100" dir="2700000" algn="tl">
                    <a:srgbClr val="C0C0C0"/>
                  </a:outerShdw>
                </a:effectLst>
                <a:latin typeface="Arial" charset="0"/>
              </a:rPr>
              <a:t>元启发式算法可以应用到任何能够定义</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构建性启发式的组合优化问题中，下面将介绍把</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某个问题描述成可以被人工蚂蚁用来构建解的表</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达方式。</a:t>
            </a:r>
            <a:endParaRPr lang="zh-CN" altLang="en-US" sz="2500">
              <a:effectLst>
                <a:outerShdw blurRad="38100" dist="38100" dir="2700000" algn="tl">
                  <a:srgbClr val="C0C0C0"/>
                </a:outerShdw>
              </a:effectLst>
              <a:latin typeface="Arial" charset="0"/>
            </a:endParaRPr>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4330700" y="2366010"/>
              <a:ext cx="4134485" cy="89535"/>
            </p14:xfrm>
          </p:contentPart>
        </mc:Choice>
        <mc:Fallback xmlns="">
          <p:pic>
            <p:nvPicPr>
              <p:cNvPr id="2" name="墨迹 1"/>
            </p:nvPicPr>
            <p:blipFill>
              <a:blip r:embed="rId3"/>
            </p:blipFill>
            <p:spPr>
              <a:xfrm>
                <a:off x="4330700" y="2366010"/>
                <a:ext cx="4134485" cy="8953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723265" y="2901950"/>
              <a:ext cx="1678305" cy="35560"/>
            </p14:xfrm>
          </p:contentPart>
        </mc:Choice>
        <mc:Fallback xmlns="">
          <p:pic>
            <p:nvPicPr>
              <p:cNvPr id="3" name="墨迹 2"/>
            </p:nvPicPr>
            <p:blipFill>
              <a:blip r:embed="rId5"/>
            </p:blipFill>
            <p:spPr>
              <a:xfrm>
                <a:off x="723265" y="2901950"/>
                <a:ext cx="1678305" cy="355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墨迹 3"/>
              <p14:cNvContentPartPr/>
              <p14:nvPr/>
            </p14:nvContentPartPr>
            <p14:xfrm>
              <a:off x="5384165" y="2821305"/>
              <a:ext cx="1437640" cy="169545"/>
            </p14:xfrm>
          </p:contentPart>
        </mc:Choice>
        <mc:Fallback xmlns="">
          <p:pic>
            <p:nvPicPr>
              <p:cNvPr id="4" name="墨迹 3"/>
            </p:nvPicPr>
            <p:blipFill>
              <a:blip r:embed="rId7"/>
            </p:blipFill>
            <p:spPr>
              <a:xfrm>
                <a:off x="5384165" y="2821305"/>
                <a:ext cx="1437640" cy="16954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5" name="墨迹 4"/>
              <p14:cNvContentPartPr/>
              <p14:nvPr/>
            </p14:nvContentPartPr>
            <p14:xfrm>
              <a:off x="6938010" y="2821305"/>
              <a:ext cx="910590" cy="133985"/>
            </p14:xfrm>
          </p:contentPart>
        </mc:Choice>
        <mc:Fallback xmlns="">
          <p:pic>
            <p:nvPicPr>
              <p:cNvPr id="5" name="墨迹 4"/>
            </p:nvPicPr>
            <p:blipFill>
              <a:blip r:embed="rId9"/>
            </p:blipFill>
            <p:spPr>
              <a:xfrm>
                <a:off x="6938010" y="2821305"/>
                <a:ext cx="910590" cy="13398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6" name="墨迹 5"/>
              <p14:cNvContentPartPr/>
              <p14:nvPr/>
            </p14:nvContentPartPr>
            <p14:xfrm>
              <a:off x="1249680" y="3295015"/>
              <a:ext cx="1143000" cy="151765"/>
            </p14:xfrm>
          </p:contentPart>
        </mc:Choice>
        <mc:Fallback xmlns="">
          <p:pic>
            <p:nvPicPr>
              <p:cNvPr id="6" name="墨迹 5"/>
            </p:nvPicPr>
            <p:blipFill>
              <a:blip r:embed="rId11"/>
            </p:blipFill>
            <p:spPr>
              <a:xfrm>
                <a:off x="1249680" y="3295015"/>
                <a:ext cx="1143000" cy="15176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7" name="墨迹 6"/>
              <p14:cNvContentPartPr/>
              <p14:nvPr/>
            </p14:nvContentPartPr>
            <p14:xfrm>
              <a:off x="3848100" y="3321685"/>
              <a:ext cx="3724275" cy="125095"/>
            </p14:xfrm>
          </p:contentPart>
        </mc:Choice>
        <mc:Fallback xmlns="">
          <p:pic>
            <p:nvPicPr>
              <p:cNvPr id="7" name="墨迹 6"/>
            </p:nvPicPr>
            <p:blipFill>
              <a:blip r:embed="rId13"/>
            </p:blipFill>
            <p:spPr>
              <a:xfrm>
                <a:off x="3848100" y="3321685"/>
                <a:ext cx="3724275" cy="125095"/>
              </a:xfrm>
              <a:prstGeom prst="rect"/>
            </p:spPr>
          </p:pic>
        </mc:Fallback>
      </mc:AlternateContent>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500" name="Picture 4"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
            <a:ext cx="4937125" cy="471488"/>
          </a:xfrm>
          <a:prstGeom prst="rect">
            <a:avLst/>
          </a:prstGeom>
          <a:noFill/>
          <a:extLst>
            <a:ext uri="{909E8E84-426E-40DD-AFC4-6F175D3DCCD1}">
              <a14:hiddenFill xmlns:a14="http://schemas.microsoft.com/office/drawing/2010/main">
                <a:solidFill>
                  <a:srgbClr val="FFFFFF"/>
                </a:solidFill>
              </a14:hiddenFill>
            </a:ext>
          </a:extLst>
        </p:spPr>
      </p:pic>
      <p:grpSp>
        <p:nvGrpSpPr>
          <p:cNvPr id="106512" name="Group 16"/>
          <p:cNvGrpSpPr/>
          <p:nvPr/>
        </p:nvGrpSpPr>
        <p:grpSpPr bwMode="auto">
          <a:xfrm>
            <a:off x="533400" y="1981200"/>
            <a:ext cx="8123238" cy="2400300"/>
            <a:chOff x="336" y="1248"/>
            <a:chExt cx="5117" cy="1512"/>
          </a:xfrm>
        </p:grpSpPr>
        <p:sp>
          <p:nvSpPr>
            <p:cNvPr id="106501" name="Text Box 5"/>
            <p:cNvSpPr txBox="1">
              <a:spLocks noChangeArrowheads="1"/>
            </p:cNvSpPr>
            <p:nvPr/>
          </p:nvSpPr>
          <p:spPr bwMode="auto">
            <a:xfrm>
              <a:off x="336" y="1262"/>
              <a:ext cx="5117" cy="14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C0C0C0"/>
                    </a:outerShdw>
                  </a:effectLst>
                  <a:latin typeface="Arial" charset="0"/>
                </a:rPr>
                <a:t>     </a:t>
              </a:r>
              <a:r>
                <a:rPr lang="zh-CN" altLang="en-US">
                  <a:effectLst>
                    <a:outerShdw blurRad="38100" dist="38100" dir="2700000" algn="tl">
                      <a:srgbClr val="C0C0C0"/>
                    </a:outerShdw>
                  </a:effectLst>
                  <a:latin typeface="Arial" charset="0"/>
                </a:rPr>
                <a:t>我们考虑一个最小化问题           ，对每一个</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候选解         有           为目标函数值。    是约</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束条件的集合，参数   表明目标函数和问题的约</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束都与时间  有关。问题的目标就是要找到一个</a:t>
              </a:r>
              <a:endParaRPr lang="zh-CN" altLang="en-US">
                <a:effectLst>
                  <a:outerShdw blurRad="38100" dist="38100" dir="2700000" algn="tl">
                    <a:srgbClr val="C0C0C0"/>
                  </a:outerShdw>
                </a:effectLst>
                <a:latin typeface="Arial" charset="0"/>
              </a:endParaRPr>
            </a:p>
            <a:p>
              <a:r>
                <a:rPr lang="zh-CN" altLang="en-US">
                  <a:effectLst>
                    <a:outerShdw blurRad="38100" dist="38100" dir="2700000" algn="tl">
                      <a:srgbClr val="C0C0C0"/>
                    </a:outerShdw>
                  </a:effectLst>
                  <a:latin typeface="Arial" charset="0"/>
                </a:rPr>
                <a:t>全局最优可行解    。</a:t>
              </a:r>
            </a:p>
          </p:txBody>
        </p:sp>
        <p:graphicFrame>
          <p:nvGraphicFramePr>
            <p:cNvPr id="106502" name="Object 6"/>
            <p:cNvGraphicFramePr>
              <a:graphicFrameLocks noChangeAspect="1"/>
            </p:cNvGraphicFramePr>
            <p:nvPr/>
          </p:nvGraphicFramePr>
          <p:xfrm>
            <a:off x="3360" y="1248"/>
            <a:ext cx="768" cy="384"/>
          </p:xfrm>
          <a:graphic>
            <a:graphicData uri="http://schemas.openxmlformats.org/presentationml/2006/ole">
              <mc:AlternateContent xmlns:mc="http://schemas.openxmlformats.org/markup-compatibility/2006">
                <mc:Choice xmlns:v="urn:schemas-microsoft-com:vml" Requires="v">
                  <p:oleObj spid="_x0000_s106576" name="Equation" r:id="rId2" imgW="584200" imgH="254000" progId="Equation.DSMT4">
                    <p:embed/>
                  </p:oleObj>
                </mc:Choice>
                <mc:Fallback>
                  <p:oleObj name="Equation" r:id="rId2" imgW="584200" imgH="2540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0" y="1248"/>
                          <a:ext cx="768" cy="3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03" name="Object 7"/>
            <p:cNvGraphicFramePr>
              <a:graphicFrameLocks noChangeAspect="1"/>
            </p:cNvGraphicFramePr>
            <p:nvPr/>
          </p:nvGraphicFramePr>
          <p:xfrm>
            <a:off x="1152" y="1584"/>
            <a:ext cx="576" cy="288"/>
          </p:xfrm>
          <a:graphic>
            <a:graphicData uri="http://schemas.openxmlformats.org/presentationml/2006/ole">
              <mc:AlternateContent xmlns:mc="http://schemas.openxmlformats.org/markup-compatibility/2006">
                <mc:Choice xmlns:v="urn:schemas-microsoft-com:vml" Requires="v">
                  <p:oleObj spid="_x0000_s106577" name="Equation" r:id="rId4" imgW="354965" imgH="177800" progId="Equation.DSMT4">
                    <p:embed/>
                  </p:oleObj>
                </mc:Choice>
                <mc:Fallback>
                  <p:oleObj name="Equation" r:id="rId4" imgW="354965" imgH="1778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 y="1584"/>
                          <a:ext cx="57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04" name="Object 8"/>
            <p:cNvGraphicFramePr>
              <a:graphicFrameLocks noChangeAspect="1"/>
            </p:cNvGraphicFramePr>
            <p:nvPr/>
          </p:nvGraphicFramePr>
          <p:xfrm>
            <a:off x="1968" y="1536"/>
            <a:ext cx="768" cy="350"/>
          </p:xfrm>
          <a:graphic>
            <a:graphicData uri="http://schemas.openxmlformats.org/presentationml/2006/ole">
              <mc:AlternateContent xmlns:mc="http://schemas.openxmlformats.org/markup-compatibility/2006">
                <mc:Choice xmlns:v="urn:schemas-microsoft-com:vml" Requires="v">
                  <p:oleObj spid="_x0000_s106578" name="Equation" r:id="rId6" imgW="457200" imgH="254000" progId="Equation.DSMT4">
                    <p:embed/>
                  </p:oleObj>
                </mc:Choice>
                <mc:Fallback>
                  <p:oleObj name="Equation" r:id="rId6" imgW="457200" imgH="2540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8" y="1536"/>
                          <a:ext cx="768" cy="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05" name="Object 9"/>
            <p:cNvGraphicFramePr>
              <a:graphicFrameLocks noChangeAspect="1"/>
            </p:cNvGraphicFramePr>
            <p:nvPr/>
          </p:nvGraphicFramePr>
          <p:xfrm>
            <a:off x="4272" y="1584"/>
            <a:ext cx="432" cy="320"/>
          </p:xfrm>
          <a:graphic>
            <a:graphicData uri="http://schemas.openxmlformats.org/presentationml/2006/ole">
              <mc:AlternateContent xmlns:mc="http://schemas.openxmlformats.org/markup-compatibility/2006">
                <mc:Choice xmlns:v="urn:schemas-microsoft-com:vml" Requires="v">
                  <p:oleObj spid="_x0000_s106579" name="Equation" r:id="rId8" imgW="342900" imgH="254000" progId="Equation.DSMT4">
                    <p:embed/>
                  </p:oleObj>
                </mc:Choice>
                <mc:Fallback>
                  <p:oleObj name="Equation" r:id="rId8" imgW="342900" imgH="2540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2" y="1584"/>
                          <a:ext cx="432" cy="3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06" name="Object 10"/>
            <p:cNvGraphicFramePr>
              <a:graphicFrameLocks noChangeAspect="1"/>
            </p:cNvGraphicFramePr>
            <p:nvPr/>
          </p:nvGraphicFramePr>
          <p:xfrm>
            <a:off x="2592" y="1872"/>
            <a:ext cx="168" cy="288"/>
          </p:xfrm>
          <a:graphic>
            <a:graphicData uri="http://schemas.openxmlformats.org/presentationml/2006/ole">
              <mc:AlternateContent xmlns:mc="http://schemas.openxmlformats.org/markup-compatibility/2006">
                <mc:Choice xmlns:v="urn:schemas-microsoft-com:vml" Requires="v">
                  <p:oleObj spid="_x0000_s106580" name="Equation" r:id="rId10" imgW="88900" imgH="152400" progId="Equation.DSMT4">
                    <p:embed/>
                  </p:oleObj>
                </mc:Choice>
                <mc:Fallback>
                  <p:oleObj name="Equation" r:id="rId10" imgW="88900" imgH="15240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92" y="1872"/>
                          <a:ext cx="16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07" name="Object 11"/>
            <p:cNvGraphicFramePr>
              <a:graphicFrameLocks noChangeAspect="1"/>
            </p:cNvGraphicFramePr>
            <p:nvPr/>
          </p:nvGraphicFramePr>
          <p:xfrm>
            <a:off x="1584" y="2160"/>
            <a:ext cx="168" cy="288"/>
          </p:xfrm>
          <a:graphic>
            <a:graphicData uri="http://schemas.openxmlformats.org/presentationml/2006/ole">
              <mc:AlternateContent xmlns:mc="http://schemas.openxmlformats.org/markup-compatibility/2006">
                <mc:Choice xmlns:v="urn:schemas-microsoft-com:vml" Requires="v">
                  <p:oleObj spid="_x0000_s106581" name="Equation" r:id="rId12" imgW="88900" imgH="152400" progId="Equation.DSMT4">
                    <p:embed/>
                  </p:oleObj>
                </mc:Choice>
                <mc:Fallback>
                  <p:oleObj name="Equation" r:id="rId12" imgW="88900" imgH="15240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4" y="2160"/>
                          <a:ext cx="16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08" name="Object 12"/>
            <p:cNvGraphicFramePr>
              <a:graphicFrameLocks noChangeAspect="1"/>
            </p:cNvGraphicFramePr>
            <p:nvPr/>
          </p:nvGraphicFramePr>
          <p:xfrm>
            <a:off x="2064" y="2400"/>
            <a:ext cx="252" cy="336"/>
          </p:xfrm>
          <a:graphic>
            <a:graphicData uri="http://schemas.openxmlformats.org/presentationml/2006/ole">
              <mc:AlternateContent xmlns:mc="http://schemas.openxmlformats.org/markup-compatibility/2006">
                <mc:Choice xmlns:v="urn:schemas-microsoft-com:vml" Requires="v">
                  <p:oleObj spid="_x0000_s106582" name="Equation" r:id="rId13" imgW="152400" imgH="203200" progId="Equation.DSMT4">
                    <p:embed/>
                  </p:oleObj>
                </mc:Choice>
                <mc:Fallback>
                  <p:oleObj name="Equation" r:id="rId13" imgW="152400" imgH="203200"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4" y="2400"/>
                          <a:ext cx="25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mc:AlternateContent xmlns:mc="http://schemas.openxmlformats.org/markup-compatibility/2006" xmlns:p14="http://schemas.microsoft.com/office/powerpoint/2010/main">
        <mc:Choice Requires="p14">
          <p:contentPart r:id="rId15" p14:bwMode="auto">
            <p14:nvContentPartPr>
              <p14:cNvPr id="2" name="墨迹 1"/>
              <p14:cNvContentPartPr/>
              <p14:nvPr/>
            </p14:nvContentPartPr>
            <p14:xfrm>
              <a:off x="3339465" y="3741420"/>
              <a:ext cx="437515" cy="749935"/>
            </p14:xfrm>
          </p:contentPart>
        </mc:Choice>
        <mc:Fallback xmlns="">
          <p:pic>
            <p:nvPicPr>
              <p:cNvPr id="2" name="墨迹 1"/>
            </p:nvPicPr>
            <p:blipFill>
              <a:blip r:embed="rId16"/>
            </p:blipFill>
            <p:spPr>
              <a:xfrm>
                <a:off x="3339465" y="3741420"/>
                <a:ext cx="437515" cy="74993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3" name="墨迹 2"/>
              <p14:cNvContentPartPr/>
              <p14:nvPr/>
            </p14:nvContentPartPr>
            <p14:xfrm>
              <a:off x="3776980" y="3928745"/>
              <a:ext cx="8890" cy="133985"/>
            </p14:xfrm>
          </p:contentPart>
        </mc:Choice>
        <mc:Fallback xmlns="">
          <p:pic>
            <p:nvPicPr>
              <p:cNvPr id="3" name="墨迹 2"/>
            </p:nvPicPr>
            <p:blipFill>
              <a:blip r:embed="rId18"/>
            </p:blipFill>
            <p:spPr>
              <a:xfrm>
                <a:off x="3776980" y="3928745"/>
                <a:ext cx="8890" cy="13398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4" name="墨迹 3"/>
              <p14:cNvContentPartPr/>
              <p14:nvPr/>
            </p14:nvContentPartPr>
            <p14:xfrm>
              <a:off x="3768090" y="3902075"/>
              <a:ext cx="8890" cy="26670"/>
            </p14:xfrm>
          </p:contentPart>
        </mc:Choice>
        <mc:Fallback xmlns="">
          <p:pic>
            <p:nvPicPr>
              <p:cNvPr id="4" name="墨迹 3"/>
            </p:nvPicPr>
            <p:blipFill>
              <a:blip r:embed="rId20"/>
            </p:blipFill>
            <p:spPr>
              <a:xfrm>
                <a:off x="3768090" y="3902075"/>
                <a:ext cx="8890" cy="2667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5" name="墨迹 4"/>
              <p14:cNvContentPartPr/>
              <p14:nvPr/>
            </p14:nvContentPartPr>
            <p14:xfrm>
              <a:off x="3500120" y="3776980"/>
              <a:ext cx="178435" cy="44450"/>
            </p14:xfrm>
          </p:contentPart>
        </mc:Choice>
        <mc:Fallback xmlns="">
          <p:pic>
            <p:nvPicPr>
              <p:cNvPr id="5" name="墨迹 4"/>
            </p:nvPicPr>
            <p:blipFill>
              <a:blip r:embed="rId22"/>
            </p:blipFill>
            <p:spPr>
              <a:xfrm>
                <a:off x="3500120" y="3776980"/>
                <a:ext cx="178435" cy="444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6" name="墨迹 5"/>
              <p14:cNvContentPartPr/>
              <p14:nvPr/>
            </p14:nvContentPartPr>
            <p14:xfrm>
              <a:off x="499745" y="3830320"/>
              <a:ext cx="929005" cy="518160"/>
            </p14:xfrm>
          </p:contentPart>
        </mc:Choice>
        <mc:Fallback xmlns="">
          <p:pic>
            <p:nvPicPr>
              <p:cNvPr id="6" name="墨迹 5"/>
            </p:nvPicPr>
            <p:blipFill>
              <a:blip r:embed="rId24"/>
            </p:blipFill>
            <p:spPr>
              <a:xfrm>
                <a:off x="499745" y="3830320"/>
                <a:ext cx="929005" cy="5181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7" name="墨迹 6"/>
              <p14:cNvContentPartPr/>
              <p14:nvPr/>
            </p14:nvContentPartPr>
            <p14:xfrm>
              <a:off x="660400" y="5062855"/>
              <a:ext cx="839470" cy="17780"/>
            </p14:xfrm>
          </p:contentPart>
        </mc:Choice>
        <mc:Fallback xmlns="">
          <p:pic>
            <p:nvPicPr>
              <p:cNvPr id="7" name="墨迹 6"/>
            </p:nvPicPr>
            <p:blipFill>
              <a:blip r:embed="rId26"/>
            </p:blipFill>
            <p:spPr>
              <a:xfrm>
                <a:off x="660400" y="5062855"/>
                <a:ext cx="839470" cy="1778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8" name="墨迹 7"/>
              <p14:cNvContentPartPr/>
              <p14:nvPr/>
            </p14:nvContentPartPr>
            <p14:xfrm>
              <a:off x="1000125" y="5179060"/>
              <a:ext cx="62230" cy="267970"/>
            </p14:xfrm>
          </p:contentPart>
        </mc:Choice>
        <mc:Fallback xmlns="">
          <p:pic>
            <p:nvPicPr>
              <p:cNvPr id="8" name="墨迹 7"/>
            </p:nvPicPr>
            <p:blipFill>
              <a:blip r:embed="rId28"/>
            </p:blipFill>
            <p:spPr>
              <a:xfrm>
                <a:off x="1000125" y="5179060"/>
                <a:ext cx="62230" cy="26797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9" name="墨迹 8"/>
              <p14:cNvContentPartPr/>
              <p14:nvPr/>
            </p14:nvContentPartPr>
            <p14:xfrm>
              <a:off x="1026795" y="5196840"/>
              <a:ext cx="339090" cy="89535"/>
            </p14:xfrm>
          </p:contentPart>
        </mc:Choice>
        <mc:Fallback xmlns="">
          <p:pic>
            <p:nvPicPr>
              <p:cNvPr id="9" name="墨迹 8"/>
            </p:nvPicPr>
            <p:blipFill>
              <a:blip r:embed="rId30"/>
            </p:blipFill>
            <p:spPr>
              <a:xfrm>
                <a:off x="1026795" y="5196840"/>
                <a:ext cx="339090" cy="8953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0" name="墨迹 9"/>
              <p14:cNvContentPartPr/>
              <p14:nvPr/>
            </p14:nvContentPartPr>
            <p14:xfrm>
              <a:off x="990600" y="5321935"/>
              <a:ext cx="419735" cy="97790"/>
            </p14:xfrm>
          </p:contentPart>
        </mc:Choice>
        <mc:Fallback xmlns="">
          <p:pic>
            <p:nvPicPr>
              <p:cNvPr id="10" name="墨迹 9"/>
            </p:nvPicPr>
            <p:blipFill>
              <a:blip r:embed="rId32"/>
            </p:blipFill>
            <p:spPr>
              <a:xfrm>
                <a:off x="990600" y="5321935"/>
                <a:ext cx="419735" cy="9779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1" name="墨迹 10"/>
              <p14:cNvContentPartPr/>
              <p14:nvPr/>
            </p14:nvContentPartPr>
            <p14:xfrm>
              <a:off x="1062355" y="4759325"/>
              <a:ext cx="8890" cy="857250"/>
            </p14:xfrm>
          </p:contentPart>
        </mc:Choice>
        <mc:Fallback xmlns="">
          <p:pic>
            <p:nvPicPr>
              <p:cNvPr id="11" name="墨迹 10"/>
            </p:nvPicPr>
            <p:blipFill>
              <a:blip r:embed="rId34"/>
            </p:blipFill>
            <p:spPr>
              <a:xfrm>
                <a:off x="1062355" y="4759325"/>
                <a:ext cx="8890" cy="85725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2" name="墨迹 11"/>
              <p14:cNvContentPartPr/>
              <p14:nvPr/>
            </p14:nvContentPartPr>
            <p14:xfrm>
              <a:off x="928370" y="5401945"/>
              <a:ext cx="214630" cy="89535"/>
            </p14:xfrm>
          </p:contentPart>
        </mc:Choice>
        <mc:Fallback xmlns="">
          <p:pic>
            <p:nvPicPr>
              <p:cNvPr id="12" name="墨迹 11"/>
            </p:nvPicPr>
            <p:blipFill>
              <a:blip r:embed="rId36"/>
            </p:blipFill>
            <p:spPr>
              <a:xfrm>
                <a:off x="928370" y="5401945"/>
                <a:ext cx="214630" cy="8953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13" name="墨迹 12"/>
              <p14:cNvContentPartPr/>
              <p14:nvPr/>
            </p14:nvContentPartPr>
            <p14:xfrm>
              <a:off x="990600" y="5473700"/>
              <a:ext cx="179070" cy="160655"/>
            </p14:xfrm>
          </p:contentPart>
        </mc:Choice>
        <mc:Fallback xmlns="">
          <p:pic>
            <p:nvPicPr>
              <p:cNvPr id="13" name="墨迹 12"/>
            </p:nvPicPr>
            <p:blipFill>
              <a:blip r:embed="rId38"/>
            </p:blipFill>
            <p:spPr>
              <a:xfrm>
                <a:off x="990600" y="5473700"/>
                <a:ext cx="179070" cy="16065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14" name="墨迹 13"/>
              <p14:cNvContentPartPr/>
              <p14:nvPr/>
            </p14:nvContentPartPr>
            <p14:xfrm>
              <a:off x="1339215" y="4875530"/>
              <a:ext cx="347980" cy="669290"/>
            </p14:xfrm>
          </p:contentPart>
        </mc:Choice>
        <mc:Fallback xmlns="">
          <p:pic>
            <p:nvPicPr>
              <p:cNvPr id="14" name="墨迹 13"/>
            </p:nvPicPr>
            <p:blipFill>
              <a:blip r:embed="rId40"/>
            </p:blipFill>
            <p:spPr>
              <a:xfrm>
                <a:off x="1339215" y="4875530"/>
                <a:ext cx="347980" cy="66929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15" name="墨迹 14"/>
              <p14:cNvContentPartPr/>
              <p14:nvPr/>
            </p14:nvContentPartPr>
            <p14:xfrm>
              <a:off x="1285875" y="5295265"/>
              <a:ext cx="294640" cy="124460"/>
            </p14:xfrm>
          </p:contentPart>
        </mc:Choice>
        <mc:Fallback xmlns="">
          <p:pic>
            <p:nvPicPr>
              <p:cNvPr id="15" name="墨迹 14"/>
            </p:nvPicPr>
            <p:blipFill>
              <a:blip r:embed="rId42"/>
            </p:blipFill>
            <p:spPr>
              <a:xfrm>
                <a:off x="1285875" y="5295265"/>
                <a:ext cx="294640" cy="1244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16" name="墨迹 15"/>
              <p14:cNvContentPartPr/>
              <p14:nvPr/>
            </p14:nvContentPartPr>
            <p14:xfrm>
              <a:off x="1348105" y="5661025"/>
              <a:ext cx="142875" cy="360"/>
            </p14:xfrm>
          </p:contentPart>
        </mc:Choice>
        <mc:Fallback xmlns="">
          <p:pic>
            <p:nvPicPr>
              <p:cNvPr id="16" name="墨迹 15"/>
            </p:nvPicPr>
            <p:blipFill>
              <a:blip r:embed="rId44"/>
            </p:blipFill>
            <p:spPr>
              <a:xfrm>
                <a:off x="1348105" y="5661025"/>
                <a:ext cx="142875" cy="36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17" name="墨迹 16"/>
              <p14:cNvContentPartPr/>
              <p14:nvPr/>
            </p14:nvContentPartPr>
            <p14:xfrm>
              <a:off x="1401445" y="5661025"/>
              <a:ext cx="98425" cy="259080"/>
            </p14:xfrm>
          </p:contentPart>
        </mc:Choice>
        <mc:Fallback xmlns="">
          <p:pic>
            <p:nvPicPr>
              <p:cNvPr id="17" name="墨迹 16"/>
            </p:nvPicPr>
            <p:blipFill>
              <a:blip r:embed="rId46"/>
            </p:blipFill>
            <p:spPr>
              <a:xfrm>
                <a:off x="1401445" y="5661025"/>
                <a:ext cx="98425" cy="25908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18" name="墨迹 17"/>
              <p14:cNvContentPartPr/>
              <p14:nvPr/>
            </p14:nvContentPartPr>
            <p14:xfrm>
              <a:off x="1473200" y="5821680"/>
              <a:ext cx="213995" cy="8890"/>
            </p14:xfrm>
          </p:contentPart>
        </mc:Choice>
        <mc:Fallback xmlns="">
          <p:pic>
            <p:nvPicPr>
              <p:cNvPr id="18" name="墨迹 17"/>
            </p:nvPicPr>
            <p:blipFill>
              <a:blip r:embed="rId48"/>
            </p:blipFill>
            <p:spPr>
              <a:xfrm>
                <a:off x="1473200" y="5821680"/>
                <a:ext cx="213995" cy="889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19" name="墨迹 18"/>
              <p14:cNvContentPartPr/>
              <p14:nvPr/>
            </p14:nvContentPartPr>
            <p14:xfrm>
              <a:off x="1160780" y="5723890"/>
              <a:ext cx="321310" cy="276860"/>
            </p14:xfrm>
          </p:contentPart>
        </mc:Choice>
        <mc:Fallback xmlns="">
          <p:pic>
            <p:nvPicPr>
              <p:cNvPr id="19" name="墨迹 18"/>
            </p:nvPicPr>
            <p:blipFill>
              <a:blip r:embed="rId50"/>
            </p:blipFill>
            <p:spPr>
              <a:xfrm>
                <a:off x="1160780" y="5723890"/>
                <a:ext cx="321310" cy="27686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0" name="墨迹 19"/>
              <p14:cNvContentPartPr/>
              <p14:nvPr/>
            </p14:nvContentPartPr>
            <p14:xfrm>
              <a:off x="2018030" y="5116195"/>
              <a:ext cx="205105" cy="357505"/>
            </p14:xfrm>
          </p:contentPart>
        </mc:Choice>
        <mc:Fallback xmlns="">
          <p:pic>
            <p:nvPicPr>
              <p:cNvPr id="20" name="墨迹 19"/>
            </p:nvPicPr>
            <p:blipFill>
              <a:blip r:embed="rId52"/>
            </p:blipFill>
            <p:spPr>
              <a:xfrm>
                <a:off x="2018030" y="5116195"/>
                <a:ext cx="205105" cy="35750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1" name="墨迹 20"/>
              <p14:cNvContentPartPr/>
              <p14:nvPr/>
            </p14:nvContentPartPr>
            <p14:xfrm>
              <a:off x="2143125" y="5384165"/>
              <a:ext cx="35560" cy="339725"/>
            </p14:xfrm>
          </p:contentPart>
        </mc:Choice>
        <mc:Fallback xmlns="">
          <p:pic>
            <p:nvPicPr>
              <p:cNvPr id="21" name="墨迹 20"/>
            </p:nvPicPr>
            <p:blipFill>
              <a:blip r:embed="rId54"/>
            </p:blipFill>
            <p:spPr>
              <a:xfrm>
                <a:off x="2143125" y="5384165"/>
                <a:ext cx="35560" cy="33972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2" name="墨迹 21"/>
              <p14:cNvContentPartPr/>
              <p14:nvPr/>
            </p14:nvContentPartPr>
            <p14:xfrm>
              <a:off x="2482215" y="5250180"/>
              <a:ext cx="169545" cy="62865"/>
            </p14:xfrm>
          </p:contentPart>
        </mc:Choice>
        <mc:Fallback xmlns="">
          <p:pic>
            <p:nvPicPr>
              <p:cNvPr id="22" name="墨迹 21"/>
            </p:nvPicPr>
            <p:blipFill>
              <a:blip r:embed="rId56"/>
            </p:blipFill>
            <p:spPr>
              <a:xfrm>
                <a:off x="2482215" y="5250180"/>
                <a:ext cx="169545" cy="6286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23" name="墨迹 22"/>
              <p14:cNvContentPartPr/>
              <p14:nvPr/>
            </p14:nvContentPartPr>
            <p14:xfrm>
              <a:off x="2508885" y="5000625"/>
              <a:ext cx="89535" cy="803275"/>
            </p14:xfrm>
          </p:contentPart>
        </mc:Choice>
        <mc:Fallback xmlns="">
          <p:pic>
            <p:nvPicPr>
              <p:cNvPr id="23" name="墨迹 22"/>
            </p:nvPicPr>
            <p:blipFill>
              <a:blip r:embed="rId58"/>
            </p:blipFill>
            <p:spPr>
              <a:xfrm>
                <a:off x="2508885" y="5000625"/>
                <a:ext cx="89535" cy="80327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24" name="墨迹 23"/>
              <p14:cNvContentPartPr/>
              <p14:nvPr/>
            </p14:nvContentPartPr>
            <p14:xfrm>
              <a:off x="2339340" y="5339715"/>
              <a:ext cx="151765" cy="339090"/>
            </p14:xfrm>
          </p:contentPart>
        </mc:Choice>
        <mc:Fallback xmlns="">
          <p:pic>
            <p:nvPicPr>
              <p:cNvPr id="24" name="墨迹 23"/>
            </p:nvPicPr>
            <p:blipFill>
              <a:blip r:embed="rId60"/>
            </p:blipFill>
            <p:spPr>
              <a:xfrm>
                <a:off x="2339340" y="5339715"/>
                <a:ext cx="151765" cy="33909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25" name="墨迹 24"/>
              <p14:cNvContentPartPr/>
              <p14:nvPr/>
            </p14:nvContentPartPr>
            <p14:xfrm>
              <a:off x="2517775" y="5384165"/>
              <a:ext cx="187325" cy="410845"/>
            </p14:xfrm>
          </p:contentPart>
        </mc:Choice>
        <mc:Fallback xmlns="">
          <p:pic>
            <p:nvPicPr>
              <p:cNvPr id="25" name="墨迹 24"/>
            </p:nvPicPr>
            <p:blipFill>
              <a:blip r:embed="rId62"/>
            </p:blipFill>
            <p:spPr>
              <a:xfrm>
                <a:off x="2517775" y="5384165"/>
                <a:ext cx="187325" cy="41084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26" name="墨迹 25"/>
              <p14:cNvContentPartPr/>
              <p14:nvPr/>
            </p14:nvContentPartPr>
            <p14:xfrm>
              <a:off x="2473325" y="5643245"/>
              <a:ext cx="107315" cy="17780"/>
            </p14:xfrm>
          </p:contentPart>
        </mc:Choice>
        <mc:Fallback xmlns="">
          <p:pic>
            <p:nvPicPr>
              <p:cNvPr id="26" name="墨迹 25"/>
            </p:nvPicPr>
            <p:blipFill>
              <a:blip r:embed="rId64"/>
            </p:blipFill>
            <p:spPr>
              <a:xfrm>
                <a:off x="2473325" y="5643245"/>
                <a:ext cx="107315" cy="17780"/>
              </a:xfrm>
              <a:prstGeom prst="rect"/>
            </p:spPr>
          </p:pic>
        </mc:Fallback>
      </mc:AlternateContent>
    </p:spTree>
  </p:cSld>
  <p:clrMapOvr>
    <a:masterClrMapping/>
  </p:clrMapOvr>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30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30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25928</Words>
  <Application>Kingsoft Office WPP</Application>
  <PresentationFormat>全屏显示(4:3)</PresentationFormat>
  <Paragraphs>1515</Paragraphs>
  <Slides>175</Slides>
  <Notes>0</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175</vt:i4>
      </vt:variant>
    </vt:vector>
  </HeadingPairs>
  <TitlesOfParts>
    <vt:vector size="180" baseType="lpstr">
      <vt:lpstr>1_默认设计模板</vt:lpstr>
      <vt:lpstr>Equation.3</vt:lpstr>
      <vt:lpstr>Equation.DSMT4</vt:lpstr>
      <vt:lpstr>MSGraph.Chart.8</vt:lpstr>
      <vt:lpstr>Paint.Picture</vt:lpstr>
      <vt:lpstr>PowerPoint 演示文稿</vt:lpstr>
      <vt:lpstr>第Ⅰ篇 组合优化问题与元启发式算法</vt:lpstr>
      <vt:lpstr>1.1 组合优化问题 1/8</vt:lpstr>
      <vt:lpstr>1.1 组合优化问题 2/8</vt:lpstr>
      <vt:lpstr>1.1 组合优化问题 3/8</vt:lpstr>
      <vt:lpstr>1.1 组合优化问题 4/8</vt:lpstr>
      <vt:lpstr>1.1 组合优化问题 5/8</vt:lpstr>
      <vt:lpstr>1.1 组合优化问题 6/8</vt:lpstr>
      <vt:lpstr>1.1 组合优化问题 7/8</vt:lpstr>
      <vt:lpstr>1.1 组合优化问题 8/8</vt:lpstr>
      <vt:lpstr>1.2 计算复杂性的概念 1/11</vt:lpstr>
      <vt:lpstr>1.2 计算复杂性的概念 2/11</vt:lpstr>
      <vt:lpstr>1.2 计算复杂性的概念 3/11</vt:lpstr>
      <vt:lpstr>1.2 计算复杂性的概念 4/11</vt:lpstr>
      <vt:lpstr>1.2 计算复杂性的概念 5/11</vt:lpstr>
      <vt:lpstr>1.2 计算复杂性的概念 6/11</vt:lpstr>
      <vt:lpstr>1.2 计算复杂性的概念 7/11</vt:lpstr>
      <vt:lpstr>1.2 计算复杂性的概念 8/11</vt:lpstr>
      <vt:lpstr>1.2 计算复杂性的概念 9/11</vt:lpstr>
      <vt:lpstr>1.2 计算复杂性的概念 10/11</vt:lpstr>
      <vt:lpstr>1.2 计算复杂性参考书 11/11</vt:lpstr>
      <vt:lpstr>第Ⅰ篇 组合优化问题与元启发式算法</vt:lpstr>
      <vt:lpstr>PowerPoint 演示文稿</vt:lpstr>
      <vt:lpstr>PowerPoint 演示文稿</vt:lpstr>
      <vt:lpstr>P、NP、NP-C、NP-hard问题描述</vt:lpstr>
      <vt:lpstr>PowerPoint 演示文稿</vt:lpstr>
      <vt:lpstr>PowerPoint 演示文稿</vt:lpstr>
      <vt:lpstr>PowerPoint 演示文稿</vt:lpstr>
      <vt:lpstr>检测头可能采取的行动：</vt:lpstr>
      <vt:lpstr>例、用图灵机来计算1加2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P、NP、NP-C、NP-hard类问题之间的逻辑关系图</vt:lpstr>
      <vt:lpstr>1.3  组合优化问题求解方法</vt:lpstr>
      <vt:lpstr>1.3  组合优化问题求解方法</vt:lpstr>
      <vt:lpstr>PowerPoint 演示文稿</vt:lpstr>
      <vt:lpstr>PowerPoint 演示文稿</vt:lpstr>
      <vt:lpstr>例、TSP的最近邻过程 </vt:lpstr>
      <vt:lpstr>PowerPoint 演示文稿</vt:lpstr>
      <vt:lpstr>例、TSP中的2-交换</vt:lpstr>
      <vt:lpstr>1.4  元启发式算法</vt:lpstr>
      <vt:lpstr>PowerPoint 演示文稿</vt:lpstr>
      <vt:lpstr>1.4.2   元启发式算法实例</vt:lpstr>
      <vt:lpstr>1.4.2   元启发式算法实例</vt:lpstr>
      <vt:lpstr>PowerPoint 演示文稿</vt:lpstr>
      <vt:lpstr>PowerPoint 演示文稿</vt:lpstr>
      <vt:lpstr>算法_性能分析</vt:lpstr>
      <vt:lpstr>第一篇结语</vt:lpstr>
      <vt:lpstr>PowerPoint 演示文稿</vt:lpstr>
      <vt:lpstr>PowerPoint 演示文稿</vt:lpstr>
      <vt:lpstr>第Ⅱ篇  蚁群优化算法原理及其实现</vt:lpstr>
      <vt:lpstr>2.1  蚁群优化（ACO）基本原理</vt:lpstr>
      <vt:lpstr>PowerPoint 演示文稿</vt:lpstr>
      <vt:lpstr>PowerPoint 演示文稿</vt:lpstr>
      <vt:lpstr>PowerPoint 演示文稿</vt:lpstr>
      <vt:lpstr>PowerPoint 演示文稿</vt:lpstr>
      <vt:lpstr>PowerPoint 演示文稿</vt:lpstr>
      <vt:lpstr>2.1.2  简单的系统学概念</vt:lpstr>
      <vt:lpstr>PowerPoint 演示文稿</vt:lpstr>
      <vt:lpstr>PowerPoint 演示文稿</vt:lpstr>
      <vt:lpstr>PowerPoint 演示文稿</vt:lpstr>
      <vt:lpstr>PowerPoint 演示文稿</vt:lpstr>
      <vt:lpstr>PowerPoint 演示文稿</vt:lpstr>
      <vt:lpstr>PowerPoint 演示文稿</vt:lpstr>
      <vt:lpstr>蚁群算法的分布式特征</vt:lpstr>
      <vt:lpstr>PowerPoint 演示文稿</vt:lpstr>
      <vt:lpstr>PowerPoint 演示文稿</vt:lpstr>
      <vt:lpstr>PowerPoint 演示文稿</vt:lpstr>
      <vt:lpstr>PowerPoint 演示文稿</vt:lpstr>
      <vt:lpstr>2.1.3  蚂蚁的觅食行为及双桥实验</vt:lpstr>
      <vt:lpstr>PowerPoint 演示文稿</vt:lpstr>
      <vt:lpstr>PowerPoint 演示文稿</vt:lpstr>
      <vt:lpstr>双桥实验</vt:lpstr>
      <vt:lpstr>PowerPoint 演示文稿</vt:lpstr>
      <vt:lpstr>PowerPoint 演示文稿</vt:lpstr>
      <vt:lpstr>PowerPoint 演示文稿</vt:lpstr>
      <vt:lpstr>PowerPoint 演示文稿</vt:lpstr>
      <vt:lpstr>2.2.1 蚁群算法原理</vt:lpstr>
      <vt:lpstr>2.2.2 简化的蚂蚁寻食过程 1/3</vt:lpstr>
      <vt:lpstr>2.2.2 简化的蚂蚁寻食过程 2/3</vt:lpstr>
      <vt:lpstr>2.2.2 简化的蚂蚁寻食过程 3/3</vt:lpstr>
      <vt:lpstr>2.2.3 自然蚁群与人工蚁群算法</vt:lpstr>
      <vt:lpstr>2.2   旅行商问题中的蚁群优化算法</vt:lpstr>
      <vt:lpstr>PowerPoint 演示文稿</vt:lpstr>
      <vt:lpstr>PowerPoint 演示文稿</vt:lpstr>
      <vt:lpstr>2.2.2  AS模型的建立</vt:lpstr>
      <vt:lpstr>PowerPoint 演示文稿</vt:lpstr>
      <vt:lpstr>PowerPoint 演示文稿</vt:lpstr>
      <vt:lpstr>PowerPoint 演示文稿</vt:lpstr>
      <vt:lpstr>对TSP问题：</vt:lpstr>
      <vt:lpstr>PowerPoint 演示文稿</vt:lpstr>
      <vt:lpstr>信息素和启发式信息：</vt:lpstr>
      <vt:lpstr>解的构建：</vt:lpstr>
      <vt:lpstr>PowerPoint 演示文稿</vt:lpstr>
      <vt:lpstr>PowerPoint 演示文稿</vt:lpstr>
      <vt:lpstr>PowerPoint 演示文稿</vt:lpstr>
      <vt:lpstr>信息素更新：</vt:lpstr>
      <vt:lpstr>PowerPoint 演示文稿</vt:lpstr>
      <vt:lpstr>PowerPoint 演示文稿</vt:lpstr>
      <vt:lpstr>PowerPoint 演示文稿</vt:lpstr>
      <vt:lpstr>PowerPoint 演示文稿</vt:lpstr>
      <vt:lpstr>2.2.3   改进的AS算法</vt:lpstr>
      <vt:lpstr>MMAS在AS算法的基础上引入了4项主要改进：</vt:lpstr>
      <vt:lpstr>PowerPoint 演示文稿</vt:lpstr>
      <vt:lpstr>PowerPoint 演示文稿</vt:lpstr>
      <vt:lpstr>PowerPoint 演示文稿</vt:lpstr>
      <vt:lpstr>PowerPoint 演示文稿</vt:lpstr>
      <vt:lpstr>PowerPoint 演示文稿</vt:lpstr>
      <vt:lpstr>PowerPoint 演示文稿</vt:lpstr>
      <vt:lpstr>全局信息素更新：</vt:lpstr>
      <vt:lpstr>局部信息素更新：</vt:lpstr>
      <vt:lpstr>2.3 ACO算法的实现</vt:lpstr>
      <vt:lpstr>PowerPoint 演示文稿</vt:lpstr>
      <vt:lpstr>PowerPoint 演示文稿</vt:lpstr>
      <vt:lpstr>空间复杂度：总的存储需求</vt:lpstr>
      <vt:lpstr>PowerPoint 演示文稿</vt:lpstr>
      <vt:lpstr>PowerPoint 演示文稿</vt:lpstr>
      <vt:lpstr>2.3.2    数据的初始化及终止条件</vt:lpstr>
      <vt:lpstr>PowerPoint 演示文稿</vt:lpstr>
      <vt:lpstr>数据的初始化：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第Ⅲ篇 ACO理论及应用 </vt:lpstr>
      <vt:lpstr>初始的蚁群优化算法—基于图的蚁群系统（GBAS） 1/12</vt:lpstr>
      <vt:lpstr>初始的蚁群优化算法—基于图的蚁群系统（GBAS） 2/12</vt:lpstr>
      <vt:lpstr>PowerPoint 演示文稿</vt:lpstr>
      <vt:lpstr>初始的蚁群优化算法—基于图的蚁群系统（GBAS） 4/12</vt:lpstr>
      <vt:lpstr>初始的蚁群优化算法—基于图的蚁群系统（GBAS） 5/12</vt:lpstr>
      <vt:lpstr>初始的蚁群优化算法—基于图的蚁群系统（GBAS） 6/12</vt:lpstr>
      <vt:lpstr>初始的蚁群优化算法—基于图的蚁群系统（GBAS） 7/12</vt:lpstr>
      <vt:lpstr>初始的蚁群优化算法—基于图的蚁群系统（GBAS） 8/12</vt:lpstr>
      <vt:lpstr>初始的蚁群优化算法—基于图的蚁群系统（GBAS） 9/12</vt:lpstr>
      <vt:lpstr>初始的蚁群优化算法—基于图的蚁群系统（GBAS） 10/12</vt:lpstr>
      <vt:lpstr>初始的蚁群优化算法—基于图的蚁群系统（GBAS） 11/12</vt:lpstr>
      <vt:lpstr>初始的蚁群优化算法—基于图的蚁群系统（GBAS） 12/12</vt:lpstr>
      <vt:lpstr>一般蚁群算法的框架</vt:lpstr>
      <vt:lpstr>算法模型和收敛性分析</vt:lpstr>
      <vt:lpstr>马氏过程的收敛定义</vt:lpstr>
      <vt:lpstr>GBAS算法的收敛性分析 1/8</vt:lpstr>
      <vt:lpstr>GBAS算法的收敛性分析 2/8</vt:lpstr>
      <vt:lpstr>GBAS算法的收敛性分析 3/8</vt:lpstr>
      <vt:lpstr>GBAS算法的收敛性分析 4/8</vt:lpstr>
      <vt:lpstr>GBAS算法的收敛性分析 5/8</vt:lpstr>
      <vt:lpstr>GBAS算法的收敛性分析 6/8</vt:lpstr>
      <vt:lpstr>GBAS算法的收敛性分析 7/8</vt:lpstr>
      <vt:lpstr>GBAS算法的收敛性分析 8/8</vt:lpstr>
      <vt:lpstr>其他算法及收敛性分析 1/4</vt:lpstr>
      <vt:lpstr>其他算法及收敛性分析 2/4</vt:lpstr>
      <vt:lpstr>其他算法及收敛性分析 3/4</vt:lpstr>
      <vt:lpstr>其他算法及收敛性分析 4/4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SRD</dc:creator>
  <cp:lastModifiedBy>Administrator</cp:lastModifiedBy>
  <cp:revision>74</cp:revision>
  <cp:lastPrinted>2113-01-01T00:00:00Z</cp:lastPrinted>
  <dcterms:created xsi:type="dcterms:W3CDTF">2113-01-01T00:00:00Z</dcterms:created>
  <dcterms:modified xsi:type="dcterms:W3CDTF">2019-07-06T08:25:38Z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2052-10.8.0.5391</vt:lpwstr>
  </property>
</Properties>
</file>