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83" r:id="rId2"/>
    <p:sldId id="286" r:id="rId3"/>
    <p:sldId id="284" r:id="rId4"/>
    <p:sldId id="257" r:id="rId5"/>
    <p:sldId id="298" r:id="rId6"/>
    <p:sldId id="258" r:id="rId7"/>
    <p:sldId id="299" r:id="rId8"/>
    <p:sldId id="301" r:id="rId9"/>
    <p:sldId id="302" r:id="rId10"/>
    <p:sldId id="303" r:id="rId11"/>
    <p:sldId id="271" r:id="rId12"/>
    <p:sldId id="270" r:id="rId13"/>
    <p:sldId id="272" r:id="rId14"/>
    <p:sldId id="273" r:id="rId15"/>
    <p:sldId id="260" r:id="rId16"/>
    <p:sldId id="279" r:id="rId17"/>
    <p:sldId id="280" r:id="rId18"/>
    <p:sldId id="261" r:id="rId19"/>
    <p:sldId id="262" r:id="rId20"/>
    <p:sldId id="263" r:id="rId21"/>
    <p:sldId id="264" r:id="rId22"/>
    <p:sldId id="265" r:id="rId23"/>
    <p:sldId id="266" r:id="rId24"/>
    <p:sldId id="267" r:id="rId25"/>
    <p:sldId id="268" r:id="rId26"/>
    <p:sldId id="275" r:id="rId27"/>
    <p:sldId id="276" r:id="rId28"/>
    <p:sldId id="269" r:id="rId29"/>
    <p:sldId id="274" r:id="rId30"/>
    <p:sldId id="287" r:id="rId31"/>
    <p:sldId id="288" r:id="rId32"/>
    <p:sldId id="289" r:id="rId33"/>
    <p:sldId id="290" r:id="rId34"/>
    <p:sldId id="291" r:id="rId35"/>
    <p:sldId id="292" r:id="rId36"/>
    <p:sldId id="293" r:id="rId37"/>
    <p:sldId id="294"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296" r:id="rId7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81647" autoAdjust="0"/>
  </p:normalViewPr>
  <p:slideViewPr>
    <p:cSldViewPr>
      <p:cViewPr varScale="1">
        <p:scale>
          <a:sx n="79" d="100"/>
          <a:sy n="79" d="100"/>
        </p:scale>
        <p:origin x="-1500" y="-7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327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F2B456F-5FD4-4A70-9CA1-569D52F9751C}" type="slidenum">
              <a:rPr lang="en-US" altLang="zh-CN"/>
              <a:pPr/>
              <a:t>‹#›</a:t>
            </a:fld>
            <a:endParaRPr lang="en-US" altLang="zh-CN"/>
          </a:p>
        </p:txBody>
      </p:sp>
    </p:spTree>
    <p:extLst>
      <p:ext uri="{BB962C8B-B14F-4D97-AF65-F5344CB8AC3E}">
        <p14:creationId xmlns:p14="http://schemas.microsoft.com/office/powerpoint/2010/main" val="1891453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25DFED-1994-4BE7-A810-A525412CD75F}" type="slidenum">
              <a:rPr lang="en-US" altLang="zh-CN"/>
              <a:pPr/>
              <a:t>1</a:t>
            </a:fld>
            <a:endParaRPr lang="en-US" altLang="zh-CN"/>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ltLang="zh-CN"/>
          </a:p>
          <a:p>
            <a:r>
              <a:rPr lang="en-US" altLang="zh-CN"/>
              <a:t>I would like to present some results on using </a:t>
            </a:r>
            <a:r>
              <a:rPr lang="en-US" altLang="zh-CN">
                <a:solidFill>
                  <a:srgbClr val="0066FF"/>
                </a:solidFill>
                <a:latin typeface="Times New Roman" pitchFamily="18" charset="0"/>
              </a:rPr>
              <a:t>Genetic Algorithms </a:t>
            </a:r>
            <a:r>
              <a:rPr lang="en-US" altLang="zh-CN"/>
              <a:t>to  locate multiple optima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E38CBF-687C-4C8A-9E21-63D0433C4FD4}" type="slidenum">
              <a:rPr lang="en-US" altLang="zh-CN"/>
              <a:pPr/>
              <a:t>2</a:t>
            </a:fld>
            <a:endParaRPr lang="en-US" altLang="zh-CN"/>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67853B-39B1-4DA7-9685-E899E9DAB83D}" type="slidenum">
              <a:rPr lang="en-US" altLang="zh-CN"/>
              <a:pPr/>
              <a:t>69</a:t>
            </a:fld>
            <a:endParaRPr lang="en-US" altLang="zh-CN"/>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ltLang="zh-CN"/>
          </a:p>
          <a:p>
            <a:r>
              <a:rPr lang="en-US" altLang="zh-CN"/>
              <a:t>I would like to present some results on using differential evolution to  locate multiple optima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E44A067-D73E-4A03-8C04-E51D451CAF8F}" type="slidenum">
              <a:rPr lang="en-US" altLang="zh-CN"/>
              <a:pPr/>
              <a:t>‹#›</a:t>
            </a:fld>
            <a:endParaRPr lang="en-US" altLang="zh-CN"/>
          </a:p>
        </p:txBody>
      </p:sp>
    </p:spTree>
    <p:extLst>
      <p:ext uri="{BB962C8B-B14F-4D97-AF65-F5344CB8AC3E}">
        <p14:creationId xmlns:p14="http://schemas.microsoft.com/office/powerpoint/2010/main" val="3466243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F0266D-9598-480C-99EB-674DF1AD39D5}" type="slidenum">
              <a:rPr lang="en-US" altLang="zh-CN"/>
              <a:pPr/>
              <a:t>‹#›</a:t>
            </a:fld>
            <a:endParaRPr lang="en-US" altLang="zh-CN"/>
          </a:p>
        </p:txBody>
      </p:sp>
    </p:spTree>
    <p:extLst>
      <p:ext uri="{BB962C8B-B14F-4D97-AF65-F5344CB8AC3E}">
        <p14:creationId xmlns:p14="http://schemas.microsoft.com/office/powerpoint/2010/main" val="1903287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4E87255-1773-450A-A7BD-C7D251A1779B}" type="slidenum">
              <a:rPr lang="en-US" altLang="zh-CN"/>
              <a:pPr/>
              <a:t>‹#›</a:t>
            </a:fld>
            <a:endParaRPr lang="en-US" altLang="zh-CN"/>
          </a:p>
        </p:txBody>
      </p:sp>
    </p:spTree>
    <p:extLst>
      <p:ext uri="{BB962C8B-B14F-4D97-AF65-F5344CB8AC3E}">
        <p14:creationId xmlns:p14="http://schemas.microsoft.com/office/powerpoint/2010/main" val="119011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9CA4424F-4FF0-4A56-BA01-BCB9B4D3CC03}" type="slidenum">
              <a:rPr lang="en-US" altLang="zh-CN"/>
              <a:pPr/>
              <a:t>‹#›</a:t>
            </a:fld>
            <a:endParaRPr lang="en-US" altLang="zh-CN"/>
          </a:p>
        </p:txBody>
      </p:sp>
    </p:spTree>
    <p:extLst>
      <p:ext uri="{BB962C8B-B14F-4D97-AF65-F5344CB8AC3E}">
        <p14:creationId xmlns:p14="http://schemas.microsoft.com/office/powerpoint/2010/main" val="3647680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5F4B0235-2081-47B1-92E4-30DC261286DD}" type="slidenum">
              <a:rPr lang="en-US" altLang="zh-CN"/>
              <a:pPr/>
              <a:t>‹#›</a:t>
            </a:fld>
            <a:endParaRPr lang="en-US" altLang="zh-CN"/>
          </a:p>
        </p:txBody>
      </p:sp>
    </p:spTree>
    <p:extLst>
      <p:ext uri="{BB962C8B-B14F-4D97-AF65-F5344CB8AC3E}">
        <p14:creationId xmlns:p14="http://schemas.microsoft.com/office/powerpoint/2010/main" val="1401961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C85E8077-7668-4E29-A5EC-9FDB17DA976C}" type="slidenum">
              <a:rPr lang="en-US" altLang="zh-CN"/>
              <a:pPr/>
              <a:t>‹#›</a:t>
            </a:fld>
            <a:endParaRPr lang="en-US" altLang="zh-CN"/>
          </a:p>
        </p:txBody>
      </p:sp>
    </p:spTree>
    <p:extLst>
      <p:ext uri="{BB962C8B-B14F-4D97-AF65-F5344CB8AC3E}">
        <p14:creationId xmlns:p14="http://schemas.microsoft.com/office/powerpoint/2010/main" val="1895490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42988" y="188913"/>
            <a:ext cx="7772400" cy="863600"/>
          </a:xfrm>
        </p:spPr>
        <p:txBody>
          <a:bodyPr/>
          <a:lstStyle/>
          <a:p>
            <a:r>
              <a:rPr lang="zh-CN" altLang="en-US" smtClean="0"/>
              <a:t>单击此处编辑母版标题样式</a:t>
            </a:r>
            <a:endParaRPr lang="en-US"/>
          </a:p>
        </p:txBody>
      </p:sp>
      <p:sp>
        <p:nvSpPr>
          <p:cNvPr id="3" name="表格占位符 2"/>
          <p:cNvSpPr>
            <a:spLocks noGrp="1"/>
          </p:cNvSpPr>
          <p:nvPr>
            <p:ph type="tbl" idx="1"/>
          </p:nvPr>
        </p:nvSpPr>
        <p:spPr>
          <a:xfrm>
            <a:off x="1042988" y="1773238"/>
            <a:ext cx="7772400" cy="4114800"/>
          </a:xfrm>
        </p:spPr>
        <p:txBody>
          <a:bodyPr/>
          <a:lstStyle/>
          <a:p>
            <a:endParaRPr lang="en-US"/>
          </a:p>
        </p:txBody>
      </p:sp>
      <p:sp>
        <p:nvSpPr>
          <p:cNvPr id="4" name="日期占位符 3"/>
          <p:cNvSpPr>
            <a:spLocks noGrp="1"/>
          </p:cNvSpPr>
          <p:nvPr>
            <p:ph type="dt" sz="half" idx="10"/>
          </p:nvPr>
        </p:nvSpPr>
        <p:spPr>
          <a:xfrm>
            <a:off x="827088" y="6237288"/>
            <a:ext cx="1905000" cy="457200"/>
          </a:xfrm>
        </p:spPr>
        <p:txBody>
          <a:bodyPr/>
          <a:lstStyle>
            <a:lvl1pPr>
              <a:defRPr/>
            </a:lvl1pPr>
          </a:lstStyle>
          <a:p>
            <a:endParaRPr lang="en-US" altLang="zh-CN"/>
          </a:p>
        </p:txBody>
      </p:sp>
      <p:sp>
        <p:nvSpPr>
          <p:cNvPr id="5" name="灯片编号占位符 4"/>
          <p:cNvSpPr>
            <a:spLocks noGrp="1"/>
          </p:cNvSpPr>
          <p:nvPr>
            <p:ph type="sldNum" sz="quarter" idx="11"/>
          </p:nvPr>
        </p:nvSpPr>
        <p:spPr>
          <a:xfrm>
            <a:off x="7143750" y="5829300"/>
            <a:ext cx="1905000" cy="457200"/>
          </a:xfrm>
        </p:spPr>
        <p:txBody>
          <a:bodyPr/>
          <a:lstStyle>
            <a:lvl1pPr>
              <a:defRPr/>
            </a:lvl1pPr>
          </a:lstStyle>
          <a:p>
            <a:fld id="{CA4D675A-6969-43AD-9A5C-5D15F36029BB}" type="slidenum">
              <a:rPr lang="en-US" altLang="zh-CN"/>
              <a:pPr/>
              <a:t>‹#›</a:t>
            </a:fld>
            <a:endParaRPr lang="en-US" altLang="zh-CN"/>
          </a:p>
        </p:txBody>
      </p:sp>
    </p:spTree>
    <p:extLst>
      <p:ext uri="{BB962C8B-B14F-4D97-AF65-F5344CB8AC3E}">
        <p14:creationId xmlns:p14="http://schemas.microsoft.com/office/powerpoint/2010/main" val="3348900378"/>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D017B6F-04E5-4030-AAA6-5A0094A934E3}" type="slidenum">
              <a:rPr lang="en-US" altLang="zh-CN"/>
              <a:pPr/>
              <a:t>‹#›</a:t>
            </a:fld>
            <a:endParaRPr lang="en-US" altLang="zh-CN"/>
          </a:p>
        </p:txBody>
      </p:sp>
    </p:spTree>
    <p:extLst>
      <p:ext uri="{BB962C8B-B14F-4D97-AF65-F5344CB8AC3E}">
        <p14:creationId xmlns:p14="http://schemas.microsoft.com/office/powerpoint/2010/main" val="352502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C2786A7-5642-4E86-B412-97219B65DF71}" type="slidenum">
              <a:rPr lang="en-US" altLang="zh-CN"/>
              <a:pPr/>
              <a:t>‹#›</a:t>
            </a:fld>
            <a:endParaRPr lang="en-US" altLang="zh-CN"/>
          </a:p>
        </p:txBody>
      </p:sp>
    </p:spTree>
    <p:extLst>
      <p:ext uri="{BB962C8B-B14F-4D97-AF65-F5344CB8AC3E}">
        <p14:creationId xmlns:p14="http://schemas.microsoft.com/office/powerpoint/2010/main" val="3982536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E326465-23D5-441D-A85B-6152C6988839}" type="slidenum">
              <a:rPr lang="en-US" altLang="zh-CN"/>
              <a:pPr/>
              <a:t>‹#›</a:t>
            </a:fld>
            <a:endParaRPr lang="en-US" altLang="zh-CN"/>
          </a:p>
        </p:txBody>
      </p:sp>
    </p:spTree>
    <p:extLst>
      <p:ext uri="{BB962C8B-B14F-4D97-AF65-F5344CB8AC3E}">
        <p14:creationId xmlns:p14="http://schemas.microsoft.com/office/powerpoint/2010/main" val="319207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0BEF8EF9-5ADF-4B09-8B0E-6352834F57CA}" type="slidenum">
              <a:rPr lang="en-US" altLang="zh-CN"/>
              <a:pPr/>
              <a:t>‹#›</a:t>
            </a:fld>
            <a:endParaRPr lang="en-US" altLang="zh-CN"/>
          </a:p>
        </p:txBody>
      </p:sp>
    </p:spTree>
    <p:extLst>
      <p:ext uri="{BB962C8B-B14F-4D97-AF65-F5344CB8AC3E}">
        <p14:creationId xmlns:p14="http://schemas.microsoft.com/office/powerpoint/2010/main" val="489643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DFBCC13-DAD6-4641-A958-1548E1A7E18F}" type="slidenum">
              <a:rPr lang="en-US" altLang="zh-CN"/>
              <a:pPr/>
              <a:t>‹#›</a:t>
            </a:fld>
            <a:endParaRPr lang="en-US" altLang="zh-CN"/>
          </a:p>
        </p:txBody>
      </p:sp>
    </p:spTree>
    <p:extLst>
      <p:ext uri="{BB962C8B-B14F-4D97-AF65-F5344CB8AC3E}">
        <p14:creationId xmlns:p14="http://schemas.microsoft.com/office/powerpoint/2010/main" val="280761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A5DADFE-892C-4002-B8A4-53BB7F16F3E5}" type="slidenum">
              <a:rPr lang="en-US" altLang="zh-CN"/>
              <a:pPr/>
              <a:t>‹#›</a:t>
            </a:fld>
            <a:endParaRPr lang="en-US" altLang="zh-CN"/>
          </a:p>
        </p:txBody>
      </p:sp>
    </p:spTree>
    <p:extLst>
      <p:ext uri="{BB962C8B-B14F-4D97-AF65-F5344CB8AC3E}">
        <p14:creationId xmlns:p14="http://schemas.microsoft.com/office/powerpoint/2010/main" val="200232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41BA488-F9D6-4E64-89C5-556EC6419088}" type="slidenum">
              <a:rPr lang="en-US" altLang="zh-CN"/>
              <a:pPr/>
              <a:t>‹#›</a:t>
            </a:fld>
            <a:endParaRPr lang="en-US" altLang="zh-CN"/>
          </a:p>
        </p:txBody>
      </p:sp>
    </p:spTree>
    <p:extLst>
      <p:ext uri="{BB962C8B-B14F-4D97-AF65-F5344CB8AC3E}">
        <p14:creationId xmlns:p14="http://schemas.microsoft.com/office/powerpoint/2010/main" val="4065127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E14F21B-95E3-4B1E-A0B6-C7F1F759DD13}" type="slidenum">
              <a:rPr lang="en-US" altLang="zh-CN"/>
              <a:pPr/>
              <a:t>‹#›</a:t>
            </a:fld>
            <a:endParaRPr lang="en-US" altLang="zh-CN"/>
          </a:p>
        </p:txBody>
      </p:sp>
    </p:spTree>
    <p:extLst>
      <p:ext uri="{BB962C8B-B14F-4D97-AF65-F5344CB8AC3E}">
        <p14:creationId xmlns:p14="http://schemas.microsoft.com/office/powerpoint/2010/main" val="1678057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3290573-3990-4C71-A5C6-94E887C3E05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image" Target="../media/image6.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9.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11.wmf"/><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12.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14.wmf"/><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6.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15.xml"/><Relationship Id="rId11" Type="http://schemas.openxmlformats.org/officeDocument/2006/relationships/image" Target="../media/image4.jpeg"/><Relationship Id="rId5" Type="http://schemas.openxmlformats.org/officeDocument/2006/relationships/slide" Target="slide11.xml"/><Relationship Id="rId10" Type="http://schemas.openxmlformats.org/officeDocument/2006/relationships/image" Target="../media/image3.wmf"/><Relationship Id="rId4" Type="http://schemas.openxmlformats.org/officeDocument/2006/relationships/slide" Target="slide6.xml"/><Relationship Id="rId9" Type="http://schemas.openxmlformats.org/officeDocument/2006/relationships/slide" Target="slide37.xml"/></Relationships>
</file>

<file path=ppt/slides/_rels/slide2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31.xml"/><Relationship Id="rId7" Type="http://schemas.openxmlformats.org/officeDocument/2006/relationships/image" Target="../media/image3.wmf"/><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36.xml"/><Relationship Id="rId5" Type="http://schemas.openxmlformats.org/officeDocument/2006/relationships/slide" Target="slide35.xml"/><Relationship Id="rId4" Type="http://schemas.openxmlformats.org/officeDocument/2006/relationships/slide" Target="slide3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3.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5.bin"/><Relationship Id="rId4" Type="http://schemas.openxmlformats.org/officeDocument/2006/relationships/image" Target="../media/image15.wmf"/></Relationships>
</file>

<file path=ppt/slides/_rels/slide32.xml.rels><?xml version="1.0" encoding="UTF-8" standalone="yes"?>
<Relationships xmlns="http://schemas.openxmlformats.org/package/2006/relationships"><Relationship Id="rId3" Type="http://schemas.openxmlformats.org/officeDocument/2006/relationships/slide" Target="slide30.xml"/><Relationship Id="rId7" Type="http://schemas.openxmlformats.org/officeDocument/2006/relationships/image" Target="../media/image3.wmf"/><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16.wmf"/><Relationship Id="rId4"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xfrm>
            <a:off x="0" y="1557338"/>
            <a:ext cx="9144000" cy="1685925"/>
          </a:xfrm>
          <a:noFill/>
          <a:extLst>
            <a:ext uri="{909E8E84-426E-40DD-AFC4-6F175D3DCCD1}">
              <a14:hiddenFill xmlns:a14="http://schemas.microsoft.com/office/drawing/2010/main">
                <a:solidFill>
                  <a:schemeClr val="bg1"/>
                </a:solidFill>
              </a14:hiddenFill>
            </a:ext>
          </a:extLst>
        </p:spPr>
        <p:txBody>
          <a:bodyPr/>
          <a:lstStyle/>
          <a:p>
            <a:r>
              <a:rPr lang="en-US" altLang="zh-CN" sz="4000">
                <a:solidFill>
                  <a:srgbClr val="0066FF"/>
                </a:solidFill>
                <a:latin typeface="Times New Roman" pitchFamily="18" charset="0"/>
              </a:rPr>
              <a:t>Introduction to Genetic Algorithms </a:t>
            </a:r>
          </a:p>
        </p:txBody>
      </p:sp>
      <p:sp>
        <p:nvSpPr>
          <p:cNvPr id="31747" name="Rectangle 3"/>
          <p:cNvSpPr>
            <a:spLocks noGrp="1" noChangeArrowheads="1"/>
          </p:cNvSpPr>
          <p:nvPr>
            <p:ph type="subTitle" idx="1"/>
          </p:nvPr>
        </p:nvSpPr>
        <p:spPr>
          <a:xfrm>
            <a:off x="1547813" y="3716338"/>
            <a:ext cx="5543550" cy="2065337"/>
          </a:xfrm>
          <a:ln/>
          <a:extLst>
            <a:ext uri="{91240B29-F687-4F45-9708-019B960494DF}">
              <a14:hiddenLine xmlns:a14="http://schemas.microsoft.com/office/drawing/2010/main" w="9525">
                <a:solidFill>
                  <a:srgbClr val="FF00FF"/>
                </a:solidFill>
                <a:miter lim="800000"/>
                <a:headEnd/>
                <a:tailEnd/>
              </a14:hiddenLine>
            </a:ext>
          </a:extLst>
        </p:spPr>
        <p:txBody>
          <a:bodyPr/>
          <a:lstStyle/>
          <a:p>
            <a:pPr algn="l"/>
            <a:r>
              <a:rPr lang="en-US" altLang="zh-CN">
                <a:solidFill>
                  <a:schemeClr val="accent2"/>
                </a:solidFill>
              </a:rPr>
              <a:t>Fei GAO</a:t>
            </a:r>
          </a:p>
          <a:p>
            <a:pPr algn="l"/>
            <a:r>
              <a:rPr lang="en-US" altLang="zh-CN" sz="2800">
                <a:solidFill>
                  <a:schemeClr val="accent2"/>
                </a:solidFill>
              </a:rPr>
              <a:t>Dep. Of Mathematics</a:t>
            </a:r>
          </a:p>
          <a:p>
            <a:pPr algn="l"/>
            <a:r>
              <a:rPr lang="en-US" altLang="zh-CN" sz="2800">
                <a:solidFill>
                  <a:schemeClr val="accent2"/>
                </a:solidFill>
              </a:rPr>
              <a:t>Wuhan Univ. Of Technology</a:t>
            </a:r>
          </a:p>
          <a:p>
            <a:pPr algn="l"/>
            <a:r>
              <a:rPr lang="en-US" altLang="zh-CN" sz="2400">
                <a:solidFill>
                  <a:schemeClr val="accent2"/>
                </a:solidFill>
              </a:rPr>
              <a:t>hgaofei@gmail.com</a:t>
            </a:r>
          </a:p>
        </p:txBody>
      </p:sp>
      <p:sp>
        <p:nvSpPr>
          <p:cNvPr id="31748" name="Line 4"/>
          <p:cNvSpPr>
            <a:spLocks noChangeShapeType="1"/>
          </p:cNvSpPr>
          <p:nvPr/>
        </p:nvSpPr>
        <p:spPr bwMode="auto">
          <a:xfrm>
            <a:off x="0" y="1341438"/>
            <a:ext cx="88201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9" name="Line 5"/>
          <p:cNvSpPr>
            <a:spLocks noChangeShapeType="1"/>
          </p:cNvSpPr>
          <p:nvPr/>
        </p:nvSpPr>
        <p:spPr bwMode="auto">
          <a:xfrm>
            <a:off x="1331913" y="0"/>
            <a:ext cx="0" cy="1557338"/>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0" name="Rectangle 6"/>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1752" name="Line 8"/>
          <p:cNvSpPr>
            <a:spLocks noChangeShapeType="1"/>
          </p:cNvSpPr>
          <p:nvPr/>
        </p:nvSpPr>
        <p:spPr bwMode="auto">
          <a:xfrm>
            <a:off x="8964613" y="4437063"/>
            <a:ext cx="0" cy="22320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3" name="Line 9"/>
          <p:cNvSpPr>
            <a:spLocks noChangeShapeType="1"/>
          </p:cNvSpPr>
          <p:nvPr/>
        </p:nvSpPr>
        <p:spPr bwMode="auto">
          <a:xfrm>
            <a:off x="395288" y="6308725"/>
            <a:ext cx="8748712"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4" name="Text Box 10"/>
          <p:cNvSpPr txBox="1">
            <a:spLocks noChangeArrowheads="1"/>
          </p:cNvSpPr>
          <p:nvPr/>
        </p:nvSpPr>
        <p:spPr bwMode="auto">
          <a:xfrm>
            <a:off x="468313" y="6332538"/>
            <a:ext cx="1233030" cy="3385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600" smtClean="0">
                <a:solidFill>
                  <a:srgbClr val="F00000"/>
                </a:solidFill>
              </a:rPr>
              <a:t>20</a:t>
            </a:r>
            <a:r>
              <a:rPr lang="en-US" altLang="zh-CN" sz="1600" smtClean="0">
                <a:solidFill>
                  <a:srgbClr val="F00000"/>
                </a:solidFill>
              </a:rPr>
              <a:t>13</a:t>
            </a:r>
            <a:r>
              <a:rPr lang="zh-CN" altLang="zh-CN" sz="1600" smtClean="0">
                <a:solidFill>
                  <a:srgbClr val="F00000"/>
                </a:solidFill>
              </a:rPr>
              <a:t>-</a:t>
            </a:r>
            <a:r>
              <a:rPr lang="en-US" altLang="zh-CN" sz="1600" smtClean="0">
                <a:solidFill>
                  <a:srgbClr val="F00000"/>
                </a:solidFill>
              </a:rPr>
              <a:t>07</a:t>
            </a:r>
            <a:r>
              <a:rPr lang="zh-CN" altLang="zh-CN" sz="1600" smtClean="0">
                <a:solidFill>
                  <a:srgbClr val="F00000"/>
                </a:solidFill>
              </a:rPr>
              <a:t>-</a:t>
            </a:r>
            <a:r>
              <a:rPr lang="en-US" altLang="zh-CN" sz="1600" smtClean="0">
                <a:solidFill>
                  <a:srgbClr val="F00000"/>
                </a:solidFill>
              </a:rPr>
              <a:t>05</a:t>
            </a:r>
            <a:endParaRPr lang="zh-CN" altLang="zh-CN" sz="1600">
              <a:solidFill>
                <a:srgbClr val="F00000"/>
              </a:solidFill>
            </a:endParaRPr>
          </a:p>
        </p:txBody>
      </p:sp>
      <p:pic>
        <p:nvPicPr>
          <p:cNvPr id="31755" name="Picture 11" descr="校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04792"/>
            <a:ext cx="1151384" cy="1122345"/>
          </a:xfrm>
          <a:prstGeom prst="rect">
            <a:avLst/>
          </a:prstGeom>
          <a:noFill/>
          <a:extLst>
            <a:ext uri="{909E8E84-426E-40DD-AFC4-6F175D3DCCD1}">
              <a14:hiddenFill xmlns:a14="http://schemas.microsoft.com/office/drawing/2010/main">
                <a:solidFill>
                  <a:srgbClr val="FFFFFF"/>
                </a:solidFill>
              </a14:hiddenFill>
            </a:ext>
          </a:extLst>
        </p:spPr>
      </p:pic>
      <p:pic>
        <p:nvPicPr>
          <p:cNvPr id="31757" name="Picture 13" descr="icon-pengu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0" y="4437063"/>
            <a:ext cx="1371600" cy="1847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44624"/>
            <a:ext cx="8229600" cy="1143000"/>
          </a:xfrm>
        </p:spPr>
        <p:txBody>
          <a:bodyPr/>
          <a:lstStyle/>
          <a:p>
            <a:r>
              <a:rPr lang="zh-CN" altLang="en-US" smtClean="0"/>
              <a:t>遗传</a:t>
            </a:r>
            <a:r>
              <a:rPr lang="zh-CN" altLang="en-US"/>
              <a:t>算法工具箱</a:t>
            </a:r>
          </a:p>
        </p:txBody>
      </p:sp>
      <p:sp>
        <p:nvSpPr>
          <p:cNvPr id="69635" name="Rectangle 3"/>
          <p:cNvSpPr>
            <a:spLocks noGrp="1" noChangeArrowheads="1"/>
          </p:cNvSpPr>
          <p:nvPr>
            <p:ph type="body" idx="1"/>
          </p:nvPr>
        </p:nvSpPr>
        <p:spPr>
          <a:xfrm>
            <a:off x="827088" y="1341438"/>
            <a:ext cx="7921625" cy="5111750"/>
          </a:xfrm>
        </p:spPr>
        <p:txBody>
          <a:bodyPr/>
          <a:lstStyle/>
          <a:p>
            <a:pPr>
              <a:lnSpc>
                <a:spcPct val="80000"/>
              </a:lnSpc>
            </a:pPr>
            <a:r>
              <a:rPr lang="zh-CN" altLang="en-US" sz="1600"/>
              <a:t>进行遗传操作</a:t>
            </a:r>
          </a:p>
          <a:p>
            <a:pPr lvl="1">
              <a:lnSpc>
                <a:spcPct val="80000"/>
              </a:lnSpc>
            </a:pPr>
            <a:r>
              <a:rPr lang="zh-CN" altLang="en-US" sz="1400"/>
              <a:t>指令格式：</a:t>
            </a:r>
          </a:p>
          <a:p>
            <a:pPr lvl="2">
              <a:lnSpc>
                <a:spcPct val="80000"/>
              </a:lnSpc>
            </a:pPr>
            <a:r>
              <a:rPr lang="en-US" altLang="zh-CN" sz="1400"/>
              <a:t>function [x,endPop,bPop,traceInfo]=ga(bounds,evalFN,evalOps,startPop,opts,                                        termFN,termOps,selectFN,selectOps,xOverFNs,xOverOps,mutFNs,mutOps)</a:t>
            </a:r>
          </a:p>
          <a:p>
            <a:pPr lvl="1">
              <a:lnSpc>
                <a:spcPct val="80000"/>
              </a:lnSpc>
            </a:pPr>
            <a:r>
              <a:rPr lang="zh-CN" altLang="en-US" sz="1400"/>
              <a:t>参数说明：</a:t>
            </a:r>
          </a:p>
          <a:p>
            <a:pPr lvl="2">
              <a:lnSpc>
                <a:spcPct val="80000"/>
              </a:lnSpc>
            </a:pPr>
            <a:r>
              <a:rPr lang="zh-CN" altLang="en-US" sz="1400"/>
              <a:t>（</a:t>
            </a:r>
            <a:r>
              <a:rPr lang="en-US" altLang="zh-CN" sz="1400"/>
              <a:t>1</a:t>
            </a:r>
            <a:r>
              <a:rPr lang="zh-CN" altLang="en-US" sz="1400"/>
              <a:t>）输出参数</a:t>
            </a:r>
          </a:p>
          <a:p>
            <a:pPr lvl="3">
              <a:lnSpc>
                <a:spcPct val="80000"/>
              </a:lnSpc>
            </a:pPr>
            <a:r>
              <a:rPr lang="en-US" altLang="zh-CN" sz="1400"/>
              <a:t>X</a:t>
            </a:r>
            <a:r>
              <a:rPr lang="zh-CN" altLang="en-US" sz="1400"/>
              <a:t>：求得的最优解 </a:t>
            </a:r>
          </a:p>
          <a:p>
            <a:pPr lvl="3">
              <a:lnSpc>
                <a:spcPct val="80000"/>
              </a:lnSpc>
            </a:pPr>
            <a:r>
              <a:rPr lang="en-US" altLang="zh-CN" sz="1400"/>
              <a:t>endPop</a:t>
            </a:r>
            <a:r>
              <a:rPr lang="zh-CN" altLang="en-US" sz="1400"/>
              <a:t>：得到的最终种群</a:t>
            </a:r>
          </a:p>
          <a:p>
            <a:pPr lvl="3">
              <a:lnSpc>
                <a:spcPct val="80000"/>
              </a:lnSpc>
            </a:pPr>
            <a:r>
              <a:rPr lang="en-US" altLang="zh-CN" sz="1400"/>
              <a:t>bPop</a:t>
            </a:r>
            <a:r>
              <a:rPr lang="zh-CN" altLang="en-US" sz="1400"/>
              <a:t>：最优种群的搜索轨迹</a:t>
            </a:r>
          </a:p>
          <a:p>
            <a:pPr lvl="3">
              <a:lnSpc>
                <a:spcPct val="80000"/>
              </a:lnSpc>
            </a:pPr>
            <a:r>
              <a:rPr lang="en-US" altLang="zh-CN" sz="1400"/>
              <a:t>traceInfo</a:t>
            </a:r>
            <a:r>
              <a:rPr lang="zh-CN" altLang="en-US" sz="1400"/>
              <a:t>：每代的最优值和均值矩阵 </a:t>
            </a:r>
          </a:p>
          <a:p>
            <a:pPr lvl="2">
              <a:lnSpc>
                <a:spcPct val="80000"/>
              </a:lnSpc>
            </a:pPr>
            <a:r>
              <a:rPr lang="zh-CN" altLang="en-US" sz="1400"/>
              <a:t>（</a:t>
            </a:r>
            <a:r>
              <a:rPr lang="en-US" altLang="zh-CN" sz="1400"/>
              <a:t>2</a:t>
            </a:r>
            <a:r>
              <a:rPr lang="zh-CN" altLang="en-US" sz="1400"/>
              <a:t>）输入参数</a:t>
            </a:r>
          </a:p>
          <a:p>
            <a:pPr lvl="3">
              <a:lnSpc>
                <a:spcPct val="80000"/>
              </a:lnSpc>
            </a:pPr>
            <a:r>
              <a:rPr lang="en-US" altLang="zh-CN" sz="1400"/>
              <a:t>Bounds</a:t>
            </a:r>
            <a:r>
              <a:rPr lang="zh-CN" altLang="en-US" sz="1400"/>
              <a:t>：代表变量上下界的矩阵</a:t>
            </a:r>
          </a:p>
          <a:p>
            <a:pPr lvl="3">
              <a:lnSpc>
                <a:spcPct val="80000"/>
              </a:lnSpc>
            </a:pPr>
            <a:r>
              <a:rPr lang="en-US" altLang="zh-CN" sz="1400"/>
              <a:t>startPop</a:t>
            </a:r>
            <a:r>
              <a:rPr lang="zh-CN" altLang="en-US" sz="1400"/>
              <a:t>：可以从初始化函数中得到的初始解矩阵</a:t>
            </a:r>
          </a:p>
          <a:p>
            <a:pPr lvl="3">
              <a:lnSpc>
                <a:spcPct val="80000"/>
              </a:lnSpc>
            </a:pPr>
            <a:r>
              <a:rPr lang="en-US" altLang="zh-CN" sz="1400"/>
              <a:t>evalFN</a:t>
            </a:r>
            <a:r>
              <a:rPr lang="zh-CN" altLang="en-US" sz="1400"/>
              <a:t>：适应度函数</a:t>
            </a:r>
          </a:p>
          <a:p>
            <a:pPr lvl="3">
              <a:lnSpc>
                <a:spcPct val="80000"/>
              </a:lnSpc>
            </a:pPr>
            <a:r>
              <a:rPr lang="en-US" altLang="zh-CN" sz="1400"/>
              <a:t>termFN</a:t>
            </a:r>
            <a:r>
              <a:rPr lang="zh-CN" altLang="en-US" sz="1400"/>
              <a:t>：终止函数的名称</a:t>
            </a:r>
          </a:p>
          <a:p>
            <a:pPr lvl="3">
              <a:lnSpc>
                <a:spcPct val="80000"/>
              </a:lnSpc>
            </a:pPr>
            <a:r>
              <a:rPr lang="en-US" altLang="zh-CN" sz="1400"/>
              <a:t>termOps</a:t>
            </a:r>
            <a:r>
              <a:rPr lang="zh-CN" altLang="en-US" sz="1400"/>
              <a:t>：终止函数的参数</a:t>
            </a:r>
          </a:p>
          <a:p>
            <a:pPr lvl="3">
              <a:lnSpc>
                <a:spcPct val="80000"/>
              </a:lnSpc>
            </a:pPr>
            <a:r>
              <a:rPr lang="en-US" altLang="zh-CN" sz="1400"/>
              <a:t>selectFN</a:t>
            </a:r>
            <a:r>
              <a:rPr lang="zh-CN" altLang="en-US" sz="1400"/>
              <a:t>：选择函数名</a:t>
            </a:r>
          </a:p>
          <a:p>
            <a:pPr lvl="3">
              <a:lnSpc>
                <a:spcPct val="80000"/>
              </a:lnSpc>
            </a:pPr>
            <a:r>
              <a:rPr lang="en-US" altLang="zh-CN" sz="1400"/>
              <a:t>selectOpts</a:t>
            </a:r>
            <a:r>
              <a:rPr lang="zh-CN" altLang="en-US" sz="1400"/>
              <a:t>：选择参数</a:t>
            </a:r>
          </a:p>
          <a:p>
            <a:pPr lvl="3">
              <a:lnSpc>
                <a:spcPct val="80000"/>
              </a:lnSpc>
            </a:pPr>
            <a:r>
              <a:rPr lang="en-US" altLang="zh-CN" sz="1400"/>
              <a:t>xOverFNS</a:t>
            </a:r>
            <a:r>
              <a:rPr lang="zh-CN" altLang="en-US" sz="1400"/>
              <a:t>：交叉函数名 </a:t>
            </a:r>
          </a:p>
          <a:p>
            <a:pPr lvl="3">
              <a:lnSpc>
                <a:spcPct val="80000"/>
              </a:lnSpc>
            </a:pPr>
            <a:r>
              <a:rPr lang="en-US" altLang="zh-CN" sz="1400"/>
              <a:t>xOverOps</a:t>
            </a:r>
            <a:r>
              <a:rPr lang="zh-CN" altLang="en-US" sz="1400"/>
              <a:t>：交叉参数</a:t>
            </a:r>
          </a:p>
          <a:p>
            <a:pPr lvl="3">
              <a:lnSpc>
                <a:spcPct val="80000"/>
              </a:lnSpc>
            </a:pPr>
            <a:r>
              <a:rPr lang="en-US" altLang="zh-CN" sz="1400"/>
              <a:t>mutFNs</a:t>
            </a:r>
            <a:r>
              <a:rPr lang="zh-CN" altLang="en-US" sz="1400"/>
              <a:t>：变异函数名</a:t>
            </a:r>
          </a:p>
          <a:p>
            <a:pPr lvl="3">
              <a:lnSpc>
                <a:spcPct val="80000"/>
              </a:lnSpc>
            </a:pPr>
            <a:r>
              <a:rPr lang="en-US" altLang="zh-CN" sz="1400"/>
              <a:t>mutOps</a:t>
            </a:r>
            <a:r>
              <a:rPr lang="zh-CN" altLang="en-US" sz="1400"/>
              <a:t>：变异参数 </a:t>
            </a:r>
          </a:p>
        </p:txBody>
      </p:sp>
      <p:sp>
        <p:nvSpPr>
          <p:cNvPr id="4"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3174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Effect transition="in" filter="wheel(4)">
                                      <p:cBhvr>
                                        <p:cTn id="7" dur="500"/>
                                        <p:tgtEl>
                                          <p:spTgt spid="696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69635">
                                            <p:txEl>
                                              <p:pRg st="2" end="2"/>
                                            </p:txEl>
                                          </p:spTgt>
                                        </p:tgtEl>
                                        <p:attrNameLst>
                                          <p:attrName>style.visibility</p:attrName>
                                        </p:attrNameLst>
                                      </p:cBhvr>
                                      <p:to>
                                        <p:strVal val="visible"/>
                                      </p:to>
                                    </p:set>
                                    <p:animEffect transition="in" filter="wheel(4)">
                                      <p:cBhvr>
                                        <p:cTn id="12" dur="500"/>
                                        <p:tgtEl>
                                          <p:spTgt spid="696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4" fill="hold" nodeType="clickEffect">
                                  <p:stCondLst>
                                    <p:cond delay="0"/>
                                  </p:stCondLst>
                                  <p:childTnLst>
                                    <p:set>
                                      <p:cBhvr>
                                        <p:cTn id="16" dur="1" fill="hold">
                                          <p:stCondLst>
                                            <p:cond delay="0"/>
                                          </p:stCondLst>
                                        </p:cTn>
                                        <p:tgtEl>
                                          <p:spTgt spid="69635">
                                            <p:txEl>
                                              <p:pRg st="3" end="3"/>
                                            </p:txEl>
                                          </p:spTgt>
                                        </p:tgtEl>
                                        <p:attrNameLst>
                                          <p:attrName>style.visibility</p:attrName>
                                        </p:attrNameLst>
                                      </p:cBhvr>
                                      <p:to>
                                        <p:strVal val="visible"/>
                                      </p:to>
                                    </p:set>
                                    <p:animEffect transition="in" filter="wheel(4)">
                                      <p:cBhvr>
                                        <p:cTn id="17" dur="500"/>
                                        <p:tgtEl>
                                          <p:spTgt spid="6963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4" fill="hold" nodeType="clickEffect">
                                  <p:stCondLst>
                                    <p:cond delay="0"/>
                                  </p:stCondLst>
                                  <p:childTnLst>
                                    <p:set>
                                      <p:cBhvr>
                                        <p:cTn id="21" dur="1" fill="hold">
                                          <p:stCondLst>
                                            <p:cond delay="0"/>
                                          </p:stCondLst>
                                        </p:cTn>
                                        <p:tgtEl>
                                          <p:spTgt spid="69635">
                                            <p:txEl>
                                              <p:pRg st="4" end="4"/>
                                            </p:txEl>
                                          </p:spTgt>
                                        </p:tgtEl>
                                        <p:attrNameLst>
                                          <p:attrName>style.visibility</p:attrName>
                                        </p:attrNameLst>
                                      </p:cBhvr>
                                      <p:to>
                                        <p:strVal val="visible"/>
                                      </p:to>
                                    </p:set>
                                    <p:animEffect transition="in" filter="wheel(4)">
                                      <p:cBhvr>
                                        <p:cTn id="22" dur="500"/>
                                        <p:tgtEl>
                                          <p:spTgt spid="6963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1" presetClass="entr" presetSubtype="4" fill="hold" nodeType="clickEffect">
                                  <p:stCondLst>
                                    <p:cond delay="0"/>
                                  </p:stCondLst>
                                  <p:childTnLst>
                                    <p:set>
                                      <p:cBhvr>
                                        <p:cTn id="26" dur="1" fill="hold">
                                          <p:stCondLst>
                                            <p:cond delay="0"/>
                                          </p:stCondLst>
                                        </p:cTn>
                                        <p:tgtEl>
                                          <p:spTgt spid="69635">
                                            <p:txEl>
                                              <p:pRg st="5" end="5"/>
                                            </p:txEl>
                                          </p:spTgt>
                                        </p:tgtEl>
                                        <p:attrNameLst>
                                          <p:attrName>style.visibility</p:attrName>
                                        </p:attrNameLst>
                                      </p:cBhvr>
                                      <p:to>
                                        <p:strVal val="visible"/>
                                      </p:to>
                                    </p:set>
                                    <p:animEffect transition="in" filter="wheel(4)">
                                      <p:cBhvr>
                                        <p:cTn id="27" dur="500"/>
                                        <p:tgtEl>
                                          <p:spTgt spid="6963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1" presetClass="entr" presetSubtype="4" fill="hold" nodeType="clickEffect">
                                  <p:stCondLst>
                                    <p:cond delay="0"/>
                                  </p:stCondLst>
                                  <p:childTnLst>
                                    <p:set>
                                      <p:cBhvr>
                                        <p:cTn id="31" dur="1" fill="hold">
                                          <p:stCondLst>
                                            <p:cond delay="0"/>
                                          </p:stCondLst>
                                        </p:cTn>
                                        <p:tgtEl>
                                          <p:spTgt spid="69635">
                                            <p:txEl>
                                              <p:pRg st="6" end="6"/>
                                            </p:txEl>
                                          </p:spTgt>
                                        </p:tgtEl>
                                        <p:attrNameLst>
                                          <p:attrName>style.visibility</p:attrName>
                                        </p:attrNameLst>
                                      </p:cBhvr>
                                      <p:to>
                                        <p:strVal val="visible"/>
                                      </p:to>
                                    </p:set>
                                    <p:animEffect transition="in" filter="wheel(4)">
                                      <p:cBhvr>
                                        <p:cTn id="32" dur="500"/>
                                        <p:tgtEl>
                                          <p:spTgt spid="6963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1" presetClass="entr" presetSubtype="4" fill="hold" nodeType="clickEffect">
                                  <p:stCondLst>
                                    <p:cond delay="0"/>
                                  </p:stCondLst>
                                  <p:childTnLst>
                                    <p:set>
                                      <p:cBhvr>
                                        <p:cTn id="36" dur="1" fill="hold">
                                          <p:stCondLst>
                                            <p:cond delay="0"/>
                                          </p:stCondLst>
                                        </p:cTn>
                                        <p:tgtEl>
                                          <p:spTgt spid="69635">
                                            <p:txEl>
                                              <p:pRg st="7" end="7"/>
                                            </p:txEl>
                                          </p:spTgt>
                                        </p:tgtEl>
                                        <p:attrNameLst>
                                          <p:attrName>style.visibility</p:attrName>
                                        </p:attrNameLst>
                                      </p:cBhvr>
                                      <p:to>
                                        <p:strVal val="visible"/>
                                      </p:to>
                                    </p:set>
                                    <p:animEffect transition="in" filter="wheel(4)">
                                      <p:cBhvr>
                                        <p:cTn id="37" dur="500"/>
                                        <p:tgtEl>
                                          <p:spTgt spid="6963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1" presetClass="entr" presetSubtype="4" fill="hold" nodeType="clickEffect">
                                  <p:stCondLst>
                                    <p:cond delay="0"/>
                                  </p:stCondLst>
                                  <p:childTnLst>
                                    <p:set>
                                      <p:cBhvr>
                                        <p:cTn id="41" dur="1" fill="hold">
                                          <p:stCondLst>
                                            <p:cond delay="0"/>
                                          </p:stCondLst>
                                        </p:cTn>
                                        <p:tgtEl>
                                          <p:spTgt spid="69635">
                                            <p:txEl>
                                              <p:pRg st="8" end="8"/>
                                            </p:txEl>
                                          </p:spTgt>
                                        </p:tgtEl>
                                        <p:attrNameLst>
                                          <p:attrName>style.visibility</p:attrName>
                                        </p:attrNameLst>
                                      </p:cBhvr>
                                      <p:to>
                                        <p:strVal val="visible"/>
                                      </p:to>
                                    </p:set>
                                    <p:animEffect transition="in" filter="wheel(4)">
                                      <p:cBhvr>
                                        <p:cTn id="42" dur="500"/>
                                        <p:tgtEl>
                                          <p:spTgt spid="69635">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1" presetClass="entr" presetSubtype="4" fill="hold" nodeType="clickEffect">
                                  <p:stCondLst>
                                    <p:cond delay="0"/>
                                  </p:stCondLst>
                                  <p:childTnLst>
                                    <p:set>
                                      <p:cBhvr>
                                        <p:cTn id="46" dur="1" fill="hold">
                                          <p:stCondLst>
                                            <p:cond delay="0"/>
                                          </p:stCondLst>
                                        </p:cTn>
                                        <p:tgtEl>
                                          <p:spTgt spid="69635">
                                            <p:txEl>
                                              <p:pRg st="9" end="9"/>
                                            </p:txEl>
                                          </p:spTgt>
                                        </p:tgtEl>
                                        <p:attrNameLst>
                                          <p:attrName>style.visibility</p:attrName>
                                        </p:attrNameLst>
                                      </p:cBhvr>
                                      <p:to>
                                        <p:strVal val="visible"/>
                                      </p:to>
                                    </p:set>
                                    <p:animEffect transition="in" filter="wheel(4)">
                                      <p:cBhvr>
                                        <p:cTn id="47" dur="500"/>
                                        <p:tgtEl>
                                          <p:spTgt spid="69635">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1" presetClass="entr" presetSubtype="4" fill="hold" nodeType="clickEffect">
                                  <p:stCondLst>
                                    <p:cond delay="0"/>
                                  </p:stCondLst>
                                  <p:childTnLst>
                                    <p:set>
                                      <p:cBhvr>
                                        <p:cTn id="51" dur="1" fill="hold">
                                          <p:stCondLst>
                                            <p:cond delay="0"/>
                                          </p:stCondLst>
                                        </p:cTn>
                                        <p:tgtEl>
                                          <p:spTgt spid="69635">
                                            <p:txEl>
                                              <p:pRg st="10" end="10"/>
                                            </p:txEl>
                                          </p:spTgt>
                                        </p:tgtEl>
                                        <p:attrNameLst>
                                          <p:attrName>style.visibility</p:attrName>
                                        </p:attrNameLst>
                                      </p:cBhvr>
                                      <p:to>
                                        <p:strVal val="visible"/>
                                      </p:to>
                                    </p:set>
                                    <p:animEffect transition="in" filter="wheel(4)">
                                      <p:cBhvr>
                                        <p:cTn id="52" dur="500"/>
                                        <p:tgtEl>
                                          <p:spTgt spid="69635">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1" presetClass="entr" presetSubtype="4" fill="hold" nodeType="clickEffect">
                                  <p:stCondLst>
                                    <p:cond delay="0"/>
                                  </p:stCondLst>
                                  <p:childTnLst>
                                    <p:set>
                                      <p:cBhvr>
                                        <p:cTn id="56" dur="1" fill="hold">
                                          <p:stCondLst>
                                            <p:cond delay="0"/>
                                          </p:stCondLst>
                                        </p:cTn>
                                        <p:tgtEl>
                                          <p:spTgt spid="69635">
                                            <p:txEl>
                                              <p:pRg st="11" end="11"/>
                                            </p:txEl>
                                          </p:spTgt>
                                        </p:tgtEl>
                                        <p:attrNameLst>
                                          <p:attrName>style.visibility</p:attrName>
                                        </p:attrNameLst>
                                      </p:cBhvr>
                                      <p:to>
                                        <p:strVal val="visible"/>
                                      </p:to>
                                    </p:set>
                                    <p:animEffect transition="in" filter="wheel(4)">
                                      <p:cBhvr>
                                        <p:cTn id="57" dur="500"/>
                                        <p:tgtEl>
                                          <p:spTgt spid="69635">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1" presetClass="entr" presetSubtype="4" fill="hold" nodeType="clickEffect">
                                  <p:stCondLst>
                                    <p:cond delay="0"/>
                                  </p:stCondLst>
                                  <p:childTnLst>
                                    <p:set>
                                      <p:cBhvr>
                                        <p:cTn id="61" dur="1" fill="hold">
                                          <p:stCondLst>
                                            <p:cond delay="0"/>
                                          </p:stCondLst>
                                        </p:cTn>
                                        <p:tgtEl>
                                          <p:spTgt spid="69635">
                                            <p:txEl>
                                              <p:pRg st="12" end="12"/>
                                            </p:txEl>
                                          </p:spTgt>
                                        </p:tgtEl>
                                        <p:attrNameLst>
                                          <p:attrName>style.visibility</p:attrName>
                                        </p:attrNameLst>
                                      </p:cBhvr>
                                      <p:to>
                                        <p:strVal val="visible"/>
                                      </p:to>
                                    </p:set>
                                    <p:animEffect transition="in" filter="wheel(4)">
                                      <p:cBhvr>
                                        <p:cTn id="62" dur="500"/>
                                        <p:tgtEl>
                                          <p:spTgt spid="69635">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1" presetClass="entr" presetSubtype="4" fill="hold" nodeType="clickEffect">
                                  <p:stCondLst>
                                    <p:cond delay="0"/>
                                  </p:stCondLst>
                                  <p:childTnLst>
                                    <p:set>
                                      <p:cBhvr>
                                        <p:cTn id="66" dur="1" fill="hold">
                                          <p:stCondLst>
                                            <p:cond delay="0"/>
                                          </p:stCondLst>
                                        </p:cTn>
                                        <p:tgtEl>
                                          <p:spTgt spid="69635">
                                            <p:txEl>
                                              <p:pRg st="13" end="13"/>
                                            </p:txEl>
                                          </p:spTgt>
                                        </p:tgtEl>
                                        <p:attrNameLst>
                                          <p:attrName>style.visibility</p:attrName>
                                        </p:attrNameLst>
                                      </p:cBhvr>
                                      <p:to>
                                        <p:strVal val="visible"/>
                                      </p:to>
                                    </p:set>
                                    <p:animEffect transition="in" filter="wheel(4)">
                                      <p:cBhvr>
                                        <p:cTn id="67" dur="500"/>
                                        <p:tgtEl>
                                          <p:spTgt spid="69635">
                                            <p:txEl>
                                              <p:pRg st="13" end="1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1" presetClass="entr" presetSubtype="4" fill="hold" nodeType="clickEffect">
                                  <p:stCondLst>
                                    <p:cond delay="0"/>
                                  </p:stCondLst>
                                  <p:childTnLst>
                                    <p:set>
                                      <p:cBhvr>
                                        <p:cTn id="71" dur="1" fill="hold">
                                          <p:stCondLst>
                                            <p:cond delay="0"/>
                                          </p:stCondLst>
                                        </p:cTn>
                                        <p:tgtEl>
                                          <p:spTgt spid="69635">
                                            <p:txEl>
                                              <p:pRg st="14" end="14"/>
                                            </p:txEl>
                                          </p:spTgt>
                                        </p:tgtEl>
                                        <p:attrNameLst>
                                          <p:attrName>style.visibility</p:attrName>
                                        </p:attrNameLst>
                                      </p:cBhvr>
                                      <p:to>
                                        <p:strVal val="visible"/>
                                      </p:to>
                                    </p:set>
                                    <p:animEffect transition="in" filter="wheel(4)">
                                      <p:cBhvr>
                                        <p:cTn id="72" dur="500"/>
                                        <p:tgtEl>
                                          <p:spTgt spid="69635">
                                            <p:txEl>
                                              <p:pRg st="14" end="14"/>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1" presetClass="entr" presetSubtype="4" fill="hold" nodeType="clickEffect">
                                  <p:stCondLst>
                                    <p:cond delay="0"/>
                                  </p:stCondLst>
                                  <p:childTnLst>
                                    <p:set>
                                      <p:cBhvr>
                                        <p:cTn id="76" dur="1" fill="hold">
                                          <p:stCondLst>
                                            <p:cond delay="0"/>
                                          </p:stCondLst>
                                        </p:cTn>
                                        <p:tgtEl>
                                          <p:spTgt spid="69635">
                                            <p:txEl>
                                              <p:pRg st="15" end="15"/>
                                            </p:txEl>
                                          </p:spTgt>
                                        </p:tgtEl>
                                        <p:attrNameLst>
                                          <p:attrName>style.visibility</p:attrName>
                                        </p:attrNameLst>
                                      </p:cBhvr>
                                      <p:to>
                                        <p:strVal val="visible"/>
                                      </p:to>
                                    </p:set>
                                    <p:animEffect transition="in" filter="wheel(4)">
                                      <p:cBhvr>
                                        <p:cTn id="77" dur="500"/>
                                        <p:tgtEl>
                                          <p:spTgt spid="69635">
                                            <p:txEl>
                                              <p:pRg st="15" end="15"/>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1" presetClass="entr" presetSubtype="4" fill="hold" nodeType="clickEffect">
                                  <p:stCondLst>
                                    <p:cond delay="0"/>
                                  </p:stCondLst>
                                  <p:childTnLst>
                                    <p:set>
                                      <p:cBhvr>
                                        <p:cTn id="81" dur="1" fill="hold">
                                          <p:stCondLst>
                                            <p:cond delay="0"/>
                                          </p:stCondLst>
                                        </p:cTn>
                                        <p:tgtEl>
                                          <p:spTgt spid="69635">
                                            <p:txEl>
                                              <p:pRg st="16" end="16"/>
                                            </p:txEl>
                                          </p:spTgt>
                                        </p:tgtEl>
                                        <p:attrNameLst>
                                          <p:attrName>style.visibility</p:attrName>
                                        </p:attrNameLst>
                                      </p:cBhvr>
                                      <p:to>
                                        <p:strVal val="visible"/>
                                      </p:to>
                                    </p:set>
                                    <p:animEffect transition="in" filter="wheel(4)">
                                      <p:cBhvr>
                                        <p:cTn id="82" dur="500"/>
                                        <p:tgtEl>
                                          <p:spTgt spid="69635">
                                            <p:txEl>
                                              <p:pRg st="16" end="16"/>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1" presetClass="entr" presetSubtype="4" fill="hold" nodeType="clickEffect">
                                  <p:stCondLst>
                                    <p:cond delay="0"/>
                                  </p:stCondLst>
                                  <p:childTnLst>
                                    <p:set>
                                      <p:cBhvr>
                                        <p:cTn id="86" dur="1" fill="hold">
                                          <p:stCondLst>
                                            <p:cond delay="0"/>
                                          </p:stCondLst>
                                        </p:cTn>
                                        <p:tgtEl>
                                          <p:spTgt spid="69635">
                                            <p:txEl>
                                              <p:pRg st="17" end="17"/>
                                            </p:txEl>
                                          </p:spTgt>
                                        </p:tgtEl>
                                        <p:attrNameLst>
                                          <p:attrName>style.visibility</p:attrName>
                                        </p:attrNameLst>
                                      </p:cBhvr>
                                      <p:to>
                                        <p:strVal val="visible"/>
                                      </p:to>
                                    </p:set>
                                    <p:animEffect transition="in" filter="wheel(4)">
                                      <p:cBhvr>
                                        <p:cTn id="87" dur="500"/>
                                        <p:tgtEl>
                                          <p:spTgt spid="69635">
                                            <p:txEl>
                                              <p:pRg st="17" end="17"/>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1" presetClass="entr" presetSubtype="4" fill="hold" nodeType="clickEffect">
                                  <p:stCondLst>
                                    <p:cond delay="0"/>
                                  </p:stCondLst>
                                  <p:childTnLst>
                                    <p:set>
                                      <p:cBhvr>
                                        <p:cTn id="91" dur="1" fill="hold">
                                          <p:stCondLst>
                                            <p:cond delay="0"/>
                                          </p:stCondLst>
                                        </p:cTn>
                                        <p:tgtEl>
                                          <p:spTgt spid="69635">
                                            <p:txEl>
                                              <p:pRg st="18" end="18"/>
                                            </p:txEl>
                                          </p:spTgt>
                                        </p:tgtEl>
                                        <p:attrNameLst>
                                          <p:attrName>style.visibility</p:attrName>
                                        </p:attrNameLst>
                                      </p:cBhvr>
                                      <p:to>
                                        <p:strVal val="visible"/>
                                      </p:to>
                                    </p:set>
                                    <p:animEffect transition="in" filter="wheel(4)">
                                      <p:cBhvr>
                                        <p:cTn id="92" dur="500"/>
                                        <p:tgtEl>
                                          <p:spTgt spid="69635">
                                            <p:txEl>
                                              <p:pRg st="18" end="18"/>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1" presetClass="entr" presetSubtype="4" fill="hold" nodeType="clickEffect">
                                  <p:stCondLst>
                                    <p:cond delay="0"/>
                                  </p:stCondLst>
                                  <p:childTnLst>
                                    <p:set>
                                      <p:cBhvr>
                                        <p:cTn id="96" dur="1" fill="hold">
                                          <p:stCondLst>
                                            <p:cond delay="0"/>
                                          </p:stCondLst>
                                        </p:cTn>
                                        <p:tgtEl>
                                          <p:spTgt spid="69635">
                                            <p:txEl>
                                              <p:pRg st="19" end="19"/>
                                            </p:txEl>
                                          </p:spTgt>
                                        </p:tgtEl>
                                        <p:attrNameLst>
                                          <p:attrName>style.visibility</p:attrName>
                                        </p:attrNameLst>
                                      </p:cBhvr>
                                      <p:to>
                                        <p:strVal val="visible"/>
                                      </p:to>
                                    </p:set>
                                    <p:animEffect transition="in" filter="wheel(4)">
                                      <p:cBhvr>
                                        <p:cTn id="97" dur="500"/>
                                        <p:tgtEl>
                                          <p:spTgt spid="69635">
                                            <p:txEl>
                                              <p:pRg st="19" end="19"/>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1" presetClass="entr" presetSubtype="4" fill="hold" nodeType="clickEffect">
                                  <p:stCondLst>
                                    <p:cond delay="0"/>
                                  </p:stCondLst>
                                  <p:childTnLst>
                                    <p:set>
                                      <p:cBhvr>
                                        <p:cTn id="101" dur="1" fill="hold">
                                          <p:stCondLst>
                                            <p:cond delay="0"/>
                                          </p:stCondLst>
                                        </p:cTn>
                                        <p:tgtEl>
                                          <p:spTgt spid="69635">
                                            <p:txEl>
                                              <p:pRg st="20" end="20"/>
                                            </p:txEl>
                                          </p:spTgt>
                                        </p:tgtEl>
                                        <p:attrNameLst>
                                          <p:attrName>style.visibility</p:attrName>
                                        </p:attrNameLst>
                                      </p:cBhvr>
                                      <p:to>
                                        <p:strVal val="visible"/>
                                      </p:to>
                                    </p:set>
                                    <p:animEffect transition="in" filter="wheel(4)">
                                      <p:cBhvr>
                                        <p:cTn id="102" dur="500"/>
                                        <p:tgtEl>
                                          <p:spTgt spid="6963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08175" y="188913"/>
            <a:ext cx="6778625" cy="576262"/>
          </a:xfrm>
        </p:spPr>
        <p:txBody>
          <a:bodyPr/>
          <a:lstStyle/>
          <a:p>
            <a:pPr algn="l"/>
            <a:r>
              <a:rPr lang="zh-CN" altLang="en-US" sz="3600"/>
              <a:t>遗传算子描述</a:t>
            </a:r>
          </a:p>
        </p:txBody>
      </p:sp>
      <p:sp>
        <p:nvSpPr>
          <p:cNvPr id="19459" name="Rectangle 3"/>
          <p:cNvSpPr>
            <a:spLocks noGrp="1" noChangeArrowheads="1"/>
          </p:cNvSpPr>
          <p:nvPr>
            <p:ph type="body" idx="1"/>
          </p:nvPr>
        </p:nvSpPr>
        <p:spPr>
          <a:xfrm>
            <a:off x="395288" y="1268413"/>
            <a:ext cx="5256212" cy="4968875"/>
          </a:xfrm>
        </p:spPr>
        <p:txBody>
          <a:bodyPr/>
          <a:lstStyle/>
          <a:p>
            <a:pPr algn="just">
              <a:lnSpc>
                <a:spcPct val="90000"/>
              </a:lnSpc>
              <a:buFontTx/>
              <a:buNone/>
            </a:pPr>
            <a:r>
              <a:rPr lang="zh-CN" altLang="en-US" sz="2400"/>
              <a:t>比例选择算子</a:t>
            </a:r>
          </a:p>
          <a:p>
            <a:pPr algn="just">
              <a:lnSpc>
                <a:spcPct val="90000"/>
              </a:lnSpc>
            </a:pPr>
            <a:r>
              <a:rPr lang="zh-CN" altLang="en-US" sz="2400"/>
              <a:t>比例选择实际上是一种有退还随机选择</a:t>
            </a:r>
            <a:r>
              <a:rPr lang="en-US" altLang="zh-CN" sz="2400"/>
              <a:t>,</a:t>
            </a:r>
            <a:r>
              <a:rPr lang="zh-CN" altLang="en-US" sz="2400"/>
              <a:t>也叫做赌盘</a:t>
            </a:r>
            <a:r>
              <a:rPr lang="en-US" altLang="zh-CN" sz="2400"/>
              <a:t>(Roulette Wheel)</a:t>
            </a:r>
            <a:r>
              <a:rPr lang="zh-CN" altLang="en-US" sz="2400"/>
              <a:t>选择</a:t>
            </a:r>
            <a:r>
              <a:rPr lang="en-US" altLang="zh-CN" sz="2400"/>
              <a:t>,</a:t>
            </a:r>
            <a:r>
              <a:rPr lang="zh-CN" altLang="en-US" sz="2400"/>
              <a:t>因为这种选择方式与赌博中的赌盘操作原理非常相似。</a:t>
            </a:r>
          </a:p>
          <a:p>
            <a:pPr>
              <a:lnSpc>
                <a:spcPct val="90000"/>
              </a:lnSpc>
            </a:pPr>
            <a:r>
              <a:rPr lang="zh-CN" altLang="en-US" sz="2400"/>
              <a:t>比例选择算子的具体执行过程是：先计算出群体中所有个体的适应度之和；其次计算出每个个体的相对适应度的大小，此值即为各个个体被遗传到下一代群体中的概率；最后再使用模拟赌盘操作（即</a:t>
            </a:r>
            <a:r>
              <a:rPr lang="en-US" altLang="zh-CN" sz="2400"/>
              <a:t>0</a:t>
            </a:r>
            <a:r>
              <a:rPr lang="zh-CN" altLang="en-US" sz="2400"/>
              <a:t>到</a:t>
            </a:r>
            <a:r>
              <a:rPr lang="en-US" altLang="zh-CN" sz="2400"/>
              <a:t>1</a:t>
            </a:r>
            <a:r>
              <a:rPr lang="zh-CN" altLang="en-US" sz="2400"/>
              <a:t>之间的随机数）来确定各个个体被选中的次数。 </a:t>
            </a:r>
          </a:p>
          <a:p>
            <a:pPr>
              <a:lnSpc>
                <a:spcPct val="90000"/>
              </a:lnSpc>
            </a:pPr>
            <a:endParaRPr lang="zh-CN" altLang="en-US" sz="2400"/>
          </a:p>
        </p:txBody>
      </p:sp>
      <p:grpSp>
        <p:nvGrpSpPr>
          <p:cNvPr id="19460" name="Group 4"/>
          <p:cNvGrpSpPr>
            <a:grpSpLocks/>
          </p:cNvGrpSpPr>
          <p:nvPr/>
        </p:nvGrpSpPr>
        <p:grpSpPr bwMode="auto">
          <a:xfrm>
            <a:off x="5940425" y="2708275"/>
            <a:ext cx="2919413" cy="2705100"/>
            <a:chOff x="3092" y="2152"/>
            <a:chExt cx="1983" cy="1896"/>
          </a:xfrm>
        </p:grpSpPr>
        <p:sp>
          <p:nvSpPr>
            <p:cNvPr id="19461" name="Oval 5"/>
            <p:cNvSpPr>
              <a:spLocks noChangeArrowheads="1"/>
            </p:cNvSpPr>
            <p:nvPr/>
          </p:nvSpPr>
          <p:spPr bwMode="auto">
            <a:xfrm>
              <a:off x="3092" y="2152"/>
              <a:ext cx="1983" cy="1869"/>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3200">
                <a:solidFill>
                  <a:schemeClr val="hlink"/>
                </a:solidFill>
              </a:endParaRPr>
            </a:p>
          </p:txBody>
        </p:sp>
        <p:sp>
          <p:nvSpPr>
            <p:cNvPr id="19462" name="Rectangle 6"/>
            <p:cNvSpPr>
              <a:spLocks noChangeArrowheads="1"/>
            </p:cNvSpPr>
            <p:nvPr/>
          </p:nvSpPr>
          <p:spPr bwMode="auto">
            <a:xfrm>
              <a:off x="3464" y="2738"/>
              <a:ext cx="330"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3600"/>
                <a:t>A</a:t>
              </a:r>
            </a:p>
          </p:txBody>
        </p:sp>
        <p:sp>
          <p:nvSpPr>
            <p:cNvPr id="19463" name="Rectangle 7"/>
            <p:cNvSpPr>
              <a:spLocks noChangeArrowheads="1"/>
            </p:cNvSpPr>
            <p:nvPr/>
          </p:nvSpPr>
          <p:spPr bwMode="auto">
            <a:xfrm>
              <a:off x="4494" y="2782"/>
              <a:ext cx="347" cy="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3600"/>
                <a:t>C</a:t>
              </a:r>
            </a:p>
          </p:txBody>
        </p:sp>
        <p:sp>
          <p:nvSpPr>
            <p:cNvPr id="19464" name="Rectangle 8"/>
            <p:cNvSpPr>
              <a:spLocks noChangeArrowheads="1"/>
            </p:cNvSpPr>
            <p:nvPr/>
          </p:nvSpPr>
          <p:spPr bwMode="auto">
            <a:xfrm>
              <a:off x="3976" y="2333"/>
              <a:ext cx="826"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t>1/6 = 17%</a:t>
              </a:r>
            </a:p>
          </p:txBody>
        </p:sp>
        <p:sp>
          <p:nvSpPr>
            <p:cNvPr id="19465" name="Rectangle 9"/>
            <p:cNvSpPr>
              <a:spLocks noChangeArrowheads="1"/>
            </p:cNvSpPr>
            <p:nvPr/>
          </p:nvSpPr>
          <p:spPr bwMode="auto">
            <a:xfrm>
              <a:off x="3164" y="3215"/>
              <a:ext cx="826"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t>3/6 = 50%</a:t>
              </a:r>
            </a:p>
          </p:txBody>
        </p:sp>
        <p:sp>
          <p:nvSpPr>
            <p:cNvPr id="19466" name="Rectangle 10"/>
            <p:cNvSpPr>
              <a:spLocks noChangeArrowheads="1"/>
            </p:cNvSpPr>
            <p:nvPr/>
          </p:nvSpPr>
          <p:spPr bwMode="auto">
            <a:xfrm>
              <a:off x="4040" y="2594"/>
              <a:ext cx="330" cy="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3600"/>
                <a:t>B</a:t>
              </a:r>
            </a:p>
          </p:txBody>
        </p:sp>
        <p:sp>
          <p:nvSpPr>
            <p:cNvPr id="19467" name="Rectangle 11"/>
            <p:cNvSpPr>
              <a:spLocks noChangeArrowheads="1"/>
            </p:cNvSpPr>
            <p:nvPr/>
          </p:nvSpPr>
          <p:spPr bwMode="auto">
            <a:xfrm>
              <a:off x="4141" y="3211"/>
              <a:ext cx="826"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a:t>2/6 = 33%</a:t>
              </a:r>
            </a:p>
          </p:txBody>
        </p:sp>
        <p:sp>
          <p:nvSpPr>
            <p:cNvPr id="19468" name="Line 12"/>
            <p:cNvSpPr>
              <a:spLocks noChangeShapeType="1"/>
            </p:cNvSpPr>
            <p:nvPr/>
          </p:nvSpPr>
          <p:spPr bwMode="auto">
            <a:xfrm flipV="1">
              <a:off x="4068" y="2427"/>
              <a:ext cx="718" cy="7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9" name="Line 13"/>
            <p:cNvSpPr>
              <a:spLocks noChangeShapeType="1"/>
            </p:cNvSpPr>
            <p:nvPr/>
          </p:nvSpPr>
          <p:spPr bwMode="auto">
            <a:xfrm>
              <a:off x="4072" y="2152"/>
              <a:ext cx="0" cy="18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470" name="Line 1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1" name="Line 1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2" name="Line 16"/>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3" name="Line 17"/>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9474"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95513" y="274638"/>
            <a:ext cx="6491287" cy="417512"/>
          </a:xfrm>
        </p:spPr>
        <p:txBody>
          <a:bodyPr/>
          <a:lstStyle/>
          <a:p>
            <a:pPr algn="l"/>
            <a:r>
              <a:rPr lang="zh-CN" altLang="en-US" sz="3600"/>
              <a:t>基本遗传算法的形式化定义</a:t>
            </a:r>
          </a:p>
        </p:txBody>
      </p:sp>
      <p:sp>
        <p:nvSpPr>
          <p:cNvPr id="17411" name="Rectangle 3"/>
          <p:cNvSpPr>
            <a:spLocks noGrp="1" noChangeArrowheads="1"/>
          </p:cNvSpPr>
          <p:nvPr>
            <p:ph type="body" idx="1"/>
          </p:nvPr>
        </p:nvSpPr>
        <p:spPr>
          <a:xfrm>
            <a:off x="457200" y="1268413"/>
            <a:ext cx="8229600" cy="4857750"/>
          </a:xfrm>
        </p:spPr>
        <p:txBody>
          <a:bodyPr/>
          <a:lstStyle/>
          <a:p>
            <a:pPr algn="just">
              <a:lnSpc>
                <a:spcPct val="90000"/>
              </a:lnSpc>
            </a:pPr>
            <a:r>
              <a:rPr lang="zh-CN" altLang="en-US" sz="2400"/>
              <a:t>定义为一个</a:t>
            </a:r>
            <a:r>
              <a:rPr lang="en-US" altLang="zh-CN" sz="2400"/>
              <a:t>8</a:t>
            </a:r>
            <a:r>
              <a:rPr lang="zh-CN" altLang="en-US" sz="2400"/>
              <a:t>元组：</a:t>
            </a:r>
          </a:p>
          <a:p>
            <a:pPr>
              <a:lnSpc>
                <a:spcPct val="90000"/>
              </a:lnSpc>
              <a:buFontTx/>
              <a:buNone/>
            </a:pPr>
            <a:r>
              <a:rPr lang="zh-CN" altLang="en-US" sz="2400"/>
              <a:t>                                         </a:t>
            </a:r>
          </a:p>
          <a:p>
            <a:pPr>
              <a:lnSpc>
                <a:spcPct val="90000"/>
              </a:lnSpc>
              <a:buFontTx/>
              <a:buNone/>
            </a:pPr>
            <a:endParaRPr lang="zh-CN" altLang="en-US" sz="2400"/>
          </a:p>
          <a:p>
            <a:pPr>
              <a:lnSpc>
                <a:spcPct val="90000"/>
              </a:lnSpc>
              <a:buFontTx/>
              <a:buNone/>
            </a:pPr>
            <a:endParaRPr lang="zh-CN" altLang="en-US" sz="2400"/>
          </a:p>
          <a:p>
            <a:pPr algn="just">
              <a:lnSpc>
                <a:spcPct val="90000"/>
              </a:lnSpc>
              <a:buFontTx/>
              <a:buNone/>
            </a:pPr>
            <a:r>
              <a:rPr lang="en-US" altLang="zh-CN" sz="2400" i="1"/>
              <a:t>C</a:t>
            </a:r>
            <a:r>
              <a:rPr lang="en-US" altLang="zh-CN" sz="2400"/>
              <a:t>---</a:t>
            </a:r>
            <a:r>
              <a:rPr lang="zh-CN" altLang="en-US" sz="2400"/>
              <a:t>个体的编码方法；</a:t>
            </a:r>
          </a:p>
          <a:p>
            <a:pPr algn="just">
              <a:lnSpc>
                <a:spcPct val="90000"/>
              </a:lnSpc>
              <a:buFontTx/>
              <a:buNone/>
            </a:pPr>
            <a:r>
              <a:rPr lang="en-US" altLang="zh-CN" sz="2400" i="1"/>
              <a:t>E</a:t>
            </a:r>
            <a:r>
              <a:rPr lang="en-US" altLang="zh-CN" sz="2400"/>
              <a:t>---</a:t>
            </a:r>
            <a:r>
              <a:rPr lang="zh-CN" altLang="en-US" sz="2400"/>
              <a:t>个体适应度评价函数；</a:t>
            </a:r>
          </a:p>
          <a:p>
            <a:pPr algn="just">
              <a:lnSpc>
                <a:spcPct val="90000"/>
              </a:lnSpc>
              <a:buFontTx/>
              <a:buNone/>
            </a:pPr>
            <a:r>
              <a:rPr lang="en-US" altLang="zh-CN" sz="2400" i="1"/>
              <a:t>P</a:t>
            </a:r>
            <a:r>
              <a:rPr lang="en-US" altLang="zh-CN" sz="2400" i="1" baseline="-30000"/>
              <a:t>0</a:t>
            </a:r>
            <a:r>
              <a:rPr lang="en-US" altLang="zh-CN" sz="2400"/>
              <a:t>---</a:t>
            </a:r>
            <a:r>
              <a:rPr lang="zh-CN" altLang="en-US" sz="2400"/>
              <a:t>初始群体；</a:t>
            </a:r>
          </a:p>
          <a:p>
            <a:pPr algn="just">
              <a:lnSpc>
                <a:spcPct val="90000"/>
              </a:lnSpc>
              <a:buFontTx/>
              <a:buNone/>
            </a:pPr>
            <a:r>
              <a:rPr lang="en-US" altLang="zh-CN" sz="2400" i="1"/>
              <a:t>M</a:t>
            </a:r>
            <a:r>
              <a:rPr lang="en-US" altLang="zh-CN" sz="2400"/>
              <a:t>---</a:t>
            </a:r>
            <a:r>
              <a:rPr lang="zh-CN" altLang="en-US" sz="2400"/>
              <a:t>群体大小；</a:t>
            </a:r>
          </a:p>
          <a:p>
            <a:pPr>
              <a:lnSpc>
                <a:spcPct val="90000"/>
              </a:lnSpc>
              <a:buFontTx/>
              <a:buNone/>
            </a:pPr>
            <a:r>
              <a:rPr lang="en-US" altLang="zh-CN" sz="2400" i="1"/>
              <a:t>Φ</a:t>
            </a:r>
            <a:r>
              <a:rPr lang="en-US" altLang="zh-CN" sz="2400"/>
              <a:t>---</a:t>
            </a:r>
            <a:r>
              <a:rPr lang="zh-CN" altLang="en-US" sz="2400"/>
              <a:t>选择算子； </a:t>
            </a:r>
          </a:p>
          <a:p>
            <a:pPr algn="just">
              <a:lnSpc>
                <a:spcPct val="90000"/>
              </a:lnSpc>
              <a:buFontTx/>
              <a:buNone/>
            </a:pPr>
            <a:r>
              <a:rPr lang="en-US" altLang="zh-CN" sz="2400" i="1"/>
              <a:t>Γ</a:t>
            </a:r>
            <a:r>
              <a:rPr lang="en-US" altLang="zh-CN" sz="2400"/>
              <a:t>---</a:t>
            </a:r>
            <a:r>
              <a:rPr lang="zh-CN" altLang="en-US" sz="2400"/>
              <a:t>交叉算子；</a:t>
            </a:r>
          </a:p>
          <a:p>
            <a:pPr>
              <a:lnSpc>
                <a:spcPct val="90000"/>
              </a:lnSpc>
              <a:buFontTx/>
              <a:buNone/>
            </a:pPr>
            <a:r>
              <a:rPr lang="zh-CN" altLang="en-US" sz="2400" i="1"/>
              <a:t> </a:t>
            </a:r>
            <a:r>
              <a:rPr lang="en-US" altLang="zh-CN" sz="2400" i="1"/>
              <a:t>T</a:t>
            </a:r>
            <a:r>
              <a:rPr lang="en-US" altLang="zh-CN" sz="2400"/>
              <a:t>---</a:t>
            </a:r>
            <a:r>
              <a:rPr lang="zh-CN" altLang="en-US" sz="2400">
                <a:hlinkClick r:id="rId3" action="ppaction://hlinksldjump"/>
              </a:rPr>
              <a:t>遗传运算终止条件。</a:t>
            </a:r>
            <a:endParaRPr lang="zh-CN" altLang="en-US" sz="2400"/>
          </a:p>
          <a:p>
            <a:pPr>
              <a:lnSpc>
                <a:spcPct val="90000"/>
              </a:lnSpc>
              <a:buFontTx/>
              <a:buNone/>
            </a:pPr>
            <a:r>
              <a:rPr lang="zh-CN" altLang="en-US" sz="2400"/>
              <a:t>                                         </a:t>
            </a:r>
          </a:p>
        </p:txBody>
      </p:sp>
      <p:sp>
        <p:nvSpPr>
          <p:cNvPr id="17412" name="Rectangle 4"/>
          <p:cNvSpPr>
            <a:spLocks noChangeArrowheads="1"/>
          </p:cNvSpPr>
          <p:nvPr/>
        </p:nvSpPr>
        <p:spPr bwMode="auto">
          <a:xfrm>
            <a:off x="3605213"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7413" name="Object 5"/>
          <p:cNvGraphicFramePr>
            <a:graphicFrameLocks noChangeAspect="1"/>
          </p:cNvGraphicFramePr>
          <p:nvPr/>
        </p:nvGraphicFramePr>
        <p:xfrm>
          <a:off x="755650" y="1916113"/>
          <a:ext cx="6781800" cy="914400"/>
        </p:xfrm>
        <a:graphic>
          <a:graphicData uri="http://schemas.openxmlformats.org/presentationml/2006/ole">
            <mc:AlternateContent xmlns:mc="http://schemas.openxmlformats.org/markup-compatibility/2006">
              <mc:Choice xmlns:v="urn:schemas-microsoft-com:vml" Requires="v">
                <p:oleObj spid="_x0000_s17426" r:id="rId4" imgW="1930400" imgH="228600" progId="Equation.3">
                  <p:embed/>
                </p:oleObj>
              </mc:Choice>
              <mc:Fallback>
                <p:oleObj r:id="rId4" imgW="193040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916113"/>
                        <a:ext cx="6781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4" name="Line 6"/>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5" name="Line 7"/>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6" name="Line 8"/>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 name="Line 9"/>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741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endParaRPr lang="en-US"/>
          </a:p>
        </p:txBody>
      </p:sp>
      <p:sp>
        <p:nvSpPr>
          <p:cNvPr id="20483" name="Rectangle 3"/>
          <p:cNvSpPr>
            <a:spLocks noGrp="1" noChangeArrowheads="1"/>
          </p:cNvSpPr>
          <p:nvPr>
            <p:ph type="body" idx="1"/>
          </p:nvPr>
        </p:nvSpPr>
        <p:spPr>
          <a:xfrm>
            <a:off x="395288" y="260350"/>
            <a:ext cx="8229600" cy="3429000"/>
          </a:xfrm>
        </p:spPr>
        <p:txBody>
          <a:bodyPr/>
          <a:lstStyle/>
          <a:p>
            <a:pPr algn="just">
              <a:lnSpc>
                <a:spcPct val="90000"/>
              </a:lnSpc>
              <a:buFontTx/>
              <a:buNone/>
            </a:pPr>
            <a:r>
              <a:rPr lang="en-US" altLang="zh-CN" sz="2800"/>
              <a:t>                    </a:t>
            </a:r>
            <a:r>
              <a:rPr lang="zh-CN" altLang="en-US" sz="2800"/>
              <a:t>单点交叉算子</a:t>
            </a:r>
          </a:p>
          <a:p>
            <a:pPr>
              <a:lnSpc>
                <a:spcPct val="90000"/>
              </a:lnSpc>
            </a:pPr>
            <a:r>
              <a:rPr lang="zh-CN" altLang="en-US" sz="2800"/>
              <a:t>单点交叉算子是最常用和最基本的交叉操作算子。单点交叉算子的具体执行过程如下：对群体中的个体进行两两随机配对；对每一对相互配对的个体，随机设置某一基因座之后的位置为交叉点；对每一对相互配对的个体，依设定的交叉概率    在其交叉点处相互交换两个个体的部分染色体，从而产生出两个新个体。 </a:t>
            </a:r>
          </a:p>
        </p:txBody>
      </p:sp>
      <p:pic>
        <p:nvPicPr>
          <p:cNvPr id="20484" name="Picture 4" descr="GA-1pt-x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500438"/>
            <a:ext cx="6264275"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Line 5"/>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6" name="Line 6"/>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Line 7"/>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Line 8"/>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048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endParaRPr lang="en-US"/>
          </a:p>
        </p:txBody>
      </p:sp>
      <p:sp>
        <p:nvSpPr>
          <p:cNvPr id="21507" name="Rectangle 3"/>
          <p:cNvSpPr>
            <a:spLocks noGrp="1" noChangeArrowheads="1"/>
          </p:cNvSpPr>
          <p:nvPr>
            <p:ph type="body" idx="1"/>
          </p:nvPr>
        </p:nvSpPr>
        <p:spPr>
          <a:xfrm>
            <a:off x="539750" y="404813"/>
            <a:ext cx="8229600" cy="3860800"/>
          </a:xfrm>
        </p:spPr>
        <p:txBody>
          <a:bodyPr/>
          <a:lstStyle/>
          <a:p>
            <a:pPr algn="just">
              <a:buFontTx/>
              <a:buNone/>
            </a:pPr>
            <a:r>
              <a:rPr lang="en-US" altLang="zh-CN"/>
              <a:t>                        </a:t>
            </a:r>
            <a:r>
              <a:rPr lang="zh-CN" altLang="en-US"/>
              <a:t>基本位变异算子</a:t>
            </a:r>
          </a:p>
          <a:p>
            <a:r>
              <a:rPr lang="zh-CN" altLang="en-US"/>
              <a:t>基本位变异算子的具体执行过程为：对个体的每一个基因座，依变异概率     指定其为变异点；对每一个指定的变异点，对其基因值做取反运算或用其他等位基因值来代替，从而产生出一个</a:t>
            </a:r>
            <a:r>
              <a:rPr lang="zh-CN" altLang="en-US">
                <a:hlinkClick r:id="rId2" action="ppaction://hlinksldjump"/>
              </a:rPr>
              <a:t>新的个体。</a:t>
            </a:r>
            <a:endParaRPr lang="zh-CN" altLang="en-US"/>
          </a:p>
        </p:txBody>
      </p:sp>
      <p:pic>
        <p:nvPicPr>
          <p:cNvPr id="21508" name="Picture 4" descr="GA-mu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292600"/>
            <a:ext cx="6972300" cy="2008188"/>
          </a:xfrm>
          <a:prstGeom prst="rect">
            <a:avLst/>
          </a:prstGeom>
          <a:noFill/>
          <a:extLst>
            <a:ext uri="{909E8E84-426E-40DD-AFC4-6F175D3DCCD1}">
              <a14:hiddenFill xmlns:a14="http://schemas.microsoft.com/office/drawing/2010/main">
                <a:solidFill>
                  <a:srgbClr val="FFFFFF"/>
                </a:solidFill>
              </a14:hiddenFill>
            </a:ext>
          </a:extLst>
        </p:spPr>
      </p:pic>
      <p:sp>
        <p:nvSpPr>
          <p:cNvPr id="21509" name="Line 5"/>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0" name="Line 6"/>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 name="Line 7"/>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2" name="Line 8"/>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151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68538" y="0"/>
            <a:ext cx="6202362" cy="633413"/>
          </a:xfrm>
        </p:spPr>
        <p:txBody>
          <a:bodyPr/>
          <a:lstStyle/>
          <a:p>
            <a:pPr algn="l"/>
            <a:r>
              <a:rPr lang="zh-CN" altLang="en-US" sz="4000"/>
              <a:t>应用领域</a:t>
            </a:r>
          </a:p>
        </p:txBody>
      </p:sp>
      <p:sp>
        <p:nvSpPr>
          <p:cNvPr id="6147" name="Rectangle 3"/>
          <p:cNvSpPr>
            <a:spLocks noGrp="1" noChangeArrowheads="1"/>
          </p:cNvSpPr>
          <p:nvPr>
            <p:ph type="body" idx="1"/>
          </p:nvPr>
        </p:nvSpPr>
        <p:spPr>
          <a:xfrm>
            <a:off x="457200" y="1125538"/>
            <a:ext cx="8229600" cy="5000625"/>
          </a:xfrm>
        </p:spPr>
        <p:txBody>
          <a:bodyPr/>
          <a:lstStyle/>
          <a:p>
            <a:r>
              <a:rPr lang="zh-CN" altLang="en-US"/>
              <a:t>函数优化。</a:t>
            </a:r>
          </a:p>
          <a:p>
            <a:r>
              <a:rPr lang="zh-CN" altLang="en-US"/>
              <a:t>函数优化是遗传算法的经典应用领域，也是对遗传算法进行性能测试评价的常用算例。对于一些非线性、多模型、多目标的函数优化问题，用其他优化方法较难求解，而遗传算法却可以方便地得到较好的结果。</a:t>
            </a:r>
          </a:p>
        </p:txBody>
      </p:sp>
      <p:sp>
        <p:nvSpPr>
          <p:cNvPr id="6148"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9"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Line 6"/>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 name="Line 7"/>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15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ChangeArrowheads="1"/>
          </p:cNvSpPr>
          <p:nvPr/>
        </p:nvSpPr>
        <p:spPr bwMode="auto">
          <a:xfrm>
            <a:off x="468313" y="1412875"/>
            <a:ext cx="777557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endParaRPr lang="en-US" altLang="zh-CN" sz="3600">
              <a:solidFill>
                <a:schemeClr val="accent2"/>
              </a:solidFill>
            </a:endParaRPr>
          </a:p>
          <a:p>
            <a:pPr algn="ctr">
              <a:spcBef>
                <a:spcPct val="20000"/>
              </a:spcBef>
            </a:pPr>
            <a:endParaRPr lang="en-US" altLang="zh-CN" sz="4400">
              <a:latin typeface="Times New Roman" pitchFamily="18" charset="0"/>
            </a:endParaRPr>
          </a:p>
          <a:p>
            <a:pPr algn="ctr">
              <a:spcBef>
                <a:spcPct val="20000"/>
              </a:spcBef>
            </a:pPr>
            <a:endParaRPr lang="en-US" altLang="zh-CN" sz="4400">
              <a:latin typeface="Times New Roman" pitchFamily="18" charset="0"/>
            </a:endParaRPr>
          </a:p>
          <a:p>
            <a:pPr algn="ctr">
              <a:spcBef>
                <a:spcPct val="20000"/>
              </a:spcBef>
            </a:pPr>
            <a:endParaRPr lang="en-US" altLang="zh-CN" sz="4400">
              <a:latin typeface="Times New Roman" pitchFamily="18" charset="0"/>
            </a:endParaRPr>
          </a:p>
          <a:p>
            <a:pPr algn="ctr">
              <a:spcBef>
                <a:spcPct val="20000"/>
              </a:spcBef>
            </a:pPr>
            <a:endParaRPr lang="en-US" altLang="zh-CN" sz="4400">
              <a:latin typeface="Times New Roman" pitchFamily="18" charset="0"/>
            </a:endParaRPr>
          </a:p>
        </p:txBody>
      </p:sp>
      <p:sp>
        <p:nvSpPr>
          <p:cNvPr id="27652" name="Line 4"/>
          <p:cNvSpPr>
            <a:spLocks noChangeShapeType="1"/>
          </p:cNvSpPr>
          <p:nvPr/>
        </p:nvSpPr>
        <p:spPr bwMode="auto">
          <a:xfrm>
            <a:off x="179388" y="981075"/>
            <a:ext cx="8640762"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3" name="Line 5"/>
          <p:cNvSpPr>
            <a:spLocks noChangeShapeType="1"/>
          </p:cNvSpPr>
          <p:nvPr/>
        </p:nvSpPr>
        <p:spPr bwMode="auto">
          <a:xfrm>
            <a:off x="1403350" y="26035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Line 6"/>
          <p:cNvSpPr>
            <a:spLocks noChangeShapeType="1"/>
          </p:cNvSpPr>
          <p:nvPr/>
        </p:nvSpPr>
        <p:spPr bwMode="auto">
          <a:xfrm>
            <a:off x="8748713" y="5516563"/>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5" name="Line 7"/>
          <p:cNvSpPr>
            <a:spLocks noChangeShapeType="1"/>
          </p:cNvSpPr>
          <p:nvPr/>
        </p:nvSpPr>
        <p:spPr bwMode="auto">
          <a:xfrm>
            <a:off x="250825" y="6308725"/>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7" name="Rectangle 9"/>
          <p:cNvSpPr>
            <a:spLocks noChangeArrowheads="1"/>
          </p:cNvSpPr>
          <p:nvPr/>
        </p:nvSpPr>
        <p:spPr bwMode="auto">
          <a:xfrm>
            <a:off x="250825" y="1268413"/>
            <a:ext cx="835342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F00000"/>
              </a:buClr>
              <a:buFont typeface="Wingdings" pitchFamily="2" charset="2"/>
              <a:buChar char="q"/>
            </a:pPr>
            <a:r>
              <a:rPr lang="en-US" altLang="zh-CN" sz="2000">
                <a:solidFill>
                  <a:schemeClr val="accent2"/>
                </a:solidFill>
                <a:sym typeface="Math1" pitchFamily="2" charset="2"/>
              </a:rPr>
              <a:t>Test function:  Schaffer 2D</a:t>
            </a:r>
          </a:p>
        </p:txBody>
      </p:sp>
      <p:pic>
        <p:nvPicPr>
          <p:cNvPr id="276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9" name="Picture 11"/>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395288" y="2232025"/>
            <a:ext cx="3644900" cy="2949575"/>
          </a:xfrm>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27660" name="Picture 12"/>
          <p:cNvPicPr>
            <a:picLocks noGrp="1" noChangeAspect="1" noChangeArrowheads="1"/>
          </p:cNvPicPr>
          <p:nvPr>
            <p:ph sz="quarter" idx="2"/>
          </p:nvPr>
        </p:nvPicPr>
        <p:blipFill>
          <a:blip r:embed="rId5">
            <a:extLst>
              <a:ext uri="{28A0092B-C50C-407E-A947-70E740481C1C}">
                <a14:useLocalDpi xmlns:a14="http://schemas.microsoft.com/office/drawing/2010/main" val="0"/>
              </a:ext>
            </a:extLst>
          </a:blip>
          <a:srcRect/>
          <a:stretch>
            <a:fillRect/>
          </a:stretch>
        </p:blipFill>
        <p:spPr>
          <a:xfrm>
            <a:off x="4787900" y="2200275"/>
            <a:ext cx="3816350" cy="3089275"/>
          </a:xfrm>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graphicFrame>
        <p:nvGraphicFramePr>
          <p:cNvPr id="27663" name="Object 15"/>
          <p:cNvGraphicFramePr>
            <a:graphicFrameLocks noGrp="1" noChangeAspect="1"/>
          </p:cNvGraphicFramePr>
          <p:nvPr>
            <p:ph sz="quarter" idx="3"/>
          </p:nvPr>
        </p:nvGraphicFramePr>
        <p:xfrm>
          <a:off x="4284663" y="1125538"/>
          <a:ext cx="4505325" cy="679450"/>
        </p:xfrm>
        <a:graphic>
          <a:graphicData uri="http://schemas.openxmlformats.org/presentationml/2006/ole">
            <mc:AlternateContent xmlns:mc="http://schemas.openxmlformats.org/markup-compatibility/2006">
              <mc:Choice xmlns:v="urn:schemas-microsoft-com:vml" Requires="v">
                <p:oleObj spid="_x0000_s27672" name="Ecuaţie" r:id="rId6" imgW="3200400" imgH="482400" progId="Equation.3">
                  <p:embed/>
                </p:oleObj>
              </mc:Choice>
              <mc:Fallback>
                <p:oleObj name="Ecuaţie" r:id="rId6" imgW="3200400" imgH="48240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663" y="1125538"/>
                        <a:ext cx="450532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4" name="Rectangle 16"/>
          <p:cNvSpPr>
            <a:spLocks noGrp="1" noChangeArrowheads="1"/>
          </p:cNvSpPr>
          <p:nvPr>
            <p:ph type="title"/>
          </p:nvPr>
        </p:nvSpPr>
        <p:spPr>
          <a:xfrm>
            <a:off x="1619250" y="260350"/>
            <a:ext cx="7150100" cy="633413"/>
          </a:xfrm>
          <a:noFill/>
          <a:ln/>
        </p:spPr>
        <p:txBody>
          <a:bodyPr/>
          <a:lstStyle/>
          <a:p>
            <a:pPr algn="l"/>
            <a:r>
              <a:rPr lang="zh-CN" altLang="en-US"/>
              <a:t>典型测试函数（多峰值）</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ChangeArrowheads="1"/>
          </p:cNvSpPr>
          <p:nvPr/>
        </p:nvSpPr>
        <p:spPr bwMode="auto">
          <a:xfrm>
            <a:off x="468313" y="1412875"/>
            <a:ext cx="777557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endParaRPr lang="en-US" altLang="zh-CN" sz="3600">
              <a:solidFill>
                <a:schemeClr val="accent2"/>
              </a:solidFill>
            </a:endParaRPr>
          </a:p>
          <a:p>
            <a:pPr algn="ctr">
              <a:spcBef>
                <a:spcPct val="20000"/>
              </a:spcBef>
            </a:pPr>
            <a:endParaRPr lang="en-US" altLang="zh-CN" sz="4400">
              <a:latin typeface="Times New Roman" pitchFamily="18" charset="0"/>
            </a:endParaRPr>
          </a:p>
          <a:p>
            <a:pPr algn="ctr">
              <a:spcBef>
                <a:spcPct val="20000"/>
              </a:spcBef>
            </a:pPr>
            <a:endParaRPr lang="en-US" altLang="zh-CN" sz="4400">
              <a:latin typeface="Times New Roman" pitchFamily="18" charset="0"/>
            </a:endParaRPr>
          </a:p>
          <a:p>
            <a:pPr algn="ctr">
              <a:spcBef>
                <a:spcPct val="20000"/>
              </a:spcBef>
            </a:pPr>
            <a:endParaRPr lang="en-US" altLang="zh-CN" sz="4400">
              <a:latin typeface="Times New Roman" pitchFamily="18" charset="0"/>
            </a:endParaRPr>
          </a:p>
          <a:p>
            <a:pPr algn="ctr">
              <a:spcBef>
                <a:spcPct val="20000"/>
              </a:spcBef>
            </a:pPr>
            <a:endParaRPr lang="en-US" altLang="zh-CN" sz="4400">
              <a:latin typeface="Times New Roman" pitchFamily="18" charset="0"/>
            </a:endParaRPr>
          </a:p>
        </p:txBody>
      </p:sp>
      <p:sp>
        <p:nvSpPr>
          <p:cNvPr id="28676" name="Line 4"/>
          <p:cNvSpPr>
            <a:spLocks noChangeShapeType="1"/>
          </p:cNvSpPr>
          <p:nvPr/>
        </p:nvSpPr>
        <p:spPr bwMode="auto">
          <a:xfrm>
            <a:off x="179388" y="981075"/>
            <a:ext cx="8640762"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7" name="Line 5"/>
          <p:cNvSpPr>
            <a:spLocks noChangeShapeType="1"/>
          </p:cNvSpPr>
          <p:nvPr/>
        </p:nvSpPr>
        <p:spPr bwMode="auto">
          <a:xfrm>
            <a:off x="1403350" y="26035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8" name="Line 6"/>
          <p:cNvSpPr>
            <a:spLocks noChangeShapeType="1"/>
          </p:cNvSpPr>
          <p:nvPr/>
        </p:nvSpPr>
        <p:spPr bwMode="auto">
          <a:xfrm>
            <a:off x="8748713" y="5516563"/>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Line 7"/>
          <p:cNvSpPr>
            <a:spLocks noChangeShapeType="1"/>
          </p:cNvSpPr>
          <p:nvPr/>
        </p:nvSpPr>
        <p:spPr bwMode="auto">
          <a:xfrm>
            <a:off x="250825" y="6308725"/>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Rectangle 9"/>
          <p:cNvSpPr>
            <a:spLocks noChangeArrowheads="1"/>
          </p:cNvSpPr>
          <p:nvPr/>
        </p:nvSpPr>
        <p:spPr bwMode="auto">
          <a:xfrm>
            <a:off x="250825" y="1268413"/>
            <a:ext cx="835342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F00000"/>
              </a:buClr>
              <a:buFont typeface="Wingdings" pitchFamily="2" charset="2"/>
              <a:buChar char="q"/>
            </a:pPr>
            <a:r>
              <a:rPr lang="en-US" altLang="zh-CN" sz="2000">
                <a:solidFill>
                  <a:schemeClr val="accent2"/>
                </a:solidFill>
                <a:sym typeface="Math1" pitchFamily="2" charset="2"/>
              </a:rPr>
              <a:t>Test function: multi-peaks</a:t>
            </a:r>
          </a:p>
        </p:txBody>
      </p:sp>
      <p:pic>
        <p:nvPicPr>
          <p:cNvPr id="286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5" name="Picture 13"/>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457200" y="2225675"/>
            <a:ext cx="4038600" cy="3275013"/>
          </a:xfrm>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28686" name="Picture 14"/>
          <p:cNvPicPr>
            <a:picLocks noGrp="1" noChangeAspect="1" noChangeArrowheads="1"/>
          </p:cNvPicPr>
          <p:nvPr>
            <p:ph sz="quarter" idx="2"/>
          </p:nvPr>
        </p:nvPicPr>
        <p:blipFill>
          <a:blip r:embed="rId5">
            <a:extLst>
              <a:ext uri="{28A0092B-C50C-407E-A947-70E740481C1C}">
                <a14:useLocalDpi xmlns:a14="http://schemas.microsoft.com/office/drawing/2010/main" val="0"/>
              </a:ext>
            </a:extLst>
          </a:blip>
          <a:srcRect/>
          <a:stretch>
            <a:fillRect/>
          </a:stretch>
        </p:blipFill>
        <p:spPr>
          <a:xfrm>
            <a:off x="4643438" y="2341563"/>
            <a:ext cx="3889375" cy="3151187"/>
          </a:xfrm>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graphicFrame>
        <p:nvGraphicFramePr>
          <p:cNvPr id="28687" name="Object 15"/>
          <p:cNvGraphicFramePr>
            <a:graphicFrameLocks noGrp="1" noChangeAspect="1"/>
          </p:cNvGraphicFramePr>
          <p:nvPr>
            <p:ph sz="quarter" idx="3"/>
          </p:nvPr>
        </p:nvGraphicFramePr>
        <p:xfrm>
          <a:off x="3924300" y="1341438"/>
          <a:ext cx="4649788" cy="300037"/>
        </p:xfrm>
        <a:graphic>
          <a:graphicData uri="http://schemas.openxmlformats.org/presentationml/2006/ole">
            <mc:AlternateContent xmlns:mc="http://schemas.openxmlformats.org/markup-compatibility/2006">
              <mc:Choice xmlns:v="urn:schemas-microsoft-com:vml" Requires="v">
                <p:oleObj spid="_x0000_s28695" name="Ecuaţie" r:id="rId6" imgW="3136680" imgH="203040" progId="Equation.3">
                  <p:embed/>
                </p:oleObj>
              </mc:Choice>
              <mc:Fallback>
                <p:oleObj name="Ecuaţie" r:id="rId6" imgW="3136680" imgH="20304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4300" y="1341438"/>
                        <a:ext cx="4649788" cy="30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endParaRPr lang="en-US"/>
          </a:p>
        </p:txBody>
      </p:sp>
      <p:sp>
        <p:nvSpPr>
          <p:cNvPr id="7171" name="Rectangle 3"/>
          <p:cNvSpPr>
            <a:spLocks noGrp="1" noChangeArrowheads="1"/>
          </p:cNvSpPr>
          <p:nvPr>
            <p:ph type="body" idx="1"/>
          </p:nvPr>
        </p:nvSpPr>
        <p:spPr/>
        <p:txBody>
          <a:bodyPr/>
          <a:lstStyle/>
          <a:p>
            <a:r>
              <a:rPr lang="zh-CN" altLang="en-US"/>
              <a:t>组合优化。遗传算法是寻求组合优化问题满意解的最佳工具之一，实践证明，遗传算法对于组合优化问题中的</a:t>
            </a:r>
            <a:r>
              <a:rPr lang="en-US" altLang="zh-CN"/>
              <a:t>NP</a:t>
            </a:r>
            <a:r>
              <a:rPr lang="zh-CN" altLang="en-US"/>
              <a:t>完全问题非常有效。 </a:t>
            </a:r>
          </a:p>
          <a:p>
            <a:r>
              <a:rPr lang="zh-CN" altLang="en-US"/>
              <a:t>如  </a:t>
            </a:r>
            <a:r>
              <a:rPr lang="en-US" altLang="zh-CN"/>
              <a:t>TSP </a:t>
            </a:r>
            <a:r>
              <a:rPr lang="zh-CN" altLang="en-US"/>
              <a:t>（对称、非对称）</a:t>
            </a:r>
          </a:p>
          <a:p>
            <a:r>
              <a:rPr lang="zh-CN" altLang="en-US"/>
              <a:t>最好的结果在 </a:t>
            </a:r>
            <a:r>
              <a:rPr lang="en-US" altLang="zh-CN"/>
              <a:t>TSPLIB </a:t>
            </a:r>
            <a:r>
              <a:rPr lang="zh-CN" altLang="en-US"/>
              <a:t>中</a:t>
            </a:r>
          </a:p>
        </p:txBody>
      </p:sp>
      <p:sp>
        <p:nvSpPr>
          <p:cNvPr id="7172"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 name="Line 6"/>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 name="Line 7"/>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17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endParaRPr lang="en-US"/>
          </a:p>
        </p:txBody>
      </p:sp>
      <p:sp>
        <p:nvSpPr>
          <p:cNvPr id="8195" name="Rectangle 3"/>
          <p:cNvSpPr>
            <a:spLocks noGrp="1" noChangeArrowheads="1"/>
          </p:cNvSpPr>
          <p:nvPr>
            <p:ph type="body" idx="1"/>
          </p:nvPr>
        </p:nvSpPr>
        <p:spPr/>
        <p:txBody>
          <a:bodyPr/>
          <a:lstStyle/>
          <a:p>
            <a:r>
              <a:rPr lang="zh-CN" altLang="en-US"/>
              <a:t>生产调度（</a:t>
            </a:r>
            <a:r>
              <a:rPr lang="en-US" altLang="zh-CN"/>
              <a:t>JOB-schedule</a:t>
            </a:r>
            <a:r>
              <a:rPr lang="zh-CN" altLang="en-US"/>
              <a:t>）</a:t>
            </a:r>
          </a:p>
          <a:p>
            <a:r>
              <a:rPr lang="zh-CN" altLang="en-US"/>
              <a:t>生产调度问题在很多情况下所建立起来的数学模型难以精确求解，即使经过一些简化之后可以进行求解也会因简化得太多而使求解结果与实际相差太远。现在遗传算法已经成为解决复杂调度问题的有效工具。 </a:t>
            </a:r>
          </a:p>
          <a:p>
            <a:endParaRPr lang="zh-CN" altLang="en-US"/>
          </a:p>
        </p:txBody>
      </p:sp>
      <p:sp>
        <p:nvSpPr>
          <p:cNvPr id="8196"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7"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Line 6"/>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 name="Line 7"/>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2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1476375" y="0"/>
            <a:ext cx="6767513" cy="503238"/>
          </a:xfrm>
          <a:noFill/>
          <a:extLst>
            <a:ext uri="{909E8E84-426E-40DD-AFC4-6F175D3DCCD1}">
              <a14:hiddenFill xmlns:a14="http://schemas.microsoft.com/office/drawing/2010/main">
                <a:solidFill>
                  <a:schemeClr val="bg1"/>
                </a:solidFill>
              </a14:hiddenFill>
            </a:ext>
          </a:extLst>
        </p:spPr>
        <p:txBody>
          <a:bodyPr/>
          <a:lstStyle/>
          <a:p>
            <a:r>
              <a:rPr lang="en-US" altLang="zh-CN" sz="4000">
                <a:solidFill>
                  <a:schemeClr val="accent2"/>
                </a:solidFill>
                <a:latin typeface="Times New Roman" pitchFamily="18" charset="0"/>
              </a:rPr>
              <a:t>Outline</a:t>
            </a:r>
          </a:p>
        </p:txBody>
      </p:sp>
      <p:sp>
        <p:nvSpPr>
          <p:cNvPr id="37891" name="Rectangle 3"/>
          <p:cNvSpPr>
            <a:spLocks noGrp="1" noChangeArrowheads="1"/>
          </p:cNvSpPr>
          <p:nvPr>
            <p:ph type="subTitle" idx="1"/>
          </p:nvPr>
        </p:nvSpPr>
        <p:spPr>
          <a:xfrm>
            <a:off x="468313" y="1412875"/>
            <a:ext cx="7775575" cy="4608513"/>
          </a:xfrm>
          <a:ln/>
          <a:extLst>
            <a:ext uri="{91240B29-F687-4F45-9708-019B960494DF}">
              <a14:hiddenLine xmlns:a14="http://schemas.microsoft.com/office/drawing/2010/main" w="9525">
                <a:solidFill>
                  <a:srgbClr val="FF00FF"/>
                </a:solidFill>
                <a:miter lim="800000"/>
                <a:headEnd/>
                <a:tailEnd/>
              </a14:hiddenLine>
            </a:ext>
          </a:extLst>
        </p:spPr>
        <p:txBody>
          <a:bodyPr/>
          <a:lstStyle/>
          <a:p>
            <a:endParaRPr lang="en-US" altLang="zh-CN" sz="3600">
              <a:solidFill>
                <a:schemeClr val="accent2"/>
              </a:solidFill>
            </a:endParaRPr>
          </a:p>
          <a:p>
            <a:endParaRPr lang="en-US" altLang="zh-CN" sz="4400">
              <a:latin typeface="Times New Roman" pitchFamily="18" charset="0"/>
            </a:endParaRPr>
          </a:p>
          <a:p>
            <a:endParaRPr lang="en-US" altLang="zh-CN" sz="4400">
              <a:latin typeface="Times New Roman" pitchFamily="18" charset="0"/>
            </a:endParaRPr>
          </a:p>
          <a:p>
            <a:endParaRPr lang="en-US" altLang="zh-CN" sz="4400">
              <a:latin typeface="Times New Roman" pitchFamily="18" charset="0"/>
            </a:endParaRPr>
          </a:p>
          <a:p>
            <a:endParaRPr lang="en-US" altLang="zh-CN" sz="4400">
              <a:latin typeface="Times New Roman" pitchFamily="18" charset="0"/>
            </a:endParaRPr>
          </a:p>
        </p:txBody>
      </p:sp>
      <p:sp>
        <p:nvSpPr>
          <p:cNvPr id="37892"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3"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4" name="Rectangle 6"/>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895" name="Line 7"/>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6" name="Line 8"/>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8" name="Rectangle 10"/>
          <p:cNvSpPr>
            <a:spLocks noChangeArrowheads="1"/>
          </p:cNvSpPr>
          <p:nvPr/>
        </p:nvSpPr>
        <p:spPr bwMode="auto">
          <a:xfrm>
            <a:off x="1042988" y="1052513"/>
            <a:ext cx="7416800" cy="492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F00000"/>
              </a:buClr>
              <a:buFont typeface="Wingdings" pitchFamily="2" charset="2"/>
              <a:buChar char="q"/>
            </a:pPr>
            <a:r>
              <a:rPr lang="zh-CN" altLang="en-US" sz="2300">
                <a:latin typeface="楷体_GB2312" pitchFamily="49" charset="-122"/>
                <a:ea typeface="楷体_GB2312" pitchFamily="49" charset="-122"/>
                <a:hlinkClick r:id="rId3" action="ppaction://hlinksldjump"/>
              </a:rPr>
              <a:t>遗传算法基本介绍、主要思想</a:t>
            </a:r>
            <a:endParaRPr lang="zh-CN" altLang="en-US" sz="2300">
              <a:latin typeface="楷体_GB2312" pitchFamily="49" charset="-122"/>
              <a:ea typeface="楷体_GB2312" pitchFamily="49" charset="-122"/>
              <a:sym typeface="Math1" pitchFamily="2" charset="2"/>
            </a:endParaRPr>
          </a:p>
          <a:p>
            <a:pPr marL="342900" indent="-342900">
              <a:spcBef>
                <a:spcPct val="20000"/>
              </a:spcBef>
              <a:buClr>
                <a:srgbClr val="F00000"/>
              </a:buClr>
              <a:buFont typeface="Wingdings" pitchFamily="2" charset="2"/>
              <a:buChar char="q"/>
            </a:pPr>
            <a:endParaRPr lang="zh-CN" altLang="en-US" sz="2300">
              <a:latin typeface="楷体_GB2312" pitchFamily="49" charset="-122"/>
              <a:ea typeface="楷体_GB2312" pitchFamily="49" charset="-122"/>
              <a:sym typeface="Math1" pitchFamily="2" charset="2"/>
            </a:endParaRPr>
          </a:p>
          <a:p>
            <a:pPr marL="342900" indent="-342900">
              <a:spcBef>
                <a:spcPct val="20000"/>
              </a:spcBef>
              <a:buClr>
                <a:srgbClr val="F00000"/>
              </a:buClr>
              <a:buFont typeface="Wingdings" pitchFamily="2" charset="2"/>
              <a:buChar char="q"/>
            </a:pPr>
            <a:r>
              <a:rPr lang="zh-CN" altLang="en-US" sz="2300">
                <a:latin typeface="楷体_GB2312" pitchFamily="49" charset="-122"/>
                <a:ea typeface="楷体_GB2312" pitchFamily="49" charset="-122"/>
                <a:hlinkClick r:id="rId4" action="ppaction://hlinksldjump"/>
              </a:rPr>
              <a:t>遗传算法的基本步骤、形式化定义</a:t>
            </a:r>
            <a:endParaRPr lang="zh-CN" altLang="en-US" sz="2300">
              <a:latin typeface="楷体_GB2312" pitchFamily="49" charset="-122"/>
              <a:ea typeface="楷体_GB2312" pitchFamily="49" charset="-122"/>
              <a:sym typeface="Math1" pitchFamily="2" charset="2"/>
            </a:endParaRPr>
          </a:p>
          <a:p>
            <a:pPr marL="342900" indent="-342900">
              <a:spcBef>
                <a:spcPct val="20000"/>
              </a:spcBef>
              <a:buClr>
                <a:srgbClr val="F00000"/>
              </a:buClr>
              <a:buFont typeface="Wingdings" pitchFamily="2" charset="2"/>
              <a:buChar char="q"/>
            </a:pPr>
            <a:endParaRPr lang="zh-CN" altLang="en-US" sz="2300">
              <a:latin typeface="楷体_GB2312" pitchFamily="49" charset="-122"/>
              <a:ea typeface="楷体_GB2312" pitchFamily="49" charset="-122"/>
              <a:sym typeface="Math1" pitchFamily="2" charset="2"/>
            </a:endParaRPr>
          </a:p>
          <a:p>
            <a:pPr marL="342900" indent="-342900">
              <a:spcBef>
                <a:spcPct val="20000"/>
              </a:spcBef>
              <a:buClr>
                <a:srgbClr val="F00000"/>
              </a:buClr>
              <a:buFont typeface="Wingdings" pitchFamily="2" charset="2"/>
              <a:buChar char="q"/>
            </a:pPr>
            <a:r>
              <a:rPr lang="zh-CN" altLang="en-US" sz="2300">
                <a:latin typeface="楷体_GB2312" pitchFamily="49" charset="-122"/>
                <a:ea typeface="楷体_GB2312" pitchFamily="49" charset="-122"/>
                <a:hlinkClick r:id="rId5" action="ppaction://hlinksldjump"/>
              </a:rPr>
              <a:t>遗传算子描述</a:t>
            </a:r>
            <a:endParaRPr lang="zh-CN" altLang="en-US" sz="2300">
              <a:latin typeface="楷体_GB2312" pitchFamily="49" charset="-122"/>
              <a:ea typeface="楷体_GB2312" pitchFamily="49" charset="-122"/>
              <a:sym typeface="Math1" pitchFamily="2" charset="2"/>
            </a:endParaRPr>
          </a:p>
          <a:p>
            <a:pPr marL="342900" indent="-342900">
              <a:spcBef>
                <a:spcPct val="20000"/>
              </a:spcBef>
              <a:buClr>
                <a:srgbClr val="F00000"/>
              </a:buClr>
              <a:buFont typeface="Wingdings" pitchFamily="2" charset="2"/>
              <a:buChar char="q"/>
            </a:pPr>
            <a:endParaRPr lang="zh-CN" altLang="en-US" sz="2300">
              <a:latin typeface="楷体_GB2312" pitchFamily="49" charset="-122"/>
              <a:ea typeface="楷体_GB2312" pitchFamily="49" charset="-122"/>
              <a:sym typeface="Math1" pitchFamily="2" charset="2"/>
            </a:endParaRPr>
          </a:p>
          <a:p>
            <a:pPr marL="342900" indent="-342900">
              <a:spcBef>
                <a:spcPct val="20000"/>
              </a:spcBef>
              <a:buClr>
                <a:srgbClr val="F00000"/>
              </a:buClr>
              <a:buFont typeface="Wingdings" pitchFamily="2" charset="2"/>
              <a:buChar char="q"/>
            </a:pPr>
            <a:r>
              <a:rPr lang="zh-CN" altLang="en-US" sz="2300">
                <a:latin typeface="楷体_GB2312" pitchFamily="49" charset="-122"/>
                <a:ea typeface="楷体_GB2312" pitchFamily="49" charset="-122"/>
                <a:hlinkClick r:id="rId6" action="ppaction://hlinksldjump"/>
              </a:rPr>
              <a:t>应用领域举例</a:t>
            </a:r>
            <a:endParaRPr lang="zh-CN" altLang="en-US" sz="2300">
              <a:latin typeface="楷体_GB2312" pitchFamily="49" charset="-122"/>
              <a:ea typeface="楷体_GB2312" pitchFamily="49" charset="-122"/>
              <a:sym typeface="Math1" pitchFamily="2" charset="2"/>
            </a:endParaRPr>
          </a:p>
          <a:p>
            <a:pPr marL="342900" indent="-342900">
              <a:spcBef>
                <a:spcPct val="20000"/>
              </a:spcBef>
              <a:buClr>
                <a:srgbClr val="F00000"/>
              </a:buClr>
              <a:buFont typeface="Wingdings" pitchFamily="2" charset="2"/>
              <a:buChar char="q"/>
            </a:pPr>
            <a:endParaRPr lang="zh-CN" altLang="en-US" sz="2300">
              <a:latin typeface="楷体_GB2312" pitchFamily="49" charset="-122"/>
              <a:ea typeface="楷体_GB2312" pitchFamily="49" charset="-122"/>
              <a:sym typeface="Math1" pitchFamily="2" charset="2"/>
            </a:endParaRPr>
          </a:p>
          <a:p>
            <a:pPr marL="342900" indent="-342900">
              <a:spcBef>
                <a:spcPct val="20000"/>
              </a:spcBef>
              <a:buClr>
                <a:srgbClr val="F00000"/>
              </a:buClr>
              <a:buFont typeface="Wingdings" pitchFamily="2" charset="2"/>
              <a:buChar char="q"/>
            </a:pPr>
            <a:r>
              <a:rPr lang="en-US" altLang="zh-CN" sz="2300">
                <a:latin typeface="楷体_GB2312" pitchFamily="49" charset="-122"/>
                <a:ea typeface="楷体_GB2312" pitchFamily="49" charset="-122"/>
                <a:hlinkClick r:id="rId7" action="ppaction://hlinksldjump"/>
              </a:rPr>
              <a:t>GA</a:t>
            </a:r>
            <a:r>
              <a:rPr lang="zh-CN" altLang="en-US" sz="2300">
                <a:latin typeface="楷体_GB2312" pitchFamily="49" charset="-122"/>
                <a:ea typeface="楷体_GB2312" pitchFamily="49" charset="-122"/>
                <a:hlinkClick r:id="rId7" action="ppaction://hlinksldjump"/>
              </a:rPr>
              <a:t>基本类型与改进</a:t>
            </a:r>
            <a:endParaRPr lang="zh-CN" altLang="en-US" sz="2300">
              <a:latin typeface="楷体_GB2312" pitchFamily="49" charset="-122"/>
              <a:ea typeface="楷体_GB2312" pitchFamily="49" charset="-122"/>
            </a:endParaRPr>
          </a:p>
          <a:p>
            <a:pPr marL="342900" indent="-342900">
              <a:spcBef>
                <a:spcPct val="20000"/>
              </a:spcBef>
              <a:buClr>
                <a:srgbClr val="F00000"/>
              </a:buClr>
              <a:buFont typeface="Wingdings" pitchFamily="2" charset="2"/>
              <a:buChar char="q"/>
            </a:pPr>
            <a:endParaRPr lang="zh-CN" altLang="en-US" sz="2300">
              <a:latin typeface="楷体_GB2312" pitchFamily="49" charset="-122"/>
              <a:ea typeface="楷体_GB2312" pitchFamily="49" charset="-122"/>
              <a:sym typeface="Math1" pitchFamily="2" charset="2"/>
            </a:endParaRPr>
          </a:p>
          <a:p>
            <a:pPr marL="342900" indent="-342900">
              <a:spcBef>
                <a:spcPct val="20000"/>
              </a:spcBef>
              <a:buClr>
                <a:srgbClr val="F00000"/>
              </a:buClr>
              <a:buFont typeface="Wingdings" pitchFamily="2" charset="2"/>
              <a:buChar char="q"/>
            </a:pPr>
            <a:r>
              <a:rPr lang="zh-CN" altLang="en-US" sz="2300">
                <a:latin typeface="楷体_GB2312" pitchFamily="49" charset="-122"/>
                <a:ea typeface="楷体_GB2312" pitchFamily="49" charset="-122"/>
                <a:hlinkClick r:id="rId8" action="ppaction://hlinksldjump"/>
              </a:rPr>
              <a:t>收敛性分析</a:t>
            </a:r>
            <a:endParaRPr lang="zh-CN" altLang="en-US" sz="2300">
              <a:latin typeface="楷体_GB2312" pitchFamily="49" charset="-122"/>
              <a:ea typeface="楷体_GB2312" pitchFamily="49" charset="-122"/>
            </a:endParaRPr>
          </a:p>
          <a:p>
            <a:pPr marL="342900" indent="-342900">
              <a:spcBef>
                <a:spcPct val="20000"/>
              </a:spcBef>
              <a:buClr>
                <a:srgbClr val="F00000"/>
              </a:buClr>
              <a:buFont typeface="Wingdings" pitchFamily="2" charset="2"/>
              <a:buChar char="q"/>
            </a:pPr>
            <a:endParaRPr lang="zh-CN" altLang="en-US" sz="2300">
              <a:latin typeface="楷体_GB2312" pitchFamily="49" charset="-122"/>
              <a:ea typeface="楷体_GB2312" pitchFamily="49" charset="-122"/>
            </a:endParaRPr>
          </a:p>
          <a:p>
            <a:pPr marL="342900" indent="-342900">
              <a:spcBef>
                <a:spcPct val="20000"/>
              </a:spcBef>
              <a:buClr>
                <a:srgbClr val="F00000"/>
              </a:buClr>
              <a:buFont typeface="Wingdings" pitchFamily="2" charset="2"/>
              <a:buChar char="q"/>
            </a:pPr>
            <a:r>
              <a:rPr lang="zh-CN" altLang="en-US" sz="2300">
                <a:latin typeface="楷体_GB2312" pitchFamily="49" charset="-122"/>
                <a:ea typeface="楷体_GB2312" pitchFamily="49" charset="-122"/>
                <a:hlinkClick r:id="rId9" action="ppaction://hlinksldjump"/>
              </a:rPr>
              <a:t>几个待探讨的方向</a:t>
            </a:r>
            <a:endParaRPr lang="zh-CN" altLang="en-US" sz="2300">
              <a:latin typeface="楷体_GB2312" pitchFamily="49" charset="-122"/>
              <a:ea typeface="楷体_GB2312" pitchFamily="49" charset="-122"/>
            </a:endParaRPr>
          </a:p>
        </p:txBody>
      </p:sp>
      <p:pic>
        <p:nvPicPr>
          <p:cNvPr id="37899"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03" name="Picture 15" descr="复件 log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59563" y="3716338"/>
            <a:ext cx="1304925" cy="1162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endParaRPr lang="en-US"/>
          </a:p>
        </p:txBody>
      </p:sp>
      <p:sp>
        <p:nvSpPr>
          <p:cNvPr id="9219" name="Rectangle 3"/>
          <p:cNvSpPr>
            <a:spLocks noGrp="1" noChangeArrowheads="1"/>
          </p:cNvSpPr>
          <p:nvPr>
            <p:ph type="body" idx="1"/>
          </p:nvPr>
        </p:nvSpPr>
        <p:spPr/>
        <p:txBody>
          <a:bodyPr/>
          <a:lstStyle/>
          <a:p>
            <a:r>
              <a:rPr lang="zh-CN" altLang="en-US"/>
              <a:t>自动控制</a:t>
            </a:r>
          </a:p>
          <a:p>
            <a:r>
              <a:rPr lang="zh-CN" altLang="en-US"/>
              <a:t>遗传算法已经在自动控制领域中得到了很好的应用，例如基于遗传算法的模糊控制器（</a:t>
            </a:r>
            <a:r>
              <a:rPr lang="en-US" altLang="zh-CN"/>
              <a:t>PID</a:t>
            </a:r>
            <a:r>
              <a:rPr lang="zh-CN" altLang="en-US"/>
              <a:t>）的优化设计、基于遗传算法的参数辨识、基于遗传算法的模糊控制规则的学习、利用遗传算法进行人工神经网络的结构优化设计和权值学习等。</a:t>
            </a:r>
          </a:p>
        </p:txBody>
      </p:sp>
      <p:sp>
        <p:nvSpPr>
          <p:cNvPr id="9220"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2" name="Line 6"/>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3" name="Line 7"/>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22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endParaRPr lang="en-US"/>
          </a:p>
        </p:txBody>
      </p:sp>
      <p:sp>
        <p:nvSpPr>
          <p:cNvPr id="10243" name="Rectangle 3"/>
          <p:cNvSpPr>
            <a:spLocks noGrp="1" noChangeArrowheads="1"/>
          </p:cNvSpPr>
          <p:nvPr>
            <p:ph type="body" idx="1"/>
          </p:nvPr>
        </p:nvSpPr>
        <p:spPr/>
        <p:txBody>
          <a:bodyPr/>
          <a:lstStyle/>
          <a:p>
            <a:r>
              <a:rPr lang="zh-CN" altLang="en-US"/>
              <a:t>机器人学</a:t>
            </a:r>
          </a:p>
          <a:p>
            <a:r>
              <a:rPr lang="zh-CN" altLang="en-US"/>
              <a:t>机器人是一类复杂的难以精确建模的人工系统，而遗传算法的起源就来自于对人工自适应系统的研究，所以机器人学自然成为遗传算法的一个重要应用领域。</a:t>
            </a:r>
          </a:p>
        </p:txBody>
      </p:sp>
      <p:sp>
        <p:nvSpPr>
          <p:cNvPr id="10244"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5"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6" name="Line 6"/>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7" name="Line 7"/>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24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endParaRPr lang="en-US"/>
          </a:p>
        </p:txBody>
      </p:sp>
      <p:sp>
        <p:nvSpPr>
          <p:cNvPr id="11267" name="Rectangle 3"/>
          <p:cNvSpPr>
            <a:spLocks noGrp="1" noChangeArrowheads="1"/>
          </p:cNvSpPr>
          <p:nvPr>
            <p:ph type="body" idx="1"/>
          </p:nvPr>
        </p:nvSpPr>
        <p:spPr/>
        <p:txBody>
          <a:bodyPr/>
          <a:lstStyle/>
          <a:p>
            <a:r>
              <a:rPr lang="zh-CN" altLang="en-US"/>
              <a:t>图象处理</a:t>
            </a:r>
          </a:p>
          <a:p>
            <a:r>
              <a:rPr lang="zh-CN" altLang="en-US"/>
              <a:t>图像处理是计算机视觉中的一个重要研究领域。在图像处理过程中，如扫描、特征提取、图像分割等不可避免地存在一些误差，这些误差会影响图像处理的效果。如何使这些误差最小是使计算机视觉达到实用化的重要要求，遗传算法在这些图像处理中的优化计算方面得到了很好的应用。 </a:t>
            </a:r>
          </a:p>
          <a:p>
            <a:endParaRPr lang="zh-CN" altLang="en-US"/>
          </a:p>
        </p:txBody>
      </p:sp>
      <p:sp>
        <p:nvSpPr>
          <p:cNvPr id="11268"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9"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 name="Line 6"/>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1" name="Line 7"/>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27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endParaRPr lang="en-US"/>
          </a:p>
        </p:txBody>
      </p:sp>
      <p:sp>
        <p:nvSpPr>
          <p:cNvPr id="12291" name="Rectangle 3"/>
          <p:cNvSpPr>
            <a:spLocks noGrp="1" noChangeArrowheads="1"/>
          </p:cNvSpPr>
          <p:nvPr>
            <p:ph type="body" idx="1"/>
          </p:nvPr>
        </p:nvSpPr>
        <p:spPr/>
        <p:txBody>
          <a:bodyPr/>
          <a:lstStyle/>
          <a:p>
            <a:r>
              <a:rPr lang="zh-CN" altLang="en-US"/>
              <a:t>人工生命</a:t>
            </a:r>
          </a:p>
          <a:p>
            <a:r>
              <a:rPr lang="zh-CN" altLang="en-US"/>
              <a:t>人工生命是用计算机、机械等人工媒体模拟或构造出的具有自然生物系统特有行为的人造系统。。自组织能力和自学习能力是人工生命的两大重要特征。人工生命与遗传算法有着密切的关系，基于遗传算法的进化模型是研究人工生命现象的重要理论基础。 </a:t>
            </a:r>
          </a:p>
          <a:p>
            <a:endParaRPr lang="zh-CN" altLang="en-US"/>
          </a:p>
        </p:txBody>
      </p:sp>
      <p:sp>
        <p:nvSpPr>
          <p:cNvPr id="12292"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3"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Line 6"/>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5" name="Line 7"/>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229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endParaRPr lang="en-US"/>
          </a:p>
        </p:txBody>
      </p:sp>
      <p:sp>
        <p:nvSpPr>
          <p:cNvPr id="13315" name="Rectangle 3"/>
          <p:cNvSpPr>
            <a:spLocks noGrp="1" noChangeArrowheads="1"/>
          </p:cNvSpPr>
          <p:nvPr>
            <p:ph type="body" idx="1"/>
          </p:nvPr>
        </p:nvSpPr>
        <p:spPr/>
        <p:txBody>
          <a:bodyPr/>
          <a:lstStyle/>
          <a:p>
            <a:r>
              <a:rPr lang="zh-CN" altLang="en-US"/>
              <a:t>遗传编程（</a:t>
            </a:r>
            <a:r>
              <a:rPr lang="en-US" altLang="zh-CN"/>
              <a:t>GP</a:t>
            </a:r>
            <a:r>
              <a:rPr lang="zh-CN" altLang="en-US"/>
              <a:t>和</a:t>
            </a:r>
            <a:r>
              <a:rPr lang="en-US" altLang="zh-CN"/>
              <a:t>GEP</a:t>
            </a:r>
            <a:r>
              <a:rPr lang="zh-CN" altLang="en-US"/>
              <a:t>）</a:t>
            </a:r>
          </a:p>
          <a:p>
            <a:r>
              <a:rPr lang="en-US" altLang="zh-CN"/>
              <a:t>Koza</a:t>
            </a:r>
            <a:r>
              <a:rPr lang="zh-CN" altLang="en-US"/>
              <a:t>发展了遗传编程的概念，他使用了以</a:t>
            </a:r>
            <a:r>
              <a:rPr lang="en-US" altLang="zh-CN"/>
              <a:t>LISP</a:t>
            </a:r>
            <a:r>
              <a:rPr lang="zh-CN" altLang="en-US"/>
              <a:t>语言所表示的编码方法，基于对一种树形结构所进行的遗传操作来自动生成计算机程序。 </a:t>
            </a:r>
          </a:p>
        </p:txBody>
      </p:sp>
      <p:sp>
        <p:nvSpPr>
          <p:cNvPr id="13316"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7"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8" name="Line 6"/>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9" name="Line 7"/>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332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endParaRPr lang="en-US"/>
          </a:p>
        </p:txBody>
      </p:sp>
      <p:sp>
        <p:nvSpPr>
          <p:cNvPr id="14339" name="Rectangle 3"/>
          <p:cNvSpPr>
            <a:spLocks noGrp="1" noChangeArrowheads="1"/>
          </p:cNvSpPr>
          <p:nvPr>
            <p:ph type="body" idx="1"/>
          </p:nvPr>
        </p:nvSpPr>
        <p:spPr/>
        <p:txBody>
          <a:bodyPr/>
          <a:lstStyle/>
          <a:p>
            <a:r>
              <a:rPr lang="zh-CN" altLang="en-US"/>
              <a:t>机器学习</a:t>
            </a:r>
          </a:p>
          <a:p>
            <a:r>
              <a:rPr lang="zh-CN" altLang="en-US"/>
              <a:t>基于遗传算法的机器学习，在很多领域中都得到了应用。例如基于遗传算法的机器学习可用来调整人工神经网络的连接权，也可以用于人工神经网络的</a:t>
            </a:r>
            <a:r>
              <a:rPr lang="zh-CN" altLang="en-US">
                <a:hlinkClick r:id="rId2" action="ppaction://hlinksldjump"/>
              </a:rPr>
              <a:t>网络结构优化</a:t>
            </a:r>
            <a:r>
              <a:rPr lang="zh-CN" altLang="en-US"/>
              <a:t>设计。</a:t>
            </a:r>
          </a:p>
        </p:txBody>
      </p:sp>
      <p:sp>
        <p:nvSpPr>
          <p:cNvPr id="14340"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1"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Line 6"/>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Line 7"/>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434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195513" y="0"/>
            <a:ext cx="6202362" cy="706438"/>
          </a:xfrm>
        </p:spPr>
        <p:txBody>
          <a:bodyPr/>
          <a:lstStyle/>
          <a:p>
            <a:pPr algn="l"/>
            <a:r>
              <a:rPr lang="en-US" altLang="zh-CN" sz="4000"/>
              <a:t>GA</a:t>
            </a:r>
            <a:r>
              <a:rPr lang="zh-CN" altLang="en-US" sz="4000"/>
              <a:t>基本类型与改进</a:t>
            </a:r>
          </a:p>
        </p:txBody>
      </p:sp>
      <p:sp>
        <p:nvSpPr>
          <p:cNvPr id="23555" name="Rectangle 3"/>
          <p:cNvSpPr>
            <a:spLocks noGrp="1" noChangeArrowheads="1"/>
          </p:cNvSpPr>
          <p:nvPr>
            <p:ph type="body" idx="1"/>
          </p:nvPr>
        </p:nvSpPr>
        <p:spPr/>
        <p:txBody>
          <a:bodyPr/>
          <a:lstStyle/>
          <a:p>
            <a:pPr>
              <a:lnSpc>
                <a:spcPct val="90000"/>
              </a:lnSpc>
            </a:pPr>
            <a:r>
              <a:rPr lang="en-US" altLang="zh-CN" sz="2800"/>
              <a:t>1</a:t>
            </a:r>
            <a:r>
              <a:rPr lang="zh-CN" altLang="en-US" sz="2800"/>
              <a:t>）世代型</a:t>
            </a:r>
            <a:r>
              <a:rPr lang="en-US" altLang="zh-CN" sz="2800"/>
              <a:t>GA</a:t>
            </a:r>
            <a:r>
              <a:rPr lang="zh-CN" altLang="en-US" sz="2800"/>
              <a:t>（</a:t>
            </a:r>
            <a:r>
              <a:rPr lang="en-US" altLang="zh-CN" sz="2800"/>
              <a:t>Generational GA</a:t>
            </a:r>
            <a:r>
              <a:rPr lang="zh-CN" altLang="en-US" sz="2800"/>
              <a:t>）及稳定状态型</a:t>
            </a:r>
            <a:r>
              <a:rPr lang="en-US" altLang="zh-CN" sz="2800"/>
              <a:t>GA</a:t>
            </a:r>
            <a:r>
              <a:rPr lang="zh-CN" altLang="en-US" sz="2800"/>
              <a:t>（</a:t>
            </a:r>
            <a:r>
              <a:rPr lang="en-US" altLang="zh-CN" sz="2800"/>
              <a:t>steady state GA</a:t>
            </a:r>
            <a:r>
              <a:rPr lang="zh-CN" altLang="en-US" sz="2800"/>
              <a:t>）之比较；</a:t>
            </a:r>
          </a:p>
          <a:p>
            <a:pPr>
              <a:lnSpc>
                <a:spcPct val="90000"/>
              </a:lnSpc>
            </a:pPr>
            <a:r>
              <a:rPr lang="en-US" altLang="zh-CN" sz="2800"/>
              <a:t>2</a:t>
            </a:r>
            <a:r>
              <a:rPr lang="zh-CN" altLang="en-US" sz="2800"/>
              <a:t>）</a:t>
            </a:r>
            <a:r>
              <a:rPr lang="en-US" altLang="zh-CN" sz="2800"/>
              <a:t>GA</a:t>
            </a:r>
            <a:r>
              <a:rPr lang="zh-CN" altLang="en-US" sz="2800"/>
              <a:t>与模拟退火（</a:t>
            </a:r>
            <a:r>
              <a:rPr lang="en-US" altLang="zh-CN" sz="2800"/>
              <a:t>Simulated Annealing,SA</a:t>
            </a:r>
            <a:r>
              <a:rPr lang="zh-CN" altLang="en-US" sz="2800"/>
              <a:t>）之结合，</a:t>
            </a:r>
            <a:r>
              <a:rPr lang="en-US" altLang="zh-CN" sz="2800"/>
              <a:t>SA</a:t>
            </a:r>
            <a:r>
              <a:rPr lang="zh-CN" altLang="en-US" sz="2800"/>
              <a:t>是运用热力学理论之一种优化方法，重在完美之全面收敛理论；</a:t>
            </a:r>
          </a:p>
          <a:p>
            <a:pPr>
              <a:lnSpc>
                <a:spcPct val="90000"/>
              </a:lnSpc>
            </a:pPr>
            <a:r>
              <a:rPr lang="en-US" altLang="zh-CN" sz="2800"/>
              <a:t>3</a:t>
            </a:r>
            <a:r>
              <a:rPr lang="zh-CN" altLang="en-US" sz="2800"/>
              <a:t>）</a:t>
            </a:r>
            <a:r>
              <a:rPr lang="en-US" altLang="zh-CN" sz="2800"/>
              <a:t>GA</a:t>
            </a:r>
            <a:r>
              <a:rPr lang="zh-CN" altLang="en-US" sz="2800"/>
              <a:t>与局部优化方法之结合</a:t>
            </a:r>
          </a:p>
          <a:p>
            <a:pPr>
              <a:lnSpc>
                <a:spcPct val="90000"/>
              </a:lnSpc>
            </a:pPr>
            <a:r>
              <a:rPr lang="zh-CN" altLang="en-US" sz="2800"/>
              <a:t>局部优化即是一种局部搜集（</a:t>
            </a:r>
            <a:r>
              <a:rPr lang="en-US" altLang="zh-CN" sz="2800"/>
              <a:t>Searching</a:t>
            </a:r>
            <a:r>
              <a:rPr lang="zh-CN" altLang="en-US" sz="2800"/>
              <a:t>）方法，其又模拟了生物种群之学习过程，即种群个体在其生命周期内之学习行为（</a:t>
            </a:r>
            <a:r>
              <a:rPr lang="en-US" altLang="zh-CN" sz="2800"/>
              <a:t>Lamarekian evolution</a:t>
            </a:r>
            <a:r>
              <a:rPr lang="zh-CN" altLang="en-US" sz="2800"/>
              <a:t>及</a:t>
            </a:r>
            <a:r>
              <a:rPr lang="en-US" altLang="zh-CN" sz="2800"/>
              <a:t>Buldwin effect</a:t>
            </a:r>
            <a:r>
              <a:rPr lang="zh-CN" altLang="en-US" sz="2800"/>
              <a:t>）；</a:t>
            </a:r>
            <a:endParaRPr lang="zh-CN" altLang="zh-CN" sz="2800"/>
          </a:p>
          <a:p>
            <a:pPr>
              <a:lnSpc>
                <a:spcPct val="90000"/>
              </a:lnSpc>
            </a:pPr>
            <a:endParaRPr lang="zh-TW" altLang="en-US" sz="2800"/>
          </a:p>
          <a:p>
            <a:pPr>
              <a:lnSpc>
                <a:spcPct val="90000"/>
              </a:lnSpc>
            </a:pPr>
            <a:endParaRPr lang="zh-CN" altLang="en-US" sz="2800"/>
          </a:p>
        </p:txBody>
      </p:sp>
      <p:sp>
        <p:nvSpPr>
          <p:cNvPr id="23556"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7"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Line 6"/>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9" name="Line 7"/>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356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endParaRPr lang="en-US"/>
          </a:p>
        </p:txBody>
      </p:sp>
      <p:sp>
        <p:nvSpPr>
          <p:cNvPr id="24579" name="Rectangle 3"/>
          <p:cNvSpPr>
            <a:spLocks noGrp="1" noChangeArrowheads="1"/>
          </p:cNvSpPr>
          <p:nvPr>
            <p:ph type="body" idx="1"/>
          </p:nvPr>
        </p:nvSpPr>
        <p:spPr>
          <a:xfrm>
            <a:off x="0" y="333375"/>
            <a:ext cx="9144000" cy="6264275"/>
          </a:xfrm>
        </p:spPr>
        <p:txBody>
          <a:bodyPr/>
          <a:lstStyle/>
          <a:p>
            <a:pPr>
              <a:lnSpc>
                <a:spcPct val="80000"/>
              </a:lnSpc>
            </a:pPr>
            <a:r>
              <a:rPr lang="en-US" altLang="zh-CN" sz="2800"/>
              <a:t>4</a:t>
            </a:r>
            <a:r>
              <a:rPr lang="zh-CN" altLang="en-US" sz="2800"/>
              <a:t>）并行</a:t>
            </a:r>
            <a:r>
              <a:rPr lang="en-US" altLang="zh-CN" sz="2800"/>
              <a:t>GA</a:t>
            </a:r>
          </a:p>
          <a:p>
            <a:pPr>
              <a:lnSpc>
                <a:spcPct val="80000"/>
              </a:lnSpc>
            </a:pPr>
            <a:r>
              <a:rPr lang="zh-CN" altLang="en-US" sz="2800"/>
              <a:t>旨在利用并行处理加速</a:t>
            </a:r>
            <a:r>
              <a:rPr lang="en-US" altLang="zh-CN" sz="2800"/>
              <a:t>GA</a:t>
            </a:r>
            <a:r>
              <a:rPr lang="zh-CN" altLang="en-US" sz="2800"/>
              <a:t>运算，其分为两大类，在处理种群之</a:t>
            </a:r>
            <a:r>
              <a:rPr lang="en-US" altLang="zh-CN" sz="2800"/>
              <a:t>"</a:t>
            </a:r>
            <a:r>
              <a:rPr lang="zh-CN" altLang="en-US" sz="2800"/>
              <a:t>空间结构</a:t>
            </a:r>
            <a:r>
              <a:rPr lang="en-US" altLang="zh-CN" sz="2800"/>
              <a:t>"</a:t>
            </a:r>
            <a:r>
              <a:rPr lang="zh-CN" altLang="en-US" sz="2800"/>
              <a:t>。</a:t>
            </a:r>
          </a:p>
          <a:p>
            <a:pPr>
              <a:lnSpc>
                <a:spcPct val="80000"/>
              </a:lnSpc>
            </a:pPr>
            <a:r>
              <a:rPr lang="zh-CN" altLang="en-US" sz="2800"/>
              <a:t>        </a:t>
            </a:r>
            <a:r>
              <a:rPr lang="en-US" altLang="zh-CN" sz="2800"/>
              <a:t>A.</a:t>
            </a:r>
            <a:r>
              <a:rPr lang="zh-CN" altLang="en-US" sz="2800"/>
              <a:t>岛权重（</a:t>
            </a:r>
            <a:r>
              <a:rPr lang="en-US" altLang="zh-CN" sz="2800"/>
              <a:t>Island Model,</a:t>
            </a:r>
            <a:r>
              <a:rPr lang="zh-CN" altLang="en-US" sz="2800"/>
              <a:t>或粗粒并行</a:t>
            </a:r>
            <a:r>
              <a:rPr lang="en-US" altLang="zh-CN" sz="2800"/>
              <a:t>GA,  Coarsegrained ,PGA</a:t>
            </a:r>
            <a:r>
              <a:rPr lang="zh-CN" altLang="en-US" sz="2800"/>
              <a:t>）</a:t>
            </a:r>
          </a:p>
          <a:p>
            <a:pPr>
              <a:lnSpc>
                <a:spcPct val="80000"/>
              </a:lnSpc>
            </a:pPr>
            <a:r>
              <a:rPr lang="zh-CN" altLang="en-US" sz="2800"/>
              <a:t>        在</a:t>
            </a:r>
            <a:r>
              <a:rPr lang="en-US" altLang="zh-CN" sz="2800"/>
              <a:t>GA</a:t>
            </a:r>
            <a:r>
              <a:rPr lang="zh-CN" altLang="en-US" sz="2800"/>
              <a:t>运算中加入种群之迁移（</a:t>
            </a:r>
            <a:r>
              <a:rPr lang="en-US" altLang="zh-CN" sz="2800"/>
              <a:t>Migration</a:t>
            </a:r>
            <a:r>
              <a:rPr lang="zh-CN" altLang="en-US" sz="2800"/>
              <a:t>）因素。</a:t>
            </a:r>
          </a:p>
          <a:p>
            <a:pPr>
              <a:lnSpc>
                <a:spcPct val="80000"/>
              </a:lnSpc>
            </a:pPr>
            <a:r>
              <a:rPr lang="zh-CN" altLang="en-US" sz="2800"/>
              <a:t>        </a:t>
            </a:r>
            <a:r>
              <a:rPr lang="en-US" altLang="zh-CN" sz="2800"/>
              <a:t>B.</a:t>
            </a:r>
            <a:r>
              <a:rPr lang="zh-CN" altLang="en-US" sz="2800"/>
              <a:t>细胞型权重（</a:t>
            </a:r>
            <a:r>
              <a:rPr lang="en-US" altLang="zh-CN" sz="2800"/>
              <a:t>Cellular Model</a:t>
            </a:r>
            <a:r>
              <a:rPr lang="zh-CN" altLang="en-US" sz="2800"/>
              <a:t>）</a:t>
            </a:r>
          </a:p>
          <a:p>
            <a:pPr>
              <a:lnSpc>
                <a:spcPct val="80000"/>
              </a:lnSpc>
            </a:pPr>
            <a:r>
              <a:rPr lang="zh-CN" altLang="en-US" sz="2800"/>
              <a:t>       只参考一种种群个体的局部化来进行并行处理。</a:t>
            </a:r>
          </a:p>
          <a:p>
            <a:pPr>
              <a:lnSpc>
                <a:spcPct val="80000"/>
              </a:lnSpc>
            </a:pPr>
            <a:r>
              <a:rPr lang="en-US" altLang="zh-CN" sz="2800"/>
              <a:t>5</a:t>
            </a:r>
            <a:r>
              <a:rPr lang="zh-CN" altLang="en-US" sz="2800"/>
              <a:t>）共存演化</a:t>
            </a:r>
            <a:r>
              <a:rPr lang="en-US" altLang="zh-CN" sz="2800"/>
              <a:t>GA</a:t>
            </a:r>
            <a:r>
              <a:rPr lang="zh-CN" altLang="en-US" sz="2800"/>
              <a:t>（</a:t>
            </a:r>
            <a:r>
              <a:rPr lang="en-US" altLang="zh-CN" sz="2800"/>
              <a:t>Cooperative Coevolutionary GA,CCGA</a:t>
            </a:r>
            <a:r>
              <a:rPr lang="zh-CN" altLang="en-US" sz="2800"/>
              <a:t>）</a:t>
            </a:r>
          </a:p>
          <a:p>
            <a:pPr>
              <a:lnSpc>
                <a:spcPct val="80000"/>
              </a:lnSpc>
            </a:pPr>
            <a:r>
              <a:rPr lang="zh-CN" altLang="en-US" sz="2800"/>
              <a:t>模拟生物间的竞合作用（竞争与合作），将大问题分解为数个子问题，每一子问题的代表性个体间有竞合互动而进行演化，而达求解之方法。</a:t>
            </a:r>
          </a:p>
          <a:p>
            <a:pPr>
              <a:lnSpc>
                <a:spcPct val="80000"/>
              </a:lnSpc>
            </a:pPr>
            <a:r>
              <a:rPr lang="en-US" altLang="zh-CN" sz="2800"/>
              <a:t>6</a:t>
            </a:r>
            <a:r>
              <a:rPr lang="zh-CN" altLang="en-US" sz="2800"/>
              <a:t>）混乱</a:t>
            </a:r>
            <a:r>
              <a:rPr lang="en-US" altLang="zh-CN" sz="2800"/>
              <a:t>GA</a:t>
            </a:r>
            <a:r>
              <a:rPr lang="zh-CN" altLang="en-US" sz="2800"/>
              <a:t>（</a:t>
            </a:r>
            <a:r>
              <a:rPr lang="en-US" altLang="zh-CN" sz="2800"/>
              <a:t>Messy GA,MGA</a:t>
            </a:r>
            <a:r>
              <a:rPr lang="zh-CN" altLang="en-US" sz="2800"/>
              <a:t>）</a:t>
            </a:r>
          </a:p>
          <a:p>
            <a:pPr>
              <a:lnSpc>
                <a:spcPct val="80000"/>
              </a:lnSpc>
            </a:pPr>
            <a:r>
              <a:rPr lang="zh-CN" altLang="en-US" sz="2800"/>
              <a:t>由</a:t>
            </a:r>
            <a:r>
              <a:rPr lang="en-US" altLang="zh-CN" sz="2800"/>
              <a:t>Goldbeng</a:t>
            </a:r>
            <a:r>
              <a:rPr lang="zh-CN" altLang="en-US" sz="2800"/>
              <a:t>提出，解决</a:t>
            </a:r>
            <a:r>
              <a:rPr lang="en-US" altLang="zh-CN" sz="2800"/>
              <a:t>GA</a:t>
            </a:r>
            <a:r>
              <a:rPr lang="zh-CN" altLang="en-US" sz="2800"/>
              <a:t>中</a:t>
            </a:r>
            <a:r>
              <a:rPr lang="en-US" altLang="zh-CN" sz="2800"/>
              <a:t>Lonkage problem</a:t>
            </a:r>
            <a:r>
              <a:rPr lang="zh-CN" altLang="en-US" sz="2800">
                <a:hlinkClick r:id="rId2" action="ppaction://hlinksldjump"/>
              </a:rPr>
              <a:t>的方法。</a:t>
            </a:r>
            <a:endParaRPr lang="zh-CN" altLang="en-US" sz="2800"/>
          </a:p>
        </p:txBody>
      </p:sp>
      <p:sp>
        <p:nvSpPr>
          <p:cNvPr id="24585" name="Line 9"/>
          <p:cNvSpPr>
            <a:spLocks noChangeShapeType="1"/>
          </p:cNvSpPr>
          <p:nvPr/>
        </p:nvSpPr>
        <p:spPr bwMode="auto">
          <a:xfrm>
            <a:off x="179388" y="188913"/>
            <a:ext cx="8640762"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7" name="Line 11"/>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8" name="Line 12"/>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051050" y="0"/>
            <a:ext cx="6418263" cy="549275"/>
          </a:xfrm>
        </p:spPr>
        <p:txBody>
          <a:bodyPr/>
          <a:lstStyle/>
          <a:p>
            <a:pPr algn="l"/>
            <a:r>
              <a:rPr lang="zh-CN" altLang="en-US" sz="4000"/>
              <a:t>收敛性分析</a:t>
            </a:r>
          </a:p>
        </p:txBody>
      </p:sp>
      <p:sp>
        <p:nvSpPr>
          <p:cNvPr id="15363" name="Rectangle 3"/>
          <p:cNvSpPr>
            <a:spLocks noGrp="1" noChangeArrowheads="1"/>
          </p:cNvSpPr>
          <p:nvPr>
            <p:ph type="body" idx="1"/>
          </p:nvPr>
        </p:nvSpPr>
        <p:spPr/>
        <p:txBody>
          <a:bodyPr/>
          <a:lstStyle/>
          <a:p>
            <a:pPr>
              <a:lnSpc>
                <a:spcPct val="90000"/>
              </a:lnSpc>
            </a:pPr>
            <a:r>
              <a:rPr lang="zh-CN" altLang="en-US" sz="2800">
                <a:latin typeface="Times New Roman" pitchFamily="18" charset="0"/>
              </a:rPr>
              <a:t>目前有大量的研究集中于</a:t>
            </a:r>
            <a:r>
              <a:rPr lang="en-US" altLang="zh-CN" sz="2800">
                <a:latin typeface="Times New Roman" pitchFamily="18" charset="0"/>
              </a:rPr>
              <a:t>GA</a:t>
            </a:r>
            <a:r>
              <a:rPr lang="zh-CN" altLang="en-US" sz="2800">
                <a:latin typeface="Times New Roman" pitchFamily="18" charset="0"/>
              </a:rPr>
              <a:t>的实现、改进和应用等方面，但是相关的基础理论分析远落后于算法发展。</a:t>
            </a:r>
          </a:p>
          <a:p>
            <a:pPr>
              <a:lnSpc>
                <a:spcPct val="90000"/>
              </a:lnSpc>
            </a:pPr>
            <a:r>
              <a:rPr lang="zh-CN" altLang="en-US" sz="2800">
                <a:latin typeface="Times New Roman" pitchFamily="18" charset="0"/>
              </a:rPr>
              <a:t>虽然近年来有关</a:t>
            </a:r>
            <a:r>
              <a:rPr lang="en-US" altLang="zh-CN" sz="2800">
                <a:latin typeface="Times New Roman" pitchFamily="18" charset="0"/>
              </a:rPr>
              <a:t>GAs</a:t>
            </a:r>
            <a:r>
              <a:rPr lang="zh-CN" altLang="en-US" sz="2800">
                <a:latin typeface="Times New Roman" pitchFamily="18" charset="0"/>
              </a:rPr>
              <a:t>的渐进行为分析受到广泛注意，但已有的研究大都是</a:t>
            </a:r>
            <a:r>
              <a:rPr lang="en-US" altLang="zh-CN" sz="2800">
                <a:latin typeface="Times New Roman" pitchFamily="18" charset="0"/>
              </a:rPr>
              <a:t>GAs</a:t>
            </a:r>
            <a:r>
              <a:rPr lang="zh-CN" altLang="en-US" sz="2800">
                <a:latin typeface="Times New Roman" pitchFamily="18" charset="0"/>
              </a:rPr>
              <a:t>的某一特定实现，或者在某一相对意义下算法的收敛性和收敛速度。</a:t>
            </a:r>
          </a:p>
          <a:p>
            <a:pPr>
              <a:lnSpc>
                <a:spcPct val="90000"/>
              </a:lnSpc>
            </a:pPr>
            <a:r>
              <a:rPr lang="zh-CN" altLang="en-US" sz="2800">
                <a:latin typeface="Times New Roman" pitchFamily="18" charset="0"/>
              </a:rPr>
              <a:t>到目前为止，还没有一套完整的理论可以准确、全面的阐明其收敛性、解释其全局优化能力、刻画其收敛速度，从而对</a:t>
            </a:r>
            <a:r>
              <a:rPr lang="en-US" altLang="zh-CN" sz="2800">
                <a:latin typeface="Times New Roman" pitchFamily="18" charset="0"/>
              </a:rPr>
              <a:t>GAs</a:t>
            </a:r>
            <a:r>
              <a:rPr lang="zh-CN" altLang="en-US" sz="2800">
                <a:latin typeface="Times New Roman" pitchFamily="18" charset="0"/>
              </a:rPr>
              <a:t>得各种改进做出统一公正的评价。</a:t>
            </a:r>
          </a:p>
        </p:txBody>
      </p:sp>
      <p:sp>
        <p:nvSpPr>
          <p:cNvPr id="15364" name="Line 4"/>
          <p:cNvSpPr>
            <a:spLocks noChangeShapeType="1"/>
          </p:cNvSpPr>
          <p:nvPr/>
        </p:nvSpPr>
        <p:spPr bwMode="auto">
          <a:xfrm>
            <a:off x="250825" y="692150"/>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5"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6" name="Line 6"/>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7" name="Line 7"/>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536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051050" y="0"/>
            <a:ext cx="6635750" cy="692150"/>
          </a:xfrm>
        </p:spPr>
        <p:txBody>
          <a:bodyPr/>
          <a:lstStyle/>
          <a:p>
            <a:pPr algn="l"/>
            <a:r>
              <a:rPr lang="zh-CN" altLang="en-US" sz="4000">
                <a:ea typeface="黑体" pitchFamily="49" charset="-122"/>
              </a:rPr>
              <a:t>传统</a:t>
            </a:r>
            <a:r>
              <a:rPr lang="en-US" altLang="zh-CN" sz="4000">
                <a:ea typeface="黑体" pitchFamily="49" charset="-122"/>
              </a:rPr>
              <a:t>GA</a:t>
            </a:r>
            <a:r>
              <a:rPr lang="zh-CN" altLang="en-US" sz="4000">
                <a:ea typeface="黑体" pitchFamily="49" charset="-122"/>
              </a:rPr>
              <a:t>的模式定理</a:t>
            </a:r>
          </a:p>
        </p:txBody>
      </p:sp>
      <p:sp>
        <p:nvSpPr>
          <p:cNvPr id="22531" name="Rectangle 3"/>
          <p:cNvSpPr>
            <a:spLocks noGrp="1" noChangeArrowheads="1"/>
          </p:cNvSpPr>
          <p:nvPr>
            <p:ph type="body" idx="1"/>
          </p:nvPr>
        </p:nvSpPr>
        <p:spPr/>
        <p:txBody>
          <a:bodyPr/>
          <a:lstStyle/>
          <a:p>
            <a:pPr>
              <a:lnSpc>
                <a:spcPct val="90000"/>
              </a:lnSpc>
            </a:pPr>
            <a:r>
              <a:rPr lang="en-US" altLang="zh-CN"/>
              <a:t>Holland</a:t>
            </a:r>
            <a:r>
              <a:rPr lang="zh-CN" altLang="en-US">
                <a:latin typeface="Times New Roman" pitchFamily="18" charset="0"/>
              </a:rPr>
              <a:t>提出的模式定理（</a:t>
            </a:r>
            <a:r>
              <a:rPr lang="en-US" altLang="zh-CN"/>
              <a:t>schema theorem</a:t>
            </a:r>
            <a:r>
              <a:rPr lang="zh-CN" altLang="en-US">
                <a:latin typeface="Times New Roman" pitchFamily="18" charset="0"/>
              </a:rPr>
              <a:t>）</a:t>
            </a:r>
            <a:r>
              <a:rPr lang="en-US" altLang="zh-CN"/>
              <a:t>,</a:t>
            </a:r>
            <a:r>
              <a:rPr lang="zh-CN" altLang="en-US">
                <a:latin typeface="Times New Roman" pitchFamily="18" charset="0"/>
              </a:rPr>
              <a:t>是遗传算法的基本原理，从进化动力学的角度提供了能够较好地解释遗传算法机理的一种数学工具，同时也是编码策略、遗传策略等分析的基础。</a:t>
            </a:r>
          </a:p>
          <a:p>
            <a:pPr>
              <a:lnSpc>
                <a:spcPct val="90000"/>
              </a:lnSpc>
            </a:pPr>
            <a:r>
              <a:rPr lang="zh-CN" altLang="en-US">
                <a:latin typeface="Times New Roman" pitchFamily="18" charset="0"/>
                <a:ea typeface="黑体" pitchFamily="49" charset="-122"/>
              </a:rPr>
              <a:t>模式定理：</a:t>
            </a:r>
            <a:r>
              <a:rPr lang="zh-CN" altLang="en-US">
                <a:latin typeface="Times New Roman" pitchFamily="18" charset="0"/>
              </a:rPr>
              <a:t>在选择、交叉、变异算子的作用下，那些低阶、定义长度短、超过群体平均适应值的模式的生存数量，将随着迭代次数的增加以指数规律增长。</a:t>
            </a:r>
          </a:p>
          <a:p>
            <a:pPr>
              <a:lnSpc>
                <a:spcPct val="90000"/>
              </a:lnSpc>
            </a:pPr>
            <a:endParaRPr lang="zh-CN" altLang="en-US">
              <a:latin typeface="Times New Roman" pitchFamily="18" charset="0"/>
            </a:endParaRPr>
          </a:p>
        </p:txBody>
      </p:sp>
      <p:sp>
        <p:nvSpPr>
          <p:cNvPr id="22532"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3"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Line 6"/>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5" name="Line 7"/>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253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250825" y="1341438"/>
            <a:ext cx="8496300" cy="5256212"/>
          </a:xfrm>
        </p:spPr>
        <p:txBody>
          <a:bodyPr/>
          <a:lstStyle/>
          <a:p>
            <a:pPr algn="l"/>
            <a:r>
              <a:rPr lang="en-US" altLang="zh-CN" sz="2400">
                <a:solidFill>
                  <a:schemeClr val="tx1"/>
                </a:solidFill>
              </a:rPr>
              <a:t>       </a:t>
            </a:r>
            <a:r>
              <a:rPr lang="zh-CN" altLang="en-US" sz="2400">
                <a:solidFill>
                  <a:schemeClr val="tx1"/>
                </a:solidFill>
              </a:rPr>
              <a:t>遗传算法（</a:t>
            </a:r>
            <a:r>
              <a:rPr lang="en-US" altLang="zh-CN" sz="2400">
                <a:solidFill>
                  <a:schemeClr val="tx1"/>
                </a:solidFill>
              </a:rPr>
              <a:t>Genetic Algorithm</a:t>
            </a:r>
            <a:r>
              <a:rPr lang="zh-CN" altLang="en-US" sz="2400">
                <a:solidFill>
                  <a:schemeClr val="tx1"/>
                </a:solidFill>
              </a:rPr>
              <a:t>）是一类借鉴生物界的进化规律（适者生存，优胜劣汰遗传机制）演化而来的随机化搜索方法。</a:t>
            </a:r>
            <a:br>
              <a:rPr lang="zh-CN" altLang="en-US" sz="2400">
                <a:solidFill>
                  <a:schemeClr val="tx1"/>
                </a:solidFill>
              </a:rPr>
            </a:br>
            <a:r>
              <a:rPr lang="zh-CN" altLang="en-US" sz="2400">
                <a:solidFill>
                  <a:schemeClr val="tx1"/>
                </a:solidFill>
              </a:rPr>
              <a:t/>
            </a:r>
            <a:br>
              <a:rPr lang="zh-CN" altLang="en-US" sz="2400">
                <a:solidFill>
                  <a:schemeClr val="tx1"/>
                </a:solidFill>
              </a:rPr>
            </a:br>
            <a:r>
              <a:rPr lang="zh-CN" altLang="en-US" sz="2400">
                <a:solidFill>
                  <a:schemeClr val="tx1"/>
                </a:solidFill>
              </a:rPr>
              <a:t>       它是由美国的</a:t>
            </a:r>
            <a:r>
              <a:rPr lang="en-US" altLang="zh-CN" sz="2400">
                <a:solidFill>
                  <a:schemeClr val="tx1"/>
                </a:solidFill>
              </a:rPr>
              <a:t>J.Holland</a:t>
            </a:r>
            <a:r>
              <a:rPr lang="zh-CN" altLang="en-US" sz="2400">
                <a:solidFill>
                  <a:schemeClr val="tx1"/>
                </a:solidFill>
              </a:rPr>
              <a:t>教授</a:t>
            </a:r>
            <a:r>
              <a:rPr lang="en-US" altLang="zh-CN" sz="2400">
                <a:solidFill>
                  <a:schemeClr val="tx1"/>
                </a:solidFill>
              </a:rPr>
              <a:t>1975</a:t>
            </a:r>
            <a:r>
              <a:rPr lang="zh-CN" altLang="en-US" sz="2400">
                <a:solidFill>
                  <a:schemeClr val="tx1"/>
                </a:solidFill>
              </a:rPr>
              <a:t>年首先提出，其主要特点是直接对结构对象进行操作，不存在求导和函数连续性的限定；具有内在的隐并行性和更好的全局寻优能力；采用概率化的寻优方法，能自动获取和指导优化的搜索空间，自适应地调整搜索方向，不需要确定的规则。 </a:t>
            </a:r>
            <a:br>
              <a:rPr lang="zh-CN" altLang="en-US" sz="2400">
                <a:solidFill>
                  <a:schemeClr val="tx1"/>
                </a:solidFill>
              </a:rPr>
            </a:br>
            <a:r>
              <a:rPr lang="zh-CN" altLang="en-US" sz="2400">
                <a:solidFill>
                  <a:schemeClr val="tx1"/>
                </a:solidFill>
              </a:rPr>
              <a:t/>
            </a:r>
            <a:br>
              <a:rPr lang="zh-CN" altLang="en-US" sz="2400">
                <a:solidFill>
                  <a:schemeClr val="tx1"/>
                </a:solidFill>
              </a:rPr>
            </a:br>
            <a:r>
              <a:rPr lang="zh-CN" altLang="en-US" sz="2400">
                <a:solidFill>
                  <a:schemeClr val="tx1"/>
                </a:solidFill>
              </a:rPr>
              <a:t>       鉴于遗传算法的</a:t>
            </a:r>
            <a:r>
              <a:rPr lang="zh-CN" altLang="en-US" sz="2400"/>
              <a:t>简单通用、鲁棒性强、适于并行处理以及高效、实用等显著特点</a:t>
            </a:r>
            <a:r>
              <a:rPr lang="zh-CN" altLang="en-US" sz="2400">
                <a:solidFill>
                  <a:schemeClr val="tx1"/>
                </a:solidFill>
              </a:rPr>
              <a:t> ，已被人们广泛地应用于组合优化、机器学习、信号处理、自适应控制和人工生命等领域。它是现代有关智能计算中的关键技术之一。</a:t>
            </a:r>
          </a:p>
        </p:txBody>
      </p:sp>
      <p:sp>
        <p:nvSpPr>
          <p:cNvPr id="34819" name="Rectangle 3"/>
          <p:cNvSpPr>
            <a:spLocks noChangeArrowheads="1"/>
          </p:cNvSpPr>
          <p:nvPr/>
        </p:nvSpPr>
        <p:spPr bwMode="auto">
          <a:xfrm>
            <a:off x="2051050" y="0"/>
            <a:ext cx="663575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4400">
                <a:solidFill>
                  <a:schemeClr val="tx2"/>
                </a:solidFill>
              </a:rPr>
              <a:t>遗传算法基本介绍</a:t>
            </a:r>
          </a:p>
        </p:txBody>
      </p:sp>
      <p:sp>
        <p:nvSpPr>
          <p:cNvPr id="34820"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1"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Line 6"/>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Line 7"/>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482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763713" y="0"/>
            <a:ext cx="6923087" cy="692150"/>
          </a:xfrm>
        </p:spPr>
        <p:txBody>
          <a:bodyPr/>
          <a:lstStyle/>
          <a:p>
            <a:pPr algn="l"/>
            <a:r>
              <a:rPr lang="zh-CN" altLang="en-US" sz="4000">
                <a:hlinkClick r:id="rId2" action="ppaction://hlinksldjump"/>
              </a:rPr>
              <a:t>以模型为代表的收敛性分析</a:t>
            </a:r>
            <a:endParaRPr lang="zh-CN" altLang="en-US" sz="4000"/>
          </a:p>
        </p:txBody>
      </p:sp>
      <p:sp>
        <p:nvSpPr>
          <p:cNvPr id="39939" name="Rectangle 3"/>
          <p:cNvSpPr>
            <a:spLocks noGrp="1" noChangeArrowheads="1"/>
          </p:cNvSpPr>
          <p:nvPr>
            <p:ph type="body" idx="1"/>
          </p:nvPr>
        </p:nvSpPr>
        <p:spPr/>
        <p:txBody>
          <a:bodyPr/>
          <a:lstStyle/>
          <a:p>
            <a:r>
              <a:rPr lang="en-US" altLang="zh-CN">
                <a:hlinkClick r:id="rId3" action="ppaction://hlinksldjump"/>
              </a:rPr>
              <a:t>Vose-Liepins</a:t>
            </a:r>
            <a:r>
              <a:rPr lang="zh-CN" altLang="en-US">
                <a:hlinkClick r:id="rId3" action="ppaction://hlinksldjump"/>
              </a:rPr>
              <a:t>模型</a:t>
            </a:r>
            <a:endParaRPr lang="zh-CN" altLang="en-US"/>
          </a:p>
          <a:p>
            <a:r>
              <a:rPr lang="en-US" altLang="zh-CN">
                <a:hlinkClick r:id="rId4" action="ppaction://hlinksldjump"/>
              </a:rPr>
              <a:t>Markov</a:t>
            </a:r>
            <a:r>
              <a:rPr lang="zh-CN" altLang="en-US">
                <a:hlinkClick r:id="rId4" action="ppaction://hlinksldjump"/>
              </a:rPr>
              <a:t>链模型</a:t>
            </a:r>
            <a:endParaRPr lang="zh-CN" altLang="en-US"/>
          </a:p>
          <a:p>
            <a:r>
              <a:rPr lang="zh-CN" altLang="en-US">
                <a:hlinkClick r:id="rId5" action="ppaction://hlinksldjump"/>
              </a:rPr>
              <a:t>公理化模型</a:t>
            </a:r>
            <a:endParaRPr lang="zh-CN" altLang="en-US"/>
          </a:p>
          <a:p>
            <a:r>
              <a:rPr lang="zh-CN" altLang="en-US">
                <a:hlinkClick r:id="rId6" action="ppaction://hlinksldjump"/>
              </a:rPr>
              <a:t>连续（积分算子）模型</a:t>
            </a:r>
            <a:endParaRPr lang="zh-CN" altLang="en-US"/>
          </a:p>
        </p:txBody>
      </p:sp>
      <p:sp>
        <p:nvSpPr>
          <p:cNvPr id="39940"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1"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2" name="Line 6"/>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3" name="Line 7"/>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994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79613" y="0"/>
            <a:ext cx="6707187" cy="765175"/>
          </a:xfrm>
        </p:spPr>
        <p:txBody>
          <a:bodyPr/>
          <a:lstStyle/>
          <a:p>
            <a:pPr algn="l"/>
            <a:r>
              <a:rPr lang="en-US" altLang="zh-CN"/>
              <a:t>Vose-Liepins</a:t>
            </a:r>
            <a:r>
              <a:rPr lang="zh-CN" altLang="en-US"/>
              <a:t>模型</a:t>
            </a:r>
          </a:p>
        </p:txBody>
      </p:sp>
      <p:sp>
        <p:nvSpPr>
          <p:cNvPr id="40963" name="Rectangle 3"/>
          <p:cNvSpPr>
            <a:spLocks noGrp="1" noChangeArrowheads="1"/>
          </p:cNvSpPr>
          <p:nvPr>
            <p:ph type="body" sz="half" idx="1"/>
          </p:nvPr>
        </p:nvSpPr>
        <p:spPr>
          <a:xfrm>
            <a:off x="457200" y="1600200"/>
            <a:ext cx="8075613" cy="4525963"/>
          </a:xfrm>
        </p:spPr>
        <p:txBody>
          <a:bodyPr/>
          <a:lstStyle/>
          <a:p>
            <a:pPr>
              <a:lnSpc>
                <a:spcPct val="90000"/>
              </a:lnSpc>
            </a:pPr>
            <a:r>
              <a:rPr lang="zh-CN" altLang="en-US" sz="2800"/>
              <a:t>核心思想在于用矩阵算子分别刻画杂交和变异算子，通过研究这两个算子不动点的存在性和稳定性来刻画</a:t>
            </a:r>
            <a:r>
              <a:rPr lang="en-US" altLang="zh-CN" sz="2800"/>
              <a:t>GA</a:t>
            </a:r>
            <a:r>
              <a:rPr lang="zh-CN" altLang="en-US" sz="2800"/>
              <a:t>的渐进行为。</a:t>
            </a:r>
          </a:p>
          <a:p>
            <a:pPr>
              <a:lnSpc>
                <a:spcPct val="90000"/>
              </a:lnSpc>
            </a:pPr>
            <a:r>
              <a:rPr lang="zh-CN" altLang="en-US" sz="2800"/>
              <a:t>对于规模无限的二进制编码</a:t>
            </a:r>
            <a:r>
              <a:rPr lang="en-US" altLang="zh-CN" sz="2800"/>
              <a:t>GA</a:t>
            </a:r>
            <a:r>
              <a:rPr lang="zh-CN" altLang="en-US" sz="2800"/>
              <a:t>，在下一代种群中各个体出现的概率为</a:t>
            </a:r>
          </a:p>
          <a:p>
            <a:pPr>
              <a:lnSpc>
                <a:spcPct val="90000"/>
              </a:lnSpc>
            </a:pPr>
            <a:endParaRPr lang="zh-CN" altLang="en-US" sz="2800"/>
          </a:p>
          <a:p>
            <a:pPr>
              <a:lnSpc>
                <a:spcPct val="90000"/>
              </a:lnSpc>
            </a:pPr>
            <a:endParaRPr lang="zh-CN" altLang="en-US" sz="2800"/>
          </a:p>
          <a:p>
            <a:pPr>
              <a:lnSpc>
                <a:spcPct val="90000"/>
              </a:lnSpc>
            </a:pPr>
            <a:r>
              <a:rPr lang="zh-CN" altLang="en-US" sz="2800"/>
              <a:t>从而，当种群规模区域无穷时，上式成立，并且是</a:t>
            </a:r>
            <a:r>
              <a:rPr lang="en-US" altLang="zh-CN" sz="2800"/>
              <a:t>GA</a:t>
            </a:r>
            <a:r>
              <a:rPr lang="zh-CN" altLang="en-US" sz="2800"/>
              <a:t>极限行为的精确描述；亦即，此时</a:t>
            </a:r>
            <a:r>
              <a:rPr lang="en-US" altLang="zh-CN" sz="2800"/>
              <a:t>GA</a:t>
            </a:r>
            <a:r>
              <a:rPr lang="zh-CN" altLang="en-US" sz="2800"/>
              <a:t>的收敛性对应于     不动点的稳定性。</a:t>
            </a:r>
          </a:p>
          <a:p>
            <a:pPr>
              <a:lnSpc>
                <a:spcPct val="90000"/>
              </a:lnSpc>
            </a:pPr>
            <a:endParaRPr lang="zh-CN" altLang="en-US" sz="2800"/>
          </a:p>
        </p:txBody>
      </p:sp>
      <p:graphicFrame>
        <p:nvGraphicFramePr>
          <p:cNvPr id="40964" name="Object 4"/>
          <p:cNvGraphicFramePr>
            <a:graphicFrameLocks noChangeAspect="1"/>
          </p:cNvGraphicFramePr>
          <p:nvPr/>
        </p:nvGraphicFramePr>
        <p:xfrm>
          <a:off x="2627313" y="3573463"/>
          <a:ext cx="3308350" cy="1017587"/>
        </p:xfrm>
        <a:graphic>
          <a:graphicData uri="http://schemas.openxmlformats.org/presentationml/2006/ole">
            <mc:AlternateContent xmlns:mc="http://schemas.openxmlformats.org/markup-compatibility/2006">
              <mc:Choice xmlns:v="urn:schemas-microsoft-com:vml" Requires="v">
                <p:oleObj spid="_x0000_s40986" name="Equation" r:id="rId3" imgW="1650960" imgH="507960" progId="Equation.DSMT4">
                  <p:embed/>
                </p:oleObj>
              </mc:Choice>
              <mc:Fallback>
                <p:oleObj name="Equation" r:id="rId3" imgW="1650960" imgH="5079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3573463"/>
                        <a:ext cx="3308350" cy="101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5" name="Object 5"/>
          <p:cNvGraphicFramePr>
            <a:graphicFrameLocks noGrp="1" noChangeAspect="1"/>
          </p:cNvGraphicFramePr>
          <p:nvPr>
            <p:ph sz="half" idx="2"/>
          </p:nvPr>
        </p:nvGraphicFramePr>
        <p:xfrm>
          <a:off x="2627313" y="5445125"/>
          <a:ext cx="504825" cy="455613"/>
        </p:xfrm>
        <a:graphic>
          <a:graphicData uri="http://schemas.openxmlformats.org/presentationml/2006/ole">
            <mc:AlternateContent xmlns:mc="http://schemas.openxmlformats.org/markup-compatibility/2006">
              <mc:Choice xmlns:v="urn:schemas-microsoft-com:vml" Requires="v">
                <p:oleObj spid="_x0000_s40987" name="Equation" r:id="rId5" imgW="253800" imgH="228600" progId="Equation.DSMT4">
                  <p:embed/>
                </p:oleObj>
              </mc:Choice>
              <mc:Fallback>
                <p:oleObj name="Equation" r:id="rId5" imgW="253800" imgH="228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5445125"/>
                        <a:ext cx="50482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7" name="Line 7"/>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8" name="Line 8"/>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9" name="Line 9"/>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0" name="Line 10"/>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097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9" name="Rectangle 11"/>
          <p:cNvSpPr>
            <a:spLocks noGrp="1" noChangeArrowheads="1"/>
          </p:cNvSpPr>
          <p:nvPr>
            <p:ph type="title"/>
          </p:nvPr>
        </p:nvSpPr>
        <p:spPr/>
        <p:txBody>
          <a:bodyPr/>
          <a:lstStyle/>
          <a:p>
            <a:endParaRPr lang="en-US"/>
          </a:p>
        </p:txBody>
      </p:sp>
      <p:sp>
        <p:nvSpPr>
          <p:cNvPr id="43011" name="Rectangle 3"/>
          <p:cNvSpPr>
            <a:spLocks noGrp="1" noChangeArrowheads="1"/>
          </p:cNvSpPr>
          <p:nvPr>
            <p:ph type="body" sz="half" idx="1"/>
          </p:nvPr>
        </p:nvSpPr>
        <p:spPr>
          <a:xfrm>
            <a:off x="457200" y="1600200"/>
            <a:ext cx="8075613" cy="4525963"/>
          </a:xfrm>
        </p:spPr>
        <p:txBody>
          <a:bodyPr/>
          <a:lstStyle/>
          <a:p>
            <a:r>
              <a:rPr lang="en-US" altLang="zh-CN" sz="2800"/>
              <a:t>Vose</a:t>
            </a:r>
            <a:r>
              <a:rPr lang="zh-CN" altLang="en-US" sz="2800"/>
              <a:t>还证明，大种群的</a:t>
            </a:r>
            <a:r>
              <a:rPr lang="en-US" altLang="zh-CN" sz="2800"/>
              <a:t>GAs</a:t>
            </a:r>
            <a:r>
              <a:rPr lang="zh-CN" altLang="en-US" sz="2800"/>
              <a:t>的短期收敛性态是由所选初始种群所位于       的 不动点的吸引域决定，而长期收敛性则由       的具有最大吸引域的</a:t>
            </a:r>
            <a:r>
              <a:rPr lang="zh-CN" altLang="en-US" sz="2800">
                <a:hlinkClick r:id="rId3" action="ppaction://hlinksldjump"/>
              </a:rPr>
              <a:t>不动点决定。</a:t>
            </a:r>
            <a:endParaRPr lang="zh-CN" altLang="en-US" sz="2800"/>
          </a:p>
        </p:txBody>
      </p:sp>
      <p:graphicFrame>
        <p:nvGraphicFramePr>
          <p:cNvPr id="43015" name="Object 7"/>
          <p:cNvGraphicFramePr>
            <a:graphicFrameLocks noGrp="1" noChangeAspect="1"/>
          </p:cNvGraphicFramePr>
          <p:nvPr>
            <p:ph sz="quarter" idx="2"/>
          </p:nvPr>
        </p:nvGraphicFramePr>
        <p:xfrm>
          <a:off x="4140200" y="1989138"/>
          <a:ext cx="647700" cy="582612"/>
        </p:xfrm>
        <a:graphic>
          <a:graphicData uri="http://schemas.openxmlformats.org/presentationml/2006/ole">
            <mc:AlternateContent xmlns:mc="http://schemas.openxmlformats.org/markup-compatibility/2006">
              <mc:Choice xmlns:v="urn:schemas-microsoft-com:vml" Requires="v">
                <p:oleObj spid="_x0000_s43040" name="Equation" r:id="rId4" imgW="253800" imgH="228600" progId="Equation.DSMT4">
                  <p:embed/>
                </p:oleObj>
              </mc:Choice>
              <mc:Fallback>
                <p:oleObj name="Equation" r:id="rId4" imgW="253800" imgH="2286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1989138"/>
                        <a:ext cx="647700"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8" name="Object 10"/>
          <p:cNvGraphicFramePr>
            <a:graphicFrameLocks noGrp="1" noChangeAspect="1"/>
          </p:cNvGraphicFramePr>
          <p:nvPr>
            <p:ph sz="quarter" idx="3"/>
            <p:extLst>
              <p:ext uri="{D42A27DB-BD31-4B8C-83A1-F6EECF244321}">
                <p14:modId xmlns:p14="http://schemas.microsoft.com/office/powerpoint/2010/main" val="979329547"/>
              </p:ext>
            </p:extLst>
          </p:nvPr>
        </p:nvGraphicFramePr>
        <p:xfrm>
          <a:off x="3851920" y="2492896"/>
          <a:ext cx="576262" cy="519113"/>
        </p:xfrm>
        <a:graphic>
          <a:graphicData uri="http://schemas.openxmlformats.org/presentationml/2006/ole">
            <mc:AlternateContent xmlns:mc="http://schemas.openxmlformats.org/markup-compatibility/2006">
              <mc:Choice xmlns:v="urn:schemas-microsoft-com:vml" Requires="v">
                <p:oleObj spid="_x0000_s43041" name="Equation" r:id="rId6" imgW="253800" imgH="228600" progId="Equation.DSMT4">
                  <p:embed/>
                </p:oleObj>
              </mc:Choice>
              <mc:Fallback>
                <p:oleObj name="Equation" r:id="rId6" imgW="253800" imgH="2286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920" y="2492896"/>
                        <a:ext cx="5762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21" name="Line 13"/>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2" name="Line 14"/>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3" name="Line 15"/>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4" name="Line 16"/>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3025"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124075" y="0"/>
            <a:ext cx="6562725" cy="633413"/>
          </a:xfrm>
        </p:spPr>
        <p:txBody>
          <a:bodyPr/>
          <a:lstStyle/>
          <a:p>
            <a:pPr algn="l"/>
            <a:r>
              <a:rPr lang="en-US" altLang="zh-CN" sz="4000"/>
              <a:t>Markov</a:t>
            </a:r>
            <a:r>
              <a:rPr lang="zh-CN" altLang="en-US" sz="4000"/>
              <a:t>链模型</a:t>
            </a:r>
          </a:p>
        </p:txBody>
      </p:sp>
      <p:sp>
        <p:nvSpPr>
          <p:cNvPr id="47107" name="Rectangle 3"/>
          <p:cNvSpPr>
            <a:spLocks noGrp="1" noChangeArrowheads="1"/>
          </p:cNvSpPr>
          <p:nvPr>
            <p:ph type="body" idx="1"/>
          </p:nvPr>
        </p:nvSpPr>
        <p:spPr/>
        <p:txBody>
          <a:bodyPr/>
          <a:lstStyle/>
          <a:p>
            <a:pPr>
              <a:lnSpc>
                <a:spcPct val="90000"/>
              </a:lnSpc>
            </a:pPr>
            <a:r>
              <a:rPr lang="zh-CN" altLang="en-US"/>
              <a:t>由于</a:t>
            </a:r>
            <a:r>
              <a:rPr lang="en-US" altLang="zh-CN"/>
              <a:t>GA</a:t>
            </a:r>
            <a:r>
              <a:rPr lang="zh-CN" altLang="en-US"/>
              <a:t>下一代种群完全依赖于当前种群的信息，与以往状态无关，很自然的可用</a:t>
            </a:r>
            <a:r>
              <a:rPr lang="en-US" altLang="zh-CN"/>
              <a:t>Markov</a:t>
            </a:r>
            <a:r>
              <a:rPr lang="zh-CN" altLang="en-US"/>
              <a:t>链描述、研究不同形式的</a:t>
            </a:r>
            <a:r>
              <a:rPr lang="en-US" altLang="zh-CN"/>
              <a:t>GA</a:t>
            </a:r>
            <a:r>
              <a:rPr lang="zh-CN" altLang="en-US"/>
              <a:t>的渐进行为。</a:t>
            </a:r>
          </a:p>
          <a:p>
            <a:pPr>
              <a:lnSpc>
                <a:spcPct val="90000"/>
              </a:lnSpc>
            </a:pPr>
            <a:r>
              <a:rPr lang="zh-CN" altLang="en-US"/>
              <a:t>典型结果如： </a:t>
            </a:r>
            <a:r>
              <a:rPr lang="en-US" altLang="zh-CN"/>
              <a:t>Markov</a:t>
            </a:r>
            <a:r>
              <a:rPr lang="zh-CN" altLang="en-US"/>
              <a:t>链描述</a:t>
            </a:r>
            <a:r>
              <a:rPr lang="en-US" altLang="zh-CN"/>
              <a:t>GA</a:t>
            </a:r>
            <a:r>
              <a:rPr lang="zh-CN" altLang="en-US"/>
              <a:t>的动态行为；从一般层次来刻画种群；推广</a:t>
            </a:r>
            <a:r>
              <a:rPr lang="en-US" altLang="zh-CN"/>
              <a:t>V-L</a:t>
            </a:r>
            <a:r>
              <a:rPr lang="zh-CN" altLang="en-US"/>
              <a:t>模型；通过转移矩阵的特征值来分析修正的杰出者选择模型的</a:t>
            </a:r>
            <a:r>
              <a:rPr lang="en-US" altLang="zh-CN"/>
              <a:t>GA</a:t>
            </a:r>
            <a:r>
              <a:rPr lang="zh-CN" altLang="en-US"/>
              <a:t>的收敛性和收敛速度；</a:t>
            </a:r>
          </a:p>
        </p:txBody>
      </p:sp>
      <p:sp>
        <p:nvSpPr>
          <p:cNvPr id="47108"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09"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0" name="Line 6"/>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1" name="Line 7"/>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711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endParaRPr lang="en-US"/>
          </a:p>
        </p:txBody>
      </p:sp>
      <p:sp>
        <p:nvSpPr>
          <p:cNvPr id="48131" name="Rectangle 3"/>
          <p:cNvSpPr>
            <a:spLocks noGrp="1" noChangeArrowheads="1"/>
          </p:cNvSpPr>
          <p:nvPr>
            <p:ph type="body" idx="1"/>
          </p:nvPr>
        </p:nvSpPr>
        <p:spPr/>
        <p:txBody>
          <a:bodyPr/>
          <a:lstStyle/>
          <a:p>
            <a:r>
              <a:rPr lang="zh-CN" altLang="en-US"/>
              <a:t>这两个模型的不足在于：由于有限</a:t>
            </a:r>
            <a:r>
              <a:rPr lang="en-US" altLang="zh-CN"/>
              <a:t>Markov</a:t>
            </a:r>
            <a:r>
              <a:rPr lang="zh-CN" altLang="en-US"/>
              <a:t>链理论本身的限制，只能描述二进制和特定的</a:t>
            </a:r>
            <a:r>
              <a:rPr lang="zh-CN" altLang="en-US">
                <a:hlinkClick r:id="rId2" action="ppaction://hlinksldjump"/>
              </a:rPr>
              <a:t>非二进制</a:t>
            </a:r>
            <a:r>
              <a:rPr lang="en-US" altLang="zh-CN">
                <a:hlinkClick r:id="rId2" action="ppaction://hlinksldjump"/>
              </a:rPr>
              <a:t>GA</a:t>
            </a:r>
            <a:r>
              <a:rPr lang="zh-CN" altLang="en-US">
                <a:hlinkClick r:id="rId2" action="ppaction://hlinksldjump"/>
              </a:rPr>
              <a:t>。</a:t>
            </a:r>
            <a:endParaRPr lang="zh-CN" altLang="en-US"/>
          </a:p>
        </p:txBody>
      </p:sp>
      <p:sp>
        <p:nvSpPr>
          <p:cNvPr id="48132"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3"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Line 6"/>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5" name="Line 7"/>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813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268538" y="0"/>
            <a:ext cx="6418262" cy="908050"/>
          </a:xfrm>
        </p:spPr>
        <p:txBody>
          <a:bodyPr/>
          <a:lstStyle/>
          <a:p>
            <a:pPr algn="l"/>
            <a:r>
              <a:rPr lang="zh-CN" altLang="en-US"/>
              <a:t>公理化模型</a:t>
            </a:r>
          </a:p>
        </p:txBody>
      </p:sp>
      <p:sp>
        <p:nvSpPr>
          <p:cNvPr id="49155" name="Rectangle 3"/>
          <p:cNvSpPr>
            <a:spLocks noGrp="1" noChangeArrowheads="1"/>
          </p:cNvSpPr>
          <p:nvPr>
            <p:ph type="body" idx="1"/>
          </p:nvPr>
        </p:nvSpPr>
        <p:spPr/>
        <p:txBody>
          <a:bodyPr/>
          <a:lstStyle/>
          <a:p>
            <a:r>
              <a:rPr lang="zh-CN" altLang="en-US"/>
              <a:t>适用于时齐和非时齐</a:t>
            </a:r>
            <a:r>
              <a:rPr lang="en-US" altLang="zh-CN"/>
              <a:t>GA</a:t>
            </a:r>
            <a:r>
              <a:rPr lang="zh-CN" altLang="en-US"/>
              <a:t>。核心在于：通过公理化描述</a:t>
            </a:r>
            <a:r>
              <a:rPr lang="en-US" altLang="zh-CN"/>
              <a:t>GA</a:t>
            </a:r>
            <a:r>
              <a:rPr lang="zh-CN" altLang="en-US"/>
              <a:t>的选择和重组算子，利用相应的参量</a:t>
            </a:r>
            <a:r>
              <a:rPr lang="zh-CN" altLang="en-US">
                <a:hlinkClick r:id="rId2" action="ppaction://hlinksldjump"/>
              </a:rPr>
              <a:t>分析</a:t>
            </a:r>
            <a:r>
              <a:rPr lang="en-US" altLang="zh-CN">
                <a:hlinkClick r:id="rId2" action="ppaction://hlinksldjump"/>
              </a:rPr>
              <a:t>GA</a:t>
            </a:r>
            <a:r>
              <a:rPr lang="zh-CN" altLang="en-US">
                <a:hlinkClick r:id="rId2" action="ppaction://hlinksldjump"/>
              </a:rPr>
              <a:t>的收敛性。</a:t>
            </a:r>
            <a:endParaRPr lang="zh-CN" altLang="en-US"/>
          </a:p>
        </p:txBody>
      </p:sp>
      <p:sp>
        <p:nvSpPr>
          <p:cNvPr id="49156"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7"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8" name="Line 6"/>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9" name="Line 7"/>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91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835150" y="0"/>
            <a:ext cx="6851650" cy="633413"/>
          </a:xfrm>
        </p:spPr>
        <p:txBody>
          <a:bodyPr/>
          <a:lstStyle/>
          <a:p>
            <a:pPr algn="l"/>
            <a:r>
              <a:rPr lang="zh-CN" altLang="en-US" sz="4000"/>
              <a:t>连续（积分算子）模型</a:t>
            </a:r>
          </a:p>
        </p:txBody>
      </p:sp>
      <p:sp>
        <p:nvSpPr>
          <p:cNvPr id="50179" name="Rectangle 3"/>
          <p:cNvSpPr>
            <a:spLocks noGrp="1" noChangeArrowheads="1"/>
          </p:cNvSpPr>
          <p:nvPr>
            <p:ph type="body" idx="1"/>
          </p:nvPr>
        </p:nvSpPr>
        <p:spPr>
          <a:xfrm>
            <a:off x="457200" y="1600200"/>
            <a:ext cx="8507413" cy="4525963"/>
          </a:xfrm>
        </p:spPr>
        <p:txBody>
          <a:bodyPr/>
          <a:lstStyle/>
          <a:p>
            <a:r>
              <a:rPr lang="zh-CN" altLang="en-US"/>
              <a:t>针对连续性变量的</a:t>
            </a:r>
            <a:r>
              <a:rPr lang="en-US" altLang="zh-CN"/>
              <a:t>GA</a:t>
            </a:r>
            <a:r>
              <a:rPr lang="zh-CN" altLang="en-US"/>
              <a:t>的收敛性</a:t>
            </a:r>
          </a:p>
          <a:p>
            <a:r>
              <a:rPr lang="zh-CN" altLang="en-US"/>
              <a:t>不足：条件过于苛刻，内容相当的不完善，只能看作是对</a:t>
            </a:r>
            <a:r>
              <a:rPr lang="en-US" altLang="zh-CN"/>
              <a:t>GA</a:t>
            </a:r>
            <a:r>
              <a:rPr lang="zh-CN" altLang="en-US"/>
              <a:t>渐进型为</a:t>
            </a:r>
            <a:r>
              <a:rPr lang="zh-CN" altLang="en-US">
                <a:hlinkClick r:id="rId2" action="ppaction://hlinksldjump"/>
              </a:rPr>
              <a:t>的大样本分析。</a:t>
            </a:r>
            <a:endParaRPr lang="zh-CN" altLang="en-US"/>
          </a:p>
        </p:txBody>
      </p:sp>
      <p:sp>
        <p:nvSpPr>
          <p:cNvPr id="50180"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1"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2" name="Line 6"/>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3" name="Line 7"/>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018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47813" y="0"/>
            <a:ext cx="7138987" cy="908050"/>
          </a:xfrm>
        </p:spPr>
        <p:txBody>
          <a:bodyPr/>
          <a:lstStyle/>
          <a:p>
            <a:pPr algn="l"/>
            <a:r>
              <a:rPr lang="zh-CN" altLang="en-US">
                <a:hlinkClick r:id="rId2" action="ppaction://hlinksldjump"/>
              </a:rPr>
              <a:t>几个待探讨的方向</a:t>
            </a:r>
            <a:endParaRPr lang="zh-CN" altLang="en-US"/>
          </a:p>
        </p:txBody>
      </p:sp>
      <p:sp>
        <p:nvSpPr>
          <p:cNvPr id="51203" name="Rectangle 3"/>
          <p:cNvSpPr>
            <a:spLocks noGrp="1" noChangeArrowheads="1"/>
          </p:cNvSpPr>
          <p:nvPr>
            <p:ph type="body" idx="1"/>
          </p:nvPr>
        </p:nvSpPr>
        <p:spPr/>
        <p:txBody>
          <a:bodyPr/>
          <a:lstStyle/>
          <a:p>
            <a:r>
              <a:rPr lang="zh-CN" altLang="en-US"/>
              <a:t>非传统</a:t>
            </a:r>
            <a:r>
              <a:rPr lang="en-US" altLang="zh-CN"/>
              <a:t>GA</a:t>
            </a:r>
            <a:r>
              <a:rPr lang="zh-CN" altLang="en-US"/>
              <a:t>的收敛性分析；</a:t>
            </a:r>
          </a:p>
          <a:p>
            <a:r>
              <a:rPr lang="zh-CN" altLang="en-US"/>
              <a:t>已有收敛性模型的深入研究；</a:t>
            </a:r>
          </a:p>
          <a:p>
            <a:r>
              <a:rPr lang="en-US" altLang="zh-CN"/>
              <a:t>GA</a:t>
            </a:r>
            <a:r>
              <a:rPr lang="zh-CN" altLang="en-US"/>
              <a:t>早熟的理论分析；</a:t>
            </a:r>
          </a:p>
          <a:p>
            <a:r>
              <a:rPr lang="en-US" altLang="zh-CN"/>
              <a:t>GA</a:t>
            </a:r>
            <a:r>
              <a:rPr lang="zh-CN" altLang="en-US"/>
              <a:t>的加速理论；</a:t>
            </a:r>
          </a:p>
          <a:p>
            <a:r>
              <a:rPr lang="en-US" altLang="zh-CN"/>
              <a:t>GA</a:t>
            </a:r>
            <a:r>
              <a:rPr lang="zh-CN" altLang="en-US"/>
              <a:t>的</a:t>
            </a:r>
            <a:r>
              <a:rPr lang="en-US" altLang="zh-CN"/>
              <a:t>Utility</a:t>
            </a:r>
            <a:r>
              <a:rPr lang="zh-CN" altLang="en-US"/>
              <a:t>和</a:t>
            </a:r>
            <a:r>
              <a:rPr lang="en-US" altLang="zh-CN"/>
              <a:t>Validity</a:t>
            </a:r>
            <a:r>
              <a:rPr lang="zh-CN" altLang="en-US"/>
              <a:t>分析；</a:t>
            </a:r>
          </a:p>
          <a:p>
            <a:r>
              <a:rPr lang="zh-CN" altLang="en-US"/>
              <a:t>搜索机制、基本理论、遗传策略的进一步探索。</a:t>
            </a:r>
          </a:p>
        </p:txBody>
      </p:sp>
      <p:sp>
        <p:nvSpPr>
          <p:cNvPr id="51204"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5"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6" name="Line 6"/>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7" name="Line 7"/>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120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60413" y="609600"/>
            <a:ext cx="7772400" cy="1143000"/>
          </a:xfrm>
        </p:spPr>
        <p:txBody>
          <a:bodyPr/>
          <a:lstStyle/>
          <a:p>
            <a:pPr eaLnBrk="1" hangingPunct="1"/>
            <a:r>
              <a:rPr lang="zh-CN" altLang="en-US" sz="3200" b="1" smtClean="0">
                <a:ea typeface="黑体" pitchFamily="2" charset="-122"/>
              </a:rPr>
              <a:t>遗传算法与</a:t>
            </a:r>
            <a:r>
              <a:rPr lang="en-US" altLang="zh-CN" sz="3200" b="1" smtClean="0">
                <a:ea typeface="黑体" pitchFamily="2" charset="-122"/>
              </a:rPr>
              <a:t>TSP</a:t>
            </a:r>
            <a:r>
              <a:rPr lang="zh-CN" altLang="en-US" sz="3200" b="1" smtClean="0">
                <a:ea typeface="黑体" pitchFamily="2" charset="-122"/>
              </a:rPr>
              <a:t>组合优化</a:t>
            </a:r>
            <a:r>
              <a:rPr lang="zh-CN" altLang="en-US" sz="3200" smtClean="0"/>
              <a:t> </a:t>
            </a:r>
            <a:endParaRPr lang="zh-CN" altLang="en-US" sz="3200" b="1" smtClean="0"/>
          </a:p>
        </p:txBody>
      </p:sp>
      <p:sp>
        <p:nvSpPr>
          <p:cNvPr id="2051" name="Rectangle 3"/>
          <p:cNvSpPr>
            <a:spLocks noGrp="1" noChangeArrowheads="1"/>
          </p:cNvSpPr>
          <p:nvPr>
            <p:ph type="body" idx="1"/>
          </p:nvPr>
        </p:nvSpPr>
        <p:spPr/>
        <p:txBody>
          <a:bodyPr/>
          <a:lstStyle/>
          <a:p>
            <a:pPr marL="533400" indent="-533400" algn="just" eaLnBrk="1" hangingPunct="1"/>
            <a:r>
              <a:rPr lang="en-US" altLang="zh-CN" sz="2400" b="1" smtClean="0"/>
              <a:t>	</a:t>
            </a:r>
            <a:r>
              <a:rPr lang="zh-CN" altLang="en-US" sz="2400" b="1" smtClean="0"/>
              <a:t>在遗传其法研究中，</a:t>
            </a:r>
            <a:r>
              <a:rPr lang="en-US" altLang="zh-CN" sz="2400" b="1" smtClean="0"/>
              <a:t>TSP</a:t>
            </a:r>
            <a:r>
              <a:rPr lang="zh-CN" altLang="en-US" sz="2400" b="1" smtClean="0"/>
              <a:t>问题已被广泛地用于评价不同的遗传操作及选择机制的性能。之所以如此，主要有以下几个方面的原因：</a:t>
            </a:r>
          </a:p>
          <a:p>
            <a:pPr marL="533400" indent="-533400" algn="just" eaLnBrk="1" hangingPunct="1">
              <a:buFontTx/>
              <a:buAutoNum type="arabicParenBoth"/>
            </a:pPr>
            <a:r>
              <a:rPr lang="en-US" altLang="zh-CN" sz="2400" b="1" smtClean="0"/>
              <a:t>TSP</a:t>
            </a:r>
            <a:r>
              <a:rPr lang="zh-CN" altLang="en-US" sz="2400" b="1" smtClean="0"/>
              <a:t>问题是一个典型的、易于描述却难以处理的</a:t>
            </a:r>
            <a:r>
              <a:rPr lang="en-US" altLang="zh-CN" sz="2400" b="1" smtClean="0"/>
              <a:t>NP</a:t>
            </a:r>
            <a:r>
              <a:rPr lang="zh-CN" altLang="en-US" sz="2400" b="1" smtClean="0"/>
              <a:t>完全（</a:t>
            </a:r>
            <a:r>
              <a:rPr lang="en-US" altLang="zh-CN" sz="2400" b="1" smtClean="0"/>
              <a:t>NP-complete</a:t>
            </a:r>
            <a:r>
              <a:rPr lang="zh-CN" altLang="en-US" sz="2400" b="1" smtClean="0"/>
              <a:t>）问题。有效地解决</a:t>
            </a:r>
            <a:r>
              <a:rPr lang="en-US" altLang="zh-CN" sz="2400" b="1" smtClean="0"/>
              <a:t>TSP</a:t>
            </a:r>
            <a:r>
              <a:rPr lang="zh-CN" altLang="en-US" sz="2400" b="1" smtClean="0"/>
              <a:t>问题在可计算理论上有着重要的理论价值。</a:t>
            </a:r>
          </a:p>
          <a:p>
            <a:pPr marL="533400" indent="-533400" algn="just" eaLnBrk="1" hangingPunct="1">
              <a:buFontTx/>
              <a:buAutoNum type="arabicParenBoth"/>
            </a:pPr>
            <a:r>
              <a:rPr lang="en-US" altLang="zh-CN" sz="2400" b="1" smtClean="0"/>
              <a:t>TSP</a:t>
            </a:r>
            <a:r>
              <a:rPr lang="zh-CN" altLang="en-US" sz="2400" b="1" smtClean="0">
                <a:latin typeface="宋体" pitchFamily="2" charset="-122"/>
              </a:rPr>
              <a:t>问题是诸多领域内出现的多种复杂问题的集中概括和简化形式。因此，快速、有效地解决</a:t>
            </a:r>
            <a:r>
              <a:rPr lang="en-US" altLang="zh-CN" sz="2400" b="1" smtClean="0"/>
              <a:t>TSP</a:t>
            </a:r>
            <a:r>
              <a:rPr lang="zh-CN" altLang="en-US" sz="2400" b="1" smtClean="0">
                <a:latin typeface="宋体" pitchFamily="2" charset="-122"/>
              </a:rPr>
              <a:t>问题有着极高的实际应用价值。</a:t>
            </a:r>
            <a:r>
              <a:rPr lang="zh-CN" altLang="en-US" sz="2400" smtClean="0"/>
              <a:t> </a:t>
            </a:r>
          </a:p>
        </p:txBody>
      </p:sp>
    </p:spTree>
    <p:extLst>
      <p:ext uri="{BB962C8B-B14F-4D97-AF65-F5344CB8AC3E}">
        <p14:creationId xmlns:p14="http://schemas.microsoft.com/office/powerpoint/2010/main" val="29553652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3075" name="Rectangle 3"/>
          <p:cNvSpPr>
            <a:spLocks noGrp="1" noChangeArrowheads="1"/>
          </p:cNvSpPr>
          <p:nvPr>
            <p:ph type="body" idx="1"/>
          </p:nvPr>
        </p:nvSpPr>
        <p:spPr/>
        <p:txBody>
          <a:bodyPr/>
          <a:lstStyle/>
          <a:p>
            <a:pPr eaLnBrk="1" hangingPunct="1">
              <a:lnSpc>
                <a:spcPct val="120000"/>
              </a:lnSpc>
            </a:pPr>
            <a:r>
              <a:rPr lang="zh-CN" altLang="en-US" sz="2400" b="1" smtClean="0"/>
              <a:t>（</a:t>
            </a:r>
            <a:r>
              <a:rPr lang="en-US" altLang="zh-CN" sz="2400" b="1" smtClean="0"/>
              <a:t>3</a:t>
            </a:r>
            <a:r>
              <a:rPr lang="zh-CN" altLang="en-US" sz="2400" b="1" smtClean="0"/>
              <a:t>）</a:t>
            </a:r>
            <a:r>
              <a:rPr lang="en-US" altLang="zh-CN" sz="2400" b="1" smtClean="0"/>
              <a:t>TSP</a:t>
            </a:r>
            <a:r>
              <a:rPr lang="zh-CN" altLang="en-US" sz="2400" b="1" smtClean="0">
                <a:latin typeface="宋体" pitchFamily="2" charset="-122"/>
              </a:rPr>
              <a:t>问题因其典型性已成为各种启发式的搜索、优化算法的间接比较标准，而遗传算法就其本质来说，主要是处理复杂问题的一种鲁棒性强的启发式随机搜索算法。因此遗传算法在</a:t>
            </a:r>
            <a:r>
              <a:rPr lang="en-US" altLang="zh-CN" sz="2400" b="1" smtClean="0"/>
              <a:t>TSP</a:t>
            </a:r>
            <a:r>
              <a:rPr lang="zh-CN" altLang="en-US" sz="2400" b="1" smtClean="0">
                <a:latin typeface="宋体" pitchFamily="2" charset="-122"/>
              </a:rPr>
              <a:t>问题求解方面的应用研究，对于构造合适的遗传算法框架、建立有效的遗传操作以及有效地解决</a:t>
            </a:r>
            <a:r>
              <a:rPr lang="en-US" altLang="zh-CN" sz="2400" b="1" smtClean="0"/>
              <a:t>TSP</a:t>
            </a:r>
            <a:r>
              <a:rPr lang="zh-CN" altLang="en-US" sz="2400" b="1" smtClean="0">
                <a:latin typeface="宋体" pitchFamily="2" charset="-122"/>
              </a:rPr>
              <a:t>问题等有着多方面的重要意义。</a:t>
            </a:r>
            <a:r>
              <a:rPr lang="zh-CN" altLang="en-US" sz="2400" smtClean="0"/>
              <a:t> </a:t>
            </a:r>
          </a:p>
        </p:txBody>
      </p:sp>
    </p:spTree>
    <p:extLst>
      <p:ext uri="{BB962C8B-B14F-4D97-AF65-F5344CB8AC3E}">
        <p14:creationId xmlns:p14="http://schemas.microsoft.com/office/powerpoint/2010/main" val="4008894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051050" y="0"/>
            <a:ext cx="6635750" cy="633413"/>
          </a:xfrm>
        </p:spPr>
        <p:txBody>
          <a:bodyPr/>
          <a:lstStyle/>
          <a:p>
            <a:pPr algn="l"/>
            <a:r>
              <a:rPr lang="zh-CN" altLang="en-US" sz="4000"/>
              <a:t>主要思想</a:t>
            </a:r>
          </a:p>
        </p:txBody>
      </p:sp>
      <p:sp>
        <p:nvSpPr>
          <p:cNvPr id="3075" name="Rectangle 3"/>
          <p:cNvSpPr>
            <a:spLocks noGrp="1" noChangeArrowheads="1"/>
          </p:cNvSpPr>
          <p:nvPr>
            <p:ph type="body" idx="1"/>
          </p:nvPr>
        </p:nvSpPr>
        <p:spPr/>
        <p:txBody>
          <a:bodyPr/>
          <a:lstStyle/>
          <a:p>
            <a:pPr>
              <a:lnSpc>
                <a:spcPct val="80000"/>
              </a:lnSpc>
            </a:pPr>
            <a:r>
              <a:rPr lang="en-US" altLang="zh-CN" sz="2400"/>
              <a:t>        </a:t>
            </a:r>
            <a:r>
              <a:rPr lang="zh-CN" altLang="en-US" sz="2400"/>
              <a:t>遗传算法是模拟</a:t>
            </a:r>
            <a:r>
              <a:rPr lang="zh-CN" altLang="en-US" sz="2400">
                <a:hlinkClick r:id="rId2" action="ppaction://hlinksldjump"/>
              </a:rPr>
              <a:t>达尔文的遗传选择和自然淘汰的生物进化</a:t>
            </a:r>
            <a:r>
              <a:rPr lang="zh-CN" altLang="en-US" sz="2400"/>
              <a:t>过程的计算模型。</a:t>
            </a:r>
          </a:p>
          <a:p>
            <a:pPr>
              <a:lnSpc>
                <a:spcPct val="80000"/>
              </a:lnSpc>
            </a:pPr>
            <a:endParaRPr lang="zh-CN" altLang="en-US" sz="2400"/>
          </a:p>
          <a:p>
            <a:pPr>
              <a:lnSpc>
                <a:spcPct val="80000"/>
              </a:lnSpc>
            </a:pPr>
            <a:r>
              <a:rPr lang="zh-CN" altLang="en-US" sz="2400"/>
              <a:t>       它的思想源于生物遗传学和适者生存的自然规律，是具有“生存＋检测”的迭代过程的搜索算法。</a:t>
            </a:r>
          </a:p>
          <a:p>
            <a:pPr>
              <a:lnSpc>
                <a:spcPct val="80000"/>
              </a:lnSpc>
            </a:pPr>
            <a:endParaRPr lang="zh-CN" altLang="en-US" sz="2400"/>
          </a:p>
          <a:p>
            <a:pPr>
              <a:lnSpc>
                <a:spcPct val="80000"/>
              </a:lnSpc>
            </a:pPr>
            <a:r>
              <a:rPr lang="zh-CN" altLang="en-US" sz="2400"/>
              <a:t>        遗传算法以一种群体中的所有个体为对象，并利用随机化技术指导对一个被编码的参数空间进行高效搜索。</a:t>
            </a:r>
          </a:p>
          <a:p>
            <a:pPr>
              <a:lnSpc>
                <a:spcPct val="80000"/>
              </a:lnSpc>
            </a:pPr>
            <a:endParaRPr lang="zh-CN" altLang="en-US" sz="2400"/>
          </a:p>
          <a:p>
            <a:pPr>
              <a:lnSpc>
                <a:spcPct val="80000"/>
              </a:lnSpc>
            </a:pPr>
            <a:r>
              <a:rPr lang="zh-CN" altLang="en-US" sz="2400"/>
              <a:t>       其中，选择、交叉和变异构成了遗传算法的遗传操作；参数编码初始群体的设定、适应度函数的设计、遗传操作设计、控制参数设定五个要素组成了</a:t>
            </a:r>
            <a:r>
              <a:rPr lang="zh-CN" altLang="en-US" sz="2400">
                <a:hlinkClick r:id="rId3" action="ppaction://hlinksldjump"/>
              </a:rPr>
              <a:t>遗传算法的核心</a:t>
            </a:r>
            <a:r>
              <a:rPr lang="zh-CN" altLang="en-US" sz="2400"/>
              <a:t>内容。</a:t>
            </a:r>
          </a:p>
        </p:txBody>
      </p:sp>
      <p:sp>
        <p:nvSpPr>
          <p:cNvPr id="3076"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 name="Line 6"/>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 name="Line 7"/>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08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4099" name="Rectangle 3"/>
          <p:cNvSpPr>
            <a:spLocks noGrp="1" noChangeArrowheads="1"/>
          </p:cNvSpPr>
          <p:nvPr>
            <p:ph type="body" idx="1"/>
          </p:nvPr>
        </p:nvSpPr>
        <p:spPr/>
        <p:txBody>
          <a:bodyPr/>
          <a:lstStyle/>
          <a:p>
            <a:pPr algn="just" eaLnBrk="1" hangingPunct="1"/>
            <a:r>
              <a:rPr lang="zh-CN" altLang="en-US" b="1" smtClean="0">
                <a:solidFill>
                  <a:srgbClr val="A50021"/>
                </a:solidFill>
                <a:ea typeface="黑体" pitchFamily="2" charset="-122"/>
              </a:rPr>
              <a:t>问题描述：</a:t>
            </a:r>
            <a:endParaRPr lang="zh-CN" altLang="en-US" b="1" smtClean="0">
              <a:solidFill>
                <a:srgbClr val="A50021"/>
              </a:solidFill>
            </a:endParaRPr>
          </a:p>
          <a:p>
            <a:pPr algn="just" eaLnBrk="1" hangingPunct="1"/>
            <a:r>
              <a:rPr lang="zh-CN" altLang="en-US" b="1" smtClean="0"/>
              <a:t>寻找一条最短的遍历</a:t>
            </a:r>
            <a:r>
              <a:rPr lang="en-US" altLang="zh-CN" b="1" smtClean="0">
                <a:solidFill>
                  <a:srgbClr val="A50021"/>
                </a:solidFill>
              </a:rPr>
              <a:t>n</a:t>
            </a:r>
            <a:r>
              <a:rPr lang="zh-CN" altLang="en-US" b="1" smtClean="0"/>
              <a:t>个城市的路径，或者说搜索整数子集</a:t>
            </a:r>
            <a:r>
              <a:rPr lang="en-US" altLang="zh-CN" b="1" smtClean="0">
                <a:solidFill>
                  <a:srgbClr val="A50021"/>
                </a:solidFill>
              </a:rPr>
              <a:t>X</a:t>
            </a:r>
            <a:r>
              <a:rPr lang="zh-CN" altLang="en-US" b="1" smtClean="0">
                <a:solidFill>
                  <a:srgbClr val="A50021"/>
                </a:solidFill>
              </a:rPr>
              <a:t>＝</a:t>
            </a:r>
            <a:r>
              <a:rPr lang="en-US" altLang="zh-CN" b="1" smtClean="0">
                <a:solidFill>
                  <a:srgbClr val="A50021"/>
                </a:solidFill>
              </a:rPr>
              <a:t>{1</a:t>
            </a:r>
            <a:r>
              <a:rPr lang="zh-CN" altLang="en-US" b="1" smtClean="0">
                <a:solidFill>
                  <a:srgbClr val="A50021"/>
                </a:solidFill>
              </a:rPr>
              <a:t>，</a:t>
            </a:r>
            <a:r>
              <a:rPr lang="en-US" altLang="zh-CN" b="1" smtClean="0">
                <a:solidFill>
                  <a:srgbClr val="A50021"/>
                </a:solidFill>
              </a:rPr>
              <a:t>2</a:t>
            </a:r>
            <a:r>
              <a:rPr lang="zh-CN" altLang="en-US" b="1" smtClean="0">
                <a:solidFill>
                  <a:srgbClr val="A50021"/>
                </a:solidFill>
              </a:rPr>
              <a:t>，</a:t>
            </a:r>
            <a:r>
              <a:rPr lang="en-US" altLang="zh-CN" b="1" smtClean="0">
                <a:solidFill>
                  <a:srgbClr val="A50021"/>
                </a:solidFill>
              </a:rPr>
              <a:t>…</a:t>
            </a:r>
            <a:r>
              <a:rPr lang="zh-CN" altLang="en-US" b="1" smtClean="0">
                <a:solidFill>
                  <a:srgbClr val="A50021"/>
                </a:solidFill>
              </a:rPr>
              <a:t>，</a:t>
            </a:r>
            <a:r>
              <a:rPr lang="en-US" altLang="zh-CN" b="1" smtClean="0">
                <a:solidFill>
                  <a:srgbClr val="A50021"/>
                </a:solidFill>
              </a:rPr>
              <a:t>n}</a:t>
            </a:r>
            <a:r>
              <a:rPr lang="zh-CN" altLang="en-US" b="1" smtClean="0"/>
              <a:t>（</a:t>
            </a:r>
            <a:r>
              <a:rPr lang="en-US" altLang="zh-CN" b="1" smtClean="0"/>
              <a:t>X</a:t>
            </a:r>
            <a:r>
              <a:rPr lang="zh-CN" altLang="en-US" b="1" smtClean="0"/>
              <a:t>的元素表示对</a:t>
            </a:r>
            <a:r>
              <a:rPr lang="en-US" altLang="zh-CN" b="1" smtClean="0"/>
              <a:t>n</a:t>
            </a:r>
            <a:r>
              <a:rPr lang="zh-CN" altLang="en-US" b="1" smtClean="0"/>
              <a:t>个城市的编号）的一个排列</a:t>
            </a:r>
            <a:r>
              <a:rPr lang="en-US" altLang="zh-CN" b="1" i="1" smtClean="0">
                <a:solidFill>
                  <a:srgbClr val="A50021"/>
                </a:solidFill>
                <a:latin typeface="宋体" pitchFamily="2" charset="-122"/>
              </a:rPr>
              <a:t>π</a:t>
            </a:r>
            <a:r>
              <a:rPr lang="en-US" altLang="zh-CN" b="1" smtClean="0">
                <a:solidFill>
                  <a:srgbClr val="A50021"/>
                </a:solidFill>
              </a:rPr>
              <a:t>(X) = {</a:t>
            </a:r>
            <a:r>
              <a:rPr lang="en-US" altLang="zh-CN" b="1" i="1" smtClean="0">
                <a:solidFill>
                  <a:srgbClr val="A50021"/>
                </a:solidFill>
              </a:rPr>
              <a:t>v</a:t>
            </a:r>
            <a:r>
              <a:rPr lang="en-US" altLang="zh-CN" b="1" i="1" baseline="-30000" smtClean="0">
                <a:solidFill>
                  <a:srgbClr val="A50021"/>
                </a:solidFill>
              </a:rPr>
              <a:t>1</a:t>
            </a:r>
            <a:r>
              <a:rPr lang="zh-CN" altLang="en-US" b="1" smtClean="0">
                <a:solidFill>
                  <a:srgbClr val="A50021"/>
                </a:solidFill>
              </a:rPr>
              <a:t>，</a:t>
            </a:r>
            <a:r>
              <a:rPr lang="en-US" altLang="zh-CN" b="1" i="1" smtClean="0">
                <a:solidFill>
                  <a:srgbClr val="A50021"/>
                </a:solidFill>
              </a:rPr>
              <a:t>v</a:t>
            </a:r>
            <a:r>
              <a:rPr lang="en-US" altLang="zh-CN" b="1" i="1" baseline="-30000" smtClean="0">
                <a:solidFill>
                  <a:srgbClr val="A50021"/>
                </a:solidFill>
              </a:rPr>
              <a:t>2</a:t>
            </a:r>
            <a:r>
              <a:rPr lang="zh-CN" altLang="en-US" b="1" smtClean="0">
                <a:solidFill>
                  <a:srgbClr val="A50021"/>
                </a:solidFill>
              </a:rPr>
              <a:t>，</a:t>
            </a:r>
            <a:r>
              <a:rPr lang="en-US" altLang="zh-CN" b="1" smtClean="0">
                <a:solidFill>
                  <a:srgbClr val="A50021"/>
                </a:solidFill>
              </a:rPr>
              <a:t>…</a:t>
            </a:r>
            <a:r>
              <a:rPr lang="zh-CN" altLang="en-US" b="1" smtClean="0">
                <a:solidFill>
                  <a:srgbClr val="A50021"/>
                </a:solidFill>
              </a:rPr>
              <a:t>，</a:t>
            </a:r>
            <a:r>
              <a:rPr lang="en-US" altLang="zh-CN" b="1" i="1" smtClean="0">
                <a:solidFill>
                  <a:srgbClr val="A50021"/>
                </a:solidFill>
              </a:rPr>
              <a:t>v</a:t>
            </a:r>
            <a:r>
              <a:rPr lang="en-US" altLang="zh-CN" b="1" i="1" baseline="-30000" smtClean="0">
                <a:solidFill>
                  <a:srgbClr val="A50021"/>
                </a:solidFill>
              </a:rPr>
              <a:t>n</a:t>
            </a:r>
            <a:r>
              <a:rPr lang="en-US" altLang="zh-CN" b="1" smtClean="0">
                <a:solidFill>
                  <a:srgbClr val="A50021"/>
                </a:solidFill>
              </a:rPr>
              <a:t>}</a:t>
            </a:r>
            <a:r>
              <a:rPr lang="zh-CN" altLang="en-US" b="1" smtClean="0"/>
              <a:t>，使</a:t>
            </a:r>
          </a:p>
          <a:p>
            <a:pPr algn="just" eaLnBrk="1" hangingPunct="1"/>
            <a:endParaRPr lang="zh-CN" altLang="en-US" b="1" smtClean="0"/>
          </a:p>
          <a:p>
            <a:pPr algn="just" eaLnBrk="1" hangingPunct="1"/>
            <a:endParaRPr lang="zh-CN" altLang="en-US" b="1" smtClean="0"/>
          </a:p>
          <a:p>
            <a:pPr algn="just" eaLnBrk="1" hangingPunct="1"/>
            <a:r>
              <a:rPr lang="zh-CN" altLang="en-US" b="1" smtClean="0"/>
              <a:t>取最小值。式中的</a:t>
            </a:r>
            <a:r>
              <a:rPr lang="en-US" altLang="zh-CN" b="1" smtClean="0">
                <a:solidFill>
                  <a:srgbClr val="A50021"/>
                </a:solidFill>
              </a:rPr>
              <a:t>d(</a:t>
            </a:r>
            <a:r>
              <a:rPr lang="en-US" altLang="zh-CN" b="1" i="1" smtClean="0">
                <a:solidFill>
                  <a:srgbClr val="A50021"/>
                </a:solidFill>
              </a:rPr>
              <a:t>v</a:t>
            </a:r>
            <a:r>
              <a:rPr lang="en-US" altLang="zh-CN" b="1" i="1" baseline="-30000" smtClean="0">
                <a:solidFill>
                  <a:srgbClr val="A50021"/>
                </a:solidFill>
              </a:rPr>
              <a:t>i</a:t>
            </a:r>
            <a:r>
              <a:rPr lang="en-US" altLang="zh-CN" b="1" smtClean="0">
                <a:solidFill>
                  <a:srgbClr val="A50021"/>
                </a:solidFill>
              </a:rPr>
              <a:t>, </a:t>
            </a:r>
            <a:r>
              <a:rPr lang="en-US" altLang="zh-CN" b="1" i="1" smtClean="0">
                <a:solidFill>
                  <a:srgbClr val="A50021"/>
                </a:solidFill>
              </a:rPr>
              <a:t>v</a:t>
            </a:r>
            <a:r>
              <a:rPr lang="en-US" altLang="zh-CN" b="1" i="1" baseline="-30000" smtClean="0">
                <a:solidFill>
                  <a:srgbClr val="A50021"/>
                </a:solidFill>
              </a:rPr>
              <a:t>i+1</a:t>
            </a:r>
            <a:r>
              <a:rPr lang="en-US" altLang="zh-CN" b="1" smtClean="0">
                <a:solidFill>
                  <a:srgbClr val="A50021"/>
                </a:solidFill>
              </a:rPr>
              <a:t>)</a:t>
            </a:r>
            <a:r>
              <a:rPr lang="zh-CN" altLang="en-US" b="1" smtClean="0"/>
              <a:t>表示城市</a:t>
            </a:r>
            <a:r>
              <a:rPr lang="en-US" altLang="zh-CN" b="1" i="1" smtClean="0">
                <a:solidFill>
                  <a:srgbClr val="A50021"/>
                </a:solidFill>
              </a:rPr>
              <a:t>v</a:t>
            </a:r>
            <a:r>
              <a:rPr lang="en-US" altLang="zh-CN" b="1" i="1" baseline="-30000" smtClean="0">
                <a:solidFill>
                  <a:srgbClr val="A50021"/>
                </a:solidFill>
              </a:rPr>
              <a:t>i</a:t>
            </a:r>
            <a:r>
              <a:rPr lang="zh-CN" altLang="en-US" b="1" smtClean="0"/>
              <a:t>到城市</a:t>
            </a:r>
            <a:r>
              <a:rPr lang="en-US" altLang="zh-CN" b="1" i="1" smtClean="0">
                <a:solidFill>
                  <a:srgbClr val="A50021"/>
                </a:solidFill>
              </a:rPr>
              <a:t>v</a:t>
            </a:r>
            <a:r>
              <a:rPr lang="en-US" altLang="zh-CN" b="1" i="1" baseline="-30000" smtClean="0">
                <a:solidFill>
                  <a:srgbClr val="A50021"/>
                </a:solidFill>
              </a:rPr>
              <a:t>i+1</a:t>
            </a:r>
            <a:r>
              <a:rPr lang="zh-CN" altLang="en-US" b="1" smtClean="0"/>
              <a:t>的距离。</a:t>
            </a:r>
          </a:p>
          <a:p>
            <a:pPr eaLnBrk="1" hangingPunct="1"/>
            <a:endParaRPr lang="zh-CN" altLang="en-US" smtClean="0"/>
          </a:p>
        </p:txBody>
      </p:sp>
      <p:sp>
        <p:nvSpPr>
          <p:cNvPr id="4100" name="Rectangle 5"/>
          <p:cNvSpPr>
            <a:spLocks noChangeArrowheads="1"/>
          </p:cNvSpPr>
          <p:nvPr/>
        </p:nvSpPr>
        <p:spPr bwMode="auto">
          <a:xfrm>
            <a:off x="3513138" y="3249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410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886200"/>
            <a:ext cx="449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4124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5123" name="Rectangle 3"/>
          <p:cNvSpPr>
            <a:spLocks noGrp="1" noChangeArrowheads="1"/>
          </p:cNvSpPr>
          <p:nvPr>
            <p:ph type="body" idx="1"/>
          </p:nvPr>
        </p:nvSpPr>
        <p:spPr>
          <a:xfrm>
            <a:off x="179512" y="1600200"/>
            <a:ext cx="8964488" cy="4525963"/>
          </a:xfrm>
        </p:spPr>
        <p:txBody>
          <a:bodyPr/>
          <a:lstStyle/>
          <a:p>
            <a:pPr algn="just" eaLnBrk="1" hangingPunct="1">
              <a:lnSpc>
                <a:spcPct val="120000"/>
              </a:lnSpc>
            </a:pPr>
            <a:r>
              <a:rPr lang="zh-CN" altLang="en-US" b="1" smtClean="0">
                <a:solidFill>
                  <a:srgbClr val="A50021"/>
                </a:solidFill>
                <a:ea typeface="黑体" pitchFamily="2" charset="-122"/>
              </a:rPr>
              <a:t>编码与适应度函数</a:t>
            </a:r>
            <a:endParaRPr lang="zh-CN" altLang="en-US" b="1" smtClean="0">
              <a:solidFill>
                <a:srgbClr val="A50021"/>
              </a:solidFill>
            </a:endParaRPr>
          </a:p>
          <a:p>
            <a:pPr algn="just" eaLnBrk="1" hangingPunct="1">
              <a:lnSpc>
                <a:spcPct val="120000"/>
              </a:lnSpc>
            </a:pPr>
            <a:r>
              <a:rPr lang="zh-CN" altLang="en-US" b="1" smtClean="0">
                <a:solidFill>
                  <a:srgbClr val="A50021"/>
                </a:solidFill>
                <a:ea typeface="黑体" pitchFamily="2" charset="-122"/>
              </a:rPr>
              <a:t>编码</a:t>
            </a:r>
            <a:endParaRPr lang="zh-CN" altLang="en-US" b="1" smtClean="0">
              <a:solidFill>
                <a:srgbClr val="A50021"/>
              </a:solidFill>
            </a:endParaRPr>
          </a:p>
          <a:p>
            <a:pPr algn="just" eaLnBrk="1" hangingPunct="1">
              <a:lnSpc>
                <a:spcPct val="120000"/>
              </a:lnSpc>
            </a:pPr>
            <a:r>
              <a:rPr lang="en-US" altLang="zh-CN" b="1" smtClean="0">
                <a:solidFill>
                  <a:srgbClr val="A50021"/>
                </a:solidFill>
                <a:ea typeface="黑体" pitchFamily="2" charset="-122"/>
              </a:rPr>
              <a:t>1</a:t>
            </a:r>
            <a:r>
              <a:rPr lang="zh-CN" altLang="en-US" b="1" smtClean="0">
                <a:solidFill>
                  <a:srgbClr val="A50021"/>
                </a:solidFill>
                <a:ea typeface="黑体" pitchFamily="2" charset="-122"/>
              </a:rPr>
              <a:t>．</a:t>
            </a:r>
            <a:r>
              <a:rPr lang="zh-CN" altLang="en-US" b="1" smtClean="0">
                <a:solidFill>
                  <a:srgbClr val="A50021"/>
                </a:solidFill>
                <a:cs typeface="Times New Roman" pitchFamily="18" charset="0"/>
              </a:rPr>
              <a:t>  </a:t>
            </a:r>
            <a:r>
              <a:rPr lang="zh-CN" altLang="en-US" b="1" smtClean="0">
                <a:solidFill>
                  <a:srgbClr val="A50021"/>
                </a:solidFill>
                <a:ea typeface="黑体" pitchFamily="2" charset="-122"/>
              </a:rPr>
              <a:t>以遍历城市的次序排列进行编码。</a:t>
            </a:r>
            <a:endParaRPr lang="zh-CN" altLang="en-US" b="1" smtClean="0">
              <a:solidFill>
                <a:srgbClr val="A50021"/>
              </a:solidFill>
            </a:endParaRPr>
          </a:p>
          <a:p>
            <a:pPr algn="just" eaLnBrk="1" hangingPunct="1">
              <a:lnSpc>
                <a:spcPct val="120000"/>
              </a:lnSpc>
            </a:pPr>
            <a:r>
              <a:rPr lang="zh-CN" altLang="en-US" b="1" smtClean="0"/>
              <a:t>	 如码串</a:t>
            </a:r>
            <a:r>
              <a:rPr lang="en-US" altLang="zh-CN" b="1" smtClean="0">
                <a:solidFill>
                  <a:srgbClr val="A50021"/>
                </a:solidFill>
              </a:rPr>
              <a:t>1 2 3 4 5 6 7 8</a:t>
            </a:r>
            <a:r>
              <a:rPr lang="zh-CN" altLang="en-US" b="1" smtClean="0"/>
              <a:t>表示自城市</a:t>
            </a:r>
            <a:r>
              <a:rPr lang="en-US" altLang="zh-CN" b="1" smtClean="0">
                <a:solidFill>
                  <a:srgbClr val="A50021"/>
                </a:solidFill>
              </a:rPr>
              <a:t>1</a:t>
            </a:r>
            <a:r>
              <a:rPr lang="zh-CN" altLang="en-US" b="1" smtClean="0"/>
              <a:t>开始，依次经城市</a:t>
            </a:r>
            <a:r>
              <a:rPr lang="en-US" altLang="zh-CN" b="1" smtClean="0">
                <a:solidFill>
                  <a:srgbClr val="A50021"/>
                </a:solidFill>
              </a:rPr>
              <a:t>2</a:t>
            </a:r>
            <a:r>
              <a:rPr lang="zh-CN" altLang="en-US" b="1" smtClean="0">
                <a:solidFill>
                  <a:srgbClr val="A50021"/>
                </a:solidFill>
              </a:rPr>
              <a:t>，</a:t>
            </a:r>
            <a:r>
              <a:rPr lang="en-US" altLang="zh-CN" b="1" smtClean="0">
                <a:solidFill>
                  <a:srgbClr val="A50021"/>
                </a:solidFill>
              </a:rPr>
              <a:t>3</a:t>
            </a:r>
            <a:r>
              <a:rPr lang="zh-CN" altLang="en-US" b="1" smtClean="0">
                <a:solidFill>
                  <a:srgbClr val="A50021"/>
                </a:solidFill>
              </a:rPr>
              <a:t>，</a:t>
            </a:r>
            <a:r>
              <a:rPr lang="en-US" altLang="zh-CN" b="1" smtClean="0">
                <a:solidFill>
                  <a:srgbClr val="A50021"/>
                </a:solidFill>
              </a:rPr>
              <a:t>4</a:t>
            </a:r>
            <a:r>
              <a:rPr lang="zh-CN" altLang="en-US" b="1" smtClean="0">
                <a:solidFill>
                  <a:srgbClr val="A50021"/>
                </a:solidFill>
              </a:rPr>
              <a:t>，</a:t>
            </a:r>
            <a:r>
              <a:rPr lang="en-US" altLang="zh-CN" b="1" smtClean="0">
                <a:solidFill>
                  <a:srgbClr val="A50021"/>
                </a:solidFill>
              </a:rPr>
              <a:t>5</a:t>
            </a:r>
            <a:r>
              <a:rPr lang="zh-CN" altLang="en-US" b="1" smtClean="0">
                <a:solidFill>
                  <a:srgbClr val="A50021"/>
                </a:solidFill>
              </a:rPr>
              <a:t>，</a:t>
            </a:r>
            <a:r>
              <a:rPr lang="en-US" altLang="zh-CN" b="1" smtClean="0">
                <a:solidFill>
                  <a:srgbClr val="A50021"/>
                </a:solidFill>
              </a:rPr>
              <a:t>6</a:t>
            </a:r>
            <a:r>
              <a:rPr lang="zh-CN" altLang="en-US" b="1" smtClean="0">
                <a:solidFill>
                  <a:srgbClr val="A50021"/>
                </a:solidFill>
              </a:rPr>
              <a:t>，</a:t>
            </a:r>
            <a:r>
              <a:rPr lang="en-US" altLang="zh-CN" b="1" smtClean="0">
                <a:solidFill>
                  <a:srgbClr val="A50021"/>
                </a:solidFill>
              </a:rPr>
              <a:t>7</a:t>
            </a:r>
            <a:r>
              <a:rPr lang="zh-CN" altLang="en-US" b="1" smtClean="0">
                <a:solidFill>
                  <a:srgbClr val="A50021"/>
                </a:solidFill>
              </a:rPr>
              <a:t>，</a:t>
            </a:r>
            <a:r>
              <a:rPr lang="en-US" altLang="zh-CN" b="1" smtClean="0">
                <a:solidFill>
                  <a:srgbClr val="A50021"/>
                </a:solidFill>
              </a:rPr>
              <a:t>8</a:t>
            </a:r>
            <a:r>
              <a:rPr lang="zh-CN" altLang="en-US" b="1" smtClean="0"/>
              <a:t>，最后返回城市</a:t>
            </a:r>
            <a:r>
              <a:rPr lang="en-US" altLang="zh-CN" b="1" smtClean="0">
                <a:solidFill>
                  <a:srgbClr val="A50021"/>
                </a:solidFill>
              </a:rPr>
              <a:t>1</a:t>
            </a:r>
            <a:r>
              <a:rPr lang="zh-CN" altLang="en-US" b="1" smtClean="0"/>
              <a:t>的遍历路径。显然，这是一种针对</a:t>
            </a:r>
            <a:r>
              <a:rPr lang="en-US" altLang="zh-CN" b="1" smtClean="0"/>
              <a:t>TSP</a:t>
            </a:r>
            <a:r>
              <a:rPr lang="zh-CN" altLang="en-US" b="1" smtClean="0"/>
              <a:t>问题的最自然的编码方式。这一编码方案的</a:t>
            </a:r>
            <a:r>
              <a:rPr lang="zh-CN" altLang="en-US" b="1" smtClean="0">
                <a:solidFill>
                  <a:srgbClr val="A50021"/>
                </a:solidFill>
              </a:rPr>
              <a:t>主要缺陷</a:t>
            </a:r>
            <a:r>
              <a:rPr lang="zh-CN" altLang="en-US" b="1" smtClean="0"/>
              <a:t>在于引起了交叉操作的困难。</a:t>
            </a:r>
          </a:p>
        </p:txBody>
      </p:sp>
    </p:spTree>
    <p:extLst>
      <p:ext uri="{BB962C8B-B14F-4D97-AF65-F5344CB8AC3E}">
        <p14:creationId xmlns:p14="http://schemas.microsoft.com/office/powerpoint/2010/main" val="1613096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6147" name="Rectangle 3"/>
          <p:cNvSpPr>
            <a:spLocks noGrp="1" noChangeArrowheads="1"/>
          </p:cNvSpPr>
          <p:nvPr>
            <p:ph type="body" idx="1"/>
          </p:nvPr>
        </p:nvSpPr>
        <p:spPr/>
        <p:txBody>
          <a:bodyPr/>
          <a:lstStyle/>
          <a:p>
            <a:pPr algn="just" eaLnBrk="1" hangingPunct="1">
              <a:lnSpc>
                <a:spcPct val="120000"/>
              </a:lnSpc>
            </a:pPr>
            <a:r>
              <a:rPr lang="en-US" altLang="zh-CN" sz="2400" b="1" smtClean="0">
                <a:solidFill>
                  <a:srgbClr val="A50021"/>
                </a:solidFill>
                <a:ea typeface="黑体" pitchFamily="2" charset="-122"/>
              </a:rPr>
              <a:t>2</a:t>
            </a:r>
            <a:r>
              <a:rPr lang="zh-CN" altLang="en-US" sz="2400" b="1" smtClean="0">
                <a:solidFill>
                  <a:srgbClr val="A50021"/>
                </a:solidFill>
                <a:ea typeface="黑体" pitchFamily="2" charset="-122"/>
              </a:rPr>
              <a:t>．</a:t>
            </a:r>
            <a:r>
              <a:rPr lang="zh-CN" altLang="en-US" sz="2400" b="1" smtClean="0">
                <a:solidFill>
                  <a:srgbClr val="A50021"/>
                </a:solidFill>
                <a:cs typeface="Times New Roman" pitchFamily="18" charset="0"/>
              </a:rPr>
              <a:t>  </a:t>
            </a:r>
            <a:r>
              <a:rPr lang="zh-CN" altLang="en-US" sz="2400" b="1" smtClean="0">
                <a:solidFill>
                  <a:srgbClr val="A50021"/>
                </a:solidFill>
                <a:ea typeface="黑体" pitchFamily="2" charset="-122"/>
              </a:rPr>
              <a:t>采用“边”的组合方式进行编码。</a:t>
            </a:r>
            <a:endParaRPr lang="zh-CN" altLang="en-US" sz="2400" b="1" smtClean="0">
              <a:solidFill>
                <a:srgbClr val="A50021"/>
              </a:solidFill>
            </a:endParaRPr>
          </a:p>
          <a:p>
            <a:pPr eaLnBrk="1" hangingPunct="1">
              <a:lnSpc>
                <a:spcPct val="120000"/>
              </a:lnSpc>
            </a:pPr>
            <a:r>
              <a:rPr lang="zh-CN" altLang="en-US" sz="2400" b="1" smtClean="0">
                <a:latin typeface="宋体" pitchFamily="2" charset="-122"/>
              </a:rPr>
              <a:t>	例如码串</a:t>
            </a:r>
            <a:r>
              <a:rPr lang="en-US" altLang="zh-CN" sz="2400" b="1" smtClean="0">
                <a:solidFill>
                  <a:srgbClr val="A50021"/>
                </a:solidFill>
              </a:rPr>
              <a:t>2 4 5 3 6 8 7 1</a:t>
            </a:r>
            <a:r>
              <a:rPr lang="zh-CN" altLang="en-US" sz="2400" b="1" smtClean="0">
                <a:latin typeface="宋体" pitchFamily="2" charset="-122"/>
              </a:rPr>
              <a:t>的第</a:t>
            </a:r>
            <a:r>
              <a:rPr lang="en-US" altLang="zh-CN" sz="2400" b="1" smtClean="0"/>
              <a:t>1</a:t>
            </a:r>
            <a:r>
              <a:rPr lang="zh-CN" altLang="en-US" sz="2400" b="1" smtClean="0">
                <a:latin typeface="宋体" pitchFamily="2" charset="-122"/>
              </a:rPr>
              <a:t>个码</a:t>
            </a:r>
            <a:r>
              <a:rPr lang="en-US" altLang="zh-CN" sz="2400" b="1" smtClean="0">
                <a:solidFill>
                  <a:srgbClr val="A50021"/>
                </a:solidFill>
              </a:rPr>
              <a:t>2</a:t>
            </a:r>
            <a:r>
              <a:rPr lang="zh-CN" altLang="en-US" sz="2400" b="1" smtClean="0">
                <a:latin typeface="宋体" pitchFamily="2" charset="-122"/>
              </a:rPr>
              <a:t>表示城市</a:t>
            </a:r>
            <a:r>
              <a:rPr lang="en-US" altLang="zh-CN" sz="2400" b="1" smtClean="0">
                <a:solidFill>
                  <a:srgbClr val="A50021"/>
                </a:solidFill>
              </a:rPr>
              <a:t>1</a:t>
            </a:r>
            <a:r>
              <a:rPr lang="zh-CN" altLang="en-US" sz="2400" b="1" smtClean="0">
                <a:latin typeface="宋体" pitchFamily="2" charset="-122"/>
              </a:rPr>
              <a:t>到城市</a:t>
            </a:r>
            <a:r>
              <a:rPr lang="en-US" altLang="zh-CN" sz="2400" b="1" smtClean="0">
                <a:solidFill>
                  <a:srgbClr val="A50021"/>
                </a:solidFill>
              </a:rPr>
              <a:t>2</a:t>
            </a:r>
            <a:r>
              <a:rPr lang="zh-CN" altLang="en-US" sz="2400" b="1" smtClean="0">
                <a:latin typeface="宋体" pitchFamily="2" charset="-122"/>
              </a:rPr>
              <a:t>的路径在</a:t>
            </a:r>
            <a:r>
              <a:rPr lang="en-US" altLang="zh-CN" sz="2400" b="1" smtClean="0"/>
              <a:t>TSP</a:t>
            </a:r>
            <a:r>
              <a:rPr lang="zh-CN" altLang="en-US" sz="2400" b="1" smtClean="0">
                <a:latin typeface="宋体" pitchFamily="2" charset="-122"/>
              </a:rPr>
              <a:t>圈中，第</a:t>
            </a:r>
            <a:r>
              <a:rPr lang="en-US" altLang="zh-CN" sz="2400" b="1" smtClean="0"/>
              <a:t>2</a:t>
            </a:r>
            <a:r>
              <a:rPr lang="zh-CN" altLang="en-US" sz="2400" b="1" smtClean="0">
                <a:latin typeface="宋体" pitchFamily="2" charset="-122"/>
              </a:rPr>
              <a:t>个码</a:t>
            </a:r>
            <a:r>
              <a:rPr lang="en-US" altLang="zh-CN" sz="2400" b="1" smtClean="0">
                <a:solidFill>
                  <a:srgbClr val="A50021"/>
                </a:solidFill>
              </a:rPr>
              <a:t>4</a:t>
            </a:r>
            <a:r>
              <a:rPr lang="zh-CN" altLang="en-US" sz="2400" b="1" smtClean="0">
                <a:latin typeface="宋体" pitchFamily="2" charset="-122"/>
              </a:rPr>
              <a:t>表示城市</a:t>
            </a:r>
            <a:r>
              <a:rPr lang="en-US" altLang="zh-CN" sz="2400" b="1" smtClean="0">
                <a:solidFill>
                  <a:srgbClr val="A50021"/>
                </a:solidFill>
              </a:rPr>
              <a:t>2</a:t>
            </a:r>
            <a:r>
              <a:rPr lang="zh-CN" altLang="en-US" sz="2400" b="1" smtClean="0">
                <a:latin typeface="宋体" pitchFamily="2" charset="-122"/>
              </a:rPr>
              <a:t>到城市</a:t>
            </a:r>
            <a:r>
              <a:rPr lang="en-US" altLang="zh-CN" sz="2400" b="1" smtClean="0">
                <a:solidFill>
                  <a:srgbClr val="A50021"/>
                </a:solidFill>
              </a:rPr>
              <a:t>4</a:t>
            </a:r>
            <a:r>
              <a:rPr lang="zh-CN" altLang="en-US" sz="2400" b="1" smtClean="0">
                <a:latin typeface="宋体" pitchFamily="2" charset="-122"/>
              </a:rPr>
              <a:t>的路径在</a:t>
            </a:r>
            <a:r>
              <a:rPr lang="en-US" altLang="zh-CN" sz="2400" b="1" smtClean="0"/>
              <a:t>TSP</a:t>
            </a:r>
            <a:r>
              <a:rPr lang="zh-CN" altLang="en-US" sz="2400" b="1" smtClean="0">
                <a:latin typeface="宋体" pitchFamily="2" charset="-122"/>
              </a:rPr>
              <a:t>圈中，以此类推，第</a:t>
            </a:r>
            <a:r>
              <a:rPr lang="en-US" altLang="zh-CN" sz="2400" b="1" smtClean="0"/>
              <a:t>8</a:t>
            </a:r>
            <a:r>
              <a:rPr lang="zh-CN" altLang="en-US" sz="2400" b="1" smtClean="0">
                <a:latin typeface="宋体" pitchFamily="2" charset="-122"/>
              </a:rPr>
              <a:t>个码</a:t>
            </a:r>
            <a:r>
              <a:rPr lang="en-US" altLang="zh-CN" sz="2400" b="1" smtClean="0">
                <a:solidFill>
                  <a:srgbClr val="A50021"/>
                </a:solidFill>
              </a:rPr>
              <a:t>1</a:t>
            </a:r>
            <a:r>
              <a:rPr lang="zh-CN" altLang="en-US" sz="2400" b="1" smtClean="0">
                <a:latin typeface="宋体" pitchFamily="2" charset="-122"/>
              </a:rPr>
              <a:t>表示城市</a:t>
            </a:r>
            <a:r>
              <a:rPr lang="en-US" altLang="zh-CN" sz="2400" b="1" smtClean="0">
                <a:solidFill>
                  <a:srgbClr val="A50021"/>
                </a:solidFill>
              </a:rPr>
              <a:t>8</a:t>
            </a:r>
            <a:r>
              <a:rPr lang="zh-CN" altLang="en-US" sz="2400" b="1" smtClean="0">
                <a:latin typeface="宋体" pitchFamily="2" charset="-122"/>
              </a:rPr>
              <a:t>到城市</a:t>
            </a:r>
            <a:r>
              <a:rPr lang="en-US" altLang="zh-CN" sz="2400" b="1" smtClean="0">
                <a:solidFill>
                  <a:srgbClr val="A50021"/>
                </a:solidFill>
              </a:rPr>
              <a:t>1</a:t>
            </a:r>
            <a:r>
              <a:rPr lang="zh-CN" altLang="en-US" sz="2400" b="1" smtClean="0">
                <a:latin typeface="宋体" pitchFamily="2" charset="-122"/>
              </a:rPr>
              <a:t>的路径在</a:t>
            </a:r>
            <a:r>
              <a:rPr lang="en-US" altLang="zh-CN" sz="2400" b="1" smtClean="0"/>
              <a:t>TSP</a:t>
            </a:r>
            <a:r>
              <a:rPr lang="zh-CN" altLang="en-US" sz="2400" b="1" smtClean="0">
                <a:latin typeface="宋体" pitchFamily="2" charset="-122"/>
              </a:rPr>
              <a:t>圈中。这一编码方式有着与前面的</a:t>
            </a:r>
            <a:r>
              <a:rPr lang="zh-CN" altLang="en-US" sz="2400" b="1" smtClean="0"/>
              <a:t>“</a:t>
            </a:r>
            <a:r>
              <a:rPr lang="zh-CN" altLang="en-US" sz="2400" b="1" smtClean="0">
                <a:latin typeface="宋体" pitchFamily="2" charset="-122"/>
              </a:rPr>
              <a:t>节点</a:t>
            </a:r>
            <a:r>
              <a:rPr lang="zh-CN" altLang="en-US" sz="2400" b="1" smtClean="0"/>
              <a:t>”</a:t>
            </a:r>
            <a:r>
              <a:rPr lang="zh-CN" altLang="en-US" sz="2400" b="1" smtClean="0">
                <a:latin typeface="宋体" pitchFamily="2" charset="-122"/>
              </a:rPr>
              <a:t>遍历次序编码方式相类似的缺陷。</a:t>
            </a:r>
            <a:r>
              <a:rPr lang="zh-CN" altLang="en-US" sz="2400" smtClean="0"/>
              <a:t> </a:t>
            </a:r>
          </a:p>
        </p:txBody>
      </p:sp>
    </p:spTree>
    <p:extLst>
      <p:ext uri="{BB962C8B-B14F-4D97-AF65-F5344CB8AC3E}">
        <p14:creationId xmlns:p14="http://schemas.microsoft.com/office/powerpoint/2010/main" val="4649782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7171" name="Rectangle 3"/>
          <p:cNvSpPr>
            <a:spLocks noGrp="1" noChangeArrowheads="1"/>
          </p:cNvSpPr>
          <p:nvPr>
            <p:ph type="body" idx="1"/>
          </p:nvPr>
        </p:nvSpPr>
        <p:spPr/>
        <p:txBody>
          <a:bodyPr/>
          <a:lstStyle/>
          <a:p>
            <a:pPr algn="just" eaLnBrk="1" hangingPunct="1"/>
            <a:r>
              <a:rPr lang="en-US" altLang="zh-CN" sz="2400" b="1" smtClean="0">
                <a:solidFill>
                  <a:srgbClr val="A50021"/>
                </a:solidFill>
                <a:ea typeface="黑体" pitchFamily="2" charset="-122"/>
              </a:rPr>
              <a:t>3</a:t>
            </a:r>
            <a:r>
              <a:rPr lang="zh-CN" altLang="en-US" sz="2400" b="1" smtClean="0">
                <a:solidFill>
                  <a:srgbClr val="A50021"/>
                </a:solidFill>
                <a:ea typeface="黑体" pitchFamily="2" charset="-122"/>
              </a:rPr>
              <a:t>．</a:t>
            </a:r>
            <a:r>
              <a:rPr lang="zh-CN" altLang="en-US" sz="2400" b="1" smtClean="0">
                <a:solidFill>
                  <a:srgbClr val="A50021"/>
                </a:solidFill>
                <a:cs typeface="Times New Roman" pitchFamily="18" charset="0"/>
              </a:rPr>
              <a:t>  </a:t>
            </a:r>
            <a:r>
              <a:rPr lang="zh-CN" altLang="en-US" sz="2400" b="1" smtClean="0">
                <a:solidFill>
                  <a:srgbClr val="A50021"/>
                </a:solidFill>
                <a:ea typeface="黑体" pitchFamily="2" charset="-122"/>
              </a:rPr>
              <a:t>间接“节点”编码方式。</a:t>
            </a:r>
            <a:endParaRPr lang="zh-CN" altLang="en-US" sz="2400" b="1" smtClean="0">
              <a:solidFill>
                <a:srgbClr val="A50021"/>
              </a:solidFill>
            </a:endParaRPr>
          </a:p>
          <a:p>
            <a:pPr eaLnBrk="1" hangingPunct="1"/>
            <a:r>
              <a:rPr lang="zh-CN" altLang="en-US" sz="2400" b="1" smtClean="0">
                <a:latin typeface="宋体" pitchFamily="2" charset="-122"/>
              </a:rPr>
              <a:t>	以消除</a:t>
            </a:r>
            <a:r>
              <a:rPr lang="zh-CN" altLang="en-US" sz="2400" b="1" smtClean="0"/>
              <a:t>“</a:t>
            </a:r>
            <a:r>
              <a:rPr lang="zh-CN" altLang="en-US" sz="2400" b="1" smtClean="0">
                <a:latin typeface="宋体" pitchFamily="2" charset="-122"/>
              </a:rPr>
              <a:t>一点交叉</a:t>
            </a:r>
            <a:r>
              <a:rPr lang="zh-CN" altLang="en-US" sz="2400" b="1" smtClean="0"/>
              <a:t>”</a:t>
            </a:r>
            <a:r>
              <a:rPr lang="zh-CN" altLang="en-US" sz="2400" b="1" smtClean="0">
                <a:latin typeface="宋体" pitchFamily="2" charset="-122"/>
              </a:rPr>
              <a:t>策略（或多点交叉策略）引起的非法路径问题。码串长度仍为</a:t>
            </a:r>
            <a:r>
              <a:rPr lang="en-US" altLang="zh-CN" sz="2400" b="1" smtClean="0"/>
              <a:t>n</a:t>
            </a:r>
            <a:r>
              <a:rPr lang="zh-CN" altLang="en-US" sz="2400" b="1" smtClean="0">
                <a:latin typeface="宋体" pitchFamily="2" charset="-122"/>
              </a:rPr>
              <a:t>，定义各等位基因的取值范围为</a:t>
            </a:r>
            <a:r>
              <a:rPr lang="zh-CN" altLang="en-US" sz="2400" b="1" smtClean="0">
                <a:solidFill>
                  <a:srgbClr val="A50021"/>
                </a:solidFill>
                <a:latin typeface="宋体" pitchFamily="2" charset="-122"/>
              </a:rPr>
              <a:t>（</a:t>
            </a:r>
            <a:r>
              <a:rPr lang="en-US" altLang="zh-CN" sz="2400" b="1" i="1" smtClean="0">
                <a:solidFill>
                  <a:srgbClr val="A50021"/>
                </a:solidFill>
              </a:rPr>
              <a:t>n </a:t>
            </a:r>
            <a:r>
              <a:rPr lang="en-US" altLang="zh-CN" sz="2400" b="1" smtClean="0">
                <a:solidFill>
                  <a:srgbClr val="A50021"/>
                </a:solidFill>
              </a:rPr>
              <a:t>– </a:t>
            </a:r>
            <a:r>
              <a:rPr lang="en-US" altLang="zh-CN" sz="2400" b="1" i="1" smtClean="0">
                <a:solidFill>
                  <a:srgbClr val="A50021"/>
                </a:solidFill>
              </a:rPr>
              <a:t>i </a:t>
            </a:r>
            <a:r>
              <a:rPr lang="en-US" altLang="zh-CN" sz="2400" b="1" smtClean="0">
                <a:solidFill>
                  <a:srgbClr val="A50021"/>
                </a:solidFill>
              </a:rPr>
              <a:t>+ 1</a:t>
            </a:r>
            <a:r>
              <a:rPr lang="zh-CN" altLang="en-US" sz="2400" b="1" smtClean="0">
                <a:solidFill>
                  <a:srgbClr val="A50021"/>
                </a:solidFill>
                <a:latin typeface="宋体" pitchFamily="2" charset="-122"/>
              </a:rPr>
              <a:t>）</a:t>
            </a:r>
            <a:r>
              <a:rPr lang="zh-CN" altLang="en-US" sz="2400" b="1" smtClean="0">
                <a:latin typeface="宋体" pitchFamily="2" charset="-122"/>
              </a:rPr>
              <a:t>，</a:t>
            </a:r>
            <a:r>
              <a:rPr lang="en-US" altLang="zh-CN" sz="2400" b="1" i="1" smtClean="0">
                <a:solidFill>
                  <a:srgbClr val="A50021"/>
                </a:solidFill>
              </a:rPr>
              <a:t>i</a:t>
            </a:r>
            <a:r>
              <a:rPr lang="zh-CN" altLang="en-US" sz="2400" b="1" smtClean="0">
                <a:latin typeface="宋体" pitchFamily="2" charset="-122"/>
              </a:rPr>
              <a:t>为基因序号，解码时，根据相应基因位的取值，从城市号集合中不回放地取一个城市号，直至所有城市号被取完。由于这种编码方式</a:t>
            </a:r>
            <a:r>
              <a:rPr lang="zh-CN" altLang="en-US" sz="2400" b="1" smtClean="0">
                <a:solidFill>
                  <a:srgbClr val="A50021"/>
                </a:solidFill>
                <a:latin typeface="宋体" pitchFamily="2" charset="-122"/>
              </a:rPr>
              <a:t>特征遗传性较差</a:t>
            </a:r>
            <a:r>
              <a:rPr lang="zh-CN" altLang="en-US" sz="2400" b="1" smtClean="0">
                <a:latin typeface="宋体" pitchFamily="2" charset="-122"/>
              </a:rPr>
              <a:t>，因此现行的研究中很少采用。</a:t>
            </a:r>
            <a:r>
              <a:rPr lang="zh-CN" altLang="en-US" sz="2400" smtClean="0"/>
              <a:t> </a:t>
            </a:r>
          </a:p>
        </p:txBody>
      </p:sp>
    </p:spTree>
    <p:extLst>
      <p:ext uri="{BB962C8B-B14F-4D97-AF65-F5344CB8AC3E}">
        <p14:creationId xmlns:p14="http://schemas.microsoft.com/office/powerpoint/2010/main" val="1460594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8195" name="Rectangle 3"/>
          <p:cNvSpPr>
            <a:spLocks noGrp="1" noChangeArrowheads="1"/>
          </p:cNvSpPr>
          <p:nvPr>
            <p:ph type="body" idx="1"/>
          </p:nvPr>
        </p:nvSpPr>
        <p:spPr>
          <a:xfrm>
            <a:off x="0" y="1600200"/>
            <a:ext cx="9144000" cy="4525963"/>
          </a:xfrm>
        </p:spPr>
        <p:txBody>
          <a:bodyPr/>
          <a:lstStyle/>
          <a:p>
            <a:pPr algn="just" eaLnBrk="1" hangingPunct="1"/>
            <a:r>
              <a:rPr lang="zh-CN" altLang="en-US" b="1" smtClean="0">
                <a:solidFill>
                  <a:srgbClr val="A50021"/>
                </a:solidFill>
                <a:ea typeface="黑体" pitchFamily="2" charset="-122"/>
              </a:rPr>
              <a:t>适应度函数</a:t>
            </a:r>
            <a:endParaRPr lang="zh-CN" altLang="en-US" b="1" smtClean="0">
              <a:solidFill>
                <a:srgbClr val="A50021"/>
              </a:solidFill>
            </a:endParaRPr>
          </a:p>
          <a:p>
            <a:pPr algn="just" eaLnBrk="1" hangingPunct="1"/>
            <a:r>
              <a:rPr lang="zh-CN" altLang="en-US" b="1" smtClean="0"/>
              <a:t>	适应度函数常取路径长度</a:t>
            </a:r>
            <a:r>
              <a:rPr lang="en-US" altLang="zh-CN" b="1" i="1" smtClean="0"/>
              <a:t>T</a:t>
            </a:r>
            <a:r>
              <a:rPr lang="en-US" altLang="zh-CN" b="1" i="1" baseline="-30000" smtClean="0"/>
              <a:t>d</a:t>
            </a:r>
            <a:r>
              <a:rPr lang="zh-CN" altLang="en-US" b="1" smtClean="0"/>
              <a:t>的倒数，即</a:t>
            </a:r>
          </a:p>
          <a:p>
            <a:pPr algn="just" eaLnBrk="1" hangingPunct="1"/>
            <a:r>
              <a:rPr lang="zh-CN" altLang="en-US" b="1" i="1" smtClean="0"/>
              <a:t>	</a:t>
            </a:r>
            <a:r>
              <a:rPr lang="en-US" altLang="zh-CN" b="1" i="1" smtClean="0">
                <a:solidFill>
                  <a:srgbClr val="A50021"/>
                </a:solidFill>
              </a:rPr>
              <a:t>f</a:t>
            </a:r>
            <a:r>
              <a:rPr lang="zh-CN" altLang="en-US" b="1" smtClean="0">
                <a:solidFill>
                  <a:srgbClr val="A50021"/>
                </a:solidFill>
              </a:rPr>
              <a:t>＝</a:t>
            </a:r>
            <a:r>
              <a:rPr lang="en-US" altLang="zh-CN" b="1" smtClean="0">
                <a:solidFill>
                  <a:srgbClr val="A50021"/>
                </a:solidFill>
              </a:rPr>
              <a:t>1/</a:t>
            </a:r>
            <a:r>
              <a:rPr lang="en-US" altLang="zh-CN" b="1" i="1" smtClean="0">
                <a:solidFill>
                  <a:srgbClr val="A50021"/>
                </a:solidFill>
              </a:rPr>
              <a:t>T</a:t>
            </a:r>
            <a:r>
              <a:rPr lang="en-US" altLang="zh-CN" b="1" i="1" baseline="-30000" smtClean="0">
                <a:solidFill>
                  <a:srgbClr val="A50021"/>
                </a:solidFill>
              </a:rPr>
              <a:t>d</a:t>
            </a:r>
            <a:endParaRPr lang="en-US" altLang="zh-CN" b="1" smtClean="0">
              <a:solidFill>
                <a:srgbClr val="A50021"/>
              </a:solidFill>
            </a:endParaRPr>
          </a:p>
          <a:p>
            <a:pPr algn="just" eaLnBrk="1" hangingPunct="1"/>
            <a:r>
              <a:rPr lang="en-US" altLang="zh-CN" b="1" smtClean="0"/>
              <a:t>	</a:t>
            </a:r>
            <a:r>
              <a:rPr lang="zh-CN" altLang="en-US" b="1" smtClean="0"/>
              <a:t>若结合</a:t>
            </a:r>
            <a:r>
              <a:rPr lang="en-US" altLang="zh-CN" b="1" smtClean="0"/>
              <a:t>TSP</a:t>
            </a:r>
            <a:r>
              <a:rPr lang="zh-CN" altLang="en-US" b="1" smtClean="0"/>
              <a:t>的约束条件（每个城市经过且只经过一次），则适应度函数可表示为：</a:t>
            </a:r>
          </a:p>
          <a:p>
            <a:pPr algn="just" eaLnBrk="1" hangingPunct="1"/>
            <a:r>
              <a:rPr lang="zh-CN" altLang="en-US" b="1" i="1" smtClean="0">
                <a:solidFill>
                  <a:srgbClr val="A50021"/>
                </a:solidFill>
              </a:rPr>
              <a:t>	</a:t>
            </a:r>
            <a:r>
              <a:rPr lang="en-US" altLang="zh-CN" b="1" i="1" smtClean="0">
                <a:solidFill>
                  <a:srgbClr val="A50021"/>
                </a:solidFill>
              </a:rPr>
              <a:t>f</a:t>
            </a:r>
            <a:r>
              <a:rPr lang="zh-CN" altLang="en-US" b="1" smtClean="0">
                <a:solidFill>
                  <a:srgbClr val="A50021"/>
                </a:solidFill>
              </a:rPr>
              <a:t>＝</a:t>
            </a:r>
            <a:r>
              <a:rPr lang="en-US" altLang="zh-CN" b="1" smtClean="0">
                <a:solidFill>
                  <a:srgbClr val="A50021"/>
                </a:solidFill>
              </a:rPr>
              <a:t>1/(</a:t>
            </a:r>
            <a:r>
              <a:rPr lang="en-US" altLang="zh-CN" b="1" i="1" smtClean="0">
                <a:solidFill>
                  <a:srgbClr val="A50021"/>
                </a:solidFill>
              </a:rPr>
              <a:t>T</a:t>
            </a:r>
            <a:r>
              <a:rPr lang="en-US" altLang="zh-CN" b="1" i="1" baseline="-30000" smtClean="0">
                <a:solidFill>
                  <a:srgbClr val="A50021"/>
                </a:solidFill>
              </a:rPr>
              <a:t>d</a:t>
            </a:r>
            <a:r>
              <a:rPr lang="en-US" altLang="zh-CN" b="1" i="1" smtClean="0">
                <a:solidFill>
                  <a:srgbClr val="A50021"/>
                </a:solidFill>
              </a:rPr>
              <a:t> </a:t>
            </a:r>
            <a:r>
              <a:rPr lang="en-US" altLang="zh-CN" b="1" smtClean="0">
                <a:solidFill>
                  <a:srgbClr val="A50021"/>
                </a:solidFill>
              </a:rPr>
              <a:t>+</a:t>
            </a:r>
            <a:r>
              <a:rPr lang="en-US" altLang="zh-CN" b="1" i="1" smtClean="0">
                <a:solidFill>
                  <a:srgbClr val="A50021"/>
                </a:solidFill>
                <a:latin typeface="宋体" pitchFamily="2" charset="-122"/>
              </a:rPr>
              <a:t>α</a:t>
            </a:r>
            <a:r>
              <a:rPr lang="en-US" altLang="zh-CN" b="1" smtClean="0">
                <a:solidFill>
                  <a:srgbClr val="A50021"/>
                </a:solidFill>
                <a:latin typeface="宋体" pitchFamily="2" charset="-122"/>
              </a:rPr>
              <a:t>*</a:t>
            </a:r>
            <a:r>
              <a:rPr lang="en-US" altLang="zh-CN" b="1" i="1" smtClean="0">
                <a:solidFill>
                  <a:srgbClr val="A50021"/>
                </a:solidFill>
                <a:latin typeface="宋体" pitchFamily="2" charset="-122"/>
              </a:rPr>
              <a:t>N</a:t>
            </a:r>
            <a:r>
              <a:rPr lang="en-US" altLang="zh-CN" b="1" i="1" baseline="-30000" smtClean="0">
                <a:solidFill>
                  <a:srgbClr val="A50021"/>
                </a:solidFill>
                <a:latin typeface="宋体" pitchFamily="2" charset="-122"/>
              </a:rPr>
              <a:t>t</a:t>
            </a:r>
            <a:r>
              <a:rPr lang="en-US" altLang="zh-CN" b="1" smtClean="0">
                <a:solidFill>
                  <a:srgbClr val="A50021"/>
                </a:solidFill>
              </a:rPr>
              <a:t>)</a:t>
            </a:r>
            <a:r>
              <a:rPr lang="zh-CN" altLang="en-US" b="1" smtClean="0"/>
              <a:t>，</a:t>
            </a:r>
          </a:p>
          <a:p>
            <a:pPr eaLnBrk="1" hangingPunct="1"/>
            <a:r>
              <a:rPr lang="zh-CN" altLang="en-US" b="1" smtClean="0">
                <a:latin typeface="宋体" pitchFamily="2" charset="-122"/>
              </a:rPr>
              <a:t>	其中</a:t>
            </a:r>
            <a:r>
              <a:rPr lang="en-US" altLang="zh-CN" b="1" i="1" smtClean="0">
                <a:solidFill>
                  <a:srgbClr val="A50021"/>
                </a:solidFill>
                <a:latin typeface="宋体" pitchFamily="2" charset="-122"/>
              </a:rPr>
              <a:t>N</a:t>
            </a:r>
            <a:r>
              <a:rPr lang="en-US" altLang="zh-CN" b="1" i="1" baseline="-30000" smtClean="0">
                <a:solidFill>
                  <a:srgbClr val="A50021"/>
                </a:solidFill>
                <a:latin typeface="宋体" pitchFamily="2" charset="-122"/>
              </a:rPr>
              <a:t>t</a:t>
            </a:r>
            <a:r>
              <a:rPr lang="zh-CN" altLang="en-US" b="1" smtClean="0">
                <a:latin typeface="宋体" pitchFamily="2" charset="-122"/>
              </a:rPr>
              <a:t>是对</a:t>
            </a:r>
            <a:r>
              <a:rPr lang="en-US" altLang="zh-CN" b="1" smtClean="0"/>
              <a:t>TSP</a:t>
            </a:r>
            <a:r>
              <a:rPr lang="zh-CN" altLang="en-US" b="1" smtClean="0">
                <a:latin typeface="宋体" pitchFamily="2" charset="-122"/>
              </a:rPr>
              <a:t>路径不合法的度量</a:t>
            </a:r>
            <a:r>
              <a:rPr lang="en-US" altLang="zh-CN" b="1" smtClean="0"/>
              <a:t>(</a:t>
            </a:r>
            <a:r>
              <a:rPr lang="zh-CN" altLang="en-US" b="1" smtClean="0">
                <a:latin typeface="宋体" pitchFamily="2" charset="-122"/>
              </a:rPr>
              <a:t>如取</a:t>
            </a:r>
            <a:r>
              <a:rPr lang="en-US" altLang="zh-CN" b="1" i="1" smtClean="0">
                <a:solidFill>
                  <a:srgbClr val="A50021"/>
                </a:solidFill>
                <a:latin typeface="宋体" pitchFamily="2" charset="-122"/>
              </a:rPr>
              <a:t>N</a:t>
            </a:r>
            <a:r>
              <a:rPr lang="en-US" altLang="zh-CN" b="1" i="1" baseline="-30000" smtClean="0">
                <a:solidFill>
                  <a:srgbClr val="A50021"/>
                </a:solidFill>
                <a:latin typeface="宋体" pitchFamily="2" charset="-122"/>
              </a:rPr>
              <a:t>t</a:t>
            </a:r>
            <a:r>
              <a:rPr lang="zh-CN" altLang="en-US" b="1" smtClean="0">
                <a:latin typeface="宋体" pitchFamily="2" charset="-122"/>
              </a:rPr>
              <a:t>为未遍历的城市的个数</a:t>
            </a:r>
            <a:r>
              <a:rPr lang="en-US" altLang="zh-CN" b="1" smtClean="0"/>
              <a:t>)</a:t>
            </a:r>
            <a:r>
              <a:rPr lang="zh-CN" altLang="en-US" b="1" smtClean="0">
                <a:latin typeface="宋体" pitchFamily="2" charset="-122"/>
              </a:rPr>
              <a:t>，</a:t>
            </a:r>
            <a:r>
              <a:rPr lang="en-US" altLang="zh-CN" b="1" i="1" smtClean="0">
                <a:solidFill>
                  <a:srgbClr val="A50021"/>
                </a:solidFill>
                <a:latin typeface="宋体" pitchFamily="2" charset="-122"/>
              </a:rPr>
              <a:t>α</a:t>
            </a:r>
            <a:r>
              <a:rPr lang="zh-CN" altLang="en-US" b="1" smtClean="0">
                <a:latin typeface="宋体" pitchFamily="2" charset="-122"/>
              </a:rPr>
              <a:t>为惩罚系数，常取城市间最长距离的两倍多一点</a:t>
            </a:r>
            <a:r>
              <a:rPr lang="en-US" altLang="zh-CN" b="1" smtClean="0"/>
              <a:t>(</a:t>
            </a:r>
            <a:r>
              <a:rPr lang="zh-CN" altLang="en-US" b="1" smtClean="0">
                <a:latin typeface="宋体" pitchFamily="2" charset="-122"/>
              </a:rPr>
              <a:t>如</a:t>
            </a:r>
            <a:r>
              <a:rPr lang="en-US" altLang="zh-CN" b="1" smtClean="0">
                <a:solidFill>
                  <a:srgbClr val="A50021"/>
                </a:solidFill>
              </a:rPr>
              <a:t>2.05*</a:t>
            </a:r>
            <a:r>
              <a:rPr lang="en-US" altLang="zh-CN" b="1" i="1" smtClean="0">
                <a:solidFill>
                  <a:srgbClr val="A50021"/>
                </a:solidFill>
              </a:rPr>
              <a:t>d</a:t>
            </a:r>
            <a:r>
              <a:rPr lang="en-US" altLang="zh-CN" b="1" i="1" baseline="-30000" smtClean="0">
                <a:solidFill>
                  <a:srgbClr val="A50021"/>
                </a:solidFill>
              </a:rPr>
              <a:t>max</a:t>
            </a:r>
            <a:r>
              <a:rPr lang="en-US" altLang="zh-CN" b="1" smtClean="0"/>
              <a:t>)</a:t>
            </a:r>
            <a:r>
              <a:rPr lang="zh-CN" altLang="en-US" b="1" smtClean="0">
                <a:latin typeface="宋体" pitchFamily="2" charset="-122"/>
              </a:rPr>
              <a:t>。</a:t>
            </a:r>
            <a:r>
              <a:rPr lang="zh-CN" altLang="en-US" smtClean="0"/>
              <a:t> </a:t>
            </a:r>
          </a:p>
        </p:txBody>
      </p:sp>
    </p:spTree>
    <p:extLst>
      <p:ext uri="{BB962C8B-B14F-4D97-AF65-F5344CB8AC3E}">
        <p14:creationId xmlns:p14="http://schemas.microsoft.com/office/powerpoint/2010/main" val="1582883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9219" name="Rectangle 3"/>
          <p:cNvSpPr>
            <a:spLocks noGrp="1" noChangeArrowheads="1"/>
          </p:cNvSpPr>
          <p:nvPr>
            <p:ph type="body" idx="1"/>
          </p:nvPr>
        </p:nvSpPr>
        <p:spPr/>
        <p:txBody>
          <a:bodyPr/>
          <a:lstStyle/>
          <a:p>
            <a:pPr algn="just" eaLnBrk="1" hangingPunct="1"/>
            <a:r>
              <a:rPr lang="zh-CN" altLang="en-US" sz="2400" b="1" smtClean="0">
                <a:solidFill>
                  <a:srgbClr val="A50021"/>
                </a:solidFill>
                <a:ea typeface="黑体" pitchFamily="2" charset="-122"/>
              </a:rPr>
              <a:t>交叉策略</a:t>
            </a:r>
            <a:endParaRPr lang="zh-CN" altLang="en-US" sz="2400" b="1" smtClean="0">
              <a:solidFill>
                <a:srgbClr val="A50021"/>
              </a:solidFill>
            </a:endParaRPr>
          </a:p>
          <a:p>
            <a:pPr algn="just" eaLnBrk="1" hangingPunct="1"/>
            <a:r>
              <a:rPr lang="zh-CN" altLang="en-US" sz="2400" b="1" smtClean="0">
                <a:ea typeface="黑体" pitchFamily="2" charset="-122"/>
              </a:rPr>
              <a:t>	</a:t>
            </a:r>
            <a:r>
              <a:rPr lang="zh-CN" altLang="en-US" sz="2400" b="1" smtClean="0">
                <a:solidFill>
                  <a:srgbClr val="A50021"/>
                </a:solidFill>
                <a:ea typeface="黑体" pitchFamily="2" charset="-122"/>
              </a:rPr>
              <a:t>问题：</a:t>
            </a:r>
            <a:r>
              <a:rPr lang="zh-CN" altLang="en-US" sz="2400" b="1" smtClean="0"/>
              <a:t>基于</a:t>
            </a:r>
            <a:r>
              <a:rPr lang="en-US" altLang="zh-CN" sz="2400" b="1" smtClean="0"/>
              <a:t>TSP</a:t>
            </a:r>
            <a:r>
              <a:rPr lang="zh-CN" altLang="en-US" sz="2400" b="1" smtClean="0"/>
              <a:t>问题的顺序编码（其它编码如以边的组合状态进行编码也呈现相似特性），若采取简单的一点交叉或多点交叉策略，必然以极大的概率导致未能完全遍历所有城市的非法路径。</a:t>
            </a:r>
          </a:p>
          <a:p>
            <a:pPr algn="just" eaLnBrk="1" hangingPunct="1"/>
            <a:r>
              <a:rPr lang="zh-CN" altLang="en-US" sz="2400" b="1" smtClean="0"/>
              <a:t>	如</a:t>
            </a:r>
            <a:r>
              <a:rPr lang="en-US" altLang="zh-CN" sz="2400" b="1" smtClean="0"/>
              <a:t>8</a:t>
            </a:r>
            <a:r>
              <a:rPr lang="zh-CN" altLang="en-US" sz="2400" b="1" smtClean="0"/>
              <a:t>城市的</a:t>
            </a:r>
            <a:r>
              <a:rPr lang="en-US" altLang="zh-CN" sz="2400" b="1" smtClean="0"/>
              <a:t>TSP</a:t>
            </a:r>
            <a:r>
              <a:rPr lang="zh-CN" altLang="en-US" sz="2400" b="1" smtClean="0"/>
              <a:t>问题的两个父路径为</a:t>
            </a:r>
          </a:p>
          <a:p>
            <a:pPr algn="just" eaLnBrk="1" hangingPunct="1"/>
            <a:r>
              <a:rPr lang="zh-CN" altLang="en-US" sz="2400" b="1" smtClean="0"/>
              <a:t>    </a:t>
            </a:r>
            <a:r>
              <a:rPr lang="en-US" altLang="zh-CN" sz="2400" b="1" smtClean="0"/>
              <a:t>1 2 3 4 </a:t>
            </a:r>
            <a:r>
              <a:rPr lang="en-US" altLang="zh-CN" sz="2400" b="1" smtClean="0">
                <a:solidFill>
                  <a:srgbClr val="A50021"/>
                </a:solidFill>
              </a:rPr>
              <a:t>|</a:t>
            </a:r>
            <a:r>
              <a:rPr lang="en-US" altLang="zh-CN" sz="2400" b="1" smtClean="0"/>
              <a:t> 5 6 7 8</a:t>
            </a:r>
          </a:p>
          <a:p>
            <a:pPr algn="just" eaLnBrk="1" hangingPunct="1"/>
            <a:r>
              <a:rPr lang="en-US" altLang="zh-CN" sz="2400" b="1" smtClean="0"/>
              <a:t>    8 7 6 5 </a:t>
            </a:r>
            <a:r>
              <a:rPr lang="en-US" altLang="zh-CN" sz="2400" b="1" smtClean="0">
                <a:solidFill>
                  <a:srgbClr val="A50021"/>
                </a:solidFill>
              </a:rPr>
              <a:t>|</a:t>
            </a:r>
            <a:r>
              <a:rPr lang="en-US" altLang="zh-CN" sz="2400" b="1" smtClean="0"/>
              <a:t> 4 3 2 1</a:t>
            </a:r>
          </a:p>
        </p:txBody>
      </p:sp>
    </p:spTree>
    <p:extLst>
      <p:ext uri="{BB962C8B-B14F-4D97-AF65-F5344CB8AC3E}">
        <p14:creationId xmlns:p14="http://schemas.microsoft.com/office/powerpoint/2010/main" val="1681936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10243" name="Rectangle 3"/>
          <p:cNvSpPr>
            <a:spLocks noGrp="1" noChangeArrowheads="1"/>
          </p:cNvSpPr>
          <p:nvPr>
            <p:ph type="body" idx="1"/>
          </p:nvPr>
        </p:nvSpPr>
        <p:spPr/>
        <p:txBody>
          <a:bodyPr/>
          <a:lstStyle/>
          <a:p>
            <a:pPr algn="just" eaLnBrk="1" hangingPunct="1">
              <a:lnSpc>
                <a:spcPct val="110000"/>
              </a:lnSpc>
            </a:pPr>
            <a:r>
              <a:rPr lang="en-US" altLang="zh-CN" b="1" smtClean="0"/>
              <a:t>	</a:t>
            </a:r>
            <a:r>
              <a:rPr lang="zh-CN" altLang="en-US" b="1" smtClean="0"/>
              <a:t>若采取一点交叉，且交叉点随机选为</a:t>
            </a:r>
            <a:r>
              <a:rPr lang="en-US" altLang="zh-CN" b="1" smtClean="0"/>
              <a:t>4</a:t>
            </a:r>
            <a:r>
              <a:rPr lang="zh-CN" altLang="en-US" b="1" smtClean="0"/>
              <a:t>，则交叉后产生的两个后代为</a:t>
            </a:r>
          </a:p>
          <a:p>
            <a:pPr algn="just" eaLnBrk="1" hangingPunct="1">
              <a:lnSpc>
                <a:spcPct val="110000"/>
              </a:lnSpc>
            </a:pPr>
            <a:r>
              <a:rPr lang="zh-CN" altLang="en-US" b="1" smtClean="0"/>
              <a:t>    	</a:t>
            </a:r>
            <a:r>
              <a:rPr lang="en-US" altLang="zh-CN" b="1" smtClean="0"/>
              <a:t>8 7 6 5 5 6 7 8</a:t>
            </a:r>
          </a:p>
          <a:p>
            <a:pPr algn="just" eaLnBrk="1" hangingPunct="1">
              <a:lnSpc>
                <a:spcPct val="110000"/>
              </a:lnSpc>
            </a:pPr>
            <a:r>
              <a:rPr lang="en-US" altLang="zh-CN" b="1" smtClean="0"/>
              <a:t>   	1 2 3 4 4 3 2 1</a:t>
            </a:r>
          </a:p>
          <a:p>
            <a:pPr algn="just" eaLnBrk="1" hangingPunct="1">
              <a:lnSpc>
                <a:spcPct val="110000"/>
              </a:lnSpc>
            </a:pPr>
            <a:r>
              <a:rPr lang="en-US" altLang="zh-CN" b="1" smtClean="0">
                <a:latin typeface="宋体" pitchFamily="2" charset="-122"/>
              </a:rPr>
              <a:t>	</a:t>
            </a:r>
            <a:r>
              <a:rPr lang="zh-CN" altLang="en-US" b="1" smtClean="0">
                <a:latin typeface="宋体" pitchFamily="2" charset="-122"/>
              </a:rPr>
              <a:t>显然，这两个子路径均未能遍历所有</a:t>
            </a:r>
            <a:r>
              <a:rPr lang="en-US" altLang="zh-CN" b="1" smtClean="0"/>
              <a:t>8</a:t>
            </a:r>
            <a:r>
              <a:rPr lang="zh-CN" altLang="en-US" b="1" smtClean="0">
                <a:latin typeface="宋体" pitchFamily="2" charset="-122"/>
              </a:rPr>
              <a:t>个城市，都违反</a:t>
            </a:r>
            <a:r>
              <a:rPr lang="en-US" altLang="zh-CN" b="1" smtClean="0"/>
              <a:t>TSP</a:t>
            </a:r>
            <a:r>
              <a:rPr lang="zh-CN" altLang="en-US" b="1" smtClean="0">
                <a:latin typeface="宋体" pitchFamily="2" charset="-122"/>
              </a:rPr>
              <a:t>问题的约束条件。</a:t>
            </a:r>
            <a:r>
              <a:rPr lang="zh-CN" altLang="en-US" b="1" smtClean="0"/>
              <a:t> </a:t>
            </a:r>
            <a:endParaRPr lang="zh-CN" altLang="en-US" smtClean="0"/>
          </a:p>
          <a:p>
            <a:pPr algn="just" eaLnBrk="1" hangingPunct="1">
              <a:lnSpc>
                <a:spcPct val="110000"/>
              </a:lnSpc>
            </a:pPr>
            <a:r>
              <a:rPr lang="zh-CN" altLang="en-US" b="1" smtClean="0"/>
              <a:t>	可以采取上述构造惩罚函数的方法，但试验效果不佳。</a:t>
            </a:r>
          </a:p>
        </p:txBody>
      </p:sp>
    </p:spTree>
    <p:extLst>
      <p:ext uri="{BB962C8B-B14F-4D97-AF65-F5344CB8AC3E}">
        <p14:creationId xmlns:p14="http://schemas.microsoft.com/office/powerpoint/2010/main" val="1180444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11267" name="Rectangle 3"/>
          <p:cNvSpPr>
            <a:spLocks noGrp="1" noChangeArrowheads="1"/>
          </p:cNvSpPr>
          <p:nvPr>
            <p:ph type="body" idx="1"/>
          </p:nvPr>
        </p:nvSpPr>
        <p:spPr/>
        <p:txBody>
          <a:bodyPr/>
          <a:lstStyle/>
          <a:p>
            <a:pPr algn="just" eaLnBrk="1" hangingPunct="1">
              <a:lnSpc>
                <a:spcPct val="110000"/>
              </a:lnSpc>
            </a:pPr>
            <a:r>
              <a:rPr lang="en-US" altLang="zh-CN" b="1" smtClean="0">
                <a:solidFill>
                  <a:srgbClr val="A50021"/>
                </a:solidFill>
                <a:ea typeface="黑体" pitchFamily="2" charset="-122"/>
              </a:rPr>
              <a:t>	</a:t>
            </a:r>
            <a:r>
              <a:rPr lang="zh-CN" altLang="en-US" b="1" smtClean="0">
                <a:solidFill>
                  <a:srgbClr val="A50021"/>
                </a:solidFill>
                <a:ea typeface="黑体" pitchFamily="2" charset="-122"/>
              </a:rPr>
              <a:t>可能的解释：</a:t>
            </a:r>
            <a:r>
              <a:rPr lang="zh-CN" altLang="en-US" b="1" smtClean="0"/>
              <a:t>这一方法将本已十分复杂的</a:t>
            </a:r>
            <a:r>
              <a:rPr lang="en-US" altLang="zh-CN" b="1" smtClean="0"/>
              <a:t>TSP</a:t>
            </a:r>
            <a:r>
              <a:rPr lang="zh-CN" altLang="en-US" b="1" smtClean="0"/>
              <a:t>问题更加复杂化了。因为满足</a:t>
            </a:r>
            <a:r>
              <a:rPr lang="en-US" altLang="zh-CN" b="1" smtClean="0"/>
              <a:t>TSP</a:t>
            </a:r>
            <a:r>
              <a:rPr lang="zh-CN" altLang="en-US" b="1" smtClean="0"/>
              <a:t>问题约束条件的可行解空间规模为</a:t>
            </a:r>
            <a:r>
              <a:rPr lang="en-US" altLang="zh-CN" b="1" smtClean="0"/>
              <a:t>n!</a:t>
            </a:r>
            <a:r>
              <a:rPr lang="zh-CN" altLang="en-US" b="1" smtClean="0"/>
              <a:t>；而按构造惩罚函数的方法，其搜索空间规模变为</a:t>
            </a:r>
            <a:r>
              <a:rPr lang="en-US" altLang="zh-CN" b="1" smtClean="0"/>
              <a:t>n</a:t>
            </a:r>
            <a:r>
              <a:rPr lang="en-US" altLang="zh-CN" b="1" baseline="30000" smtClean="0"/>
              <a:t>n</a:t>
            </a:r>
            <a:r>
              <a:rPr lang="zh-CN" altLang="en-US" b="1" smtClean="0"/>
              <a:t>；随着</a:t>
            </a:r>
            <a:r>
              <a:rPr lang="en-US" altLang="zh-CN" b="1" smtClean="0"/>
              <a:t>n</a:t>
            </a:r>
            <a:r>
              <a:rPr lang="zh-CN" altLang="en-US" b="1" smtClean="0"/>
              <a:t>的增大</a:t>
            </a:r>
            <a:r>
              <a:rPr lang="en-US" altLang="zh-CN" b="1" smtClean="0"/>
              <a:t>n!</a:t>
            </a:r>
            <a:r>
              <a:rPr lang="zh-CN" altLang="en-US" b="1" smtClean="0"/>
              <a:t>与</a:t>
            </a:r>
            <a:r>
              <a:rPr lang="en-US" altLang="zh-CN" b="1" smtClean="0"/>
              <a:t>n</a:t>
            </a:r>
            <a:r>
              <a:rPr lang="en-US" altLang="zh-CN" b="1" baseline="30000" smtClean="0"/>
              <a:t>n</a:t>
            </a:r>
            <a:r>
              <a:rPr lang="zh-CN" altLang="en-US" b="1" smtClean="0"/>
              <a:t>之间的差距是极其惊人的。</a:t>
            </a:r>
          </a:p>
          <a:p>
            <a:pPr eaLnBrk="1" hangingPunct="1">
              <a:lnSpc>
                <a:spcPct val="110000"/>
              </a:lnSpc>
            </a:pPr>
            <a:r>
              <a:rPr lang="zh-CN" altLang="en-US" b="1" smtClean="0">
                <a:latin typeface="宋体" pitchFamily="2" charset="-122"/>
              </a:rPr>
              <a:t>	解决这一约束问题的另一种处理方法是对交叉、变异等遗传操作做适当的修正，使其自动满足</a:t>
            </a:r>
            <a:r>
              <a:rPr lang="en-US" altLang="zh-CN" b="1" smtClean="0"/>
              <a:t>TSP</a:t>
            </a:r>
            <a:r>
              <a:rPr lang="zh-CN" altLang="en-US" b="1" smtClean="0">
                <a:latin typeface="宋体" pitchFamily="2" charset="-122"/>
              </a:rPr>
              <a:t>的约束条件。</a:t>
            </a:r>
            <a:r>
              <a:rPr lang="zh-CN" altLang="en-US" smtClean="0"/>
              <a:t> </a:t>
            </a:r>
            <a:endParaRPr lang="zh-CN" altLang="en-US" sz="2600" smtClean="0"/>
          </a:p>
        </p:txBody>
      </p:sp>
    </p:spTree>
    <p:extLst>
      <p:ext uri="{BB962C8B-B14F-4D97-AF65-F5344CB8AC3E}">
        <p14:creationId xmlns:p14="http://schemas.microsoft.com/office/powerpoint/2010/main" val="1755367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12291" name="Rectangle 3"/>
          <p:cNvSpPr>
            <a:spLocks noGrp="1" noChangeArrowheads="1"/>
          </p:cNvSpPr>
          <p:nvPr>
            <p:ph type="body" idx="1"/>
          </p:nvPr>
        </p:nvSpPr>
        <p:spPr>
          <a:xfrm>
            <a:off x="0" y="1600200"/>
            <a:ext cx="8964488" cy="4525963"/>
          </a:xfrm>
        </p:spPr>
        <p:txBody>
          <a:bodyPr/>
          <a:lstStyle/>
          <a:p>
            <a:pPr algn="just" eaLnBrk="1" hangingPunct="1"/>
            <a:r>
              <a:rPr lang="zh-CN" altLang="en-US" sz="2800" b="1" smtClean="0">
                <a:solidFill>
                  <a:srgbClr val="A50021"/>
                </a:solidFill>
                <a:ea typeface="黑体" pitchFamily="2" charset="-122"/>
              </a:rPr>
              <a:t>常用的几种交叉方法：</a:t>
            </a:r>
            <a:endParaRPr lang="zh-CN" altLang="en-US" sz="2800" b="1" smtClean="0">
              <a:solidFill>
                <a:srgbClr val="A50021"/>
              </a:solidFill>
            </a:endParaRPr>
          </a:p>
          <a:p>
            <a:pPr algn="just" eaLnBrk="1" hangingPunct="1"/>
            <a:r>
              <a:rPr lang="en-US" altLang="zh-CN" sz="2800" b="1" smtClean="0"/>
              <a:t>1</a:t>
            </a:r>
            <a:r>
              <a:rPr lang="zh-CN" altLang="en-US" sz="2800" b="1" smtClean="0"/>
              <a:t>．</a:t>
            </a:r>
            <a:r>
              <a:rPr lang="zh-CN" altLang="en-US" sz="2800" b="1" smtClean="0">
                <a:solidFill>
                  <a:srgbClr val="A50021"/>
                </a:solidFill>
                <a:ea typeface="黑体" pitchFamily="2" charset="-122"/>
              </a:rPr>
              <a:t>部分匹配交叉</a:t>
            </a:r>
            <a:r>
              <a:rPr lang="en-US" altLang="zh-CN" sz="2800" b="1" smtClean="0">
                <a:ea typeface="黑体" pitchFamily="2" charset="-122"/>
              </a:rPr>
              <a:t>(PMX</a:t>
            </a:r>
            <a:r>
              <a:rPr lang="zh-CN" altLang="en-US" sz="2800" b="1" smtClean="0">
                <a:ea typeface="黑体" pitchFamily="2" charset="-122"/>
              </a:rPr>
              <a:t>，</a:t>
            </a:r>
            <a:r>
              <a:rPr lang="en-US" altLang="zh-CN" sz="2800" b="1" smtClean="0">
                <a:ea typeface="黑体" pitchFamily="2" charset="-122"/>
              </a:rPr>
              <a:t>Partially Matched Crossover)</a:t>
            </a:r>
            <a:r>
              <a:rPr lang="zh-CN" altLang="en-US" sz="2800" b="1" smtClean="0">
                <a:ea typeface="黑体" pitchFamily="2" charset="-122"/>
              </a:rPr>
              <a:t>法</a:t>
            </a:r>
            <a:r>
              <a:rPr lang="en-US" altLang="zh-CN" sz="2800" b="1" smtClean="0">
                <a:ea typeface="黑体" pitchFamily="2" charset="-122"/>
              </a:rPr>
              <a:t>.</a:t>
            </a:r>
            <a:r>
              <a:rPr lang="zh-CN" altLang="en-US" sz="2800" b="1" smtClean="0"/>
              <a:t>由</a:t>
            </a:r>
            <a:r>
              <a:rPr lang="en-US" altLang="zh-CN" sz="2800" b="1" smtClean="0"/>
              <a:t>Goldberg</a:t>
            </a:r>
            <a:r>
              <a:rPr lang="zh-CN" altLang="en-US" sz="2800" b="1" smtClean="0"/>
              <a:t>和</a:t>
            </a:r>
            <a:r>
              <a:rPr lang="en-US" altLang="zh-CN" sz="2800" b="1" smtClean="0"/>
              <a:t>Lingle</a:t>
            </a:r>
            <a:r>
              <a:rPr lang="zh-CN" altLang="en-US" sz="2800" b="1" smtClean="0"/>
              <a:t>于</a:t>
            </a:r>
            <a:r>
              <a:rPr lang="en-US" altLang="zh-CN" sz="2800" b="1" smtClean="0"/>
              <a:t>1985</a:t>
            </a:r>
            <a:r>
              <a:rPr lang="zh-CN" altLang="en-US" sz="2800" b="1" smtClean="0"/>
              <a:t>年提出的。在</a:t>
            </a:r>
            <a:r>
              <a:rPr lang="en-US" altLang="zh-CN" sz="2800" b="1" smtClean="0"/>
              <a:t>PMX</a:t>
            </a:r>
            <a:r>
              <a:rPr lang="zh-CN" altLang="en-US" sz="2800" b="1" smtClean="0"/>
              <a:t>操作中，先依据均匀随机分布产生两个位串交叉点，定义这两点之间的区域为一</a:t>
            </a:r>
            <a:r>
              <a:rPr lang="zh-CN" altLang="en-US" sz="2800" b="1" smtClean="0">
                <a:solidFill>
                  <a:srgbClr val="A50021"/>
                </a:solidFill>
                <a:ea typeface="黑体" pitchFamily="2" charset="-122"/>
              </a:rPr>
              <a:t>匹配区域</a:t>
            </a:r>
            <a:r>
              <a:rPr lang="zh-CN" altLang="en-US" sz="2800" b="1" smtClean="0"/>
              <a:t>，并使用位置交换操作交换两个父串的匹配区域。</a:t>
            </a:r>
          </a:p>
          <a:p>
            <a:pPr algn="just" eaLnBrk="1" hangingPunct="1"/>
            <a:r>
              <a:rPr lang="zh-CN" altLang="en-US" sz="2800" b="1" smtClean="0"/>
              <a:t>实例：如两父串及匹配区域为</a:t>
            </a:r>
          </a:p>
          <a:p>
            <a:pPr algn="just" eaLnBrk="1" hangingPunct="1"/>
            <a:r>
              <a:rPr lang="zh-CN" altLang="en-US" sz="2800" b="1" smtClean="0"/>
              <a:t>    </a:t>
            </a:r>
            <a:r>
              <a:rPr lang="en-US" altLang="zh-CN" sz="2800" b="1" smtClean="0"/>
              <a:t>A</a:t>
            </a:r>
            <a:r>
              <a:rPr lang="zh-CN" altLang="en-US" sz="2800" b="1" smtClean="0"/>
              <a:t>＝</a:t>
            </a:r>
            <a:r>
              <a:rPr lang="en-US" altLang="zh-CN" sz="2800" b="1" smtClean="0"/>
              <a:t>9 8 4 | 5 6 7 | 1 3 2 0</a:t>
            </a:r>
          </a:p>
          <a:p>
            <a:pPr algn="just" eaLnBrk="1" hangingPunct="1"/>
            <a:r>
              <a:rPr lang="en-US" altLang="zh-CN" sz="2800" b="1" smtClean="0"/>
              <a:t>    B</a:t>
            </a:r>
            <a:r>
              <a:rPr lang="zh-CN" altLang="en-US" sz="2800" b="1" smtClean="0"/>
              <a:t>＝</a:t>
            </a:r>
            <a:r>
              <a:rPr lang="en-US" altLang="zh-CN" sz="2800" b="1" smtClean="0"/>
              <a:t>8 7 1 | 2 3 0 | 9 5 4 6</a:t>
            </a:r>
            <a:endParaRPr lang="en-US" altLang="zh-CN" sz="2800" smtClean="0"/>
          </a:p>
        </p:txBody>
      </p:sp>
    </p:spTree>
    <p:extLst>
      <p:ext uri="{BB962C8B-B14F-4D97-AF65-F5344CB8AC3E}">
        <p14:creationId xmlns:p14="http://schemas.microsoft.com/office/powerpoint/2010/main" val="467251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13315" name="Rectangle 3"/>
          <p:cNvSpPr>
            <a:spLocks noGrp="1" noChangeArrowheads="1"/>
          </p:cNvSpPr>
          <p:nvPr>
            <p:ph type="body" idx="1"/>
          </p:nvPr>
        </p:nvSpPr>
        <p:spPr>
          <a:xfrm>
            <a:off x="323528" y="1556792"/>
            <a:ext cx="8568952" cy="4844008"/>
          </a:xfrm>
        </p:spPr>
        <p:txBody>
          <a:bodyPr/>
          <a:lstStyle/>
          <a:p>
            <a:pPr algn="just" eaLnBrk="1" hangingPunct="1">
              <a:lnSpc>
                <a:spcPct val="90000"/>
              </a:lnSpc>
            </a:pPr>
            <a:r>
              <a:rPr lang="en-US" altLang="zh-CN" b="1" smtClean="0"/>
              <a:t>	</a:t>
            </a:r>
            <a:r>
              <a:rPr lang="zh-CN" altLang="en-US" sz="2800" b="1" smtClean="0"/>
              <a:t>首先交换</a:t>
            </a:r>
            <a:r>
              <a:rPr lang="en-US" altLang="zh-CN" sz="2800" b="1" smtClean="0"/>
              <a:t>A</a:t>
            </a:r>
            <a:r>
              <a:rPr lang="zh-CN" altLang="en-US" sz="2800" b="1" smtClean="0"/>
              <a:t>和</a:t>
            </a:r>
            <a:r>
              <a:rPr lang="en-US" altLang="zh-CN" sz="2800" b="1" smtClean="0"/>
              <a:t>B</a:t>
            </a:r>
            <a:r>
              <a:rPr lang="zh-CN" altLang="en-US" sz="2800" b="1" smtClean="0"/>
              <a:t>的两个匹配区域，得到</a:t>
            </a:r>
          </a:p>
          <a:p>
            <a:pPr algn="just" eaLnBrk="1" hangingPunct="1">
              <a:lnSpc>
                <a:spcPct val="90000"/>
              </a:lnSpc>
            </a:pPr>
            <a:r>
              <a:rPr lang="zh-CN" altLang="en-US" sz="2800" b="1" smtClean="0"/>
              <a:t>    </a:t>
            </a:r>
            <a:r>
              <a:rPr lang="en-US" altLang="zh-CN" sz="2800" b="1" smtClean="0"/>
              <a:t>A’</a:t>
            </a:r>
            <a:r>
              <a:rPr lang="zh-CN" altLang="en-US" sz="2800" b="1" smtClean="0"/>
              <a:t>＝</a:t>
            </a:r>
            <a:r>
              <a:rPr lang="en-US" altLang="zh-CN" sz="2800" b="1" smtClean="0"/>
              <a:t>9 8 4 | 2 3 0 | l 3 2 0</a:t>
            </a:r>
          </a:p>
          <a:p>
            <a:pPr algn="just" eaLnBrk="1" hangingPunct="1">
              <a:lnSpc>
                <a:spcPct val="90000"/>
              </a:lnSpc>
            </a:pPr>
            <a:r>
              <a:rPr lang="en-US" altLang="zh-CN" sz="2800" b="1" smtClean="0"/>
              <a:t>    B’</a:t>
            </a:r>
            <a:r>
              <a:rPr lang="zh-CN" altLang="en-US" sz="2800" b="1" smtClean="0"/>
              <a:t>＝</a:t>
            </a:r>
            <a:r>
              <a:rPr lang="en-US" altLang="zh-CN" sz="2800" b="1" smtClean="0"/>
              <a:t>8 7 1 | 5 6 7 | 9 5 4 6</a:t>
            </a:r>
          </a:p>
          <a:p>
            <a:pPr eaLnBrk="1" hangingPunct="1">
              <a:lnSpc>
                <a:spcPct val="90000"/>
              </a:lnSpc>
            </a:pPr>
            <a:r>
              <a:rPr lang="en-US" altLang="zh-CN" sz="2800" b="1" smtClean="0">
                <a:latin typeface="宋体" pitchFamily="2" charset="-122"/>
              </a:rPr>
              <a:t>	</a:t>
            </a:r>
            <a:r>
              <a:rPr lang="zh-CN" altLang="en-US" sz="2800" b="1" smtClean="0">
                <a:latin typeface="宋体" pitchFamily="2" charset="-122"/>
              </a:rPr>
              <a:t>对于</a:t>
            </a:r>
            <a:r>
              <a:rPr lang="en-US" altLang="zh-CN" sz="2800" b="1" smtClean="0"/>
              <a:t>A’</a:t>
            </a:r>
            <a:r>
              <a:rPr lang="zh-CN" altLang="en-US" sz="2800" b="1" smtClean="0">
                <a:latin typeface="宋体" pitchFamily="2" charset="-122"/>
              </a:rPr>
              <a:t>、</a:t>
            </a:r>
            <a:r>
              <a:rPr lang="en-US" altLang="zh-CN" sz="2800" b="1" smtClean="0"/>
              <a:t>B’</a:t>
            </a:r>
            <a:r>
              <a:rPr lang="zh-CN" altLang="en-US" sz="2800" b="1" smtClean="0">
                <a:latin typeface="宋体" pitchFamily="2" charset="-122"/>
              </a:rPr>
              <a:t>两子串中匹配区域以外出现的遍历重复，依据匹配区域内的位置映射关系，逐一进行交换。对于</a:t>
            </a:r>
            <a:r>
              <a:rPr lang="en-US" altLang="zh-CN" sz="2800" b="1" smtClean="0"/>
              <a:t>A’</a:t>
            </a:r>
            <a:r>
              <a:rPr lang="zh-CN" altLang="en-US" sz="2800" b="1" smtClean="0">
                <a:latin typeface="宋体" pitchFamily="2" charset="-122"/>
              </a:rPr>
              <a:t>有</a:t>
            </a:r>
            <a:r>
              <a:rPr lang="en-US" altLang="zh-CN" sz="2800" b="1" smtClean="0">
                <a:solidFill>
                  <a:srgbClr val="A50021"/>
                </a:solidFill>
              </a:rPr>
              <a:t>2</a:t>
            </a:r>
            <a:r>
              <a:rPr lang="zh-CN" altLang="en-US" sz="2800" b="1" smtClean="0">
                <a:solidFill>
                  <a:srgbClr val="A50021"/>
                </a:solidFill>
                <a:latin typeface="宋体" pitchFamily="2" charset="-122"/>
              </a:rPr>
              <a:t>到</a:t>
            </a:r>
            <a:r>
              <a:rPr lang="en-US" altLang="zh-CN" sz="2800" b="1" smtClean="0">
                <a:solidFill>
                  <a:srgbClr val="A50021"/>
                </a:solidFill>
              </a:rPr>
              <a:t>5</a:t>
            </a:r>
            <a:r>
              <a:rPr lang="zh-CN" altLang="en-US" sz="2800" b="1" smtClean="0">
                <a:latin typeface="宋体" pitchFamily="2" charset="-122"/>
              </a:rPr>
              <a:t>，</a:t>
            </a:r>
            <a:r>
              <a:rPr lang="en-US" altLang="zh-CN" sz="2800" b="1" smtClean="0">
                <a:solidFill>
                  <a:srgbClr val="A50021"/>
                </a:solidFill>
              </a:rPr>
              <a:t>3</a:t>
            </a:r>
            <a:r>
              <a:rPr lang="zh-CN" altLang="en-US" sz="2800" b="1" smtClean="0">
                <a:solidFill>
                  <a:srgbClr val="A50021"/>
                </a:solidFill>
                <a:latin typeface="宋体" pitchFamily="2" charset="-122"/>
              </a:rPr>
              <a:t>到</a:t>
            </a:r>
            <a:r>
              <a:rPr lang="en-US" altLang="zh-CN" sz="2800" b="1" smtClean="0">
                <a:solidFill>
                  <a:srgbClr val="A50021"/>
                </a:solidFill>
              </a:rPr>
              <a:t>6</a:t>
            </a:r>
            <a:r>
              <a:rPr lang="zh-CN" altLang="en-US" sz="2800" b="1" smtClean="0">
                <a:latin typeface="宋体" pitchFamily="2" charset="-122"/>
              </a:rPr>
              <a:t>，</a:t>
            </a:r>
            <a:r>
              <a:rPr lang="en-US" altLang="zh-CN" sz="2800" b="1" smtClean="0">
                <a:solidFill>
                  <a:srgbClr val="A50021"/>
                </a:solidFill>
              </a:rPr>
              <a:t>0</a:t>
            </a:r>
            <a:r>
              <a:rPr lang="zh-CN" altLang="en-US" sz="2800" b="1" smtClean="0">
                <a:solidFill>
                  <a:srgbClr val="A50021"/>
                </a:solidFill>
                <a:latin typeface="宋体" pitchFamily="2" charset="-122"/>
              </a:rPr>
              <a:t>到</a:t>
            </a:r>
            <a:r>
              <a:rPr lang="en-US" altLang="zh-CN" sz="2800" b="1" smtClean="0">
                <a:solidFill>
                  <a:srgbClr val="A50021"/>
                </a:solidFill>
              </a:rPr>
              <a:t>7</a:t>
            </a:r>
            <a:r>
              <a:rPr lang="zh-CN" altLang="en-US" sz="2800" b="1" smtClean="0">
                <a:latin typeface="宋体" pitchFamily="2" charset="-122"/>
              </a:rPr>
              <a:t>的位置符号映射，对</a:t>
            </a:r>
            <a:r>
              <a:rPr lang="en-US" altLang="zh-CN" sz="2800" b="1" smtClean="0"/>
              <a:t>A’</a:t>
            </a:r>
            <a:r>
              <a:rPr lang="zh-CN" altLang="en-US" sz="2800" b="1" smtClean="0">
                <a:latin typeface="宋体" pitchFamily="2" charset="-122"/>
              </a:rPr>
              <a:t>的匹配区以外的</a:t>
            </a:r>
            <a:r>
              <a:rPr lang="en-US" altLang="zh-CN" sz="2800" b="1" smtClean="0"/>
              <a:t>2</a:t>
            </a:r>
            <a:r>
              <a:rPr lang="zh-CN" altLang="en-US" sz="2800" b="1" smtClean="0">
                <a:latin typeface="宋体" pitchFamily="2" charset="-122"/>
              </a:rPr>
              <a:t>，</a:t>
            </a:r>
            <a:r>
              <a:rPr lang="en-US" altLang="zh-CN" sz="2800" b="1" smtClean="0"/>
              <a:t>3</a:t>
            </a:r>
            <a:r>
              <a:rPr lang="zh-CN" altLang="en-US" sz="2800" b="1" smtClean="0">
                <a:latin typeface="宋体" pitchFamily="2" charset="-122"/>
              </a:rPr>
              <a:t>，</a:t>
            </a:r>
            <a:r>
              <a:rPr lang="en-US" altLang="zh-CN" sz="2800" b="1" smtClean="0"/>
              <a:t>0</a:t>
            </a:r>
            <a:r>
              <a:rPr lang="zh-CN" altLang="en-US" sz="2800" b="1" smtClean="0">
                <a:latin typeface="宋体" pitchFamily="2" charset="-122"/>
              </a:rPr>
              <a:t>分别以</a:t>
            </a:r>
            <a:r>
              <a:rPr lang="en-US" altLang="zh-CN" sz="2800" b="1" smtClean="0"/>
              <a:t>5</a:t>
            </a:r>
            <a:r>
              <a:rPr lang="zh-CN" altLang="en-US" sz="2800" b="1" smtClean="0">
                <a:latin typeface="宋体" pitchFamily="2" charset="-122"/>
              </a:rPr>
              <a:t>，</a:t>
            </a:r>
            <a:r>
              <a:rPr lang="en-US" altLang="zh-CN" sz="2800" b="1" smtClean="0"/>
              <a:t>6</a:t>
            </a:r>
            <a:r>
              <a:rPr lang="zh-CN" altLang="en-US" sz="2800" b="1" smtClean="0">
                <a:latin typeface="宋体" pitchFamily="2" charset="-122"/>
              </a:rPr>
              <a:t>，</a:t>
            </a:r>
            <a:r>
              <a:rPr lang="en-US" altLang="zh-CN" sz="2800" b="1" smtClean="0"/>
              <a:t>7</a:t>
            </a:r>
            <a:r>
              <a:rPr lang="zh-CN" altLang="en-US" sz="2800" b="1" smtClean="0">
                <a:latin typeface="宋体" pitchFamily="2" charset="-122"/>
              </a:rPr>
              <a:t>替换，则得</a:t>
            </a:r>
            <a:r>
              <a:rPr lang="zh-CN" altLang="en-US" sz="2800" smtClean="0"/>
              <a:t> </a:t>
            </a:r>
          </a:p>
          <a:p>
            <a:pPr algn="just" eaLnBrk="1" hangingPunct="1">
              <a:lnSpc>
                <a:spcPct val="90000"/>
              </a:lnSpc>
            </a:pPr>
            <a:r>
              <a:rPr lang="zh-CN" altLang="en-US" sz="2800" b="1" smtClean="0"/>
              <a:t>    </a:t>
            </a:r>
            <a:r>
              <a:rPr lang="en-US" altLang="zh-CN" sz="2800" b="1" smtClean="0"/>
              <a:t>A”</a:t>
            </a:r>
            <a:r>
              <a:rPr lang="zh-CN" altLang="en-US" sz="2800" b="1" smtClean="0"/>
              <a:t>＝</a:t>
            </a:r>
            <a:r>
              <a:rPr lang="en-US" altLang="zh-CN" sz="2800" b="1" smtClean="0"/>
              <a:t>9 8 4 | 2 3 0 | 1 6 5 7	</a:t>
            </a:r>
            <a:r>
              <a:rPr lang="zh-CN" altLang="en-US" sz="2800" b="1" smtClean="0"/>
              <a:t>同理可得：</a:t>
            </a:r>
          </a:p>
          <a:p>
            <a:pPr algn="just" eaLnBrk="1" hangingPunct="1">
              <a:lnSpc>
                <a:spcPct val="90000"/>
              </a:lnSpc>
            </a:pPr>
            <a:r>
              <a:rPr lang="zh-CN" altLang="en-US" sz="2800" b="1" smtClean="0"/>
              <a:t>    </a:t>
            </a:r>
            <a:r>
              <a:rPr lang="en-US" altLang="zh-CN" sz="2800" b="1" smtClean="0"/>
              <a:t>B”</a:t>
            </a:r>
            <a:r>
              <a:rPr lang="zh-CN" altLang="en-US" sz="2800" b="1" smtClean="0"/>
              <a:t>＝</a:t>
            </a:r>
            <a:r>
              <a:rPr lang="en-US" altLang="zh-CN" sz="2800" b="1" smtClean="0"/>
              <a:t>8 0 1 | 5 6 7 | 9 2 4 3</a:t>
            </a:r>
          </a:p>
          <a:p>
            <a:pPr eaLnBrk="1" hangingPunct="1">
              <a:lnSpc>
                <a:spcPct val="90000"/>
              </a:lnSpc>
            </a:pPr>
            <a:r>
              <a:rPr lang="en-US" altLang="zh-CN" sz="2800" b="1" smtClean="0">
                <a:latin typeface="宋体" pitchFamily="2" charset="-122"/>
              </a:rPr>
              <a:t>	</a:t>
            </a:r>
            <a:r>
              <a:rPr lang="zh-CN" altLang="en-US" sz="2800" b="1" smtClean="0">
                <a:latin typeface="宋体" pitchFamily="2" charset="-122"/>
              </a:rPr>
              <a:t>这样，每个子串的次序部分地由其父串确定。</a:t>
            </a:r>
            <a:r>
              <a:rPr lang="zh-CN" altLang="en-US" sz="2800" smtClean="0"/>
              <a:t> </a:t>
            </a:r>
          </a:p>
        </p:txBody>
      </p:sp>
    </p:spTree>
    <p:extLst>
      <p:ext uri="{BB962C8B-B14F-4D97-AF65-F5344CB8AC3E}">
        <p14:creationId xmlns:p14="http://schemas.microsoft.com/office/powerpoint/2010/main" val="168283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979613" y="188913"/>
            <a:ext cx="6707187" cy="503237"/>
          </a:xfrm>
        </p:spPr>
        <p:txBody>
          <a:bodyPr/>
          <a:lstStyle/>
          <a:p>
            <a:pPr algn="l"/>
            <a:r>
              <a:rPr lang="zh-CN" altLang="en-US" sz="4000">
                <a:hlinkClick r:id="rId2" action="ppaction://hlinksldjump"/>
              </a:rPr>
              <a:t>人的进化过程</a:t>
            </a:r>
            <a:endParaRPr lang="zh-CN" altLang="en-US" sz="4000"/>
          </a:p>
        </p:txBody>
      </p:sp>
      <p:pic>
        <p:nvPicPr>
          <p:cNvPr id="65540" name="Picture 4" descr="evolution"/>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763713" y="2205038"/>
            <a:ext cx="5581650" cy="2333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5541" name="Line 5"/>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2" name="Line 6"/>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3" name="Line 7"/>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4" name="Line 8"/>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54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14339" name="Rectangle 3"/>
          <p:cNvSpPr>
            <a:spLocks noGrp="1" noChangeArrowheads="1"/>
          </p:cNvSpPr>
          <p:nvPr>
            <p:ph type="body" idx="1"/>
          </p:nvPr>
        </p:nvSpPr>
        <p:spPr/>
        <p:txBody>
          <a:bodyPr/>
          <a:lstStyle/>
          <a:p>
            <a:pPr algn="just" eaLnBrk="1" hangingPunct="1">
              <a:lnSpc>
                <a:spcPct val="90000"/>
              </a:lnSpc>
            </a:pPr>
            <a:r>
              <a:rPr lang="en-US" altLang="zh-CN" b="1" smtClean="0"/>
              <a:t>2</a:t>
            </a:r>
            <a:r>
              <a:rPr lang="zh-CN" altLang="en-US" b="1" smtClean="0"/>
              <a:t>．</a:t>
            </a:r>
            <a:r>
              <a:rPr lang="zh-CN" altLang="en-US" b="1" smtClean="0">
                <a:solidFill>
                  <a:srgbClr val="A50021"/>
                </a:solidFill>
                <a:ea typeface="黑体" pitchFamily="2" charset="-122"/>
              </a:rPr>
              <a:t>顺序交叉法</a:t>
            </a:r>
            <a:r>
              <a:rPr lang="en-US" altLang="zh-CN" b="1" smtClean="0">
                <a:ea typeface="黑体" pitchFamily="2" charset="-122"/>
              </a:rPr>
              <a:t>(OX</a:t>
            </a:r>
            <a:r>
              <a:rPr lang="zh-CN" altLang="en-US" b="1" smtClean="0">
                <a:ea typeface="黑体" pitchFamily="2" charset="-122"/>
              </a:rPr>
              <a:t>，</a:t>
            </a:r>
            <a:r>
              <a:rPr lang="en-US" altLang="zh-CN" b="1" smtClean="0">
                <a:ea typeface="黑体" pitchFamily="2" charset="-122"/>
              </a:rPr>
              <a:t>Order Crossover)</a:t>
            </a:r>
            <a:endParaRPr lang="en-US" altLang="zh-CN" b="1" smtClean="0"/>
          </a:p>
          <a:p>
            <a:pPr algn="just" eaLnBrk="1" hangingPunct="1">
              <a:lnSpc>
                <a:spcPct val="90000"/>
              </a:lnSpc>
            </a:pPr>
            <a:r>
              <a:rPr lang="en-US" altLang="zh-CN" b="1" smtClean="0"/>
              <a:t>	</a:t>
            </a:r>
            <a:r>
              <a:rPr lang="zh-CN" altLang="en-US" b="1" smtClean="0"/>
              <a:t>与</a:t>
            </a:r>
            <a:r>
              <a:rPr lang="en-US" altLang="zh-CN" b="1" smtClean="0"/>
              <a:t>PMX</a:t>
            </a:r>
            <a:r>
              <a:rPr lang="zh-CN" altLang="en-US" b="1" smtClean="0"/>
              <a:t>法相似，</a:t>
            </a:r>
            <a:r>
              <a:rPr lang="en-US" altLang="zh-CN" b="1" smtClean="0"/>
              <a:t>Davis(1985)</a:t>
            </a:r>
            <a:r>
              <a:rPr lang="zh-CN" altLang="en-US" b="1" smtClean="0"/>
              <a:t>等人提出了一种</a:t>
            </a:r>
            <a:r>
              <a:rPr lang="en-US" altLang="zh-CN" b="1" smtClean="0"/>
              <a:t>OX</a:t>
            </a:r>
            <a:r>
              <a:rPr lang="zh-CN" altLang="en-US" b="1" smtClean="0"/>
              <a:t>法，此方法开始也是选择一个匹配区域：</a:t>
            </a:r>
          </a:p>
          <a:p>
            <a:pPr algn="just" eaLnBrk="1" hangingPunct="1">
              <a:lnSpc>
                <a:spcPct val="90000"/>
              </a:lnSpc>
            </a:pPr>
            <a:r>
              <a:rPr lang="zh-CN" altLang="en-US" b="1" smtClean="0"/>
              <a:t>    </a:t>
            </a:r>
            <a:r>
              <a:rPr lang="en-US" altLang="zh-CN" b="1" smtClean="0"/>
              <a:t>A</a:t>
            </a:r>
            <a:r>
              <a:rPr lang="zh-CN" altLang="en-US" b="1" smtClean="0"/>
              <a:t>＝</a:t>
            </a:r>
            <a:r>
              <a:rPr lang="en-US" altLang="zh-CN" b="1" smtClean="0"/>
              <a:t>9 8 4 | 5 6 7 | 1 3 2 0</a:t>
            </a:r>
          </a:p>
          <a:p>
            <a:pPr algn="just" eaLnBrk="1" hangingPunct="1">
              <a:lnSpc>
                <a:spcPct val="90000"/>
              </a:lnSpc>
            </a:pPr>
            <a:r>
              <a:rPr lang="en-US" altLang="zh-CN" b="1" smtClean="0"/>
              <a:t>    B</a:t>
            </a:r>
            <a:r>
              <a:rPr lang="zh-CN" altLang="en-US" b="1" smtClean="0"/>
              <a:t>＝</a:t>
            </a:r>
            <a:r>
              <a:rPr lang="en-US" altLang="zh-CN" b="1" smtClean="0"/>
              <a:t>8 7 1 | 2 3 0 | 9 5 4 6</a:t>
            </a:r>
          </a:p>
          <a:p>
            <a:pPr algn="just" eaLnBrk="1" hangingPunct="1">
              <a:lnSpc>
                <a:spcPct val="90000"/>
              </a:lnSpc>
            </a:pPr>
            <a:r>
              <a:rPr lang="en-US" altLang="zh-CN" b="1" smtClean="0"/>
              <a:t>	</a:t>
            </a:r>
            <a:r>
              <a:rPr lang="zh-CN" altLang="en-US" b="1" smtClean="0"/>
              <a:t>并根据匹配区域的映射关系，在其区域外的相应位置标记</a:t>
            </a:r>
            <a:r>
              <a:rPr lang="en-US" altLang="zh-CN" b="1" smtClean="0"/>
              <a:t>H</a:t>
            </a:r>
            <a:r>
              <a:rPr lang="zh-CN" altLang="en-US" b="1" smtClean="0"/>
              <a:t>，得到</a:t>
            </a:r>
          </a:p>
          <a:p>
            <a:pPr algn="just" eaLnBrk="1" hangingPunct="1">
              <a:lnSpc>
                <a:spcPct val="90000"/>
              </a:lnSpc>
            </a:pPr>
            <a:r>
              <a:rPr lang="zh-CN" altLang="en-US" b="1" smtClean="0"/>
              <a:t>    </a:t>
            </a:r>
            <a:r>
              <a:rPr lang="en-US" altLang="zh-CN" b="1" smtClean="0"/>
              <a:t>A’</a:t>
            </a:r>
            <a:r>
              <a:rPr lang="zh-CN" altLang="en-US" b="1" smtClean="0"/>
              <a:t>＝</a:t>
            </a:r>
            <a:r>
              <a:rPr lang="en-US" altLang="zh-CN" b="1" smtClean="0"/>
              <a:t>9 8 4 | 5 6 7 | 1 H H H</a:t>
            </a:r>
          </a:p>
          <a:p>
            <a:pPr algn="just" eaLnBrk="1" hangingPunct="1">
              <a:lnSpc>
                <a:spcPct val="90000"/>
              </a:lnSpc>
            </a:pPr>
            <a:r>
              <a:rPr lang="en-US" altLang="zh-CN" b="1" smtClean="0"/>
              <a:t>    B’</a:t>
            </a:r>
            <a:r>
              <a:rPr lang="zh-CN" altLang="en-US" b="1" smtClean="0"/>
              <a:t>＝</a:t>
            </a:r>
            <a:r>
              <a:rPr lang="en-US" altLang="zh-CN" b="1" smtClean="0"/>
              <a:t>8 H 1 | 2 3 0 | 9 H 4 H</a:t>
            </a:r>
            <a:endParaRPr lang="en-US" altLang="zh-CN" smtClean="0"/>
          </a:p>
        </p:txBody>
      </p:sp>
    </p:spTree>
    <p:extLst>
      <p:ext uri="{BB962C8B-B14F-4D97-AF65-F5344CB8AC3E}">
        <p14:creationId xmlns:p14="http://schemas.microsoft.com/office/powerpoint/2010/main" val="20332029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15363" name="Rectangle 3"/>
          <p:cNvSpPr>
            <a:spLocks noGrp="1" noChangeArrowheads="1"/>
          </p:cNvSpPr>
          <p:nvPr>
            <p:ph type="body" idx="1"/>
          </p:nvPr>
        </p:nvSpPr>
        <p:spPr>
          <a:xfrm>
            <a:off x="457200" y="1981200"/>
            <a:ext cx="8305800" cy="4419600"/>
          </a:xfrm>
        </p:spPr>
        <p:txBody>
          <a:bodyPr/>
          <a:lstStyle/>
          <a:p>
            <a:pPr algn="just" eaLnBrk="1" hangingPunct="1"/>
            <a:r>
              <a:rPr lang="en-US" altLang="zh-CN" sz="2000" b="1" smtClean="0"/>
              <a:t>	</a:t>
            </a:r>
            <a:r>
              <a:rPr lang="zh-CN" altLang="en-US" sz="2000" b="1" smtClean="0"/>
              <a:t>再移动匹配区至起点位置，且在其后预留相等于匹配区域的空间</a:t>
            </a:r>
            <a:r>
              <a:rPr lang="en-US" altLang="zh-CN" sz="2000" b="1" smtClean="0"/>
              <a:t>(H</a:t>
            </a:r>
            <a:r>
              <a:rPr lang="zh-CN" altLang="en-US" sz="2000" b="1" smtClean="0"/>
              <a:t>数目</a:t>
            </a:r>
            <a:r>
              <a:rPr lang="en-US" altLang="zh-CN" sz="2000" b="1" smtClean="0"/>
              <a:t>)</a:t>
            </a:r>
            <a:r>
              <a:rPr lang="zh-CN" altLang="en-US" sz="2000" b="1" smtClean="0"/>
              <a:t>，然后将其余的码按其相对次序排列在预留区后面，得到</a:t>
            </a:r>
          </a:p>
          <a:p>
            <a:pPr algn="just" eaLnBrk="1" hangingPunct="1"/>
            <a:r>
              <a:rPr lang="zh-CN" altLang="en-US" sz="2000" b="1" smtClean="0"/>
              <a:t>    </a:t>
            </a:r>
            <a:r>
              <a:rPr lang="en-US" altLang="zh-CN" sz="2000" b="1" smtClean="0"/>
              <a:t>A”</a:t>
            </a:r>
            <a:r>
              <a:rPr lang="zh-CN" altLang="en-US" sz="2000" b="1" smtClean="0"/>
              <a:t>＝</a:t>
            </a:r>
            <a:r>
              <a:rPr lang="en-US" altLang="zh-CN" sz="2000" b="1" smtClean="0"/>
              <a:t>5 6 7 H H H 1 9 8 4</a:t>
            </a:r>
          </a:p>
          <a:p>
            <a:pPr algn="just" eaLnBrk="1" hangingPunct="1"/>
            <a:r>
              <a:rPr lang="en-US" altLang="zh-CN" sz="2000" b="1" smtClean="0"/>
              <a:t>    B”</a:t>
            </a:r>
            <a:r>
              <a:rPr lang="zh-CN" altLang="en-US" sz="2000" b="1" smtClean="0"/>
              <a:t>＝</a:t>
            </a:r>
            <a:r>
              <a:rPr lang="en-US" altLang="zh-CN" sz="2000" b="1" smtClean="0"/>
              <a:t>2 3 0 H H H 9 4 8 1</a:t>
            </a:r>
          </a:p>
          <a:p>
            <a:pPr algn="just" eaLnBrk="1" hangingPunct="1"/>
            <a:r>
              <a:rPr lang="en-US" altLang="zh-CN" sz="2000" b="1" smtClean="0"/>
              <a:t>	</a:t>
            </a:r>
            <a:r>
              <a:rPr lang="zh-CN" altLang="en-US" sz="2000" b="1" smtClean="0"/>
              <a:t>最后将父串</a:t>
            </a:r>
            <a:r>
              <a:rPr lang="en-US" altLang="zh-CN" sz="2000" b="1" smtClean="0"/>
              <a:t>A</a:t>
            </a:r>
            <a:r>
              <a:rPr lang="zh-CN" altLang="en-US" sz="2000" b="1" smtClean="0"/>
              <a:t>，</a:t>
            </a:r>
            <a:r>
              <a:rPr lang="en-US" altLang="zh-CN" sz="2000" b="1" smtClean="0"/>
              <a:t>B</a:t>
            </a:r>
            <a:r>
              <a:rPr lang="zh-CN" altLang="en-US" sz="2000" b="1" smtClean="0"/>
              <a:t>的匹配区域相互交换，并放置到</a:t>
            </a:r>
            <a:r>
              <a:rPr lang="en-US" altLang="zh-CN" sz="2000" b="1" smtClean="0"/>
              <a:t>A”</a:t>
            </a:r>
            <a:r>
              <a:rPr lang="zh-CN" altLang="en-US" sz="2000" b="1" smtClean="0"/>
              <a:t>，</a:t>
            </a:r>
            <a:r>
              <a:rPr lang="en-US" altLang="zh-CN" sz="2000" b="1" smtClean="0"/>
              <a:t>B”</a:t>
            </a:r>
            <a:r>
              <a:rPr lang="zh-CN" altLang="en-US" sz="2000" b="1" smtClean="0"/>
              <a:t>的预留区内，即可得到两个子代：</a:t>
            </a:r>
          </a:p>
          <a:p>
            <a:pPr algn="just" eaLnBrk="1" hangingPunct="1"/>
            <a:r>
              <a:rPr lang="zh-CN" altLang="en-US" sz="2000" b="1" smtClean="0"/>
              <a:t>    </a:t>
            </a:r>
            <a:r>
              <a:rPr lang="en-US" altLang="zh-CN" sz="2000" b="1" smtClean="0"/>
              <a:t>A”’</a:t>
            </a:r>
            <a:r>
              <a:rPr lang="zh-CN" altLang="en-US" sz="2000" b="1" smtClean="0"/>
              <a:t>＝</a:t>
            </a:r>
            <a:r>
              <a:rPr lang="en-US" altLang="zh-CN" sz="2000" b="1" smtClean="0"/>
              <a:t>5 6 7 | 2 3 0 | 1 9 8 4</a:t>
            </a:r>
          </a:p>
          <a:p>
            <a:pPr algn="just" eaLnBrk="1" hangingPunct="1"/>
            <a:r>
              <a:rPr lang="en-US" altLang="zh-CN" sz="2000" b="1" smtClean="0"/>
              <a:t>    B”’</a:t>
            </a:r>
            <a:r>
              <a:rPr lang="zh-CN" altLang="en-US" sz="2000" b="1" smtClean="0"/>
              <a:t>＝</a:t>
            </a:r>
            <a:r>
              <a:rPr lang="en-US" altLang="zh-CN" sz="2000" b="1" smtClean="0"/>
              <a:t>2 3 0 | 5 6 7 | 9 4 8 1</a:t>
            </a:r>
          </a:p>
          <a:p>
            <a:pPr eaLnBrk="1" hangingPunct="1"/>
            <a:r>
              <a:rPr lang="en-US" altLang="zh-CN" sz="2000" b="1" smtClean="0">
                <a:latin typeface="宋体" pitchFamily="2" charset="-122"/>
              </a:rPr>
              <a:t>	</a:t>
            </a:r>
            <a:r>
              <a:rPr lang="zh-CN" altLang="en-US" sz="2000" b="1" smtClean="0">
                <a:latin typeface="宋体" pitchFamily="2" charset="-122"/>
              </a:rPr>
              <a:t>虽然，</a:t>
            </a:r>
            <a:r>
              <a:rPr lang="en-US" altLang="zh-CN" sz="2000" b="1" smtClean="0"/>
              <a:t>PMX</a:t>
            </a:r>
            <a:r>
              <a:rPr lang="zh-CN" altLang="en-US" sz="2000" b="1" smtClean="0">
                <a:latin typeface="宋体" pitchFamily="2" charset="-122"/>
              </a:rPr>
              <a:t>法与</a:t>
            </a:r>
            <a:r>
              <a:rPr lang="en-US" altLang="zh-CN" sz="2000" b="1" smtClean="0"/>
              <a:t>OX</a:t>
            </a:r>
            <a:r>
              <a:rPr lang="zh-CN" altLang="en-US" sz="2000" b="1" smtClean="0">
                <a:latin typeface="宋体" pitchFamily="2" charset="-122"/>
              </a:rPr>
              <a:t>法非常相似，但它们处理相似特性的手段却不同。</a:t>
            </a:r>
            <a:r>
              <a:rPr lang="en-US" altLang="zh-CN" sz="2000" b="1" smtClean="0"/>
              <a:t>PMX</a:t>
            </a:r>
            <a:r>
              <a:rPr lang="zh-CN" altLang="en-US" sz="2000" b="1" smtClean="0">
                <a:latin typeface="宋体" pitchFamily="2" charset="-122"/>
              </a:rPr>
              <a:t>法趋向于所期望的绝对城市位置，而</a:t>
            </a:r>
            <a:r>
              <a:rPr lang="en-US" altLang="zh-CN" sz="2000" b="1" smtClean="0"/>
              <a:t>OX</a:t>
            </a:r>
            <a:r>
              <a:rPr lang="zh-CN" altLang="en-US" sz="2000" b="1" smtClean="0">
                <a:latin typeface="宋体" pitchFamily="2" charset="-122"/>
              </a:rPr>
              <a:t>法却趋向于期望的相对城市位置。</a:t>
            </a:r>
            <a:r>
              <a:rPr lang="zh-CN" altLang="en-US" sz="2000" smtClean="0"/>
              <a:t> </a:t>
            </a:r>
          </a:p>
        </p:txBody>
      </p:sp>
    </p:spTree>
    <p:extLst>
      <p:ext uri="{BB962C8B-B14F-4D97-AF65-F5344CB8AC3E}">
        <p14:creationId xmlns:p14="http://schemas.microsoft.com/office/powerpoint/2010/main" val="1419076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16387" name="Rectangle 3"/>
          <p:cNvSpPr>
            <a:spLocks noGrp="1" noChangeArrowheads="1"/>
          </p:cNvSpPr>
          <p:nvPr>
            <p:ph type="body" idx="1"/>
          </p:nvPr>
        </p:nvSpPr>
        <p:spPr/>
        <p:txBody>
          <a:bodyPr/>
          <a:lstStyle/>
          <a:p>
            <a:pPr algn="just" eaLnBrk="1" hangingPunct="1"/>
            <a:r>
              <a:rPr lang="en-US" altLang="zh-CN" b="1" smtClean="0">
                <a:solidFill>
                  <a:srgbClr val="A50021"/>
                </a:solidFill>
                <a:ea typeface="黑体" pitchFamily="2" charset="-122"/>
              </a:rPr>
              <a:t>3</a:t>
            </a:r>
            <a:r>
              <a:rPr lang="zh-CN" altLang="en-US" b="1" smtClean="0">
                <a:solidFill>
                  <a:srgbClr val="A50021"/>
                </a:solidFill>
                <a:ea typeface="黑体" pitchFamily="2" charset="-122"/>
              </a:rPr>
              <a:t>．循环交叉（</a:t>
            </a:r>
            <a:r>
              <a:rPr lang="en-US" altLang="zh-CN" b="1" smtClean="0">
                <a:solidFill>
                  <a:srgbClr val="A50021"/>
                </a:solidFill>
                <a:ea typeface="黑体" pitchFamily="2" charset="-122"/>
              </a:rPr>
              <a:t>CX</a:t>
            </a:r>
            <a:r>
              <a:rPr lang="zh-CN" altLang="en-US" b="1" smtClean="0">
                <a:solidFill>
                  <a:srgbClr val="A50021"/>
                </a:solidFill>
                <a:ea typeface="黑体" pitchFamily="2" charset="-122"/>
              </a:rPr>
              <a:t>，</a:t>
            </a:r>
            <a:r>
              <a:rPr lang="en-US" altLang="zh-CN" b="1" smtClean="0">
                <a:solidFill>
                  <a:srgbClr val="A50021"/>
                </a:solidFill>
                <a:ea typeface="黑体" pitchFamily="2" charset="-122"/>
              </a:rPr>
              <a:t>cycle crossover</a:t>
            </a:r>
            <a:r>
              <a:rPr lang="zh-CN" altLang="en-US" b="1" smtClean="0">
                <a:solidFill>
                  <a:srgbClr val="A50021"/>
                </a:solidFill>
                <a:ea typeface="黑体" pitchFamily="2" charset="-122"/>
              </a:rPr>
              <a:t>）法</a:t>
            </a:r>
            <a:endParaRPr lang="zh-CN" altLang="en-US" b="1" smtClean="0">
              <a:solidFill>
                <a:srgbClr val="A50021"/>
              </a:solidFill>
            </a:endParaRPr>
          </a:p>
          <a:p>
            <a:pPr algn="just" eaLnBrk="1" hangingPunct="1"/>
            <a:r>
              <a:rPr lang="zh-CN" altLang="en-US" b="1" smtClean="0"/>
              <a:t>	</a:t>
            </a:r>
            <a:r>
              <a:rPr lang="en-US" altLang="zh-CN" b="1" smtClean="0"/>
              <a:t>Smith</a:t>
            </a:r>
            <a:r>
              <a:rPr lang="zh-CN" altLang="en-US" b="1" smtClean="0"/>
              <a:t>等人提出的</a:t>
            </a:r>
            <a:r>
              <a:rPr lang="en-US" altLang="zh-CN" b="1" smtClean="0"/>
              <a:t>CX</a:t>
            </a:r>
            <a:r>
              <a:rPr lang="zh-CN" altLang="en-US" b="1" smtClean="0"/>
              <a:t>方法与</a:t>
            </a:r>
            <a:r>
              <a:rPr lang="en-US" altLang="zh-CN" b="1" smtClean="0"/>
              <a:t>PMX</a:t>
            </a:r>
            <a:r>
              <a:rPr lang="zh-CN" altLang="en-US" b="1" smtClean="0"/>
              <a:t>方法和</a:t>
            </a:r>
            <a:r>
              <a:rPr lang="en-US" altLang="zh-CN" b="1" smtClean="0"/>
              <a:t>OX</a:t>
            </a:r>
            <a:r>
              <a:rPr lang="zh-CN" altLang="en-US" b="1" smtClean="0"/>
              <a:t>方法有不同之处。循环交叉的执行是以父串的特征作为参考，使每个城市在约束条件下进行重组。</a:t>
            </a:r>
          </a:p>
          <a:p>
            <a:pPr algn="just" eaLnBrk="1" hangingPunct="1"/>
            <a:r>
              <a:rPr lang="zh-CN" altLang="en-US" b="1" smtClean="0"/>
              <a:t>	设两个父串为</a:t>
            </a:r>
          </a:p>
          <a:p>
            <a:pPr algn="just" eaLnBrk="1" hangingPunct="1"/>
            <a:r>
              <a:rPr lang="zh-CN" altLang="en-US" b="1" smtClean="0"/>
              <a:t>    </a:t>
            </a:r>
            <a:r>
              <a:rPr lang="en-US" altLang="zh-CN" b="1" smtClean="0"/>
              <a:t>C</a:t>
            </a:r>
            <a:r>
              <a:rPr lang="zh-CN" altLang="en-US" b="1" smtClean="0"/>
              <a:t>＝</a:t>
            </a:r>
            <a:r>
              <a:rPr lang="en-US" altLang="zh-CN" b="1" smtClean="0"/>
              <a:t>9 8 2 1 7 4 5 0 6 3</a:t>
            </a:r>
          </a:p>
          <a:p>
            <a:pPr algn="just" eaLnBrk="1" hangingPunct="1"/>
            <a:r>
              <a:rPr lang="en-US" altLang="zh-CN" b="1" smtClean="0"/>
              <a:t>    D</a:t>
            </a:r>
            <a:r>
              <a:rPr lang="zh-CN" altLang="en-US" b="1" smtClean="0"/>
              <a:t>＝</a:t>
            </a:r>
            <a:r>
              <a:rPr lang="en-US" altLang="zh-CN" b="1" smtClean="0"/>
              <a:t>1 2 3 4 5 6 7 8 9 0</a:t>
            </a:r>
          </a:p>
          <a:p>
            <a:pPr eaLnBrk="1" hangingPunct="1"/>
            <a:endParaRPr lang="en-US" altLang="zh-CN" smtClean="0"/>
          </a:p>
        </p:txBody>
      </p:sp>
    </p:spTree>
    <p:extLst>
      <p:ext uri="{BB962C8B-B14F-4D97-AF65-F5344CB8AC3E}">
        <p14:creationId xmlns:p14="http://schemas.microsoft.com/office/powerpoint/2010/main" val="23970446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17411" name="Rectangle 3"/>
          <p:cNvSpPr>
            <a:spLocks noGrp="1" noChangeArrowheads="1"/>
          </p:cNvSpPr>
          <p:nvPr>
            <p:ph type="body" idx="1"/>
          </p:nvPr>
        </p:nvSpPr>
        <p:spPr>
          <a:xfrm>
            <a:off x="685800" y="1981200"/>
            <a:ext cx="7772400" cy="4343400"/>
          </a:xfrm>
        </p:spPr>
        <p:txBody>
          <a:bodyPr/>
          <a:lstStyle/>
          <a:p>
            <a:pPr algn="just" eaLnBrk="1" hangingPunct="1">
              <a:lnSpc>
                <a:spcPct val="90000"/>
              </a:lnSpc>
            </a:pPr>
            <a:r>
              <a:rPr lang="zh-CN" altLang="en-US" sz="2800" b="1" smtClean="0"/>
              <a:t>不同于选择交叉位置，我们从左边开始选择一个城市</a:t>
            </a:r>
          </a:p>
          <a:p>
            <a:pPr algn="just" eaLnBrk="1" hangingPunct="1">
              <a:lnSpc>
                <a:spcPct val="90000"/>
              </a:lnSpc>
            </a:pPr>
            <a:r>
              <a:rPr lang="zh-CN" altLang="en-US" sz="2800" b="1" smtClean="0"/>
              <a:t>    </a:t>
            </a:r>
            <a:r>
              <a:rPr lang="en-US" altLang="zh-CN" sz="2800" b="1" smtClean="0"/>
              <a:t>C’</a:t>
            </a:r>
            <a:r>
              <a:rPr lang="zh-CN" altLang="en-US" sz="2800" b="1" smtClean="0"/>
              <a:t>＝</a:t>
            </a:r>
            <a:r>
              <a:rPr lang="en-US" altLang="zh-CN" sz="2800" b="1" smtClean="0"/>
              <a:t>9</a:t>
            </a:r>
            <a:r>
              <a:rPr lang="zh-CN" altLang="en-US" sz="2800" b="1" smtClean="0"/>
              <a:t>一一一一一一一一</a:t>
            </a:r>
          </a:p>
          <a:p>
            <a:pPr algn="just" eaLnBrk="1" hangingPunct="1">
              <a:lnSpc>
                <a:spcPct val="90000"/>
              </a:lnSpc>
            </a:pPr>
            <a:r>
              <a:rPr lang="zh-CN" altLang="en-US" sz="2800" b="1" smtClean="0"/>
              <a:t>    </a:t>
            </a:r>
            <a:r>
              <a:rPr lang="en-US" altLang="zh-CN" sz="2800" b="1" smtClean="0"/>
              <a:t>D’</a:t>
            </a:r>
            <a:r>
              <a:rPr lang="zh-CN" altLang="en-US" sz="2800" b="1" smtClean="0"/>
              <a:t>＝</a:t>
            </a:r>
            <a:r>
              <a:rPr lang="en-US" altLang="zh-CN" sz="2800" b="1" smtClean="0"/>
              <a:t>1</a:t>
            </a:r>
            <a:r>
              <a:rPr lang="zh-CN" altLang="en-US" sz="2800" b="1" smtClean="0"/>
              <a:t>一一一一一一一一</a:t>
            </a:r>
          </a:p>
          <a:p>
            <a:pPr algn="just" eaLnBrk="1" hangingPunct="1">
              <a:lnSpc>
                <a:spcPct val="90000"/>
              </a:lnSpc>
            </a:pPr>
            <a:r>
              <a:rPr lang="zh-CN" altLang="en-US" sz="2800" b="1" smtClean="0"/>
              <a:t>再从另一父串中的相应位置，寻找下一个城市：</a:t>
            </a:r>
          </a:p>
          <a:p>
            <a:pPr algn="just" eaLnBrk="1" hangingPunct="1">
              <a:lnSpc>
                <a:spcPct val="90000"/>
              </a:lnSpc>
            </a:pPr>
            <a:r>
              <a:rPr lang="zh-CN" altLang="en-US" sz="2800" b="1" smtClean="0"/>
              <a:t>    </a:t>
            </a:r>
            <a:r>
              <a:rPr lang="en-US" altLang="zh-CN" sz="2800" b="1" smtClean="0"/>
              <a:t>C’</a:t>
            </a:r>
            <a:r>
              <a:rPr lang="zh-CN" altLang="en-US" sz="2800" b="1" smtClean="0"/>
              <a:t>＝</a:t>
            </a:r>
            <a:r>
              <a:rPr lang="en-US" altLang="zh-CN" sz="2800" b="1" smtClean="0"/>
              <a:t>9</a:t>
            </a:r>
            <a:r>
              <a:rPr lang="zh-CN" altLang="en-US" sz="2800" b="1" smtClean="0"/>
              <a:t>一一</a:t>
            </a:r>
            <a:r>
              <a:rPr lang="en-US" altLang="zh-CN" sz="2800" b="1" smtClean="0"/>
              <a:t>1</a:t>
            </a:r>
            <a:r>
              <a:rPr lang="zh-CN" altLang="en-US" sz="2800" b="1" smtClean="0"/>
              <a:t>一一一一一一一</a:t>
            </a:r>
          </a:p>
          <a:p>
            <a:pPr algn="just" eaLnBrk="1" hangingPunct="1">
              <a:lnSpc>
                <a:spcPct val="90000"/>
              </a:lnSpc>
            </a:pPr>
            <a:r>
              <a:rPr lang="zh-CN" altLang="en-US" sz="2800" b="1" smtClean="0"/>
              <a:t>    </a:t>
            </a:r>
            <a:r>
              <a:rPr lang="en-US" altLang="zh-CN" sz="2800" b="1" smtClean="0"/>
              <a:t>D’</a:t>
            </a:r>
            <a:r>
              <a:rPr lang="zh-CN" altLang="en-US" sz="2800" b="1" smtClean="0"/>
              <a:t>＝</a:t>
            </a:r>
            <a:r>
              <a:rPr lang="en-US" altLang="zh-CN" sz="2800" b="1" smtClean="0"/>
              <a:t>1</a:t>
            </a:r>
            <a:r>
              <a:rPr lang="zh-CN" altLang="en-US" sz="2800" b="1" smtClean="0"/>
              <a:t>一一一一一一一一</a:t>
            </a:r>
            <a:r>
              <a:rPr lang="en-US" altLang="zh-CN" sz="2800" b="1" smtClean="0"/>
              <a:t>9</a:t>
            </a:r>
            <a:r>
              <a:rPr lang="zh-CN" altLang="en-US" sz="2800" b="1" smtClean="0"/>
              <a:t>一</a:t>
            </a:r>
          </a:p>
          <a:p>
            <a:pPr algn="just" eaLnBrk="1" hangingPunct="1">
              <a:lnSpc>
                <a:spcPct val="90000"/>
              </a:lnSpc>
            </a:pPr>
            <a:r>
              <a:rPr lang="zh-CN" altLang="en-US" sz="2800" b="1" smtClean="0"/>
              <a:t>再轮流选择下去，最后可得</a:t>
            </a:r>
          </a:p>
          <a:p>
            <a:pPr algn="just" eaLnBrk="1" hangingPunct="1">
              <a:lnSpc>
                <a:spcPct val="90000"/>
              </a:lnSpc>
            </a:pPr>
            <a:r>
              <a:rPr lang="zh-CN" altLang="en-US" sz="2800" b="1" smtClean="0"/>
              <a:t>    </a:t>
            </a:r>
            <a:r>
              <a:rPr lang="en-US" altLang="zh-CN" sz="2800" b="1" smtClean="0"/>
              <a:t>C’</a:t>
            </a:r>
            <a:r>
              <a:rPr lang="zh-CN" altLang="en-US" sz="2800" b="1" smtClean="0"/>
              <a:t>＝</a:t>
            </a:r>
            <a:r>
              <a:rPr lang="en-US" altLang="zh-CN" sz="2800" b="1" smtClean="0"/>
              <a:t>9 2 3 1 5 4 7 8 6 0</a:t>
            </a:r>
          </a:p>
          <a:p>
            <a:pPr algn="just" eaLnBrk="1" hangingPunct="1">
              <a:lnSpc>
                <a:spcPct val="90000"/>
              </a:lnSpc>
            </a:pPr>
            <a:r>
              <a:rPr lang="en-US" altLang="zh-CN" sz="2800" b="1" smtClean="0"/>
              <a:t>    D’</a:t>
            </a:r>
            <a:r>
              <a:rPr lang="zh-CN" altLang="en-US" sz="2800" b="1" smtClean="0"/>
              <a:t>＝</a:t>
            </a:r>
            <a:r>
              <a:rPr lang="en-US" altLang="zh-CN" sz="2800" b="1" smtClean="0"/>
              <a:t>1 8 2 4 7 6 5 0 9 3</a:t>
            </a:r>
            <a:endParaRPr lang="en-US" altLang="zh-CN" sz="2800" smtClean="0"/>
          </a:p>
        </p:txBody>
      </p:sp>
    </p:spTree>
    <p:extLst>
      <p:ext uri="{BB962C8B-B14F-4D97-AF65-F5344CB8AC3E}">
        <p14:creationId xmlns:p14="http://schemas.microsoft.com/office/powerpoint/2010/main" val="30815239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18435" name="Rectangle 3"/>
          <p:cNvSpPr>
            <a:spLocks noGrp="1" noChangeArrowheads="1"/>
          </p:cNvSpPr>
          <p:nvPr>
            <p:ph type="body" idx="1"/>
          </p:nvPr>
        </p:nvSpPr>
        <p:spPr>
          <a:xfrm>
            <a:off x="107504" y="1600200"/>
            <a:ext cx="8784976" cy="4525963"/>
          </a:xfrm>
        </p:spPr>
        <p:txBody>
          <a:bodyPr/>
          <a:lstStyle/>
          <a:p>
            <a:pPr algn="just" eaLnBrk="1" hangingPunct="1"/>
            <a:r>
              <a:rPr lang="en-US" altLang="zh-CN" sz="2800" b="1" smtClean="0">
                <a:solidFill>
                  <a:srgbClr val="A50021"/>
                </a:solidFill>
                <a:ea typeface="黑体" pitchFamily="2" charset="-122"/>
              </a:rPr>
              <a:t>4</a:t>
            </a:r>
            <a:r>
              <a:rPr lang="zh-CN" altLang="en-US" sz="2800" b="1" smtClean="0">
                <a:solidFill>
                  <a:srgbClr val="A50021"/>
                </a:solidFill>
                <a:ea typeface="黑体" pitchFamily="2" charset="-122"/>
              </a:rPr>
              <a:t>．基于知识的交叉方法</a:t>
            </a:r>
            <a:endParaRPr lang="zh-CN" altLang="en-US" sz="2800" b="1" smtClean="0">
              <a:solidFill>
                <a:srgbClr val="A50021"/>
              </a:solidFill>
            </a:endParaRPr>
          </a:p>
          <a:p>
            <a:pPr algn="just" eaLnBrk="1" hangingPunct="1">
              <a:lnSpc>
                <a:spcPct val="110000"/>
              </a:lnSpc>
            </a:pPr>
            <a:r>
              <a:rPr lang="zh-CN" altLang="en-US" sz="2800" b="1" smtClean="0"/>
              <a:t>	这种方法是一种启发式的交叉方法，按以下规划构造后代：</a:t>
            </a:r>
          </a:p>
          <a:p>
            <a:pPr algn="just" eaLnBrk="1" hangingPunct="1">
              <a:lnSpc>
                <a:spcPct val="110000"/>
              </a:lnSpc>
            </a:pPr>
            <a:r>
              <a:rPr lang="zh-CN" altLang="en-US" sz="2800" b="1" smtClean="0"/>
              <a:t>	</a:t>
            </a:r>
            <a:r>
              <a:rPr lang="en-US" altLang="zh-CN" sz="2800" b="1" smtClean="0"/>
              <a:t>(1)</a:t>
            </a:r>
            <a:r>
              <a:rPr lang="zh-CN" altLang="en-US" sz="2800" b="1" smtClean="0"/>
              <a:t>随机地选取一个城市作为子代圈的开始城市。</a:t>
            </a:r>
          </a:p>
          <a:p>
            <a:pPr algn="just" eaLnBrk="1" hangingPunct="1">
              <a:lnSpc>
                <a:spcPct val="110000"/>
              </a:lnSpc>
            </a:pPr>
            <a:r>
              <a:rPr lang="zh-CN" altLang="en-US" sz="2800" b="1" smtClean="0"/>
              <a:t>	</a:t>
            </a:r>
            <a:r>
              <a:rPr lang="en-US" altLang="zh-CN" sz="2800" b="1" smtClean="0"/>
              <a:t>(2)</a:t>
            </a:r>
            <a:r>
              <a:rPr lang="zh-CN" altLang="en-US" sz="2800" b="1" smtClean="0"/>
              <a:t>比较父串中与开始城市邻接的边，选取最小的边添加到圈的路径中。</a:t>
            </a:r>
          </a:p>
          <a:p>
            <a:pPr eaLnBrk="1" hangingPunct="1">
              <a:lnSpc>
                <a:spcPct val="110000"/>
              </a:lnSpc>
            </a:pPr>
            <a:r>
              <a:rPr lang="zh-CN" altLang="en-US" sz="2800" b="1" smtClean="0"/>
              <a:t>	</a:t>
            </a:r>
            <a:r>
              <a:rPr lang="en-US" altLang="zh-CN" sz="2800" b="1" smtClean="0"/>
              <a:t>(3)</a:t>
            </a:r>
            <a:r>
              <a:rPr lang="zh-CN" altLang="en-US" sz="2800" b="1" smtClean="0">
                <a:latin typeface="宋体" pitchFamily="2" charset="-122"/>
              </a:rPr>
              <a:t>重复第</a:t>
            </a:r>
            <a:r>
              <a:rPr lang="en-US" altLang="zh-CN" sz="2800" b="1" smtClean="0"/>
              <a:t>(2)</a:t>
            </a:r>
            <a:r>
              <a:rPr lang="zh-CN" altLang="en-US" sz="2800" b="1" smtClean="0">
                <a:latin typeface="宋体" pitchFamily="2" charset="-122"/>
              </a:rPr>
              <a:t>步，如果发现按最小边选取的规划产生非法路径</a:t>
            </a:r>
            <a:r>
              <a:rPr lang="en-US" altLang="zh-CN" sz="2800" b="1" smtClean="0"/>
              <a:t>(</a:t>
            </a:r>
            <a:r>
              <a:rPr lang="zh-CN" altLang="en-US" sz="2800" b="1" smtClean="0">
                <a:latin typeface="宋体" pitchFamily="2" charset="-122"/>
              </a:rPr>
              <a:t>重复经过同一城市</a:t>
            </a:r>
            <a:r>
              <a:rPr lang="en-US" altLang="zh-CN" sz="2800" b="1" smtClean="0"/>
              <a:t>)</a:t>
            </a:r>
            <a:r>
              <a:rPr lang="zh-CN" altLang="en-US" sz="2800" b="1" smtClean="0">
                <a:latin typeface="宋体" pitchFamily="2" charset="-122"/>
              </a:rPr>
              <a:t>，则按随机法产生一合法的边，如此反复，直至形成一完整的</a:t>
            </a:r>
            <a:r>
              <a:rPr lang="en-US" altLang="zh-CN" sz="2800" b="1" smtClean="0"/>
              <a:t>TSP</a:t>
            </a:r>
            <a:r>
              <a:rPr lang="zh-CN" altLang="en-US" sz="2800" b="1" smtClean="0">
                <a:latin typeface="宋体" pitchFamily="2" charset="-122"/>
              </a:rPr>
              <a:t>圈。</a:t>
            </a:r>
            <a:r>
              <a:rPr lang="zh-CN" altLang="en-US" sz="2800" smtClean="0"/>
              <a:t> </a:t>
            </a:r>
          </a:p>
        </p:txBody>
      </p:sp>
    </p:spTree>
    <p:extLst>
      <p:ext uri="{BB962C8B-B14F-4D97-AF65-F5344CB8AC3E}">
        <p14:creationId xmlns:p14="http://schemas.microsoft.com/office/powerpoint/2010/main" val="36818405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19459" name="Rectangle 3"/>
          <p:cNvSpPr>
            <a:spLocks noGrp="1" noChangeArrowheads="1"/>
          </p:cNvSpPr>
          <p:nvPr>
            <p:ph type="body" idx="1"/>
          </p:nvPr>
        </p:nvSpPr>
        <p:spPr/>
        <p:txBody>
          <a:bodyPr/>
          <a:lstStyle/>
          <a:p>
            <a:pPr algn="just" eaLnBrk="1" hangingPunct="1">
              <a:lnSpc>
                <a:spcPct val="110000"/>
              </a:lnSpc>
            </a:pPr>
            <a:r>
              <a:rPr lang="en-US" altLang="zh-CN" sz="2800" b="1" smtClean="0"/>
              <a:t>	</a:t>
            </a:r>
            <a:r>
              <a:rPr lang="zh-CN" altLang="en-US" sz="2800" b="1" smtClean="0"/>
              <a:t>使用这一方法，可获得较好的结果。在</a:t>
            </a:r>
            <a:r>
              <a:rPr lang="en-US" altLang="zh-CN" sz="2800" b="1" smtClean="0"/>
              <a:t>200</a:t>
            </a:r>
            <a:r>
              <a:rPr lang="zh-CN" altLang="en-US" sz="2800" b="1" smtClean="0"/>
              <a:t>个城市的</a:t>
            </a:r>
            <a:r>
              <a:rPr lang="en-US" altLang="zh-CN" sz="2800" b="1" smtClean="0"/>
              <a:t>TSP</a:t>
            </a:r>
            <a:r>
              <a:rPr lang="zh-CN" altLang="en-US" sz="2800" b="1" smtClean="0"/>
              <a:t>优化方面，已产生接近由模拟退火程序计算出的最优结果。不过，这一方法使用了基于问题的一些知识，损失了遗传算法的通用性和鲁棒性。</a:t>
            </a:r>
          </a:p>
          <a:p>
            <a:pPr eaLnBrk="1" hangingPunct="1">
              <a:lnSpc>
                <a:spcPct val="110000"/>
              </a:lnSpc>
            </a:pPr>
            <a:r>
              <a:rPr lang="zh-CN" altLang="en-US" sz="2800" b="1" smtClean="0">
                <a:latin typeface="宋体" pitchFamily="2" charset="-122"/>
              </a:rPr>
              <a:t>	</a:t>
            </a:r>
            <a:r>
              <a:rPr lang="zh-CN" altLang="en-US" sz="2800" b="1" smtClean="0">
                <a:solidFill>
                  <a:srgbClr val="A50021"/>
                </a:solidFill>
                <a:latin typeface="宋体" pitchFamily="2" charset="-122"/>
              </a:rPr>
              <a:t>关于</a:t>
            </a:r>
            <a:r>
              <a:rPr lang="en-US" altLang="zh-CN" sz="2800" b="1" smtClean="0">
                <a:solidFill>
                  <a:srgbClr val="A50021"/>
                </a:solidFill>
              </a:rPr>
              <a:t>TSP</a:t>
            </a:r>
            <a:r>
              <a:rPr lang="zh-CN" altLang="en-US" sz="2800" b="1" smtClean="0">
                <a:solidFill>
                  <a:srgbClr val="A50021"/>
                </a:solidFill>
                <a:latin typeface="宋体" pitchFamily="2" charset="-122"/>
              </a:rPr>
              <a:t>问题的遗传交叉方法还有各种各样的变形方法，一般来说，交叉方法应能使父串的待征遗传给子串，子串应能部分或全部地继承父串的结构特征和有效基因。</a:t>
            </a:r>
            <a:r>
              <a:rPr lang="zh-CN" altLang="en-US" sz="2800" smtClean="0"/>
              <a:t> </a:t>
            </a:r>
          </a:p>
        </p:txBody>
      </p:sp>
    </p:spTree>
    <p:extLst>
      <p:ext uri="{BB962C8B-B14F-4D97-AF65-F5344CB8AC3E}">
        <p14:creationId xmlns:p14="http://schemas.microsoft.com/office/powerpoint/2010/main" val="35288470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20483" name="Rectangle 3"/>
          <p:cNvSpPr>
            <a:spLocks noGrp="1" noChangeArrowheads="1"/>
          </p:cNvSpPr>
          <p:nvPr>
            <p:ph type="body" idx="1"/>
          </p:nvPr>
        </p:nvSpPr>
        <p:spPr/>
        <p:txBody>
          <a:bodyPr/>
          <a:lstStyle/>
          <a:p>
            <a:pPr algn="just" eaLnBrk="1" hangingPunct="1"/>
            <a:r>
              <a:rPr lang="zh-CN" altLang="en-US" sz="2800" b="1" smtClean="0">
                <a:solidFill>
                  <a:srgbClr val="A50021"/>
                </a:solidFill>
              </a:rPr>
              <a:t>变异技术</a:t>
            </a:r>
          </a:p>
          <a:p>
            <a:pPr eaLnBrk="1" hangingPunct="1"/>
            <a:r>
              <a:rPr lang="zh-CN" altLang="en-US" sz="2800" b="1" smtClean="0">
                <a:latin typeface="宋体" pitchFamily="2" charset="-122"/>
              </a:rPr>
              <a:t>	从遗传算法的观点来看，解的进化主要靠选择机制和交叉策略来完成，变异只是为选择、交叉过程中可能丢失的某些遗传基因进行修复和补充，变异在遗传算法的全局意义上只是一个背景操作。针对</a:t>
            </a:r>
            <a:r>
              <a:rPr lang="en-US" altLang="zh-CN" sz="2800" b="1" smtClean="0"/>
              <a:t>TSP</a:t>
            </a:r>
            <a:r>
              <a:rPr lang="zh-CN" altLang="en-US" sz="2800" b="1" smtClean="0">
                <a:latin typeface="宋体" pitchFamily="2" charset="-122"/>
              </a:rPr>
              <a:t>问题，主要的变异技术如下述。</a:t>
            </a:r>
            <a:r>
              <a:rPr lang="zh-CN" altLang="en-US" sz="2800" smtClean="0"/>
              <a:t> </a:t>
            </a:r>
          </a:p>
          <a:p>
            <a:pPr algn="just" eaLnBrk="1" hangingPunct="1"/>
            <a:r>
              <a:rPr lang="en-US" altLang="zh-CN" sz="2800" b="1" smtClean="0">
                <a:solidFill>
                  <a:srgbClr val="A50021"/>
                </a:solidFill>
              </a:rPr>
              <a:t>1</a:t>
            </a:r>
            <a:r>
              <a:rPr lang="zh-CN" altLang="en-US" sz="2800" b="1" smtClean="0">
                <a:solidFill>
                  <a:srgbClr val="A50021"/>
                </a:solidFill>
              </a:rPr>
              <a:t>．位点变异</a:t>
            </a:r>
          </a:p>
          <a:p>
            <a:pPr eaLnBrk="1" hangingPunct="1"/>
            <a:r>
              <a:rPr lang="zh-CN" altLang="en-US" sz="2800" b="1" smtClean="0">
                <a:latin typeface="宋体" pitchFamily="2" charset="-122"/>
              </a:rPr>
              <a:t>	变异仅以一定的概率（通常较小）对串的某些位作值的变异。</a:t>
            </a:r>
            <a:r>
              <a:rPr lang="zh-CN" altLang="en-US" sz="2800" smtClean="0"/>
              <a:t> </a:t>
            </a:r>
          </a:p>
        </p:txBody>
      </p:sp>
    </p:spTree>
    <p:extLst>
      <p:ext uri="{BB962C8B-B14F-4D97-AF65-F5344CB8AC3E}">
        <p14:creationId xmlns:p14="http://schemas.microsoft.com/office/powerpoint/2010/main" val="29805199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21507" name="Rectangle 3"/>
          <p:cNvSpPr>
            <a:spLocks noGrp="1" noChangeArrowheads="1"/>
          </p:cNvSpPr>
          <p:nvPr>
            <p:ph type="body" idx="1"/>
          </p:nvPr>
        </p:nvSpPr>
        <p:spPr/>
        <p:txBody>
          <a:bodyPr/>
          <a:lstStyle/>
          <a:p>
            <a:pPr algn="just" eaLnBrk="1" hangingPunct="1"/>
            <a:r>
              <a:rPr lang="en-US" altLang="zh-CN" sz="2800" b="1" smtClean="0">
                <a:solidFill>
                  <a:srgbClr val="A50021"/>
                </a:solidFill>
              </a:rPr>
              <a:t>2</a:t>
            </a:r>
            <a:r>
              <a:rPr lang="zh-CN" altLang="en-US" sz="2800" b="1" smtClean="0">
                <a:solidFill>
                  <a:srgbClr val="A50021"/>
                </a:solidFill>
              </a:rPr>
              <a:t>．逆转变异</a:t>
            </a:r>
          </a:p>
          <a:p>
            <a:pPr algn="just" eaLnBrk="1" hangingPunct="1"/>
            <a:r>
              <a:rPr lang="zh-CN" altLang="en-US" sz="2800" b="1" smtClean="0"/>
              <a:t>	在串中，随机选择两点，再将这两点内的子串按反序插入到原位置中，如串</a:t>
            </a:r>
            <a:r>
              <a:rPr lang="en-US" altLang="zh-CN" sz="2800" b="1" smtClean="0"/>
              <a:t>A</a:t>
            </a:r>
            <a:r>
              <a:rPr lang="zh-CN" altLang="en-US" sz="2800" b="1" smtClean="0"/>
              <a:t>的逆转点为</a:t>
            </a:r>
            <a:r>
              <a:rPr lang="en-US" altLang="zh-CN" sz="2800" b="1" smtClean="0"/>
              <a:t>3</a:t>
            </a:r>
            <a:r>
              <a:rPr lang="zh-CN" altLang="en-US" sz="2800" b="1" smtClean="0"/>
              <a:t>，</a:t>
            </a:r>
            <a:r>
              <a:rPr lang="en-US" altLang="zh-CN" sz="2800" b="1" smtClean="0"/>
              <a:t>6</a:t>
            </a:r>
            <a:r>
              <a:rPr lang="zh-CN" altLang="en-US" sz="2800" b="1" smtClean="0"/>
              <a:t>，则经逆转后，变为</a:t>
            </a:r>
            <a:r>
              <a:rPr lang="en-US" altLang="zh-CN" sz="2800" b="1" smtClean="0"/>
              <a:t>A’</a:t>
            </a:r>
          </a:p>
          <a:p>
            <a:pPr algn="just" eaLnBrk="1" hangingPunct="1"/>
            <a:r>
              <a:rPr lang="en-US" altLang="zh-CN" sz="2800" b="1" smtClean="0"/>
              <a:t>    A </a:t>
            </a:r>
            <a:r>
              <a:rPr lang="zh-CN" altLang="en-US" sz="2800" b="1" smtClean="0"/>
              <a:t>＝</a:t>
            </a:r>
            <a:r>
              <a:rPr lang="en-US" altLang="zh-CN" sz="2800" b="1" smtClean="0"/>
              <a:t>1 2 3 | 4 5 6 | 7 8 9 0</a:t>
            </a:r>
          </a:p>
          <a:p>
            <a:pPr algn="just" eaLnBrk="1" hangingPunct="1"/>
            <a:r>
              <a:rPr lang="en-US" altLang="zh-CN" sz="2800" b="1" smtClean="0"/>
              <a:t>    A’</a:t>
            </a:r>
            <a:r>
              <a:rPr lang="zh-CN" altLang="en-US" sz="2800" b="1" smtClean="0"/>
              <a:t>＝</a:t>
            </a:r>
            <a:r>
              <a:rPr lang="en-US" altLang="zh-CN" sz="2800" b="1" smtClean="0"/>
              <a:t>1 2 3 | 6 5 4 | 7 8 9 0</a:t>
            </a:r>
          </a:p>
          <a:p>
            <a:pPr eaLnBrk="1" hangingPunct="1"/>
            <a:r>
              <a:rPr lang="en-US" altLang="zh-CN" sz="2800" b="1" smtClean="0">
                <a:latin typeface="宋体" pitchFamily="2" charset="-122"/>
              </a:rPr>
              <a:t>	</a:t>
            </a:r>
            <a:r>
              <a:rPr lang="zh-CN" altLang="en-US" sz="2800" b="1" smtClean="0">
                <a:latin typeface="宋体" pitchFamily="2" charset="-122"/>
              </a:rPr>
              <a:t>这种变异操作对于</a:t>
            </a:r>
            <a:r>
              <a:rPr lang="en-US" altLang="zh-CN" sz="2800" b="1" smtClean="0"/>
              <a:t>TSP</a:t>
            </a:r>
            <a:r>
              <a:rPr lang="zh-CN" altLang="en-US" sz="2800" b="1" smtClean="0">
                <a:latin typeface="宋体" pitchFamily="2" charset="-122"/>
              </a:rPr>
              <a:t>问题，就调整前后引起的</a:t>
            </a:r>
            <a:r>
              <a:rPr lang="en-US" altLang="zh-CN" sz="2800" b="1" smtClean="0"/>
              <a:t>TSP</a:t>
            </a:r>
            <a:r>
              <a:rPr lang="zh-CN" altLang="en-US" sz="2800" b="1" smtClean="0">
                <a:latin typeface="宋体" pitchFamily="2" charset="-122"/>
              </a:rPr>
              <a:t>圈的长度变化而言用于最细微的调整，因而局部优化的精度较高；但码串绝对位置所呈现的</a:t>
            </a:r>
            <a:r>
              <a:rPr lang="zh-CN" altLang="en-US" sz="2800" b="1" smtClean="0"/>
              <a:t>“</a:t>
            </a:r>
            <a:r>
              <a:rPr lang="zh-CN" altLang="en-US" sz="2800" b="1" smtClean="0">
                <a:latin typeface="宋体" pitchFamily="2" charset="-122"/>
              </a:rPr>
              <a:t>模式</a:t>
            </a:r>
            <a:r>
              <a:rPr lang="zh-CN" altLang="en-US" sz="2800" b="1" smtClean="0"/>
              <a:t>”</a:t>
            </a:r>
            <a:r>
              <a:rPr lang="zh-CN" altLang="en-US" sz="2800" b="1" smtClean="0">
                <a:latin typeface="宋体" pitchFamily="2" charset="-122"/>
              </a:rPr>
              <a:t>变化较大，所需的计算也稍为复杂一点。</a:t>
            </a:r>
            <a:r>
              <a:rPr lang="zh-CN" altLang="en-US" sz="2800" smtClean="0"/>
              <a:t> </a:t>
            </a:r>
          </a:p>
        </p:txBody>
      </p:sp>
    </p:spTree>
    <p:extLst>
      <p:ext uri="{BB962C8B-B14F-4D97-AF65-F5344CB8AC3E}">
        <p14:creationId xmlns:p14="http://schemas.microsoft.com/office/powerpoint/2010/main" val="28071194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22531" name="Rectangle 3"/>
          <p:cNvSpPr>
            <a:spLocks noGrp="1" noChangeArrowheads="1"/>
          </p:cNvSpPr>
          <p:nvPr>
            <p:ph type="body" idx="1"/>
          </p:nvPr>
        </p:nvSpPr>
        <p:spPr>
          <a:xfrm>
            <a:off x="251520" y="1628800"/>
            <a:ext cx="9145016" cy="4619600"/>
          </a:xfrm>
        </p:spPr>
        <p:txBody>
          <a:bodyPr/>
          <a:lstStyle/>
          <a:p>
            <a:pPr algn="just" eaLnBrk="1" hangingPunct="1">
              <a:lnSpc>
                <a:spcPct val="110000"/>
              </a:lnSpc>
            </a:pPr>
            <a:r>
              <a:rPr lang="en-US" altLang="zh-CN" sz="2800" b="1" smtClean="0">
                <a:solidFill>
                  <a:srgbClr val="A50021"/>
                </a:solidFill>
              </a:rPr>
              <a:t>3</a:t>
            </a:r>
            <a:r>
              <a:rPr lang="zh-CN" altLang="en-US" sz="2800" b="1" smtClean="0">
                <a:solidFill>
                  <a:srgbClr val="A50021"/>
                </a:solidFill>
              </a:rPr>
              <a:t>．对换变异</a:t>
            </a:r>
          </a:p>
          <a:p>
            <a:pPr algn="just" eaLnBrk="1" hangingPunct="1">
              <a:lnSpc>
                <a:spcPct val="110000"/>
              </a:lnSpc>
            </a:pPr>
            <a:r>
              <a:rPr lang="zh-CN" altLang="en-US" sz="2800" b="1" smtClean="0"/>
              <a:t>	随机选择串中的两点，交换其值</a:t>
            </a:r>
            <a:r>
              <a:rPr lang="en-US" altLang="zh-CN" sz="2800" b="1" smtClean="0"/>
              <a:t>(</a:t>
            </a:r>
            <a:r>
              <a:rPr lang="zh-CN" altLang="en-US" sz="2800" b="1" smtClean="0"/>
              <a:t>码</a:t>
            </a:r>
            <a:r>
              <a:rPr lang="en-US" altLang="zh-CN" sz="2800" b="1" smtClean="0"/>
              <a:t>)</a:t>
            </a:r>
            <a:r>
              <a:rPr lang="zh-CN" altLang="en-US" sz="2800" b="1" smtClean="0"/>
              <a:t>。对于串</a:t>
            </a:r>
            <a:r>
              <a:rPr lang="en-US" altLang="zh-CN" sz="2800" b="1" smtClean="0"/>
              <a:t>A</a:t>
            </a:r>
          </a:p>
          <a:p>
            <a:pPr algn="just" eaLnBrk="1" hangingPunct="1">
              <a:lnSpc>
                <a:spcPct val="110000"/>
              </a:lnSpc>
            </a:pPr>
            <a:r>
              <a:rPr lang="en-US" altLang="zh-CN" sz="2800" b="1" smtClean="0"/>
              <a:t>    A </a:t>
            </a:r>
            <a:r>
              <a:rPr lang="zh-CN" altLang="en-US" sz="2800" b="1" smtClean="0"/>
              <a:t>＝</a:t>
            </a:r>
            <a:r>
              <a:rPr lang="en-US" altLang="zh-CN" sz="2800" b="1" smtClean="0"/>
              <a:t>1 2 3 4 | 5 6 7 | 8 9</a:t>
            </a:r>
          </a:p>
          <a:p>
            <a:pPr algn="just" eaLnBrk="1" hangingPunct="1">
              <a:lnSpc>
                <a:spcPct val="110000"/>
              </a:lnSpc>
            </a:pPr>
            <a:r>
              <a:rPr lang="en-US" altLang="zh-CN" sz="2800" b="1" smtClean="0"/>
              <a:t>	</a:t>
            </a:r>
            <a:r>
              <a:rPr lang="zh-CN" altLang="en-US" sz="2800" b="1" smtClean="0"/>
              <a:t>若对换点为</a:t>
            </a:r>
            <a:r>
              <a:rPr lang="en-US" altLang="zh-CN" sz="2800" b="1" smtClean="0"/>
              <a:t>4</a:t>
            </a:r>
            <a:r>
              <a:rPr lang="zh-CN" altLang="en-US" sz="2800" b="1" smtClean="0"/>
              <a:t>，</a:t>
            </a:r>
            <a:r>
              <a:rPr lang="en-US" altLang="zh-CN" sz="2800" b="1" smtClean="0"/>
              <a:t>7</a:t>
            </a:r>
            <a:r>
              <a:rPr lang="zh-CN" altLang="en-US" sz="2800" b="1" smtClean="0"/>
              <a:t>，则经对换后，</a:t>
            </a:r>
            <a:r>
              <a:rPr lang="en-US" altLang="zh-CN" sz="2800" b="1" smtClean="0"/>
              <a:t>A’</a:t>
            </a:r>
            <a:r>
              <a:rPr lang="zh-CN" altLang="en-US" sz="2800" b="1" smtClean="0"/>
              <a:t>为</a:t>
            </a:r>
          </a:p>
          <a:p>
            <a:pPr algn="just" eaLnBrk="1" hangingPunct="1">
              <a:lnSpc>
                <a:spcPct val="110000"/>
              </a:lnSpc>
            </a:pPr>
            <a:r>
              <a:rPr lang="zh-CN" altLang="en-US" sz="2800" b="1" smtClean="0"/>
              <a:t>    </a:t>
            </a:r>
            <a:r>
              <a:rPr lang="en-US" altLang="zh-CN" sz="2800" b="1" smtClean="0"/>
              <a:t>A’</a:t>
            </a:r>
            <a:r>
              <a:rPr lang="zh-CN" altLang="en-US" sz="2800" b="1" smtClean="0"/>
              <a:t>＝</a:t>
            </a:r>
            <a:r>
              <a:rPr lang="en-US" altLang="zh-CN" sz="2800" b="1" smtClean="0"/>
              <a:t>1 2 3 7 | 5 6 4 | 8 9</a:t>
            </a:r>
          </a:p>
          <a:p>
            <a:pPr eaLnBrk="1" hangingPunct="1">
              <a:lnSpc>
                <a:spcPct val="110000"/>
              </a:lnSpc>
            </a:pPr>
            <a:r>
              <a:rPr lang="en-US" altLang="zh-CN" sz="2800" b="1" smtClean="0">
                <a:latin typeface="宋体" pitchFamily="2" charset="-122"/>
              </a:rPr>
              <a:t>	</a:t>
            </a:r>
            <a:r>
              <a:rPr lang="zh-CN" altLang="en-US" sz="2800" b="1" smtClean="0">
                <a:latin typeface="宋体" pitchFamily="2" charset="-122"/>
              </a:rPr>
              <a:t>这种变异操作在求解</a:t>
            </a:r>
            <a:r>
              <a:rPr lang="en-US" altLang="zh-CN" sz="2800" b="1" smtClean="0"/>
              <a:t>TSP</a:t>
            </a:r>
            <a:r>
              <a:rPr lang="zh-CN" altLang="en-US" sz="2800" b="1" smtClean="0">
                <a:latin typeface="宋体" pitchFamily="2" charset="-122"/>
              </a:rPr>
              <a:t>问题优化算法中常被采用。在遗传算法中，对换变异操作对码串绝对位置所呈现的</a:t>
            </a:r>
            <a:r>
              <a:rPr lang="zh-CN" altLang="en-US" sz="2800" b="1" smtClean="0"/>
              <a:t>“</a:t>
            </a:r>
            <a:r>
              <a:rPr lang="zh-CN" altLang="en-US" sz="2800" b="1" smtClean="0">
                <a:latin typeface="宋体" pitchFamily="2" charset="-122"/>
              </a:rPr>
              <a:t>模式</a:t>
            </a:r>
            <a:r>
              <a:rPr lang="zh-CN" altLang="en-US" sz="2800" b="1" smtClean="0"/>
              <a:t>”</a:t>
            </a:r>
            <a:r>
              <a:rPr lang="zh-CN" altLang="en-US" sz="2800" b="1" smtClean="0">
                <a:latin typeface="宋体" pitchFamily="2" charset="-122"/>
              </a:rPr>
              <a:t>变化影响较小，所需的计算也简单一些，但局部优化精度稍差。</a:t>
            </a:r>
            <a:r>
              <a:rPr lang="zh-CN" altLang="en-US" sz="2800" smtClean="0"/>
              <a:t> </a:t>
            </a:r>
          </a:p>
        </p:txBody>
      </p:sp>
    </p:spTree>
    <p:extLst>
      <p:ext uri="{BB962C8B-B14F-4D97-AF65-F5344CB8AC3E}">
        <p14:creationId xmlns:p14="http://schemas.microsoft.com/office/powerpoint/2010/main" val="740995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23555" name="Rectangle 3"/>
          <p:cNvSpPr>
            <a:spLocks noGrp="1" noChangeArrowheads="1"/>
          </p:cNvSpPr>
          <p:nvPr>
            <p:ph type="body" idx="1"/>
          </p:nvPr>
        </p:nvSpPr>
        <p:spPr>
          <a:xfrm>
            <a:off x="457200" y="1981200"/>
            <a:ext cx="8153400" cy="4114800"/>
          </a:xfrm>
        </p:spPr>
        <p:txBody>
          <a:bodyPr/>
          <a:lstStyle/>
          <a:p>
            <a:pPr algn="just" eaLnBrk="1" hangingPunct="1"/>
            <a:r>
              <a:rPr lang="en-US" altLang="zh-CN" b="1" smtClean="0">
                <a:solidFill>
                  <a:srgbClr val="A50021"/>
                </a:solidFill>
              </a:rPr>
              <a:t>4</a:t>
            </a:r>
            <a:r>
              <a:rPr lang="zh-CN" altLang="en-US" b="1" smtClean="0">
                <a:solidFill>
                  <a:srgbClr val="A50021"/>
                </a:solidFill>
              </a:rPr>
              <a:t>．插人变异</a:t>
            </a:r>
          </a:p>
          <a:p>
            <a:pPr algn="just" eaLnBrk="1" hangingPunct="1"/>
            <a:r>
              <a:rPr lang="zh-CN" altLang="en-US" b="1" smtClean="0"/>
              <a:t>	从串中随机选择</a:t>
            </a:r>
            <a:r>
              <a:rPr lang="en-US" altLang="zh-CN" b="1" smtClean="0"/>
              <a:t>1</a:t>
            </a:r>
            <a:r>
              <a:rPr lang="zh-CN" altLang="en-US" b="1" smtClean="0"/>
              <a:t>个码，将此码插入随机选择的插入点中间，对于上述</a:t>
            </a:r>
            <a:r>
              <a:rPr lang="en-US" altLang="zh-CN" b="1" smtClean="0"/>
              <a:t>A</a:t>
            </a:r>
            <a:r>
              <a:rPr lang="zh-CN" altLang="en-US" b="1" smtClean="0"/>
              <a:t>而言．若取插入码为</a:t>
            </a:r>
            <a:r>
              <a:rPr lang="en-US" altLang="zh-CN" b="1" smtClean="0"/>
              <a:t>5</a:t>
            </a:r>
            <a:r>
              <a:rPr lang="zh-CN" altLang="en-US" b="1" smtClean="0"/>
              <a:t>，选取插入点为</a:t>
            </a:r>
            <a:r>
              <a:rPr lang="en-US" altLang="zh-CN" b="1" smtClean="0"/>
              <a:t>2~3</a:t>
            </a:r>
            <a:r>
              <a:rPr lang="zh-CN" altLang="en-US" b="1" smtClean="0"/>
              <a:t>之间．则</a:t>
            </a:r>
          </a:p>
          <a:p>
            <a:pPr algn="just" eaLnBrk="1" hangingPunct="1">
              <a:lnSpc>
                <a:spcPct val="110000"/>
              </a:lnSpc>
            </a:pPr>
            <a:r>
              <a:rPr lang="zh-CN" altLang="en-US" sz="2400" b="1" smtClean="0"/>
              <a:t>	  </a:t>
            </a:r>
            <a:r>
              <a:rPr lang="en-US" altLang="zh-CN" sz="2400" b="1" smtClean="0"/>
              <a:t>A </a:t>
            </a:r>
            <a:r>
              <a:rPr lang="zh-CN" altLang="en-US" sz="2400" b="1" smtClean="0"/>
              <a:t>＝</a:t>
            </a:r>
            <a:r>
              <a:rPr lang="en-US" altLang="zh-CN" sz="2400" b="1" smtClean="0"/>
              <a:t>1 2 3 4 </a:t>
            </a:r>
            <a:r>
              <a:rPr lang="en-US" altLang="zh-CN" sz="2400" b="1" smtClean="0">
                <a:solidFill>
                  <a:schemeClr val="tx1"/>
                </a:solidFill>
              </a:rPr>
              <a:t>5</a:t>
            </a:r>
            <a:r>
              <a:rPr lang="en-US" altLang="zh-CN" sz="2400" b="1" smtClean="0"/>
              <a:t> 6 7 8 9</a:t>
            </a:r>
          </a:p>
          <a:p>
            <a:pPr algn="just" eaLnBrk="1" hangingPunct="1"/>
            <a:r>
              <a:rPr lang="en-US" altLang="zh-CN" sz="2400" b="1" smtClean="0"/>
              <a:t>	  A’</a:t>
            </a:r>
            <a:r>
              <a:rPr lang="zh-CN" altLang="en-US" sz="2400" b="1" smtClean="0">
                <a:latin typeface="宋体" pitchFamily="2" charset="-122"/>
              </a:rPr>
              <a:t>＝</a:t>
            </a:r>
            <a:r>
              <a:rPr lang="en-US" altLang="zh-CN" sz="2400" b="1" smtClean="0"/>
              <a:t>1 2 </a:t>
            </a:r>
            <a:r>
              <a:rPr lang="en-US" altLang="zh-CN" sz="2400" b="1" smtClean="0">
                <a:solidFill>
                  <a:schemeClr val="tx1"/>
                </a:solidFill>
              </a:rPr>
              <a:t>5</a:t>
            </a:r>
            <a:r>
              <a:rPr lang="en-US" altLang="zh-CN" sz="2400" b="1" smtClean="0"/>
              <a:t> 3 4 6 7 8 9</a:t>
            </a:r>
            <a:r>
              <a:rPr lang="en-US" altLang="zh-CN" sz="2400" smtClean="0"/>
              <a:t> </a:t>
            </a:r>
          </a:p>
        </p:txBody>
      </p:sp>
    </p:spTree>
    <p:extLst>
      <p:ext uri="{BB962C8B-B14F-4D97-AF65-F5344CB8AC3E}">
        <p14:creationId xmlns:p14="http://schemas.microsoft.com/office/powerpoint/2010/main" val="3740635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555875" y="0"/>
            <a:ext cx="6142038" cy="836613"/>
          </a:xfrm>
        </p:spPr>
        <p:txBody>
          <a:bodyPr/>
          <a:lstStyle/>
          <a:p>
            <a:pPr algn="l"/>
            <a:r>
              <a:rPr lang="zh-CN" altLang="en-US"/>
              <a:t>遗传算法的基本步骤 </a:t>
            </a:r>
          </a:p>
        </p:txBody>
      </p:sp>
      <p:sp>
        <p:nvSpPr>
          <p:cNvPr id="4099" name="Rectangle 3"/>
          <p:cNvSpPr>
            <a:spLocks noGrp="1" noChangeArrowheads="1"/>
          </p:cNvSpPr>
          <p:nvPr>
            <p:ph type="body" idx="1"/>
          </p:nvPr>
        </p:nvSpPr>
        <p:spPr>
          <a:xfrm>
            <a:off x="0" y="908050"/>
            <a:ext cx="9144000" cy="5689600"/>
          </a:xfrm>
        </p:spPr>
        <p:txBody>
          <a:bodyPr/>
          <a:lstStyle/>
          <a:p>
            <a:pPr>
              <a:lnSpc>
                <a:spcPct val="80000"/>
              </a:lnSpc>
            </a:pPr>
            <a:r>
              <a:rPr lang="zh-CN" altLang="en-US" sz="2000"/>
              <a:t>（习惯上把</a:t>
            </a:r>
            <a:r>
              <a:rPr lang="en-US" altLang="zh-CN" sz="2000"/>
              <a:t>Holland1975</a:t>
            </a:r>
            <a:r>
              <a:rPr lang="zh-CN" altLang="en-US" sz="2000"/>
              <a:t>年提出的</a:t>
            </a:r>
            <a:r>
              <a:rPr lang="en-US" altLang="zh-CN" sz="2000"/>
              <a:t>GA</a:t>
            </a:r>
            <a:r>
              <a:rPr lang="zh-CN" altLang="en-US" sz="2000"/>
              <a:t>称为传统的</a:t>
            </a:r>
            <a:r>
              <a:rPr lang="en-US" altLang="zh-CN" sz="2000"/>
              <a:t>GA </a:t>
            </a:r>
            <a:r>
              <a:rPr lang="zh-CN" altLang="en-US" sz="2000"/>
              <a:t>）</a:t>
            </a:r>
          </a:p>
          <a:p>
            <a:pPr>
              <a:lnSpc>
                <a:spcPct val="80000"/>
              </a:lnSpc>
            </a:pPr>
            <a:r>
              <a:rPr lang="zh-CN" altLang="en-US" sz="2200">
                <a:ea typeface="华文隶书" pitchFamily="2" charset="-122"/>
              </a:rPr>
              <a:t>编码：</a:t>
            </a:r>
            <a:r>
              <a:rPr lang="en-US" altLang="zh-CN" sz="2200"/>
              <a:t>GA</a:t>
            </a:r>
            <a:r>
              <a:rPr lang="zh-CN" altLang="en-US" sz="2200"/>
              <a:t>在进行搜索之前先将解空间的解数据表示成遗传空间的基因型串结构数据，这些串结构数据的不同组合便构成了不同的点。</a:t>
            </a:r>
          </a:p>
          <a:p>
            <a:pPr>
              <a:lnSpc>
                <a:spcPct val="80000"/>
              </a:lnSpc>
            </a:pPr>
            <a:r>
              <a:rPr lang="zh-CN" altLang="en-US" sz="2200">
                <a:ea typeface="华文隶书" pitchFamily="2" charset="-122"/>
              </a:rPr>
              <a:t>初始群体的生成：</a:t>
            </a:r>
            <a:r>
              <a:rPr lang="zh-CN" altLang="en-US" sz="2200"/>
              <a:t>随机产生</a:t>
            </a:r>
            <a:r>
              <a:rPr lang="en-US" altLang="zh-CN" sz="2200"/>
              <a:t>N</a:t>
            </a:r>
            <a:r>
              <a:rPr lang="zh-CN" altLang="en-US" sz="2200"/>
              <a:t>个初始串结构数据，每个串结构数据称为一个个体， </a:t>
            </a:r>
            <a:r>
              <a:rPr lang="en-US" altLang="zh-CN" sz="2200"/>
              <a:t>N</a:t>
            </a:r>
            <a:r>
              <a:rPr lang="zh-CN" altLang="en-US" sz="2200"/>
              <a:t>个个体构成了一个群体。</a:t>
            </a:r>
            <a:r>
              <a:rPr lang="en-US" altLang="zh-CN" sz="2200"/>
              <a:t>GA</a:t>
            </a:r>
            <a:r>
              <a:rPr lang="zh-CN" altLang="en-US" sz="2200"/>
              <a:t>以这</a:t>
            </a:r>
            <a:r>
              <a:rPr lang="en-US" altLang="zh-CN" sz="2200"/>
              <a:t>N</a:t>
            </a:r>
            <a:r>
              <a:rPr lang="zh-CN" altLang="en-US" sz="2200"/>
              <a:t>个串结构数据作为初始点开始迭代。</a:t>
            </a:r>
          </a:p>
          <a:p>
            <a:pPr>
              <a:lnSpc>
                <a:spcPct val="80000"/>
              </a:lnSpc>
            </a:pPr>
            <a:r>
              <a:rPr lang="zh-CN" altLang="en-US" sz="2200">
                <a:ea typeface="华文隶书" pitchFamily="2" charset="-122"/>
              </a:rPr>
              <a:t>适应性值评估检测：</a:t>
            </a:r>
            <a:r>
              <a:rPr lang="zh-CN" altLang="en-US" sz="2200"/>
              <a:t>适应性函数表明个体或解的优劣性。不同的问题，适应性函数的定义方式也不同。</a:t>
            </a:r>
          </a:p>
          <a:p>
            <a:pPr>
              <a:lnSpc>
                <a:spcPct val="80000"/>
              </a:lnSpc>
            </a:pPr>
            <a:r>
              <a:rPr lang="zh-CN" altLang="en-US" sz="2200">
                <a:ea typeface="华文隶书" pitchFamily="2" charset="-122"/>
              </a:rPr>
              <a:t>选择：</a:t>
            </a:r>
            <a:r>
              <a:rPr lang="zh-CN" altLang="en-US" sz="2200"/>
              <a:t>选择的目的是为了从当前群体中选出优良的个体，使它们有机会作为父代为下一代繁殖子孙。遗传算法通过选择过程体现这一思想，进行选择的原则是适应性强的个体为下一代贡献一个或多个后代的概率大。选择实现了达尔文的适者生存原则。</a:t>
            </a:r>
          </a:p>
          <a:p>
            <a:pPr>
              <a:lnSpc>
                <a:spcPct val="80000"/>
              </a:lnSpc>
            </a:pPr>
            <a:r>
              <a:rPr lang="zh-CN" altLang="en-US" sz="2200">
                <a:ea typeface="华文隶书" pitchFamily="2" charset="-122"/>
              </a:rPr>
              <a:t>交换：</a:t>
            </a:r>
            <a:r>
              <a:rPr lang="zh-CN" altLang="en-US" sz="2200"/>
              <a:t>交换操作是遗传算法中最主要的遗传操作。通过交换操作可以得到新一代个体，新个体组合了其父辈个体的特性。交换体现了信息交换的思想。</a:t>
            </a:r>
          </a:p>
          <a:p>
            <a:pPr>
              <a:lnSpc>
                <a:spcPct val="80000"/>
              </a:lnSpc>
            </a:pPr>
            <a:r>
              <a:rPr lang="zh-CN" altLang="en-US" sz="2200">
                <a:ea typeface="华文隶书" pitchFamily="2" charset="-122"/>
              </a:rPr>
              <a:t>变异：</a:t>
            </a:r>
            <a:r>
              <a:rPr lang="zh-CN" altLang="en-US" sz="2200"/>
              <a:t>变异首先在群体中随机选择一个个体，对于选中的个体以一定的概率随机地改变串结构数据中某个串的值。同生物界一样，</a:t>
            </a:r>
            <a:r>
              <a:rPr lang="en-US" altLang="zh-CN" sz="2200"/>
              <a:t>GA</a:t>
            </a:r>
            <a:r>
              <a:rPr lang="zh-CN" altLang="en-US" sz="2200"/>
              <a:t>中变异发生的概率很低，通常取值在</a:t>
            </a:r>
            <a:r>
              <a:rPr lang="en-US" altLang="zh-CN" sz="2200"/>
              <a:t>0.001~0.01</a:t>
            </a:r>
            <a:r>
              <a:rPr lang="zh-CN" altLang="en-US" sz="2200"/>
              <a:t>之间。变异为新个体的产生提供了机会。</a:t>
            </a:r>
          </a:p>
        </p:txBody>
      </p:sp>
      <p:sp>
        <p:nvSpPr>
          <p:cNvPr id="4100"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1"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 name="Line 6"/>
          <p:cNvSpPr>
            <a:spLocks noChangeShapeType="1"/>
          </p:cNvSpPr>
          <p:nvPr/>
        </p:nvSpPr>
        <p:spPr bwMode="auto">
          <a:xfrm>
            <a:off x="8820150" y="5921375"/>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 name="Line 7"/>
          <p:cNvSpPr>
            <a:spLocks noChangeShapeType="1"/>
          </p:cNvSpPr>
          <p:nvPr/>
        </p:nvSpPr>
        <p:spPr bwMode="auto">
          <a:xfrm>
            <a:off x="250825" y="6669088"/>
            <a:ext cx="86423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10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24579" name="Rectangle 3"/>
          <p:cNvSpPr>
            <a:spLocks noGrp="1" noChangeArrowheads="1"/>
          </p:cNvSpPr>
          <p:nvPr>
            <p:ph type="body" idx="1"/>
          </p:nvPr>
        </p:nvSpPr>
        <p:spPr>
          <a:xfrm>
            <a:off x="107504" y="1600200"/>
            <a:ext cx="8928992" cy="4525963"/>
          </a:xfrm>
        </p:spPr>
        <p:txBody>
          <a:bodyPr/>
          <a:lstStyle/>
          <a:p>
            <a:pPr algn="just" eaLnBrk="1" hangingPunct="1">
              <a:lnSpc>
                <a:spcPct val="110000"/>
              </a:lnSpc>
            </a:pPr>
            <a:r>
              <a:rPr lang="zh-CN" altLang="en-US" sz="2800" b="1" smtClean="0">
                <a:solidFill>
                  <a:srgbClr val="A50021"/>
                </a:solidFill>
              </a:rPr>
              <a:t>选择机制和群体构成</a:t>
            </a:r>
          </a:p>
          <a:p>
            <a:pPr algn="just" eaLnBrk="1" hangingPunct="1">
              <a:lnSpc>
                <a:spcPct val="110000"/>
              </a:lnSpc>
            </a:pPr>
            <a:r>
              <a:rPr lang="zh-CN" altLang="en-US" sz="2800" b="1" smtClean="0"/>
              <a:t>	在遗传算法中，最常见的选择机制是依据适应度的比例概率选择机制；在有限规模的群体中，适应度较高的个体有较大的机会繁殖后代，即生物进化论上的适者生存规则。</a:t>
            </a:r>
          </a:p>
          <a:p>
            <a:pPr algn="just" eaLnBrk="1" hangingPunct="1">
              <a:lnSpc>
                <a:spcPct val="110000"/>
              </a:lnSpc>
            </a:pPr>
            <a:r>
              <a:rPr lang="zh-CN" altLang="en-US" sz="2800" b="1" smtClean="0"/>
              <a:t>	在新一代群体构成方法方面存在：</a:t>
            </a:r>
          </a:p>
          <a:p>
            <a:pPr algn="just" eaLnBrk="1" hangingPunct="1">
              <a:lnSpc>
                <a:spcPct val="110000"/>
              </a:lnSpc>
            </a:pPr>
            <a:r>
              <a:rPr lang="zh-CN" altLang="en-US" sz="2800" b="1" smtClean="0"/>
              <a:t>	</a:t>
            </a:r>
            <a:r>
              <a:rPr lang="en-US" altLang="zh-CN" sz="2800" b="1" smtClean="0">
                <a:solidFill>
                  <a:srgbClr val="A50021"/>
                </a:solidFill>
              </a:rPr>
              <a:t>N</a:t>
            </a:r>
            <a:r>
              <a:rPr lang="zh-CN" altLang="en-US" sz="2800" b="1" smtClean="0">
                <a:solidFill>
                  <a:srgbClr val="A50021"/>
                </a:solidFill>
              </a:rPr>
              <a:t>方式</a:t>
            </a:r>
            <a:r>
              <a:rPr lang="zh-CN" altLang="en-US" sz="2800" b="1" smtClean="0"/>
              <a:t>：全部替换上一代群体的全刷新代际更新方式。</a:t>
            </a:r>
          </a:p>
          <a:p>
            <a:pPr eaLnBrk="1" hangingPunct="1">
              <a:lnSpc>
                <a:spcPct val="110000"/>
              </a:lnSpc>
            </a:pPr>
            <a:r>
              <a:rPr lang="zh-CN" altLang="en-US" sz="2800" b="1" smtClean="0"/>
              <a:t>	</a:t>
            </a:r>
            <a:r>
              <a:rPr lang="en-US" altLang="zh-CN" sz="2800" b="1" smtClean="0">
                <a:solidFill>
                  <a:srgbClr val="A50021"/>
                </a:solidFill>
              </a:rPr>
              <a:t>E</a:t>
            </a:r>
            <a:r>
              <a:rPr lang="zh-CN" altLang="en-US" sz="2800" b="1" smtClean="0">
                <a:solidFill>
                  <a:srgbClr val="A50021"/>
                </a:solidFill>
                <a:latin typeface="宋体" pitchFamily="2" charset="-122"/>
              </a:rPr>
              <a:t>方式</a:t>
            </a:r>
            <a:r>
              <a:rPr lang="zh-CN" altLang="en-US" sz="2800" b="1" smtClean="0">
                <a:latin typeface="宋体" pitchFamily="2" charset="-122"/>
              </a:rPr>
              <a:t>：保留一个最好的父串的最佳保留（</a:t>
            </a:r>
            <a:r>
              <a:rPr lang="en-US" altLang="zh-CN" sz="2800" b="1" smtClean="0"/>
              <a:t>elitist</a:t>
            </a:r>
            <a:r>
              <a:rPr lang="zh-CN" altLang="en-US" sz="2800" b="1" smtClean="0">
                <a:latin typeface="宋体" pitchFamily="2" charset="-122"/>
              </a:rPr>
              <a:t>）群体构造方式。</a:t>
            </a:r>
            <a:r>
              <a:rPr lang="zh-CN" altLang="en-US" sz="2800" smtClean="0"/>
              <a:t> </a:t>
            </a:r>
          </a:p>
        </p:txBody>
      </p:sp>
    </p:spTree>
    <p:extLst>
      <p:ext uri="{BB962C8B-B14F-4D97-AF65-F5344CB8AC3E}">
        <p14:creationId xmlns:p14="http://schemas.microsoft.com/office/powerpoint/2010/main" val="42201204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25603" name="Rectangle 3"/>
          <p:cNvSpPr>
            <a:spLocks noGrp="1" noChangeArrowheads="1"/>
          </p:cNvSpPr>
          <p:nvPr>
            <p:ph type="body" idx="1"/>
          </p:nvPr>
        </p:nvSpPr>
        <p:spPr>
          <a:xfrm>
            <a:off x="685800" y="1981200"/>
            <a:ext cx="7772400" cy="4343400"/>
          </a:xfrm>
        </p:spPr>
        <p:txBody>
          <a:bodyPr/>
          <a:lstStyle/>
          <a:p>
            <a:pPr algn="just" eaLnBrk="1" hangingPunct="1">
              <a:lnSpc>
                <a:spcPct val="90000"/>
              </a:lnSpc>
            </a:pPr>
            <a:r>
              <a:rPr lang="en-US" altLang="zh-CN" sz="2400" b="1" smtClean="0">
                <a:solidFill>
                  <a:srgbClr val="A50021"/>
                </a:solidFill>
              </a:rPr>
              <a:t>	G</a:t>
            </a:r>
            <a:r>
              <a:rPr lang="zh-CN" altLang="en-US" sz="2400" b="1" smtClean="0">
                <a:solidFill>
                  <a:srgbClr val="A50021"/>
                </a:solidFill>
              </a:rPr>
              <a:t>方式</a:t>
            </a:r>
            <a:r>
              <a:rPr lang="zh-CN" altLang="en-US" sz="2400" b="1" smtClean="0"/>
              <a:t>：按一定比例更新群体中的部分个体的部分更新方式（或称代沟方法，这种情况的极端是每代仅删去一个最不适的个体的最劣死亡方式）。</a:t>
            </a:r>
          </a:p>
          <a:p>
            <a:pPr algn="just" eaLnBrk="1" hangingPunct="1">
              <a:lnSpc>
                <a:spcPct val="90000"/>
              </a:lnSpc>
            </a:pPr>
            <a:r>
              <a:rPr lang="zh-CN" altLang="en-US" sz="2400" b="1" smtClean="0"/>
              <a:t>	</a:t>
            </a:r>
            <a:r>
              <a:rPr lang="en-US" altLang="zh-CN" sz="2400" b="1" smtClean="0">
                <a:solidFill>
                  <a:srgbClr val="A50021"/>
                </a:solidFill>
              </a:rPr>
              <a:t>B</a:t>
            </a:r>
            <a:r>
              <a:rPr lang="zh-CN" altLang="en-US" sz="2400" b="1" smtClean="0">
                <a:solidFill>
                  <a:srgbClr val="A50021"/>
                </a:solidFill>
              </a:rPr>
              <a:t>方式</a:t>
            </a:r>
            <a:r>
              <a:rPr lang="zh-CN" altLang="en-US" sz="2400" b="1" smtClean="0"/>
              <a:t>：从产生的子代和父代中挑选最好的若干个个体的群体构成形式。</a:t>
            </a:r>
          </a:p>
          <a:p>
            <a:pPr algn="just" eaLnBrk="1" hangingPunct="1">
              <a:lnSpc>
                <a:spcPct val="90000"/>
              </a:lnSpc>
            </a:pPr>
            <a:r>
              <a:rPr lang="zh-CN" altLang="en-US" sz="2400" b="1" smtClean="0"/>
              <a:t>	从群体规模来看，有变化规模的方式，也有恒定规模的群体构成方式等。</a:t>
            </a:r>
          </a:p>
          <a:p>
            <a:pPr eaLnBrk="1" hangingPunct="1">
              <a:lnSpc>
                <a:spcPct val="90000"/>
              </a:lnSpc>
            </a:pPr>
            <a:r>
              <a:rPr lang="zh-CN" altLang="en-US" sz="2400" b="1" smtClean="0">
                <a:latin typeface="宋体" pitchFamily="2" charset="-122"/>
              </a:rPr>
              <a:t>	一般讲，</a:t>
            </a:r>
            <a:r>
              <a:rPr lang="en-US" altLang="zh-CN" sz="2400" b="1" smtClean="0"/>
              <a:t>N</a:t>
            </a:r>
            <a:r>
              <a:rPr lang="zh-CN" altLang="en-US" sz="2400" b="1" smtClean="0">
                <a:latin typeface="宋体" pitchFamily="2" charset="-122"/>
              </a:rPr>
              <a:t>方式的全局搜索性能最好，但收敛速度最慢；</a:t>
            </a:r>
            <a:r>
              <a:rPr lang="en-US" altLang="zh-CN" sz="2400" b="1" smtClean="0"/>
              <a:t>B</a:t>
            </a:r>
            <a:r>
              <a:rPr lang="zh-CN" altLang="en-US" sz="2400" b="1" smtClean="0">
                <a:latin typeface="宋体" pitchFamily="2" charset="-122"/>
              </a:rPr>
              <a:t>方式收敛速度最快，但全局搜索性能最差；</a:t>
            </a:r>
            <a:r>
              <a:rPr lang="en-US" altLang="zh-CN" sz="2400" b="1" smtClean="0"/>
              <a:t>E</a:t>
            </a:r>
            <a:r>
              <a:rPr lang="zh-CN" altLang="en-US" sz="2400" b="1" smtClean="0">
                <a:latin typeface="宋体" pitchFamily="2" charset="-122"/>
              </a:rPr>
              <a:t>方式和</a:t>
            </a:r>
            <a:r>
              <a:rPr lang="en-US" altLang="zh-CN" sz="2400" b="1" smtClean="0"/>
              <a:t>G</a:t>
            </a:r>
            <a:r>
              <a:rPr lang="zh-CN" altLang="en-US" sz="2400" b="1" smtClean="0">
                <a:latin typeface="宋体" pitchFamily="2" charset="-122"/>
              </a:rPr>
              <a:t>方式的性能介于</a:t>
            </a:r>
            <a:r>
              <a:rPr lang="en-US" altLang="zh-CN" sz="2400" b="1" smtClean="0"/>
              <a:t>N</a:t>
            </a:r>
            <a:r>
              <a:rPr lang="zh-CN" altLang="en-US" sz="2400" b="1" smtClean="0">
                <a:latin typeface="宋体" pitchFamily="2" charset="-122"/>
              </a:rPr>
              <a:t>方式和</a:t>
            </a:r>
            <a:r>
              <a:rPr lang="en-US" altLang="zh-CN" sz="2400" b="1" smtClean="0"/>
              <a:t>B</a:t>
            </a:r>
            <a:r>
              <a:rPr lang="zh-CN" altLang="en-US" sz="2400" b="1" smtClean="0">
                <a:latin typeface="宋体" pitchFamily="2" charset="-122"/>
              </a:rPr>
              <a:t>方式之间。在求解货郎担问题的应用中，多选用</a:t>
            </a:r>
            <a:r>
              <a:rPr lang="en-US" altLang="zh-CN" sz="2400" b="1" smtClean="0"/>
              <a:t>E</a:t>
            </a:r>
            <a:r>
              <a:rPr lang="zh-CN" altLang="en-US" sz="2400" b="1" smtClean="0">
                <a:latin typeface="宋体" pitchFamily="2" charset="-122"/>
              </a:rPr>
              <a:t>方式。</a:t>
            </a:r>
            <a:r>
              <a:rPr lang="zh-CN" altLang="en-US" sz="2400" smtClean="0"/>
              <a:t> </a:t>
            </a:r>
          </a:p>
        </p:txBody>
      </p:sp>
    </p:spTree>
    <p:extLst>
      <p:ext uri="{BB962C8B-B14F-4D97-AF65-F5344CB8AC3E}">
        <p14:creationId xmlns:p14="http://schemas.microsoft.com/office/powerpoint/2010/main" val="30435408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26627" name="Rectangle 3"/>
          <p:cNvSpPr>
            <a:spLocks noGrp="1" noChangeArrowheads="1"/>
          </p:cNvSpPr>
          <p:nvPr>
            <p:ph type="body" idx="1"/>
          </p:nvPr>
        </p:nvSpPr>
        <p:spPr>
          <a:xfrm>
            <a:off x="179512" y="1700808"/>
            <a:ext cx="8784976" cy="4471392"/>
          </a:xfrm>
        </p:spPr>
        <p:txBody>
          <a:bodyPr/>
          <a:lstStyle/>
          <a:p>
            <a:pPr algn="just" eaLnBrk="1" hangingPunct="1">
              <a:lnSpc>
                <a:spcPct val="90000"/>
              </a:lnSpc>
            </a:pPr>
            <a:r>
              <a:rPr lang="zh-CN" altLang="en-US" sz="2800" b="1" smtClean="0">
                <a:solidFill>
                  <a:srgbClr val="A50021"/>
                </a:solidFill>
              </a:rPr>
              <a:t>基于遗传算法求解</a:t>
            </a:r>
            <a:r>
              <a:rPr lang="en-US" altLang="zh-CN" sz="2800" b="1" smtClean="0">
                <a:solidFill>
                  <a:srgbClr val="A50021"/>
                </a:solidFill>
              </a:rPr>
              <a:t>TSP</a:t>
            </a:r>
            <a:r>
              <a:rPr lang="zh-CN" altLang="en-US" sz="2800" b="1" smtClean="0">
                <a:solidFill>
                  <a:srgbClr val="A50021"/>
                </a:solidFill>
              </a:rPr>
              <a:t>的算法实现</a:t>
            </a:r>
          </a:p>
          <a:p>
            <a:pPr algn="just" eaLnBrk="1" hangingPunct="1">
              <a:lnSpc>
                <a:spcPct val="90000"/>
              </a:lnSpc>
            </a:pPr>
            <a:r>
              <a:rPr lang="en-US" altLang="zh-CN" sz="2800" b="1" smtClean="0">
                <a:solidFill>
                  <a:srgbClr val="A50021"/>
                </a:solidFill>
              </a:rPr>
              <a:t>1</a:t>
            </a:r>
            <a:r>
              <a:rPr lang="zh-CN" altLang="en-US" sz="2800" b="1" smtClean="0">
                <a:solidFill>
                  <a:srgbClr val="A50021"/>
                </a:solidFill>
              </a:rPr>
              <a:t>．编码与适应度函数</a:t>
            </a:r>
          </a:p>
          <a:p>
            <a:pPr eaLnBrk="1" hangingPunct="1">
              <a:lnSpc>
                <a:spcPct val="90000"/>
              </a:lnSpc>
            </a:pPr>
            <a:r>
              <a:rPr lang="zh-CN" altLang="en-US" sz="2800" b="1" smtClean="0">
                <a:latin typeface="宋体" pitchFamily="2" charset="-122"/>
              </a:rPr>
              <a:t>	我们以</a:t>
            </a:r>
            <a:r>
              <a:rPr lang="en-US" altLang="zh-CN" sz="2800" b="1" smtClean="0"/>
              <a:t>n</a:t>
            </a:r>
            <a:r>
              <a:rPr lang="zh-CN" altLang="en-US" sz="2800" b="1" smtClean="0">
                <a:latin typeface="宋体" pitchFamily="2" charset="-122"/>
              </a:rPr>
              <a:t>城市的遍历次序作为遗传算法的编码，由于在可行解群体的韧始化、交叉操作及变异操作中均隐台</a:t>
            </a:r>
            <a:r>
              <a:rPr lang="en-US" altLang="zh-CN" sz="2800" b="1" smtClean="0"/>
              <a:t>TSP</a:t>
            </a:r>
            <a:r>
              <a:rPr lang="zh-CN" altLang="en-US" sz="2800" b="1" smtClean="0">
                <a:latin typeface="宋体" pitchFamily="2" charset="-122"/>
              </a:rPr>
              <a:t>问题的合法性约束条件，故适应度函数取为哈密尔顿圈的长度的倒数（无惩罚函数）。</a:t>
            </a:r>
            <a:r>
              <a:rPr lang="zh-CN" altLang="en-US" sz="2800" smtClean="0"/>
              <a:t> </a:t>
            </a:r>
          </a:p>
          <a:p>
            <a:pPr algn="just" eaLnBrk="1" hangingPunct="1">
              <a:lnSpc>
                <a:spcPct val="90000"/>
              </a:lnSpc>
            </a:pPr>
            <a:r>
              <a:rPr lang="en-US" altLang="zh-CN" sz="2800" b="1" smtClean="0">
                <a:solidFill>
                  <a:srgbClr val="A50021"/>
                </a:solidFill>
              </a:rPr>
              <a:t>2</a:t>
            </a:r>
            <a:r>
              <a:rPr lang="zh-CN" altLang="en-US" sz="2800" b="1" smtClean="0">
                <a:solidFill>
                  <a:srgbClr val="A50021"/>
                </a:solidFill>
              </a:rPr>
              <a:t>．选择机制</a:t>
            </a:r>
          </a:p>
          <a:p>
            <a:pPr eaLnBrk="1" hangingPunct="1">
              <a:lnSpc>
                <a:spcPct val="90000"/>
              </a:lnSpc>
            </a:pPr>
            <a:r>
              <a:rPr lang="zh-CN" altLang="en-US" sz="2800" b="1" smtClean="0">
                <a:latin typeface="宋体" pitchFamily="2" charset="-122"/>
              </a:rPr>
              <a:t>	开始，我们用随机方法产生初始解群。随着遗传算法的执行，我们保留</a:t>
            </a:r>
            <a:r>
              <a:rPr lang="en-US" altLang="zh-CN" sz="2800" b="1" smtClean="0"/>
              <a:t>M</a:t>
            </a:r>
            <a:r>
              <a:rPr lang="zh-CN" altLang="en-US" sz="2800" b="1" smtClean="0">
                <a:latin typeface="宋体" pitchFamily="2" charset="-122"/>
              </a:rPr>
              <a:t>个较优的个体作为样本群体，以供选择；在每一代运算过程中，个体被选中的概率与其在群体中的相对适应度成正比。</a:t>
            </a:r>
            <a:r>
              <a:rPr lang="zh-CN" altLang="en-US" sz="2800" smtClean="0"/>
              <a:t> </a:t>
            </a:r>
          </a:p>
        </p:txBody>
      </p:sp>
    </p:spTree>
    <p:extLst>
      <p:ext uri="{BB962C8B-B14F-4D97-AF65-F5344CB8AC3E}">
        <p14:creationId xmlns:p14="http://schemas.microsoft.com/office/powerpoint/2010/main" val="16065529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27651" name="Rectangle 3"/>
          <p:cNvSpPr>
            <a:spLocks noGrp="1" noChangeArrowheads="1"/>
          </p:cNvSpPr>
          <p:nvPr>
            <p:ph type="body" idx="1"/>
          </p:nvPr>
        </p:nvSpPr>
        <p:spPr>
          <a:xfrm>
            <a:off x="685800" y="1981200"/>
            <a:ext cx="7772400" cy="4267200"/>
          </a:xfrm>
        </p:spPr>
        <p:txBody>
          <a:bodyPr/>
          <a:lstStyle/>
          <a:p>
            <a:pPr algn="just" eaLnBrk="1" hangingPunct="1"/>
            <a:r>
              <a:rPr lang="en-US" altLang="zh-CN" sz="2000" b="1" smtClean="0">
                <a:solidFill>
                  <a:srgbClr val="A50021"/>
                </a:solidFill>
              </a:rPr>
              <a:t>3</a:t>
            </a:r>
            <a:r>
              <a:rPr lang="zh-CN" altLang="en-US" sz="2000" b="1" smtClean="0">
                <a:solidFill>
                  <a:srgbClr val="A50021"/>
                </a:solidFill>
              </a:rPr>
              <a:t>．交叉方法</a:t>
            </a:r>
          </a:p>
          <a:p>
            <a:pPr algn="just" eaLnBrk="1" hangingPunct="1"/>
            <a:r>
              <a:rPr lang="zh-CN" altLang="en-US" sz="2000" b="1" smtClean="0"/>
              <a:t>选用的交叉方法与</a:t>
            </a:r>
            <a:r>
              <a:rPr lang="en-US" altLang="zh-CN" sz="2000" b="1" smtClean="0"/>
              <a:t>OX</a:t>
            </a:r>
            <a:r>
              <a:rPr lang="zh-CN" altLang="en-US" sz="2000" b="1" smtClean="0"/>
              <a:t>法有点类似，现介绍如下：</a:t>
            </a:r>
          </a:p>
          <a:p>
            <a:pPr algn="just" eaLnBrk="1" hangingPunct="1"/>
            <a:r>
              <a:rPr lang="en-US" altLang="zh-CN" sz="2000" b="1" smtClean="0"/>
              <a:t>(1) </a:t>
            </a:r>
            <a:r>
              <a:rPr lang="zh-CN" altLang="en-US" sz="2000" b="1" smtClean="0"/>
              <a:t>随机在串中选择一个交配区域，如两父串及交配区域选定为</a:t>
            </a:r>
          </a:p>
          <a:p>
            <a:pPr algn="just" eaLnBrk="1" hangingPunct="1"/>
            <a:r>
              <a:rPr lang="en-US" altLang="zh-CN" sz="2000" b="1" smtClean="0"/>
              <a:t>A</a:t>
            </a:r>
            <a:r>
              <a:rPr lang="zh-CN" altLang="en-US" sz="2000" b="1" smtClean="0"/>
              <a:t>＝</a:t>
            </a:r>
            <a:r>
              <a:rPr lang="en-US" altLang="zh-CN" sz="2000" b="1" smtClean="0"/>
              <a:t>1 2 | 3 4 5 6 | 7 8 9</a:t>
            </a:r>
          </a:p>
          <a:p>
            <a:pPr algn="just" eaLnBrk="1" hangingPunct="1"/>
            <a:r>
              <a:rPr lang="en-US" altLang="zh-CN" sz="2000" b="1" smtClean="0"/>
              <a:t>B</a:t>
            </a:r>
            <a:r>
              <a:rPr lang="zh-CN" altLang="en-US" sz="2000" b="1" smtClean="0"/>
              <a:t>＝</a:t>
            </a:r>
            <a:r>
              <a:rPr lang="en-US" altLang="zh-CN" sz="2000" b="1" smtClean="0"/>
              <a:t>9 8 | 7 6 5 4 | 3 2 1</a:t>
            </a:r>
          </a:p>
          <a:p>
            <a:pPr algn="just" eaLnBrk="1" hangingPunct="1"/>
            <a:r>
              <a:rPr lang="en-US" altLang="zh-CN" sz="2000" b="1" smtClean="0"/>
              <a:t>(2) </a:t>
            </a:r>
            <a:r>
              <a:rPr lang="zh-CN" altLang="en-US" sz="2000" b="1" smtClean="0"/>
              <a:t>将</a:t>
            </a:r>
            <a:r>
              <a:rPr lang="en-US" altLang="zh-CN" sz="2000" b="1" smtClean="0"/>
              <a:t>B</a:t>
            </a:r>
            <a:r>
              <a:rPr lang="zh-CN" altLang="en-US" sz="2000" b="1" smtClean="0"/>
              <a:t>的交配区域加到</a:t>
            </a:r>
            <a:r>
              <a:rPr lang="en-US" altLang="zh-CN" sz="2000" b="1" smtClean="0"/>
              <a:t>A</a:t>
            </a:r>
            <a:r>
              <a:rPr lang="zh-CN" altLang="en-US" sz="2000" b="1" smtClean="0"/>
              <a:t>的前面或后面，</a:t>
            </a:r>
            <a:r>
              <a:rPr lang="en-US" altLang="zh-CN" sz="2000" b="1" smtClean="0"/>
              <a:t>A</a:t>
            </a:r>
            <a:r>
              <a:rPr lang="zh-CN" altLang="en-US" sz="2000" b="1" smtClean="0"/>
              <a:t>的交配区域加到</a:t>
            </a:r>
            <a:r>
              <a:rPr lang="en-US" altLang="zh-CN" sz="2000" b="1" smtClean="0"/>
              <a:t>B</a:t>
            </a:r>
            <a:r>
              <a:rPr lang="zh-CN" altLang="en-US" sz="2000" b="1" smtClean="0"/>
              <a:t>的前面或后面得到</a:t>
            </a:r>
          </a:p>
          <a:p>
            <a:pPr algn="just" eaLnBrk="1" hangingPunct="1"/>
            <a:r>
              <a:rPr lang="en-US" altLang="zh-CN" sz="2000" b="1" smtClean="0"/>
              <a:t>A’</a:t>
            </a:r>
            <a:r>
              <a:rPr lang="zh-CN" altLang="en-US" sz="2000" b="1" smtClean="0"/>
              <a:t>＝</a:t>
            </a:r>
            <a:r>
              <a:rPr lang="en-US" altLang="zh-CN" sz="2000" b="1" smtClean="0"/>
              <a:t>7 6 5 4 | 1 2 3 4 5 6 7 8 9</a:t>
            </a:r>
          </a:p>
          <a:p>
            <a:pPr algn="just" eaLnBrk="1" hangingPunct="1"/>
            <a:r>
              <a:rPr lang="en-US" altLang="zh-CN" sz="2000" b="1" smtClean="0"/>
              <a:t>B’</a:t>
            </a:r>
            <a:r>
              <a:rPr lang="zh-CN" altLang="en-US" sz="2000" b="1" smtClean="0"/>
              <a:t>＝</a:t>
            </a:r>
            <a:r>
              <a:rPr lang="en-US" altLang="zh-CN" sz="2000" b="1" smtClean="0"/>
              <a:t>3 4 5 6 | 9 8 7 6 5 4 3 2 1</a:t>
            </a:r>
            <a:endParaRPr lang="en-US" altLang="zh-CN" sz="2000" smtClean="0"/>
          </a:p>
        </p:txBody>
      </p:sp>
    </p:spTree>
    <p:extLst>
      <p:ext uri="{BB962C8B-B14F-4D97-AF65-F5344CB8AC3E}">
        <p14:creationId xmlns:p14="http://schemas.microsoft.com/office/powerpoint/2010/main" val="2876026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28675" name="Rectangle 3"/>
          <p:cNvSpPr>
            <a:spLocks noGrp="1" noChangeArrowheads="1"/>
          </p:cNvSpPr>
          <p:nvPr>
            <p:ph type="body" idx="1"/>
          </p:nvPr>
        </p:nvSpPr>
        <p:spPr/>
        <p:txBody>
          <a:bodyPr/>
          <a:lstStyle/>
          <a:p>
            <a:pPr algn="just" eaLnBrk="1" hangingPunct="1"/>
            <a:r>
              <a:rPr lang="en-US" altLang="zh-CN" b="1" smtClean="0"/>
              <a:t>(3) </a:t>
            </a:r>
            <a:r>
              <a:rPr lang="zh-CN" altLang="en-US" b="1" smtClean="0"/>
              <a:t>在</a:t>
            </a:r>
            <a:r>
              <a:rPr lang="en-US" altLang="zh-CN" b="1" smtClean="0"/>
              <a:t>A’</a:t>
            </a:r>
            <a:r>
              <a:rPr lang="zh-CN" altLang="en-US" b="1" smtClean="0"/>
              <a:t>中自交配区域后依次删除与交配区相同的城市码，得到最终的两子串为</a:t>
            </a:r>
          </a:p>
          <a:p>
            <a:pPr algn="just" eaLnBrk="1" hangingPunct="1"/>
            <a:r>
              <a:rPr lang="zh-CN" altLang="en-US" b="1" smtClean="0"/>
              <a:t>	</a:t>
            </a:r>
            <a:r>
              <a:rPr lang="en-US" altLang="zh-CN" b="1" smtClean="0"/>
              <a:t>A’</a:t>
            </a:r>
            <a:r>
              <a:rPr lang="zh-CN" altLang="en-US" b="1" smtClean="0"/>
              <a:t>＝</a:t>
            </a:r>
            <a:r>
              <a:rPr lang="en-US" altLang="zh-CN" b="1" smtClean="0"/>
              <a:t>7 6 5 4 1 2 3 8 9</a:t>
            </a:r>
          </a:p>
          <a:p>
            <a:pPr algn="just" eaLnBrk="1" hangingPunct="1"/>
            <a:r>
              <a:rPr lang="en-US" altLang="zh-CN" b="1" smtClean="0"/>
              <a:t>	B’</a:t>
            </a:r>
            <a:r>
              <a:rPr lang="zh-CN" altLang="en-US" b="1" smtClean="0"/>
              <a:t>＝</a:t>
            </a:r>
            <a:r>
              <a:rPr lang="en-US" altLang="zh-CN" b="1" smtClean="0"/>
              <a:t>3 4 5 6 9 8 7 2 1</a:t>
            </a:r>
          </a:p>
          <a:p>
            <a:pPr eaLnBrk="1" hangingPunct="1"/>
            <a:r>
              <a:rPr lang="en-US" altLang="zh-CN" b="1" smtClean="0">
                <a:latin typeface="宋体" pitchFamily="2" charset="-122"/>
              </a:rPr>
              <a:t>	</a:t>
            </a:r>
            <a:r>
              <a:rPr lang="zh-CN" altLang="en-US" b="1" smtClean="0">
                <a:latin typeface="宋体" pitchFamily="2" charset="-122"/>
              </a:rPr>
              <a:t>与其它方法相比，这种方法在两父串相同的情况下仍能产生一定程度的变异效果，对维持群体内一定的多样化持性有一定的作用，实验中也显示了较好的结果。</a:t>
            </a:r>
            <a:r>
              <a:rPr lang="zh-CN" altLang="en-US" smtClean="0"/>
              <a:t> </a:t>
            </a:r>
          </a:p>
        </p:txBody>
      </p:sp>
    </p:spTree>
    <p:extLst>
      <p:ext uri="{BB962C8B-B14F-4D97-AF65-F5344CB8AC3E}">
        <p14:creationId xmlns:p14="http://schemas.microsoft.com/office/powerpoint/2010/main" val="36686089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29699" name="Rectangle 3"/>
          <p:cNvSpPr>
            <a:spLocks noGrp="1" noChangeArrowheads="1"/>
          </p:cNvSpPr>
          <p:nvPr>
            <p:ph type="body" idx="1"/>
          </p:nvPr>
        </p:nvSpPr>
        <p:spPr>
          <a:xfrm>
            <a:off x="0" y="1600200"/>
            <a:ext cx="8892480" cy="4525963"/>
          </a:xfrm>
        </p:spPr>
        <p:txBody>
          <a:bodyPr/>
          <a:lstStyle/>
          <a:p>
            <a:pPr algn="just" eaLnBrk="1" hangingPunct="1">
              <a:lnSpc>
                <a:spcPct val="120000"/>
              </a:lnSpc>
            </a:pPr>
            <a:r>
              <a:rPr lang="en-US" altLang="zh-CN" sz="2800" b="1" smtClean="0">
                <a:solidFill>
                  <a:srgbClr val="A50021"/>
                </a:solidFill>
              </a:rPr>
              <a:t>4</a:t>
            </a:r>
            <a:r>
              <a:rPr lang="zh-CN" altLang="en-US" sz="2800" b="1" smtClean="0">
                <a:solidFill>
                  <a:srgbClr val="A50021"/>
                </a:solidFill>
              </a:rPr>
              <a:t>．变异技术</a:t>
            </a:r>
          </a:p>
          <a:p>
            <a:pPr eaLnBrk="1" hangingPunct="1">
              <a:lnSpc>
                <a:spcPct val="120000"/>
              </a:lnSpc>
            </a:pPr>
            <a:r>
              <a:rPr lang="zh-CN" altLang="en-US" sz="2800" b="1" smtClean="0">
                <a:latin typeface="宋体" pitchFamily="2" charset="-122"/>
              </a:rPr>
              <a:t>	由于在选择机制中采用保留最佳样本方式，以及引入了</a:t>
            </a:r>
            <a:r>
              <a:rPr lang="zh-CN" altLang="en-US" sz="2800" b="1" smtClean="0"/>
              <a:t>“</a:t>
            </a:r>
            <a:r>
              <a:rPr lang="zh-CN" altLang="en-US" sz="2800" b="1" smtClean="0">
                <a:latin typeface="宋体" pitchFamily="2" charset="-122"/>
              </a:rPr>
              <a:t>进化逆转</a:t>
            </a:r>
            <a:r>
              <a:rPr lang="zh-CN" altLang="en-US" sz="2800" b="1" smtClean="0"/>
              <a:t>”</a:t>
            </a:r>
            <a:r>
              <a:rPr lang="zh-CN" altLang="en-US" sz="2800" b="1" smtClean="0">
                <a:latin typeface="宋体" pitchFamily="2" charset="-122"/>
              </a:rPr>
              <a:t>操作技术，为保持群体内个体的多样化，我们采取连续多次对换的变异技术，使可行解有较大的顺序排列上的变化，以抑制</a:t>
            </a:r>
            <a:r>
              <a:rPr lang="zh-CN" altLang="en-US" sz="2800" b="1" smtClean="0"/>
              <a:t>“</a:t>
            </a:r>
            <a:r>
              <a:rPr lang="zh-CN" altLang="en-US" sz="2800" b="1" smtClean="0">
                <a:latin typeface="宋体" pitchFamily="2" charset="-122"/>
              </a:rPr>
              <a:t>进化逆转</a:t>
            </a:r>
            <a:r>
              <a:rPr lang="zh-CN" altLang="en-US" sz="2800" b="1" smtClean="0"/>
              <a:t>”</a:t>
            </a:r>
            <a:r>
              <a:rPr lang="zh-CN" altLang="en-US" sz="2800" b="1" smtClean="0">
                <a:latin typeface="宋体" pitchFamily="2" charset="-122"/>
              </a:rPr>
              <a:t>的同化作用。变异操作发生的概率取得比较小（</a:t>
            </a:r>
            <a:r>
              <a:rPr lang="en-US" altLang="zh-CN" sz="2800" b="1" smtClean="0"/>
              <a:t>1%</a:t>
            </a:r>
            <a:r>
              <a:rPr lang="zh-CN" altLang="en-US" sz="2800" b="1" smtClean="0">
                <a:latin typeface="宋体" pitchFamily="2" charset="-122"/>
              </a:rPr>
              <a:t>左右），一旦变异操作发生，则用随机方法产生交换次数</a:t>
            </a:r>
            <a:r>
              <a:rPr lang="en-US" altLang="zh-CN" sz="2800" b="1" smtClean="0"/>
              <a:t>K</a:t>
            </a:r>
            <a:r>
              <a:rPr lang="zh-CN" altLang="en-US" sz="2800" b="1" smtClean="0">
                <a:latin typeface="宋体" pitchFamily="2" charset="-122"/>
              </a:rPr>
              <a:t>，对所需变异操作的串进行</a:t>
            </a:r>
            <a:r>
              <a:rPr lang="en-US" altLang="zh-CN" sz="2800" b="1" smtClean="0"/>
              <a:t>K</a:t>
            </a:r>
            <a:r>
              <a:rPr lang="zh-CN" altLang="en-US" sz="2800" b="1" smtClean="0">
                <a:latin typeface="宋体" pitchFamily="2" charset="-122"/>
              </a:rPr>
              <a:t>次对换（对换的两码位也是随机产生的）。</a:t>
            </a:r>
            <a:r>
              <a:rPr lang="zh-CN" altLang="en-US" sz="2800" smtClean="0"/>
              <a:t> </a:t>
            </a:r>
          </a:p>
        </p:txBody>
      </p:sp>
    </p:spTree>
    <p:extLst>
      <p:ext uri="{BB962C8B-B14F-4D97-AF65-F5344CB8AC3E}">
        <p14:creationId xmlns:p14="http://schemas.microsoft.com/office/powerpoint/2010/main" val="14231449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30723" name="Rectangle 3"/>
          <p:cNvSpPr>
            <a:spLocks noGrp="1" noChangeArrowheads="1"/>
          </p:cNvSpPr>
          <p:nvPr>
            <p:ph type="body" idx="1"/>
          </p:nvPr>
        </p:nvSpPr>
        <p:spPr/>
        <p:txBody>
          <a:bodyPr/>
          <a:lstStyle/>
          <a:p>
            <a:pPr algn="just" eaLnBrk="1" hangingPunct="1">
              <a:lnSpc>
                <a:spcPct val="110000"/>
              </a:lnSpc>
            </a:pPr>
            <a:r>
              <a:rPr lang="en-US" altLang="zh-CN" sz="2400" b="1" smtClean="0">
                <a:solidFill>
                  <a:srgbClr val="A50021"/>
                </a:solidFill>
              </a:rPr>
              <a:t>5</a:t>
            </a:r>
            <a:r>
              <a:rPr lang="zh-CN" altLang="en-US" sz="2400" b="1" smtClean="0">
                <a:solidFill>
                  <a:srgbClr val="A50021"/>
                </a:solidFill>
              </a:rPr>
              <a:t>．“进化逆转”操作</a:t>
            </a:r>
          </a:p>
          <a:p>
            <a:pPr eaLnBrk="1" hangingPunct="1">
              <a:lnSpc>
                <a:spcPct val="110000"/>
              </a:lnSpc>
            </a:pPr>
            <a:r>
              <a:rPr lang="zh-CN" altLang="en-US" sz="2400" b="1" smtClean="0">
                <a:latin typeface="宋体" pitchFamily="2" charset="-122"/>
              </a:rPr>
              <a:t>	引入</a:t>
            </a:r>
            <a:r>
              <a:rPr lang="zh-CN" altLang="en-US" sz="2400" b="1" smtClean="0"/>
              <a:t>“</a:t>
            </a:r>
            <a:r>
              <a:rPr lang="zh-CN" altLang="en-US" sz="2400" b="1" smtClean="0">
                <a:latin typeface="宋体" pitchFamily="2" charset="-122"/>
              </a:rPr>
              <a:t>进化逆转</a:t>
            </a:r>
            <a:r>
              <a:rPr lang="zh-CN" altLang="en-US" sz="2400" b="1" smtClean="0"/>
              <a:t>”</a:t>
            </a:r>
            <a:r>
              <a:rPr lang="zh-CN" altLang="en-US" sz="2400" b="1" smtClean="0">
                <a:latin typeface="宋体" pitchFamily="2" charset="-122"/>
              </a:rPr>
              <a:t>操作的主要目的是改善遗传算法的局部搜索能力。所谓局部搜索通常指的是基于邻域的试探搜索方法。在基本遗传算法操作中，交叉操作在可行解空间今动作范围较宽，步伐较大；变异操作由于受</a:t>
            </a:r>
            <a:r>
              <a:rPr lang="zh-CN" altLang="en-US" sz="2400" b="1" smtClean="0"/>
              <a:t>“</a:t>
            </a:r>
            <a:r>
              <a:rPr lang="zh-CN" altLang="en-US" sz="2400" b="1" smtClean="0">
                <a:latin typeface="宋体" pitchFamily="2" charset="-122"/>
              </a:rPr>
              <a:t>选择</a:t>
            </a:r>
            <a:r>
              <a:rPr lang="zh-CN" altLang="en-US" sz="2400" b="1" smtClean="0"/>
              <a:t>”</a:t>
            </a:r>
            <a:r>
              <a:rPr lang="zh-CN" altLang="en-US" sz="2400" b="1" smtClean="0">
                <a:latin typeface="宋体" pitchFamily="2" charset="-122"/>
              </a:rPr>
              <a:t>压力的作用，通常也难以发挥局部搜索的功效（特别在遗传算法趋向收敛的后期阶段）。因此，在遗传算法框架中加入适当的、基于邻域的局部搜索机制，构成一种全局搜索和局部搜索相结合的优化搜索算法，对改进优化质量以及提高搜索效率都是很有意义的。</a:t>
            </a:r>
            <a:r>
              <a:rPr lang="zh-CN" altLang="en-US" sz="2400" smtClean="0"/>
              <a:t> </a:t>
            </a:r>
          </a:p>
        </p:txBody>
      </p:sp>
    </p:spTree>
    <p:extLst>
      <p:ext uri="{BB962C8B-B14F-4D97-AF65-F5344CB8AC3E}">
        <p14:creationId xmlns:p14="http://schemas.microsoft.com/office/powerpoint/2010/main" val="33480237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z="3200" b="1" smtClean="0">
                <a:ea typeface="黑体" pitchFamily="2" charset="-122"/>
              </a:rPr>
              <a:t>货郎担问题（</a:t>
            </a:r>
            <a:r>
              <a:rPr lang="en-US" altLang="zh-CN" sz="3200" b="1" smtClean="0">
                <a:ea typeface="黑体" pitchFamily="2" charset="-122"/>
              </a:rPr>
              <a:t>Traveling Salesman Problem——TSP</a:t>
            </a:r>
            <a:r>
              <a:rPr lang="zh-CN" altLang="en-US" sz="3200" b="1" smtClean="0">
                <a:ea typeface="黑体" pitchFamily="2" charset="-122"/>
              </a:rPr>
              <a:t>）</a:t>
            </a:r>
          </a:p>
        </p:txBody>
      </p:sp>
      <p:sp>
        <p:nvSpPr>
          <p:cNvPr id="31747" name="Rectangle 3"/>
          <p:cNvSpPr>
            <a:spLocks noGrp="1" noChangeArrowheads="1"/>
          </p:cNvSpPr>
          <p:nvPr>
            <p:ph type="body" idx="1"/>
          </p:nvPr>
        </p:nvSpPr>
        <p:spPr>
          <a:xfrm>
            <a:off x="179512" y="1981200"/>
            <a:ext cx="8568952" cy="4495800"/>
          </a:xfrm>
        </p:spPr>
        <p:txBody>
          <a:bodyPr/>
          <a:lstStyle/>
          <a:p>
            <a:pPr algn="just" eaLnBrk="1" hangingPunct="1">
              <a:lnSpc>
                <a:spcPct val="90000"/>
              </a:lnSpc>
            </a:pPr>
            <a:r>
              <a:rPr lang="en-US" altLang="zh-CN" sz="2400" b="1" smtClean="0">
                <a:solidFill>
                  <a:srgbClr val="A50021"/>
                </a:solidFill>
              </a:rPr>
              <a:t>6 </a:t>
            </a:r>
            <a:r>
              <a:rPr lang="zh-CN" altLang="en-US" sz="2400" b="1" smtClean="0">
                <a:solidFill>
                  <a:srgbClr val="A50021"/>
                </a:solidFill>
              </a:rPr>
              <a:t>．实验结果</a:t>
            </a:r>
          </a:p>
          <a:p>
            <a:pPr algn="just" eaLnBrk="1" hangingPunct="1">
              <a:lnSpc>
                <a:spcPct val="90000"/>
              </a:lnSpc>
            </a:pPr>
            <a:r>
              <a:rPr lang="zh-CN" altLang="en-US" sz="2400" b="1" smtClean="0"/>
              <a:t>	实验中，群体规模定为</a:t>
            </a:r>
            <a:r>
              <a:rPr lang="en-US" altLang="zh-CN" sz="2400" b="1" smtClean="0"/>
              <a:t>100</a:t>
            </a:r>
            <a:r>
              <a:rPr lang="zh-CN" altLang="en-US" sz="2400" b="1" smtClean="0"/>
              <a:t>，交叉概率为</a:t>
            </a:r>
            <a:r>
              <a:rPr lang="en-US" altLang="zh-CN" sz="2400" b="1" smtClean="0"/>
              <a:t>0.95</a:t>
            </a:r>
            <a:r>
              <a:rPr lang="zh-CN" altLang="en-US" sz="2400" b="1" smtClean="0"/>
              <a:t>，变异概率为</a:t>
            </a:r>
            <a:r>
              <a:rPr lang="en-US" altLang="zh-CN" sz="2400" b="1" smtClean="0"/>
              <a:t>0.003</a:t>
            </a:r>
            <a:r>
              <a:rPr lang="zh-CN" altLang="en-US" sz="2400" b="1" smtClean="0"/>
              <a:t>，初始可行解群体由随机法产生。实验结果表明：</a:t>
            </a:r>
          </a:p>
          <a:p>
            <a:pPr algn="just" eaLnBrk="1" hangingPunct="1">
              <a:lnSpc>
                <a:spcPct val="90000"/>
              </a:lnSpc>
            </a:pPr>
            <a:r>
              <a:rPr lang="zh-CN" altLang="en-US" sz="2400" b="1" smtClean="0"/>
              <a:t>	</a:t>
            </a:r>
            <a:r>
              <a:rPr lang="en-US" altLang="zh-CN" sz="2400" b="1" smtClean="0"/>
              <a:t>(1) </a:t>
            </a:r>
            <a:r>
              <a:rPr lang="zh-CN" altLang="en-US" sz="2400" b="1" smtClean="0"/>
              <a:t>当</a:t>
            </a:r>
            <a:r>
              <a:rPr lang="en-US" altLang="zh-CN" sz="2400" b="1" smtClean="0"/>
              <a:t>n</a:t>
            </a:r>
            <a:r>
              <a:rPr lang="zh-CN" altLang="en-US" sz="2400" b="1" smtClean="0"/>
              <a:t>＜</a:t>
            </a:r>
            <a:r>
              <a:rPr lang="en-US" altLang="zh-CN" sz="2400" b="1" smtClean="0"/>
              <a:t>15</a:t>
            </a:r>
            <a:r>
              <a:rPr lang="zh-CN" altLang="en-US" sz="2400" b="1" smtClean="0"/>
              <a:t>时，随机样本实验表明，本算法可</a:t>
            </a:r>
            <a:r>
              <a:rPr lang="en-US" altLang="zh-CN" sz="2400" b="1" smtClean="0"/>
              <a:t>100</a:t>
            </a:r>
            <a:r>
              <a:rPr lang="zh-CN" altLang="en-US" sz="2400" b="1" smtClean="0"/>
              <a:t>％搜索到用穷举法求得的最优解。</a:t>
            </a:r>
          </a:p>
          <a:p>
            <a:pPr algn="just" eaLnBrk="1" hangingPunct="1">
              <a:lnSpc>
                <a:spcPct val="90000"/>
              </a:lnSpc>
            </a:pPr>
            <a:r>
              <a:rPr lang="zh-CN" altLang="en-US" sz="2400" b="1" smtClean="0"/>
              <a:t>	</a:t>
            </a:r>
            <a:r>
              <a:rPr lang="en-US" altLang="zh-CN" sz="2400" b="1" smtClean="0"/>
              <a:t>(2) </a:t>
            </a:r>
            <a:r>
              <a:rPr lang="zh-CN" altLang="en-US" sz="2400" b="1" smtClean="0"/>
              <a:t>当</a:t>
            </a:r>
            <a:r>
              <a:rPr lang="en-US" altLang="zh-CN" sz="2400" b="1" smtClean="0"/>
              <a:t>15</a:t>
            </a:r>
            <a:r>
              <a:rPr lang="zh-CN" altLang="en-US" sz="2400" b="1" smtClean="0"/>
              <a:t>＜</a:t>
            </a:r>
            <a:r>
              <a:rPr lang="en-US" altLang="zh-CN" sz="2400" b="1" smtClean="0"/>
              <a:t>n</a:t>
            </a:r>
            <a:r>
              <a:rPr lang="zh-CN" altLang="en-US" sz="2400" b="1" smtClean="0"/>
              <a:t>＜</a:t>
            </a:r>
            <a:r>
              <a:rPr lang="en-US" altLang="zh-CN" sz="2400" b="1" smtClean="0"/>
              <a:t>30</a:t>
            </a:r>
            <a:r>
              <a:rPr lang="zh-CN" altLang="en-US" sz="2400" b="1" smtClean="0"/>
              <a:t>时，我们对一组样本进行了测试，结果表明本算法能收敛到一稳定的“最好解”</a:t>
            </a:r>
            <a:r>
              <a:rPr lang="en-US" altLang="zh-CN" sz="2400" b="1" smtClean="0"/>
              <a:t>(</a:t>
            </a:r>
            <a:r>
              <a:rPr lang="zh-CN" altLang="en-US" sz="2400" b="1" smtClean="0"/>
              <a:t>难以确认其最优性</a:t>
            </a:r>
            <a:r>
              <a:rPr lang="en-US" altLang="zh-CN" sz="2400" b="1" smtClean="0"/>
              <a:t>)</a:t>
            </a:r>
            <a:r>
              <a:rPr lang="zh-CN" altLang="en-US" sz="2400" b="1" smtClean="0"/>
              <a:t>；多次实验的误差结果为</a:t>
            </a:r>
            <a:r>
              <a:rPr lang="en-US" altLang="zh-CN" sz="2400" b="1" smtClean="0"/>
              <a:t>0</a:t>
            </a:r>
            <a:r>
              <a:rPr lang="zh-CN" altLang="en-US" sz="2400" b="1" smtClean="0"/>
              <a:t>，模拟退火法也可找到相同的“最好解”，但运行时间约为遗传算法的</a:t>
            </a:r>
            <a:r>
              <a:rPr lang="en-US" altLang="zh-CN" sz="2400" b="1" smtClean="0"/>
              <a:t>6</a:t>
            </a:r>
            <a:r>
              <a:rPr lang="zh-CN" altLang="en-US" sz="2400" b="1" smtClean="0"/>
              <a:t>倍。</a:t>
            </a:r>
          </a:p>
          <a:p>
            <a:pPr eaLnBrk="1" hangingPunct="1">
              <a:lnSpc>
                <a:spcPct val="90000"/>
              </a:lnSpc>
            </a:pPr>
            <a:r>
              <a:rPr lang="zh-CN" altLang="en-US" sz="2400" b="1" smtClean="0"/>
              <a:t>	</a:t>
            </a:r>
            <a:r>
              <a:rPr lang="en-US" altLang="zh-CN" sz="2400" b="1" smtClean="0"/>
              <a:t>(3) </a:t>
            </a:r>
            <a:r>
              <a:rPr lang="zh-CN" altLang="en-US" sz="2400" b="1" smtClean="0">
                <a:latin typeface="宋体" pitchFamily="2" charset="-122"/>
              </a:rPr>
              <a:t>对</a:t>
            </a:r>
            <a:r>
              <a:rPr lang="en-US" altLang="zh-CN" sz="2400" b="1" smtClean="0"/>
              <a:t>n</a:t>
            </a:r>
            <a:r>
              <a:rPr lang="zh-CN" altLang="en-US" sz="2400" b="1" smtClean="0">
                <a:latin typeface="宋体" pitchFamily="2" charset="-122"/>
              </a:rPr>
              <a:t>＝</a:t>
            </a:r>
            <a:r>
              <a:rPr lang="en-US" altLang="zh-CN" sz="2400" b="1" smtClean="0"/>
              <a:t>50</a:t>
            </a:r>
            <a:r>
              <a:rPr lang="zh-CN" altLang="en-US" sz="2400" b="1" smtClean="0">
                <a:latin typeface="宋体" pitchFamily="2" charset="-122"/>
              </a:rPr>
              <a:t>，</a:t>
            </a:r>
            <a:r>
              <a:rPr lang="en-US" altLang="zh-CN" sz="2400" b="1" smtClean="0">
                <a:latin typeface="宋体" pitchFamily="2" charset="-122"/>
              </a:rPr>
              <a:t>n</a:t>
            </a:r>
            <a:r>
              <a:rPr lang="zh-CN" altLang="en-US" sz="2400" b="1" smtClean="0">
                <a:latin typeface="宋体" pitchFamily="2" charset="-122"/>
              </a:rPr>
              <a:t>＝</a:t>
            </a:r>
            <a:r>
              <a:rPr lang="en-US" altLang="zh-CN" sz="2400" b="1" smtClean="0"/>
              <a:t>60</a:t>
            </a:r>
            <a:r>
              <a:rPr lang="zh-CN" altLang="en-US" sz="2400" b="1" smtClean="0">
                <a:latin typeface="宋体" pitchFamily="2" charset="-122"/>
              </a:rPr>
              <a:t>，</a:t>
            </a:r>
            <a:r>
              <a:rPr lang="en-US" altLang="zh-CN" sz="2400" b="1" smtClean="0">
                <a:latin typeface="宋体" pitchFamily="2" charset="-122"/>
              </a:rPr>
              <a:t>n</a:t>
            </a:r>
            <a:r>
              <a:rPr lang="zh-CN" altLang="en-US" sz="2400" b="1" smtClean="0">
                <a:latin typeface="宋体" pitchFamily="2" charset="-122"/>
              </a:rPr>
              <a:t>＝</a:t>
            </a:r>
            <a:r>
              <a:rPr lang="en-US" altLang="zh-CN" sz="2400" b="1" smtClean="0"/>
              <a:t>80</a:t>
            </a:r>
            <a:r>
              <a:rPr lang="zh-CN" altLang="en-US" sz="2400" b="1" smtClean="0">
                <a:latin typeface="宋体" pitchFamily="2" charset="-122"/>
              </a:rPr>
              <a:t>及</a:t>
            </a:r>
            <a:r>
              <a:rPr lang="en-US" altLang="zh-CN" sz="2400" b="1" smtClean="0">
                <a:latin typeface="宋体" pitchFamily="2" charset="-122"/>
              </a:rPr>
              <a:t>n</a:t>
            </a:r>
            <a:r>
              <a:rPr lang="zh-CN" altLang="en-US" sz="2400" b="1" smtClean="0">
                <a:latin typeface="宋体" pitchFamily="2" charset="-122"/>
              </a:rPr>
              <a:t>＝</a:t>
            </a:r>
            <a:r>
              <a:rPr lang="en-US" altLang="zh-CN" sz="2400" b="1" smtClean="0"/>
              <a:t>100</a:t>
            </a:r>
            <a:r>
              <a:rPr lang="zh-CN" altLang="en-US" sz="2400" b="1" smtClean="0">
                <a:latin typeface="宋体" pitchFamily="2" charset="-122"/>
              </a:rPr>
              <a:t>的测试结果表明，遗传算法在求解质量上略优于模拟退火法</a:t>
            </a:r>
            <a:r>
              <a:rPr lang="en-US" altLang="zh-CN" sz="2400" b="1" smtClean="0"/>
              <a:t>(</a:t>
            </a:r>
            <a:r>
              <a:rPr lang="en-US" altLang="zh-CN" sz="2400" b="1" i="1" smtClean="0">
                <a:latin typeface="宋体" pitchFamily="2" charset="-122"/>
              </a:rPr>
              <a:t>α</a:t>
            </a:r>
            <a:r>
              <a:rPr lang="zh-CN" altLang="en-US" sz="2400" b="1" smtClean="0">
                <a:latin typeface="宋体" pitchFamily="2" charset="-122"/>
              </a:rPr>
              <a:t>＝</a:t>
            </a:r>
            <a:r>
              <a:rPr lang="en-US" altLang="zh-CN" sz="2400" b="1" smtClean="0"/>
              <a:t>0.95)</a:t>
            </a:r>
            <a:r>
              <a:rPr lang="zh-CN" altLang="en-US" sz="2400" b="1" smtClean="0">
                <a:latin typeface="宋体" pitchFamily="2" charset="-122"/>
              </a:rPr>
              <a:t>，优化效率高于模拟退火法。</a:t>
            </a:r>
            <a:r>
              <a:rPr lang="zh-CN" altLang="en-US" sz="2400" smtClean="0"/>
              <a:t> </a:t>
            </a:r>
          </a:p>
        </p:txBody>
      </p:sp>
    </p:spTree>
    <p:extLst>
      <p:ext uri="{BB962C8B-B14F-4D97-AF65-F5344CB8AC3E}">
        <p14:creationId xmlns:p14="http://schemas.microsoft.com/office/powerpoint/2010/main" val="4809449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04800"/>
            <a:ext cx="6248400" cy="613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
            <a:ext cx="203835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05082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1619250" y="260350"/>
            <a:ext cx="7019925" cy="863600"/>
          </a:xfrm>
          <a:noFill/>
          <a:extLst>
            <a:ext uri="{909E8E84-426E-40DD-AFC4-6F175D3DCCD1}">
              <a14:hiddenFill xmlns:a14="http://schemas.microsoft.com/office/drawing/2010/main">
                <a:solidFill>
                  <a:schemeClr val="bg1"/>
                </a:solidFill>
              </a14:hiddenFill>
            </a:ext>
          </a:extLst>
        </p:spPr>
        <p:txBody>
          <a:bodyPr/>
          <a:lstStyle/>
          <a:p>
            <a:pPr algn="l"/>
            <a:r>
              <a:rPr lang="en-US" altLang="zh-CN" sz="2800">
                <a:solidFill>
                  <a:srgbClr val="0066FF"/>
                </a:solidFill>
                <a:latin typeface="Times New Roman" pitchFamily="18" charset="0"/>
              </a:rPr>
              <a:t>Introduction to GA</a:t>
            </a:r>
            <a:r>
              <a:rPr lang="en-US" altLang="zh-CN" sz="4000">
                <a:solidFill>
                  <a:srgbClr val="0066FF"/>
                </a:solidFill>
                <a:latin typeface="Times New Roman" pitchFamily="18" charset="0"/>
              </a:rPr>
              <a:t> </a:t>
            </a:r>
          </a:p>
        </p:txBody>
      </p:sp>
      <p:sp>
        <p:nvSpPr>
          <p:cNvPr id="57347" name="Rectangle 3"/>
          <p:cNvSpPr>
            <a:spLocks noGrp="1" noChangeArrowheads="1"/>
          </p:cNvSpPr>
          <p:nvPr>
            <p:ph type="subTitle" idx="1"/>
          </p:nvPr>
        </p:nvSpPr>
        <p:spPr>
          <a:xfrm>
            <a:off x="1042988" y="4005263"/>
            <a:ext cx="5543550" cy="2065337"/>
          </a:xfrm>
          <a:ln/>
          <a:extLst>
            <a:ext uri="{91240B29-F687-4F45-9708-019B960494DF}">
              <a14:hiddenLine xmlns:a14="http://schemas.microsoft.com/office/drawing/2010/main" w="9525">
                <a:solidFill>
                  <a:srgbClr val="FF00FF"/>
                </a:solidFill>
                <a:miter lim="800000"/>
                <a:headEnd/>
                <a:tailEnd/>
              </a14:hiddenLine>
            </a:ext>
          </a:extLst>
        </p:spPr>
        <p:txBody>
          <a:bodyPr/>
          <a:lstStyle/>
          <a:p>
            <a:pPr algn="l"/>
            <a:r>
              <a:rPr lang="en-US" altLang="zh-CN">
                <a:solidFill>
                  <a:schemeClr val="accent2"/>
                </a:solidFill>
              </a:rPr>
              <a:t>Fei GAO</a:t>
            </a:r>
          </a:p>
          <a:p>
            <a:pPr algn="l"/>
            <a:r>
              <a:rPr lang="en-US" altLang="zh-CN" sz="2800">
                <a:solidFill>
                  <a:schemeClr val="accent2"/>
                </a:solidFill>
              </a:rPr>
              <a:t>Dep. Of Mathematics</a:t>
            </a:r>
          </a:p>
          <a:p>
            <a:pPr algn="l"/>
            <a:r>
              <a:rPr lang="en-US" altLang="zh-CN" sz="2800">
                <a:solidFill>
                  <a:schemeClr val="accent2"/>
                </a:solidFill>
              </a:rPr>
              <a:t>Wuhan Univ. Of Technology</a:t>
            </a:r>
          </a:p>
          <a:p>
            <a:pPr algn="l"/>
            <a:r>
              <a:rPr lang="en-US" altLang="zh-CN" sz="2400">
                <a:solidFill>
                  <a:schemeClr val="accent2"/>
                </a:solidFill>
              </a:rPr>
              <a:t>hgaofei@gmail.com</a:t>
            </a:r>
          </a:p>
        </p:txBody>
      </p:sp>
      <p:sp>
        <p:nvSpPr>
          <p:cNvPr id="57348" name="Line 4"/>
          <p:cNvSpPr>
            <a:spLocks noChangeShapeType="1"/>
          </p:cNvSpPr>
          <p:nvPr/>
        </p:nvSpPr>
        <p:spPr bwMode="auto">
          <a:xfrm>
            <a:off x="0" y="1341438"/>
            <a:ext cx="8820150"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9" name="Line 5"/>
          <p:cNvSpPr>
            <a:spLocks noChangeShapeType="1"/>
          </p:cNvSpPr>
          <p:nvPr/>
        </p:nvSpPr>
        <p:spPr bwMode="auto">
          <a:xfrm>
            <a:off x="1331913" y="0"/>
            <a:ext cx="0" cy="1557338"/>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0" name="Rectangle 6"/>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7353" name="Text Box 9"/>
          <p:cNvSpPr txBox="1">
            <a:spLocks noChangeArrowheads="1"/>
          </p:cNvSpPr>
          <p:nvPr/>
        </p:nvSpPr>
        <p:spPr bwMode="auto">
          <a:xfrm>
            <a:off x="468313" y="6332538"/>
            <a:ext cx="1109662" cy="336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600">
                <a:solidFill>
                  <a:srgbClr val="F00000"/>
                </a:solidFill>
              </a:rPr>
              <a:t>2005-12-</a:t>
            </a:r>
            <a:r>
              <a:rPr lang="en-US" altLang="zh-CN" sz="1600">
                <a:solidFill>
                  <a:srgbClr val="F00000"/>
                </a:solidFill>
              </a:rPr>
              <a:t>5</a:t>
            </a:r>
            <a:endParaRPr lang="zh-CN" altLang="zh-CN" sz="1600">
              <a:solidFill>
                <a:srgbClr val="F00000"/>
              </a:solidFill>
            </a:endParaRPr>
          </a:p>
        </p:txBody>
      </p:sp>
      <p:pic>
        <p:nvPicPr>
          <p:cNvPr id="57354" name="Picture 10" descr="校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58888" cy="1227138"/>
          </a:xfrm>
          <a:prstGeom prst="rect">
            <a:avLst/>
          </a:prstGeom>
          <a:noFill/>
          <a:extLst>
            <a:ext uri="{909E8E84-426E-40DD-AFC4-6F175D3DCCD1}">
              <a14:hiddenFill xmlns:a14="http://schemas.microsoft.com/office/drawing/2010/main">
                <a:solidFill>
                  <a:srgbClr val="FFFFFF"/>
                </a:solidFill>
              </a14:hiddenFill>
            </a:ext>
          </a:extLst>
        </p:spPr>
      </p:pic>
      <p:sp>
        <p:nvSpPr>
          <p:cNvPr id="57355" name="Rectangle 11"/>
          <p:cNvSpPr>
            <a:spLocks noChangeArrowheads="1"/>
          </p:cNvSpPr>
          <p:nvPr/>
        </p:nvSpPr>
        <p:spPr bwMode="auto">
          <a:xfrm>
            <a:off x="250825" y="1844675"/>
            <a:ext cx="889317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0000">
                <a:solidFill>
                  <a:srgbClr val="FF0066"/>
                </a:solidFill>
                <a:latin typeface="方正舒体" pitchFamily="2" charset="-122"/>
                <a:ea typeface="方正舒体" pitchFamily="2" charset="-122"/>
              </a:rPr>
              <a:t>THANK YOU</a:t>
            </a:r>
            <a:r>
              <a:rPr lang="zh-CN" altLang="en-US" sz="10000">
                <a:solidFill>
                  <a:srgbClr val="FF0066"/>
                </a:solidFill>
                <a:latin typeface="方正舒体" pitchFamily="2" charset="-122"/>
                <a:ea typeface="方正舒体" pitchFamily="2" charset="-122"/>
              </a:rPr>
              <a:t>！</a:t>
            </a:r>
          </a:p>
        </p:txBody>
      </p:sp>
      <p:sp>
        <p:nvSpPr>
          <p:cNvPr id="57356" name="Line 12"/>
          <p:cNvSpPr>
            <a:spLocks noChangeShapeType="1"/>
          </p:cNvSpPr>
          <p:nvPr/>
        </p:nvSpPr>
        <p:spPr bwMode="auto">
          <a:xfrm>
            <a:off x="8964613" y="4437063"/>
            <a:ext cx="0" cy="22320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7" name="Line 13"/>
          <p:cNvSpPr>
            <a:spLocks noChangeShapeType="1"/>
          </p:cNvSpPr>
          <p:nvPr/>
        </p:nvSpPr>
        <p:spPr bwMode="auto">
          <a:xfrm>
            <a:off x="395288" y="6308725"/>
            <a:ext cx="8748712"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7358" name="Picture 14" descr="icon-pengu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0" y="4437063"/>
            <a:ext cx="1371600" cy="1847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46" name="Group 42"/>
          <p:cNvGraphicFramePr>
            <a:graphicFrameLocks noGrp="1"/>
          </p:cNvGraphicFramePr>
          <p:nvPr>
            <p:ph idx="1"/>
          </p:nvPr>
        </p:nvGraphicFramePr>
        <p:xfrm>
          <a:off x="1116013" y="1725613"/>
          <a:ext cx="7561262" cy="4050349"/>
        </p:xfrm>
        <a:graphic>
          <a:graphicData uri="http://schemas.openxmlformats.org/drawingml/2006/table">
            <a:tbl>
              <a:tblPr/>
              <a:tblGrid>
                <a:gridCol w="2811462"/>
                <a:gridCol w="4749800"/>
              </a:tblGrid>
              <a:tr h="481013">
                <a:tc>
                  <a:txBody>
                    <a:bodyPr/>
                    <a:lstStyle/>
                    <a:p>
                      <a:pPr marL="222250" marR="0" lvl="0" indent="-222250" algn="ctr" defTabSz="914400" rtl="0" eaLnBrk="1" fontAlgn="base" latinLnBrk="0" hangingPunct="1">
                        <a:lnSpc>
                          <a:spcPct val="100000"/>
                        </a:lnSpc>
                        <a:spcBef>
                          <a:spcPct val="0"/>
                        </a:spcBef>
                        <a:spcAft>
                          <a:spcPct val="0"/>
                        </a:spcAft>
                        <a:buClr>
                          <a:srgbClr val="CCFFCC"/>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生物遗传学概念</a:t>
                      </a:r>
                      <a:endParaRPr kumimoji="0" lang="zh-CN" altLang="en-US" sz="4000" b="1" i="0" u="none" strike="noStrike" cap="none" normalizeH="0" baseline="0" smtClean="0">
                        <a:ln>
                          <a:noFill/>
                        </a:ln>
                        <a:solidFill>
                          <a:schemeClr val="tx1"/>
                        </a:solidFill>
                        <a:effectLst/>
                        <a:latin typeface="宋体" pitchFamily="2" charset="-122"/>
                        <a:ea typeface="PMingLiU" pitchFamily="18" charset="-12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222250" marR="0" lvl="0" indent="-222250" algn="ctr" defTabSz="914400" rtl="0" eaLnBrk="1" fontAlgn="base" latinLnBrk="0" hangingPunct="1">
                        <a:lnSpc>
                          <a:spcPct val="100000"/>
                        </a:lnSpc>
                        <a:spcBef>
                          <a:spcPct val="0"/>
                        </a:spcBef>
                        <a:spcAft>
                          <a:spcPct val="0"/>
                        </a:spcAft>
                        <a:buClr>
                          <a:srgbClr val="CCFFCC"/>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遗传算法中的作用</a:t>
                      </a:r>
                      <a:endParaRPr kumimoji="0" lang="zh-CN" altLang="en-US" sz="4000" b="1" i="0" u="none" strike="noStrike" cap="none" normalizeH="0" baseline="0" smtClean="0">
                        <a:ln>
                          <a:noFill/>
                        </a:ln>
                        <a:solidFill>
                          <a:schemeClr val="tx1"/>
                        </a:solidFill>
                        <a:effectLst/>
                        <a:latin typeface="宋体" pitchFamily="2" charset="-122"/>
                        <a:ea typeface="PMingLiU" pitchFamily="18" charset="-12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222250" marR="0" lvl="0" indent="-222250" algn="l" defTabSz="914400" rtl="0" eaLnBrk="1" fontAlgn="base" latinLnBrk="0" hangingPunct="1">
                        <a:lnSpc>
                          <a:spcPct val="100000"/>
                        </a:lnSpc>
                        <a:spcBef>
                          <a:spcPct val="0"/>
                        </a:spcBef>
                        <a:spcAft>
                          <a:spcPct val="0"/>
                        </a:spcAft>
                        <a:buClr>
                          <a:srgbClr val="CCFFCC"/>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适者生存</a:t>
                      </a:r>
                      <a:endParaRPr kumimoji="0" lang="zh-CN" altLang="en-US" sz="4000" b="1" i="0" u="none" strike="noStrike" cap="none" normalizeH="0" baseline="0" smtClean="0">
                        <a:ln>
                          <a:noFill/>
                        </a:ln>
                        <a:solidFill>
                          <a:schemeClr val="tx1"/>
                        </a:solidFill>
                        <a:effectLst/>
                        <a:latin typeface="宋体" pitchFamily="2" charset="-122"/>
                        <a:ea typeface="PMingLiU" pitchFamily="18" charset="-12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222250" marR="0" lvl="0" indent="-222250" algn="l" defTabSz="914400" rtl="0" eaLnBrk="1" fontAlgn="base" latinLnBrk="0" hangingPunct="1">
                        <a:lnSpc>
                          <a:spcPct val="100000"/>
                        </a:lnSpc>
                        <a:spcBef>
                          <a:spcPct val="0"/>
                        </a:spcBef>
                        <a:spcAft>
                          <a:spcPct val="0"/>
                        </a:spcAft>
                        <a:buClr>
                          <a:srgbClr val="CCFFCC"/>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在算法停止时，最优目标值的解有最大的可能被留住</a:t>
                      </a:r>
                      <a:endParaRPr kumimoji="0" lang="zh-CN" altLang="en-US" sz="4000" b="1" i="0" u="none" strike="noStrike" cap="none" normalizeH="0" baseline="0" smtClean="0">
                        <a:ln>
                          <a:noFill/>
                        </a:ln>
                        <a:solidFill>
                          <a:schemeClr val="tx1"/>
                        </a:solidFill>
                        <a:effectLst/>
                        <a:latin typeface="宋体" pitchFamily="2" charset="-122"/>
                        <a:ea typeface="PMingLiU" pitchFamily="18" charset="-12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222250" marR="0" lvl="0" indent="-222250" algn="l" defTabSz="914400" rtl="0" eaLnBrk="1" fontAlgn="base" latinLnBrk="0" hangingPunct="1">
                        <a:lnSpc>
                          <a:spcPct val="100000"/>
                        </a:lnSpc>
                        <a:spcBef>
                          <a:spcPct val="0"/>
                        </a:spcBef>
                        <a:spcAft>
                          <a:spcPct val="0"/>
                        </a:spcAft>
                        <a:buClr>
                          <a:srgbClr val="CCFFCC"/>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个体（</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individual</a:t>
                      </a:r>
                      <a:r>
                        <a:rPr kumimoji="0" lang="zh-CN" altLang="en-US" sz="1800" b="1" i="0" u="none" strike="noStrike" cap="none" normalizeH="0" baseline="0" smtClean="0">
                          <a:ln>
                            <a:noFill/>
                          </a:ln>
                          <a:solidFill>
                            <a:schemeClr val="tx1"/>
                          </a:solidFill>
                          <a:effectLst/>
                          <a:latin typeface="宋体" pitchFamily="2" charset="-122"/>
                          <a:ea typeface="宋体" pitchFamily="2" charset="-122"/>
                        </a:rPr>
                        <a:t>）</a:t>
                      </a:r>
                      <a:endParaRPr kumimoji="0" lang="zh-CN" altLang="en-US" sz="4000" b="1" i="0" u="none" strike="noStrike" cap="none" normalizeH="0" baseline="0" smtClean="0">
                        <a:ln>
                          <a:noFill/>
                        </a:ln>
                        <a:solidFill>
                          <a:schemeClr val="tx1"/>
                        </a:solidFill>
                        <a:effectLst/>
                        <a:latin typeface="宋体" pitchFamily="2" charset="-122"/>
                        <a:ea typeface="PMingLiU" pitchFamily="18" charset="-12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222250" marR="0" lvl="0" indent="-222250" algn="l" defTabSz="914400" rtl="0" eaLnBrk="1" fontAlgn="base" latinLnBrk="0" hangingPunct="1">
                        <a:lnSpc>
                          <a:spcPct val="100000"/>
                        </a:lnSpc>
                        <a:spcBef>
                          <a:spcPct val="0"/>
                        </a:spcBef>
                        <a:spcAft>
                          <a:spcPct val="0"/>
                        </a:spcAft>
                        <a:buClr>
                          <a:srgbClr val="CCFFCC"/>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目标函数的解 </a:t>
                      </a:r>
                      <a:endParaRPr kumimoji="0" lang="zh-CN" altLang="en-US" sz="4000" b="1" i="0" u="none" strike="noStrike" cap="none" normalizeH="0" baseline="0" smtClean="0">
                        <a:ln>
                          <a:noFill/>
                        </a:ln>
                        <a:solidFill>
                          <a:schemeClr val="tx1"/>
                        </a:solidFill>
                        <a:effectLst/>
                        <a:latin typeface="宋体" pitchFamily="2" charset="-122"/>
                        <a:ea typeface="PMingLiU" pitchFamily="18" charset="-12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222250" marR="0" lvl="0" indent="-222250" algn="l" defTabSz="914400" rtl="0" eaLnBrk="1" fontAlgn="base" latinLnBrk="0" hangingPunct="1">
                        <a:lnSpc>
                          <a:spcPct val="100000"/>
                        </a:lnSpc>
                        <a:spcBef>
                          <a:spcPct val="0"/>
                        </a:spcBef>
                        <a:spcAft>
                          <a:spcPct val="0"/>
                        </a:spcAft>
                        <a:buClr>
                          <a:srgbClr val="CCFFCC"/>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染色体（</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chromosome</a:t>
                      </a:r>
                      <a:r>
                        <a:rPr kumimoji="0" lang="zh-CN" altLang="en-US" sz="1800" b="1" i="0" u="none" strike="noStrike" cap="none" normalizeH="0" baseline="0" smtClean="0">
                          <a:ln>
                            <a:noFill/>
                          </a:ln>
                          <a:solidFill>
                            <a:schemeClr val="tx1"/>
                          </a:solidFill>
                          <a:effectLst/>
                          <a:latin typeface="宋体" pitchFamily="2" charset="-122"/>
                          <a:ea typeface="宋体" pitchFamily="2" charset="-122"/>
                        </a:rPr>
                        <a:t>）</a:t>
                      </a:r>
                      <a:endParaRPr kumimoji="0" lang="zh-CN" altLang="en-US" sz="4000" b="1" i="0" u="none" strike="noStrike" cap="none" normalizeH="0" baseline="0" smtClean="0">
                        <a:ln>
                          <a:noFill/>
                        </a:ln>
                        <a:solidFill>
                          <a:schemeClr val="tx1"/>
                        </a:solidFill>
                        <a:effectLst/>
                        <a:latin typeface="宋体" pitchFamily="2" charset="-122"/>
                        <a:ea typeface="PMingLiU" pitchFamily="18" charset="-12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222250" marR="0" lvl="0" indent="-222250" algn="l" defTabSz="914400" rtl="0" eaLnBrk="1" fontAlgn="base" latinLnBrk="0" hangingPunct="1">
                        <a:lnSpc>
                          <a:spcPct val="100000"/>
                        </a:lnSpc>
                        <a:spcBef>
                          <a:spcPct val="0"/>
                        </a:spcBef>
                        <a:spcAft>
                          <a:spcPct val="0"/>
                        </a:spcAft>
                        <a:buClr>
                          <a:srgbClr val="CCFFCC"/>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解的编码（向量）</a:t>
                      </a:r>
                      <a:endParaRPr kumimoji="0" lang="zh-CN" altLang="en-US" sz="4000" b="1" i="0" u="none" strike="noStrike" cap="none" normalizeH="0" baseline="0" smtClean="0">
                        <a:ln>
                          <a:noFill/>
                        </a:ln>
                        <a:solidFill>
                          <a:schemeClr val="tx1"/>
                        </a:solidFill>
                        <a:effectLst/>
                        <a:latin typeface="宋体" pitchFamily="2" charset="-122"/>
                        <a:ea typeface="PMingLiU" pitchFamily="18" charset="-12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222250" marR="0" lvl="0" indent="-222250" algn="l" defTabSz="914400" rtl="0" eaLnBrk="1" fontAlgn="base" latinLnBrk="0" hangingPunct="1">
                        <a:lnSpc>
                          <a:spcPct val="100000"/>
                        </a:lnSpc>
                        <a:spcBef>
                          <a:spcPct val="0"/>
                        </a:spcBef>
                        <a:spcAft>
                          <a:spcPct val="0"/>
                        </a:spcAft>
                        <a:buClr>
                          <a:srgbClr val="CCFFCC"/>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基因（</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gene</a:t>
                      </a:r>
                      <a:r>
                        <a:rPr kumimoji="0" lang="zh-CN" altLang="en-US" sz="1800" b="1" i="0" u="none" strike="noStrike" cap="none" normalizeH="0" baseline="0" smtClean="0">
                          <a:ln>
                            <a:noFill/>
                          </a:ln>
                          <a:solidFill>
                            <a:schemeClr val="tx1"/>
                          </a:solidFill>
                          <a:effectLst/>
                          <a:latin typeface="宋体" pitchFamily="2" charset="-122"/>
                          <a:ea typeface="宋体" pitchFamily="2" charset="-122"/>
                        </a:rPr>
                        <a:t>）</a:t>
                      </a:r>
                      <a:endParaRPr kumimoji="0" lang="zh-CN" altLang="en-US" sz="4000" b="1" i="0" u="none" strike="noStrike" cap="none" normalizeH="0" baseline="0" smtClean="0">
                        <a:ln>
                          <a:noFill/>
                        </a:ln>
                        <a:solidFill>
                          <a:schemeClr val="tx1"/>
                        </a:solidFill>
                        <a:effectLst/>
                        <a:latin typeface="宋体" pitchFamily="2" charset="-122"/>
                        <a:ea typeface="PMingLiU" pitchFamily="18" charset="-12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222250" marR="0" lvl="0" indent="-222250" algn="l" defTabSz="914400" rtl="0" eaLnBrk="1" fontAlgn="base" latinLnBrk="0" hangingPunct="1">
                        <a:lnSpc>
                          <a:spcPct val="100000"/>
                        </a:lnSpc>
                        <a:spcBef>
                          <a:spcPct val="0"/>
                        </a:spcBef>
                        <a:spcAft>
                          <a:spcPct val="0"/>
                        </a:spcAft>
                        <a:buClr>
                          <a:srgbClr val="CCFFCC"/>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解中的每一分量的特征（或值）</a:t>
                      </a:r>
                      <a:endParaRPr kumimoji="0" lang="zh-CN" altLang="en-US" sz="4000" b="1" i="0" u="none" strike="noStrike" cap="none" normalizeH="0" baseline="0" smtClean="0">
                        <a:ln>
                          <a:noFill/>
                        </a:ln>
                        <a:solidFill>
                          <a:schemeClr val="tx1"/>
                        </a:solidFill>
                        <a:effectLst/>
                        <a:latin typeface="宋体" pitchFamily="2" charset="-122"/>
                        <a:ea typeface="PMingLiU" pitchFamily="18" charset="-12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222250" marR="0" lvl="0" indent="-222250" algn="l" defTabSz="914400" rtl="0" eaLnBrk="1" fontAlgn="base" latinLnBrk="0" hangingPunct="1">
                        <a:lnSpc>
                          <a:spcPct val="100000"/>
                        </a:lnSpc>
                        <a:spcBef>
                          <a:spcPct val="0"/>
                        </a:spcBef>
                        <a:spcAft>
                          <a:spcPct val="0"/>
                        </a:spcAft>
                        <a:buClr>
                          <a:srgbClr val="CCFFCC"/>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适应性（</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fitness</a:t>
                      </a:r>
                      <a:r>
                        <a:rPr kumimoji="0" lang="zh-CN" altLang="en-US" sz="1800" b="1" i="0" u="none" strike="noStrike" cap="none" normalizeH="0" baseline="0" smtClean="0">
                          <a:ln>
                            <a:noFill/>
                          </a:ln>
                          <a:solidFill>
                            <a:schemeClr val="tx1"/>
                          </a:solidFill>
                          <a:effectLst/>
                          <a:latin typeface="宋体" pitchFamily="2" charset="-122"/>
                          <a:ea typeface="宋体" pitchFamily="2" charset="-122"/>
                        </a:rPr>
                        <a:t>）</a:t>
                      </a:r>
                      <a:endParaRPr kumimoji="0" lang="zh-CN" altLang="en-US" sz="4000" b="1" i="0" u="none" strike="noStrike" cap="none" normalizeH="0" baseline="0" smtClean="0">
                        <a:ln>
                          <a:noFill/>
                        </a:ln>
                        <a:solidFill>
                          <a:schemeClr val="tx1"/>
                        </a:solidFill>
                        <a:effectLst/>
                        <a:latin typeface="宋体" pitchFamily="2" charset="-122"/>
                        <a:ea typeface="PMingLiU" pitchFamily="18" charset="-12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222250" marR="0" lvl="0" indent="-222250" algn="l" defTabSz="914400" rtl="0" eaLnBrk="1" fontAlgn="base" latinLnBrk="0" hangingPunct="1">
                        <a:lnSpc>
                          <a:spcPct val="100000"/>
                        </a:lnSpc>
                        <a:spcBef>
                          <a:spcPct val="0"/>
                        </a:spcBef>
                        <a:spcAft>
                          <a:spcPct val="0"/>
                        </a:spcAft>
                        <a:buClr>
                          <a:srgbClr val="CCFFCC"/>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适应度函数</a:t>
                      </a:r>
                      <a:endParaRPr kumimoji="0" lang="zh-CN" altLang="en-US" sz="4000" b="1" i="0" u="none" strike="noStrike" cap="none" normalizeH="0" baseline="0" smtClean="0">
                        <a:ln>
                          <a:noFill/>
                        </a:ln>
                        <a:solidFill>
                          <a:schemeClr val="tx1"/>
                        </a:solidFill>
                        <a:effectLst/>
                        <a:latin typeface="宋体" pitchFamily="2" charset="-122"/>
                        <a:ea typeface="PMingLiU" pitchFamily="18" charset="-12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222250" marR="0" lvl="0" indent="-222250" algn="l" defTabSz="914400" rtl="0" eaLnBrk="1" fontAlgn="base" latinLnBrk="0" hangingPunct="1">
                        <a:lnSpc>
                          <a:spcPct val="100000"/>
                        </a:lnSpc>
                        <a:spcBef>
                          <a:spcPct val="0"/>
                        </a:spcBef>
                        <a:spcAft>
                          <a:spcPct val="0"/>
                        </a:spcAft>
                        <a:buClr>
                          <a:srgbClr val="CCFFCC"/>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群体（</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population</a:t>
                      </a:r>
                      <a:r>
                        <a:rPr kumimoji="0" lang="zh-CN" altLang="en-US" sz="1800" b="1" i="0" u="none" strike="noStrike" cap="none" normalizeH="0" baseline="0" smtClean="0">
                          <a:ln>
                            <a:noFill/>
                          </a:ln>
                          <a:solidFill>
                            <a:schemeClr val="tx1"/>
                          </a:solidFill>
                          <a:effectLst/>
                          <a:latin typeface="宋体" pitchFamily="2" charset="-122"/>
                          <a:ea typeface="宋体" pitchFamily="2" charset="-122"/>
                        </a:rPr>
                        <a:t>）</a:t>
                      </a:r>
                      <a:endParaRPr kumimoji="0" lang="zh-CN" altLang="en-US" sz="4000" b="1" i="0" u="none" strike="noStrike" cap="none" normalizeH="0" baseline="0" smtClean="0">
                        <a:ln>
                          <a:noFill/>
                        </a:ln>
                        <a:solidFill>
                          <a:schemeClr val="tx1"/>
                        </a:solidFill>
                        <a:effectLst/>
                        <a:latin typeface="宋体" pitchFamily="2" charset="-122"/>
                        <a:ea typeface="PMingLiU" pitchFamily="18" charset="-12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222250" marR="0" lvl="0" indent="-222250" algn="l" defTabSz="914400" rtl="0" eaLnBrk="1" fontAlgn="base" latinLnBrk="0" hangingPunct="1">
                        <a:lnSpc>
                          <a:spcPct val="100000"/>
                        </a:lnSpc>
                        <a:spcBef>
                          <a:spcPct val="0"/>
                        </a:spcBef>
                        <a:spcAft>
                          <a:spcPct val="0"/>
                        </a:spcAft>
                        <a:buClr>
                          <a:srgbClr val="CCFFCC"/>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选定的一组解（其中解的个数为群体的规模）</a:t>
                      </a:r>
                      <a:endParaRPr kumimoji="0" lang="zh-CN" altLang="en-US" sz="4000" b="1" i="0" u="none" strike="noStrike" cap="none" normalizeH="0" baseline="0" smtClean="0">
                        <a:ln>
                          <a:noFill/>
                        </a:ln>
                        <a:solidFill>
                          <a:schemeClr val="tx1"/>
                        </a:solidFill>
                        <a:effectLst/>
                        <a:latin typeface="宋体" pitchFamily="2" charset="-122"/>
                        <a:ea typeface="PMingLiU" pitchFamily="18" charset="-12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222250" marR="0" lvl="0" indent="-222250" algn="l" defTabSz="914400" rtl="0" eaLnBrk="1" fontAlgn="base" latinLnBrk="0" hangingPunct="1">
                        <a:lnSpc>
                          <a:spcPct val="100000"/>
                        </a:lnSpc>
                        <a:spcBef>
                          <a:spcPct val="0"/>
                        </a:spcBef>
                        <a:spcAft>
                          <a:spcPct val="0"/>
                        </a:spcAft>
                        <a:buClr>
                          <a:srgbClr val="CCFFCC"/>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种群（</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reproduction</a:t>
                      </a:r>
                      <a:r>
                        <a:rPr kumimoji="0" lang="zh-CN" altLang="en-US" sz="1800" b="1" i="0" u="none" strike="noStrike" cap="none" normalizeH="0" baseline="0" smtClean="0">
                          <a:ln>
                            <a:noFill/>
                          </a:ln>
                          <a:solidFill>
                            <a:schemeClr val="tx1"/>
                          </a:solidFill>
                          <a:effectLst/>
                          <a:latin typeface="宋体" pitchFamily="2" charset="-122"/>
                          <a:ea typeface="宋体" pitchFamily="2" charset="-122"/>
                        </a:rPr>
                        <a:t>）</a:t>
                      </a:r>
                      <a:endParaRPr kumimoji="0" lang="zh-CN" altLang="en-US" sz="4000" b="1" i="0" u="none" strike="noStrike" cap="none" normalizeH="0" baseline="0" smtClean="0">
                        <a:ln>
                          <a:noFill/>
                        </a:ln>
                        <a:solidFill>
                          <a:schemeClr val="tx1"/>
                        </a:solidFill>
                        <a:effectLst/>
                        <a:latin typeface="宋体" pitchFamily="2" charset="-122"/>
                        <a:ea typeface="PMingLiU" pitchFamily="18" charset="-12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222250" marR="0" lvl="0" indent="-222250" algn="l" defTabSz="914400" rtl="0" eaLnBrk="1" fontAlgn="base" latinLnBrk="0" hangingPunct="1">
                        <a:lnSpc>
                          <a:spcPct val="100000"/>
                        </a:lnSpc>
                        <a:spcBef>
                          <a:spcPct val="0"/>
                        </a:spcBef>
                        <a:spcAft>
                          <a:spcPct val="0"/>
                        </a:spcAft>
                        <a:buClr>
                          <a:srgbClr val="CCFFCC"/>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根据适应函数选取的一组解</a:t>
                      </a:r>
                      <a:endParaRPr kumimoji="0" lang="zh-CN" altLang="en-US" sz="4000" b="1" i="0" u="none" strike="noStrike" cap="none" normalizeH="0" baseline="0" smtClean="0">
                        <a:ln>
                          <a:noFill/>
                        </a:ln>
                        <a:solidFill>
                          <a:schemeClr val="tx1"/>
                        </a:solidFill>
                        <a:effectLst/>
                        <a:latin typeface="宋体" pitchFamily="2" charset="-122"/>
                        <a:ea typeface="PMingLiU" pitchFamily="18" charset="-12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222250" marR="0" lvl="0" indent="-222250" algn="l" defTabSz="914400" rtl="0" eaLnBrk="1" fontAlgn="base" latinLnBrk="0" hangingPunct="1">
                        <a:lnSpc>
                          <a:spcPct val="100000"/>
                        </a:lnSpc>
                        <a:spcBef>
                          <a:spcPct val="0"/>
                        </a:spcBef>
                        <a:spcAft>
                          <a:spcPct val="0"/>
                        </a:spcAft>
                        <a:buClr>
                          <a:srgbClr val="CCFFCC"/>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交配（</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crossover</a:t>
                      </a:r>
                      <a:r>
                        <a:rPr kumimoji="0" lang="zh-CN" altLang="en-US" sz="1800" b="1" i="0" u="none" strike="noStrike" cap="none" normalizeH="0" baseline="0" smtClean="0">
                          <a:ln>
                            <a:noFill/>
                          </a:ln>
                          <a:solidFill>
                            <a:schemeClr val="tx1"/>
                          </a:solidFill>
                          <a:effectLst/>
                          <a:latin typeface="宋体" pitchFamily="2" charset="-122"/>
                          <a:ea typeface="宋体" pitchFamily="2" charset="-122"/>
                        </a:rPr>
                        <a:t>）</a:t>
                      </a:r>
                      <a:endParaRPr kumimoji="0" lang="zh-CN" altLang="en-US" sz="4000" b="1" i="0" u="none" strike="noStrike" cap="none" normalizeH="0" baseline="0" smtClean="0">
                        <a:ln>
                          <a:noFill/>
                        </a:ln>
                        <a:solidFill>
                          <a:schemeClr val="tx1"/>
                        </a:solidFill>
                        <a:effectLst/>
                        <a:latin typeface="宋体" pitchFamily="2" charset="-122"/>
                        <a:ea typeface="PMingLiU" pitchFamily="18" charset="-12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222250" marR="0" lvl="0" indent="-222250" algn="l" defTabSz="914400" rtl="0" eaLnBrk="1" fontAlgn="base" latinLnBrk="0" hangingPunct="1">
                        <a:lnSpc>
                          <a:spcPct val="100000"/>
                        </a:lnSpc>
                        <a:spcBef>
                          <a:spcPct val="0"/>
                        </a:spcBef>
                        <a:spcAft>
                          <a:spcPct val="0"/>
                        </a:spcAft>
                        <a:buClr>
                          <a:srgbClr val="CCFFCC"/>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按交配原则产生一组新解的过程</a:t>
                      </a:r>
                      <a:endParaRPr kumimoji="0" lang="zh-CN" altLang="en-US" sz="4000" b="1" i="0" u="none" strike="noStrike" cap="none" normalizeH="0" baseline="0" smtClean="0">
                        <a:ln>
                          <a:noFill/>
                        </a:ln>
                        <a:solidFill>
                          <a:schemeClr val="tx1"/>
                        </a:solidFill>
                        <a:effectLst/>
                        <a:latin typeface="宋体" pitchFamily="2" charset="-122"/>
                        <a:ea typeface="PMingLiU" pitchFamily="18" charset="-12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222250" marR="0" lvl="0" indent="-222250" algn="l" defTabSz="914400" rtl="0" eaLnBrk="1" fontAlgn="base" latinLnBrk="0" hangingPunct="1">
                        <a:lnSpc>
                          <a:spcPct val="100000"/>
                        </a:lnSpc>
                        <a:spcBef>
                          <a:spcPct val="0"/>
                        </a:spcBef>
                        <a:spcAft>
                          <a:spcPct val="0"/>
                        </a:spcAft>
                        <a:buClr>
                          <a:srgbClr val="CCFFCC"/>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变异（</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mutation</a:t>
                      </a:r>
                      <a:r>
                        <a:rPr kumimoji="0" lang="zh-CN" altLang="en-US" sz="1800" b="1" i="0" u="none" strike="noStrike" cap="none" normalizeH="0" baseline="0" smtClean="0">
                          <a:ln>
                            <a:noFill/>
                          </a:ln>
                          <a:solidFill>
                            <a:schemeClr val="tx1"/>
                          </a:solidFill>
                          <a:effectLst/>
                          <a:latin typeface="宋体" pitchFamily="2" charset="-122"/>
                          <a:ea typeface="宋体" pitchFamily="2" charset="-122"/>
                        </a:rPr>
                        <a:t>）</a:t>
                      </a:r>
                      <a:endParaRPr kumimoji="0" lang="zh-CN" altLang="en-US" sz="4000" b="1" i="0" u="none" strike="noStrike" cap="none" normalizeH="0" baseline="0" smtClean="0">
                        <a:ln>
                          <a:noFill/>
                        </a:ln>
                        <a:solidFill>
                          <a:schemeClr val="tx1"/>
                        </a:solidFill>
                        <a:effectLst/>
                        <a:latin typeface="宋体" pitchFamily="2" charset="-122"/>
                        <a:ea typeface="PMingLiU" pitchFamily="18" charset="-12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222250" marR="0" lvl="0" indent="-222250" algn="l" defTabSz="914400" rtl="0" eaLnBrk="1" fontAlgn="base" latinLnBrk="0" hangingPunct="1">
                        <a:lnSpc>
                          <a:spcPct val="100000"/>
                        </a:lnSpc>
                        <a:spcBef>
                          <a:spcPct val="0"/>
                        </a:spcBef>
                        <a:spcAft>
                          <a:spcPct val="0"/>
                        </a:spcAft>
                        <a:buClr>
                          <a:srgbClr val="CCFFCC"/>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编码的某一分量发生变化的过程</a:t>
                      </a:r>
                      <a:endParaRPr kumimoji="0" lang="zh-CN" altLang="en-US" sz="4000" b="1" i="0" u="none" strike="noStrike" cap="none" normalizeH="0" baseline="0" smtClean="0">
                        <a:ln>
                          <a:noFill/>
                        </a:ln>
                        <a:solidFill>
                          <a:schemeClr val="tx1"/>
                        </a:solidFill>
                        <a:effectLst/>
                        <a:latin typeface="宋体" pitchFamily="2" charset="-122"/>
                        <a:ea typeface="PMingLiU" pitchFamily="18" charset="-12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42" name="Rectangle 38"/>
          <p:cNvSpPr>
            <a:spLocks noChangeArrowheads="1"/>
          </p:cNvSpPr>
          <p:nvPr/>
        </p:nvSpPr>
        <p:spPr bwMode="auto">
          <a:xfrm>
            <a:off x="700088" y="1230313"/>
            <a:ext cx="7772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2250" indent="-222250">
              <a:spcBef>
                <a:spcPct val="20000"/>
              </a:spcBef>
              <a:buClr>
                <a:srgbClr val="CCFFCC"/>
              </a:buClr>
              <a:buFont typeface="Wingdings" pitchFamily="2" charset="2"/>
              <a:buChar char="p"/>
            </a:pPr>
            <a:r>
              <a:rPr lang="zh-CN" altLang="en-US" sz="2100" b="1">
                <a:latin typeface="宋体" pitchFamily="2" charset="-122"/>
              </a:rPr>
              <a:t>生物遗传学概念与遗传算法中概念的对应关系</a:t>
            </a:r>
            <a:endParaRPr lang="zh-CN" altLang="en-US" sz="3200" b="1">
              <a:latin typeface="宋体" pitchFamily="2" charset="-122"/>
            </a:endParaRPr>
          </a:p>
          <a:p>
            <a:pPr marL="222250" indent="-222250">
              <a:spcBef>
                <a:spcPct val="20000"/>
              </a:spcBef>
              <a:buClr>
                <a:srgbClr val="CCFFCC"/>
              </a:buClr>
              <a:buFont typeface="Wingdings" pitchFamily="2" charset="2"/>
              <a:buNone/>
            </a:pPr>
            <a:r>
              <a:rPr lang="zh-CN" altLang="en-US" sz="3200" b="1">
                <a:latin typeface="宋体" pitchFamily="2" charset="-122"/>
              </a:rPr>
              <a:t>		</a:t>
            </a:r>
          </a:p>
        </p:txBody>
      </p:sp>
      <p:sp>
        <p:nvSpPr>
          <p:cNvPr id="5"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455017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1546"/>
                                        </p:tgtEl>
                                        <p:attrNameLst>
                                          <p:attrName>style.visibility</p:attrName>
                                        </p:attrNameLst>
                                      </p:cBhvr>
                                      <p:to>
                                        <p:strVal val="visible"/>
                                      </p:to>
                                    </p:set>
                                    <p:animEffect transition="in" filter="strips(downRight)">
                                      <p:cBhvr>
                                        <p:cTn id="7" dur="500"/>
                                        <p:tgtEl>
                                          <p:spTgt spid="21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604660" y="188640"/>
            <a:ext cx="7272338" cy="620713"/>
          </a:xfrm>
          <a:noFill/>
          <a:ln/>
        </p:spPr>
        <p:txBody>
          <a:bodyPr/>
          <a:lstStyle/>
          <a:p>
            <a:r>
              <a:rPr lang="zh-CN" altLang="en-US">
                <a:solidFill>
                  <a:schemeClr val="tx1"/>
                </a:solidFill>
              </a:rPr>
              <a:t>遗传算法的流程图 </a:t>
            </a:r>
          </a:p>
        </p:txBody>
      </p:sp>
      <p:grpSp>
        <p:nvGrpSpPr>
          <p:cNvPr id="23618" name="Group 66"/>
          <p:cNvGrpSpPr>
            <a:grpSpLocks/>
          </p:cNvGrpSpPr>
          <p:nvPr/>
        </p:nvGrpSpPr>
        <p:grpSpPr bwMode="auto">
          <a:xfrm>
            <a:off x="251520" y="999723"/>
            <a:ext cx="8675688" cy="5805488"/>
            <a:chOff x="0" y="0"/>
            <a:chExt cx="8460" cy="6552"/>
          </a:xfrm>
        </p:grpSpPr>
        <p:sp>
          <p:nvSpPr>
            <p:cNvPr id="23619" name="AutoShape 67"/>
            <p:cNvSpPr>
              <a:spLocks noChangeAspect="1" noChangeArrowheads="1"/>
            </p:cNvSpPr>
            <p:nvPr/>
          </p:nvSpPr>
          <p:spPr bwMode="auto">
            <a:xfrm>
              <a:off x="0" y="0"/>
              <a:ext cx="8460" cy="65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60350" tIns="30175" rIns="60350" bIns="30175" anchor="ctr"/>
            <a:lstStyle/>
            <a:p>
              <a:endParaRPr lang="en-US"/>
            </a:p>
          </p:txBody>
        </p:sp>
        <p:sp>
          <p:nvSpPr>
            <p:cNvPr id="23620" name="Rectangle 68"/>
            <p:cNvSpPr>
              <a:spLocks noChangeArrowheads="1"/>
            </p:cNvSpPr>
            <p:nvPr/>
          </p:nvSpPr>
          <p:spPr bwMode="auto">
            <a:xfrm>
              <a:off x="1408" y="156"/>
              <a:ext cx="1290" cy="45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nchor="ctr"/>
            <a:lstStyle/>
            <a:p>
              <a:pPr algn="ctr"/>
              <a:r>
                <a:rPr kumimoji="1" lang="en-US" altLang="zh-CN">
                  <a:latin typeface="宋体" pitchFamily="2" charset="-122"/>
                </a:rPr>
                <a:t>GEN</a:t>
              </a:r>
              <a:r>
                <a:rPr kumimoji="1" lang="zh-CN" altLang="en-US">
                  <a:latin typeface="宋体" pitchFamily="2" charset="-122"/>
                </a:rPr>
                <a:t>＝</a:t>
              </a:r>
              <a:r>
                <a:rPr kumimoji="1" lang="en-US" altLang="zh-CN">
                  <a:latin typeface="宋体" pitchFamily="2" charset="-122"/>
                </a:rPr>
                <a:t>0</a:t>
              </a:r>
            </a:p>
          </p:txBody>
        </p:sp>
        <p:sp>
          <p:nvSpPr>
            <p:cNvPr id="23621" name="Rectangle 69"/>
            <p:cNvSpPr>
              <a:spLocks noChangeArrowheads="1"/>
            </p:cNvSpPr>
            <p:nvPr/>
          </p:nvSpPr>
          <p:spPr bwMode="auto">
            <a:xfrm>
              <a:off x="1209" y="904"/>
              <a:ext cx="1670" cy="45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nchor="ctr"/>
            <a:lstStyle/>
            <a:p>
              <a:pPr algn="ctr"/>
              <a:r>
                <a:rPr kumimoji="1" lang="zh-CN" altLang="en-US">
                  <a:latin typeface="宋体" pitchFamily="2" charset="-122"/>
                </a:rPr>
                <a:t>产生初始群体</a:t>
              </a:r>
            </a:p>
          </p:txBody>
        </p:sp>
        <p:sp>
          <p:nvSpPr>
            <p:cNvPr id="23622" name="Rectangle 70"/>
            <p:cNvSpPr>
              <a:spLocks noChangeArrowheads="1"/>
            </p:cNvSpPr>
            <p:nvPr/>
          </p:nvSpPr>
          <p:spPr bwMode="auto">
            <a:xfrm>
              <a:off x="1104" y="1596"/>
              <a:ext cx="2126" cy="35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nchor="ctr"/>
            <a:lstStyle/>
            <a:p>
              <a:pPr algn="ctr"/>
              <a:r>
                <a:rPr kumimoji="1" lang="zh-CN" altLang="en-US">
                  <a:latin typeface="宋体" pitchFamily="2" charset="-122"/>
                </a:rPr>
                <a:t>是否满足停止准则</a:t>
              </a:r>
            </a:p>
          </p:txBody>
        </p:sp>
        <p:sp>
          <p:nvSpPr>
            <p:cNvPr id="23623" name="Rectangle 71"/>
            <p:cNvSpPr>
              <a:spLocks noChangeArrowheads="1"/>
            </p:cNvSpPr>
            <p:nvPr/>
          </p:nvSpPr>
          <p:spPr bwMode="auto">
            <a:xfrm>
              <a:off x="3760" y="1596"/>
              <a:ext cx="1062" cy="35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nchor="ctr"/>
            <a:lstStyle/>
            <a:p>
              <a:pPr algn="ctr"/>
              <a:r>
                <a:rPr kumimoji="1" lang="zh-CN" altLang="en-US">
                  <a:latin typeface="宋体" pitchFamily="2" charset="-122"/>
                </a:rPr>
                <a:t>指定结果</a:t>
              </a:r>
            </a:p>
          </p:txBody>
        </p:sp>
        <p:sp>
          <p:nvSpPr>
            <p:cNvPr id="23624" name="Rectangle 72"/>
            <p:cNvSpPr>
              <a:spLocks noChangeArrowheads="1"/>
            </p:cNvSpPr>
            <p:nvPr/>
          </p:nvSpPr>
          <p:spPr bwMode="auto">
            <a:xfrm>
              <a:off x="3760" y="605"/>
              <a:ext cx="1062" cy="45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nchor="ctr"/>
            <a:lstStyle/>
            <a:p>
              <a:pPr algn="ctr"/>
              <a:r>
                <a:rPr kumimoji="1" lang="zh-CN" altLang="en-US">
                  <a:latin typeface="宋体" pitchFamily="2" charset="-122"/>
                </a:rPr>
                <a:t>结  束</a:t>
              </a:r>
            </a:p>
          </p:txBody>
        </p:sp>
        <p:sp>
          <p:nvSpPr>
            <p:cNvPr id="23625" name="AutoShape 73"/>
            <p:cNvSpPr>
              <a:spLocks noChangeArrowheads="1"/>
            </p:cNvSpPr>
            <p:nvPr/>
          </p:nvSpPr>
          <p:spPr bwMode="auto">
            <a:xfrm>
              <a:off x="726" y="2430"/>
              <a:ext cx="2504" cy="420"/>
            </a:xfrm>
            <a:prstGeom prst="flowChartAlternateProcess">
              <a:avLst/>
            </a:prstGeom>
            <a:noFill/>
            <a:ln w="9525">
              <a:solidFill>
                <a:srgbClr val="000000"/>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nchor="ctr"/>
            <a:lstStyle/>
            <a:p>
              <a:pPr algn="ctr"/>
              <a:r>
                <a:rPr kumimoji="1" lang="zh-CN" altLang="en-US">
                  <a:latin typeface="宋体" pitchFamily="2" charset="-122"/>
                </a:rPr>
                <a:t>计算每个个体的适应度</a:t>
              </a:r>
              <a:endParaRPr kumimoji="1" lang="zh-CN" altLang="en-US" sz="4400" b="1">
                <a:latin typeface="Times New Roman" pitchFamily="18" charset="0"/>
              </a:endParaRPr>
            </a:p>
          </p:txBody>
        </p:sp>
        <p:sp>
          <p:nvSpPr>
            <p:cNvPr id="23626" name="Rectangle 74"/>
            <p:cNvSpPr>
              <a:spLocks noChangeArrowheads="1"/>
            </p:cNvSpPr>
            <p:nvPr/>
          </p:nvSpPr>
          <p:spPr bwMode="auto">
            <a:xfrm>
              <a:off x="2090" y="3264"/>
              <a:ext cx="987" cy="33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nchor="ctr"/>
            <a:lstStyle/>
            <a:p>
              <a:pPr algn="ctr"/>
              <a:r>
                <a:rPr kumimoji="1" lang="en-US" altLang="zh-CN">
                  <a:latin typeface="宋体" pitchFamily="2" charset="-122"/>
                </a:rPr>
                <a:t>i</a:t>
              </a:r>
              <a:r>
                <a:rPr kumimoji="1" lang="zh-CN" altLang="en-US">
                  <a:latin typeface="宋体" pitchFamily="2" charset="-122"/>
                </a:rPr>
                <a:t>＝</a:t>
              </a:r>
              <a:r>
                <a:rPr kumimoji="1" lang="en-US" altLang="zh-CN">
                  <a:latin typeface="宋体" pitchFamily="2" charset="-122"/>
                </a:rPr>
                <a:t>0</a:t>
              </a:r>
            </a:p>
          </p:txBody>
        </p:sp>
        <p:sp>
          <p:nvSpPr>
            <p:cNvPr id="23627" name="AutoShape 75"/>
            <p:cNvSpPr>
              <a:spLocks noChangeArrowheads="1"/>
            </p:cNvSpPr>
            <p:nvPr/>
          </p:nvSpPr>
          <p:spPr bwMode="auto">
            <a:xfrm>
              <a:off x="2395" y="4099"/>
              <a:ext cx="1290" cy="396"/>
            </a:xfrm>
            <a:prstGeom prst="flowChartAlternateProcess">
              <a:avLst/>
            </a:prstGeom>
            <a:noFill/>
            <a:ln w="9525">
              <a:solidFill>
                <a:srgbClr val="000000"/>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nchor="ctr"/>
            <a:lstStyle/>
            <a:p>
              <a:pPr algn="ctr"/>
              <a:r>
                <a:rPr kumimoji="1" lang="en-US" altLang="zh-CN">
                  <a:latin typeface="宋体" pitchFamily="2" charset="-122"/>
                </a:rPr>
                <a:t>i</a:t>
              </a:r>
              <a:r>
                <a:rPr kumimoji="1" lang="zh-CN" altLang="en-US">
                  <a:latin typeface="宋体" pitchFamily="2" charset="-122"/>
                </a:rPr>
                <a:t>＝</a:t>
              </a:r>
              <a:r>
                <a:rPr kumimoji="1" lang="en-US" altLang="zh-CN">
                  <a:latin typeface="宋体" pitchFamily="2" charset="-122"/>
                </a:rPr>
                <a:t>N </a:t>
              </a:r>
              <a:r>
                <a:rPr kumimoji="1" lang="zh-CN" altLang="en-US">
                  <a:latin typeface="宋体" pitchFamily="2" charset="-122"/>
                </a:rPr>
                <a:t>？</a:t>
              </a:r>
            </a:p>
          </p:txBody>
        </p:sp>
        <p:sp>
          <p:nvSpPr>
            <p:cNvPr id="23628" name="AutoShape 76"/>
            <p:cNvSpPr>
              <a:spLocks noChangeArrowheads="1"/>
            </p:cNvSpPr>
            <p:nvPr/>
          </p:nvSpPr>
          <p:spPr bwMode="auto">
            <a:xfrm>
              <a:off x="5126" y="1951"/>
              <a:ext cx="2200" cy="403"/>
            </a:xfrm>
            <a:prstGeom prst="flowChartAlternateProcess">
              <a:avLst/>
            </a:prstGeom>
            <a:noFill/>
            <a:ln w="9525">
              <a:solidFill>
                <a:srgbClr val="000000"/>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nchor="ctr"/>
            <a:lstStyle/>
            <a:p>
              <a:pPr algn="ctr"/>
              <a:r>
                <a:rPr kumimoji="1" lang="zh-CN" altLang="en-US">
                  <a:latin typeface="宋体" pitchFamily="2" charset="-122"/>
                </a:rPr>
                <a:t>以概率选择遗传算子</a:t>
              </a:r>
            </a:p>
          </p:txBody>
        </p:sp>
        <p:sp>
          <p:nvSpPr>
            <p:cNvPr id="23629" name="Rectangle 77"/>
            <p:cNvSpPr>
              <a:spLocks noChangeArrowheads="1"/>
            </p:cNvSpPr>
            <p:nvPr/>
          </p:nvSpPr>
          <p:spPr bwMode="auto">
            <a:xfrm>
              <a:off x="345" y="4023"/>
              <a:ext cx="1594" cy="381"/>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nchor="ctr"/>
            <a:lstStyle/>
            <a:p>
              <a:pPr algn="ctr"/>
              <a:r>
                <a:rPr kumimoji="1" lang="en-US" altLang="zh-CN">
                  <a:latin typeface="宋体" pitchFamily="2" charset="-122"/>
                </a:rPr>
                <a:t>GEN</a:t>
              </a:r>
              <a:r>
                <a:rPr kumimoji="1" lang="zh-CN" altLang="en-US">
                  <a:latin typeface="宋体" pitchFamily="2" charset="-122"/>
                </a:rPr>
                <a:t>＝</a:t>
              </a:r>
              <a:r>
                <a:rPr kumimoji="1" lang="en-US" altLang="zh-CN">
                  <a:latin typeface="宋体" pitchFamily="2" charset="-122"/>
                </a:rPr>
                <a:t>GEN</a:t>
              </a:r>
              <a:r>
                <a:rPr kumimoji="1" lang="zh-CN" altLang="en-US">
                  <a:latin typeface="宋体" pitchFamily="2" charset="-122"/>
                </a:rPr>
                <a:t>＋</a:t>
              </a:r>
              <a:r>
                <a:rPr kumimoji="1" lang="en-US" altLang="zh-CN">
                  <a:latin typeface="宋体" pitchFamily="2" charset="-122"/>
                </a:rPr>
                <a:t>1</a:t>
              </a:r>
            </a:p>
          </p:txBody>
        </p:sp>
        <p:sp>
          <p:nvSpPr>
            <p:cNvPr id="23630" name="Rectangle 78"/>
            <p:cNvSpPr>
              <a:spLocks noChangeArrowheads="1"/>
            </p:cNvSpPr>
            <p:nvPr/>
          </p:nvSpPr>
          <p:spPr bwMode="auto">
            <a:xfrm>
              <a:off x="3836" y="3148"/>
              <a:ext cx="1442" cy="34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nchor="ctr"/>
            <a:lstStyle/>
            <a:p>
              <a:pPr algn="ctr"/>
              <a:r>
                <a:rPr kumimoji="1" lang="zh-CN" altLang="en-US" sz="1600">
                  <a:latin typeface="宋体" pitchFamily="2" charset="-122"/>
                </a:rPr>
                <a:t>选择一个个体</a:t>
              </a:r>
            </a:p>
          </p:txBody>
        </p:sp>
        <p:sp>
          <p:nvSpPr>
            <p:cNvPr id="23631" name="Rectangle 79"/>
            <p:cNvSpPr>
              <a:spLocks noChangeArrowheads="1"/>
            </p:cNvSpPr>
            <p:nvPr/>
          </p:nvSpPr>
          <p:spPr bwMode="auto">
            <a:xfrm>
              <a:off x="5354" y="3148"/>
              <a:ext cx="1442" cy="34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nchor="ctr"/>
            <a:lstStyle/>
            <a:p>
              <a:pPr algn="ctr"/>
              <a:r>
                <a:rPr kumimoji="1" lang="zh-CN" altLang="en-US" sz="1600">
                  <a:latin typeface="宋体" pitchFamily="2" charset="-122"/>
                </a:rPr>
                <a:t>选择两个个体</a:t>
              </a:r>
            </a:p>
          </p:txBody>
        </p:sp>
        <p:sp>
          <p:nvSpPr>
            <p:cNvPr id="23632" name="Rectangle 80"/>
            <p:cNvSpPr>
              <a:spLocks noChangeArrowheads="1"/>
            </p:cNvSpPr>
            <p:nvPr/>
          </p:nvSpPr>
          <p:spPr bwMode="auto">
            <a:xfrm>
              <a:off x="6872" y="3148"/>
              <a:ext cx="1442" cy="34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nchor="ctr"/>
            <a:lstStyle/>
            <a:p>
              <a:pPr algn="ctr"/>
              <a:r>
                <a:rPr kumimoji="1" lang="zh-CN" altLang="en-US" sz="1600">
                  <a:latin typeface="宋体" pitchFamily="2" charset="-122"/>
                </a:rPr>
                <a:t>选择一个个体</a:t>
              </a:r>
            </a:p>
          </p:txBody>
        </p:sp>
        <p:sp>
          <p:nvSpPr>
            <p:cNvPr id="23633" name="Rectangle 81"/>
            <p:cNvSpPr>
              <a:spLocks noChangeArrowheads="1"/>
            </p:cNvSpPr>
            <p:nvPr/>
          </p:nvSpPr>
          <p:spPr bwMode="auto">
            <a:xfrm>
              <a:off x="3836" y="3719"/>
              <a:ext cx="1442" cy="47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nchor="ctr"/>
            <a:lstStyle/>
            <a:p>
              <a:pPr algn="ctr"/>
              <a:r>
                <a:rPr kumimoji="1" lang="zh-CN" altLang="en-US">
                  <a:latin typeface="宋体" pitchFamily="2" charset="-122"/>
                </a:rPr>
                <a:t>执行复制</a:t>
              </a:r>
            </a:p>
          </p:txBody>
        </p:sp>
        <p:sp>
          <p:nvSpPr>
            <p:cNvPr id="23634" name="Rectangle 82"/>
            <p:cNvSpPr>
              <a:spLocks noChangeArrowheads="1"/>
            </p:cNvSpPr>
            <p:nvPr/>
          </p:nvSpPr>
          <p:spPr bwMode="auto">
            <a:xfrm>
              <a:off x="5390" y="3709"/>
              <a:ext cx="1443" cy="4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nchor="ctr"/>
            <a:lstStyle/>
            <a:p>
              <a:pPr algn="ctr"/>
              <a:r>
                <a:rPr kumimoji="1" lang="en-US" altLang="zh-CN">
                  <a:latin typeface="宋体" pitchFamily="2" charset="-122"/>
                </a:rPr>
                <a:t>i</a:t>
              </a:r>
              <a:r>
                <a:rPr kumimoji="1" lang="zh-CN" altLang="en-US">
                  <a:latin typeface="宋体" pitchFamily="2" charset="-122"/>
                </a:rPr>
                <a:t>＝</a:t>
              </a:r>
              <a:r>
                <a:rPr kumimoji="1" lang="en-US" altLang="zh-CN">
                  <a:latin typeface="宋体" pitchFamily="2" charset="-122"/>
                </a:rPr>
                <a:t>i</a:t>
              </a:r>
              <a:r>
                <a:rPr kumimoji="1" lang="zh-CN" altLang="en-US">
                  <a:latin typeface="宋体" pitchFamily="2" charset="-122"/>
                </a:rPr>
                <a:t>＋</a:t>
              </a:r>
              <a:r>
                <a:rPr kumimoji="1" lang="en-US" altLang="zh-CN">
                  <a:latin typeface="宋体" pitchFamily="2" charset="-122"/>
                </a:rPr>
                <a:t>1</a:t>
              </a:r>
            </a:p>
          </p:txBody>
        </p:sp>
        <p:sp>
          <p:nvSpPr>
            <p:cNvPr id="23635" name="Rectangle 83"/>
            <p:cNvSpPr>
              <a:spLocks noChangeArrowheads="1"/>
            </p:cNvSpPr>
            <p:nvPr/>
          </p:nvSpPr>
          <p:spPr bwMode="auto">
            <a:xfrm>
              <a:off x="6872" y="3707"/>
              <a:ext cx="1442" cy="47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nchor="ctr"/>
            <a:lstStyle/>
            <a:p>
              <a:pPr algn="ctr"/>
              <a:r>
                <a:rPr kumimoji="1" lang="zh-CN" altLang="en-US">
                  <a:latin typeface="宋体" pitchFamily="2" charset="-122"/>
                </a:rPr>
                <a:t>执行变异</a:t>
              </a:r>
            </a:p>
          </p:txBody>
        </p:sp>
        <p:sp>
          <p:nvSpPr>
            <p:cNvPr id="23636" name="Rectangle 84"/>
            <p:cNvSpPr>
              <a:spLocks noChangeArrowheads="1"/>
            </p:cNvSpPr>
            <p:nvPr/>
          </p:nvSpPr>
          <p:spPr bwMode="auto">
            <a:xfrm>
              <a:off x="3828" y="4354"/>
              <a:ext cx="1442" cy="46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nchor="ctr"/>
            <a:lstStyle/>
            <a:p>
              <a:pPr algn="ctr"/>
              <a:r>
                <a:rPr kumimoji="1" lang="zh-CN" altLang="en-US" sz="1600">
                  <a:latin typeface="宋体" pitchFamily="2" charset="-122"/>
                </a:rPr>
                <a:t>复制到新群体</a:t>
              </a:r>
              <a:endParaRPr kumimoji="1" lang="zh-CN" altLang="en-US" sz="4000" b="1">
                <a:latin typeface="Times New Roman" pitchFamily="18" charset="0"/>
              </a:endParaRPr>
            </a:p>
          </p:txBody>
        </p:sp>
        <p:sp>
          <p:nvSpPr>
            <p:cNvPr id="23637" name="Rectangle 85"/>
            <p:cNvSpPr>
              <a:spLocks noChangeArrowheads="1"/>
            </p:cNvSpPr>
            <p:nvPr/>
          </p:nvSpPr>
          <p:spPr bwMode="auto">
            <a:xfrm>
              <a:off x="5399" y="4354"/>
              <a:ext cx="1443" cy="46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nchor="ctr"/>
            <a:lstStyle/>
            <a:p>
              <a:pPr algn="ctr"/>
              <a:r>
                <a:rPr kumimoji="1" lang="zh-CN" altLang="en-US" sz="2000">
                  <a:latin typeface="宋体" pitchFamily="2" charset="-122"/>
                </a:rPr>
                <a:t>执行杂交</a:t>
              </a:r>
              <a:endParaRPr kumimoji="1" lang="zh-CN" altLang="en-US" sz="4800" b="1">
                <a:latin typeface="Times New Roman" pitchFamily="18" charset="0"/>
              </a:endParaRPr>
            </a:p>
          </p:txBody>
        </p:sp>
        <p:sp>
          <p:nvSpPr>
            <p:cNvPr id="23638" name="Rectangle 86"/>
            <p:cNvSpPr>
              <a:spLocks noChangeArrowheads="1"/>
            </p:cNvSpPr>
            <p:nvPr/>
          </p:nvSpPr>
          <p:spPr bwMode="auto">
            <a:xfrm>
              <a:off x="6872" y="4353"/>
              <a:ext cx="1442" cy="46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nchor="ctr"/>
            <a:lstStyle/>
            <a:p>
              <a:pPr algn="ctr"/>
              <a:r>
                <a:rPr kumimoji="1" lang="zh-CN" altLang="en-US" sz="1600">
                  <a:latin typeface="宋体" pitchFamily="2" charset="-122"/>
                </a:rPr>
                <a:t>插入到新群体</a:t>
              </a:r>
              <a:endParaRPr kumimoji="1" lang="zh-CN" altLang="en-US" sz="4000" b="1">
                <a:latin typeface="Times New Roman" pitchFamily="18" charset="0"/>
              </a:endParaRPr>
            </a:p>
          </p:txBody>
        </p:sp>
        <p:sp>
          <p:nvSpPr>
            <p:cNvPr id="23639" name="Rectangle 87"/>
            <p:cNvSpPr>
              <a:spLocks noChangeArrowheads="1"/>
            </p:cNvSpPr>
            <p:nvPr/>
          </p:nvSpPr>
          <p:spPr bwMode="auto">
            <a:xfrm>
              <a:off x="4542" y="5036"/>
              <a:ext cx="2884" cy="41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nchor="ctr"/>
            <a:lstStyle/>
            <a:p>
              <a:pPr algn="ctr"/>
              <a:r>
                <a:rPr kumimoji="1" lang="zh-CN" altLang="en-US">
                  <a:latin typeface="宋体" pitchFamily="2" charset="-122"/>
                </a:rPr>
                <a:t>将两个子代串插入到新群体</a:t>
              </a:r>
            </a:p>
          </p:txBody>
        </p:sp>
        <p:sp>
          <p:nvSpPr>
            <p:cNvPr id="23640" name="Rectangle 88"/>
            <p:cNvSpPr>
              <a:spLocks noChangeArrowheads="1"/>
            </p:cNvSpPr>
            <p:nvPr/>
          </p:nvSpPr>
          <p:spPr bwMode="auto">
            <a:xfrm>
              <a:off x="5347" y="5692"/>
              <a:ext cx="1442" cy="47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nchor="ctr"/>
            <a:lstStyle/>
            <a:p>
              <a:pPr algn="ctr"/>
              <a:r>
                <a:rPr kumimoji="1" lang="en-US" altLang="zh-CN">
                  <a:latin typeface="宋体" pitchFamily="2" charset="-122"/>
                </a:rPr>
                <a:t>i</a:t>
              </a:r>
              <a:r>
                <a:rPr kumimoji="1" lang="zh-CN" altLang="en-US">
                  <a:latin typeface="宋体" pitchFamily="2" charset="-122"/>
                </a:rPr>
                <a:t>＝</a:t>
              </a:r>
              <a:r>
                <a:rPr kumimoji="1" lang="en-US" altLang="zh-CN">
                  <a:latin typeface="宋体" pitchFamily="2" charset="-122"/>
                </a:rPr>
                <a:t>i</a:t>
              </a:r>
              <a:r>
                <a:rPr kumimoji="1" lang="zh-CN" altLang="en-US">
                  <a:latin typeface="宋体" pitchFamily="2" charset="-122"/>
                </a:rPr>
                <a:t>＋</a:t>
              </a:r>
              <a:r>
                <a:rPr kumimoji="1" lang="en-US" altLang="zh-CN">
                  <a:latin typeface="宋体" pitchFamily="2" charset="-122"/>
                </a:rPr>
                <a:t>1</a:t>
              </a:r>
            </a:p>
          </p:txBody>
        </p:sp>
        <p:sp>
          <p:nvSpPr>
            <p:cNvPr id="23641" name="Line 89"/>
            <p:cNvSpPr>
              <a:spLocks noChangeShapeType="1"/>
            </p:cNvSpPr>
            <p:nvPr/>
          </p:nvSpPr>
          <p:spPr bwMode="auto">
            <a:xfrm>
              <a:off x="2015" y="1366"/>
              <a:ext cx="1" cy="22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42" name="Line 90"/>
            <p:cNvSpPr>
              <a:spLocks noChangeShapeType="1"/>
            </p:cNvSpPr>
            <p:nvPr/>
          </p:nvSpPr>
          <p:spPr bwMode="auto">
            <a:xfrm>
              <a:off x="2015" y="609"/>
              <a:ext cx="0" cy="30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43" name="Line 91"/>
            <p:cNvSpPr>
              <a:spLocks noChangeShapeType="1"/>
            </p:cNvSpPr>
            <p:nvPr/>
          </p:nvSpPr>
          <p:spPr bwMode="auto">
            <a:xfrm>
              <a:off x="2015" y="1948"/>
              <a:ext cx="1" cy="48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44" name="Line 92"/>
            <p:cNvSpPr>
              <a:spLocks noChangeShapeType="1"/>
            </p:cNvSpPr>
            <p:nvPr/>
          </p:nvSpPr>
          <p:spPr bwMode="auto">
            <a:xfrm>
              <a:off x="2546" y="2845"/>
              <a:ext cx="1" cy="41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45" name="Line 93"/>
            <p:cNvSpPr>
              <a:spLocks noChangeShapeType="1"/>
            </p:cNvSpPr>
            <p:nvPr/>
          </p:nvSpPr>
          <p:spPr bwMode="auto">
            <a:xfrm>
              <a:off x="2698" y="3593"/>
              <a:ext cx="1" cy="51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46" name="Line 94"/>
            <p:cNvSpPr>
              <a:spLocks noChangeShapeType="1"/>
            </p:cNvSpPr>
            <p:nvPr/>
          </p:nvSpPr>
          <p:spPr bwMode="auto">
            <a:xfrm flipH="1">
              <a:off x="1939" y="4251"/>
              <a:ext cx="45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47" name="Line 95"/>
            <p:cNvSpPr>
              <a:spLocks noChangeShapeType="1"/>
            </p:cNvSpPr>
            <p:nvPr/>
          </p:nvSpPr>
          <p:spPr bwMode="auto">
            <a:xfrm>
              <a:off x="572" y="1747"/>
              <a:ext cx="0" cy="22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48" name="Line 96"/>
            <p:cNvSpPr>
              <a:spLocks noChangeShapeType="1"/>
            </p:cNvSpPr>
            <p:nvPr/>
          </p:nvSpPr>
          <p:spPr bwMode="auto">
            <a:xfrm>
              <a:off x="572" y="1747"/>
              <a:ext cx="5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49" name="Line 97"/>
            <p:cNvSpPr>
              <a:spLocks noChangeShapeType="1"/>
            </p:cNvSpPr>
            <p:nvPr/>
          </p:nvSpPr>
          <p:spPr bwMode="auto">
            <a:xfrm>
              <a:off x="3457" y="2203"/>
              <a:ext cx="0" cy="18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50" name="Line 98"/>
            <p:cNvSpPr>
              <a:spLocks noChangeShapeType="1"/>
            </p:cNvSpPr>
            <p:nvPr/>
          </p:nvSpPr>
          <p:spPr bwMode="auto">
            <a:xfrm>
              <a:off x="3457" y="2203"/>
              <a:ext cx="1669"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51" name="Line 99"/>
            <p:cNvSpPr>
              <a:spLocks noChangeShapeType="1"/>
            </p:cNvSpPr>
            <p:nvPr/>
          </p:nvSpPr>
          <p:spPr bwMode="auto">
            <a:xfrm>
              <a:off x="4519" y="2733"/>
              <a:ext cx="30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52" name="Line 100"/>
            <p:cNvSpPr>
              <a:spLocks noChangeShapeType="1"/>
            </p:cNvSpPr>
            <p:nvPr/>
          </p:nvSpPr>
          <p:spPr bwMode="auto">
            <a:xfrm>
              <a:off x="6189" y="2354"/>
              <a:ext cx="0" cy="37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53" name="Line 101"/>
            <p:cNvSpPr>
              <a:spLocks noChangeShapeType="1"/>
            </p:cNvSpPr>
            <p:nvPr/>
          </p:nvSpPr>
          <p:spPr bwMode="auto">
            <a:xfrm>
              <a:off x="4519" y="2733"/>
              <a:ext cx="1" cy="42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54" name="Line 102"/>
            <p:cNvSpPr>
              <a:spLocks noChangeShapeType="1"/>
            </p:cNvSpPr>
            <p:nvPr/>
          </p:nvSpPr>
          <p:spPr bwMode="auto">
            <a:xfrm>
              <a:off x="6189" y="2733"/>
              <a:ext cx="1" cy="41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55" name="Line 103"/>
            <p:cNvSpPr>
              <a:spLocks noChangeShapeType="1"/>
            </p:cNvSpPr>
            <p:nvPr/>
          </p:nvSpPr>
          <p:spPr bwMode="auto">
            <a:xfrm>
              <a:off x="7555" y="2733"/>
              <a:ext cx="1" cy="42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56" name="Line 104"/>
            <p:cNvSpPr>
              <a:spLocks noChangeShapeType="1"/>
            </p:cNvSpPr>
            <p:nvPr/>
          </p:nvSpPr>
          <p:spPr bwMode="auto">
            <a:xfrm>
              <a:off x="4519" y="3493"/>
              <a:ext cx="0" cy="22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57" name="Line 105"/>
            <p:cNvSpPr>
              <a:spLocks noChangeShapeType="1"/>
            </p:cNvSpPr>
            <p:nvPr/>
          </p:nvSpPr>
          <p:spPr bwMode="auto">
            <a:xfrm>
              <a:off x="6189" y="3493"/>
              <a:ext cx="0" cy="22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58" name="Line 106"/>
            <p:cNvSpPr>
              <a:spLocks noChangeShapeType="1"/>
            </p:cNvSpPr>
            <p:nvPr/>
          </p:nvSpPr>
          <p:spPr bwMode="auto">
            <a:xfrm>
              <a:off x="7555" y="3493"/>
              <a:ext cx="0" cy="22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59" name="Line 107"/>
            <p:cNvSpPr>
              <a:spLocks noChangeShapeType="1"/>
            </p:cNvSpPr>
            <p:nvPr/>
          </p:nvSpPr>
          <p:spPr bwMode="auto">
            <a:xfrm>
              <a:off x="4490" y="4196"/>
              <a:ext cx="1" cy="15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60" name="Line 108"/>
            <p:cNvSpPr>
              <a:spLocks noChangeShapeType="1"/>
            </p:cNvSpPr>
            <p:nvPr/>
          </p:nvSpPr>
          <p:spPr bwMode="auto">
            <a:xfrm>
              <a:off x="6177" y="4826"/>
              <a:ext cx="1" cy="23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61" name="Line 109"/>
            <p:cNvSpPr>
              <a:spLocks noChangeShapeType="1"/>
            </p:cNvSpPr>
            <p:nvPr/>
          </p:nvSpPr>
          <p:spPr bwMode="auto">
            <a:xfrm>
              <a:off x="7773" y="4827"/>
              <a:ext cx="1" cy="101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62" name="Line 110"/>
            <p:cNvSpPr>
              <a:spLocks noChangeShapeType="1"/>
            </p:cNvSpPr>
            <p:nvPr/>
          </p:nvSpPr>
          <p:spPr bwMode="auto">
            <a:xfrm>
              <a:off x="4216" y="5844"/>
              <a:ext cx="1138"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63" name="Line 111"/>
            <p:cNvSpPr>
              <a:spLocks noChangeShapeType="1"/>
            </p:cNvSpPr>
            <p:nvPr/>
          </p:nvSpPr>
          <p:spPr bwMode="auto">
            <a:xfrm flipH="1">
              <a:off x="6771" y="5844"/>
              <a:ext cx="1009" cy="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64" name="Line 112"/>
            <p:cNvSpPr>
              <a:spLocks noChangeShapeType="1"/>
            </p:cNvSpPr>
            <p:nvPr/>
          </p:nvSpPr>
          <p:spPr bwMode="auto">
            <a:xfrm>
              <a:off x="6177" y="5456"/>
              <a:ext cx="1" cy="22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65" name="Line 113"/>
            <p:cNvSpPr>
              <a:spLocks noChangeShapeType="1"/>
            </p:cNvSpPr>
            <p:nvPr/>
          </p:nvSpPr>
          <p:spPr bwMode="auto">
            <a:xfrm>
              <a:off x="6177" y="6151"/>
              <a:ext cx="1" cy="23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66" name="Line 114"/>
            <p:cNvSpPr>
              <a:spLocks noChangeShapeType="1"/>
            </p:cNvSpPr>
            <p:nvPr/>
          </p:nvSpPr>
          <p:spPr bwMode="auto">
            <a:xfrm flipH="1">
              <a:off x="3141" y="6388"/>
              <a:ext cx="3035"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67" name="Line 115"/>
            <p:cNvSpPr>
              <a:spLocks noChangeShapeType="1"/>
            </p:cNvSpPr>
            <p:nvPr/>
          </p:nvSpPr>
          <p:spPr bwMode="auto">
            <a:xfrm flipV="1">
              <a:off x="3140" y="4504"/>
              <a:ext cx="1" cy="188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68" name="Line 116"/>
            <p:cNvSpPr>
              <a:spLocks noChangeShapeType="1"/>
            </p:cNvSpPr>
            <p:nvPr/>
          </p:nvSpPr>
          <p:spPr bwMode="auto">
            <a:xfrm>
              <a:off x="3230" y="1747"/>
              <a:ext cx="53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69" name="Line 117"/>
            <p:cNvSpPr>
              <a:spLocks noChangeShapeType="1"/>
            </p:cNvSpPr>
            <p:nvPr/>
          </p:nvSpPr>
          <p:spPr bwMode="auto">
            <a:xfrm flipV="1">
              <a:off x="4291" y="1064"/>
              <a:ext cx="0" cy="5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70" name="Text Box 118"/>
            <p:cNvSpPr txBox="1">
              <a:spLocks noChangeArrowheads="1"/>
            </p:cNvSpPr>
            <p:nvPr/>
          </p:nvSpPr>
          <p:spPr bwMode="auto">
            <a:xfrm>
              <a:off x="3273" y="1382"/>
              <a:ext cx="412" cy="365"/>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lstStyle/>
            <a:p>
              <a:pPr algn="ctr"/>
              <a:r>
                <a:rPr kumimoji="1" lang="zh-CN" altLang="en-US">
                  <a:latin typeface="宋体" pitchFamily="2" charset="-122"/>
                </a:rPr>
                <a:t>是</a:t>
              </a:r>
            </a:p>
          </p:txBody>
        </p:sp>
        <p:sp>
          <p:nvSpPr>
            <p:cNvPr id="23671" name="Text Box 119"/>
            <p:cNvSpPr txBox="1">
              <a:spLocks noChangeArrowheads="1"/>
            </p:cNvSpPr>
            <p:nvPr/>
          </p:nvSpPr>
          <p:spPr bwMode="auto">
            <a:xfrm>
              <a:off x="1983" y="1975"/>
              <a:ext cx="412" cy="365"/>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lstStyle/>
            <a:p>
              <a:pPr algn="ctr"/>
              <a:r>
                <a:rPr kumimoji="1" lang="zh-CN" altLang="en-US">
                  <a:latin typeface="宋体" pitchFamily="2" charset="-122"/>
                </a:rPr>
                <a:t>否</a:t>
              </a:r>
            </a:p>
          </p:txBody>
        </p:sp>
        <p:sp>
          <p:nvSpPr>
            <p:cNvPr id="23672" name="Text Box 120"/>
            <p:cNvSpPr txBox="1">
              <a:spLocks noChangeArrowheads="1"/>
            </p:cNvSpPr>
            <p:nvPr/>
          </p:nvSpPr>
          <p:spPr bwMode="auto">
            <a:xfrm>
              <a:off x="1983" y="3872"/>
              <a:ext cx="412" cy="365"/>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lstStyle/>
            <a:p>
              <a:pPr algn="ctr"/>
              <a:r>
                <a:rPr kumimoji="1" lang="zh-CN" altLang="en-US">
                  <a:latin typeface="宋体" pitchFamily="2" charset="-122"/>
                </a:rPr>
                <a:t>是</a:t>
              </a:r>
            </a:p>
          </p:txBody>
        </p:sp>
        <p:sp>
          <p:nvSpPr>
            <p:cNvPr id="23673" name="Text Box 121"/>
            <p:cNvSpPr txBox="1">
              <a:spLocks noChangeArrowheads="1"/>
            </p:cNvSpPr>
            <p:nvPr/>
          </p:nvSpPr>
          <p:spPr bwMode="auto">
            <a:xfrm>
              <a:off x="3122" y="3719"/>
              <a:ext cx="411" cy="366"/>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lstStyle/>
            <a:p>
              <a:pPr algn="ctr"/>
              <a:r>
                <a:rPr kumimoji="1" lang="zh-CN" altLang="en-US">
                  <a:latin typeface="宋体" pitchFamily="2" charset="-122"/>
                </a:rPr>
                <a:t>否</a:t>
              </a:r>
            </a:p>
          </p:txBody>
        </p:sp>
        <p:sp>
          <p:nvSpPr>
            <p:cNvPr id="23674" name="Rectangle 122"/>
            <p:cNvSpPr>
              <a:spLocks noChangeArrowheads="1"/>
            </p:cNvSpPr>
            <p:nvPr/>
          </p:nvSpPr>
          <p:spPr bwMode="auto">
            <a:xfrm>
              <a:off x="4185" y="2670"/>
              <a:ext cx="366" cy="391"/>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lstStyle/>
            <a:p>
              <a:pPr algn="ctr"/>
              <a:r>
                <a:rPr kumimoji="1" lang="en-US" altLang="zh-CN">
                  <a:latin typeface="宋体" pitchFamily="2" charset="-122"/>
                </a:rPr>
                <a:t>pr</a:t>
              </a:r>
            </a:p>
          </p:txBody>
        </p:sp>
        <p:sp>
          <p:nvSpPr>
            <p:cNvPr id="23675" name="Rectangle 123"/>
            <p:cNvSpPr>
              <a:spLocks noChangeArrowheads="1"/>
            </p:cNvSpPr>
            <p:nvPr/>
          </p:nvSpPr>
          <p:spPr bwMode="auto">
            <a:xfrm>
              <a:off x="5900" y="2658"/>
              <a:ext cx="382" cy="39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lstStyle/>
            <a:p>
              <a:pPr algn="ctr"/>
              <a:r>
                <a:rPr kumimoji="1" lang="en-US" altLang="zh-CN">
                  <a:latin typeface="宋体" pitchFamily="2" charset="-122"/>
                </a:rPr>
                <a:t>pc</a:t>
              </a:r>
            </a:p>
          </p:txBody>
        </p:sp>
        <p:sp>
          <p:nvSpPr>
            <p:cNvPr id="23676" name="Rectangle 124"/>
            <p:cNvSpPr>
              <a:spLocks noChangeArrowheads="1"/>
            </p:cNvSpPr>
            <p:nvPr/>
          </p:nvSpPr>
          <p:spPr bwMode="auto">
            <a:xfrm>
              <a:off x="7569" y="2658"/>
              <a:ext cx="437" cy="39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lstStyle/>
            <a:p>
              <a:pPr algn="ctr"/>
              <a:r>
                <a:rPr kumimoji="1" lang="en-US" altLang="zh-CN">
                  <a:latin typeface="宋体" pitchFamily="2" charset="-122"/>
                </a:rPr>
                <a:t>pm</a:t>
              </a:r>
            </a:p>
          </p:txBody>
        </p:sp>
        <p:sp>
          <p:nvSpPr>
            <p:cNvPr id="23677" name="Text Box 125"/>
            <p:cNvSpPr txBox="1">
              <a:spLocks noChangeArrowheads="1"/>
            </p:cNvSpPr>
            <p:nvPr/>
          </p:nvSpPr>
          <p:spPr bwMode="auto">
            <a:xfrm>
              <a:off x="406" y="4896"/>
              <a:ext cx="1827" cy="1032"/>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57333" tIns="28666" rIns="57333" bIns="28666"/>
            <a:lstStyle/>
            <a:p>
              <a:pPr algn="ctr"/>
              <a:r>
                <a:rPr kumimoji="1" lang="en-US" altLang="zh-CN">
                  <a:latin typeface="宋体" pitchFamily="2" charset="-122"/>
                </a:rPr>
                <a:t>GEN</a:t>
              </a:r>
              <a:r>
                <a:rPr kumimoji="1" lang="en-US" altLang="zh-CN">
                  <a:latin typeface="Arial"/>
                </a:rPr>
                <a:t>—</a:t>
              </a:r>
              <a:r>
                <a:rPr kumimoji="1" lang="zh-CN" altLang="en-US">
                  <a:latin typeface="宋体" pitchFamily="2" charset="-122"/>
                </a:rPr>
                <a:t>当前代数</a:t>
              </a:r>
            </a:p>
            <a:p>
              <a:pPr algn="ctr"/>
              <a:r>
                <a:rPr kumimoji="1" lang="zh-CN" altLang="en-US">
                  <a:latin typeface="宋体" pitchFamily="2" charset="-122"/>
                </a:rPr>
                <a:t>  </a:t>
              </a:r>
              <a:r>
                <a:rPr kumimoji="1" lang="en-US" altLang="zh-CN">
                  <a:latin typeface="宋体" pitchFamily="2" charset="-122"/>
                </a:rPr>
                <a:t>N</a:t>
              </a:r>
              <a:r>
                <a:rPr kumimoji="1" lang="en-US" altLang="zh-CN">
                  <a:latin typeface="Arial"/>
                </a:rPr>
                <a:t>—</a:t>
              </a:r>
              <a:r>
                <a:rPr kumimoji="1" lang="zh-CN" altLang="en-US">
                  <a:latin typeface="宋体" pitchFamily="2" charset="-122"/>
                </a:rPr>
                <a:t>群体规模</a:t>
              </a:r>
            </a:p>
          </p:txBody>
        </p:sp>
        <p:sp>
          <p:nvSpPr>
            <p:cNvPr id="23678" name="Line 126"/>
            <p:cNvSpPr>
              <a:spLocks noChangeShapeType="1"/>
            </p:cNvSpPr>
            <p:nvPr/>
          </p:nvSpPr>
          <p:spPr bwMode="auto">
            <a:xfrm>
              <a:off x="6217" y="4196"/>
              <a:ext cx="1" cy="15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79" name="Line 127"/>
            <p:cNvSpPr>
              <a:spLocks noChangeShapeType="1"/>
            </p:cNvSpPr>
            <p:nvPr/>
          </p:nvSpPr>
          <p:spPr bwMode="auto">
            <a:xfrm>
              <a:off x="7598" y="4196"/>
              <a:ext cx="1" cy="15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sp>
          <p:nvSpPr>
            <p:cNvPr id="23680" name="Line 128"/>
            <p:cNvSpPr>
              <a:spLocks noChangeShapeType="1"/>
            </p:cNvSpPr>
            <p:nvPr/>
          </p:nvSpPr>
          <p:spPr bwMode="auto">
            <a:xfrm>
              <a:off x="4204" y="4827"/>
              <a:ext cx="1" cy="101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en-US"/>
            </a:p>
          </p:txBody>
        </p:sp>
      </p:grpSp>
      <p:sp>
        <p:nvSpPr>
          <p:cNvPr id="66"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71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3618"/>
                                        </p:tgtEl>
                                        <p:attrNameLst>
                                          <p:attrName>style.visibility</p:attrName>
                                        </p:attrNameLst>
                                      </p:cBhvr>
                                      <p:to>
                                        <p:strVal val="visible"/>
                                      </p:to>
                                    </p:set>
                                    <p:animEffect transition="in" filter="diamond(in)">
                                      <p:cBhvr>
                                        <p:cTn id="7" dur="500"/>
                                        <p:tgtEl>
                                          <p:spTgt spid="23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27384"/>
            <a:ext cx="8229600" cy="1143000"/>
          </a:xfrm>
        </p:spPr>
        <p:txBody>
          <a:bodyPr/>
          <a:lstStyle/>
          <a:p>
            <a:r>
              <a:rPr lang="en-US" altLang="zh-CN" smtClean="0"/>
              <a:t> </a:t>
            </a:r>
            <a:r>
              <a:rPr lang="zh-CN" altLang="en-US" smtClean="0"/>
              <a:t>遗传</a:t>
            </a:r>
            <a:r>
              <a:rPr lang="zh-CN" altLang="en-US"/>
              <a:t>算法工具箱 </a:t>
            </a:r>
          </a:p>
        </p:txBody>
      </p:sp>
      <p:sp>
        <p:nvSpPr>
          <p:cNvPr id="68611" name="Rectangle 3"/>
          <p:cNvSpPr>
            <a:spLocks noGrp="1" noChangeArrowheads="1"/>
          </p:cNvSpPr>
          <p:nvPr>
            <p:ph type="body" idx="1"/>
          </p:nvPr>
        </p:nvSpPr>
        <p:spPr>
          <a:xfrm>
            <a:off x="684213" y="1341438"/>
            <a:ext cx="8208962" cy="4679950"/>
          </a:xfrm>
        </p:spPr>
        <p:txBody>
          <a:bodyPr/>
          <a:lstStyle/>
          <a:p>
            <a:r>
              <a:rPr lang="zh-CN" altLang="en-US" sz="2800"/>
              <a:t>编码和种群生成</a:t>
            </a:r>
          </a:p>
          <a:p>
            <a:pPr lvl="1"/>
            <a:r>
              <a:rPr lang="zh-CN" altLang="en-US" sz="2800"/>
              <a:t>指令格式：</a:t>
            </a:r>
          </a:p>
          <a:p>
            <a:pPr lvl="2"/>
            <a:r>
              <a:rPr lang="en-US" altLang="zh-CN" sz="2000"/>
              <a:t>Function[pop]=initializega(populationSize,variableBounds,evalFN,evalOps,options)</a:t>
            </a:r>
          </a:p>
          <a:p>
            <a:pPr lvl="1"/>
            <a:r>
              <a:rPr lang="zh-CN" altLang="en-US" sz="2800"/>
              <a:t>参数说明：</a:t>
            </a:r>
          </a:p>
          <a:p>
            <a:pPr lvl="2"/>
            <a:r>
              <a:rPr lang="en-US" altLang="zh-CN" sz="2000"/>
              <a:t>pop</a:t>
            </a:r>
            <a:r>
              <a:rPr lang="zh-CN" altLang="en-US" sz="2000"/>
              <a:t>：随机生成的初始种群  </a:t>
            </a:r>
          </a:p>
          <a:p>
            <a:pPr lvl="2"/>
            <a:r>
              <a:rPr lang="en-US" altLang="zh-CN" sz="2000"/>
              <a:t>populatoinSize</a:t>
            </a:r>
            <a:r>
              <a:rPr lang="zh-CN" altLang="en-US" sz="2000"/>
              <a:t>：种群大小即种群中个体的数目</a:t>
            </a:r>
          </a:p>
          <a:p>
            <a:pPr lvl="2"/>
            <a:r>
              <a:rPr lang="en-US" altLang="zh-CN" sz="2000"/>
              <a:t>variableBounds</a:t>
            </a:r>
            <a:r>
              <a:rPr lang="zh-CN" altLang="en-US" sz="2000"/>
              <a:t>：表示变量边界的矩阵</a:t>
            </a:r>
          </a:p>
          <a:p>
            <a:pPr lvl="2"/>
            <a:r>
              <a:rPr lang="en-US" altLang="zh-CN" sz="2000"/>
              <a:t>evalFN</a:t>
            </a:r>
            <a:r>
              <a:rPr lang="zh-CN" altLang="en-US" sz="2000"/>
              <a:t>：适应度函数</a:t>
            </a:r>
          </a:p>
          <a:p>
            <a:pPr lvl="2"/>
            <a:r>
              <a:rPr lang="en-US" altLang="zh-CN" sz="2000"/>
              <a:t>evalOps</a:t>
            </a:r>
            <a:r>
              <a:rPr lang="zh-CN" altLang="en-US" sz="2000"/>
              <a:t>：传给适应度函数的参数</a:t>
            </a:r>
          </a:p>
          <a:p>
            <a:pPr lvl="2"/>
            <a:r>
              <a:rPr lang="en-US" altLang="zh-CN" sz="2000"/>
              <a:t>options</a:t>
            </a:r>
            <a:r>
              <a:rPr lang="zh-CN" altLang="en-US" sz="2000"/>
              <a:t>：选择编码形式：</a:t>
            </a:r>
            <a:r>
              <a:rPr lang="en-US" altLang="zh-CN" sz="2000"/>
              <a:t>1</a:t>
            </a:r>
            <a:r>
              <a:rPr lang="zh-CN" altLang="en-US" sz="2000"/>
              <a:t>为浮点编码</a:t>
            </a:r>
            <a:r>
              <a:rPr lang="en-US" altLang="zh-CN" sz="2000"/>
              <a:t>,0</a:t>
            </a:r>
            <a:r>
              <a:rPr lang="zh-CN" altLang="en-US" sz="2000"/>
              <a:t>为二进制编码</a:t>
            </a:r>
          </a:p>
        </p:txBody>
      </p:sp>
      <p:sp>
        <p:nvSpPr>
          <p:cNvPr id="4" name="Line 4"/>
          <p:cNvSpPr>
            <a:spLocks noChangeShapeType="1"/>
          </p:cNvSpPr>
          <p:nvPr/>
        </p:nvSpPr>
        <p:spPr bwMode="auto">
          <a:xfrm>
            <a:off x="250825" y="836613"/>
            <a:ext cx="8640763" cy="0"/>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5"/>
          <p:cNvSpPr>
            <a:spLocks noChangeShapeType="1"/>
          </p:cNvSpPr>
          <p:nvPr/>
        </p:nvSpPr>
        <p:spPr bwMode="auto">
          <a:xfrm>
            <a:off x="1619250" y="0"/>
            <a:ext cx="0" cy="936625"/>
          </a:xfrm>
          <a:prstGeom prst="line">
            <a:avLst/>
          </a:prstGeom>
          <a:noFill/>
          <a:ln w="38100">
            <a:solidFill>
              <a:srgbClr val="F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0"/>
            <a:ext cx="1187450" cy="736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210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Effect transition="in" filter="wheel(4)">
                                      <p:cBhvr>
                                        <p:cTn id="7" dur="500"/>
                                        <p:tgtEl>
                                          <p:spTgt spid="686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68611">
                                            <p:txEl>
                                              <p:pRg st="2" end="2"/>
                                            </p:txEl>
                                          </p:spTgt>
                                        </p:tgtEl>
                                        <p:attrNameLst>
                                          <p:attrName>style.visibility</p:attrName>
                                        </p:attrNameLst>
                                      </p:cBhvr>
                                      <p:to>
                                        <p:strVal val="visible"/>
                                      </p:to>
                                    </p:set>
                                    <p:animEffect transition="in" filter="wheel(4)">
                                      <p:cBhvr>
                                        <p:cTn id="12" dur="500"/>
                                        <p:tgtEl>
                                          <p:spTgt spid="686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4" fill="hold" nodeType="clickEffect">
                                  <p:stCondLst>
                                    <p:cond delay="0"/>
                                  </p:stCondLst>
                                  <p:childTnLst>
                                    <p:set>
                                      <p:cBhvr>
                                        <p:cTn id="16" dur="1" fill="hold">
                                          <p:stCondLst>
                                            <p:cond delay="0"/>
                                          </p:stCondLst>
                                        </p:cTn>
                                        <p:tgtEl>
                                          <p:spTgt spid="68611">
                                            <p:txEl>
                                              <p:pRg st="3" end="3"/>
                                            </p:txEl>
                                          </p:spTgt>
                                        </p:tgtEl>
                                        <p:attrNameLst>
                                          <p:attrName>style.visibility</p:attrName>
                                        </p:attrNameLst>
                                      </p:cBhvr>
                                      <p:to>
                                        <p:strVal val="visible"/>
                                      </p:to>
                                    </p:set>
                                    <p:animEffect transition="in" filter="wheel(4)">
                                      <p:cBhvr>
                                        <p:cTn id="17" dur="500"/>
                                        <p:tgtEl>
                                          <p:spTgt spid="686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4" fill="hold" nodeType="clickEffect">
                                  <p:stCondLst>
                                    <p:cond delay="0"/>
                                  </p:stCondLst>
                                  <p:childTnLst>
                                    <p:set>
                                      <p:cBhvr>
                                        <p:cTn id="21" dur="1" fill="hold">
                                          <p:stCondLst>
                                            <p:cond delay="0"/>
                                          </p:stCondLst>
                                        </p:cTn>
                                        <p:tgtEl>
                                          <p:spTgt spid="68611">
                                            <p:txEl>
                                              <p:pRg st="4" end="4"/>
                                            </p:txEl>
                                          </p:spTgt>
                                        </p:tgtEl>
                                        <p:attrNameLst>
                                          <p:attrName>style.visibility</p:attrName>
                                        </p:attrNameLst>
                                      </p:cBhvr>
                                      <p:to>
                                        <p:strVal val="visible"/>
                                      </p:to>
                                    </p:set>
                                    <p:animEffect transition="in" filter="wheel(4)">
                                      <p:cBhvr>
                                        <p:cTn id="22" dur="500"/>
                                        <p:tgtEl>
                                          <p:spTgt spid="6861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1" presetClass="entr" presetSubtype="4" fill="hold" nodeType="clickEffect">
                                  <p:stCondLst>
                                    <p:cond delay="0"/>
                                  </p:stCondLst>
                                  <p:childTnLst>
                                    <p:set>
                                      <p:cBhvr>
                                        <p:cTn id="26" dur="1" fill="hold">
                                          <p:stCondLst>
                                            <p:cond delay="0"/>
                                          </p:stCondLst>
                                        </p:cTn>
                                        <p:tgtEl>
                                          <p:spTgt spid="68611">
                                            <p:txEl>
                                              <p:pRg st="5" end="5"/>
                                            </p:txEl>
                                          </p:spTgt>
                                        </p:tgtEl>
                                        <p:attrNameLst>
                                          <p:attrName>style.visibility</p:attrName>
                                        </p:attrNameLst>
                                      </p:cBhvr>
                                      <p:to>
                                        <p:strVal val="visible"/>
                                      </p:to>
                                    </p:set>
                                    <p:animEffect transition="in" filter="wheel(4)">
                                      <p:cBhvr>
                                        <p:cTn id="27" dur="500"/>
                                        <p:tgtEl>
                                          <p:spTgt spid="6861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1" presetClass="entr" presetSubtype="4" fill="hold" nodeType="clickEffect">
                                  <p:stCondLst>
                                    <p:cond delay="0"/>
                                  </p:stCondLst>
                                  <p:childTnLst>
                                    <p:set>
                                      <p:cBhvr>
                                        <p:cTn id="31" dur="1" fill="hold">
                                          <p:stCondLst>
                                            <p:cond delay="0"/>
                                          </p:stCondLst>
                                        </p:cTn>
                                        <p:tgtEl>
                                          <p:spTgt spid="68611">
                                            <p:txEl>
                                              <p:pRg st="6" end="6"/>
                                            </p:txEl>
                                          </p:spTgt>
                                        </p:tgtEl>
                                        <p:attrNameLst>
                                          <p:attrName>style.visibility</p:attrName>
                                        </p:attrNameLst>
                                      </p:cBhvr>
                                      <p:to>
                                        <p:strVal val="visible"/>
                                      </p:to>
                                    </p:set>
                                    <p:animEffect transition="in" filter="wheel(4)">
                                      <p:cBhvr>
                                        <p:cTn id="32" dur="500"/>
                                        <p:tgtEl>
                                          <p:spTgt spid="6861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1" presetClass="entr" presetSubtype="4" fill="hold" nodeType="clickEffect">
                                  <p:stCondLst>
                                    <p:cond delay="0"/>
                                  </p:stCondLst>
                                  <p:childTnLst>
                                    <p:set>
                                      <p:cBhvr>
                                        <p:cTn id="36" dur="1" fill="hold">
                                          <p:stCondLst>
                                            <p:cond delay="0"/>
                                          </p:stCondLst>
                                        </p:cTn>
                                        <p:tgtEl>
                                          <p:spTgt spid="68611">
                                            <p:txEl>
                                              <p:pRg st="7" end="7"/>
                                            </p:txEl>
                                          </p:spTgt>
                                        </p:tgtEl>
                                        <p:attrNameLst>
                                          <p:attrName>style.visibility</p:attrName>
                                        </p:attrNameLst>
                                      </p:cBhvr>
                                      <p:to>
                                        <p:strVal val="visible"/>
                                      </p:to>
                                    </p:set>
                                    <p:animEffect transition="in" filter="wheel(4)">
                                      <p:cBhvr>
                                        <p:cTn id="37" dur="500"/>
                                        <p:tgtEl>
                                          <p:spTgt spid="6861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1" presetClass="entr" presetSubtype="4" fill="hold" nodeType="clickEffect">
                                  <p:stCondLst>
                                    <p:cond delay="0"/>
                                  </p:stCondLst>
                                  <p:childTnLst>
                                    <p:set>
                                      <p:cBhvr>
                                        <p:cTn id="41" dur="1" fill="hold">
                                          <p:stCondLst>
                                            <p:cond delay="0"/>
                                          </p:stCondLst>
                                        </p:cTn>
                                        <p:tgtEl>
                                          <p:spTgt spid="68611">
                                            <p:txEl>
                                              <p:pRg st="8" end="8"/>
                                            </p:txEl>
                                          </p:spTgt>
                                        </p:tgtEl>
                                        <p:attrNameLst>
                                          <p:attrName>style.visibility</p:attrName>
                                        </p:attrNameLst>
                                      </p:cBhvr>
                                      <p:to>
                                        <p:strVal val="visible"/>
                                      </p:to>
                                    </p:set>
                                    <p:animEffect transition="in" filter="wheel(4)">
                                      <p:cBhvr>
                                        <p:cTn id="42" dur="500"/>
                                        <p:tgtEl>
                                          <p:spTgt spid="68611">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1" presetClass="entr" presetSubtype="4" fill="hold" nodeType="clickEffect">
                                  <p:stCondLst>
                                    <p:cond delay="0"/>
                                  </p:stCondLst>
                                  <p:childTnLst>
                                    <p:set>
                                      <p:cBhvr>
                                        <p:cTn id="46" dur="1" fill="hold">
                                          <p:stCondLst>
                                            <p:cond delay="0"/>
                                          </p:stCondLst>
                                        </p:cTn>
                                        <p:tgtEl>
                                          <p:spTgt spid="68611">
                                            <p:txEl>
                                              <p:pRg st="9" end="9"/>
                                            </p:txEl>
                                          </p:spTgt>
                                        </p:tgtEl>
                                        <p:attrNameLst>
                                          <p:attrName>style.visibility</p:attrName>
                                        </p:attrNameLst>
                                      </p:cBhvr>
                                      <p:to>
                                        <p:strVal val="visible"/>
                                      </p:to>
                                    </p:set>
                                    <p:animEffect transition="in" filter="wheel(4)">
                                      <p:cBhvr>
                                        <p:cTn id="47" dur="500"/>
                                        <p:tgtEl>
                                          <p:spTgt spid="686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Shimmer</Template>
  <TotalTime>266</TotalTime>
  <Words>3535</Words>
  <Application>Microsoft Office PowerPoint</Application>
  <PresentationFormat>全屏显示(4:3)</PresentationFormat>
  <Paragraphs>414</Paragraphs>
  <Slides>69</Slides>
  <Notes>3</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69</vt:i4>
      </vt:variant>
    </vt:vector>
  </HeadingPairs>
  <TitlesOfParts>
    <vt:vector size="73" baseType="lpstr">
      <vt:lpstr>默认设计模板</vt:lpstr>
      <vt:lpstr>Microsoft 公式 3.0</vt:lpstr>
      <vt:lpstr>Ecuaţie</vt:lpstr>
      <vt:lpstr>Equation</vt:lpstr>
      <vt:lpstr>Introduction to Genetic Algorithms </vt:lpstr>
      <vt:lpstr>Outline</vt:lpstr>
      <vt:lpstr>       遗传算法（Genetic Algorithm）是一类借鉴生物界的进化规律（适者生存，优胜劣汰遗传机制）演化而来的随机化搜索方法。         它是由美国的J.Holland教授1975年首先提出，其主要特点是直接对结构对象进行操作，不存在求导和函数连续性的限定；具有内在的隐并行性和更好的全局寻优能力；采用概率化的寻优方法，能自动获取和指导优化的搜索空间，自适应地调整搜索方向，不需要确定的规则。          鉴于遗传算法的简单通用、鲁棒性强、适于并行处理以及高效、实用等显著特点 ，已被人们广泛地应用于组合优化、机器学习、信号处理、自适应控制和人工生命等领域。它是现代有关智能计算中的关键技术之一。</vt:lpstr>
      <vt:lpstr>主要思想</vt:lpstr>
      <vt:lpstr>人的进化过程</vt:lpstr>
      <vt:lpstr>遗传算法的基本步骤 </vt:lpstr>
      <vt:lpstr>PowerPoint 演示文稿</vt:lpstr>
      <vt:lpstr>遗传算法的流程图 </vt:lpstr>
      <vt:lpstr> 遗传算法工具箱 </vt:lpstr>
      <vt:lpstr>遗传算法工具箱</vt:lpstr>
      <vt:lpstr>遗传算子描述</vt:lpstr>
      <vt:lpstr>基本遗传算法的形式化定义</vt:lpstr>
      <vt:lpstr>PowerPoint 演示文稿</vt:lpstr>
      <vt:lpstr>PowerPoint 演示文稿</vt:lpstr>
      <vt:lpstr>应用领域</vt:lpstr>
      <vt:lpstr>典型测试函数（多峰值）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GA基本类型与改进</vt:lpstr>
      <vt:lpstr>PowerPoint 演示文稿</vt:lpstr>
      <vt:lpstr>收敛性分析</vt:lpstr>
      <vt:lpstr>传统GA的模式定理</vt:lpstr>
      <vt:lpstr>以模型为代表的收敛性分析</vt:lpstr>
      <vt:lpstr>Vose-Liepins模型</vt:lpstr>
      <vt:lpstr>PowerPoint 演示文稿</vt:lpstr>
      <vt:lpstr>Markov链模型</vt:lpstr>
      <vt:lpstr>PowerPoint 演示文稿</vt:lpstr>
      <vt:lpstr>公理化模型</vt:lpstr>
      <vt:lpstr>连续（积分算子）模型</vt:lpstr>
      <vt:lpstr>几个待探讨的方向</vt:lpstr>
      <vt:lpstr>遗传算法与TSP组合优化 </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货郎担问题（Traveling Salesman Problem——TSP）</vt:lpstr>
      <vt:lpstr>PowerPoint 演示文稿</vt:lpstr>
      <vt:lpstr>Introduction to GA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遗传算法（Genetic Algorithm）是一类借鉴生物界的进化规律（适者生存，优胜劣汰遗传机制）演化而来的随机化搜索方法。         它是由美国的J.Holland教授1975年首先提出，其主要特点是直接对结构对象进行操作，不存在求导和函数连续性的限定；具有内在的隐并行性和更好的全局寻优能力；采用概率化的寻优方法，能自动获取和指导优化的搜索空间，自适应地调整搜索方向，不需要确定的规则。           遗传算法的这些性质，已被人们广泛地应用于组合优化、机器学习、信号处理、自适应控制和人工生命等领域。它是现代有关智能计算中的关键技术之一。</dc:title>
  <dc:creator>asd</dc:creator>
  <cp:lastModifiedBy>SRD</cp:lastModifiedBy>
  <cp:revision>109</cp:revision>
  <dcterms:created xsi:type="dcterms:W3CDTF">2005-12-04T13:08:32Z</dcterms:created>
  <dcterms:modified xsi:type="dcterms:W3CDTF">2013-07-11T15:17:03Z</dcterms:modified>
</cp:coreProperties>
</file>