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8"/>
  </p:notesMasterIdLst>
  <p:handoutMasterIdLst>
    <p:handoutMasterId r:id="rId79"/>
  </p:handoutMasterIdLst>
  <p:sldIdLst>
    <p:sldId id="256" r:id="rId3"/>
    <p:sldId id="375" r:id="rId4"/>
    <p:sldId id="267" r:id="rId5"/>
    <p:sldId id="379" r:id="rId6"/>
    <p:sldId id="380" r:id="rId7"/>
    <p:sldId id="381" r:id="rId8"/>
    <p:sldId id="431" r:id="rId9"/>
    <p:sldId id="382" r:id="rId10"/>
    <p:sldId id="383" r:id="rId11"/>
    <p:sldId id="385" r:id="rId12"/>
    <p:sldId id="387" r:id="rId13"/>
    <p:sldId id="386" r:id="rId14"/>
    <p:sldId id="389" r:id="rId15"/>
    <p:sldId id="390" r:id="rId16"/>
    <p:sldId id="391" r:id="rId17"/>
    <p:sldId id="392" r:id="rId18"/>
    <p:sldId id="393" r:id="rId19"/>
    <p:sldId id="394" r:id="rId20"/>
    <p:sldId id="403" r:id="rId21"/>
    <p:sldId id="395" r:id="rId22"/>
    <p:sldId id="396" r:id="rId23"/>
    <p:sldId id="397" r:id="rId24"/>
    <p:sldId id="398" r:id="rId25"/>
    <p:sldId id="424" r:id="rId26"/>
    <p:sldId id="399" r:id="rId27"/>
    <p:sldId id="400" r:id="rId28"/>
    <p:sldId id="401" r:id="rId29"/>
    <p:sldId id="430" r:id="rId30"/>
    <p:sldId id="402" r:id="rId31"/>
    <p:sldId id="404" r:id="rId32"/>
    <p:sldId id="405" r:id="rId33"/>
    <p:sldId id="406" r:id="rId34"/>
    <p:sldId id="410" r:id="rId35"/>
    <p:sldId id="407" r:id="rId36"/>
    <p:sldId id="411" r:id="rId37"/>
    <p:sldId id="408" r:id="rId38"/>
    <p:sldId id="409" r:id="rId39"/>
    <p:sldId id="438" r:id="rId40"/>
    <p:sldId id="376" r:id="rId41"/>
    <p:sldId id="412" r:id="rId42"/>
    <p:sldId id="414" r:id="rId43"/>
    <p:sldId id="415" r:id="rId44"/>
    <p:sldId id="437" r:id="rId45"/>
    <p:sldId id="417" r:id="rId46"/>
    <p:sldId id="418" r:id="rId47"/>
    <p:sldId id="419" r:id="rId48"/>
    <p:sldId id="420" r:id="rId49"/>
    <p:sldId id="436" r:id="rId50"/>
    <p:sldId id="421" r:id="rId51"/>
    <p:sldId id="433" r:id="rId52"/>
    <p:sldId id="422" r:id="rId53"/>
    <p:sldId id="434" r:id="rId54"/>
    <p:sldId id="435" r:id="rId55"/>
    <p:sldId id="423" r:id="rId56"/>
    <p:sldId id="439" r:id="rId57"/>
    <p:sldId id="440" r:id="rId58"/>
    <p:sldId id="452" r:id="rId59"/>
    <p:sldId id="377" r:id="rId60"/>
    <p:sldId id="441" r:id="rId61"/>
    <p:sldId id="442" r:id="rId62"/>
    <p:sldId id="443" r:id="rId63"/>
    <p:sldId id="445" r:id="rId64"/>
    <p:sldId id="446" r:id="rId65"/>
    <p:sldId id="444" r:id="rId66"/>
    <p:sldId id="425" r:id="rId67"/>
    <p:sldId id="426" r:id="rId68"/>
    <p:sldId id="427" r:id="rId69"/>
    <p:sldId id="447" r:id="rId70"/>
    <p:sldId id="428" r:id="rId71"/>
    <p:sldId id="448" r:id="rId72"/>
    <p:sldId id="449" r:id="rId73"/>
    <p:sldId id="450" r:id="rId74"/>
    <p:sldId id="451" r:id="rId75"/>
    <p:sldId id="429" r:id="rId76"/>
    <p:sldId id="432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orient="horz" pos="321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755" userDrawn="1">
          <p15:clr>
            <a:srgbClr val="A4A3A4"/>
          </p15:clr>
        </p15:guide>
        <p15:guide id="7" pos="53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61" d="100"/>
          <a:sy n="61" d="100"/>
        </p:scale>
        <p:origin x="67" y="677"/>
      </p:cViewPr>
      <p:guideLst>
        <p:guide orient="horz" pos="2160"/>
        <p:guide orient="horz" pos="1008"/>
        <p:guide orient="horz" pos="3888"/>
        <p:guide orient="horz" pos="321"/>
        <p:guide pos="2880"/>
        <p:guide pos="755"/>
        <p:guide pos="538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commentAuthors" Target="commentAuthor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notesMaster" Target="notesMasters/notesMaster1.xml"/><Relationship Id="rId8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BDB7646E-8811-423A-9C42-2CBFADA00A96}" type="datetimeFigureOut">
              <a:rPr lang="en-US" altLang="zh-CN" smtClean="0"/>
              <a:t>7/9/2019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4360E59-1627-4404-ACC5-51C744AB0F27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solidFill>
                  <a:schemeClr val="tx1"/>
                </a:solidFill>
              </a:defRPr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pPr/>
              <a:t>2019-07-09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solidFill>
                  <a:schemeClr val="tx1"/>
                </a:solidFill>
              </a:defRPr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/>
        </p:nvSpPr>
        <p:spPr>
          <a:xfrm>
            <a:off x="914401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1" y="0"/>
            <a:ext cx="9144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矩形 11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CN" altLang="en-US" sz="1350"/>
          </a:p>
        </p:txBody>
      </p:sp>
      <p:cxnSp>
        <p:nvCxnSpPr>
          <p:cNvPr id="13" name="直线连接线 12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CN" altLang="en-US" sz="1350"/>
          </a:p>
        </p:txBody>
      </p:sp>
      <p:cxnSp>
        <p:nvCxnSpPr>
          <p:cNvPr id="15" name="直线连接线 14"/>
          <p:cNvCxnSpPr/>
          <p:nvPr/>
        </p:nvCxnSpPr>
        <p:spPr bwMode="white">
          <a:xfrm>
            <a:off x="91440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线 15"/>
          <p:cNvCxnSpPr/>
          <p:nvPr/>
        </p:nvCxnSpPr>
        <p:spPr bwMode="white">
          <a:xfrm>
            <a:off x="3" y="5631204"/>
            <a:ext cx="13716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91448" tIns="45724" rIns="91448" bIns="45724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21977" y="1600207"/>
            <a:ext cx="6248400" cy="2680127"/>
          </a:xfrm>
        </p:spPr>
        <p:txBody>
          <a:bodyPr>
            <a:noAutofit/>
          </a:bodyPr>
          <a:lstStyle>
            <a:lvl1pPr latinLnBrk="0">
              <a:defRPr lang="zh-CN" sz="4051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1976" y="4344922"/>
            <a:ext cx="5638800" cy="1116085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401">
                <a:solidFill>
                  <a:schemeClr val="tx1"/>
                </a:solidFill>
              </a:defRPr>
            </a:lvl1pPr>
            <a:lvl2pPr marL="34300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686005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029008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372012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1715014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05801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240102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2744022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pPr/>
              <a:t>2019-07-09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2019-07-09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8" name="矩形 7"/>
          <p:cNvSpPr/>
          <p:nvPr/>
        </p:nvSpPr>
        <p:spPr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/>
        </p:nvSpPr>
        <p:spPr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1" name="直线连接线 10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线 11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π"/>
          <p:cNvSpPr>
            <a:spLocks/>
          </p:cNvSpPr>
          <p:nvPr/>
        </p:nvSpPr>
        <p:spPr bwMode="white">
          <a:xfrm rot="5400000">
            <a:off x="525252" y="934837"/>
            <a:ext cx="336023" cy="220630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cxnSp>
        <p:nvCxnSpPr>
          <p:cNvPr id="14" name="直线连接线 13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01584" y="685800"/>
            <a:ext cx="1340994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99272" y="685800"/>
            <a:ext cx="5887983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2019-07-09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2019-07-09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CN" altLang="en-US" sz="1350"/>
          </a:p>
        </p:txBody>
      </p:sp>
      <p:sp>
        <p:nvSpPr>
          <p:cNvPr id="20" name="矩形 19"/>
          <p:cNvSpPr/>
          <p:nvPr/>
        </p:nvSpPr>
        <p:spPr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矩形 23"/>
          <p:cNvSpPr/>
          <p:nvPr/>
        </p:nvSpPr>
        <p:spPr>
          <a:xfrm>
            <a:off x="912353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CN" altLang="en-US" sz="1350"/>
          </a:p>
        </p:txBody>
      </p:sp>
      <p:sp>
        <p:nvSpPr>
          <p:cNvPr id="21" name="矩形 20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CN" altLang="en-US" sz="1350"/>
          </a:p>
        </p:txBody>
      </p:sp>
      <p:cxnSp>
        <p:nvCxnSpPr>
          <p:cNvPr id="22" name="直线连接线 21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91448" tIns="45724" rIns="91448" bIns="45724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cxnSp>
        <p:nvCxnSpPr>
          <p:cNvPr id="23" name="直线连接线 22"/>
          <p:cNvCxnSpPr/>
          <p:nvPr/>
        </p:nvCxnSpPr>
        <p:spPr bwMode="white">
          <a:xfrm>
            <a:off x="9123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686800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CN" altLang="en-US" sz="1350"/>
          </a:p>
        </p:txBody>
      </p:sp>
      <p:sp>
        <p:nvSpPr>
          <p:cNvPr id="27" name="矩形 26"/>
          <p:cNvSpPr/>
          <p:nvPr/>
        </p:nvSpPr>
        <p:spPr>
          <a:xfrm>
            <a:off x="8458200" y="0"/>
            <a:ext cx="2286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CN" altLang="en-US" sz="1350"/>
          </a:p>
        </p:txBody>
      </p:sp>
      <p:sp>
        <p:nvSpPr>
          <p:cNvPr id="28" name="矩形 27"/>
          <p:cNvSpPr/>
          <p:nvPr/>
        </p:nvSpPr>
        <p:spPr>
          <a:xfrm>
            <a:off x="914401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CN" altLang="en-US" sz="1350"/>
          </a:p>
        </p:txBody>
      </p:sp>
      <p:sp>
        <p:nvSpPr>
          <p:cNvPr id="29" name="矩形 28"/>
          <p:cNvSpPr/>
          <p:nvPr/>
        </p:nvSpPr>
        <p:spPr>
          <a:xfrm>
            <a:off x="-1" y="0"/>
            <a:ext cx="9144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CN" altLang="en-US" sz="1350"/>
          </a:p>
        </p:txBody>
      </p:sp>
      <p:sp>
        <p:nvSpPr>
          <p:cNvPr id="30" name="矩形 29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CN" altLang="en-US" sz="1350"/>
          </a:p>
        </p:txBody>
      </p:sp>
      <p:cxnSp>
        <p:nvCxnSpPr>
          <p:cNvPr id="31" name="直线连接线 30"/>
          <p:cNvCxnSpPr/>
          <p:nvPr/>
        </p:nvCxnSpPr>
        <p:spPr bwMode="white">
          <a:xfrm>
            <a:off x="868223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0"/>
            <a:ext cx="9123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CN" altLang="en-US" sz="1350"/>
          </a:p>
        </p:txBody>
      </p:sp>
      <p:cxnSp>
        <p:nvCxnSpPr>
          <p:cNvPr id="33" name="直线连接线 32"/>
          <p:cNvCxnSpPr/>
          <p:nvPr/>
        </p:nvCxnSpPr>
        <p:spPr bwMode="white">
          <a:xfrm>
            <a:off x="91440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pPr/>
              <a:t>2019-07-09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pPr/>
              <a:t>‹#›</a:t>
            </a:fld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9272" y="1600201"/>
            <a:ext cx="6214072" cy="2654064"/>
          </a:xfrm>
        </p:spPr>
        <p:txBody>
          <a:bodyPr anchor="b">
            <a:normAutofit/>
          </a:bodyPr>
          <a:lstStyle>
            <a:lvl1pPr algn="l" latinLnBrk="0">
              <a:defRPr lang="zh-CN" sz="4051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99273" y="4260003"/>
            <a:ext cx="5449886" cy="1150203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401">
                <a:solidFill>
                  <a:schemeClr val="tx1"/>
                </a:solidFill>
              </a:defRPr>
            </a:lvl1pPr>
            <a:lvl2pPr marL="343003" indent="0" latinLnBrk="0">
              <a:buNone/>
              <a:defRPr lang="zh-CN" sz="1350">
                <a:solidFill>
                  <a:schemeClr val="tx1">
                    <a:tint val="75000"/>
                  </a:schemeClr>
                </a:solidFill>
              </a:defRPr>
            </a:lvl2pPr>
            <a:lvl3pPr marL="686005" indent="0" latinLnBrk="0">
              <a:buNone/>
              <a:defRPr lang="zh-CN" sz="1200">
                <a:solidFill>
                  <a:schemeClr val="tx1">
                    <a:tint val="75000"/>
                  </a:schemeClr>
                </a:solidFill>
              </a:defRPr>
            </a:lvl3pPr>
            <a:lvl4pPr marL="1029008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4pPr>
            <a:lvl5pPr marL="1372012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5pPr>
            <a:lvl6pPr marL="1715014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6pPr>
            <a:lvl7pPr marL="2058017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7pPr>
            <a:lvl8pPr marL="240102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8pPr>
            <a:lvl9pPr marL="2744022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95388" y="1600200"/>
            <a:ext cx="3611880" cy="4572000"/>
          </a:xfrm>
        </p:spPr>
        <p:txBody>
          <a:bodyPr/>
          <a:lstStyle>
            <a:lvl1pPr latinLnBrk="0">
              <a:defRPr lang="zh-CN" sz="2101"/>
            </a:lvl1pPr>
            <a:lvl2pPr latinLnBrk="0">
              <a:defRPr lang="zh-CN" sz="1800"/>
            </a:lvl2pPr>
            <a:lvl3pPr latinLnBrk="0">
              <a:defRPr lang="zh-CN" sz="1500"/>
            </a:lvl3pPr>
            <a:lvl4pPr latinLnBrk="0">
              <a:defRPr lang="zh-CN" sz="1350"/>
            </a:lvl4pPr>
            <a:lvl5pPr latinLnBrk="0">
              <a:defRPr lang="zh-CN" sz="1350"/>
            </a:lvl5pPr>
            <a:lvl6pPr latinLnBrk="0">
              <a:defRPr lang="zh-CN" sz="1350"/>
            </a:lvl6pPr>
            <a:lvl7pPr latinLnBrk="0">
              <a:defRPr lang="zh-CN" sz="1350"/>
            </a:lvl7pPr>
            <a:lvl8pPr latinLnBrk="0">
              <a:defRPr lang="zh-CN" sz="1350"/>
            </a:lvl8pPr>
            <a:lvl9pPr latinLnBrk="0">
              <a:defRPr lang="zh-CN"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22520" y="1600200"/>
            <a:ext cx="3611880" cy="4572000"/>
          </a:xfrm>
        </p:spPr>
        <p:txBody>
          <a:bodyPr/>
          <a:lstStyle>
            <a:lvl1pPr latinLnBrk="0">
              <a:defRPr lang="zh-CN" sz="2101"/>
            </a:lvl1pPr>
            <a:lvl2pPr latinLnBrk="0">
              <a:defRPr lang="zh-CN" sz="1800"/>
            </a:lvl2pPr>
            <a:lvl3pPr latinLnBrk="0">
              <a:defRPr lang="zh-CN" sz="1500"/>
            </a:lvl3pPr>
            <a:lvl4pPr latinLnBrk="0">
              <a:defRPr lang="zh-CN" sz="1350"/>
            </a:lvl4pPr>
            <a:lvl5pPr latinLnBrk="0">
              <a:defRPr lang="zh-CN" sz="1350"/>
            </a:lvl5pPr>
            <a:lvl6pPr latinLnBrk="0">
              <a:defRPr lang="zh-CN" sz="1350" baseline="0"/>
            </a:lvl6pPr>
            <a:lvl7pPr latinLnBrk="0">
              <a:defRPr lang="zh-CN" sz="1350" baseline="0"/>
            </a:lvl7pPr>
            <a:lvl8pPr latinLnBrk="0">
              <a:defRPr lang="zh-CN" sz="1350" baseline="0"/>
            </a:lvl8pPr>
            <a:lvl9pPr latinLnBrk="0">
              <a:defRPr lang="zh-CN" sz="135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2019-07-09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5389" y="177807"/>
            <a:ext cx="7339012" cy="1239837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95392" y="1499616"/>
            <a:ext cx="3615107" cy="93878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1800" b="0" cap="all" baseline="0"/>
            </a:lvl1pPr>
            <a:lvl2pPr marL="343003" indent="0" latinLnBrk="0">
              <a:buNone/>
              <a:defRPr lang="zh-CN" sz="1500" b="1"/>
            </a:lvl2pPr>
            <a:lvl3pPr marL="686005" indent="0" latinLnBrk="0">
              <a:buNone/>
              <a:defRPr lang="zh-CN" sz="1350" b="1"/>
            </a:lvl3pPr>
            <a:lvl4pPr marL="1029008" indent="0" latinLnBrk="0">
              <a:buNone/>
              <a:defRPr lang="zh-CN" sz="1200" b="1"/>
            </a:lvl4pPr>
            <a:lvl5pPr marL="1372012" indent="0" latinLnBrk="0">
              <a:buNone/>
              <a:defRPr lang="zh-CN" sz="1200" b="1"/>
            </a:lvl5pPr>
            <a:lvl6pPr marL="1715014" indent="0" latinLnBrk="0">
              <a:buNone/>
              <a:defRPr lang="zh-CN" sz="1200" b="1"/>
            </a:lvl6pPr>
            <a:lvl7pPr marL="2058017" indent="0" latinLnBrk="0">
              <a:buNone/>
              <a:defRPr lang="zh-CN" sz="1200" b="1"/>
            </a:lvl7pPr>
            <a:lvl8pPr marL="2401020" indent="0" latinLnBrk="0">
              <a:buNone/>
              <a:defRPr lang="zh-CN" sz="1200" b="1"/>
            </a:lvl8pPr>
            <a:lvl9pPr marL="2744022" indent="0" latinLnBrk="0">
              <a:buNone/>
              <a:defRPr lang="zh-CN"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95388" y="2514713"/>
            <a:ext cx="3611880" cy="3657493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500"/>
            </a:lvl2pPr>
            <a:lvl3pPr latinLnBrk="0">
              <a:defRPr lang="zh-CN" sz="135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 baseline="0"/>
            </a:lvl8pPr>
            <a:lvl9pPr latinLnBrk="0">
              <a:defRPr lang="zh-CN"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919296" y="1499616"/>
            <a:ext cx="3615107" cy="93878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1800" b="0" cap="all" baseline="0"/>
            </a:lvl1pPr>
            <a:lvl2pPr marL="343003" indent="0" latinLnBrk="0">
              <a:buNone/>
              <a:defRPr lang="zh-CN" sz="1500" b="1"/>
            </a:lvl2pPr>
            <a:lvl3pPr marL="686005" indent="0" latinLnBrk="0">
              <a:buNone/>
              <a:defRPr lang="zh-CN" sz="1350" b="1"/>
            </a:lvl3pPr>
            <a:lvl4pPr marL="1029008" indent="0" latinLnBrk="0">
              <a:buNone/>
              <a:defRPr lang="zh-CN" sz="1200" b="1"/>
            </a:lvl4pPr>
            <a:lvl5pPr marL="1372012" indent="0" latinLnBrk="0">
              <a:buNone/>
              <a:defRPr lang="zh-CN" sz="1200" b="1"/>
            </a:lvl5pPr>
            <a:lvl6pPr marL="1715014" indent="0" latinLnBrk="0">
              <a:buNone/>
              <a:defRPr lang="zh-CN" sz="1200" b="1"/>
            </a:lvl6pPr>
            <a:lvl7pPr marL="2058017" indent="0" latinLnBrk="0">
              <a:buNone/>
              <a:defRPr lang="zh-CN" sz="1200" b="1"/>
            </a:lvl7pPr>
            <a:lvl8pPr marL="2401020" indent="0" latinLnBrk="0">
              <a:buNone/>
              <a:defRPr lang="zh-CN" sz="1200" b="1"/>
            </a:lvl8pPr>
            <a:lvl9pPr marL="2744022" indent="0" latinLnBrk="0">
              <a:buNone/>
              <a:defRPr lang="zh-CN"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919296" y="2514600"/>
            <a:ext cx="3615107" cy="3655568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500"/>
            </a:lvl2pPr>
            <a:lvl3pPr latinLnBrk="0">
              <a:defRPr lang="zh-CN" sz="135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2019-07-09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2019-07-09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9802" y="0"/>
            <a:ext cx="228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CN" altLang="en-US" sz="1350"/>
          </a:p>
        </p:txBody>
      </p:sp>
      <p:cxnSp>
        <p:nvCxnSpPr>
          <p:cNvPr id="7" name="直线连接线 6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229601" y="0"/>
            <a:ext cx="692146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8921746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2019-07-09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66467" y="0"/>
            <a:ext cx="311159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CN" altLang="en-US" sz="1350"/>
          </a:p>
        </p:txBody>
      </p:sp>
      <p:cxnSp>
        <p:nvCxnSpPr>
          <p:cNvPr id="10" name="直线连接线 9"/>
          <p:cNvCxnSpPr/>
          <p:nvPr/>
        </p:nvCxnSpPr>
        <p:spPr bwMode="white">
          <a:xfrm>
            <a:off x="466465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 latinLnBrk="0">
              <a:defRPr lang="zh-CN" sz="2101" b="0" cap="all" baseline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6200" y="482600"/>
            <a:ext cx="4648200" cy="5689600"/>
          </a:xfrm>
        </p:spPr>
        <p:txBody>
          <a:bodyPr>
            <a:normAutofit/>
          </a:bodyPr>
          <a:lstStyle>
            <a:lvl1pPr latinLnBrk="0">
              <a:defRPr lang="zh-CN" sz="2101"/>
            </a:lvl1pPr>
            <a:lvl2pPr latinLnBrk="0">
              <a:defRPr lang="zh-CN" sz="1800"/>
            </a:lvl2pPr>
            <a:lvl3pPr latinLnBrk="0">
              <a:defRPr lang="zh-CN" sz="1500"/>
            </a:lvl3pPr>
            <a:lvl4pPr latinLnBrk="0">
              <a:defRPr lang="zh-CN" sz="1350"/>
            </a:lvl4pPr>
            <a:lvl5pPr latinLnBrk="0">
              <a:defRPr lang="zh-CN" sz="1350"/>
            </a:lvl5pPr>
            <a:lvl6pPr latinLnBrk="0">
              <a:defRPr lang="zh-CN" sz="1350"/>
            </a:lvl6pPr>
            <a:lvl7pPr latinLnBrk="0">
              <a:defRPr lang="zh-CN" sz="1350"/>
            </a:lvl7pPr>
            <a:lvl8pPr latinLnBrk="0">
              <a:defRPr lang="zh-CN" sz="1350" baseline="0"/>
            </a:lvl8pPr>
            <a:lvl9pPr latinLnBrk="0">
              <a:defRPr lang="zh-CN" sz="135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500">
                <a:solidFill>
                  <a:schemeClr val="bg1"/>
                </a:solidFill>
              </a:defRPr>
            </a:lvl1pPr>
            <a:lvl2pPr marL="343003" indent="0" latinLnBrk="0">
              <a:buNone/>
              <a:defRPr lang="zh-CN" sz="900"/>
            </a:lvl2pPr>
            <a:lvl3pPr marL="686005" indent="0" latinLnBrk="0">
              <a:buNone/>
              <a:defRPr lang="zh-CN" sz="750"/>
            </a:lvl3pPr>
            <a:lvl4pPr marL="1029008" indent="0" latinLnBrk="0">
              <a:buNone/>
              <a:defRPr lang="zh-CN" sz="675"/>
            </a:lvl4pPr>
            <a:lvl5pPr marL="1372012" indent="0" latinLnBrk="0">
              <a:buNone/>
              <a:defRPr lang="zh-CN" sz="675"/>
            </a:lvl5pPr>
            <a:lvl6pPr marL="1715014" indent="0" latinLnBrk="0">
              <a:buNone/>
              <a:defRPr lang="zh-CN" sz="675"/>
            </a:lvl6pPr>
            <a:lvl7pPr marL="2058017" indent="0" latinLnBrk="0">
              <a:buNone/>
              <a:defRPr lang="zh-CN" sz="675"/>
            </a:lvl7pPr>
            <a:lvl8pPr marL="2401020" indent="0" latinLnBrk="0">
              <a:buNone/>
              <a:defRPr lang="zh-CN" sz="675"/>
            </a:lvl8pPr>
            <a:lvl9pPr marL="2744022" indent="0" latinLnBrk="0">
              <a:buNone/>
              <a:defRPr lang="zh-CN"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2019-07-09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8" name="矩形 7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3657600" y="0"/>
            <a:ext cx="5264146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 latinLnBrk="0">
              <a:defRPr lang="zh-CN" sz="2101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3886200" y="482600"/>
            <a:ext cx="4648200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latinLnBrk="0">
              <a:buNone/>
              <a:defRPr lang="zh-CN" sz="2101"/>
            </a:lvl1pPr>
            <a:lvl2pPr marL="343003" indent="0" latinLnBrk="0">
              <a:buNone/>
              <a:defRPr lang="zh-CN" sz="2101"/>
            </a:lvl2pPr>
            <a:lvl3pPr marL="686005" indent="0" latinLnBrk="0">
              <a:buNone/>
              <a:defRPr lang="zh-CN" sz="1800"/>
            </a:lvl3pPr>
            <a:lvl4pPr marL="1029008" indent="0" latinLnBrk="0">
              <a:buNone/>
              <a:defRPr lang="zh-CN" sz="1500"/>
            </a:lvl4pPr>
            <a:lvl5pPr marL="1372012" indent="0" latinLnBrk="0">
              <a:buNone/>
              <a:defRPr lang="zh-CN" sz="1500"/>
            </a:lvl5pPr>
            <a:lvl6pPr marL="1715014" indent="0" latinLnBrk="0">
              <a:buNone/>
              <a:defRPr lang="zh-CN" sz="1500"/>
            </a:lvl6pPr>
            <a:lvl7pPr marL="2058017" indent="0" latinLnBrk="0">
              <a:buNone/>
              <a:defRPr lang="zh-CN" sz="1500"/>
            </a:lvl7pPr>
            <a:lvl8pPr marL="2401020" indent="0" latinLnBrk="0">
              <a:buNone/>
              <a:defRPr lang="zh-CN" sz="1500"/>
            </a:lvl8pPr>
            <a:lvl9pPr marL="2744022" indent="0" latinLnBrk="0">
              <a:buNone/>
              <a:defRPr lang="zh-CN" sz="15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500">
                <a:solidFill>
                  <a:schemeClr val="tx1"/>
                </a:solidFill>
              </a:defRPr>
            </a:lvl1pPr>
            <a:lvl2pPr marL="343003" indent="0" latinLnBrk="0">
              <a:buNone/>
              <a:defRPr lang="zh-CN" sz="900"/>
            </a:lvl2pPr>
            <a:lvl3pPr marL="686005" indent="0" latinLnBrk="0">
              <a:buNone/>
              <a:defRPr lang="zh-CN" sz="750"/>
            </a:lvl3pPr>
            <a:lvl4pPr marL="1029008" indent="0" latinLnBrk="0">
              <a:buNone/>
              <a:defRPr lang="zh-CN" sz="675"/>
            </a:lvl4pPr>
            <a:lvl5pPr marL="1372012" indent="0" latinLnBrk="0">
              <a:buNone/>
              <a:defRPr lang="zh-CN" sz="675"/>
            </a:lvl5pPr>
            <a:lvl6pPr marL="1715014" indent="0" latinLnBrk="0">
              <a:buNone/>
              <a:defRPr lang="zh-CN" sz="675"/>
            </a:lvl6pPr>
            <a:lvl7pPr marL="2058017" indent="0" latinLnBrk="0">
              <a:buNone/>
              <a:defRPr lang="zh-CN" sz="675"/>
            </a:lvl7pPr>
            <a:lvl8pPr marL="2401020" indent="0" latinLnBrk="0">
              <a:buNone/>
              <a:defRPr lang="zh-CN" sz="675"/>
            </a:lvl8pPr>
            <a:lvl9pPr marL="2744022" indent="0" latinLnBrk="0">
              <a:buNone/>
              <a:defRPr lang="zh-CN"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2019-07-09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CN"/>
          </a:p>
        </p:txBody>
      </p:sp>
      <p:cxnSp>
        <p:nvCxnSpPr>
          <p:cNvPr id="10" name="直线连接线 9"/>
          <p:cNvCxnSpPr/>
          <p:nvPr/>
        </p:nvCxnSpPr>
        <p:spPr bwMode="white">
          <a:xfrm>
            <a:off x="891222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线连接线 13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线 14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π"/>
          <p:cNvSpPr>
            <a:spLocks/>
          </p:cNvSpPr>
          <p:nvPr/>
        </p:nvSpPr>
        <p:spPr bwMode="white">
          <a:xfrm>
            <a:off x="567222" y="898103"/>
            <a:ext cx="25208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线连接线 15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95389" y="177807"/>
            <a:ext cx="7339012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95389" y="1600200"/>
            <a:ext cx="733901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886200" y="6356358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7/9/2019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48242" y="6356358"/>
            <a:ext cx="2981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1" y="6356358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6005" rtl="0" eaLnBrk="1" latinLnBrk="0" hangingPunct="1">
        <a:lnSpc>
          <a:spcPct val="90000"/>
        </a:lnSpc>
        <a:spcBef>
          <a:spcPct val="0"/>
        </a:spcBef>
        <a:buNone/>
        <a:defRPr lang="zh-CN" sz="2701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85221" indent="-185221" algn="l" defTabSz="686005" rtl="0" eaLnBrk="1" latinLnBrk="0" hangingPunct="1">
        <a:lnSpc>
          <a:spcPct val="90000"/>
        </a:lnSpc>
        <a:spcBef>
          <a:spcPts val="1050"/>
        </a:spcBef>
        <a:buFont typeface="Euphemia" pitchFamily="34" charset="0"/>
        <a:buChar char="›"/>
        <a:defRPr lang="zh-CN" sz="210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9624" indent="-185221" algn="l" defTabSz="686005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34026" indent="-185221" algn="l" defTabSz="686005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lang="zh-CN"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08429" indent="-185221" algn="l" defTabSz="686005" rtl="0" eaLnBrk="1" latinLnBrk="0" hangingPunct="1">
        <a:lnSpc>
          <a:spcPct val="90000"/>
        </a:lnSpc>
        <a:spcBef>
          <a:spcPts val="450"/>
        </a:spcBef>
        <a:buFont typeface="Arial" pitchFamily="34" charset="0"/>
        <a:buChar char="–"/>
        <a:defRPr lang="zh-CN" sz="13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282830" indent="-185221" algn="l" defTabSz="686005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lang="zh-CN" sz="13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557233" indent="-185221" algn="l" defTabSz="686005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831634" indent="-185221" algn="l" defTabSz="686005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106037" indent="-185221" algn="l" defTabSz="686005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lang="zh-CN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380439" indent="-185221" algn="l" defTabSz="686005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lang="zh-CN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6005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3003" algn="l" defTabSz="686005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6005" algn="l" defTabSz="686005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9008" algn="l" defTabSz="686005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2012" algn="l" defTabSz="686005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5014" algn="l" defTabSz="686005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17" algn="l" defTabSz="686005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1020" algn="l" defTabSz="686005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4022" algn="l" defTabSz="686005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8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0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21977" y="1600207"/>
            <a:ext cx="6248400" cy="820681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Python</a:t>
            </a:r>
            <a:r>
              <a:rPr lang="zh-CN" altLang="en-US" dirty="0" smtClean="0">
                <a:solidFill>
                  <a:srgbClr val="002060"/>
                </a:solidFill>
              </a:rPr>
              <a:t>可视化与数据挖掘</a:t>
            </a:r>
            <a:endParaRPr lang="zh-CN" dirty="0">
              <a:solidFill>
                <a:srgbClr val="00206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1977" y="4005064"/>
            <a:ext cx="5638800" cy="1116085"/>
          </a:xfrm>
        </p:spPr>
        <p:txBody>
          <a:bodyPr/>
          <a:lstStyle/>
          <a:p>
            <a:r>
              <a:rPr lang="zh-CN" altLang="en-US" dirty="0" smtClean="0"/>
              <a:t>谢良</a:t>
            </a:r>
            <a:endParaRPr lang="en-US" altLang="zh-CN" dirty="0" smtClean="0"/>
          </a:p>
          <a:p>
            <a:r>
              <a:rPr lang="zh-CN" altLang="en-US" dirty="0" smtClean="0"/>
              <a:t>武汉理工大学数学系</a:t>
            </a:r>
            <a:endParaRPr lang="en-US" altLang="zh-CN" dirty="0" smtClean="0"/>
          </a:p>
          <a:p>
            <a:r>
              <a:rPr lang="en-US" altLang="zh-CN" dirty="0" smtClean="0"/>
              <a:t>228898842@qq.com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476672"/>
            <a:ext cx="7339012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推荐使用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Spyder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开发环境，和其他的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开发环境相比，它最大的优点就是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模仿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“工作空间”的功能，可以很方便地观察和修改数组的值。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592281"/>
            <a:ext cx="9145016" cy="49059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91680" y="3805175"/>
            <a:ext cx="1988045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代码编辑区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79872" y="2708920"/>
            <a:ext cx="2890535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变量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文件查看区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80182" y="5157192"/>
            <a:ext cx="270939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控制台，交互区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474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476672"/>
            <a:ext cx="7339012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开发也可以使用其它编辑器甚至是记事本编程，文件保存为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后缀，可以再打开命令行直接输入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文件名直接运行代码。</a:t>
            </a:r>
            <a:endParaRPr lang="en-US" altLang="zh-CN" sz="24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例如：</a:t>
            </a:r>
            <a:endParaRPr lang="en-US" altLang="zh-CN" sz="24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39" y="2204864"/>
            <a:ext cx="6484015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20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95389" y="0"/>
            <a:ext cx="7339012" cy="65890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Python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基本语法</a:t>
            </a:r>
            <a:endParaRPr 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95389" y="658905"/>
            <a:ext cx="7409059" cy="547260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3.1 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基本数据类型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整型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= 0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 </a:t>
            </a:r>
            <a:r>
              <a:rPr lang="en-US" altLang="zh-CN" sz="18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#Python 3.6</a:t>
            </a:r>
            <a:r>
              <a:rPr lang="zh-CN" altLang="en-US" sz="18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版本使用</a:t>
            </a:r>
            <a:r>
              <a:rPr lang="en-US" altLang="zh-CN" sz="18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print(a)</a:t>
            </a:r>
            <a:r>
              <a:rPr lang="zh-CN" altLang="en-US" sz="18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ython 2.7</a:t>
            </a:r>
            <a:r>
              <a:rPr lang="zh-CN" altLang="en-US" sz="18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版本使用</a:t>
            </a:r>
            <a:r>
              <a:rPr lang="en-US" altLang="zh-CN" sz="18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 a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18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8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浮点数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0.1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(b)</a:t>
            </a:r>
            <a:endParaRPr lang="en-US" altLang="zh-CN" sz="18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字符串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 = "hello world"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print(c)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 = 'hello world'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(c)</a:t>
            </a:r>
          </a:p>
          <a:p>
            <a:pPr marL="0" indent="0">
              <a:lnSpc>
                <a:spcPct val="14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布尔变量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 = </a:t>
            </a:r>
            <a:r>
              <a:rPr lang="en-US" altLang="zh-CN" sz="1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e 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18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(d, e)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23928" y="4581128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语句与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的区别是可以不使用分号，而是回车结束。</a:t>
            </a:r>
            <a:endParaRPr lang="en-US" altLang="zh-CN" sz="20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当一行放多个语句时，也可使用分号分开。</a:t>
            </a:r>
            <a:endParaRPr lang="zh-CN" altLang="en-US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23928" y="2883230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字符串单引号和双引号都可，双引号中可以输出单引号，例如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 </a:t>
            </a: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'hello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 </a:t>
            </a: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'world'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")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输出为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'hello' 'world'</a:t>
            </a:r>
            <a:endParaRPr lang="zh-CN" altLang="en-US" sz="20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59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95389" y="476672"/>
            <a:ext cx="7409059" cy="565484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基本运算</a:t>
            </a: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加减乘除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= 2; b = 3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 + b)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 - b)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 * b)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 / b)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#a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次幂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 ** b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逻辑运算</a:t>
            </a:r>
            <a:endParaRPr lang="en-US" altLang="zh-CN" sz="2000" b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= True; b = False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 and b)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 or b)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(not a)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918" y="1556792"/>
            <a:ext cx="2450274" cy="15121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601" y="4653136"/>
            <a:ext cx="1261854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3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260648"/>
            <a:ext cx="7409059" cy="565484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3.3 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容器类型</a:t>
            </a: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）列表（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，列表是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中存放有序对象的容器，可以容纳任何数据类型：数值、布尔型、字符串等等，例如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74403" lvl="1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jj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=[]</a:t>
            </a:r>
          </a:p>
          <a:p>
            <a:pPr marL="274403" lvl="1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jj.append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</a:p>
          <a:p>
            <a:pPr marL="274403" lvl="1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jj.append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('nice hat')</a:t>
            </a:r>
          </a:p>
          <a:p>
            <a:pPr marL="274403" lvl="1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jj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274403" lvl="1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 </a:t>
            </a:r>
            <a:r>
              <a:rPr lang="en-US" altLang="zh-CN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jj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[1, 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'nice 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hat']</a:t>
            </a:r>
          </a:p>
          <a:p>
            <a:pPr marL="0" lvl="1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）字典（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Dictionary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，字典是一个存放无序的键值映射类型数据的容器，键的类型可以是数值或字符串，例如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jj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={}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jj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[1]='dog'; 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jj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]=42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jj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jj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={1: 'dog', 2: 42}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jj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1844824"/>
            <a:ext cx="2232242" cy="3600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4869160"/>
            <a:ext cx="2660986" cy="47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34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260648"/>
            <a:ext cx="7409059" cy="5654841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）集合（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，这里的集合与数学中集合的概念类似，可以从列表中创建集合：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fr-FR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a=[1, 2, 2, 2, 4, 5, 5]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fr-FR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sA=</a:t>
            </a:r>
            <a:r>
              <a:rPr lang="fr-FR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</a:t>
            </a:r>
            <a:r>
              <a:rPr lang="fr-FR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fr-FR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fr-FR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(sA</a:t>
            </a:r>
            <a:r>
              <a:rPr lang="fr-FR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集合支持一些数学运算，例如并集、交集和差集：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([1, 2, 4, 5])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sB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([4, 5, 6, 7])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sB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差集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|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sB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并集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&amp;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sB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交集</a:t>
            </a:r>
            <a:endParaRPr lang="en-US" altLang="zh-CN" sz="2000" b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）元组（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Turple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，与列表类似，不同之处在于元组的元素不能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修改，元组使用小括号（无括号），列表使用方括号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=(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'a‘ , 'b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1 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,2 )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tB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='a'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'b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1 , 2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tB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268760"/>
            <a:ext cx="1964082" cy="5040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895452"/>
            <a:ext cx="2735416" cy="9487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852" y="5445224"/>
            <a:ext cx="2693096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8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260648"/>
            <a:ext cx="7409059" cy="640871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3.4 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控制结构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）选择</a:t>
            </a: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= 0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= 1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 == 0 </a:t>
            </a:r>
            <a:r>
              <a: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 == 1: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('Branch 1')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elif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 == 2 </a:t>
            </a:r>
            <a:r>
              <a: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or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 == 2: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('Branch 2')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('Branch 3</a:t>
            </a:r>
            <a:r>
              <a:rPr lang="en-US" altLang="zh-CN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）循环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循环与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语言有所不同，它的意思是用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循环遍历集合中的每个元素。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列表的循环是顺序遍历列表中所有元素</a:t>
            </a:r>
            <a:endParaRPr lang="en-US" altLang="zh-CN" sz="2000" b="1" dirty="0" smtClean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a=[1, 2, 3, 4, 5]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item 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a: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(item)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2204864"/>
            <a:ext cx="1456162" cy="5040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206" y="5085184"/>
            <a:ext cx="360040" cy="145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90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260648"/>
            <a:ext cx="7409059" cy="5654841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字典的循环中字典的元素会按键值大小顺序遍历</a:t>
            </a:r>
            <a:endParaRPr lang="en-US" altLang="zh-CN" sz="2000" b="1" dirty="0" smtClean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jj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={1: 'dog', 2: 42}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item 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jj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(item,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jj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[item])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也可以根据</a:t>
            </a: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range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函数创建的整数列表来进行遍历</a:t>
            </a:r>
            <a:endParaRPr lang="en-US" altLang="zh-CN" sz="2000" b="1" dirty="0" smtClean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a=[1, 2, 3, 4, 5, 6]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range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(0,6,2):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(a[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range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(0,6,2)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表示生成起始为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，末尾为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，步长为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的列表，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[1, 3, 5]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908720"/>
            <a:ext cx="936104" cy="65527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2212065"/>
            <a:ext cx="880114" cy="138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260648"/>
            <a:ext cx="7409059" cy="640871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3.5 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）函数</a:t>
            </a: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定义函数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 err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printinfo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name, age ):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"</a:t>
            </a: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打印任何传入的字符串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18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('Name: ', name);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18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('Age: ', age);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调用函数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 err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printinfo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('Xie',50</a:t>
            </a:r>
            <a:r>
              <a:rPr lang="en-US" altLang="zh-CN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）多个文件调用</a:t>
            </a: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将上述</a:t>
            </a:r>
            <a:r>
              <a:rPr lang="en-US" altLang="zh-CN" sz="20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printinfo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name, age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函数保存为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a.py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，新建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b.py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文件，代码如下：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printinfo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('Xie',50)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可以得到同样的输出结果。</a:t>
            </a:r>
            <a:endParaRPr lang="en-US" altLang="zh-CN" sz="18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772816"/>
            <a:ext cx="1512167" cy="7200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284" y="5517232"/>
            <a:ext cx="1511939" cy="7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77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 </a:t>
            </a:r>
            <a:r>
              <a:rPr lang="en-US" altLang="zh-CN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入门</a:t>
            </a:r>
            <a:endParaRPr 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的一种开源的数值计算</a:t>
            </a: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扩展库，主要介绍的内容如下：</a:t>
            </a:r>
            <a:endParaRPr lang="en-US" altLang="zh-CN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数组</a:t>
            </a:r>
            <a:endParaRPr lang="en-US" altLang="zh-CN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ufunc</a:t>
            </a: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endParaRPr lang="en-US" altLang="zh-CN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</a:t>
            </a:r>
            <a:endParaRPr lang="en-US" altLang="zh-CN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常用函数</a:t>
            </a:r>
            <a:endParaRPr lang="en-US" altLang="zh-CN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文件读写</a:t>
            </a:r>
            <a:endParaRPr lang="en-US" altLang="zh-CN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7359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主要内容</a:t>
            </a:r>
            <a:endParaRPr 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基础</a:t>
            </a:r>
            <a:endParaRPr lang="en-US" altLang="zh-CN" sz="28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zh-CN" alt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入门</a:t>
            </a:r>
            <a:endParaRPr lang="en-US" altLang="zh-CN" sz="28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Matplotlib</a:t>
            </a:r>
            <a:r>
              <a:rPr lang="zh-CN" alt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画图</a:t>
            </a:r>
            <a:endParaRPr lang="en-US" altLang="zh-CN" sz="28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GeoPandas</a:t>
            </a:r>
            <a:r>
              <a:rPr lang="zh-CN" alt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Geoplot</a:t>
            </a:r>
            <a:r>
              <a:rPr lang="zh-CN" alt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绘制地图</a:t>
            </a:r>
            <a:endParaRPr lang="en-US" altLang="zh-CN" sz="28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数据挖掘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工具</a:t>
            </a:r>
            <a:r>
              <a:rPr lang="en-US" altLang="zh-CN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Scikit-learn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5610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95389" y="0"/>
            <a:ext cx="7339012" cy="65890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数组</a:t>
            </a:r>
            <a:endParaRPr 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95389" y="658905"/>
            <a:ext cx="7409059" cy="547260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1.1 </a:t>
            </a: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数组的创建</a:t>
            </a:r>
            <a:endParaRPr lang="en-US" altLang="zh-CN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中的核心对象是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ndarray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，类似于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中的数组或矩阵，与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类似，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里面所有的函数都是围绕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ndarray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展开。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）通过列表创建数组</a:t>
            </a: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  </a:t>
            </a: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导入</a:t>
            </a:r>
            <a:r>
              <a:rPr lang="en-US" altLang="zh-CN" sz="2000" b="1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</a:t>
            </a:r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，后续代码省略</a:t>
            </a:r>
            <a:endParaRPr lang="en-US" altLang="zh-CN" sz="20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([1, 2, 3, 4])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=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([[1, 2, 3, 4],[5, 6, 7, 8]])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）使用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arange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函数创建数组</a:t>
            </a: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(0,1,0.1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 </a:t>
            </a: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#0</a:t>
            </a:r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开始，</a:t>
            </a: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结束，以</a:t>
            </a: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0.1</a:t>
            </a:r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为间隔</a:t>
            </a:r>
            <a:endParaRPr lang="en-US" altLang="zh-CN" sz="20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2636912"/>
            <a:ext cx="1999997" cy="122413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283" y="5427438"/>
            <a:ext cx="5556843" cy="4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4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183895"/>
            <a:ext cx="7409059" cy="640871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）使用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linspace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创建数组</a:t>
            </a: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np.linspace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(0,1,10) </a:t>
            </a:r>
            <a:r>
              <a:rPr lang="en-US" altLang="zh-CN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#0</a:t>
            </a:r>
            <a:r>
              <a:rPr lang="zh-CN" altLang="en-US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之间生成间隔相同的</a:t>
            </a:r>
            <a:r>
              <a:rPr lang="en-US" altLang="zh-CN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个数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</a:t>
            </a:r>
            <a:r>
              <a:rPr lang="en-US" altLang="zh-CN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18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18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）创建特殊数组</a:t>
            </a: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全零数组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np.zeros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((2,3))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</a:t>
            </a:r>
            <a:r>
              <a:rPr lang="en-US" altLang="zh-CN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全</a:t>
            </a:r>
            <a:r>
              <a:rPr lang="en-US" altLang="zh-CN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数组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np.ones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((2,3))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</a:t>
            </a:r>
            <a:endParaRPr lang="en-US" altLang="zh-CN" sz="18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单位阵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np.eye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对角阵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np.diag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([1,2,3])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</a:t>
            </a:r>
            <a:endParaRPr lang="en-US" altLang="zh-CN" sz="18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1" y="1556792"/>
            <a:ext cx="6735513" cy="4320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708920"/>
            <a:ext cx="1757402" cy="6793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238" y="3572923"/>
            <a:ext cx="1772169" cy="67933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4925" y="4491503"/>
            <a:ext cx="1685394" cy="103157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1688" y="5623717"/>
            <a:ext cx="1485092" cy="104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5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260648"/>
            <a:ext cx="7409059" cy="640871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1.2 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数组的属性</a:t>
            </a: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([[1,2,3,4],[5,6,7,8]])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数组维数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', </a:t>
            </a:r>
            <a:r>
              <a:rPr lang="en-US" altLang="zh-CN" sz="20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a.ndim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</a:t>
            </a:r>
            <a:r>
              <a:rPr lang="en-US" altLang="zh-CN" sz="2000" b="1" dirty="0" err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，表示数组的维数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数组尺寸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', </a:t>
            </a:r>
            <a:r>
              <a:rPr lang="en-US" altLang="zh-CN" sz="20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a.shape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tuple,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表示数组的尺寸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n,m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元素总数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', </a:t>
            </a:r>
            <a:r>
              <a:rPr lang="en-US" altLang="zh-CN" sz="20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a.size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</a:t>
            </a:r>
            <a:r>
              <a:rPr lang="en-US" altLang="zh-CN" sz="2000" b="1" dirty="0" err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，表示数组的元素总数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元素类型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', </a:t>
            </a:r>
            <a:r>
              <a:rPr lang="en-US" altLang="zh-CN" sz="20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a.dtype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data-type,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表示数组中元素类型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每个元素的大小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',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a.itemsize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</a:t>
            </a:r>
            <a:r>
              <a:rPr lang="en-US" altLang="zh-CN" sz="2000" b="1" dirty="0" err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表示数组每个元素的大小（字节</a:t>
            </a:r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 b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861047"/>
            <a:ext cx="2880320" cy="180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03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260648"/>
            <a:ext cx="7409059" cy="640871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1.3 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生成随机数</a:t>
            </a: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）生成均匀分布的随机数</a:t>
            </a: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np.random.rand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(3,3);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）生成正态分布的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随机数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np.random.randn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(3,3);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）给定上下范围的随机整数，如创建一个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[2,10]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区间的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列数组</a:t>
            </a: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np.random.randint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(2,10,[3,3]);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124744"/>
            <a:ext cx="3796741" cy="75934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269" y="2492896"/>
            <a:ext cx="4091414" cy="7593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4653136"/>
            <a:ext cx="168644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4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260648"/>
            <a:ext cx="7409059" cy="640871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random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模块常用的随机数生成函数</a:t>
            </a:r>
            <a:endParaRPr lang="en-US" altLang="zh-CN" sz="24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174" y="1124744"/>
            <a:ext cx="7296726" cy="425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3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260648"/>
            <a:ext cx="7409059" cy="640871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1.4 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数组访问</a:t>
            </a: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）一维数组访问</a:t>
            </a: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(10)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print(a)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用整数作为下标可以获取数组中的某个元素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a[5]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用范围作为下标获取数组的一个切片，包括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a[3]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不包括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a[5]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a[3:5]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省略开始下标，表示从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a[0]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开始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[:5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下标可以为负数，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表示最后一个数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[-1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下标还可以用来修改元素的值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a[2:4]=[100,101]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print(a)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范围中第三个参数表示步长，例如下面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表示隔一个元素取一个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a[1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:-1:2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步长为负数时，开始下标必须大于结束下标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a[5:1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:-2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1268760"/>
            <a:ext cx="3024303" cy="4042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988840"/>
            <a:ext cx="390911" cy="3040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716" y="2536715"/>
            <a:ext cx="851611" cy="4061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032" y="3145163"/>
            <a:ext cx="1719861" cy="39472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2040" y="3742180"/>
            <a:ext cx="390911" cy="3619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1880" y="4458152"/>
            <a:ext cx="5531708" cy="4243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33448" y="5301208"/>
            <a:ext cx="2349277" cy="37473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5690" y="5970335"/>
            <a:ext cx="1584792" cy="40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1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260648"/>
            <a:ext cx="7409059" cy="640871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）多维数组的访问</a:t>
            </a: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([[1,2,3,4,5],[4,5,6,7,8],[7,8,9,10,11]])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print(a)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访问第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行中第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列和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列的元素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a[0,3:5]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访问第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行中第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3-5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列的元素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a[1:3,2:5]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a[1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:,2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:]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访问第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列的元素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[:,1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4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使用整数访问数据，访问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2,3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行中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0,2,3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列的元素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a[1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:,(0,2,3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)]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692696"/>
            <a:ext cx="2205078" cy="82373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700808"/>
            <a:ext cx="904565" cy="38329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2469257"/>
            <a:ext cx="1801407" cy="67171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1784" y="3491006"/>
            <a:ext cx="1366549" cy="55016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5689" y="4797152"/>
            <a:ext cx="1729863" cy="7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43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260648"/>
            <a:ext cx="7409059" cy="640871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1.5 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数组形状改变</a:t>
            </a: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）使用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reshape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(12)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a.reshape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(3,4)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将数组的维度改为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）使用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flatten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函数展平数组</a:t>
            </a: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(12).reshape(3,4)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横向展平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a.flatten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纵向展平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a.flatten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('F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')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1484784"/>
            <a:ext cx="4295695" cy="31128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2260855"/>
            <a:ext cx="1768035" cy="7593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3857662"/>
            <a:ext cx="1921700" cy="8199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8310" y="5023105"/>
            <a:ext cx="4288373" cy="27586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8310" y="5784315"/>
            <a:ext cx="3697150" cy="33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1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764704"/>
            <a:ext cx="7409059" cy="590465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注意：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reshape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函数的参数中出现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-1 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reshape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函数会根据另一个参数的维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度自动计算该参数的值，例如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(12)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print(a)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b=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a.reshape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(3,-1) 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只确定行数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print(b)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c=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a.reshape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(-1,4)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只确定列数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print(c)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1" y="4005064"/>
            <a:ext cx="4038285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260648"/>
            <a:ext cx="7409059" cy="640871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）组合数组</a:t>
            </a: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np.ones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((2,2)); b=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np.zeros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((2,2))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横向组合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np.hstack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 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print(c)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np.concatenate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),axis=1)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print(c)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纵向组合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np.vstack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print(c)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np.concatenate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),axis=0)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print(c)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1916832"/>
            <a:ext cx="2529456" cy="73990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3284984"/>
            <a:ext cx="1362397" cy="123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2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 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基础</a:t>
            </a:r>
            <a:endParaRPr 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altLang="zh-CN" sz="2800" dirty="0" smtClean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tx2"/>
                </a:solidFill>
              </a:rPr>
              <a:t>Python</a:t>
            </a:r>
            <a:r>
              <a:rPr lang="zh-CN" altLang="en-US" sz="2800" dirty="0" smtClean="0">
                <a:solidFill>
                  <a:schemeClr val="tx2"/>
                </a:solidFill>
              </a:rPr>
              <a:t>简介</a:t>
            </a:r>
            <a:endParaRPr lang="en-US" altLang="zh-CN" sz="2800" dirty="0" smtClean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tx2"/>
                </a:solidFill>
              </a:rPr>
              <a:t>Python</a:t>
            </a:r>
            <a:r>
              <a:rPr lang="zh-CN" altLang="en-US" sz="2800" dirty="0" smtClean="0">
                <a:solidFill>
                  <a:schemeClr val="tx2"/>
                </a:solidFill>
              </a:rPr>
              <a:t>安装</a:t>
            </a:r>
            <a:endParaRPr lang="en-US" altLang="zh-CN" sz="2800" dirty="0" smtClean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tx2"/>
                </a:solidFill>
              </a:rPr>
              <a:t>Python</a:t>
            </a:r>
            <a:r>
              <a:rPr lang="zh-CN" altLang="en-US" sz="2800" dirty="0" smtClean="0">
                <a:solidFill>
                  <a:schemeClr val="tx2"/>
                </a:solidFill>
              </a:rPr>
              <a:t>基本语法</a:t>
            </a:r>
            <a:endParaRPr lang="en-US" altLang="zh-CN" sz="2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95389" y="0"/>
            <a:ext cx="7339012" cy="65890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en-US" altLang="zh-CN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ufunc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endParaRPr 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95389" y="658905"/>
            <a:ext cx="7409059" cy="547260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2.1 </a:t>
            </a: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基本运算</a:t>
            </a:r>
            <a:endParaRPr lang="en-US" altLang="zh-CN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ufunc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函数的四则运算函数与运算符效果一致：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np.ones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((2,2)); b=2*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np.ones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((2,2));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加法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a+b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print(c)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np.add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print(c)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减法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c=a-b; print(c)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np.subtract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print(c)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乘法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c=a*b; print(c)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np.multiply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print(c)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除法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c=a/b; print(c)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np.divide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print(c)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c=a**b; print(c)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np.power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print(c)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1844824"/>
            <a:ext cx="1355060" cy="6480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735" y="2844329"/>
            <a:ext cx="1319566" cy="6149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177" y="3788261"/>
            <a:ext cx="1243813" cy="63604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3605" y="4812370"/>
            <a:ext cx="1449040" cy="6130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4200" y="5718224"/>
            <a:ext cx="1500691" cy="74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9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260648"/>
            <a:ext cx="7409059" cy="640871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2.2 </a:t>
            </a: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逻辑运算</a:t>
            </a:r>
            <a:endParaRPr lang="en-US" altLang="zh-CN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逻辑运算表达式与相应的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ufunc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函数对应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例：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([1,2,3])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([3,2,1])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print(a&lt;b)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016" y="980728"/>
            <a:ext cx="7587257" cy="27921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5373216"/>
            <a:ext cx="3547782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23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260648"/>
            <a:ext cx="7409059" cy="640871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2.3 </a:t>
            </a: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广播</a:t>
            </a:r>
            <a:endParaRPr lang="en-US" altLang="zh-CN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ufunc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对两个数组进行运算时，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ufunc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函数会对两个数组的对应元素进行运算。如果数组的形状不相同，则会进行广播处理。广播的基本原则时向两个数组每一维度上的最大值靠齐。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420372"/>
              </p:ext>
            </p:extLst>
          </p:nvPr>
        </p:nvGraphicFramePr>
        <p:xfrm>
          <a:off x="1331640" y="1916832"/>
          <a:ext cx="6874514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3" imgW="4559040" imgH="914400" progId="Equation.DSMT4">
                  <p:embed/>
                </p:oleObj>
              </mc:Choice>
              <mc:Fallback>
                <p:oleObj name="Equation" r:id="rId3" imgW="455904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916832"/>
                        <a:ext cx="6874514" cy="12961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550165"/>
              </p:ext>
            </p:extLst>
          </p:nvPr>
        </p:nvGraphicFramePr>
        <p:xfrm>
          <a:off x="2232391" y="3644180"/>
          <a:ext cx="5973763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5" imgW="3962160" imgH="914400" progId="Equation.DSMT4">
                  <p:embed/>
                </p:oleObj>
              </mc:Choice>
              <mc:Fallback>
                <p:oleObj name="Equation" r:id="rId5" imgW="39621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391" y="3644180"/>
                        <a:ext cx="5973763" cy="129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13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260648"/>
            <a:ext cx="7409059" cy="640871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)+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np.ones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((3,3))+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).reshape((3,1))+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192261"/>
              </p:ext>
            </p:extLst>
          </p:nvPr>
        </p:nvGraphicFramePr>
        <p:xfrm>
          <a:off x="1331640" y="931997"/>
          <a:ext cx="32162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Equation" r:id="rId3" imgW="2133360" imgH="253800" progId="Equation.DSMT4">
                  <p:embed/>
                </p:oleObj>
              </mc:Choice>
              <mc:Fallback>
                <p:oleObj name="Equation" r:id="rId3" imgW="2133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931997"/>
                        <a:ext cx="321627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450714"/>
              </p:ext>
            </p:extLst>
          </p:nvPr>
        </p:nvGraphicFramePr>
        <p:xfrm>
          <a:off x="1331640" y="1988840"/>
          <a:ext cx="3313113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Equation" r:id="rId5" imgW="2197080" imgH="711000" progId="Equation.DSMT4">
                  <p:embed/>
                </p:oleObj>
              </mc:Choice>
              <mc:Fallback>
                <p:oleObj name="Equation" r:id="rId5" imgW="219708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988840"/>
                        <a:ext cx="3313113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130607"/>
              </p:ext>
            </p:extLst>
          </p:nvPr>
        </p:nvGraphicFramePr>
        <p:xfrm>
          <a:off x="1331640" y="3933056"/>
          <a:ext cx="35052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Equation" r:id="rId7" imgW="2323800" imgH="711000" progId="Equation.DSMT4">
                  <p:embed/>
                </p:oleObj>
              </mc:Choice>
              <mc:Fallback>
                <p:oleObj name="Equation" r:id="rId7" imgW="23238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933056"/>
                        <a:ext cx="350520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520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95389" y="0"/>
            <a:ext cx="7339012" cy="65890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</a:t>
            </a:r>
            <a:endParaRPr 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95389" y="658905"/>
            <a:ext cx="7409059" cy="547260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3.1 </a:t>
            </a: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矩阵的创建</a:t>
            </a:r>
            <a:endParaRPr lang="en-US" altLang="zh-CN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</a:t>
            </a:r>
            <a:r>
              <a:rPr lang="zh-CN" altLang="en-US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函数创建矩阵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np.mat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('1 2 3; 4 5 6; 7 8 9')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matrix</a:t>
            </a:r>
            <a:r>
              <a:rPr lang="zh-CN" altLang="en-US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函数创建矩阵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([[1,2,3],[4,5,6],[7,8,9]])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b=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np.matrix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</a:t>
            </a:r>
            <a:r>
              <a:rPr lang="en-US" altLang="zh-CN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3.2 </a:t>
            </a: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矩阵的运算</a:t>
            </a:r>
            <a:endParaRPr lang="en-US" altLang="zh-CN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a*3 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矩阵乘以系数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a+b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矩阵相加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a-b 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矩阵相减</a:t>
            </a: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a*b 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矩阵乘法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np.multiply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矩阵各元素相乘</a:t>
            </a:r>
            <a:endParaRPr lang="en-US" altLang="zh-CN" sz="20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775029"/>
            <a:ext cx="1560172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3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260648"/>
            <a:ext cx="7409059" cy="640871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3.3 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</a:t>
            </a: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的特有操作</a:t>
            </a:r>
            <a:endParaRPr lang="en-US" altLang="zh-CN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例：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np.matrix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([[1,2,3],[4,5,6],[7,8,9]])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a.T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731" y="728700"/>
            <a:ext cx="5353558" cy="23769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3717032"/>
            <a:ext cx="1648247" cy="214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5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95389" y="0"/>
            <a:ext cx="7339012" cy="65890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常用函数</a:t>
            </a:r>
            <a:endParaRPr 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5389" y="764704"/>
            <a:ext cx="7339012" cy="5407496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axis=0</a:t>
            </a:r>
            <a:r>
              <a:rPr lang="zh-CN" altLang="en-US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时，表示沿着纵轴计算，当</a:t>
            </a:r>
            <a:r>
              <a:rPr lang="en-US" altLang="zh-CN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axis=1</a:t>
            </a:r>
            <a:r>
              <a:rPr lang="zh-CN" altLang="en-US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时，表示沿着横轴计算，默认时计算总的值，例如求和函数；</a:t>
            </a:r>
            <a:endParaRPr lang="en-US" altLang="zh-CN" sz="18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np.ones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((</a:t>
            </a:r>
            <a:r>
              <a:rPr lang="en-US" altLang="zh-CN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2,3)); print(a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np.sum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 </a:t>
            </a:r>
            <a:r>
              <a:rPr lang="en-US" altLang="zh-CN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18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np.sum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a,axis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=1) </a:t>
            </a:r>
            <a:r>
              <a:rPr lang="en-US" altLang="zh-CN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18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np.sum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a,axis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=0) </a:t>
            </a:r>
            <a:r>
              <a:rPr lang="en-US" altLang="zh-CN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548680"/>
            <a:ext cx="4633362" cy="35055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4816959"/>
            <a:ext cx="1589327" cy="135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08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95389" y="0"/>
            <a:ext cx="7339012" cy="65890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文件读写</a:t>
            </a:r>
            <a:endParaRPr 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95389" y="658905"/>
            <a:ext cx="7409059" cy="5472608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zh-CN" altLang="en-US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文件读写主要有二进制文件和文本文件的形式。</a:t>
            </a:r>
            <a:endParaRPr lang="en-US" altLang="zh-CN" sz="18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1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）二进制文件读写</a:t>
            </a:r>
            <a:endParaRPr lang="en-US" altLang="zh-CN" sz="18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np.ones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((5,5))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np.save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('./file1',a)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b=</a:t>
            </a:r>
            <a:r>
              <a:rPr lang="en-US" altLang="zh-CN" sz="1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np.load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('./file1.npy')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</a:t>
            </a:r>
            <a:r>
              <a:rPr lang="en-US" altLang="zh-CN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1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）文本文件读写</a:t>
            </a:r>
            <a:endParaRPr lang="en-US" altLang="zh-CN" sz="18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np.ones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((5,5))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en-US" altLang="zh-CN" sz="1800" b="1" dirty="0" err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savetxt</a:t>
            </a:r>
            <a:r>
              <a:rPr lang="zh-CN" altLang="en-US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函数是将数组写到某种分隔符隔开的文本文件中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np.savetxt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('./file2.txt',a,fmt='%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d',delimiter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=' 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en-US" altLang="zh-CN" sz="1800" b="1" dirty="0" err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loadtxt</a:t>
            </a:r>
            <a:r>
              <a:rPr lang="zh-CN" altLang="en-US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函数是把文件加载到一个二维数组中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b=</a:t>
            </a:r>
            <a:r>
              <a:rPr lang="en-US" altLang="zh-CN" sz="1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('./file2.txt',delimiter=' 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print(b)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en-US" altLang="zh-CN" sz="1800" b="1" dirty="0" err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genfromtxt</a:t>
            </a:r>
            <a:r>
              <a:rPr lang="zh-CN" altLang="en-US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函数面向结构化数组缺失数据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c=</a:t>
            </a:r>
            <a:r>
              <a:rPr lang="en-US" altLang="zh-CN" sz="1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np.genfromtxt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('./file2.txt',delimiter=' 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print(c)</a:t>
            </a:r>
            <a:endParaRPr lang="en-US" altLang="zh-CN" sz="18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1844824"/>
            <a:ext cx="1310754" cy="80016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770" y="1556792"/>
            <a:ext cx="2377646" cy="17070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76" y="3835550"/>
            <a:ext cx="2088232" cy="229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7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95389" y="0"/>
            <a:ext cx="7339012" cy="65890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文件读写</a:t>
            </a:r>
            <a:endParaRPr 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95389" y="658905"/>
            <a:ext cx="7409059" cy="5472608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除了</a:t>
            </a:r>
            <a:r>
              <a:rPr lang="en-US" altLang="zh-CN" sz="18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zh-CN" altLang="en-US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scipy.io</a:t>
            </a:r>
            <a:r>
              <a:rPr lang="zh-CN" altLang="en-US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库还可以支持</a:t>
            </a:r>
            <a:r>
              <a:rPr lang="en-US" altLang="zh-CN" sz="18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.mat</a:t>
            </a:r>
            <a:r>
              <a:rPr lang="zh-CN" altLang="en-US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文件的读写，从而可以保证</a:t>
            </a:r>
            <a:r>
              <a:rPr lang="en-US" altLang="zh-CN" sz="18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两个软件之间的数据互通。</a:t>
            </a:r>
            <a:endParaRPr lang="en-US" altLang="zh-CN" sz="18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1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主要函数：</a:t>
            </a:r>
            <a:endParaRPr lang="en-US" altLang="zh-CN" sz="18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读</a:t>
            </a:r>
            <a:r>
              <a:rPr lang="en-US" altLang="zh-CN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.mat</a:t>
            </a:r>
            <a:r>
              <a:rPr lang="zh-CN" altLang="en-US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文件：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 = 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loadmat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datafile.mat</a:t>
            </a:r>
            <a:r>
              <a:rPr lang="en-US" altLang="zh-CN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写</a:t>
            </a:r>
            <a:r>
              <a:rPr lang="en-US" altLang="zh-CN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.mat</a:t>
            </a:r>
            <a:r>
              <a:rPr lang="zh-CN" altLang="en-US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文件：</a:t>
            </a:r>
            <a:r>
              <a:rPr lang="en-US" altLang="zh-CN" sz="18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savemat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datafile.mat</a:t>
            </a:r>
            <a:r>
              <a:rPr lang="en-US" altLang="zh-CN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对超过</a:t>
            </a: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两维的</a:t>
            </a:r>
            <a:r>
              <a:rPr lang="zh-CN" altLang="en-US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数组，复数数组，稀疏数组，函数数组，对象类，匿名</a:t>
            </a: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r>
              <a:rPr lang="zh-CN" altLang="en-US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</a:t>
            </a:r>
            <a:r>
              <a:rPr lang="zh-CN" altLang="en-US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支持。</a:t>
            </a:r>
            <a:endParaRPr lang="en-US" altLang="zh-CN" sz="18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1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示例：</a:t>
            </a:r>
            <a:endParaRPr lang="en-US" altLang="zh-CN" sz="18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scipy.io as 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sio</a:t>
            </a:r>
            <a:endParaRPr lang="zh-CN" altLang="en-US" sz="18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data=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sio.loadmat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imageclassification.mat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trainx</a:t>
            </a:r>
            <a:r>
              <a:rPr lang="en-US" altLang="zh-CN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=data[‘</a:t>
            </a:r>
            <a:r>
              <a:rPr lang="en-US" altLang="zh-CN" sz="18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trainx</a:t>
            </a:r>
            <a:r>
              <a:rPr lang="en-US" altLang="zh-CN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’])</a:t>
            </a:r>
            <a:r>
              <a:rPr lang="en-US" altLang="zh-CN" sz="18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8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18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zh-CN" altLang="en-US" sz="18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sz="1800" b="1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trainx</a:t>
            </a:r>
            <a:r>
              <a:rPr lang="zh-CN" altLang="en-US" sz="18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变量取出</a:t>
            </a:r>
            <a:endParaRPr lang="en-US" altLang="zh-CN" sz="18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testx</a:t>
            </a:r>
            <a:r>
              <a:rPr lang="en-US" altLang="zh-CN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=data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['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testx</a:t>
            </a:r>
            <a:r>
              <a:rPr lang="en-US" altLang="zh-CN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'] </a:t>
            </a:r>
            <a:r>
              <a:rPr lang="en-US" altLang="zh-CN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zh-CN" altLang="en-US" sz="18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sz="1800" b="1" dirty="0" err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test</a:t>
            </a:r>
            <a:r>
              <a:rPr lang="en-US" altLang="zh-CN" sz="1800" b="1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变量取出</a:t>
            </a:r>
            <a:endParaRPr lang="en-US" altLang="zh-CN" sz="18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18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02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95389" y="177807"/>
            <a:ext cx="7339012" cy="946937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 </a:t>
            </a:r>
            <a:r>
              <a:rPr lang="en-US" altLang="zh-CN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Matplotlib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绘图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95389" y="1484784"/>
            <a:ext cx="7339012" cy="4572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Matplotlib</a:t>
            </a: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ython</a:t>
            </a: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的一个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主要的绘图</a:t>
            </a: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库，可以满足各种数据的绘图需求，一般与</a:t>
            </a:r>
            <a:r>
              <a:rPr lang="en-US" altLang="zh-CN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等库结合使用，提供的功能大致和</a:t>
            </a:r>
            <a:r>
              <a:rPr lang="en-US" altLang="zh-CN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中的绘图函数相当，但部分功能以及可扩展性会更强。</a:t>
            </a:r>
            <a:endParaRPr lang="en-US" altLang="zh-CN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一些常见绘图功能的示例可以参考如下网址：</a:t>
            </a:r>
            <a:endParaRPr lang="en-US" altLang="zh-CN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https://matplotlib.org/tutorials/introductory/sample_plots.html</a:t>
            </a:r>
            <a:endParaRPr lang="en-US" altLang="zh-CN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78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95389" y="177807"/>
            <a:ext cx="7339012" cy="65890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Python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简介</a:t>
            </a:r>
            <a:endParaRPr 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95389" y="980728"/>
            <a:ext cx="4384723" cy="547260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 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英国发音：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/ˈ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paɪ</a:t>
            </a:r>
            <a:r>
              <a:rPr lang="el-GR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θ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ən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 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美国发音：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/ˈ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paɪ</a:t>
            </a:r>
            <a:r>
              <a:rPr lang="el-GR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θ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ɑːn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是一种面向对象的解释型计算机程序设计语言，由荷兰人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Guido van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Rossum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于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1989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年发明，第一个公开发行版发行于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1991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年。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是纯粹的自由软件， 源代码和解释器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CPython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遵循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GPL (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GNU General Public License)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协议。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语法简洁清晰，特色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之一是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强制用空白符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white 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space)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作为语句缩进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IEEE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发布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2018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年编程语言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排行榜中，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高居首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位：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654" y="988404"/>
            <a:ext cx="6157494" cy="47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4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95389" y="0"/>
            <a:ext cx="7339012" cy="65890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曲线图</a:t>
            </a:r>
            <a:endParaRPr 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95389" y="658905"/>
            <a:ext cx="7409059" cy="5472608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1.1 plot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endParaRPr lang="en-US" altLang="zh-CN" sz="2400" b="1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Matplotlib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画曲线图与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类似，同样使用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plot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，如下面例子：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关键引用，后面例子中默认已存在，不再列出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matplotlib.pyplot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y=sin(x)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的数据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(0,2*np.pi,0.01)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np.sin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制图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plt.plot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x,y,'b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')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'b'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表示蓝色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显示图形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plt.show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2636912"/>
            <a:ext cx="4011875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260648"/>
            <a:ext cx="7409059" cy="640871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1.2 </a:t>
            </a: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线条类型、网格线控制</a:t>
            </a:r>
            <a:endParaRPr lang="en-US" altLang="zh-CN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类似，在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plot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中可以直接设定线条类型：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(0,2*np.pi,0.2)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宽度为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的蓝色实线条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plt.plot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x,np.sin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(x),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linewidth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=2,color='b')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宽度为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的红色虚线条，*标记每个数据点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plt.plot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x,np.cos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(x),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linewidth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=1,color='r',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linestyle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='--',marker='*')</a:t>
            </a: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显示网格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plt.grid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(True)</a:t>
            </a:r>
          </a:p>
          <a:p>
            <a:pPr marL="0" indent="0">
              <a:lnSpc>
                <a:spcPct val="14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显示图形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plt.show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3212976"/>
            <a:ext cx="4954129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2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216231" y="4077072"/>
            <a:ext cx="4104456" cy="43204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）常用线型</a:t>
            </a: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625113"/>
              </p:ext>
            </p:extLst>
          </p:nvPr>
        </p:nvGraphicFramePr>
        <p:xfrm>
          <a:off x="1467270" y="476672"/>
          <a:ext cx="4184849" cy="3566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32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1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0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缩写</a:t>
                      </a:r>
                      <a:endParaRPr lang="zh-CN" altLang="en-US" sz="20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颜色</a:t>
                      </a:r>
                      <a:endParaRPr lang="zh-CN" altLang="en-US" sz="20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‘b’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Blue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‘g’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Green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‘r’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‘c’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Cyan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‘m’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Magenta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‘y’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Yellow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‘k’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Black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‘w’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White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内容占位符 13"/>
          <p:cNvSpPr txBox="1">
            <a:spLocks/>
          </p:cNvSpPr>
          <p:nvPr/>
        </p:nvSpPr>
        <p:spPr>
          <a:xfrm>
            <a:off x="1187624" y="116632"/>
            <a:ext cx="3664023" cy="28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85221" indent="-185221" algn="l" defTabSz="686005" rtl="0" eaLnBrk="1" latinLnBrk="0" hangingPunct="1">
              <a:lnSpc>
                <a:spcPct val="90000"/>
              </a:lnSpc>
              <a:spcBef>
                <a:spcPts val="1050"/>
              </a:spcBef>
              <a:buFont typeface="Euphemia" pitchFamily="34" charset="0"/>
              <a:buChar char="›"/>
              <a:defRPr lang="zh-CN" sz="210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9624" indent="-185221" algn="l" defTabSz="686005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–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34026" indent="-185221" algn="l" defTabSz="686005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›"/>
              <a:defRPr lang="zh-CN"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08429" indent="-185221" algn="l" defTabSz="686005" rtl="0" eaLnBrk="1" latinLnBrk="0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  <a:defRPr lang="zh-CN" sz="13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282830" indent="-185221" algn="l" defTabSz="686005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›"/>
              <a:defRPr lang="zh-CN" sz="13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557233" indent="-185221" algn="l" defTabSz="686005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–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31634" indent="-185221" algn="l" defTabSz="686005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›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6037" indent="-185221" algn="l" defTabSz="686005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–"/>
              <a:defRPr lang="zh-CN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80439" indent="-185221" algn="l" defTabSz="686005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›"/>
              <a:defRPr lang="zh-CN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600"/>
              </a:spcBef>
              <a:buFont typeface="Euphemia" pitchFamily="34" charset="0"/>
              <a:buNone/>
            </a:pPr>
            <a:r>
              <a:rPr lang="zh-CN" altLang="en-US" sz="8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8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8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）常用颜色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Font typeface="Euphemia" pitchFamily="34" charset="0"/>
              <a:buNone/>
            </a:pPr>
            <a:endParaRPr lang="zh-CN" altLang="en-US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Font typeface="Euphemia" pitchFamily="34" charset="0"/>
              <a:buNone/>
            </a:pPr>
            <a:endParaRPr lang="zh-CN" altLang="en-US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Font typeface="Euphemia" pitchFamily="34" charset="0"/>
              <a:buNone/>
            </a:pPr>
            <a:endParaRPr lang="zh-CN" altLang="en-US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Font typeface="Euphemia" pitchFamily="34" charset="0"/>
              <a:buNone/>
            </a:pPr>
            <a:endParaRPr lang="zh-CN" altLang="en-US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Font typeface="Euphemia" pitchFamily="34" charset="0"/>
              <a:buNone/>
            </a:pPr>
            <a:endParaRPr lang="zh-CN" altLang="en-US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Font typeface="Euphemia" pitchFamily="34" charset="0"/>
              <a:buNone/>
            </a:pPr>
            <a:endParaRPr lang="zh-CN" altLang="en-US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Font typeface="Euphemia" pitchFamily="34" charset="0"/>
              <a:buNone/>
            </a:pPr>
            <a:endParaRPr lang="zh-CN" altLang="en-US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Font typeface="Euphemia" pitchFamily="34" charset="0"/>
              <a:buNone/>
            </a:pPr>
            <a:endParaRPr lang="zh-CN" altLang="en-US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Font typeface="Euphemia" pitchFamily="34" charset="0"/>
              <a:buNone/>
            </a:pPr>
            <a:endParaRPr lang="zh-CN" altLang="en-US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Font typeface="Euphemia" pitchFamily="34" charset="0"/>
              <a:buNone/>
            </a:pP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endParaRPr lang="zh-CN" altLang="en-US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Font typeface="Euphemia" pitchFamily="34" charset="0"/>
              <a:buNone/>
            </a:pPr>
            <a:endParaRPr lang="zh-CN" altLang="en-US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Font typeface="Euphemia" pitchFamily="34" charset="0"/>
              <a:buNone/>
            </a:pPr>
            <a:endParaRPr lang="zh-CN" altLang="en-US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Font typeface="Euphemia" pitchFamily="34" charset="0"/>
              <a:buNone/>
            </a:pPr>
            <a:endParaRPr lang="zh-CN" altLang="en-US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Font typeface="Euphemia" pitchFamily="34" charset="0"/>
              <a:buNone/>
            </a:pP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213481"/>
              </p:ext>
            </p:extLst>
          </p:nvPr>
        </p:nvGraphicFramePr>
        <p:xfrm>
          <a:off x="1475656" y="4501156"/>
          <a:ext cx="4176464" cy="1981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30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6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缩写</a:t>
                      </a:r>
                      <a:endParaRPr lang="zh-CN" altLang="en-US" sz="20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线型</a:t>
                      </a:r>
                      <a:endParaRPr lang="zh-CN" altLang="en-US" sz="20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‘-’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实线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‘--’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虚线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‘-.’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虚点线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‘:’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点线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48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6632"/>
            <a:ext cx="69677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9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260648"/>
            <a:ext cx="7409059" cy="640871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1.4 </a:t>
            </a: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坐标轴、图标识</a:t>
            </a:r>
            <a:endParaRPr lang="en-US" altLang="zh-CN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）使用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xlim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(x1,x2)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横坐标，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ylim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(y1,y2)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设置纵坐标，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xlabel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ylabel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设置图标识，与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类似</a:t>
            </a: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(-5,5,0.1)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y=x**2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plt.xlim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(-10,10)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设置横坐标范围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plt.ylim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(0,50)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设置纵坐标范围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plt.xlabel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('x',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fontsize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=15)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设置横轴标识，并将字体大小设为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plt.ylabel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('y',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fontsize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=15)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设置纵坐标标识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plt.title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('Plot y=x^2',fontsize=15)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设置图标题，不推荐使用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plt.plot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plt.show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3697107"/>
            <a:ext cx="4150725" cy="297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7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260648"/>
            <a:ext cx="7409059" cy="640871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）使用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xticks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yticks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实现坐标轴的特殊刻度等属性</a:t>
            </a: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np.linspace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(-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np.pi,np.pi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np.cos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-pi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之间的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个坐标点，坐标字体大小设为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plt.xticks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np.linspace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(-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np.pi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np.pi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5), 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fontsize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=15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之间的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个坐标点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plt.yticks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np.linspace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(-1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1, 5), 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fontsize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=15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plt.plot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x,y,color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='r')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plt.show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433782"/>
            <a:ext cx="4349059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0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260648"/>
            <a:ext cx="7409059" cy="640871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1.5 </a:t>
            </a: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设置样例</a:t>
            </a:r>
            <a:endParaRPr lang="en-US" altLang="zh-CN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样例设置同样与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类似，使用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legend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np.linspace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(-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np.pi,np.pi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y1=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np.sin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(x); y2=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np.cos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为了使用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legend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plot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中需要设置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label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plt.plot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(x,y1,color='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b',label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='sin(x)')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plt.plot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(x,y2,color='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r',label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='cos(x)')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legend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字体大小以及位置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plt.legend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fontsize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=15,loc='upper left')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3688916"/>
            <a:ext cx="4639945" cy="299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8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95389" y="0"/>
            <a:ext cx="7339012" cy="65890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散点图</a:t>
            </a:r>
            <a:endParaRPr 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95389" y="658905"/>
            <a:ext cx="7409059" cy="5472608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散点图使用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scatter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函数绘制：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n=100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</a:t>
            </a: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</a:t>
            </a: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列的数据</a:t>
            </a:r>
            <a:endParaRPr lang="en-US" altLang="zh-CN" sz="20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np.random.randn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(n,2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第一列作为</a:t>
            </a: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轴，第二列作为</a:t>
            </a: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</a:t>
            </a:r>
            <a:endParaRPr lang="en-US" altLang="zh-CN" sz="20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plt.scatter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(x[:,0],x[:,1])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plt.show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477" y="3212976"/>
            <a:ext cx="4750882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4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332656"/>
            <a:ext cx="7409059" cy="5472608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scatter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还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可以控制散点的颜色与大小，使得效果更加丰富：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plt.figure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figsize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=(9,6))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n=1000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#rand 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均匀分布和 </a:t>
            </a:r>
            <a:r>
              <a:rPr lang="en-US" altLang="zh-CN" sz="2000" b="1" dirty="0" err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randn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高斯分布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np.random.randn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(1,n)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np.random.randn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(1,n)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T=np.arctan2(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plt.scatter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x,y,c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=T,s=25,alpha=0.4,marker='o')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#T: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散点的颜色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#s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：散点的大小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#alpha</a:t>
            </a: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透明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程度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plt.show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3068960"/>
            <a:ext cx="5233779" cy="348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3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95389" y="0"/>
            <a:ext cx="7339012" cy="65890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饼图</a:t>
            </a:r>
            <a:endParaRPr 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95389" y="658905"/>
            <a:ext cx="7409059" cy="5472608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plt.rcParams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['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figure.dpi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'] = 300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提高图像分辨率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labels = 'Frogs', 'Hogs', 'Dogs', 'Logs'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sizes = [15, 30, 45, 10]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explode = (0, 0.1, 0, 0) 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 0.1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表示突出程度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plt.pie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(sizes, explode=explode, labels=labels,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autopct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='%1.1f%%',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shadow=True,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startangle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=90)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plt.show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3298248"/>
            <a:ext cx="3738486" cy="350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9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116632"/>
            <a:ext cx="7339012" cy="61206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1.1 Python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的主要特点</a:t>
            </a: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）简单易学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74403" lvl="1" indent="0"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语法简单，容易上手，风格和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类似。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）解释性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74403" lvl="1" indent="0"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程序不需要编译，可以直接在源代码上运行。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）面向对象的高层语言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74403" lvl="1" indent="0">
              <a:buNone/>
            </a:pP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Python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能以强大而又简单的方式实现面向对象编程，兼具脚本语言的简单与面向对象编程的强大。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）免费开源，可移植性强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74403" lvl="1" indent="0">
              <a:buNone/>
            </a:pP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包括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Unix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衍生系统，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in32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系统家族，嵌入式系统（开发板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手机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智能家电）等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）可扩展性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74403" lvl="1" indent="0"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常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被昵称为胶水语言，能够把用其他语言制作的各种模块（尤其是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C/C++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）很轻松地联结在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一起。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）丰富的库</a:t>
            </a: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的标准库很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庞大，多开源的科学计算软件包都提供了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的调用接口，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OpenCV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、三维可视化库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VTK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、医学图像处理库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ITK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。而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专用的科学计算扩展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库包括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SciPy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matplotlib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等。</a:t>
            </a:r>
            <a:endParaRPr lang="en-US" altLang="zh-CN" sz="2099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95389" y="0"/>
            <a:ext cx="7339012" cy="658905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饼图的图例形式</a:t>
            </a:r>
            <a:endParaRPr 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95389" y="658905"/>
            <a:ext cx="7409059" cy="5472608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labels = 'Frogs', 'Hogs', 'Dogs', 'Logs'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sizes = [15, 30, 45, 10]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explode = (0, 0.1, 0, 0) 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 0.1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表示突出程度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colors = ['coral','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yellowgreen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','violet','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deepskyblue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']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wedges, texts,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autotexts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plt.pie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(sizes, colors=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colors,explode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=explode,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autopct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='%1.1f%%', shadow=True,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startangle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=90)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plt.legend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(wedges, labels,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title="Ingredients",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="center left",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bbox_to_anchor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=(1, 0, 0.5, 1))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plt.show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3284984"/>
            <a:ext cx="3858776" cy="300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81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95389" y="0"/>
            <a:ext cx="7339012" cy="65890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直方图</a:t>
            </a:r>
            <a:endParaRPr 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95389" y="658905"/>
            <a:ext cx="7409059" cy="5472608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直方图可以使用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bar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函数，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bar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函数可以生成多种类型的直方图，这里给一个简单例子：</a:t>
            </a:r>
            <a:endParaRPr lang="en-US" altLang="zh-CN" sz="24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x=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(5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)+1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y1=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np.random.uniform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(0.5,1,5)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y2=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np.random.uniform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(0.5,1,5)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plt.bar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(x,y1,width=0.35,color='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lightskyblue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plt.bar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(x+0.35,y2,width=0.35,color='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yellowgreen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plt.xticks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np.hstack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((x,x+0.35)),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np.hstack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((['A']*5,['B']*5)))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plt.show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18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4005064"/>
            <a:ext cx="3827481" cy="257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84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95389" y="332656"/>
            <a:ext cx="7409059" cy="579885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也可以使用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hist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直接自动统计概率并以直方图的形式显示出来：</a:t>
            </a:r>
            <a:endParaRPr lang="en-US" altLang="zh-CN" sz="24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np.random.seed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(19680801)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将随机种子固定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mu = 100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sigma = 15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= mu + sigma *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np.random.randn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(437)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num_bins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50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n, bins, patches =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plt.hist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(x,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num_bins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density=1)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= ((1 / 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np.sqrt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 *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np.pi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* sigma)) *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np.exp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(-0.5 * (1 / sigma * (bins - mu))**2))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plt.plot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(bins, y, '--')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plt.xlabel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('Smarts')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plt.ylabel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('Probability density')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plt.title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r'Histogram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of IQ: $\mu=100$, $\sigma=15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$') #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表示字符串不用转意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plt.tight_layout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调整显示间距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plt.show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18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44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680" y="1340768"/>
            <a:ext cx="6473333" cy="428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5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95389" y="0"/>
            <a:ext cx="7339012" cy="65890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三维曲面</a:t>
            </a:r>
            <a:endParaRPr 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95389" y="658905"/>
            <a:ext cx="7409059" cy="5472608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绘制三维曲面除了要引用</a:t>
            </a:r>
            <a:r>
              <a:rPr lang="en-US" altLang="zh-CN" sz="18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matplotlib</a:t>
            </a:r>
            <a:r>
              <a:rPr lang="zh-CN" altLang="en-US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外，还需要引用</a:t>
            </a:r>
            <a:r>
              <a:rPr lang="en-US" altLang="zh-CN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mpl_toolkits.mplot3d </a:t>
            </a:r>
            <a:r>
              <a:rPr lang="zh-CN" altLang="en-US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库，三维曲面一般可以使用</a:t>
            </a:r>
            <a:r>
              <a:rPr lang="en-US" altLang="zh-CN" sz="18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plot_surface</a:t>
            </a:r>
            <a:r>
              <a:rPr lang="zh-CN" altLang="en-US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函数，与</a:t>
            </a:r>
            <a:r>
              <a:rPr lang="en-US" altLang="zh-CN" sz="18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的调用类似：</a:t>
            </a:r>
            <a:endParaRPr lang="en-US" altLang="zh-CN" sz="18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matplotlib.pyplot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 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</a:t>
            </a:r>
            <a:endParaRPr lang="en-US" altLang="zh-CN" sz="18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mpl_toolkits.mplot3d </a:t>
            </a:r>
            <a:r>
              <a: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Axes3D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np</a:t>
            </a:r>
            <a:endParaRPr lang="en-US" altLang="zh-CN" sz="18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x=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np.linspace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(-7.5,7.5)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y=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np.linspace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(-7.5,7.5)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X,Y=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np.meshgrid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np.sqrt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(X**2+Y**2)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Z=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np.sin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(A)/A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</a:t>
            </a:r>
            <a:r>
              <a:rPr lang="en-US" altLang="zh-CN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3d</a:t>
            </a:r>
            <a:r>
              <a:rPr lang="zh-CN" altLang="en-US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图形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fig=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plt.figure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ax=Axes3D(fig)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绘制三维曲面</a:t>
            </a:r>
            <a:r>
              <a:rPr lang="en-US" altLang="zh-CN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18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使用彩虹色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ax.plot_surface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X,Y,Z,cmap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plt.get_cmap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('rainbow'))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plt.show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870" y="2420888"/>
            <a:ext cx="3721727" cy="253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1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四 地图绘制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GeoPandas</a:t>
            </a: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是一个开源项目，它的目的是使得在</a:t>
            </a: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下更方便的处理地理空间数据</a:t>
            </a:r>
            <a:r>
              <a:rPr lang="zh-CN" altLang="en-US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b="1" dirty="0" err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Geoplot</a:t>
            </a:r>
            <a:r>
              <a:rPr lang="zh-CN" altLang="en-US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则是一个</a:t>
            </a:r>
            <a:r>
              <a:rPr lang="en-US" altLang="zh-CN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的地图绘制库，是对</a:t>
            </a:r>
            <a:r>
              <a:rPr lang="en-US" altLang="zh-CN" b="1" dirty="0" err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matplotlib</a:t>
            </a:r>
            <a:r>
              <a:rPr lang="zh-CN" altLang="en-US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的扩展。</a:t>
            </a:r>
            <a:endParaRPr lang="en-US" altLang="zh-CN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b="1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GeoPandas</a:t>
            </a:r>
            <a:r>
              <a:rPr lang="zh-CN" altLang="en-US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的安装：</a:t>
            </a:r>
            <a:endParaRPr lang="en-US" altLang="zh-CN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Anaconda</a:t>
            </a:r>
            <a:r>
              <a:rPr lang="zh-CN" altLang="en-US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中自带该库，在安装</a:t>
            </a:r>
            <a:r>
              <a:rPr lang="en-US" altLang="zh-CN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Anaconda</a:t>
            </a:r>
            <a:r>
              <a:rPr lang="zh-CN" altLang="en-US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的前提下，也可以通过</a:t>
            </a:r>
            <a:r>
              <a:rPr lang="en-US" altLang="zh-CN" b="1" dirty="0" err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conda</a:t>
            </a: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install </a:t>
            </a:r>
            <a:r>
              <a:rPr lang="en-US" altLang="zh-CN" b="1" dirty="0" err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geopandas</a:t>
            </a:r>
            <a:r>
              <a:rPr lang="zh-CN" altLang="en-US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手动安装</a:t>
            </a:r>
            <a:r>
              <a:rPr lang="en-US" altLang="zh-CN" b="1" dirty="0" err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GeoPandas</a:t>
            </a:r>
            <a:r>
              <a:rPr lang="zh-CN" altLang="en-US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b="1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Geoplot</a:t>
            </a:r>
            <a:r>
              <a:rPr lang="zh-CN" altLang="en-US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的安装：</a:t>
            </a:r>
            <a:endParaRPr lang="en-US" altLang="zh-CN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在安装</a:t>
            </a:r>
            <a:r>
              <a:rPr lang="en-US" altLang="zh-CN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Anaconda</a:t>
            </a:r>
            <a:r>
              <a:rPr lang="zh-CN" altLang="en-US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的前提下，安装命令为</a:t>
            </a:r>
            <a:r>
              <a:rPr lang="en-US" altLang="zh-CN" b="1" dirty="0" err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conda</a:t>
            </a:r>
            <a:r>
              <a:rPr lang="en-US" altLang="zh-CN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install </a:t>
            </a:r>
            <a:r>
              <a:rPr lang="en-US" altLang="zh-CN" b="1" dirty="0" err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geoplot</a:t>
            </a: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-c </a:t>
            </a:r>
            <a:r>
              <a:rPr lang="en-US" altLang="zh-CN" b="1" dirty="0" err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conda</a:t>
            </a: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-forge</a:t>
            </a:r>
            <a:endParaRPr lang="en-US" altLang="zh-CN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32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95389" y="0"/>
            <a:ext cx="7339012" cy="658905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简单示例</a:t>
            </a:r>
            <a:endParaRPr 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95389" y="658905"/>
            <a:ext cx="7409059" cy="547260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这里以全球地图为例，如果使用特定地区的地图，需要去专门下载相关地图资源。如果报错，可以命令行输入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pip install -U 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mapclassify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geopandas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geoplot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path =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geopandas.datasets.get_path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naturalearth_lowres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geopandas.read_file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(path)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['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gdp_pp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'] =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['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gdp_md_est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'] /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['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pop_est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']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geoplot.choropleth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df,hue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=‘gdp_pp’,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cmap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=‘Blues’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figsize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=(80, 40))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717032"/>
            <a:ext cx="6528850" cy="327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3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240865" y="404664"/>
            <a:ext cx="7339012" cy="658905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其他（地图）可视化工具</a:t>
            </a:r>
            <a:endParaRPr 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95389" y="1196752"/>
            <a:ext cx="7409059" cy="3960440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中常用的地图可视化库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Basemap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百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度的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echarts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项目，同时提供了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库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pyecharts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，该项目除了地图，也提供了其他可视化工具；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Excel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也支持地图可视化，考虑到风格不太契合学术论文，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Excel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不推荐优先使用，但无其他工具可用时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Excel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也是备选项。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一般大多数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中的可视化工具以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Matplotlib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库为基础。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对于流程图，框架图等，建议使用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visio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等绘图软件进行绘制！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73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五 数据挖掘（机器学习）</a:t>
            </a:r>
            <a:r>
              <a:rPr lang="en-US" altLang="zh-CN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scikit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-learn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有着丰富的第三方数据挖掘库，其中使用最广泛的之一是</a:t>
            </a:r>
            <a:r>
              <a:rPr lang="en-US" altLang="zh-CN" b="1" dirty="0" err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scikit</a:t>
            </a:r>
            <a:r>
              <a:rPr lang="en-US" altLang="zh-CN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-learn</a:t>
            </a:r>
            <a:r>
              <a:rPr lang="zh-CN" altLang="en-US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="1" dirty="0" err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scikit</a:t>
            </a:r>
            <a:r>
              <a:rPr lang="en-US" altLang="zh-CN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-learn</a:t>
            </a:r>
            <a:r>
              <a:rPr lang="zh-CN" altLang="en-US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基本实现了主流的数据挖掘</a:t>
            </a:r>
            <a:r>
              <a:rPr lang="en-US" altLang="zh-CN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机器学习算法，功能大概和</a:t>
            </a:r>
            <a:r>
              <a:rPr lang="en-US" altLang="zh-CN" b="1" dirty="0" err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matlab</a:t>
            </a:r>
            <a:r>
              <a:rPr lang="zh-CN" altLang="en-US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的统计工具箱</a:t>
            </a:r>
            <a:r>
              <a:rPr lang="en-US" altLang="zh-CN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神经网络工具箱相当。常用的分类、聚类、回归、降维算法都能在该工具箱中找到实现。</a:t>
            </a:r>
            <a:endParaRPr lang="en-US" altLang="zh-CN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Anaconda</a:t>
            </a:r>
            <a:r>
              <a:rPr lang="zh-CN" altLang="en-US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工具包中已经包括了该库，可以直接调用，不需要进行安装。</a:t>
            </a:r>
            <a:endParaRPr lang="en-US" altLang="zh-CN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该库的介绍网址：</a:t>
            </a:r>
            <a:endParaRPr lang="en-US" altLang="zh-CN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https</a:t>
            </a: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://scikit-learn.org/stable/index.html</a:t>
            </a:r>
            <a:endParaRPr lang="en-US" altLang="zh-CN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37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339012" cy="65890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回归方法</a:t>
            </a:r>
            <a:endParaRPr 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1207585"/>
            <a:ext cx="7409059" cy="5472608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）线性回归模块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sklearn.linear_model</a:t>
            </a: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Scikit-learn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中的回归方法主要集中在模块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sklearn.linear_model</a:t>
            </a:r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该模块中包括常用的多种线性回归方法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基本线性回归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LinearRegression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带</a:t>
            </a: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L2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正则</a:t>
            </a: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项的岭回归：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Ridge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带</a:t>
            </a: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L1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正则</a:t>
            </a: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项的回归：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lasso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Logistic</a:t>
            </a: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回归（实际上是分类）：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LogisticRegression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结合</a:t>
            </a: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L1</a:t>
            </a: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L2</a:t>
            </a: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正则项的弹性网络：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ElasticNet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这里仅列出了使用较多的线性回归方法的函数名，实际上该模块中包括大量其他的线性回归的扩展方法。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对于同一个模块下的不同方法，函数的使用方式基本上一致，只是函数名不同。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因此只需要掌握其中一种方法即可，在实际编程中根据需要再选择不同方法。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96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476672"/>
            <a:ext cx="7339012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1.2 Python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400" b="1" dirty="0" err="1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的对比</a:t>
            </a: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Python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的编程风格以及作用非常类似，二者各自的优势有：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的优势</a:t>
            </a: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一款商用软件，并且价格不菲。而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完全免费，众多开源的科学计算库都提供了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的调用接口。用户可以在任何计算机上免费安装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及其绝大多数扩展库</a:t>
            </a: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主要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专注于工程和科学计算。然而即使在计算领域，也经常会遇到文件管理、界面设计、网络通信等各种需求。而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有着丰富的扩展库，可以轻易完成各种高级任务，开发者可以用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实现完整应用程序所需的各种功能。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的优势</a:t>
            </a: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相比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ython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，处理向量矩阵等数据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更方便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，对复杂数学算法的编程相对更简单。</a:t>
            </a:r>
            <a:endParaRPr lang="en-US" altLang="zh-CN" b="1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带丰富的科学计算功能，包括优化工具箱，统计工具箱，上手简单文档丰富。虽然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一般能够同样实现类似功能，但可能需要花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更多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时间寻找和熟悉相关的开源库。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00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339012" cy="658905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示例：</a:t>
            </a:r>
            <a:endParaRPr 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12776"/>
            <a:ext cx="4788118" cy="37444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49" y="1412776"/>
            <a:ext cx="3795851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3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339012" cy="658905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结果：</a:t>
            </a:r>
            <a:endParaRPr 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695" y="620688"/>
            <a:ext cx="3454670" cy="2232248"/>
          </a:xfrm>
          <a:prstGeom prst="rect">
            <a:avLst/>
          </a:prstGeom>
        </p:spPr>
      </p:pic>
      <p:sp>
        <p:nvSpPr>
          <p:cNvPr id="8" name="TextBox 3"/>
          <p:cNvSpPr txBox="1"/>
          <p:nvPr/>
        </p:nvSpPr>
        <p:spPr>
          <a:xfrm>
            <a:off x="2671642" y="1399028"/>
            <a:ext cx="2377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基本线性回归</a:t>
            </a:r>
            <a:endParaRPr lang="zh-CN" altLang="en-US" sz="2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707" y="3861048"/>
            <a:ext cx="3441961" cy="2224036"/>
          </a:xfrm>
          <a:prstGeom prst="rect">
            <a:avLst/>
          </a:prstGeom>
        </p:spPr>
      </p:pic>
      <p:sp>
        <p:nvSpPr>
          <p:cNvPr id="10" name="TextBox 3"/>
          <p:cNvSpPr txBox="1"/>
          <p:nvPr/>
        </p:nvSpPr>
        <p:spPr>
          <a:xfrm>
            <a:off x="1818910" y="3212976"/>
            <a:ext cx="2377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L2</a:t>
            </a:r>
            <a:r>
              <a:rPr lang="zh-CN" alt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正则项</a:t>
            </a:r>
            <a:endParaRPr lang="zh-CN" altLang="en-US" sz="2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3"/>
          <p:cNvSpPr txBox="1"/>
          <p:nvPr/>
        </p:nvSpPr>
        <p:spPr>
          <a:xfrm>
            <a:off x="5923366" y="3212976"/>
            <a:ext cx="2377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L1</a:t>
            </a:r>
            <a:r>
              <a:rPr lang="zh-CN" alt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正则项</a:t>
            </a:r>
            <a:endParaRPr lang="zh-CN" altLang="en-US" sz="2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703" y="3853764"/>
            <a:ext cx="3464505" cy="223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0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116632"/>
            <a:ext cx="7409059" cy="6264696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）非线性回归模块</a:t>
            </a: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典型的模块包括核岭回归以及支持向量机模块中的回归方法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岭回归：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sklearn.kernel_ridge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支持向量回归：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sklearn.svm.SVR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示例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556792"/>
            <a:ext cx="4680520" cy="512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339012" cy="658905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结果：</a:t>
            </a:r>
            <a:endParaRPr 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426" y="1132101"/>
            <a:ext cx="3442478" cy="2265025"/>
          </a:xfrm>
          <a:prstGeom prst="rect">
            <a:avLst/>
          </a:prstGeom>
        </p:spPr>
      </p:pic>
      <p:sp>
        <p:nvSpPr>
          <p:cNvPr id="15" name="TextBox 3"/>
          <p:cNvSpPr txBox="1"/>
          <p:nvPr/>
        </p:nvSpPr>
        <p:spPr>
          <a:xfrm>
            <a:off x="3779912" y="620688"/>
            <a:ext cx="2377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KernelRidge</a:t>
            </a:r>
            <a:endParaRPr lang="zh-CN" altLang="en-US" sz="2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426" y="4181056"/>
            <a:ext cx="3442478" cy="2265025"/>
          </a:xfrm>
          <a:prstGeom prst="rect">
            <a:avLst/>
          </a:prstGeom>
        </p:spPr>
      </p:pic>
      <p:sp>
        <p:nvSpPr>
          <p:cNvPr id="17" name="TextBox 3"/>
          <p:cNvSpPr txBox="1"/>
          <p:nvPr/>
        </p:nvSpPr>
        <p:spPr>
          <a:xfrm>
            <a:off x="3635896" y="3672444"/>
            <a:ext cx="2377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SVR</a:t>
            </a:r>
            <a:endParaRPr lang="zh-CN" altLang="en-US" sz="2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73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87624" y="548680"/>
            <a:ext cx="7339012" cy="65890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分类模块</a:t>
            </a:r>
            <a:endParaRPr 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1207585"/>
            <a:ext cx="7409059" cy="5472608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常用方法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包括如下模块或函数：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Logistic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回归：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sklearn.linear_model.LogisticRegression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向量机：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sklearn.svm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神经网络：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sklearn.neural_network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增强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学习：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sklearn.ensemble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增强学习模块包括多种方法，例如：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Adaboost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AdaBoostClassifier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）随机森林：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RandomForestClassifier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不同的分类方法使用方式基本一致，下面以支持向量机为例介绍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Scikit-learn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中如何使用分类函数。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06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87624" y="404664"/>
            <a:ext cx="7339012" cy="658905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支持向量机示例</a:t>
            </a:r>
            <a:endParaRPr 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1063569"/>
            <a:ext cx="7409059" cy="5472608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下面的代码是使用支持向量机进行手写字体的分类：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matplotlib.pyplot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sklearn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datasets,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svm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metrics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导入库中自带数据集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digits=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datasets.load_digits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digits.images.reshape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((n_samples,-1))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建立一个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SVM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分类器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classifier=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svm.SVC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(gamma=0.001)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使用数据集中的前一半进行训练，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为整数除法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classifier.fit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(data[: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n_samples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//2],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digits.target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[: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n_samples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//2])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预测数据集后半部分的标签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expected=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digits.target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n_samples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//2:]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真实标签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predicted=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classifier.predict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(data[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n_samples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//2:])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预测标签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print("Classification report for classifier %s:\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n%s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:\n"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% 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classifier,metrics.classification_report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expected,predicted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)))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12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260648"/>
            <a:ext cx="7409059" cy="640871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显示数据集中前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个图片以及对应的真实标签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images_and_labels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=list(zip(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digits.images,digits.target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index, (image, label) in enumerate(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images_and_labels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[:4]):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plt.subplot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(2,4,index+1)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plt.axis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('off')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plt.imshow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image,cmap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plt.cm.gray_r,interpolation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='nearest')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plt.title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('Training: %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 %label)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n_samples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digits.images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显示数据集中后半部分的前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个图片以及对应的预测标签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images_and_predictions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=list(zip(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digits.images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n_samples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//2:],predicted))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index, 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image,prediction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in enumerate(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images_and_predictions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[:4]):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plt.subplot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(2,4,index+5)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plt.axis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('off')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plt.imshow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image,cmap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plt.cm.gray_r,interpolation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='nearest')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plt.title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('Prediction:%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 % prediction)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26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656" y="118184"/>
            <a:ext cx="6912768" cy="374556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3717032"/>
            <a:ext cx="4649259" cy="302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95389" y="0"/>
            <a:ext cx="7339012" cy="65890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聚类</a:t>
            </a:r>
            <a:endParaRPr 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95389" y="658905"/>
            <a:ext cx="7409059" cy="2410055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sklearn.cluster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模块提供了多种聚类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方法，常见的有：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</a:t>
            </a: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聚类：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AffinityPropagation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层次聚类：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Agglomerative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Clustering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DBSCAN</a:t>
            </a: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聚类：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DBSCAN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均值聚类：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Kmeans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谱</a:t>
            </a: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聚类：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SpectralClustering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下面通过对如下数据的示例比较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均值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聚类与谱聚类：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3571544"/>
            <a:ext cx="4283968" cy="321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5"/>
          <p:cNvSpPr txBox="1"/>
          <p:nvPr/>
        </p:nvSpPr>
        <p:spPr>
          <a:xfrm>
            <a:off x="3491880" y="3386878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数据的真实聚类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56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620688"/>
            <a:ext cx="5900000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9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476672"/>
            <a:ext cx="7339012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1.2 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为什么要学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Python?</a:t>
            </a:r>
          </a:p>
          <a:p>
            <a:pPr marL="0" indent="0">
              <a:buNone/>
            </a:pP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）掌握自主可控技术，避免受制他人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4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）丰富的第三方库以及开源程序，良好的兼容性，是编程工具中的万金油；</a:t>
            </a:r>
            <a:endParaRPr lang="en-US" altLang="zh-CN" sz="24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）编程方式简洁规范，也与</a:t>
            </a:r>
            <a:r>
              <a:rPr lang="en-US" altLang="zh-CN" sz="24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编程风格极为相似，可以提高对算法的编程能力；</a:t>
            </a:r>
            <a:endParaRPr lang="en-US" altLang="zh-CN" sz="24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）使用人口众多，业界普遍认可，在大数据与人工智能时代，是未来发展的潮流。</a:t>
            </a:r>
            <a:endParaRPr lang="en-US" altLang="zh-CN" sz="24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综合而言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，对于更熟悉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的同学，可以仍然以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为主，把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作为备选，对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进行补充。如果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发现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某个算法（特别是数据挖掘类算法）仅提供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库，则只能考虑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35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202" y="866329"/>
            <a:ext cx="3384376" cy="2244375"/>
          </a:xfrm>
          <a:prstGeom prst="rect">
            <a:avLst/>
          </a:prstGeom>
        </p:spPr>
      </p:pic>
      <p:sp>
        <p:nvSpPr>
          <p:cNvPr id="4" name="TextBox 5"/>
          <p:cNvSpPr txBox="1"/>
          <p:nvPr/>
        </p:nvSpPr>
        <p:spPr>
          <a:xfrm>
            <a:off x="3635896" y="423846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谱聚类结果</a:t>
            </a:r>
            <a:endParaRPr lang="zh-CN" altLang="en-US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890" y="4005064"/>
            <a:ext cx="3524098" cy="2337033"/>
          </a:xfrm>
          <a:prstGeom prst="rect">
            <a:avLst/>
          </a:prstGeom>
        </p:spPr>
      </p:pic>
      <p:sp>
        <p:nvSpPr>
          <p:cNvPr id="7" name="TextBox 5"/>
          <p:cNvSpPr txBox="1"/>
          <p:nvPr/>
        </p:nvSpPr>
        <p:spPr>
          <a:xfrm>
            <a:off x="3635896" y="3429000"/>
            <a:ext cx="2196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均值聚类结果</a:t>
            </a:r>
            <a:endParaRPr lang="en-US" altLang="zh-CN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664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95389" y="0"/>
            <a:ext cx="7339012" cy="65890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数据降维</a:t>
            </a:r>
            <a:endParaRPr 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95389" y="658905"/>
            <a:ext cx="7409059" cy="2410055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这里主要介绍基于矩阵分解的数据降维，其在数据处理和分析中应用非常广泛，对应的模块为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sklearn.decomposition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，常见的方法包括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基于稀疏编码的字典</a:t>
            </a: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学习：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DictionaryLearning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因子分析：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FactorAnalysis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主成分分析（</a:t>
            </a: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PCA</a:t>
            </a: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PCA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基于核函数的</a:t>
            </a: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PCA</a:t>
            </a: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KernelPCA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潜在狄利克雷</a:t>
            </a: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分配：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LatentDirichletAllocation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非负矩阵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分解 ：</a:t>
            </a: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NMF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01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80653" y="329452"/>
            <a:ext cx="7339012" cy="658905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数据降维用于图像压缩</a:t>
            </a:r>
            <a:endParaRPr 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95389" y="658905"/>
            <a:ext cx="2815047" cy="2410055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这里以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PCA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为例，其他方法编程方式与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PCA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一致：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55" y="2312876"/>
            <a:ext cx="3470884" cy="15121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736" y="1007285"/>
            <a:ext cx="5040560" cy="512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6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80653" y="329452"/>
            <a:ext cx="7339012" cy="658905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运行结果：</a:t>
            </a:r>
            <a:endParaRPr 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412776"/>
            <a:ext cx="5616624" cy="452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00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其他的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资源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常用的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ython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库</a:t>
            </a:r>
            <a:endParaRPr lang="en-US" altLang="zh-CN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科学计算：</a:t>
            </a:r>
            <a:r>
              <a:rPr lang="en-US" altLang="zh-CN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Scipy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能实现各种数值计算方法与优化算法等</a:t>
            </a:r>
            <a:endParaRPr lang="en-US" altLang="zh-CN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深度学习：</a:t>
            </a:r>
            <a:r>
              <a:rPr lang="en-US" altLang="zh-CN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TensorFlow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Pytorth</a:t>
            </a:r>
            <a:endParaRPr lang="en-US" altLang="zh-CN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网页爬虫：</a:t>
            </a:r>
            <a:r>
              <a:rPr lang="en-US" altLang="zh-CN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BeautifulSoup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</a:t>
            </a:r>
            <a:endParaRPr lang="en-US" altLang="zh-CN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常用的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源代码（资源）网站</a:t>
            </a:r>
            <a:endParaRPr lang="en-US" altLang="zh-CN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GitHub</a:t>
            </a:r>
            <a:endParaRPr lang="en-US" altLang="zh-CN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15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9272" y="1600201"/>
            <a:ext cx="6214072" cy="2260847"/>
          </a:xfrm>
        </p:spPr>
        <p:txBody>
          <a:bodyPr>
            <a:normAutofit/>
          </a:bodyPr>
          <a:lstStyle/>
          <a:p>
            <a:pPr algn="ctr"/>
            <a:r>
              <a:rPr lang="zh-CN" altLang="en-US" sz="7200" dirty="0" smtClean="0"/>
              <a:t>  谢谢！</a:t>
            </a:r>
            <a:endParaRPr lang="zh-CN" sz="7200" dirty="0"/>
          </a:p>
        </p:txBody>
      </p:sp>
    </p:spTree>
    <p:extLst>
      <p:ext uri="{BB962C8B-B14F-4D97-AF65-F5344CB8AC3E}">
        <p14:creationId xmlns:p14="http://schemas.microsoft.com/office/powerpoint/2010/main" val="75545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95389" y="177807"/>
            <a:ext cx="7339012" cy="65890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Python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安装</a:t>
            </a:r>
            <a:endParaRPr 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95389" y="980728"/>
            <a:ext cx="7409059" cy="5472608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安装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时，为了使得其满足基本使用，需要安装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SciPy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等多个依赖库，同时还需要选择合适的开发环境安装，相对比较繁琐，对于初学者而言，建议直接安装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Anaconda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工具包，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Anaconda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是一个开源项目，它包括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conda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Python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180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多个科学包及其依赖项，同时集成多个开发环境。</a:t>
            </a:r>
            <a:endParaRPr lang="en-US" altLang="zh-CN" sz="24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Anaconda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的下载地址为</a:t>
            </a:r>
            <a:endParaRPr lang="en-US" altLang="zh-CN" sz="24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/>
              </a:rPr>
              <a:t>https://www.anaconda.com/download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/>
              </a:rPr>
              <a:t>/</a:t>
            </a:r>
            <a:endParaRPr lang="en-US" altLang="zh-CN" sz="24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下载完毕之后，可以直接安装，然后基本不需要安装其他依赖包，也不需要进行专门的环境配置。</a:t>
            </a:r>
            <a:endParaRPr lang="en-US" altLang="zh-CN" sz="24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注意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Anaconda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提供了两种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ython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版本，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Python2.7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Python3.6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，二者的代码有一定的不兼容，可以根据需要选择下载。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58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7624" y="476672"/>
            <a:ext cx="7339012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安装好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Anaconda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后，打开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Anaconda 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Navigator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，可以选择合适的开发环境编写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代码，主要开发环境如下图：</a:t>
            </a:r>
            <a:endParaRPr lang="en-US" altLang="zh-CN" sz="24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628800"/>
            <a:ext cx="8928992" cy="479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8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_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5292F0-C5C9-4F7B-BB09-E7C460630D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具有 Pi 的数学演示文稿（宽屏）</Template>
  <TotalTime>0</TotalTime>
  <Words>4351</Words>
  <Application>Microsoft Office PowerPoint</Application>
  <PresentationFormat>全屏显示(4:3)</PresentationFormat>
  <Paragraphs>723</Paragraphs>
  <Slides>75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83" baseType="lpstr">
      <vt:lpstr>Euphemia</vt:lpstr>
      <vt:lpstr>宋体</vt:lpstr>
      <vt:lpstr>微软雅黑</vt:lpstr>
      <vt:lpstr>Arial</vt:lpstr>
      <vt:lpstr>Times New Roman</vt:lpstr>
      <vt:lpstr>Wingdings</vt:lpstr>
      <vt:lpstr>Math_16x9</vt:lpstr>
      <vt:lpstr>Equation</vt:lpstr>
      <vt:lpstr>Python可视化与数据挖掘</vt:lpstr>
      <vt:lpstr>主要内容</vt:lpstr>
      <vt:lpstr>一 Python基础</vt:lpstr>
      <vt:lpstr>1 Python简介</vt:lpstr>
      <vt:lpstr>PowerPoint 演示文稿</vt:lpstr>
      <vt:lpstr>PowerPoint 演示文稿</vt:lpstr>
      <vt:lpstr>PowerPoint 演示文稿</vt:lpstr>
      <vt:lpstr>2 Python安装</vt:lpstr>
      <vt:lpstr>PowerPoint 演示文稿</vt:lpstr>
      <vt:lpstr>PowerPoint 演示文稿</vt:lpstr>
      <vt:lpstr>PowerPoint 演示文稿</vt:lpstr>
      <vt:lpstr>3 Python基本语法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 NumPy入门</vt:lpstr>
      <vt:lpstr>1 数组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 ufunc函数</vt:lpstr>
      <vt:lpstr>PowerPoint 演示文稿</vt:lpstr>
      <vt:lpstr>PowerPoint 演示文稿</vt:lpstr>
      <vt:lpstr>PowerPoint 演示文稿</vt:lpstr>
      <vt:lpstr>3 矩阵</vt:lpstr>
      <vt:lpstr>PowerPoint 演示文稿</vt:lpstr>
      <vt:lpstr>4 常用函数</vt:lpstr>
      <vt:lpstr>5 文件读写</vt:lpstr>
      <vt:lpstr>5 文件读写</vt:lpstr>
      <vt:lpstr>三 Matplotlib绘图</vt:lpstr>
      <vt:lpstr>1 曲线图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 散点图</vt:lpstr>
      <vt:lpstr>PowerPoint 演示文稿</vt:lpstr>
      <vt:lpstr>3 饼图</vt:lpstr>
      <vt:lpstr>饼图的图例形式</vt:lpstr>
      <vt:lpstr>4 直方图</vt:lpstr>
      <vt:lpstr>PowerPoint 演示文稿</vt:lpstr>
      <vt:lpstr>PowerPoint 演示文稿</vt:lpstr>
      <vt:lpstr>5 三维曲面</vt:lpstr>
      <vt:lpstr>四 地图绘制</vt:lpstr>
      <vt:lpstr>简单示例</vt:lpstr>
      <vt:lpstr>其他（地图）可视化工具</vt:lpstr>
      <vt:lpstr>五 数据挖掘（机器学习）scikit-learn</vt:lpstr>
      <vt:lpstr>1 回归方法</vt:lpstr>
      <vt:lpstr>示例：</vt:lpstr>
      <vt:lpstr>结果：</vt:lpstr>
      <vt:lpstr>PowerPoint 演示文稿</vt:lpstr>
      <vt:lpstr>结果：</vt:lpstr>
      <vt:lpstr>2 分类模块</vt:lpstr>
      <vt:lpstr>支持向量机示例</vt:lpstr>
      <vt:lpstr>PowerPoint 演示文稿</vt:lpstr>
      <vt:lpstr>PowerPoint 演示文稿</vt:lpstr>
      <vt:lpstr>3 聚类</vt:lpstr>
      <vt:lpstr>PowerPoint 演示文稿</vt:lpstr>
      <vt:lpstr>PowerPoint 演示文稿</vt:lpstr>
      <vt:lpstr>4 数据降维</vt:lpstr>
      <vt:lpstr>数据降维用于图像压缩</vt:lpstr>
      <vt:lpstr>运行结果：</vt:lpstr>
      <vt:lpstr>其他的Python资源</vt:lpstr>
      <vt:lpstr>  谢谢！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2017-06-24T11:18:55Z</dcterms:created>
  <dcterms:modified xsi:type="dcterms:W3CDTF">2019-07-09T12:42:30Z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