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71" r:id="rId4"/>
    <p:sldId id="272" r:id="rId5"/>
    <p:sldId id="270" r:id="rId6"/>
    <p:sldId id="266" r:id="rId7"/>
    <p:sldId id="273" r:id="rId8"/>
    <p:sldId id="268" r:id="rId9"/>
    <p:sldId id="276" r:id="rId10"/>
    <p:sldId id="277" r:id="rId11"/>
    <p:sldId id="274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76DC8-AB37-E416-66E1-3023DF617FEF}" v="1" dt="2022-06-20T07:44:52.358"/>
    <p1510:client id="{0BD9D269-2C0A-9BED-092C-77D99A6601A6}" v="346" dt="2022-06-19T18:11:35.856"/>
    <p1510:client id="{107DCA2E-4B26-473F-AB6B-854BB43D15CA}" v="20" dt="2022-06-18T15:47:51.775"/>
    <p1510:client id="{1ED09729-F5EA-6558-0E29-D642D29888F4}" v="52" dt="2022-06-19T19:00:02.746"/>
    <p1510:client id="{2AC882ED-CBC1-9F60-1A15-35385EB19A16}" v="23" dt="2022-06-20T07:59:56.286"/>
    <p1510:client id="{5FF743D3-48F5-9886-3367-A3C8A61941B5}" v="247" dt="2022-06-19T22:12:29.622"/>
    <p1510:client id="{847ED54B-9FFD-FB45-CEBA-27030F8B2752}" v="7" dt="2022-06-19T22:08:52.082"/>
    <p1510:client id="{9ED28639-8BE4-5DB0-2C4A-F0B2A5165584}" v="24" dt="2022-06-19T18:56:52.626"/>
    <p1510:client id="{B33CC561-5027-5D1A-54B7-9D05458F1508}" v="798" dt="2022-06-19T15:43:46.896"/>
    <p1510:client id="{D09058E6-61FD-4365-8C86-5A2A3E59E1DD}" v="2" dt="2022-06-18T15:45:01.287"/>
    <p1510:client id="{DB676083-B5F5-EBD3-850C-9C167EAF3C20}" v="769" dt="2022-06-19T19:17:03.457"/>
    <p1510:client id="{FCB49165-9F76-1A56-3DB7-A8C29364F724}" v="32" dt="2022-06-20T07:58:44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D3C21-D1C0-4F75-8DC5-BC894CE4AFB9}" type="datetimeFigureOut">
              <a:t>6/20/2022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6EDE5-DD50-4D49-882D-5467189C8326}" type="slidenum"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(The sub-table keep consistent with the parent table, and only provides readable functions)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EDE5-DD50-4D49-882D-5467189C8326}" type="slidenum"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8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(The sub-table keep consistent with the parent table, and only provides readable functions)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EDE5-DD50-4D49-882D-5467189C8326}" type="slidenum"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3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2ACF-5B6B-726D-D125-2C153D97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80601-386E-F042-01A6-03DC1288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1328-06D1-195E-0446-E3A83AA4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9132-647B-FEC0-9C89-00609C14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F85D-3A6D-5EC2-BF58-FA7E55E8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562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A175-A90B-C6C5-E1AD-89012CA9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DB44D-2ED3-D156-9479-9F90DD9C8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AB1E-0652-689B-044A-2BD63C0D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8F044-918A-A168-455E-9BC241B0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F343-D33B-32A5-F9F8-CCE13D97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67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2B187-2511-AC5D-9AFB-903F36C5A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25958-F4F2-9698-E4A0-4505B849E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5648-2BAE-2502-F4AD-AFDF43FF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4771-960C-AA87-69CA-78F1EAEE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CB74-E29E-BA0C-3A20-2B9C81E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25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28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9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29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2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4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5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7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Titelpagina + Beeld</a:t>
            </a: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" y="1712684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3507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350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1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351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2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3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4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5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6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7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8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9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0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39172259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4D61-DEF2-F0E4-13FF-916693D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4360-6588-18BB-B1CE-562D0012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8EC3-54E0-3221-A589-4B7EA081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9736-E2C2-DE4E-0DC5-3F28A818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FF49-0425-B723-39E0-D643D062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07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4EFB-ED17-065D-283F-FB57CA68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0289-1C53-C060-C2FB-2B7DB6F5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A5CF-577D-FC8D-7663-8FA983E2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510C-7E5C-3AA2-45B5-E74E507B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FC80-E3B5-6A65-ACFB-BEC2DD31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242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11E8-E512-3005-2496-6041359E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54FA-D3D0-63E6-20C9-DFEB25807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AC02-095A-F828-0981-6447C907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14B4-BFFC-0D5F-622A-DEF48AAA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BF9B-2734-3574-0336-4056FB5A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723F5-51B8-E26F-95F7-23BD87C4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099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565-BC9E-2C07-EF31-0C57F84A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3D23-3787-EDC5-0F3C-E7D7C135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915C0-BB21-70D0-87C5-691DA127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F4B70-73A3-97FE-F923-EFAD7F2AC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DFB10-F523-66A5-5026-3824D8AE1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C4717-6578-E4CC-004F-FD1762B2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D03F9-344D-E49A-3D05-9C7D10C9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48957-21CA-4585-C542-785F6AF2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265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C0C-D605-14D1-87E5-BA362D19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83844-FBD9-778E-D88B-690A7172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1F590-93A9-A688-B3E7-3F655EFA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020AF-0633-C270-D353-287F7C85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42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8258C-76FD-82CB-82E9-1EED532E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6F946-42C0-D4A3-198E-C3FA1F85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F7FE-E279-FBF8-7E7D-6D1E0D2D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09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E02E-3D87-61C9-311A-30567E7C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69BF-3522-8919-E79A-8E69791E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3C079-B34F-33CC-E3F4-09357A62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C6D3D-202C-3AE6-0BE8-78901A6A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6B27A-4A5D-57F0-55DD-82A53EA8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F9CCE-F802-1BCC-FCF2-3D2EE538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63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D20E-F9DC-B2C5-167D-4CF9674C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57D5C-1F02-0260-E3FC-97A0B0B0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111A3-F0BA-3591-38C4-2AC6CB96A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E23D-D408-CB58-0DBA-D16BCA37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9D8F1-A7EA-4057-FEA1-A8DFD8F2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6034-EE06-FBA1-4DC4-9811E10C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270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D5208-6E03-48C6-44D3-7059CEB4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9BF2-1C58-720D-2A2F-EB1870B2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5FB1-DE70-B6C6-5F45-2E29B457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15C9-8750-40AD-940C-CCF0B24B0280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C22D-F8CE-DFD6-B3E6-FA04474B1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0EA2-13EB-36FA-0AB1-E36538AE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C841-CB3D-4873-BF83-AFADD2A361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58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1" name="Tijdelijke aanduiding voor afbeelding 38"/>
          <p:cNvGrpSpPr/>
          <p:nvPr/>
        </p:nvGrpSpPr>
        <p:grpSpPr>
          <a:xfrm>
            <a:off x="4852465" y="0"/>
            <a:ext cx="7339534" cy="6858000"/>
            <a:chOff x="0" y="0"/>
            <a:chExt cx="7339532" cy="6858000"/>
          </a:xfrm>
        </p:grpSpPr>
        <p:sp>
          <p:nvSpPr>
            <p:cNvPr id="3149" name="Rectangle"/>
            <p:cNvSpPr/>
            <p:nvPr/>
          </p:nvSpPr>
          <p:spPr>
            <a:xfrm>
              <a:off x="0" y="0"/>
              <a:ext cx="7339533" cy="6858000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50" name="image11.jpeg" descr="image11.jpeg"/>
            <p:cNvPicPr>
              <a:picLocks noChangeAspect="1"/>
            </p:cNvPicPr>
            <p:nvPr/>
          </p:nvPicPr>
          <p:blipFill>
            <a:blip r:embed="rId2"/>
            <a:srcRect t="32" b="32"/>
            <a:stretch>
              <a:fillRect/>
            </a:stretch>
          </p:blipFill>
          <p:spPr>
            <a:xfrm>
              <a:off x="0" y="-1"/>
              <a:ext cx="7339533" cy="6858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8500" y="4031392"/>
            <a:ext cx="3729203" cy="1148128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n-US"/>
              <a:t>Daniel van  den Akker</a:t>
            </a:r>
          </a:p>
          <a:p>
            <a:r>
              <a:rPr lang="en-US"/>
              <a:t>Jingyu Li</a:t>
            </a:r>
            <a:endParaRPr lang="en-US">
              <a:cs typeface="Calibri"/>
            </a:endParaRPr>
          </a:p>
          <a:p>
            <a:r>
              <a:rPr lang="en-US"/>
              <a:t>Lang Feng</a:t>
            </a:r>
            <a:endParaRPr lang="en-US">
              <a:cs typeface="Calibri"/>
            </a:endParaRPr>
          </a:p>
          <a:p>
            <a:r>
              <a:rPr lang="en-US" err="1"/>
              <a:t>Xueyuan</a:t>
            </a:r>
            <a:r>
              <a:rPr lang="en-US"/>
              <a:t> Chen</a:t>
            </a:r>
            <a:endParaRPr lang="en-US">
              <a:cs typeface="Calibri"/>
            </a:endParaRPr>
          </a:p>
          <a:p>
            <a:r>
              <a:rPr lang="en-US"/>
              <a:t>Zhiheng Wang</a:t>
            </a:r>
            <a:endParaRPr/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xfrm>
            <a:off x="698500" y="890510"/>
            <a:ext cx="3729206" cy="29254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/>
              <a:t>Web-scale Data Management</a:t>
            </a:r>
          </a:p>
          <a:p>
            <a:r>
              <a:rPr lang="en-US"/>
              <a:t>Group 6</a:t>
            </a:r>
            <a:endParaRPr/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sz="2950">
                <a:ea typeface="+mj-lt"/>
                <a:cs typeface="+mj-lt"/>
              </a:rPr>
              <a:t>Results</a:t>
            </a:r>
            <a:endParaRPr lang="en-US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791970C-303B-E91F-BA12-A4CE723A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0" y="1234516"/>
            <a:ext cx="11026710" cy="43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9792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94A5-1EDC-5488-3539-B29C09E8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347792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sz="2950" b="1">
                <a:ea typeface="+mj-lt"/>
                <a:cs typeface="+mj-lt"/>
              </a:rPr>
              <a:t>Overall Design Architecture Diagram</a:t>
            </a:r>
            <a:endParaRPr lang="en-US" sz="2950" b="1">
              <a:cs typeface="Calibri Light"/>
            </a:endParaRP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endParaRPr lang="zh-CN" altLang="en-US">
              <a:cs typeface="Calibri"/>
            </a:endParaRP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</a:t>
            </a:fld>
            <a:endParaRPr/>
          </a:p>
        </p:txBody>
      </p:sp>
      <p:pic>
        <p:nvPicPr>
          <p:cNvPr id="3" name="图片 4" descr="徽标&#10;&#10;已自动生成说明">
            <a:extLst>
              <a:ext uri="{FF2B5EF4-FFF2-40B4-BE49-F238E27FC236}">
                <a16:creationId xmlns:a16="http://schemas.microsoft.com/office/drawing/2014/main" id="{259EBBAE-130F-0DEF-6F97-A678A25C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36" y="2955037"/>
            <a:ext cx="1509271" cy="760233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75B84FE7-5D31-D9CF-3374-CFA0AC7D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37" y="3674284"/>
            <a:ext cx="2633221" cy="1449780"/>
          </a:xfrm>
          <a:prstGeom prst="rect">
            <a:avLst/>
          </a:prstGeom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C664BFC6-8692-D6AA-A33A-F483AF376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39" y="1368606"/>
            <a:ext cx="2743200" cy="1440180"/>
          </a:xfrm>
          <a:prstGeom prst="rect">
            <a:avLst/>
          </a:prstGeom>
        </p:spPr>
      </p:pic>
      <p:pic>
        <p:nvPicPr>
          <p:cNvPr id="2" name="图片 5">
            <a:extLst>
              <a:ext uri="{FF2B5EF4-FFF2-40B4-BE49-F238E27FC236}">
                <a16:creationId xmlns:a16="http://schemas.microsoft.com/office/drawing/2014/main" id="{806EC131-82BA-EAC4-D745-38481489D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29" y="4884913"/>
            <a:ext cx="2743200" cy="733206"/>
          </a:xfrm>
          <a:prstGeom prst="rect">
            <a:avLst/>
          </a:prstGeom>
        </p:spPr>
      </p:pic>
      <p:pic>
        <p:nvPicPr>
          <p:cNvPr id="6" name="图片 7" descr="徽标, 公司名称&#10;&#10;已自动生成说明">
            <a:extLst>
              <a:ext uri="{FF2B5EF4-FFF2-40B4-BE49-F238E27FC236}">
                <a16:creationId xmlns:a16="http://schemas.microsoft.com/office/drawing/2014/main" id="{82C5B69B-EB16-6A16-7919-3BEB9AD03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551" y="5696097"/>
            <a:ext cx="1090466" cy="1090466"/>
          </a:xfrm>
          <a:prstGeom prst="rect">
            <a:avLst/>
          </a:prstGeom>
        </p:spPr>
      </p:pic>
      <p:pic>
        <p:nvPicPr>
          <p:cNvPr id="8" name="图片 8" descr="图形用户界面, 图示&#10;&#10;已自动生成说明">
            <a:extLst>
              <a:ext uri="{FF2B5EF4-FFF2-40B4-BE49-F238E27FC236}">
                <a16:creationId xmlns:a16="http://schemas.microsoft.com/office/drawing/2014/main" id="{31F2F03F-CAB1-4C02-C152-0121FB5D1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883" y="1367575"/>
            <a:ext cx="11934127" cy="7372618"/>
          </a:xfrm>
          <a:prstGeom prst="rect">
            <a:avLst/>
          </a:prstGeom>
        </p:spPr>
      </p:pic>
      <p:pic>
        <p:nvPicPr>
          <p:cNvPr id="9" name="图片 9" descr="图标&#10;&#10;已自动生成说明">
            <a:extLst>
              <a:ext uri="{FF2B5EF4-FFF2-40B4-BE49-F238E27FC236}">
                <a16:creationId xmlns:a16="http://schemas.microsoft.com/office/drawing/2014/main" id="{B93E72EA-AF43-127D-DFB0-E8B252F17E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3952" y="5779558"/>
            <a:ext cx="1221620" cy="92921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06" name="Rectangle 319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5501C-1746-C9F0-E58A-80EB352140FF}"/>
              </a:ext>
            </a:extLst>
          </p:cNvPr>
          <p:cNvSpPr txBox="1"/>
          <p:nvPr/>
        </p:nvSpPr>
        <p:spPr>
          <a:xfrm>
            <a:off x="638881" y="4501453"/>
            <a:ext cx="10909640" cy="1065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700" b="1">
                <a:latin typeface="+mj-lt"/>
                <a:ea typeface="+mj-ea"/>
                <a:cs typeface="+mj-cs"/>
              </a:rPr>
              <a:t>Life cycle of transactions in </a:t>
            </a:r>
            <a:r>
              <a:rPr lang="en-US" sz="2700" b="1" err="1">
                <a:latin typeface="+mj-lt"/>
                <a:ea typeface="+mj-ea"/>
                <a:cs typeface="+mj-cs"/>
              </a:rPr>
              <a:t>Seata</a:t>
            </a:r>
            <a:endParaRPr lang="en-US" sz="2700" b="1">
              <a:latin typeface="+mj-lt"/>
              <a:ea typeface="+mj-ea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2700" b="1">
              <a:latin typeface="+mj-lt"/>
              <a:ea typeface="等线 Light"/>
              <a:cs typeface="Calibri Light"/>
            </a:endParaRPr>
          </a:p>
        </p:txBody>
      </p:sp>
      <p:pic>
        <p:nvPicPr>
          <p:cNvPr id="10" name="图片 4" descr="图示&#10;&#10;已自动生成说明">
            <a:extLst>
              <a:ext uri="{FF2B5EF4-FFF2-40B4-BE49-F238E27FC236}">
                <a16:creationId xmlns:a16="http://schemas.microsoft.com/office/drawing/2014/main" id="{60EA07B5-F550-8880-CB7B-DA4FADAC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6" y="576369"/>
            <a:ext cx="5614416" cy="3382685"/>
          </a:xfrm>
          <a:prstGeom prst="rect">
            <a:avLst/>
          </a:prstGeom>
        </p:spPr>
      </p:pic>
      <p:pic>
        <p:nvPicPr>
          <p:cNvPr id="7" name="图片 7" descr="图示&#10;&#10;已自动生成说明">
            <a:extLst>
              <a:ext uri="{FF2B5EF4-FFF2-40B4-BE49-F238E27FC236}">
                <a16:creationId xmlns:a16="http://schemas.microsoft.com/office/drawing/2014/main" id="{7A5C4FFC-99FD-3713-94A9-4CBA8F36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07" y="1216510"/>
            <a:ext cx="5879755" cy="2102403"/>
          </a:xfrm>
          <a:prstGeom prst="rect">
            <a:avLst/>
          </a:prstGeom>
        </p:spPr>
      </p:pic>
      <p:sp>
        <p:nvSpPr>
          <p:cNvPr id="320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6F6432-05B3-24B1-45AE-4D7D4BE1E4EF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>
              <a:ea typeface="等线"/>
              <a:cs typeface="Calibri"/>
            </a:endParaRP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zh-CN" altLang="en-US"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040AAC-73C8-3244-FADB-A07CEE6E9256}"/>
              </a:ext>
            </a:extLst>
          </p:cNvPr>
          <p:cNvSpPr txBox="1"/>
          <p:nvPr/>
        </p:nvSpPr>
        <p:spPr>
          <a:xfrm>
            <a:off x="2634343" y="965200"/>
            <a:ext cx="2235200" cy="1879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85484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83" name="Rectangle 3182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5501C-1746-C9F0-E58A-80EB352140FF}"/>
              </a:ext>
            </a:extLst>
          </p:cNvPr>
          <p:cNvSpPr txBox="1"/>
          <p:nvPr/>
        </p:nvSpPr>
        <p:spPr>
          <a:xfrm>
            <a:off x="612648" y="1772956"/>
            <a:ext cx="4981013" cy="8422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err="1">
                <a:latin typeface="Calibri"/>
                <a:ea typeface="等线 Light"/>
                <a:cs typeface="Calibri"/>
              </a:rPr>
              <a:t>Seata</a:t>
            </a:r>
            <a:r>
              <a:rPr lang="en-US" altLang="zh-CN" sz="4000" b="1">
                <a:latin typeface="Calibri"/>
                <a:ea typeface="等线 Light"/>
                <a:cs typeface="Calibri"/>
              </a:rPr>
              <a:t> AT mode</a:t>
            </a:r>
          </a:p>
        </p:txBody>
      </p:sp>
      <p:sp>
        <p:nvSpPr>
          <p:cNvPr id="3185" name="Rectangle 3184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87" name="Rectangle 3186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3" descr="图形用户界面, 应用程序&#10;&#10;已自动生成说明">
            <a:extLst>
              <a:ext uri="{FF2B5EF4-FFF2-40B4-BE49-F238E27FC236}">
                <a16:creationId xmlns:a16="http://schemas.microsoft.com/office/drawing/2014/main" id="{DEC1A8CF-3D4D-4F3C-8FBB-361D8854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574" y="3792969"/>
            <a:ext cx="2388184" cy="28346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6F6432-05B3-24B1-45AE-4D7D4BE1E4EF}"/>
              </a:ext>
            </a:extLst>
          </p:cNvPr>
          <p:cNvSpPr txBox="1"/>
          <p:nvPr/>
        </p:nvSpPr>
        <p:spPr>
          <a:xfrm>
            <a:off x="612648" y="3355848"/>
            <a:ext cx="6272784" cy="28254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 Phase 1：commit business data and rollback log in the same local transaction, then release local lock and connection resources.</a:t>
            </a:r>
            <a:endParaRPr lang="en-US" altLang="zh-CN" sz="2200">
              <a:ea typeface="等线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 Phase 2：</a:t>
            </a:r>
            <a:endParaRPr lang="en-US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 for commit case, do the work asynchronously and quickly.</a:t>
            </a:r>
            <a:endParaRPr lang="en-US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 for rollback case, do compensation, base on the rollback log created in the phase 1.</a:t>
            </a:r>
            <a:endParaRPr lang="en-US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/>
            </a:endParaRPr>
          </a:p>
        </p:txBody>
      </p:sp>
      <p:pic>
        <p:nvPicPr>
          <p:cNvPr id="2" name="图片 2" descr="图形用户界面&#10;&#10;已自动生成说明">
            <a:extLst>
              <a:ext uri="{FF2B5EF4-FFF2-40B4-BE49-F238E27FC236}">
                <a16:creationId xmlns:a16="http://schemas.microsoft.com/office/drawing/2014/main" id="{646FA2B6-A86E-2D51-ADE2-303CAE7E1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54" y="233966"/>
            <a:ext cx="6174684" cy="3386538"/>
          </a:xfrm>
          <a:prstGeom prst="rect">
            <a:avLst/>
          </a:prstGeom>
        </p:spPr>
      </p:pic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8811769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zh-CN" altLang="en-US"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040AAC-73C8-3244-FADB-A07CEE6E9256}"/>
              </a:ext>
            </a:extLst>
          </p:cNvPr>
          <p:cNvSpPr txBox="1"/>
          <p:nvPr/>
        </p:nvSpPr>
        <p:spPr>
          <a:xfrm>
            <a:off x="7943396" y="4209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ea typeface="等线"/>
                <a:cs typeface="Calibri"/>
              </a:rPr>
              <a:t>Phase 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145B94-3080-B695-BE3B-E249F7A417F8}"/>
              </a:ext>
            </a:extLst>
          </p:cNvPr>
          <p:cNvSpPr txBox="1"/>
          <p:nvPr/>
        </p:nvSpPr>
        <p:spPr>
          <a:xfrm>
            <a:off x="9746343" y="50219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ea typeface="等线"/>
                <a:cs typeface="Calibri"/>
              </a:rPr>
              <a:t>Phase 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4EF323-4E7E-2E87-BE7A-2C4A7196DA23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263129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94" name="Rectangle 319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pPr algn="ctr" defTabSz="914400"/>
            <a:r>
              <a:rPr lang="en-US" sz="4000"/>
              <a:t>Method of transaction execution</a:t>
            </a:r>
          </a:p>
        </p:txBody>
      </p:sp>
      <p:sp>
        <p:nvSpPr>
          <p:cNvPr id="319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2" descr="日程表, 瀑布图&#10;&#10;已自动生成说明">
            <a:extLst>
              <a:ext uri="{FF2B5EF4-FFF2-40B4-BE49-F238E27FC236}">
                <a16:creationId xmlns:a16="http://schemas.microsoft.com/office/drawing/2014/main" id="{F8A48811-4EDF-1336-AA1D-9F1917469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7" b="15433"/>
          <a:stretch/>
        </p:blipFill>
        <p:spPr>
          <a:xfrm>
            <a:off x="77250" y="2207188"/>
            <a:ext cx="6127101" cy="3841864"/>
          </a:xfrm>
          <a:prstGeom prst="rect">
            <a:avLst/>
          </a:prstGeom>
        </p:spPr>
      </p:pic>
      <p:pic>
        <p:nvPicPr>
          <p:cNvPr id="3" name="图片 3" descr="日程表&#10;&#10;已自动生成说明">
            <a:extLst>
              <a:ext uri="{FF2B5EF4-FFF2-40B4-BE49-F238E27FC236}">
                <a16:creationId xmlns:a16="http://schemas.microsoft.com/office/drawing/2014/main" id="{C3133C09-22EE-DFD4-128F-BD46A3F29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" t="7612" r="125" b="87"/>
          <a:stretch/>
        </p:blipFill>
        <p:spPr>
          <a:xfrm>
            <a:off x="6372286" y="2248010"/>
            <a:ext cx="5508022" cy="3708162"/>
          </a:xfrm>
          <a:prstGeom prst="rect">
            <a:avLst/>
          </a:prstGeom>
        </p:spPr>
      </p:pic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zh-CN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87656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B401F9-DFBC-9CA8-80D8-6311E7F55D19}"/>
              </a:ext>
            </a:extLst>
          </p:cNvPr>
          <p:cNvSpPr txBox="1"/>
          <p:nvPr/>
        </p:nvSpPr>
        <p:spPr>
          <a:xfrm>
            <a:off x="871921" y="435493"/>
            <a:ext cx="6698341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000" b="1">
                <a:latin typeface="Times New Roman"/>
                <a:ea typeface="+mn-lt"/>
                <a:cs typeface="Times New Roman"/>
              </a:rPr>
              <a:t>Multiple</a:t>
            </a:r>
            <a:r>
              <a:rPr lang="zh-CN" sz="2000">
                <a:latin typeface="Times New Roman"/>
                <a:ea typeface="等线"/>
                <a:cs typeface="Times New Roman"/>
              </a:rPr>
              <a:t>  Eurake &amp; Micro-services</a:t>
            </a:r>
            <a:endParaRPr lang="zh-CN" sz="2000">
              <a:ea typeface="等线"/>
              <a:cs typeface="Calibri" panose="020F0502020204030204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000">
                <a:latin typeface="Times New Roman"/>
                <a:ea typeface="等线"/>
                <a:cs typeface="Times New Roman"/>
              </a:rPr>
              <a:t>R</a:t>
            </a:r>
            <a:r>
              <a:rPr lang="zh-CN" sz="2000">
                <a:latin typeface="Times New Roman"/>
                <a:ea typeface="等线"/>
                <a:cs typeface="Times New Roman"/>
              </a:rPr>
              <a:t>e</a:t>
            </a:r>
            <a:r>
              <a:rPr lang="en-US" altLang="zh-CN" sz="2000">
                <a:latin typeface="Times New Roman"/>
                <a:ea typeface="等线"/>
                <a:cs typeface="Times New Roman"/>
              </a:rPr>
              <a:t>ad</a:t>
            </a:r>
            <a:r>
              <a:rPr lang="zh-CN" sz="2000">
                <a:latin typeface="Times New Roman"/>
                <a:ea typeface="等线"/>
                <a:cs typeface="Times New Roman"/>
              </a:rPr>
              <a:t> Scalability-</a:t>
            </a:r>
            <a:r>
              <a:rPr lang="zh-CN" altLang="en-US" sz="2000">
                <a:latin typeface="Times New Roman"/>
                <a:ea typeface="等线"/>
                <a:cs typeface="Times New Roman"/>
              </a:rPr>
              <a:t> </a:t>
            </a:r>
            <a:r>
              <a:rPr lang="zh-CN" altLang="en-US" sz="2000" b="1">
                <a:latin typeface="Times New Roman"/>
                <a:ea typeface="等线"/>
                <a:cs typeface="Times New Roman"/>
              </a:rPr>
              <a:t>Database </a:t>
            </a:r>
            <a:r>
              <a:rPr lang="en-US" altLang="zh-CN" sz="2000" b="1">
                <a:latin typeface="Times New Roman"/>
                <a:ea typeface="等线"/>
                <a:cs typeface="Times New Roman"/>
              </a:rPr>
              <a:t>Replica</a:t>
            </a:r>
            <a:endParaRPr lang="zh-CN" sz="2000">
              <a:ea typeface="+mn-lt"/>
              <a:cs typeface="+mn-lt"/>
            </a:endParaRPr>
          </a:p>
          <a:p>
            <a:endParaRPr lang="zh-CN">
              <a:ea typeface="+mn-lt"/>
              <a:cs typeface="+mn-lt"/>
            </a:endParaRPr>
          </a:p>
          <a:p>
            <a:r>
              <a:rPr lang="en-US" altLang="zh-CN">
                <a:latin typeface="Times New Roman"/>
                <a:ea typeface="等线"/>
                <a:cs typeface="Times New Roman"/>
              </a:rPr>
              <a:t>Add</a:t>
            </a:r>
            <a:r>
              <a:rPr lang="zh-CN" altLang="en-US">
                <a:latin typeface="Times New Roman"/>
                <a:ea typeface="等线"/>
                <a:cs typeface="Times New Roman"/>
              </a:rPr>
              <a:t> additional databases </a:t>
            </a:r>
          </a:p>
          <a:p>
            <a:endParaRPr lang="zh-CN" altLang="en-US">
              <a:latin typeface="Times New Roman"/>
              <a:ea typeface="等线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000">
                <a:latin typeface="Times New Roman"/>
                <a:ea typeface="等线"/>
                <a:cs typeface="Calibri"/>
              </a:rPr>
              <a:t>Write Scalability</a:t>
            </a:r>
            <a:r>
              <a:rPr lang="zh-CN" altLang="en-US">
                <a:latin typeface="Times New Roman"/>
                <a:ea typeface="等线"/>
                <a:cs typeface="Calibri"/>
              </a:rPr>
              <a:t>- </a:t>
            </a:r>
            <a:r>
              <a:rPr lang="zh-CN" altLang="en-US" b="1">
                <a:latin typeface="Times New Roman"/>
                <a:ea typeface="等线"/>
                <a:cs typeface="Calibri"/>
              </a:rPr>
              <a:t>Table </a:t>
            </a:r>
            <a:r>
              <a:rPr lang="zh-CN" altLang="en-US" sz="2000" b="1">
                <a:latin typeface="Times New Roman"/>
                <a:ea typeface="等线"/>
                <a:cs typeface="Calibri"/>
              </a:rPr>
              <a:t>Partitioning</a:t>
            </a:r>
            <a:endParaRPr lang="zh-CN" sz="2000" b="1">
              <a:latin typeface="Times New Roman"/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  <a:p>
            <a:r>
              <a:rPr lang="zh-CN" altLang="en-US">
                <a:latin typeface="Times New Roman"/>
                <a:ea typeface="等线"/>
                <a:cs typeface="Calibri"/>
              </a:rPr>
              <a:t>Divide each table into four sub-tables.</a:t>
            </a:r>
          </a:p>
          <a:p>
            <a:endParaRPr lang="zh-CN" altLang="en-US">
              <a:latin typeface="Times New Roman"/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</p:txBody>
      </p:sp>
      <p:pic>
        <p:nvPicPr>
          <p:cNvPr id="5" name="图片 5" descr="表格&#10;&#10;已自动生成说明">
            <a:extLst>
              <a:ext uri="{FF2B5EF4-FFF2-40B4-BE49-F238E27FC236}">
                <a16:creationId xmlns:a16="http://schemas.microsoft.com/office/drawing/2014/main" id="{DD5EBFB6-1DCC-85B5-C754-DBF6A481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857" y="2608179"/>
            <a:ext cx="3955142" cy="1386520"/>
          </a:xfrm>
          <a:prstGeom prst="rect">
            <a:avLst/>
          </a:prstGeom>
        </p:spPr>
      </p:pic>
      <p:pic>
        <p:nvPicPr>
          <p:cNvPr id="6" name="图片 6" descr="图形用户界面, 应用程序&#10;&#10;已自动生成说明">
            <a:extLst>
              <a:ext uri="{FF2B5EF4-FFF2-40B4-BE49-F238E27FC236}">
                <a16:creationId xmlns:a16="http://schemas.microsoft.com/office/drawing/2014/main" id="{F4ACBFCD-D5A8-C239-43C9-1E039758B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464" y="2608794"/>
            <a:ext cx="2039258" cy="1893288"/>
          </a:xfrm>
          <a:prstGeom prst="rect">
            <a:avLst/>
          </a:prstGeom>
        </p:spPr>
      </p:pic>
      <p:sp>
        <p:nvSpPr>
          <p:cNvPr id="8" name="Rectangle 3177">
            <a:extLst>
              <a:ext uri="{FF2B5EF4-FFF2-40B4-BE49-F238E27FC236}">
                <a16:creationId xmlns:a16="http://schemas.microsoft.com/office/drawing/2014/main" id="{95AA3FE6-6F71-F68F-DEC2-BC32270D6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DACE58C-1A57-42B2-400F-FFB2E4695C8B}"/>
              </a:ext>
            </a:extLst>
          </p:cNvPr>
          <p:cNvSpPr txBox="1">
            <a:spLocks/>
          </p:cNvSpPr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850391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155700" algn="l"/>
              </a:tabLst>
              <a:defRPr sz="297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5400">
                <a:solidFill>
                  <a:srgbClr val="FFFFFF"/>
                </a:solidFill>
              </a:rPr>
              <a:t>Method of scalability &amp; fault-tolerance</a:t>
            </a:r>
          </a:p>
        </p:txBody>
      </p:sp>
      <p:cxnSp>
        <p:nvCxnSpPr>
          <p:cNvPr id="12" name="Straight Connector 3179">
            <a:extLst>
              <a:ext uri="{FF2B5EF4-FFF2-40B4-BE49-F238E27FC236}">
                <a16:creationId xmlns:a16="http://schemas.microsoft.com/office/drawing/2014/main" id="{33E3326E-5896-76FA-D531-B39CAB276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jdelijke aanduiding voor datum 3">
            <a:extLst>
              <a:ext uri="{FF2B5EF4-FFF2-40B4-BE49-F238E27FC236}">
                <a16:creationId xmlns:a16="http://schemas.microsoft.com/office/drawing/2014/main" id="{F8646A4E-32C1-92E0-67C2-5F3515DD4AC8}"/>
              </a:ext>
            </a:extLst>
          </p:cNvPr>
          <p:cNvSpPr txBox="1"/>
          <p:nvPr/>
        </p:nvSpPr>
        <p:spPr>
          <a:xfrm>
            <a:off x="9942248" y="63926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zh-CN" altLang="en-US">
              <a:cs typeface="Calibri"/>
            </a:endParaRPr>
          </a:p>
        </p:txBody>
      </p:sp>
      <p:pic>
        <p:nvPicPr>
          <p:cNvPr id="7" name="图片 3" descr="文本&#10;&#10;已自动生成说明">
            <a:extLst>
              <a:ext uri="{FF2B5EF4-FFF2-40B4-BE49-F238E27FC236}">
                <a16:creationId xmlns:a16="http://schemas.microsoft.com/office/drawing/2014/main" id="{EAD9C260-B773-83C9-11A6-3B98B98DD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33" y="974691"/>
            <a:ext cx="6648332" cy="13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2095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B401F9-DFBC-9CA8-80D8-6311E7F55D19}"/>
              </a:ext>
            </a:extLst>
          </p:cNvPr>
          <p:cNvSpPr txBox="1"/>
          <p:nvPr/>
        </p:nvSpPr>
        <p:spPr>
          <a:xfrm>
            <a:off x="578507" y="413596"/>
            <a:ext cx="10829183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en-US" altLang="zh-CN" sz="2000" b="1" err="1">
                <a:latin typeface="Times New Roman"/>
                <a:ea typeface="+mn-lt"/>
                <a:cs typeface="Times New Roman"/>
              </a:rPr>
              <a:t>Pgpool</a:t>
            </a:r>
            <a:r>
              <a:rPr lang="en-US" altLang="zh-CN" sz="2000" b="1">
                <a:latin typeface="Times New Roman"/>
                <a:ea typeface="+mn-lt"/>
                <a:cs typeface="Times New Roman"/>
              </a:rPr>
              <a:t>-II </a:t>
            </a:r>
            <a:r>
              <a:rPr lang="en-US" altLang="zh-CN" sz="2000">
                <a:latin typeface="Times New Roman"/>
                <a:ea typeface="+mn-lt"/>
                <a:cs typeface="Times New Roman"/>
              </a:rPr>
              <a:t>manages </a:t>
            </a:r>
            <a:r>
              <a:rPr lang="en-US" altLang="zh-CN" sz="2000" err="1">
                <a:latin typeface="Times New Roman"/>
                <a:ea typeface="+mn-lt"/>
                <a:cs typeface="Times New Roman"/>
              </a:rPr>
              <a:t>Postgresql</a:t>
            </a:r>
            <a:r>
              <a:rPr lang="en-US" altLang="zh-CN" sz="2000">
                <a:latin typeface="Times New Roman"/>
                <a:ea typeface="+mn-lt"/>
                <a:cs typeface="Times New Roman"/>
              </a:rPr>
              <a:t> service instances and </a:t>
            </a:r>
            <a:r>
              <a:rPr lang="en-US" sz="2000">
                <a:latin typeface="Times New Roman"/>
                <a:ea typeface="+mn-lt"/>
                <a:cs typeface="+mn-lt"/>
              </a:rPr>
              <a:t>provides connection pooling,  load balancing, automated failover, and replication.</a:t>
            </a:r>
            <a:endParaRPr lang="en-US" altLang="zh-CN" sz="2000"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en-US" altLang="zh-CN" sz="2000" err="1">
                <a:latin typeface="Times New Roman"/>
                <a:ea typeface="等线"/>
                <a:cs typeface="Times New Roman"/>
              </a:rPr>
              <a:t>Seata</a:t>
            </a:r>
            <a:r>
              <a:rPr lang="en-US" altLang="zh-CN" sz="2000">
                <a:latin typeface="Times New Roman"/>
                <a:ea typeface="等线"/>
                <a:cs typeface="Times New Roman"/>
              </a:rPr>
              <a:t>, Eureka and Databases are deployed as K8s </a:t>
            </a:r>
            <a:r>
              <a:rPr lang="en-US" altLang="zh-CN" sz="2000" err="1">
                <a:latin typeface="Times New Roman"/>
                <a:ea typeface="等线"/>
                <a:cs typeface="Times New Roman"/>
              </a:rPr>
              <a:t>StatefulSets</a:t>
            </a:r>
            <a:endParaRPr lang="en-US" altLang="zh-CN" sz="2000">
              <a:latin typeface="Times New Roman"/>
              <a:ea typeface="等线"/>
              <a:cs typeface="Times New Roman"/>
            </a:endParaRPr>
          </a:p>
          <a:p>
            <a:pPr marL="742950" lvl="1" indent="-285750">
              <a:lnSpc>
                <a:spcPct val="250000"/>
              </a:lnSpc>
              <a:buFont typeface="Arial"/>
              <a:buChar char="•"/>
            </a:pPr>
            <a:r>
              <a:rPr lang="en-US" altLang="zh-CN" sz="2000">
                <a:latin typeface="Times New Roman"/>
                <a:ea typeface="等线"/>
                <a:cs typeface="Times New Roman"/>
              </a:rPr>
              <a:t>Scaling up by updating K8s replica configurations</a:t>
            </a:r>
          </a:p>
          <a:p>
            <a:endParaRPr lang="zh-CN" altLang="en-US">
              <a:latin typeface="Times New Roman"/>
              <a:ea typeface="等线"/>
              <a:cs typeface="Calibri"/>
            </a:endParaRPr>
          </a:p>
          <a:p>
            <a:endParaRPr lang="zh-CN" altLang="en-US">
              <a:latin typeface="Calibri" panose="020F0502020204030204"/>
              <a:ea typeface="等线"/>
              <a:cs typeface="Calibri"/>
            </a:endParaRPr>
          </a:p>
          <a:p>
            <a:endParaRPr lang="zh-CN" altLang="en-US">
              <a:latin typeface="Times New Roman"/>
              <a:ea typeface="等线"/>
              <a:cs typeface="Calibri"/>
            </a:endParaRPr>
          </a:p>
        </p:txBody>
      </p:sp>
      <p:sp>
        <p:nvSpPr>
          <p:cNvPr id="8" name="Rectangle 3177">
            <a:extLst>
              <a:ext uri="{FF2B5EF4-FFF2-40B4-BE49-F238E27FC236}">
                <a16:creationId xmlns:a16="http://schemas.microsoft.com/office/drawing/2014/main" id="{95AA3FE6-6F71-F68F-DEC2-BC32270D6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DACE58C-1A57-42B2-400F-FFB2E4695C8B}"/>
              </a:ext>
            </a:extLst>
          </p:cNvPr>
          <p:cNvSpPr txBox="1">
            <a:spLocks/>
          </p:cNvSpPr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850391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155700" algn="l"/>
              </a:tabLst>
              <a:defRPr sz="297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5400">
                <a:solidFill>
                  <a:srgbClr val="FFFFFF"/>
                </a:solidFill>
              </a:rPr>
              <a:t>Method of scalability &amp; fault-tolerance</a:t>
            </a:r>
          </a:p>
        </p:txBody>
      </p:sp>
      <p:cxnSp>
        <p:nvCxnSpPr>
          <p:cNvPr id="12" name="Straight Connector 3179">
            <a:extLst>
              <a:ext uri="{FF2B5EF4-FFF2-40B4-BE49-F238E27FC236}">
                <a16:creationId xmlns:a16="http://schemas.microsoft.com/office/drawing/2014/main" id="{33E3326E-5896-76FA-D531-B39CAB276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jdelijke aanduiding voor datum 3">
            <a:extLst>
              <a:ext uri="{FF2B5EF4-FFF2-40B4-BE49-F238E27FC236}">
                <a16:creationId xmlns:a16="http://schemas.microsoft.com/office/drawing/2014/main" id="{F8646A4E-32C1-92E0-67C2-5F3515DD4AC8}"/>
              </a:ext>
            </a:extLst>
          </p:cNvPr>
          <p:cNvSpPr txBox="1"/>
          <p:nvPr/>
        </p:nvSpPr>
        <p:spPr>
          <a:xfrm>
            <a:off x="9942248" y="63926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zh-CN" altLang="en-US"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F7E490F-FF8A-F5B1-AF1C-74E6B15F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311" y="1371321"/>
            <a:ext cx="1857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7052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sz="2950">
                <a:ea typeface="+mj-lt"/>
                <a:cs typeface="+mj-lt"/>
              </a:rPr>
              <a:t>Results</a:t>
            </a:r>
            <a:endParaRPr lang="en-US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80889-4EE1-8A5A-60CF-03815111C4BA}"/>
              </a:ext>
            </a:extLst>
          </p:cNvPr>
          <p:cNvSpPr txBox="1"/>
          <p:nvPr/>
        </p:nvSpPr>
        <p:spPr>
          <a:xfrm>
            <a:off x="697832" y="1532021"/>
            <a:ext cx="93846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- Consistency test passed with 0 inconsistencies in payment and stock log and databases</a:t>
            </a:r>
          </a:p>
          <a:p>
            <a:r>
              <a:rPr lang="en-US">
                <a:ea typeface="Calibri"/>
                <a:cs typeface="Calibri"/>
              </a:rPr>
              <a:t>- 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4D01B50-80B5-BAB4-C8A6-1DFCF890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84" y="2176980"/>
            <a:ext cx="9833810" cy="382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864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sz="2950">
                <a:ea typeface="+mj-lt"/>
                <a:cs typeface="+mj-lt"/>
              </a:rPr>
              <a:t>Results</a:t>
            </a:r>
            <a:endParaRPr lang="en-US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B7DDF08-3E04-3CFA-106D-225D0BAD8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7" r="-78" b="-926"/>
          <a:stretch/>
        </p:blipFill>
        <p:spPr>
          <a:xfrm>
            <a:off x="1030706" y="2009635"/>
            <a:ext cx="6471080" cy="3624551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299607D-13E4-93A9-1515-8632D7449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422470"/>
            <a:ext cx="9886301" cy="546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5056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Overall Design Architecture Diagram</vt:lpstr>
      <vt:lpstr>PowerPoint Presentation</vt:lpstr>
      <vt:lpstr>PowerPoint Presentation</vt:lpstr>
      <vt:lpstr>Method of transaction execution</vt:lpstr>
      <vt:lpstr>PowerPoint Presentation</vt:lpstr>
      <vt:lpstr>PowerPoint Presentation</vt:lpstr>
      <vt:lpstr>Results</vt:lpstr>
      <vt:lpstr>Results</vt:lpstr>
      <vt:lpstr>Results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Xueyuan Chen</dc:creator>
  <cp:revision>5</cp:revision>
  <dcterms:created xsi:type="dcterms:W3CDTF">2022-06-18T15:43:10Z</dcterms:created>
  <dcterms:modified xsi:type="dcterms:W3CDTF">2022-06-20T08:23:16Z</dcterms:modified>
</cp:coreProperties>
</file>