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notesMasterIdLst>
    <p:notesMasterId r:id="rId20"/>
  </p:notesMasterIdLst>
  <p:sldIdLst>
    <p:sldId id="261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007A53"/>
    <a:srgbClr val="FF1919"/>
    <a:srgbClr val="E80000"/>
    <a:srgbClr val="D40000"/>
    <a:srgbClr val="FF0D0D"/>
    <a:srgbClr val="2D7545"/>
    <a:srgbClr val="307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9" autoAdjust="0"/>
  </p:normalViewPr>
  <p:slideViewPr>
    <p:cSldViewPr>
      <p:cViewPr varScale="1">
        <p:scale>
          <a:sx n="115" d="100"/>
          <a:sy n="115" d="100"/>
        </p:scale>
        <p:origin x="1494" y="282"/>
      </p:cViewPr>
      <p:guideLst>
        <p:guide orient="horz" pos="219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137C9795-10B9-4D24-AA07-9228AD3E9DC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7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8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3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7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21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7C9795-10B9-4D24-AA07-9228AD3E9D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1027" name="Picture 9" descr="未标题-1 拷贝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6229350" cy="83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06F314D8-13EA-475A-8875-112C3676F305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自动化学院</a:t>
            </a:r>
          </a:p>
        </p:txBody>
      </p: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219700" y="333377"/>
            <a:ext cx="33861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修德 博学 求实 创新</a:t>
            </a:r>
          </a:p>
        </p:txBody>
      </p:sp>
      <p:sp>
        <p:nvSpPr>
          <p:cNvPr id="1033" name="圆角矩形 3"/>
          <p:cNvSpPr>
            <a:spLocks noChangeArrowheads="1"/>
          </p:cNvSpPr>
          <p:nvPr/>
        </p:nvSpPr>
        <p:spPr bwMode="auto">
          <a:xfrm>
            <a:off x="323851" y="1125538"/>
            <a:ext cx="8426450" cy="5040312"/>
          </a:xfrm>
          <a:prstGeom prst="roundRect">
            <a:avLst>
              <a:gd name="adj" fmla="val 4903"/>
            </a:avLst>
          </a:prstGeom>
          <a:noFill/>
          <a:ln w="25400">
            <a:solidFill>
              <a:srgbClr val="008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468313" y="303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1035" name="Rectangle 19"/>
          <p:cNvSpPr>
            <a:spLocks noChangeArrowheads="1"/>
          </p:cNvSpPr>
          <p:nvPr/>
        </p:nvSpPr>
        <p:spPr bwMode="auto">
          <a:xfrm>
            <a:off x="468313" y="162877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  <p:sp>
        <p:nvSpPr>
          <p:cNvPr id="1036" name="Rectangle 20"/>
          <p:cNvSpPr>
            <a:spLocks noChangeArrowheads="1"/>
          </p:cNvSpPr>
          <p:nvPr/>
        </p:nvSpPr>
        <p:spPr bwMode="auto">
          <a:xfrm>
            <a:off x="468313" y="1268413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1037" name="Rectangle 21"/>
          <p:cNvSpPr>
            <a:spLocks noChangeArrowheads="1"/>
          </p:cNvSpPr>
          <p:nvPr/>
        </p:nvSpPr>
        <p:spPr bwMode="auto">
          <a:xfrm>
            <a:off x="452440" y="2133603"/>
            <a:ext cx="8151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2051" name="Picture 3" descr="未标题-1 拷贝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"/>
            <a:ext cx="62277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234C2FDA-1697-4488-BC2A-A173DC44B4F0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经济管理学院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219700" y="333377"/>
            <a:ext cx="324008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草檀斋毛泽东字体" pitchFamily="2" charset="-122"/>
                <a:ea typeface="草檀斋毛泽东字体" pitchFamily="2" charset="-122"/>
              </a:rPr>
              <a:t>修德 博学 求实 创新</a:t>
            </a:r>
          </a:p>
        </p:txBody>
      </p:sp>
      <p:cxnSp>
        <p:nvCxnSpPr>
          <p:cNvPr id="2057" name="直接连接符 20"/>
          <p:cNvCxnSpPr>
            <a:cxnSpLocks noChangeShapeType="1"/>
          </p:cNvCxnSpPr>
          <p:nvPr userDrawn="1"/>
        </p:nvCxnSpPr>
        <p:spPr bwMode="auto">
          <a:xfrm>
            <a:off x="2268538" y="2708275"/>
            <a:ext cx="6875462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" name="TextBox 21"/>
          <p:cNvSpPr txBox="1">
            <a:spLocks noChangeArrowheads="1"/>
          </p:cNvSpPr>
          <p:nvPr/>
        </p:nvSpPr>
        <p:spPr bwMode="auto">
          <a:xfrm>
            <a:off x="2987675" y="1863726"/>
            <a:ext cx="428625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9" name="Text Box 6"/>
          <p:cNvSpPr txBox="1">
            <a:spLocks noChangeArrowheads="1"/>
          </p:cNvSpPr>
          <p:nvPr/>
        </p:nvSpPr>
        <p:spPr bwMode="auto">
          <a:xfrm>
            <a:off x="4356101" y="2781302"/>
            <a:ext cx="2303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</a:rPr>
              <a:t>小标题</a:t>
            </a:r>
            <a:endParaRPr kumimoji="0" lang="zh-CN" altLang="en-US" sz="2400">
              <a:latin typeface="迷你简粗倩" charset="-122"/>
            </a:endParaRPr>
          </a:p>
        </p:txBody>
      </p:sp>
      <p:cxnSp>
        <p:nvCxnSpPr>
          <p:cNvPr id="2060" name="直接连接符 2"/>
          <p:cNvCxnSpPr>
            <a:cxnSpLocks noChangeShapeType="1"/>
          </p:cNvCxnSpPr>
          <p:nvPr userDrawn="1"/>
        </p:nvCxnSpPr>
        <p:spPr bwMode="auto">
          <a:xfrm>
            <a:off x="5726115" y="5373688"/>
            <a:ext cx="3417887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867402" y="4365628"/>
            <a:ext cx="2881313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姓名：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学号：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专业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419477" y="5805490"/>
            <a:ext cx="18002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B5EE8DE9-D232-46B1-8B05-B5433367C0AE}" type="datetime6">
              <a:rPr kumimoji="0" lang="zh-CN" altLang="en-US" sz="2000" b="1" smtClean="0"/>
              <a:t>2019年5月</a:t>
            </a:fld>
            <a:endParaRPr kumimoji="0" lang="zh-CN" altLang="en-US" sz="2000" b="1"/>
          </a:p>
        </p:txBody>
      </p:sp>
      <p:pic>
        <p:nvPicPr>
          <p:cNvPr id="2063" name="Picture 1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875"/>
            <a:ext cx="4051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3075" name="Picture 9" descr="未标题-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6229350" cy="83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8532815" y="6610351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9A82926F-61AE-4549-93A5-EC06C365081A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自动化学院</a:t>
            </a:r>
          </a:p>
        </p:txBody>
      </p: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219700" y="333377"/>
            <a:ext cx="33861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修德 博学 求实 创新</a:t>
            </a:r>
          </a:p>
        </p:txBody>
      </p:sp>
      <p:sp>
        <p:nvSpPr>
          <p:cNvPr id="3081" name="圆角矩形 3"/>
          <p:cNvSpPr>
            <a:spLocks noChangeArrowheads="1"/>
          </p:cNvSpPr>
          <p:nvPr/>
        </p:nvSpPr>
        <p:spPr bwMode="auto">
          <a:xfrm>
            <a:off x="323851" y="1125538"/>
            <a:ext cx="8426450" cy="5040312"/>
          </a:xfrm>
          <a:prstGeom prst="roundRect">
            <a:avLst>
              <a:gd name="adj" fmla="val 4903"/>
            </a:avLst>
          </a:prstGeom>
          <a:noFill/>
          <a:ln w="25400">
            <a:solidFill>
              <a:srgbClr val="008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sp>
        <p:nvSpPr>
          <p:cNvPr id="3082" name="Rectangle 18"/>
          <p:cNvSpPr>
            <a:spLocks noChangeArrowheads="1"/>
          </p:cNvSpPr>
          <p:nvPr/>
        </p:nvSpPr>
        <p:spPr bwMode="auto">
          <a:xfrm>
            <a:off x="468313" y="303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3083" name="Rectangle 19"/>
          <p:cNvSpPr>
            <a:spLocks noChangeArrowheads="1"/>
          </p:cNvSpPr>
          <p:nvPr/>
        </p:nvSpPr>
        <p:spPr bwMode="auto">
          <a:xfrm>
            <a:off x="468313" y="162877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  <p:sp>
        <p:nvSpPr>
          <p:cNvPr id="3084" name="Rectangle 20"/>
          <p:cNvSpPr>
            <a:spLocks noChangeArrowheads="1"/>
          </p:cNvSpPr>
          <p:nvPr/>
        </p:nvSpPr>
        <p:spPr bwMode="auto">
          <a:xfrm>
            <a:off x="468313" y="1268413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3085" name="Rectangle 21"/>
          <p:cNvSpPr>
            <a:spLocks noChangeArrowheads="1"/>
          </p:cNvSpPr>
          <p:nvPr/>
        </p:nvSpPr>
        <p:spPr bwMode="auto">
          <a:xfrm>
            <a:off x="452440" y="2133603"/>
            <a:ext cx="8151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  <p:pic>
        <p:nvPicPr>
          <p:cNvPr id="3086" name="Picture 9" descr="未标题-1 拷贝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6229350" cy="83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4099" name="Picture 3" descr="未标题-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"/>
            <a:ext cx="62277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B6815114-202A-4B80-905B-3EA89651BF37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经济管理学院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219700" y="333377"/>
            <a:ext cx="324008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草檀斋毛泽东字体" pitchFamily="2" charset="-122"/>
                <a:ea typeface="草檀斋毛泽东字体" pitchFamily="2" charset="-122"/>
              </a:rPr>
              <a:t>修德 博学 求实 创新</a:t>
            </a:r>
          </a:p>
        </p:txBody>
      </p:sp>
      <p:cxnSp>
        <p:nvCxnSpPr>
          <p:cNvPr id="4105" name="直接连接符 20"/>
          <p:cNvCxnSpPr>
            <a:cxnSpLocks noChangeShapeType="1"/>
          </p:cNvCxnSpPr>
          <p:nvPr/>
        </p:nvCxnSpPr>
        <p:spPr bwMode="auto">
          <a:xfrm>
            <a:off x="2268538" y="2708275"/>
            <a:ext cx="6875462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" name="TextBox 21"/>
          <p:cNvSpPr txBox="1">
            <a:spLocks noChangeArrowheads="1"/>
          </p:cNvSpPr>
          <p:nvPr/>
        </p:nvSpPr>
        <p:spPr bwMode="auto">
          <a:xfrm>
            <a:off x="2987675" y="1863726"/>
            <a:ext cx="428625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9" name="Text Box 6"/>
          <p:cNvSpPr txBox="1">
            <a:spLocks noChangeArrowheads="1"/>
          </p:cNvSpPr>
          <p:nvPr/>
        </p:nvSpPr>
        <p:spPr bwMode="auto">
          <a:xfrm>
            <a:off x="4356101" y="2781302"/>
            <a:ext cx="2303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</a:rPr>
              <a:t>小标题</a:t>
            </a:r>
            <a:endParaRPr kumimoji="0" lang="zh-CN" altLang="en-US" sz="2400">
              <a:latin typeface="迷你简粗倩" charset="-122"/>
            </a:endParaRPr>
          </a:p>
        </p:txBody>
      </p:sp>
      <p:cxnSp>
        <p:nvCxnSpPr>
          <p:cNvPr id="4108" name="直接连接符 2"/>
          <p:cNvCxnSpPr>
            <a:cxnSpLocks noChangeShapeType="1"/>
          </p:cNvCxnSpPr>
          <p:nvPr/>
        </p:nvCxnSpPr>
        <p:spPr bwMode="auto">
          <a:xfrm>
            <a:off x="5726115" y="5373688"/>
            <a:ext cx="3417887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867402" y="4365628"/>
            <a:ext cx="2881313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姓名：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学号：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专业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419477" y="5805490"/>
            <a:ext cx="18002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2E9499D0-56E5-4269-9EA6-5F0AF71C0AF1}" type="datetime6">
              <a:rPr kumimoji="0" lang="zh-CN" altLang="en-US" sz="2000" b="1" smtClean="0"/>
              <a:t>2019年5月</a:t>
            </a:fld>
            <a:endParaRPr kumimoji="0" lang="zh-CN" altLang="en-US" sz="2000" b="1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875"/>
            <a:ext cx="4051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5123" name="Picture 9" descr="未标题-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6229350" cy="83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65A309F4-6C8B-49A6-A56D-46AA4BA48A57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自动化学院</a:t>
            </a:r>
          </a:p>
        </p:txBody>
      </p: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219700" y="333377"/>
            <a:ext cx="33861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修德 博学 求实 创新</a:t>
            </a:r>
          </a:p>
        </p:txBody>
      </p:sp>
      <p:sp>
        <p:nvSpPr>
          <p:cNvPr id="5129" name="圆角矩形 3"/>
          <p:cNvSpPr>
            <a:spLocks noChangeArrowheads="1"/>
          </p:cNvSpPr>
          <p:nvPr/>
        </p:nvSpPr>
        <p:spPr bwMode="auto">
          <a:xfrm>
            <a:off x="323851" y="1125538"/>
            <a:ext cx="8426450" cy="5040312"/>
          </a:xfrm>
          <a:prstGeom prst="roundRect">
            <a:avLst>
              <a:gd name="adj" fmla="val 4903"/>
            </a:avLst>
          </a:prstGeom>
          <a:noFill/>
          <a:ln w="25400">
            <a:solidFill>
              <a:srgbClr val="008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sp>
        <p:nvSpPr>
          <p:cNvPr id="5130" name="Rectangle 18"/>
          <p:cNvSpPr>
            <a:spLocks noChangeArrowheads="1"/>
          </p:cNvSpPr>
          <p:nvPr/>
        </p:nvSpPr>
        <p:spPr bwMode="auto">
          <a:xfrm>
            <a:off x="468313" y="303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5131" name="Rectangle 19"/>
          <p:cNvSpPr>
            <a:spLocks noChangeArrowheads="1"/>
          </p:cNvSpPr>
          <p:nvPr/>
        </p:nvSpPr>
        <p:spPr bwMode="auto">
          <a:xfrm>
            <a:off x="468313" y="162877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  <p:sp>
        <p:nvSpPr>
          <p:cNvPr id="5132" name="Rectangle 20"/>
          <p:cNvSpPr>
            <a:spLocks noChangeArrowheads="1"/>
          </p:cNvSpPr>
          <p:nvPr/>
        </p:nvSpPr>
        <p:spPr bwMode="auto">
          <a:xfrm>
            <a:off x="468313" y="1268413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5133" name="Rectangle 21"/>
          <p:cNvSpPr>
            <a:spLocks noChangeArrowheads="1"/>
          </p:cNvSpPr>
          <p:nvPr/>
        </p:nvSpPr>
        <p:spPr bwMode="auto">
          <a:xfrm>
            <a:off x="452440" y="2133603"/>
            <a:ext cx="8151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  <p:pic>
        <p:nvPicPr>
          <p:cNvPr id="5134" name="Picture 9" descr="未标题-1 拷贝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6229350" cy="83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6147" name="Picture 3" descr="未标题-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"/>
            <a:ext cx="62277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3CBF8313-28D5-4228-8505-7DC3DFE59D70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经济管理学院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219700" y="333377"/>
            <a:ext cx="324008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草檀斋毛泽东字体" pitchFamily="2" charset="-122"/>
                <a:ea typeface="草檀斋毛泽东字体" pitchFamily="2" charset="-122"/>
              </a:rPr>
              <a:t>修德 博学 求实 创新</a:t>
            </a:r>
          </a:p>
        </p:txBody>
      </p:sp>
      <p:cxnSp>
        <p:nvCxnSpPr>
          <p:cNvPr id="6153" name="直接连接符 20"/>
          <p:cNvCxnSpPr>
            <a:cxnSpLocks noChangeShapeType="1"/>
          </p:cNvCxnSpPr>
          <p:nvPr/>
        </p:nvCxnSpPr>
        <p:spPr bwMode="auto">
          <a:xfrm>
            <a:off x="2268538" y="2708275"/>
            <a:ext cx="6875462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" name="TextBox 21"/>
          <p:cNvSpPr txBox="1">
            <a:spLocks noChangeArrowheads="1"/>
          </p:cNvSpPr>
          <p:nvPr/>
        </p:nvSpPr>
        <p:spPr bwMode="auto">
          <a:xfrm>
            <a:off x="2987675" y="1863726"/>
            <a:ext cx="428625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9" name="Text Box 6"/>
          <p:cNvSpPr txBox="1">
            <a:spLocks noChangeArrowheads="1"/>
          </p:cNvSpPr>
          <p:nvPr/>
        </p:nvSpPr>
        <p:spPr bwMode="auto">
          <a:xfrm>
            <a:off x="4356101" y="2781302"/>
            <a:ext cx="2303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</a:rPr>
              <a:t>小标题</a:t>
            </a:r>
            <a:endParaRPr kumimoji="0" lang="zh-CN" altLang="en-US" sz="2400">
              <a:latin typeface="迷你简粗倩" charset="-122"/>
            </a:endParaRPr>
          </a:p>
        </p:txBody>
      </p:sp>
      <p:cxnSp>
        <p:nvCxnSpPr>
          <p:cNvPr id="6156" name="直接连接符 2"/>
          <p:cNvCxnSpPr>
            <a:cxnSpLocks noChangeShapeType="1"/>
          </p:cNvCxnSpPr>
          <p:nvPr/>
        </p:nvCxnSpPr>
        <p:spPr bwMode="auto">
          <a:xfrm>
            <a:off x="5726115" y="5373688"/>
            <a:ext cx="3417887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867402" y="4365628"/>
            <a:ext cx="2881313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姓名：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学号：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专业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419477" y="5805490"/>
            <a:ext cx="18002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10A22C38-F1B1-436F-9049-2A8C9B49A4F6}" type="datetime6">
              <a:rPr kumimoji="0" lang="zh-CN" altLang="en-US" sz="2000" b="1" smtClean="0"/>
              <a:t>2019年5月</a:t>
            </a:fld>
            <a:endParaRPr kumimoji="0" lang="zh-CN" altLang="en-US" sz="2000" b="1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875"/>
            <a:ext cx="4051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7171" name="Picture 9" descr="未标题-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6229350" cy="83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34DB0AED-3584-4637-B104-5C8E9EF04D72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自动化学院</a:t>
            </a:r>
          </a:p>
        </p:txBody>
      </p: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219700" y="333377"/>
            <a:ext cx="33861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修德 博学 求实 创新</a:t>
            </a:r>
          </a:p>
        </p:txBody>
      </p:sp>
      <p:sp>
        <p:nvSpPr>
          <p:cNvPr id="7177" name="圆角矩形 3"/>
          <p:cNvSpPr>
            <a:spLocks noChangeArrowheads="1"/>
          </p:cNvSpPr>
          <p:nvPr/>
        </p:nvSpPr>
        <p:spPr bwMode="auto">
          <a:xfrm>
            <a:off x="323851" y="1125538"/>
            <a:ext cx="8426450" cy="5040312"/>
          </a:xfrm>
          <a:prstGeom prst="roundRect">
            <a:avLst>
              <a:gd name="adj" fmla="val 4903"/>
            </a:avLst>
          </a:prstGeom>
          <a:noFill/>
          <a:ln w="25400">
            <a:solidFill>
              <a:srgbClr val="008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sp>
        <p:nvSpPr>
          <p:cNvPr id="7178" name="Rectangle 18"/>
          <p:cNvSpPr>
            <a:spLocks noChangeArrowheads="1"/>
          </p:cNvSpPr>
          <p:nvPr/>
        </p:nvSpPr>
        <p:spPr bwMode="auto">
          <a:xfrm>
            <a:off x="468313" y="303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179" name="Rectangle 19"/>
          <p:cNvSpPr>
            <a:spLocks noChangeArrowheads="1"/>
          </p:cNvSpPr>
          <p:nvPr/>
        </p:nvSpPr>
        <p:spPr bwMode="auto">
          <a:xfrm>
            <a:off x="468313" y="162877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  <p:sp>
        <p:nvSpPr>
          <p:cNvPr id="7180" name="Rectangle 20"/>
          <p:cNvSpPr>
            <a:spLocks noChangeArrowheads="1"/>
          </p:cNvSpPr>
          <p:nvPr/>
        </p:nvSpPr>
        <p:spPr bwMode="auto">
          <a:xfrm>
            <a:off x="468313" y="1268413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452440" y="2133603"/>
            <a:ext cx="8151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zh-CN" altLang="en-US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2"/>
          <p:cNvSpPr>
            <a:spLocks noChangeArrowheads="1"/>
          </p:cNvSpPr>
          <p:nvPr/>
        </p:nvSpPr>
        <p:spPr bwMode="auto">
          <a:xfrm>
            <a:off x="0" y="4"/>
            <a:ext cx="9144000" cy="836613"/>
          </a:xfrm>
          <a:prstGeom prst="rect">
            <a:avLst/>
          </a:prstGeom>
          <a:solidFill>
            <a:srgbClr val="30785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 sz="1800"/>
          </a:p>
        </p:txBody>
      </p:sp>
      <p:pic>
        <p:nvPicPr>
          <p:cNvPr id="8195" name="Picture 3" descr="未标题-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"/>
            <a:ext cx="62277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5" y="4"/>
            <a:ext cx="29162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A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532815" y="6610352"/>
            <a:ext cx="6111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0F363D3B-06D9-4951-B537-71F06A537E4D}" type="slidenum">
              <a:rPr kumimoji="0" lang="zh-CN" altLang="en-US" sz="1200" smtClean="0"/>
              <a:t>‹#›</a:t>
            </a:fld>
            <a:endParaRPr kumimoji="0" lang="zh-CN" altLang="en-US" sz="12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7952" y="6623054"/>
            <a:ext cx="1711325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000"/>
              <a:t>经济管理学院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219700" y="333377"/>
            <a:ext cx="324008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solidFill>
                  <a:schemeClr val="bg1"/>
                </a:solidFill>
                <a:latin typeface="草檀斋毛泽东字体" pitchFamily="2" charset="-122"/>
                <a:ea typeface="草檀斋毛泽东字体" pitchFamily="2" charset="-122"/>
              </a:rPr>
              <a:t>修德 博学 求实 创新</a:t>
            </a:r>
          </a:p>
        </p:txBody>
      </p:sp>
      <p:cxnSp>
        <p:nvCxnSpPr>
          <p:cNvPr id="8201" name="直接连接符 20"/>
          <p:cNvCxnSpPr>
            <a:cxnSpLocks noChangeShapeType="1"/>
          </p:cNvCxnSpPr>
          <p:nvPr/>
        </p:nvCxnSpPr>
        <p:spPr bwMode="auto">
          <a:xfrm>
            <a:off x="2268538" y="2708275"/>
            <a:ext cx="6875462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" name="TextBox 21"/>
          <p:cNvSpPr txBox="1">
            <a:spLocks noChangeArrowheads="1"/>
          </p:cNvSpPr>
          <p:nvPr/>
        </p:nvSpPr>
        <p:spPr bwMode="auto">
          <a:xfrm>
            <a:off x="2987675" y="1863726"/>
            <a:ext cx="428625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9" name="Text Box 6"/>
          <p:cNvSpPr txBox="1">
            <a:spLocks noChangeArrowheads="1"/>
          </p:cNvSpPr>
          <p:nvPr/>
        </p:nvSpPr>
        <p:spPr bwMode="auto">
          <a:xfrm>
            <a:off x="4356101" y="2781302"/>
            <a:ext cx="2303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迷你简粗倩" charset="-122"/>
              </a:rPr>
              <a:t>小标题</a:t>
            </a:r>
            <a:endParaRPr kumimoji="0" lang="zh-CN" altLang="en-US" sz="2400">
              <a:latin typeface="迷你简粗倩" charset="-122"/>
            </a:endParaRPr>
          </a:p>
        </p:txBody>
      </p:sp>
      <p:cxnSp>
        <p:nvCxnSpPr>
          <p:cNvPr id="8204" name="直接连接符 2"/>
          <p:cNvCxnSpPr>
            <a:cxnSpLocks noChangeShapeType="1"/>
          </p:cNvCxnSpPr>
          <p:nvPr/>
        </p:nvCxnSpPr>
        <p:spPr bwMode="auto">
          <a:xfrm>
            <a:off x="5726115" y="5373688"/>
            <a:ext cx="3417887" cy="0"/>
          </a:xfrm>
          <a:prstGeom prst="line">
            <a:avLst/>
          </a:prstGeom>
          <a:noFill/>
          <a:ln w="22225">
            <a:solidFill>
              <a:srgbClr val="30785D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867402" y="4365628"/>
            <a:ext cx="2881313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姓名：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学号：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zh-CN" altLang="en-US" sz="1400"/>
              <a:t>专业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419477" y="5805490"/>
            <a:ext cx="18002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CA27A086-9EEB-469D-8656-8B1BD1249D47}" type="datetime6">
              <a:rPr kumimoji="0" lang="zh-CN" altLang="en-US" sz="2000" b="1" smtClean="0"/>
              <a:t>2019年5月</a:t>
            </a:fld>
            <a:endParaRPr kumimoji="0" lang="zh-CN" altLang="en-US" sz="2000" b="1"/>
          </a:p>
        </p:txBody>
      </p: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875"/>
            <a:ext cx="4051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Relationship Id="rId6" Type="http://schemas.openxmlformats.org/officeDocument/2006/relationships/image" Target="../media/image11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7368" y="2348880"/>
            <a:ext cx="80692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信息检索系统汇报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020272" y="4909884"/>
            <a:ext cx="113877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李家瑶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732240" y="5401374"/>
            <a:ext cx="153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2019.05.28</a:t>
            </a:r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主要代码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49328"/>
            <a:ext cx="9144000" cy="21038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2516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85486" y="1842446"/>
            <a:ext cx="757494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项目开发过程中，学到了很多关于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的处理流程、爬虫、数据库操作方面的知识，对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的语言风格及使用方法有了更深层次的认识。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85486" y="3196426"/>
            <a:ext cx="757494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由于时间仓促，暂未实现上一页的回转功能。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未涉及管理员账户，可增加管理员对系统的管理功能。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6525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891" y="908720"/>
            <a:ext cx="5471700" cy="546560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38142" y="4221088"/>
            <a:ext cx="1512168" cy="37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用例图：</a:t>
            </a:r>
            <a:endParaRPr lang="zh-CN" altLang="en-US" sz="1600" dirty="0">
              <a:latin typeface="Arial Unicode MS" panose="020B0604020202020204" pitchFamily="34" charset="-122"/>
              <a:ea typeface="Menl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292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767" y="2412835"/>
            <a:ext cx="6561905" cy="17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602935"/>
            <a:ext cx="6390476" cy="1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0085" y="2412458"/>
            <a:ext cx="6485714" cy="1466667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16785" y="3022521"/>
            <a:ext cx="1512168" cy="37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用户信息表：</a:t>
            </a:r>
            <a:endParaRPr lang="zh-CN" altLang="en-US" sz="1600" dirty="0"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40595" y="3164521"/>
            <a:ext cx="151216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登陆日志表：</a:t>
            </a:r>
            <a:endParaRPr lang="zh-CN" altLang="en-US" sz="1600" dirty="0"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8214" y="3349777"/>
            <a:ext cx="151216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搜索内容表：</a:t>
            </a:r>
            <a:endParaRPr lang="zh-CN" altLang="en-US" sz="1600" dirty="0">
              <a:latin typeface="Arial Unicode MS" panose="020B0604020202020204" pitchFamily="34" charset="-122"/>
              <a:ea typeface="Menl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1694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5894"/>
            <a:ext cx="3562340" cy="6841606"/>
          </a:xfrm>
          <a:prstGeom prst="rect">
            <a:avLst/>
          </a:prstGeom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35696" y="4365104"/>
            <a:ext cx="151216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整体流程表：</a:t>
            </a:r>
            <a:endParaRPr lang="zh-CN" altLang="en-US" sz="1600" dirty="0">
              <a:latin typeface="Arial Unicode MS" panose="020B0604020202020204" pitchFamily="34" charset="-122"/>
              <a:ea typeface="Menl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2598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560" y="1340768"/>
            <a:ext cx="2664296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系统基本介绍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99592" y="2468612"/>
            <a:ext cx="74888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开发的信息检索系统。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架构，实现对百度搜索结果的爬取和展示。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984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.1django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85486" y="1842447"/>
            <a:ext cx="7488832" cy="8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写成。采用了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的框架模式，即模型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，视图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和模版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39752" y="2671254"/>
            <a:ext cx="5341753" cy="35752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web/ 根项目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__init__.py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settings.py 配置文件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urls.py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主路由文件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views.py 根项目视图模块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wsgi.py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网络通信接口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lvl="0" fontAlgn="ctr"/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web</a:t>
            </a:r>
            <a:r>
              <a:rPr lang="en-US" altLang="zh-CN" sz="1600" dirty="0" err="1" smtClean="0">
                <a:latin typeface="Arial Unicode MS" panose="020B0604020202020204" pitchFamily="34" charset="-122"/>
                <a:ea typeface="Menlo"/>
              </a:rPr>
              <a:t>demo</a:t>
            </a:r>
            <a:r>
              <a:rPr lang="en-US" altLang="zh-CN" sz="1600" dirty="0" smtClean="0"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 项目子模块应用[子项目]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admin.py 后台数据注册模块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app.py 子项目描述模块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urls.py 子路由文件，需要包含到主路由中使用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views.py 子项目视图模块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models.py 子项目中的类型定义模块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Menlo"/>
              </a:rPr>
              <a:t>|-- manage.py 命令模块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fontAlgn="ctr"/>
            <a:r>
              <a:rPr lang="zh-CN" altLang="zh-CN" sz="1600" dirty="0">
                <a:latin typeface="Arial Unicode MS" panose="020B0604020202020204" pitchFamily="34" charset="-122"/>
                <a:ea typeface="Menlo"/>
              </a:rPr>
              <a:t>|-- </a:t>
            </a:r>
            <a:r>
              <a:rPr lang="en-US" altLang="zh-CN" sz="1600" dirty="0" smtClean="0">
                <a:latin typeface="Arial Unicode MS" panose="020B0604020202020204" pitchFamily="34" charset="-122"/>
                <a:ea typeface="Menlo"/>
              </a:rPr>
              <a:t>templates</a:t>
            </a:r>
            <a:r>
              <a:rPr lang="zh-CN" altLang="zh-CN" sz="1600" dirty="0" smtClean="0">
                <a:latin typeface="Arial Unicode MS" panose="020B0604020202020204" pitchFamily="34" charset="-122"/>
                <a:ea typeface="Menlo"/>
              </a:rPr>
              <a:t> </a:t>
            </a:r>
            <a:r>
              <a:rPr lang="en-US" altLang="zh-CN" sz="1600" dirty="0" smtClean="0">
                <a:latin typeface="Arial Unicode MS" panose="020B0604020202020204" pitchFamily="34" charset="-122"/>
                <a:ea typeface="Menlo"/>
              </a:rPr>
              <a:t>html</a:t>
            </a: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文件夹</a:t>
            </a:r>
            <a:r>
              <a:rPr lang="zh-CN" altLang="zh-CN" sz="1600" dirty="0" smtClean="0">
                <a:latin typeface="Arial Unicode MS" panose="020B0604020202020204" pitchFamily="34" charset="-122"/>
                <a:ea typeface="Menlo"/>
              </a:rPr>
              <a:t> </a:t>
            </a:r>
            <a:endParaRPr lang="en-US" altLang="zh-CN" sz="1600" dirty="0"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11465" y="2706764"/>
            <a:ext cx="1512168" cy="37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Arial Unicode MS" panose="020B0604020202020204" pitchFamily="34" charset="-122"/>
                <a:ea typeface="Menlo"/>
              </a:rPr>
              <a:t>基础构成：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5088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.1django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78650"/>
            <a:ext cx="2628571" cy="62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8681" y="1880689"/>
            <a:ext cx="6206852" cy="396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8681" y="2258128"/>
            <a:ext cx="4904762" cy="2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6200" y="2222458"/>
            <a:ext cx="3704762" cy="286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943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t="648" b="10380"/>
          <a:stretch/>
        </p:blipFill>
        <p:spPr>
          <a:xfrm>
            <a:off x="4211960" y="0"/>
            <a:ext cx="3312368" cy="6867104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843808" y="1259360"/>
            <a:ext cx="1512168" cy="37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Arial Unicode MS" panose="020B0604020202020204" pitchFamily="34" charset="-122"/>
                <a:ea typeface="Menlo"/>
              </a:rPr>
              <a:t>页面特点：</a:t>
            </a:r>
            <a:endParaRPr lang="zh-CN" altLang="en-US" sz="1600" dirty="0">
              <a:latin typeface="Arial Unicode MS" panose="020B0604020202020204" pitchFamily="34" charset="-122"/>
              <a:ea typeface="Menl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3958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3298" y="1340768"/>
            <a:ext cx="220850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179390" y="5086353"/>
            <a:ext cx="19065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4" y="260354"/>
            <a:ext cx="1905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-7013203">
            <a:off x="8061328" y="26990"/>
            <a:ext cx="13509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166" y="1866425"/>
            <a:ext cx="7616951" cy="374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899" y="1845052"/>
            <a:ext cx="7619751" cy="3984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8801" y="1694986"/>
            <a:ext cx="6262184" cy="42849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0503" y="1803246"/>
            <a:ext cx="6686823" cy="40936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640" y="1803246"/>
            <a:ext cx="6820165" cy="42067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9364" y="1816493"/>
            <a:ext cx="6699019" cy="4231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0017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主题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主题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默认主题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212</Words>
  <Application>Microsoft Office PowerPoint</Application>
  <PresentationFormat>全屏显示(4:3)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 Unicode MS</vt:lpstr>
      <vt:lpstr>Menlo</vt:lpstr>
      <vt:lpstr>草檀斋毛泽东字体</vt:lpstr>
      <vt:lpstr>华文行楷</vt:lpstr>
      <vt:lpstr>迷你简粗倩</vt:lpstr>
      <vt:lpstr>宋体</vt:lpstr>
      <vt:lpstr>微软雅黑</vt:lpstr>
      <vt:lpstr>Arial</vt:lpstr>
      <vt:lpstr>Calibri</vt:lpstr>
      <vt:lpstr>自定义设计方案</vt:lpstr>
      <vt:lpstr>1_自定义设计方案</vt:lpstr>
      <vt:lpstr>默认主题</vt:lpstr>
      <vt:lpstr>2_自定义设计方案</vt:lpstr>
      <vt:lpstr>1_默认主题</vt:lpstr>
      <vt:lpstr>3_自定义设计方案</vt:lpstr>
      <vt:lpstr>2_默认主题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李家瑶</cp:lastModifiedBy>
  <cp:revision>573</cp:revision>
  <dcterms:created xsi:type="dcterms:W3CDTF">2014-12-17T10:19:00Z</dcterms:created>
  <dcterms:modified xsi:type="dcterms:W3CDTF">2019-05-28T10:45:05Z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