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1" r:id="rId8"/>
    <p:sldId id="263" r:id="rId9"/>
    <p:sldId id="264" r:id="rId10"/>
    <p:sldId id="265" r:id="rId11"/>
    <p:sldId id="266" r:id="rId12"/>
    <p:sldId id="269" r:id="rId13"/>
    <p:sldId id="267" r:id="rId14"/>
    <p:sldId id="262" r:id="rId15"/>
    <p:sldId id="270" r:id="rId16"/>
    <p:sldId id="272" r:id="rId17"/>
    <p:sldId id="271" r:id="rId18"/>
    <p:sldId id="273" r:id="rId19"/>
    <p:sldId id="274" r:id="rId20"/>
    <p:sldId id="275" r:id="rId21"/>
    <p:sldId id="276" r:id="rId22"/>
    <p:sldId id="277" r:id="rId23"/>
    <p:sldId id="278" r:id="rId24"/>
    <p:sldId id="280" r:id="rId25"/>
    <p:sldId id="284" r:id="rId26"/>
    <p:sldId id="285" r:id="rId27"/>
    <p:sldId id="281" r:id="rId28"/>
    <p:sldId id="287" r:id="rId29"/>
    <p:sldId id="290" r:id="rId30"/>
    <p:sldId id="291" r:id="rId31"/>
    <p:sldId id="292" r:id="rId32"/>
    <p:sldId id="293" r:id="rId33"/>
    <p:sldId id="294" r:id="rId34"/>
    <p:sldId id="288" r:id="rId35"/>
    <p:sldId id="295"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698E6-5A78-47B1-A113-8934BE743B1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6E3F80D-C775-4E32-B26F-FC49F510A6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99D20D5-D901-43BA-A63C-CC9E1311754B}"/>
              </a:ext>
            </a:extLst>
          </p:cNvPr>
          <p:cNvSpPr>
            <a:spLocks noGrp="1"/>
          </p:cNvSpPr>
          <p:nvPr>
            <p:ph type="dt" sz="half" idx="10"/>
          </p:nvPr>
        </p:nvSpPr>
        <p:spPr/>
        <p:txBody>
          <a:bodyPr/>
          <a:lstStyle/>
          <a:p>
            <a:fld id="{56AE2EE1-FCD8-4458-A69E-3CE96F2A21C0}"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AA9C7777-A474-4B5F-8009-A110D6B4C9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A8DE54-EA3A-4213-A1F3-510CD1D4E5AC}"/>
              </a:ext>
            </a:extLst>
          </p:cNvPr>
          <p:cNvSpPr>
            <a:spLocks noGrp="1"/>
          </p:cNvSpPr>
          <p:nvPr>
            <p:ph type="sldNum" sz="quarter" idx="12"/>
          </p:nvPr>
        </p:nvSpPr>
        <p:spPr/>
        <p:txBody>
          <a:bodyPr/>
          <a:lstStyle/>
          <a:p>
            <a:fld id="{2096EEFD-6D0F-4127-8262-823E1A1E30BE}" type="slidenum">
              <a:rPr lang="zh-CN" altLang="en-US" smtClean="0"/>
              <a:t>‹#›</a:t>
            </a:fld>
            <a:endParaRPr lang="zh-CN" altLang="en-US"/>
          </a:p>
        </p:txBody>
      </p:sp>
    </p:spTree>
    <p:extLst>
      <p:ext uri="{BB962C8B-B14F-4D97-AF65-F5344CB8AC3E}">
        <p14:creationId xmlns:p14="http://schemas.microsoft.com/office/powerpoint/2010/main" val="2563271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DFFE8-3ABF-4625-837C-93593A6E26C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E9E74C1-B353-4136-9E8F-3B8EF22B368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84C6B8-E878-436C-B6EF-767E3B4AE115}"/>
              </a:ext>
            </a:extLst>
          </p:cNvPr>
          <p:cNvSpPr>
            <a:spLocks noGrp="1"/>
          </p:cNvSpPr>
          <p:nvPr>
            <p:ph type="dt" sz="half" idx="10"/>
          </p:nvPr>
        </p:nvSpPr>
        <p:spPr/>
        <p:txBody>
          <a:bodyPr/>
          <a:lstStyle/>
          <a:p>
            <a:fld id="{56AE2EE1-FCD8-4458-A69E-3CE96F2A21C0}"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697E1648-7160-46DD-A1EF-A21DE7CBC5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EB0B68-3550-4FB4-A93F-0336DC8AF978}"/>
              </a:ext>
            </a:extLst>
          </p:cNvPr>
          <p:cNvSpPr>
            <a:spLocks noGrp="1"/>
          </p:cNvSpPr>
          <p:nvPr>
            <p:ph type="sldNum" sz="quarter" idx="12"/>
          </p:nvPr>
        </p:nvSpPr>
        <p:spPr/>
        <p:txBody>
          <a:bodyPr/>
          <a:lstStyle/>
          <a:p>
            <a:fld id="{2096EEFD-6D0F-4127-8262-823E1A1E30BE}" type="slidenum">
              <a:rPr lang="zh-CN" altLang="en-US" smtClean="0"/>
              <a:t>‹#›</a:t>
            </a:fld>
            <a:endParaRPr lang="zh-CN" altLang="en-US"/>
          </a:p>
        </p:txBody>
      </p:sp>
    </p:spTree>
    <p:extLst>
      <p:ext uri="{BB962C8B-B14F-4D97-AF65-F5344CB8AC3E}">
        <p14:creationId xmlns:p14="http://schemas.microsoft.com/office/powerpoint/2010/main" val="3528536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08E50D-A200-407B-8F35-4F16DA6565C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C8BA6C9-207F-49A1-BD05-4E9D6B856D1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801B58-9A81-403C-933C-49E6F1599736}"/>
              </a:ext>
            </a:extLst>
          </p:cNvPr>
          <p:cNvSpPr>
            <a:spLocks noGrp="1"/>
          </p:cNvSpPr>
          <p:nvPr>
            <p:ph type="dt" sz="half" idx="10"/>
          </p:nvPr>
        </p:nvSpPr>
        <p:spPr/>
        <p:txBody>
          <a:bodyPr/>
          <a:lstStyle/>
          <a:p>
            <a:fld id="{56AE2EE1-FCD8-4458-A69E-3CE96F2A21C0}"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6398FAC7-487D-4E13-90CF-E129DCC672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590976-3C24-4100-B64A-43AC34CF9FB8}"/>
              </a:ext>
            </a:extLst>
          </p:cNvPr>
          <p:cNvSpPr>
            <a:spLocks noGrp="1"/>
          </p:cNvSpPr>
          <p:nvPr>
            <p:ph type="sldNum" sz="quarter" idx="12"/>
          </p:nvPr>
        </p:nvSpPr>
        <p:spPr/>
        <p:txBody>
          <a:bodyPr/>
          <a:lstStyle/>
          <a:p>
            <a:fld id="{2096EEFD-6D0F-4127-8262-823E1A1E30BE}" type="slidenum">
              <a:rPr lang="zh-CN" altLang="en-US" smtClean="0"/>
              <a:t>‹#›</a:t>
            </a:fld>
            <a:endParaRPr lang="zh-CN" altLang="en-US"/>
          </a:p>
        </p:txBody>
      </p:sp>
    </p:spTree>
    <p:extLst>
      <p:ext uri="{BB962C8B-B14F-4D97-AF65-F5344CB8AC3E}">
        <p14:creationId xmlns:p14="http://schemas.microsoft.com/office/powerpoint/2010/main" val="428158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6A20E6-5332-4C18-97A9-C8E33BB00D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7DF5FA-8701-4D39-B372-4D3AD33B300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8EDBCA-17A6-49B6-9C58-C429B053A988}"/>
              </a:ext>
            </a:extLst>
          </p:cNvPr>
          <p:cNvSpPr>
            <a:spLocks noGrp="1"/>
          </p:cNvSpPr>
          <p:nvPr>
            <p:ph type="dt" sz="half" idx="10"/>
          </p:nvPr>
        </p:nvSpPr>
        <p:spPr/>
        <p:txBody>
          <a:bodyPr/>
          <a:lstStyle/>
          <a:p>
            <a:fld id="{56AE2EE1-FCD8-4458-A69E-3CE96F2A21C0}"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2E74ACCF-58D3-434D-96BE-3675F9DFF3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A5C781-DD99-451F-9A36-8C917B602554}"/>
              </a:ext>
            </a:extLst>
          </p:cNvPr>
          <p:cNvSpPr>
            <a:spLocks noGrp="1"/>
          </p:cNvSpPr>
          <p:nvPr>
            <p:ph type="sldNum" sz="quarter" idx="12"/>
          </p:nvPr>
        </p:nvSpPr>
        <p:spPr/>
        <p:txBody>
          <a:bodyPr/>
          <a:lstStyle/>
          <a:p>
            <a:fld id="{2096EEFD-6D0F-4127-8262-823E1A1E30BE}" type="slidenum">
              <a:rPr lang="zh-CN" altLang="en-US" smtClean="0"/>
              <a:t>‹#›</a:t>
            </a:fld>
            <a:endParaRPr lang="zh-CN" altLang="en-US"/>
          </a:p>
        </p:txBody>
      </p:sp>
    </p:spTree>
    <p:extLst>
      <p:ext uri="{BB962C8B-B14F-4D97-AF65-F5344CB8AC3E}">
        <p14:creationId xmlns:p14="http://schemas.microsoft.com/office/powerpoint/2010/main" val="2530287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034348-1EE5-44BF-9F7E-65EF0976177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C605994-D66D-4AD8-902A-41D24CD10B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796753A-9E63-4393-9F01-0BB2ECAE7933}"/>
              </a:ext>
            </a:extLst>
          </p:cNvPr>
          <p:cNvSpPr>
            <a:spLocks noGrp="1"/>
          </p:cNvSpPr>
          <p:nvPr>
            <p:ph type="dt" sz="half" idx="10"/>
          </p:nvPr>
        </p:nvSpPr>
        <p:spPr/>
        <p:txBody>
          <a:bodyPr/>
          <a:lstStyle/>
          <a:p>
            <a:fld id="{56AE2EE1-FCD8-4458-A69E-3CE96F2A21C0}"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2E3932FF-DCA6-46D4-A038-422ED42F72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82CC15-6313-4E7C-AAD9-8139BA0ABBF2}"/>
              </a:ext>
            </a:extLst>
          </p:cNvPr>
          <p:cNvSpPr>
            <a:spLocks noGrp="1"/>
          </p:cNvSpPr>
          <p:nvPr>
            <p:ph type="sldNum" sz="quarter" idx="12"/>
          </p:nvPr>
        </p:nvSpPr>
        <p:spPr/>
        <p:txBody>
          <a:bodyPr/>
          <a:lstStyle/>
          <a:p>
            <a:fld id="{2096EEFD-6D0F-4127-8262-823E1A1E30BE}" type="slidenum">
              <a:rPr lang="zh-CN" altLang="en-US" smtClean="0"/>
              <a:t>‹#›</a:t>
            </a:fld>
            <a:endParaRPr lang="zh-CN" altLang="en-US"/>
          </a:p>
        </p:txBody>
      </p:sp>
    </p:spTree>
    <p:extLst>
      <p:ext uri="{BB962C8B-B14F-4D97-AF65-F5344CB8AC3E}">
        <p14:creationId xmlns:p14="http://schemas.microsoft.com/office/powerpoint/2010/main" val="330351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B7FB2-C47F-4A56-8DC4-A3183241FC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2BAB16-B28A-4FB7-AE4A-C93A4810E77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637F373-CF19-4184-B84A-AB5389D063C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F9A1662-1BFA-4352-A2E7-DDB8C4C9FC45}"/>
              </a:ext>
            </a:extLst>
          </p:cNvPr>
          <p:cNvSpPr>
            <a:spLocks noGrp="1"/>
          </p:cNvSpPr>
          <p:nvPr>
            <p:ph type="dt" sz="half" idx="10"/>
          </p:nvPr>
        </p:nvSpPr>
        <p:spPr/>
        <p:txBody>
          <a:bodyPr/>
          <a:lstStyle/>
          <a:p>
            <a:fld id="{56AE2EE1-FCD8-4458-A69E-3CE96F2A21C0}" type="datetimeFigureOut">
              <a:rPr lang="zh-CN" altLang="en-US" smtClean="0"/>
              <a:t>2021/11/28</a:t>
            </a:fld>
            <a:endParaRPr lang="zh-CN" altLang="en-US"/>
          </a:p>
        </p:txBody>
      </p:sp>
      <p:sp>
        <p:nvSpPr>
          <p:cNvPr id="6" name="页脚占位符 5">
            <a:extLst>
              <a:ext uri="{FF2B5EF4-FFF2-40B4-BE49-F238E27FC236}">
                <a16:creationId xmlns:a16="http://schemas.microsoft.com/office/drawing/2014/main" id="{99BD5947-8919-4E72-8CDB-0D21EF947C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F42990-645C-489D-BCF8-5FD1A3185158}"/>
              </a:ext>
            </a:extLst>
          </p:cNvPr>
          <p:cNvSpPr>
            <a:spLocks noGrp="1"/>
          </p:cNvSpPr>
          <p:nvPr>
            <p:ph type="sldNum" sz="quarter" idx="12"/>
          </p:nvPr>
        </p:nvSpPr>
        <p:spPr/>
        <p:txBody>
          <a:bodyPr/>
          <a:lstStyle/>
          <a:p>
            <a:fld id="{2096EEFD-6D0F-4127-8262-823E1A1E30BE}" type="slidenum">
              <a:rPr lang="zh-CN" altLang="en-US" smtClean="0"/>
              <a:t>‹#›</a:t>
            </a:fld>
            <a:endParaRPr lang="zh-CN" altLang="en-US"/>
          </a:p>
        </p:txBody>
      </p:sp>
    </p:spTree>
    <p:extLst>
      <p:ext uri="{BB962C8B-B14F-4D97-AF65-F5344CB8AC3E}">
        <p14:creationId xmlns:p14="http://schemas.microsoft.com/office/powerpoint/2010/main" val="304030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B261EA-55AF-427E-B324-E0BF36724C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38C6B94-3EE9-4470-848C-10AF4355D1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04ED277-9DA2-474C-A9AD-1D21338685D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525BCEF-90F5-4F60-ADFF-6FA006AF12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94A6852-CA82-411B-B124-E8081B6DD22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F8C88ED-CD96-434D-BBA6-9213F1F8A629}"/>
              </a:ext>
            </a:extLst>
          </p:cNvPr>
          <p:cNvSpPr>
            <a:spLocks noGrp="1"/>
          </p:cNvSpPr>
          <p:nvPr>
            <p:ph type="dt" sz="half" idx="10"/>
          </p:nvPr>
        </p:nvSpPr>
        <p:spPr/>
        <p:txBody>
          <a:bodyPr/>
          <a:lstStyle/>
          <a:p>
            <a:fld id="{56AE2EE1-FCD8-4458-A69E-3CE96F2A21C0}" type="datetimeFigureOut">
              <a:rPr lang="zh-CN" altLang="en-US" smtClean="0"/>
              <a:t>2021/11/28</a:t>
            </a:fld>
            <a:endParaRPr lang="zh-CN" altLang="en-US"/>
          </a:p>
        </p:txBody>
      </p:sp>
      <p:sp>
        <p:nvSpPr>
          <p:cNvPr id="8" name="页脚占位符 7">
            <a:extLst>
              <a:ext uri="{FF2B5EF4-FFF2-40B4-BE49-F238E27FC236}">
                <a16:creationId xmlns:a16="http://schemas.microsoft.com/office/drawing/2014/main" id="{797F0C93-50BA-4306-B802-6F86BE5C1B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A85D4D7-8AEB-47C0-A50E-D5C883B1800D}"/>
              </a:ext>
            </a:extLst>
          </p:cNvPr>
          <p:cNvSpPr>
            <a:spLocks noGrp="1"/>
          </p:cNvSpPr>
          <p:nvPr>
            <p:ph type="sldNum" sz="quarter" idx="12"/>
          </p:nvPr>
        </p:nvSpPr>
        <p:spPr/>
        <p:txBody>
          <a:bodyPr/>
          <a:lstStyle/>
          <a:p>
            <a:fld id="{2096EEFD-6D0F-4127-8262-823E1A1E30BE}" type="slidenum">
              <a:rPr lang="zh-CN" altLang="en-US" smtClean="0"/>
              <a:t>‹#›</a:t>
            </a:fld>
            <a:endParaRPr lang="zh-CN" altLang="en-US"/>
          </a:p>
        </p:txBody>
      </p:sp>
    </p:spTree>
    <p:extLst>
      <p:ext uri="{BB962C8B-B14F-4D97-AF65-F5344CB8AC3E}">
        <p14:creationId xmlns:p14="http://schemas.microsoft.com/office/powerpoint/2010/main" val="3849856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1EDD9-2856-4FF1-A444-E6CB574CFC4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DC5040D-FB3A-4DB6-A9C4-945AFA6555CF}"/>
              </a:ext>
            </a:extLst>
          </p:cNvPr>
          <p:cNvSpPr>
            <a:spLocks noGrp="1"/>
          </p:cNvSpPr>
          <p:nvPr>
            <p:ph type="dt" sz="half" idx="10"/>
          </p:nvPr>
        </p:nvSpPr>
        <p:spPr/>
        <p:txBody>
          <a:bodyPr/>
          <a:lstStyle/>
          <a:p>
            <a:fld id="{56AE2EE1-FCD8-4458-A69E-3CE96F2A21C0}" type="datetimeFigureOut">
              <a:rPr lang="zh-CN" altLang="en-US" smtClean="0"/>
              <a:t>2021/11/28</a:t>
            </a:fld>
            <a:endParaRPr lang="zh-CN" altLang="en-US"/>
          </a:p>
        </p:txBody>
      </p:sp>
      <p:sp>
        <p:nvSpPr>
          <p:cNvPr id="4" name="页脚占位符 3">
            <a:extLst>
              <a:ext uri="{FF2B5EF4-FFF2-40B4-BE49-F238E27FC236}">
                <a16:creationId xmlns:a16="http://schemas.microsoft.com/office/drawing/2014/main" id="{7AAD7C2A-7924-474B-A4A2-744FCCDE762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4813589-BD5E-4DD1-9E19-9F2F8DA77AA1}"/>
              </a:ext>
            </a:extLst>
          </p:cNvPr>
          <p:cNvSpPr>
            <a:spLocks noGrp="1"/>
          </p:cNvSpPr>
          <p:nvPr>
            <p:ph type="sldNum" sz="quarter" idx="12"/>
          </p:nvPr>
        </p:nvSpPr>
        <p:spPr/>
        <p:txBody>
          <a:bodyPr/>
          <a:lstStyle/>
          <a:p>
            <a:fld id="{2096EEFD-6D0F-4127-8262-823E1A1E30BE}" type="slidenum">
              <a:rPr lang="zh-CN" altLang="en-US" smtClean="0"/>
              <a:t>‹#›</a:t>
            </a:fld>
            <a:endParaRPr lang="zh-CN" altLang="en-US"/>
          </a:p>
        </p:txBody>
      </p:sp>
    </p:spTree>
    <p:extLst>
      <p:ext uri="{BB962C8B-B14F-4D97-AF65-F5344CB8AC3E}">
        <p14:creationId xmlns:p14="http://schemas.microsoft.com/office/powerpoint/2010/main" val="291112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9E90AC-1E5E-441B-9B7D-BDA55FDF9A91}"/>
              </a:ext>
            </a:extLst>
          </p:cNvPr>
          <p:cNvSpPr>
            <a:spLocks noGrp="1"/>
          </p:cNvSpPr>
          <p:nvPr>
            <p:ph type="dt" sz="half" idx="10"/>
          </p:nvPr>
        </p:nvSpPr>
        <p:spPr/>
        <p:txBody>
          <a:bodyPr/>
          <a:lstStyle/>
          <a:p>
            <a:fld id="{56AE2EE1-FCD8-4458-A69E-3CE96F2A21C0}" type="datetimeFigureOut">
              <a:rPr lang="zh-CN" altLang="en-US" smtClean="0"/>
              <a:t>2021/11/28</a:t>
            </a:fld>
            <a:endParaRPr lang="zh-CN" altLang="en-US"/>
          </a:p>
        </p:txBody>
      </p:sp>
      <p:sp>
        <p:nvSpPr>
          <p:cNvPr id="3" name="页脚占位符 2">
            <a:extLst>
              <a:ext uri="{FF2B5EF4-FFF2-40B4-BE49-F238E27FC236}">
                <a16:creationId xmlns:a16="http://schemas.microsoft.com/office/drawing/2014/main" id="{BF86DE86-872D-4A80-BAE9-5A24E2915CB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05C6E1B-AF21-41D6-A8A8-FFEA6626E2F8}"/>
              </a:ext>
            </a:extLst>
          </p:cNvPr>
          <p:cNvSpPr>
            <a:spLocks noGrp="1"/>
          </p:cNvSpPr>
          <p:nvPr>
            <p:ph type="sldNum" sz="quarter" idx="12"/>
          </p:nvPr>
        </p:nvSpPr>
        <p:spPr/>
        <p:txBody>
          <a:bodyPr/>
          <a:lstStyle/>
          <a:p>
            <a:fld id="{2096EEFD-6D0F-4127-8262-823E1A1E30BE}" type="slidenum">
              <a:rPr lang="zh-CN" altLang="en-US" smtClean="0"/>
              <a:t>‹#›</a:t>
            </a:fld>
            <a:endParaRPr lang="zh-CN" altLang="en-US"/>
          </a:p>
        </p:txBody>
      </p:sp>
    </p:spTree>
    <p:extLst>
      <p:ext uri="{BB962C8B-B14F-4D97-AF65-F5344CB8AC3E}">
        <p14:creationId xmlns:p14="http://schemas.microsoft.com/office/powerpoint/2010/main" val="18358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A53EC-9577-4843-8693-651B4E9535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146B814-E06C-4C4E-9521-961CF0A74F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38D7557-63B2-415C-AD33-B76CA5F2A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47E69D5-4800-4D39-8576-BFD8A6EBECBA}"/>
              </a:ext>
            </a:extLst>
          </p:cNvPr>
          <p:cNvSpPr>
            <a:spLocks noGrp="1"/>
          </p:cNvSpPr>
          <p:nvPr>
            <p:ph type="dt" sz="half" idx="10"/>
          </p:nvPr>
        </p:nvSpPr>
        <p:spPr/>
        <p:txBody>
          <a:bodyPr/>
          <a:lstStyle/>
          <a:p>
            <a:fld id="{56AE2EE1-FCD8-4458-A69E-3CE96F2A21C0}" type="datetimeFigureOut">
              <a:rPr lang="zh-CN" altLang="en-US" smtClean="0"/>
              <a:t>2021/11/28</a:t>
            </a:fld>
            <a:endParaRPr lang="zh-CN" altLang="en-US"/>
          </a:p>
        </p:txBody>
      </p:sp>
      <p:sp>
        <p:nvSpPr>
          <p:cNvPr id="6" name="页脚占位符 5">
            <a:extLst>
              <a:ext uri="{FF2B5EF4-FFF2-40B4-BE49-F238E27FC236}">
                <a16:creationId xmlns:a16="http://schemas.microsoft.com/office/drawing/2014/main" id="{755A931E-4008-456D-890C-1F5E64DCA4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99F234-448F-4534-8547-47312397CC85}"/>
              </a:ext>
            </a:extLst>
          </p:cNvPr>
          <p:cNvSpPr>
            <a:spLocks noGrp="1"/>
          </p:cNvSpPr>
          <p:nvPr>
            <p:ph type="sldNum" sz="quarter" idx="12"/>
          </p:nvPr>
        </p:nvSpPr>
        <p:spPr/>
        <p:txBody>
          <a:bodyPr/>
          <a:lstStyle/>
          <a:p>
            <a:fld id="{2096EEFD-6D0F-4127-8262-823E1A1E30BE}" type="slidenum">
              <a:rPr lang="zh-CN" altLang="en-US" smtClean="0"/>
              <a:t>‹#›</a:t>
            </a:fld>
            <a:endParaRPr lang="zh-CN" altLang="en-US"/>
          </a:p>
        </p:txBody>
      </p:sp>
    </p:spTree>
    <p:extLst>
      <p:ext uri="{BB962C8B-B14F-4D97-AF65-F5344CB8AC3E}">
        <p14:creationId xmlns:p14="http://schemas.microsoft.com/office/powerpoint/2010/main" val="1925972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F92DF-4011-471E-922A-9FE3C8BAA8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09F7D6D-C149-4EF0-8C24-90D33B9506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6DDBDEE-E8F9-4857-83F5-8D3999C89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E1D758-018E-46A5-A9C8-761F00BA5C81}"/>
              </a:ext>
            </a:extLst>
          </p:cNvPr>
          <p:cNvSpPr>
            <a:spLocks noGrp="1"/>
          </p:cNvSpPr>
          <p:nvPr>
            <p:ph type="dt" sz="half" idx="10"/>
          </p:nvPr>
        </p:nvSpPr>
        <p:spPr/>
        <p:txBody>
          <a:bodyPr/>
          <a:lstStyle/>
          <a:p>
            <a:fld id="{56AE2EE1-FCD8-4458-A69E-3CE96F2A21C0}" type="datetimeFigureOut">
              <a:rPr lang="zh-CN" altLang="en-US" smtClean="0"/>
              <a:t>2021/11/28</a:t>
            </a:fld>
            <a:endParaRPr lang="zh-CN" altLang="en-US"/>
          </a:p>
        </p:txBody>
      </p:sp>
      <p:sp>
        <p:nvSpPr>
          <p:cNvPr id="6" name="页脚占位符 5">
            <a:extLst>
              <a:ext uri="{FF2B5EF4-FFF2-40B4-BE49-F238E27FC236}">
                <a16:creationId xmlns:a16="http://schemas.microsoft.com/office/drawing/2014/main" id="{914CCA6F-C8BC-48D0-A1E0-AF451CD289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5A3FA5-8F8D-4D96-A60C-689A1A17239A}"/>
              </a:ext>
            </a:extLst>
          </p:cNvPr>
          <p:cNvSpPr>
            <a:spLocks noGrp="1"/>
          </p:cNvSpPr>
          <p:nvPr>
            <p:ph type="sldNum" sz="quarter" idx="12"/>
          </p:nvPr>
        </p:nvSpPr>
        <p:spPr/>
        <p:txBody>
          <a:bodyPr/>
          <a:lstStyle/>
          <a:p>
            <a:fld id="{2096EEFD-6D0F-4127-8262-823E1A1E30BE}" type="slidenum">
              <a:rPr lang="zh-CN" altLang="en-US" smtClean="0"/>
              <a:t>‹#›</a:t>
            </a:fld>
            <a:endParaRPr lang="zh-CN" altLang="en-US"/>
          </a:p>
        </p:txBody>
      </p:sp>
    </p:spTree>
    <p:extLst>
      <p:ext uri="{BB962C8B-B14F-4D97-AF65-F5344CB8AC3E}">
        <p14:creationId xmlns:p14="http://schemas.microsoft.com/office/powerpoint/2010/main" val="3514375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7DE4A2A-97D9-4B5D-AE2A-AF2EACD215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B27D9DE-7817-43F2-9E32-EE380DE4E8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CFB0AD-18A1-43CE-85DF-74126FBD4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AE2EE1-FCD8-4458-A69E-3CE96F2A21C0}" type="datetimeFigureOut">
              <a:rPr lang="zh-CN" altLang="en-US" smtClean="0"/>
              <a:t>2021/11/28</a:t>
            </a:fld>
            <a:endParaRPr lang="zh-CN" altLang="en-US"/>
          </a:p>
        </p:txBody>
      </p:sp>
      <p:sp>
        <p:nvSpPr>
          <p:cNvPr id="5" name="页脚占位符 4">
            <a:extLst>
              <a:ext uri="{FF2B5EF4-FFF2-40B4-BE49-F238E27FC236}">
                <a16:creationId xmlns:a16="http://schemas.microsoft.com/office/drawing/2014/main" id="{9B5F5BB3-80AE-4CEF-8983-FB3B18C888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3B12A68-D6D4-4BD4-8838-CA2EF82675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6EEFD-6D0F-4127-8262-823E1A1E30BE}" type="slidenum">
              <a:rPr lang="zh-CN" altLang="en-US" smtClean="0"/>
              <a:t>‹#›</a:t>
            </a:fld>
            <a:endParaRPr lang="zh-CN" altLang="en-US"/>
          </a:p>
        </p:txBody>
      </p:sp>
    </p:spTree>
    <p:extLst>
      <p:ext uri="{BB962C8B-B14F-4D97-AF65-F5344CB8AC3E}">
        <p14:creationId xmlns:p14="http://schemas.microsoft.com/office/powerpoint/2010/main" val="956259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ljzc/syntactic-augmentation-nl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784E56-AA8A-4896-A3D1-53F930124D97}"/>
              </a:ext>
            </a:extLst>
          </p:cNvPr>
          <p:cNvSpPr>
            <a:spLocks noGrp="1"/>
          </p:cNvSpPr>
          <p:nvPr>
            <p:ph type="ctrTitle"/>
          </p:nvPr>
        </p:nvSpPr>
        <p:spPr/>
        <p:txBody>
          <a:bodyPr>
            <a:normAutofit fontScale="90000"/>
          </a:bodyPr>
          <a:lstStyle/>
          <a:p>
            <a:r>
              <a:rPr lang="en-US" altLang="zh-CN" dirty="0"/>
              <a:t>Syntactic Data Augmentation Increases Robustness to Inference Heuristics[1]</a:t>
            </a:r>
            <a:endParaRPr lang="zh-CN" altLang="en-US" dirty="0"/>
          </a:p>
        </p:txBody>
      </p:sp>
      <p:sp>
        <p:nvSpPr>
          <p:cNvPr id="3" name="副标题 2">
            <a:extLst>
              <a:ext uri="{FF2B5EF4-FFF2-40B4-BE49-F238E27FC236}">
                <a16:creationId xmlns:a16="http://schemas.microsoft.com/office/drawing/2014/main" id="{F0CC638A-0B56-4FC5-82AA-938EF8C14DA5}"/>
              </a:ext>
            </a:extLst>
          </p:cNvPr>
          <p:cNvSpPr>
            <a:spLocks noGrp="1"/>
          </p:cNvSpPr>
          <p:nvPr>
            <p:ph type="subTitle" idx="1"/>
          </p:nvPr>
        </p:nvSpPr>
        <p:spPr/>
        <p:txBody>
          <a:bodyPr/>
          <a:lstStyle/>
          <a:p>
            <a:r>
              <a:rPr lang="en-US" altLang="zh-CN" dirty="0"/>
              <a:t>“</a:t>
            </a:r>
            <a:r>
              <a:rPr lang="zh-CN" altLang="en-US" dirty="0"/>
              <a:t>语法数据扩增用以增强推理鲁棒性</a:t>
            </a:r>
            <a:r>
              <a:rPr lang="en-US" altLang="zh-CN" dirty="0"/>
              <a:t>”</a:t>
            </a:r>
            <a:r>
              <a:rPr lang="zh-CN" altLang="en-US" dirty="0"/>
              <a:t>工具复现</a:t>
            </a:r>
            <a:endParaRPr lang="en-US" altLang="zh-CN" dirty="0"/>
          </a:p>
          <a:p>
            <a:r>
              <a:rPr lang="zh-CN" altLang="en-US" dirty="0"/>
              <a:t>李蒋泽辰 </a:t>
            </a:r>
            <a:r>
              <a:rPr lang="en-US" altLang="zh-CN" dirty="0"/>
              <a:t>191220071</a:t>
            </a:r>
            <a:endParaRPr lang="zh-CN" altLang="en-US" dirty="0"/>
          </a:p>
        </p:txBody>
      </p:sp>
      <p:sp>
        <p:nvSpPr>
          <p:cNvPr id="4" name="文本框 3">
            <a:extLst>
              <a:ext uri="{FF2B5EF4-FFF2-40B4-BE49-F238E27FC236}">
                <a16:creationId xmlns:a16="http://schemas.microsoft.com/office/drawing/2014/main" id="{B80EC94B-9E25-4009-8E29-A3E1B3192E8A}"/>
              </a:ext>
            </a:extLst>
          </p:cNvPr>
          <p:cNvSpPr txBox="1"/>
          <p:nvPr/>
        </p:nvSpPr>
        <p:spPr>
          <a:xfrm>
            <a:off x="926840" y="5786534"/>
            <a:ext cx="10742645" cy="646331"/>
          </a:xfrm>
          <a:prstGeom prst="rect">
            <a:avLst/>
          </a:prstGeom>
          <a:noFill/>
        </p:spPr>
        <p:txBody>
          <a:bodyPr wrap="square" rtlCol="0">
            <a:spAutoFit/>
          </a:bodyPr>
          <a:lstStyle/>
          <a:p>
            <a:r>
              <a:rPr lang="en-US" altLang="zh-CN" b="0" i="0" dirty="0">
                <a:solidFill>
                  <a:srgbClr val="222222"/>
                </a:solidFill>
                <a:effectLst/>
                <a:latin typeface="Arial" panose="020B0604020202020204" pitchFamily="34" charset="0"/>
              </a:rPr>
              <a:t>[1]Min J, McCoy R T, Das D, et al. Syntactic data augmentation increases robustness to inference heuristics[J]. </a:t>
            </a:r>
            <a:r>
              <a:rPr lang="en-US" altLang="zh-CN" b="0" i="0" dirty="0" err="1">
                <a:solidFill>
                  <a:srgbClr val="222222"/>
                </a:solidFill>
                <a:effectLst/>
                <a:latin typeface="Arial" panose="020B0604020202020204" pitchFamily="34" charset="0"/>
              </a:rPr>
              <a:t>arXiv</a:t>
            </a:r>
            <a:r>
              <a:rPr lang="en-US" altLang="zh-CN" b="0" i="0" dirty="0">
                <a:solidFill>
                  <a:srgbClr val="222222"/>
                </a:solidFill>
                <a:effectLst/>
                <a:latin typeface="Arial" panose="020B0604020202020204" pitchFamily="34" charset="0"/>
              </a:rPr>
              <a:t> preprint arXiv:2004.11999, 2020.</a:t>
            </a:r>
            <a:endParaRPr lang="zh-CN" altLang="en-US" dirty="0"/>
          </a:p>
        </p:txBody>
      </p:sp>
    </p:spTree>
    <p:extLst>
      <p:ext uri="{BB962C8B-B14F-4D97-AF65-F5344CB8AC3E}">
        <p14:creationId xmlns:p14="http://schemas.microsoft.com/office/powerpoint/2010/main" val="2436210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DE02F-D4C1-4F9C-A080-7C5C9537413A}"/>
              </a:ext>
            </a:extLst>
          </p:cNvPr>
          <p:cNvSpPr>
            <a:spLocks noGrp="1"/>
          </p:cNvSpPr>
          <p:nvPr>
            <p:ph type="title"/>
          </p:nvPr>
        </p:nvSpPr>
        <p:spPr/>
        <p:txBody>
          <a:bodyPr/>
          <a:lstStyle/>
          <a:p>
            <a:r>
              <a:rPr lang="zh-CN" altLang="en-US" dirty="0">
                <a:sym typeface="Wingdings" panose="05000000000000000000" pitchFamily="2" charset="2"/>
              </a:rPr>
              <a:t>（</a:t>
            </a:r>
            <a:r>
              <a:rPr lang="en-US" altLang="zh-CN" dirty="0">
                <a:sym typeface="Wingdings" panose="05000000000000000000" pitchFamily="2" charset="2"/>
              </a:rPr>
              <a:t>3</a:t>
            </a:r>
            <a:r>
              <a:rPr lang="zh-CN" altLang="en-US" dirty="0">
                <a:sym typeface="Wingdings" panose="05000000000000000000" pitchFamily="2" charset="2"/>
              </a:rPr>
              <a:t>）原前提</a:t>
            </a:r>
            <a:r>
              <a:rPr lang="en-US" altLang="zh-CN" dirty="0">
                <a:sym typeface="Wingdings" panose="05000000000000000000" pitchFamily="2" charset="2"/>
              </a:rPr>
              <a:t>+</a:t>
            </a:r>
            <a:r>
              <a:rPr lang="zh-CN" altLang="en-US" dirty="0">
                <a:sym typeface="Wingdings" panose="05000000000000000000" pitchFamily="2" charset="2"/>
              </a:rPr>
              <a:t>被动形式：</a:t>
            </a:r>
            <a:r>
              <a:rPr lang="en-US" altLang="zh-CN" dirty="0" err="1">
                <a:sym typeface="Wingdings" panose="05000000000000000000" pitchFamily="2" charset="2"/>
              </a:rPr>
              <a:t>pass_orig</a:t>
            </a:r>
            <a:endParaRPr lang="zh-CN" altLang="en-US" dirty="0"/>
          </a:p>
        </p:txBody>
      </p:sp>
      <p:grpSp>
        <p:nvGrpSpPr>
          <p:cNvPr id="6" name="组合 5">
            <a:extLst>
              <a:ext uri="{FF2B5EF4-FFF2-40B4-BE49-F238E27FC236}">
                <a16:creationId xmlns:a16="http://schemas.microsoft.com/office/drawing/2014/main" id="{7FB1AC56-3612-4130-AF7F-ECE2C713A26C}"/>
              </a:ext>
            </a:extLst>
          </p:cNvPr>
          <p:cNvGrpSpPr/>
          <p:nvPr/>
        </p:nvGrpSpPr>
        <p:grpSpPr>
          <a:xfrm>
            <a:off x="742707" y="1941913"/>
            <a:ext cx="8715737" cy="3714951"/>
            <a:chOff x="682906" y="1400537"/>
            <a:chExt cx="10412866" cy="5092338"/>
          </a:xfrm>
        </p:grpSpPr>
        <p:grpSp>
          <p:nvGrpSpPr>
            <p:cNvPr id="7" name="组合 6">
              <a:extLst>
                <a:ext uri="{FF2B5EF4-FFF2-40B4-BE49-F238E27FC236}">
                  <a16:creationId xmlns:a16="http://schemas.microsoft.com/office/drawing/2014/main" id="{D7D88BCA-193D-4F8B-9F25-13CE7AC6F978}"/>
                </a:ext>
              </a:extLst>
            </p:cNvPr>
            <p:cNvGrpSpPr/>
            <p:nvPr/>
          </p:nvGrpSpPr>
          <p:grpSpPr>
            <a:xfrm>
              <a:off x="682906" y="1400537"/>
              <a:ext cx="4537276" cy="5092338"/>
              <a:chOff x="682906" y="1400537"/>
              <a:chExt cx="4537276" cy="5092338"/>
            </a:xfrm>
          </p:grpSpPr>
          <p:sp>
            <p:nvSpPr>
              <p:cNvPr id="17" name="矩形 16">
                <a:extLst>
                  <a:ext uri="{FF2B5EF4-FFF2-40B4-BE49-F238E27FC236}">
                    <a16:creationId xmlns:a16="http://schemas.microsoft.com/office/drawing/2014/main" id="{3F0B5640-8E01-4D56-8DA3-74CFBCB92582}"/>
                  </a:ext>
                </a:extLst>
              </p:cNvPr>
              <p:cNvSpPr/>
              <p:nvPr/>
            </p:nvSpPr>
            <p:spPr>
              <a:xfrm>
                <a:off x="682906" y="1400537"/>
                <a:ext cx="4537276" cy="509233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1111DE74-7985-4465-A6E7-A87B561598EE}"/>
                  </a:ext>
                </a:extLst>
              </p:cNvPr>
              <p:cNvSpPr/>
              <p:nvPr/>
            </p:nvSpPr>
            <p:spPr>
              <a:xfrm>
                <a:off x="1169040" y="2726100"/>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前提</a:t>
                </a:r>
              </a:p>
            </p:txBody>
          </p:sp>
          <p:sp>
            <p:nvSpPr>
              <p:cNvPr id="19" name="矩形 18">
                <a:extLst>
                  <a:ext uri="{FF2B5EF4-FFF2-40B4-BE49-F238E27FC236}">
                    <a16:creationId xmlns:a16="http://schemas.microsoft.com/office/drawing/2014/main" id="{56F56406-2F08-43C5-A0A1-465EBC2FD7DF}"/>
                  </a:ext>
                </a:extLst>
              </p:cNvPr>
              <p:cNvSpPr/>
              <p:nvPr/>
            </p:nvSpPr>
            <p:spPr>
              <a:xfrm>
                <a:off x="1169041" y="5094791"/>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标签（</a:t>
                </a:r>
                <a:r>
                  <a:rPr lang="zh-CN" altLang="en-US" b="0" dirty="0">
                    <a:solidFill>
                      <a:srgbClr val="CE9178"/>
                    </a:solidFill>
                    <a:effectLst/>
                    <a:latin typeface="Consolas" panose="020B0609020204030204" pitchFamily="49" charset="0"/>
                  </a:rPr>
                  <a:t>任意</a:t>
                </a:r>
                <a:r>
                  <a:rPr lang="zh-CN" altLang="en-US" dirty="0"/>
                  <a:t>）</a:t>
                </a:r>
              </a:p>
            </p:txBody>
          </p:sp>
          <p:sp>
            <p:nvSpPr>
              <p:cNvPr id="20" name="矩形 19">
                <a:extLst>
                  <a:ext uri="{FF2B5EF4-FFF2-40B4-BE49-F238E27FC236}">
                    <a16:creationId xmlns:a16="http://schemas.microsoft.com/office/drawing/2014/main" id="{96BDB81B-01D5-485D-BE26-A74E4C3EA987}"/>
                  </a:ext>
                </a:extLst>
              </p:cNvPr>
              <p:cNvSpPr/>
              <p:nvPr/>
            </p:nvSpPr>
            <p:spPr>
              <a:xfrm>
                <a:off x="1169040" y="3907069"/>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假说</a:t>
                </a:r>
              </a:p>
            </p:txBody>
          </p:sp>
          <p:sp>
            <p:nvSpPr>
              <p:cNvPr id="21" name="文本框 20">
                <a:extLst>
                  <a:ext uri="{FF2B5EF4-FFF2-40B4-BE49-F238E27FC236}">
                    <a16:creationId xmlns:a16="http://schemas.microsoft.com/office/drawing/2014/main" id="{D4857078-39EE-47C6-973A-3007C2FF7746}"/>
                  </a:ext>
                </a:extLst>
              </p:cNvPr>
              <p:cNvSpPr txBox="1"/>
              <p:nvPr/>
            </p:nvSpPr>
            <p:spPr>
              <a:xfrm>
                <a:off x="1831434" y="1681798"/>
                <a:ext cx="2240219" cy="717214"/>
              </a:xfrm>
              <a:prstGeom prst="rect">
                <a:avLst/>
              </a:prstGeom>
              <a:noFill/>
            </p:spPr>
            <p:txBody>
              <a:bodyPr wrap="square" rtlCol="0">
                <a:spAutoFit/>
              </a:bodyPr>
              <a:lstStyle/>
              <a:p>
                <a:pPr algn="ctr"/>
                <a:r>
                  <a:rPr lang="zh-CN" altLang="en-US" sz="2800" dirty="0">
                    <a:solidFill>
                      <a:schemeClr val="bg1"/>
                    </a:solidFill>
                  </a:rPr>
                  <a:t>原样本</a:t>
                </a:r>
              </a:p>
            </p:txBody>
          </p:sp>
        </p:grpSp>
        <p:grpSp>
          <p:nvGrpSpPr>
            <p:cNvPr id="8" name="组合 7">
              <a:extLst>
                <a:ext uri="{FF2B5EF4-FFF2-40B4-BE49-F238E27FC236}">
                  <a16:creationId xmlns:a16="http://schemas.microsoft.com/office/drawing/2014/main" id="{6338B6C0-A8F4-470B-8A81-0D9AE12EDD9E}"/>
                </a:ext>
              </a:extLst>
            </p:cNvPr>
            <p:cNvGrpSpPr/>
            <p:nvPr/>
          </p:nvGrpSpPr>
          <p:grpSpPr>
            <a:xfrm>
              <a:off x="6558496" y="1400537"/>
              <a:ext cx="4537276" cy="5092338"/>
              <a:chOff x="682906" y="1400537"/>
              <a:chExt cx="4537276" cy="5092338"/>
            </a:xfrm>
          </p:grpSpPr>
          <p:sp>
            <p:nvSpPr>
              <p:cNvPr id="12" name="矩形 11">
                <a:extLst>
                  <a:ext uri="{FF2B5EF4-FFF2-40B4-BE49-F238E27FC236}">
                    <a16:creationId xmlns:a16="http://schemas.microsoft.com/office/drawing/2014/main" id="{96478B7B-B25F-4B94-94F2-3C04D563582F}"/>
                  </a:ext>
                </a:extLst>
              </p:cNvPr>
              <p:cNvSpPr/>
              <p:nvPr/>
            </p:nvSpPr>
            <p:spPr>
              <a:xfrm>
                <a:off x="682906" y="1400537"/>
                <a:ext cx="4537276" cy="509233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13" name="矩形 12">
                <a:extLst>
                  <a:ext uri="{FF2B5EF4-FFF2-40B4-BE49-F238E27FC236}">
                    <a16:creationId xmlns:a16="http://schemas.microsoft.com/office/drawing/2014/main" id="{C64FB93A-D9C2-4119-95DC-36DE1CE4B8EF}"/>
                  </a:ext>
                </a:extLst>
              </p:cNvPr>
              <p:cNvSpPr/>
              <p:nvPr/>
            </p:nvSpPr>
            <p:spPr>
              <a:xfrm>
                <a:off x="1169040" y="2726100"/>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前提</a:t>
                </a:r>
              </a:p>
            </p:txBody>
          </p:sp>
          <p:sp>
            <p:nvSpPr>
              <p:cNvPr id="14" name="矩形 13">
                <a:extLst>
                  <a:ext uri="{FF2B5EF4-FFF2-40B4-BE49-F238E27FC236}">
                    <a16:creationId xmlns:a16="http://schemas.microsoft.com/office/drawing/2014/main" id="{FD4DAA50-8181-4F64-8F78-FB3271770D79}"/>
                  </a:ext>
                </a:extLst>
              </p:cNvPr>
              <p:cNvSpPr/>
              <p:nvPr/>
            </p:nvSpPr>
            <p:spPr>
              <a:xfrm>
                <a:off x="1169041" y="5094791"/>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标签（</a:t>
                </a:r>
                <a:r>
                  <a:rPr lang="zh-CN" altLang="en-US" dirty="0">
                    <a:solidFill>
                      <a:srgbClr val="CE9178"/>
                    </a:solidFill>
                    <a:latin typeface="Consolas" panose="020B0609020204030204" pitchFamily="49" charset="0"/>
                  </a:rPr>
                  <a:t>任意</a:t>
                </a:r>
                <a:r>
                  <a:rPr lang="zh-CN" altLang="en-US" dirty="0"/>
                  <a:t>）</a:t>
                </a:r>
              </a:p>
            </p:txBody>
          </p:sp>
          <p:sp>
            <p:nvSpPr>
              <p:cNvPr id="15" name="矩形 14">
                <a:extLst>
                  <a:ext uri="{FF2B5EF4-FFF2-40B4-BE49-F238E27FC236}">
                    <a16:creationId xmlns:a16="http://schemas.microsoft.com/office/drawing/2014/main" id="{69EBB516-4E56-44B1-833C-36E1781EC8A7}"/>
                  </a:ext>
                </a:extLst>
              </p:cNvPr>
              <p:cNvSpPr/>
              <p:nvPr/>
            </p:nvSpPr>
            <p:spPr>
              <a:xfrm>
                <a:off x="1169040" y="3907069"/>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假说</a:t>
                </a:r>
              </a:p>
            </p:txBody>
          </p:sp>
          <p:sp>
            <p:nvSpPr>
              <p:cNvPr id="16" name="文本框 15">
                <a:extLst>
                  <a:ext uri="{FF2B5EF4-FFF2-40B4-BE49-F238E27FC236}">
                    <a16:creationId xmlns:a16="http://schemas.microsoft.com/office/drawing/2014/main" id="{9ADD0645-AD8C-4DB7-A932-53A58D7643FA}"/>
                  </a:ext>
                </a:extLst>
              </p:cNvPr>
              <p:cNvSpPr txBox="1"/>
              <p:nvPr/>
            </p:nvSpPr>
            <p:spPr>
              <a:xfrm>
                <a:off x="1867873" y="1681798"/>
                <a:ext cx="2257064" cy="523220"/>
              </a:xfrm>
              <a:prstGeom prst="rect">
                <a:avLst/>
              </a:prstGeom>
              <a:noFill/>
            </p:spPr>
            <p:txBody>
              <a:bodyPr wrap="square" rtlCol="0">
                <a:spAutoFit/>
              </a:bodyPr>
              <a:lstStyle/>
              <a:p>
                <a:pPr algn="ctr"/>
                <a:r>
                  <a:rPr lang="zh-CN" altLang="en-US" sz="2800" dirty="0">
                    <a:solidFill>
                      <a:schemeClr val="bg1"/>
                    </a:solidFill>
                  </a:rPr>
                  <a:t>扩增样本</a:t>
                </a:r>
              </a:p>
            </p:txBody>
          </p:sp>
        </p:grpSp>
        <p:cxnSp>
          <p:nvCxnSpPr>
            <p:cNvPr id="9" name="直接箭头连接符 8">
              <a:extLst>
                <a:ext uri="{FF2B5EF4-FFF2-40B4-BE49-F238E27FC236}">
                  <a16:creationId xmlns:a16="http://schemas.microsoft.com/office/drawing/2014/main" id="{E514C062-1CC3-499F-909C-BF4BA0DDBD51}"/>
                </a:ext>
              </a:extLst>
            </p:cNvPr>
            <p:cNvCxnSpPr>
              <a:stCxn id="18" idx="3"/>
              <a:endCxn id="13" idx="1"/>
            </p:cNvCxnSpPr>
            <p:nvPr/>
          </p:nvCxnSpPr>
          <p:spPr>
            <a:xfrm>
              <a:off x="4872939" y="3218024"/>
              <a:ext cx="21716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65114A3C-F4DE-4E74-AAA3-94D804973EC6}"/>
                </a:ext>
              </a:extLst>
            </p:cNvPr>
            <p:cNvCxnSpPr>
              <a:cxnSpLocks/>
              <a:endCxn id="15" idx="1"/>
            </p:cNvCxnSpPr>
            <p:nvPr/>
          </p:nvCxnSpPr>
          <p:spPr>
            <a:xfrm flipV="1">
              <a:off x="4872939" y="4398993"/>
              <a:ext cx="2171691" cy="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E6F8C526-27CD-423F-8912-EC2E31529234}"/>
                </a:ext>
              </a:extLst>
            </p:cNvPr>
            <p:cNvSpPr txBox="1"/>
            <p:nvPr/>
          </p:nvSpPr>
          <p:spPr>
            <a:xfrm>
              <a:off x="4956686" y="3832818"/>
              <a:ext cx="1960078" cy="1139105"/>
            </a:xfrm>
            <a:prstGeom prst="rect">
              <a:avLst/>
            </a:prstGeom>
            <a:noFill/>
          </p:spPr>
          <p:txBody>
            <a:bodyPr wrap="square" rtlCol="0">
              <a:spAutoFit/>
            </a:bodyPr>
            <a:lstStyle/>
            <a:p>
              <a:pPr algn="ctr"/>
              <a:r>
                <a:rPr lang="zh-CN" altLang="en-US" sz="1600" dirty="0"/>
                <a:t>变为被动形式</a:t>
              </a:r>
              <a:endParaRPr lang="en-US" altLang="zh-CN" sz="1600" dirty="0"/>
            </a:p>
            <a:p>
              <a:pPr algn="ctr"/>
              <a:endParaRPr lang="en-US" altLang="zh-CN" sz="1600" dirty="0"/>
            </a:p>
            <a:p>
              <a:pPr algn="ctr"/>
              <a:r>
                <a:rPr lang="zh-CN" altLang="en-US" sz="1600" dirty="0"/>
                <a:t>（保持语义一致）</a:t>
              </a:r>
            </a:p>
          </p:txBody>
        </p:sp>
      </p:grpSp>
      <p:cxnSp>
        <p:nvCxnSpPr>
          <p:cNvPr id="22" name="直接箭头连接符 21">
            <a:extLst>
              <a:ext uri="{FF2B5EF4-FFF2-40B4-BE49-F238E27FC236}">
                <a16:creationId xmlns:a16="http://schemas.microsoft.com/office/drawing/2014/main" id="{4B488513-3EDF-4A83-A0DA-1066EBD06AC4}"/>
              </a:ext>
            </a:extLst>
          </p:cNvPr>
          <p:cNvCxnSpPr>
            <a:cxnSpLocks/>
            <a:stCxn id="19" idx="3"/>
            <a:endCxn id="14" idx="1"/>
          </p:cNvCxnSpPr>
          <p:nvPr/>
        </p:nvCxnSpPr>
        <p:spPr>
          <a:xfrm>
            <a:off x="4249833" y="4995805"/>
            <a:ext cx="181774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D75863E4-6E89-44A4-85E9-2309243E18C8}"/>
              </a:ext>
            </a:extLst>
          </p:cNvPr>
          <p:cNvSpPr txBox="1"/>
          <p:nvPr/>
        </p:nvSpPr>
        <p:spPr>
          <a:xfrm>
            <a:off x="4426955" y="5037981"/>
            <a:ext cx="1640617" cy="369332"/>
          </a:xfrm>
          <a:prstGeom prst="rect">
            <a:avLst/>
          </a:prstGeom>
          <a:noFill/>
        </p:spPr>
        <p:txBody>
          <a:bodyPr wrap="square" rtlCol="0">
            <a:spAutoFit/>
          </a:bodyPr>
          <a:lstStyle/>
          <a:p>
            <a:r>
              <a:rPr lang="zh-CN" altLang="en-US" dirty="0"/>
              <a:t>不改变标签</a:t>
            </a:r>
          </a:p>
        </p:txBody>
      </p:sp>
    </p:spTree>
    <p:extLst>
      <p:ext uri="{BB962C8B-B14F-4D97-AF65-F5344CB8AC3E}">
        <p14:creationId xmlns:p14="http://schemas.microsoft.com/office/powerpoint/2010/main" val="3057390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DE02F-D4C1-4F9C-A080-7C5C9537413A}"/>
              </a:ext>
            </a:extLst>
          </p:cNvPr>
          <p:cNvSpPr>
            <a:spLocks noGrp="1"/>
          </p:cNvSpPr>
          <p:nvPr>
            <p:ph type="title"/>
          </p:nvPr>
        </p:nvSpPr>
        <p:spPr/>
        <p:txBody>
          <a:bodyPr/>
          <a:lstStyle/>
          <a:p>
            <a:pPr marL="0" indent="0">
              <a:buNone/>
            </a:pPr>
            <a:r>
              <a:rPr lang="zh-CN" altLang="en-US" dirty="0">
                <a:sym typeface="Wingdings" panose="05000000000000000000" pitchFamily="2" charset="2"/>
              </a:rPr>
              <a:t>（</a:t>
            </a:r>
            <a:r>
              <a:rPr lang="en-US" altLang="zh-CN" dirty="0">
                <a:sym typeface="Wingdings" panose="05000000000000000000" pitchFamily="2" charset="2"/>
              </a:rPr>
              <a:t>4</a:t>
            </a:r>
            <a:r>
              <a:rPr lang="zh-CN" altLang="en-US" dirty="0">
                <a:sym typeface="Wingdings" panose="05000000000000000000" pitchFamily="2" charset="2"/>
              </a:rPr>
              <a:t>）转变的前提</a:t>
            </a:r>
            <a:r>
              <a:rPr lang="en-US" altLang="zh-CN" dirty="0">
                <a:sym typeface="Wingdings" panose="05000000000000000000" pitchFamily="2" charset="2"/>
              </a:rPr>
              <a:t>+</a:t>
            </a:r>
            <a:r>
              <a:rPr lang="zh-CN" altLang="en-US" dirty="0">
                <a:sym typeface="Wingdings" panose="05000000000000000000" pitchFamily="2" charset="2"/>
              </a:rPr>
              <a:t>被动形式：</a:t>
            </a:r>
            <a:r>
              <a:rPr lang="en-US" altLang="zh-CN" dirty="0" err="1">
                <a:sym typeface="Wingdings" panose="05000000000000000000" pitchFamily="2" charset="2"/>
              </a:rPr>
              <a:t>pass_trsf</a:t>
            </a:r>
            <a:r>
              <a:rPr lang="zh-CN" altLang="en-US" dirty="0">
                <a:sym typeface="Wingdings" panose="05000000000000000000" pitchFamily="2" charset="2"/>
              </a:rPr>
              <a:t>（导出）</a:t>
            </a:r>
            <a:endParaRPr lang="en-US" altLang="zh-CN" dirty="0">
              <a:sym typeface="Wingdings" panose="05000000000000000000" pitchFamily="2" charset="2"/>
            </a:endParaRPr>
          </a:p>
        </p:txBody>
      </p:sp>
      <p:grpSp>
        <p:nvGrpSpPr>
          <p:cNvPr id="22" name="组合 21">
            <a:extLst>
              <a:ext uri="{FF2B5EF4-FFF2-40B4-BE49-F238E27FC236}">
                <a16:creationId xmlns:a16="http://schemas.microsoft.com/office/drawing/2014/main" id="{CAECE2BA-F150-4B28-91D0-DF211C7D91CA}"/>
              </a:ext>
            </a:extLst>
          </p:cNvPr>
          <p:cNvGrpSpPr/>
          <p:nvPr/>
        </p:nvGrpSpPr>
        <p:grpSpPr>
          <a:xfrm>
            <a:off x="1633958" y="1965062"/>
            <a:ext cx="8715737" cy="3714951"/>
            <a:chOff x="1633958" y="1965062"/>
            <a:chExt cx="8715737" cy="3714951"/>
          </a:xfrm>
        </p:grpSpPr>
        <p:grpSp>
          <p:nvGrpSpPr>
            <p:cNvPr id="23" name="组合 22">
              <a:extLst>
                <a:ext uri="{FF2B5EF4-FFF2-40B4-BE49-F238E27FC236}">
                  <a16:creationId xmlns:a16="http://schemas.microsoft.com/office/drawing/2014/main" id="{51FF58F5-3F16-46A6-9257-75596FB17CB5}"/>
                </a:ext>
              </a:extLst>
            </p:cNvPr>
            <p:cNvGrpSpPr/>
            <p:nvPr/>
          </p:nvGrpSpPr>
          <p:grpSpPr>
            <a:xfrm>
              <a:off x="1633958" y="1965062"/>
              <a:ext cx="8715737" cy="3714951"/>
              <a:chOff x="682906" y="1400537"/>
              <a:chExt cx="10412866" cy="5092338"/>
            </a:xfrm>
          </p:grpSpPr>
          <p:grpSp>
            <p:nvGrpSpPr>
              <p:cNvPr id="25" name="组合 24">
                <a:extLst>
                  <a:ext uri="{FF2B5EF4-FFF2-40B4-BE49-F238E27FC236}">
                    <a16:creationId xmlns:a16="http://schemas.microsoft.com/office/drawing/2014/main" id="{53294F9B-760A-4456-9B2B-9B59A81F3EAA}"/>
                  </a:ext>
                </a:extLst>
              </p:cNvPr>
              <p:cNvGrpSpPr/>
              <p:nvPr/>
            </p:nvGrpSpPr>
            <p:grpSpPr>
              <a:xfrm>
                <a:off x="682906" y="1400537"/>
                <a:ext cx="4537276" cy="5092338"/>
                <a:chOff x="682906" y="1400537"/>
                <a:chExt cx="4537276" cy="5092338"/>
              </a:xfrm>
            </p:grpSpPr>
            <p:sp>
              <p:nvSpPr>
                <p:cNvPr id="35" name="矩形 34">
                  <a:extLst>
                    <a:ext uri="{FF2B5EF4-FFF2-40B4-BE49-F238E27FC236}">
                      <a16:creationId xmlns:a16="http://schemas.microsoft.com/office/drawing/2014/main" id="{C2345281-2D26-4BC1-94EE-AEA929417241}"/>
                    </a:ext>
                  </a:extLst>
                </p:cNvPr>
                <p:cNvSpPr/>
                <p:nvPr/>
              </p:nvSpPr>
              <p:spPr>
                <a:xfrm>
                  <a:off x="682906" y="1400537"/>
                  <a:ext cx="4537276" cy="509233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36" name="矩形 35">
                  <a:extLst>
                    <a:ext uri="{FF2B5EF4-FFF2-40B4-BE49-F238E27FC236}">
                      <a16:creationId xmlns:a16="http://schemas.microsoft.com/office/drawing/2014/main" id="{A7D727AE-C14B-48F2-B554-C142BBC76070}"/>
                    </a:ext>
                  </a:extLst>
                </p:cNvPr>
                <p:cNvSpPr/>
                <p:nvPr/>
              </p:nvSpPr>
              <p:spPr>
                <a:xfrm>
                  <a:off x="1169040" y="2726100"/>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前提</a:t>
                  </a:r>
                </a:p>
              </p:txBody>
            </p:sp>
            <p:sp>
              <p:nvSpPr>
                <p:cNvPr id="37" name="矩形 36">
                  <a:extLst>
                    <a:ext uri="{FF2B5EF4-FFF2-40B4-BE49-F238E27FC236}">
                      <a16:creationId xmlns:a16="http://schemas.microsoft.com/office/drawing/2014/main" id="{B5243A9B-26D3-4AA8-AFBB-FD43A8CBAB18}"/>
                    </a:ext>
                  </a:extLst>
                </p:cNvPr>
                <p:cNvSpPr/>
                <p:nvPr/>
              </p:nvSpPr>
              <p:spPr>
                <a:xfrm>
                  <a:off x="1169041" y="5094791"/>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标签（任意）</a:t>
                  </a:r>
                </a:p>
              </p:txBody>
            </p:sp>
            <p:sp>
              <p:nvSpPr>
                <p:cNvPr id="38" name="矩形 37">
                  <a:extLst>
                    <a:ext uri="{FF2B5EF4-FFF2-40B4-BE49-F238E27FC236}">
                      <a16:creationId xmlns:a16="http://schemas.microsoft.com/office/drawing/2014/main" id="{23FED7C6-4234-4951-8B21-4BE9D3694973}"/>
                    </a:ext>
                  </a:extLst>
                </p:cNvPr>
                <p:cNvSpPr/>
                <p:nvPr/>
              </p:nvSpPr>
              <p:spPr>
                <a:xfrm>
                  <a:off x="1169040" y="3907069"/>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假说</a:t>
                  </a:r>
                </a:p>
              </p:txBody>
            </p:sp>
            <p:sp>
              <p:nvSpPr>
                <p:cNvPr id="39" name="文本框 38">
                  <a:extLst>
                    <a:ext uri="{FF2B5EF4-FFF2-40B4-BE49-F238E27FC236}">
                      <a16:creationId xmlns:a16="http://schemas.microsoft.com/office/drawing/2014/main" id="{1A493BCF-2AC5-4764-8741-757A80B78E45}"/>
                    </a:ext>
                  </a:extLst>
                </p:cNvPr>
                <p:cNvSpPr txBox="1"/>
                <p:nvPr/>
              </p:nvSpPr>
              <p:spPr>
                <a:xfrm>
                  <a:off x="1831434" y="1681798"/>
                  <a:ext cx="2240219" cy="717214"/>
                </a:xfrm>
                <a:prstGeom prst="rect">
                  <a:avLst/>
                </a:prstGeom>
                <a:noFill/>
              </p:spPr>
              <p:txBody>
                <a:bodyPr wrap="square" rtlCol="0">
                  <a:spAutoFit/>
                </a:bodyPr>
                <a:lstStyle/>
                <a:p>
                  <a:pPr algn="ctr"/>
                  <a:r>
                    <a:rPr lang="zh-CN" altLang="en-US" sz="2800" dirty="0">
                      <a:solidFill>
                        <a:schemeClr val="bg1"/>
                      </a:solidFill>
                    </a:rPr>
                    <a:t>原样本</a:t>
                  </a:r>
                </a:p>
              </p:txBody>
            </p:sp>
          </p:grpSp>
          <p:grpSp>
            <p:nvGrpSpPr>
              <p:cNvPr id="26" name="组合 25">
                <a:extLst>
                  <a:ext uri="{FF2B5EF4-FFF2-40B4-BE49-F238E27FC236}">
                    <a16:creationId xmlns:a16="http://schemas.microsoft.com/office/drawing/2014/main" id="{A0A1F4E1-5626-41E8-B1C4-AE3CADD54E2F}"/>
                  </a:ext>
                </a:extLst>
              </p:cNvPr>
              <p:cNvGrpSpPr/>
              <p:nvPr/>
            </p:nvGrpSpPr>
            <p:grpSpPr>
              <a:xfrm>
                <a:off x="6558496" y="1400537"/>
                <a:ext cx="4537276" cy="5092338"/>
                <a:chOff x="682906" y="1400537"/>
                <a:chExt cx="4537276" cy="5092338"/>
              </a:xfrm>
            </p:grpSpPr>
            <p:sp>
              <p:nvSpPr>
                <p:cNvPr id="30" name="矩形 29">
                  <a:extLst>
                    <a:ext uri="{FF2B5EF4-FFF2-40B4-BE49-F238E27FC236}">
                      <a16:creationId xmlns:a16="http://schemas.microsoft.com/office/drawing/2014/main" id="{54351EE7-6809-4790-84EF-DEE82528FF75}"/>
                    </a:ext>
                  </a:extLst>
                </p:cNvPr>
                <p:cNvSpPr/>
                <p:nvPr/>
              </p:nvSpPr>
              <p:spPr>
                <a:xfrm>
                  <a:off x="682906" y="1400537"/>
                  <a:ext cx="4537276" cy="509233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31" name="矩形 30">
                  <a:extLst>
                    <a:ext uri="{FF2B5EF4-FFF2-40B4-BE49-F238E27FC236}">
                      <a16:creationId xmlns:a16="http://schemas.microsoft.com/office/drawing/2014/main" id="{FEA67C49-817A-48AD-BFE4-BBBEAF5B55C2}"/>
                    </a:ext>
                  </a:extLst>
                </p:cNvPr>
                <p:cNvSpPr/>
                <p:nvPr/>
              </p:nvSpPr>
              <p:spPr>
                <a:xfrm>
                  <a:off x="1169040" y="2726100"/>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前提</a:t>
                  </a:r>
                </a:p>
              </p:txBody>
            </p:sp>
            <p:sp>
              <p:nvSpPr>
                <p:cNvPr id="32" name="矩形 31">
                  <a:extLst>
                    <a:ext uri="{FF2B5EF4-FFF2-40B4-BE49-F238E27FC236}">
                      <a16:creationId xmlns:a16="http://schemas.microsoft.com/office/drawing/2014/main" id="{59E18186-4C11-4695-B171-3864CCA5CB82}"/>
                    </a:ext>
                  </a:extLst>
                </p:cNvPr>
                <p:cNvSpPr/>
                <p:nvPr/>
              </p:nvSpPr>
              <p:spPr>
                <a:xfrm>
                  <a:off x="1169041" y="5094791"/>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标签（导出）</a:t>
                  </a:r>
                </a:p>
              </p:txBody>
            </p:sp>
            <p:sp>
              <p:nvSpPr>
                <p:cNvPr id="33" name="矩形 32">
                  <a:extLst>
                    <a:ext uri="{FF2B5EF4-FFF2-40B4-BE49-F238E27FC236}">
                      <a16:creationId xmlns:a16="http://schemas.microsoft.com/office/drawing/2014/main" id="{A9BEF85E-6F0A-4CA9-B66E-32C603CC10A4}"/>
                    </a:ext>
                  </a:extLst>
                </p:cNvPr>
                <p:cNvSpPr/>
                <p:nvPr/>
              </p:nvSpPr>
              <p:spPr>
                <a:xfrm>
                  <a:off x="1169040" y="3907069"/>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假说</a:t>
                  </a:r>
                </a:p>
              </p:txBody>
            </p:sp>
            <p:sp>
              <p:nvSpPr>
                <p:cNvPr id="34" name="文本框 33">
                  <a:extLst>
                    <a:ext uri="{FF2B5EF4-FFF2-40B4-BE49-F238E27FC236}">
                      <a16:creationId xmlns:a16="http://schemas.microsoft.com/office/drawing/2014/main" id="{9D0FB67A-C560-4176-B77D-513738A4366D}"/>
                    </a:ext>
                  </a:extLst>
                </p:cNvPr>
                <p:cNvSpPr txBox="1"/>
                <p:nvPr/>
              </p:nvSpPr>
              <p:spPr>
                <a:xfrm>
                  <a:off x="1867873" y="1681798"/>
                  <a:ext cx="2257064" cy="523220"/>
                </a:xfrm>
                <a:prstGeom prst="rect">
                  <a:avLst/>
                </a:prstGeom>
                <a:noFill/>
              </p:spPr>
              <p:txBody>
                <a:bodyPr wrap="square" rtlCol="0">
                  <a:spAutoFit/>
                </a:bodyPr>
                <a:lstStyle/>
                <a:p>
                  <a:pPr algn="ctr"/>
                  <a:r>
                    <a:rPr lang="zh-CN" altLang="en-US" sz="2800" dirty="0">
                      <a:solidFill>
                        <a:schemeClr val="bg1"/>
                      </a:solidFill>
                    </a:rPr>
                    <a:t>扩增样本</a:t>
                  </a:r>
                </a:p>
              </p:txBody>
            </p:sp>
          </p:grpSp>
          <p:cxnSp>
            <p:nvCxnSpPr>
              <p:cNvPr id="27" name="直接箭头连接符 26">
                <a:extLst>
                  <a:ext uri="{FF2B5EF4-FFF2-40B4-BE49-F238E27FC236}">
                    <a16:creationId xmlns:a16="http://schemas.microsoft.com/office/drawing/2014/main" id="{9FE7C2B2-D543-418D-9455-20B7E15CD9A5}"/>
                  </a:ext>
                </a:extLst>
              </p:cNvPr>
              <p:cNvCxnSpPr>
                <a:cxnSpLocks/>
                <a:stCxn id="38" idx="3"/>
                <a:endCxn id="31" idx="1"/>
              </p:cNvCxnSpPr>
              <p:nvPr/>
            </p:nvCxnSpPr>
            <p:spPr>
              <a:xfrm flipV="1">
                <a:off x="4872939" y="3218025"/>
                <a:ext cx="2171692" cy="11809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A3C12322-03CB-4473-9401-1860DCC05A60}"/>
                  </a:ext>
                </a:extLst>
              </p:cNvPr>
              <p:cNvCxnSpPr>
                <a:cxnSpLocks/>
                <a:endCxn id="33" idx="1"/>
              </p:cNvCxnSpPr>
              <p:nvPr/>
            </p:nvCxnSpPr>
            <p:spPr>
              <a:xfrm flipV="1">
                <a:off x="4872939" y="4398993"/>
                <a:ext cx="2171691" cy="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581ADEC3-821F-4D60-9F67-C7D8D3903CD3}"/>
                  </a:ext>
                </a:extLst>
              </p:cNvPr>
              <p:cNvSpPr txBox="1"/>
              <p:nvPr/>
            </p:nvSpPr>
            <p:spPr>
              <a:xfrm>
                <a:off x="5074987" y="3892501"/>
                <a:ext cx="1937375" cy="1265672"/>
              </a:xfrm>
              <a:prstGeom prst="rect">
                <a:avLst/>
              </a:prstGeom>
              <a:noFill/>
            </p:spPr>
            <p:txBody>
              <a:bodyPr wrap="square" rtlCol="0">
                <a:spAutoFit/>
              </a:bodyPr>
              <a:lstStyle/>
              <a:p>
                <a:pPr algn="ctr"/>
                <a:r>
                  <a:rPr lang="zh-CN" altLang="en-US" dirty="0"/>
                  <a:t>变为被动句</a:t>
                </a:r>
                <a:endParaRPr lang="en-US" altLang="zh-CN" dirty="0"/>
              </a:p>
              <a:p>
                <a:pPr algn="ctr"/>
                <a:endParaRPr lang="en-US" altLang="zh-CN" dirty="0"/>
              </a:p>
              <a:p>
                <a:pPr algn="ctr"/>
                <a:r>
                  <a:rPr lang="zh-CN" altLang="en-US" dirty="0"/>
                  <a:t>（不改变语义）</a:t>
                </a:r>
              </a:p>
            </p:txBody>
          </p:sp>
        </p:grpSp>
        <p:sp>
          <p:nvSpPr>
            <p:cNvPr id="24" name="文本框 23">
              <a:extLst>
                <a:ext uri="{FF2B5EF4-FFF2-40B4-BE49-F238E27FC236}">
                  <a16:creationId xmlns:a16="http://schemas.microsoft.com/office/drawing/2014/main" id="{1D6F3390-FF04-4FE1-8497-C7EDBB8DB94B}"/>
                </a:ext>
              </a:extLst>
            </p:cNvPr>
            <p:cNvSpPr txBox="1"/>
            <p:nvPr/>
          </p:nvSpPr>
          <p:spPr>
            <a:xfrm>
              <a:off x="5444768" y="3165260"/>
              <a:ext cx="1107996" cy="369332"/>
            </a:xfrm>
            <a:prstGeom prst="rect">
              <a:avLst/>
            </a:prstGeom>
            <a:noFill/>
          </p:spPr>
          <p:txBody>
            <a:bodyPr wrap="none" rtlCol="0">
              <a:spAutoFit/>
            </a:bodyPr>
            <a:lstStyle/>
            <a:p>
              <a:r>
                <a:rPr lang="zh-CN" altLang="en-US" dirty="0"/>
                <a:t>不做处理</a:t>
              </a:r>
            </a:p>
          </p:txBody>
        </p:sp>
      </p:grpSp>
    </p:spTree>
    <p:extLst>
      <p:ext uri="{BB962C8B-B14F-4D97-AF65-F5344CB8AC3E}">
        <p14:creationId xmlns:p14="http://schemas.microsoft.com/office/powerpoint/2010/main" val="1617176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DE02F-D4C1-4F9C-A080-7C5C9537413A}"/>
              </a:ext>
            </a:extLst>
          </p:cNvPr>
          <p:cNvSpPr>
            <a:spLocks noGrp="1"/>
          </p:cNvSpPr>
          <p:nvPr>
            <p:ph type="title"/>
          </p:nvPr>
        </p:nvSpPr>
        <p:spPr/>
        <p:txBody>
          <a:bodyPr/>
          <a:lstStyle/>
          <a:p>
            <a:pPr marL="0" indent="0">
              <a:buNone/>
            </a:pPr>
            <a:r>
              <a:rPr lang="zh-CN" altLang="en-US" dirty="0">
                <a:sym typeface="Wingdings" panose="05000000000000000000" pitchFamily="2" charset="2"/>
              </a:rPr>
              <a:t>（</a:t>
            </a:r>
            <a:r>
              <a:rPr lang="en-US" altLang="zh-CN" dirty="0">
                <a:sym typeface="Wingdings" panose="05000000000000000000" pitchFamily="2" charset="2"/>
              </a:rPr>
              <a:t>4</a:t>
            </a:r>
            <a:r>
              <a:rPr lang="zh-CN" altLang="en-US" dirty="0">
                <a:sym typeface="Wingdings" panose="05000000000000000000" pitchFamily="2" charset="2"/>
              </a:rPr>
              <a:t>）转变的前提</a:t>
            </a:r>
            <a:r>
              <a:rPr lang="en-US" altLang="zh-CN" dirty="0">
                <a:sym typeface="Wingdings" panose="05000000000000000000" pitchFamily="2" charset="2"/>
              </a:rPr>
              <a:t>+</a:t>
            </a:r>
            <a:r>
              <a:rPr lang="zh-CN" altLang="en-US" dirty="0">
                <a:sym typeface="Wingdings" panose="05000000000000000000" pitchFamily="2" charset="2"/>
              </a:rPr>
              <a:t>被动形式：</a:t>
            </a:r>
            <a:r>
              <a:rPr lang="en-US" altLang="zh-CN" dirty="0" err="1">
                <a:sym typeface="Wingdings" panose="05000000000000000000" pitchFamily="2" charset="2"/>
              </a:rPr>
              <a:t>pass_trsf</a:t>
            </a:r>
            <a:r>
              <a:rPr lang="zh-CN" altLang="en-US" dirty="0">
                <a:sym typeface="Wingdings" panose="05000000000000000000" pitchFamily="2" charset="2"/>
              </a:rPr>
              <a:t>（中性）</a:t>
            </a:r>
            <a:endParaRPr lang="en-US" altLang="zh-CN" dirty="0">
              <a:sym typeface="Wingdings" panose="05000000000000000000" pitchFamily="2" charset="2"/>
            </a:endParaRPr>
          </a:p>
        </p:txBody>
      </p:sp>
      <p:grpSp>
        <p:nvGrpSpPr>
          <p:cNvPr id="22" name="组合 21">
            <a:extLst>
              <a:ext uri="{FF2B5EF4-FFF2-40B4-BE49-F238E27FC236}">
                <a16:creationId xmlns:a16="http://schemas.microsoft.com/office/drawing/2014/main" id="{CAECE2BA-F150-4B28-91D0-DF211C7D91CA}"/>
              </a:ext>
            </a:extLst>
          </p:cNvPr>
          <p:cNvGrpSpPr/>
          <p:nvPr/>
        </p:nvGrpSpPr>
        <p:grpSpPr>
          <a:xfrm>
            <a:off x="1633958" y="1965062"/>
            <a:ext cx="8715737" cy="3714951"/>
            <a:chOff x="1633958" y="1965062"/>
            <a:chExt cx="8715737" cy="3714951"/>
          </a:xfrm>
        </p:grpSpPr>
        <p:grpSp>
          <p:nvGrpSpPr>
            <p:cNvPr id="23" name="组合 22">
              <a:extLst>
                <a:ext uri="{FF2B5EF4-FFF2-40B4-BE49-F238E27FC236}">
                  <a16:creationId xmlns:a16="http://schemas.microsoft.com/office/drawing/2014/main" id="{51FF58F5-3F16-46A6-9257-75596FB17CB5}"/>
                </a:ext>
              </a:extLst>
            </p:cNvPr>
            <p:cNvGrpSpPr/>
            <p:nvPr/>
          </p:nvGrpSpPr>
          <p:grpSpPr>
            <a:xfrm>
              <a:off x="1633958" y="1965062"/>
              <a:ext cx="8715737" cy="3714951"/>
              <a:chOff x="682906" y="1400537"/>
              <a:chExt cx="10412866" cy="5092338"/>
            </a:xfrm>
          </p:grpSpPr>
          <p:grpSp>
            <p:nvGrpSpPr>
              <p:cNvPr id="25" name="组合 24">
                <a:extLst>
                  <a:ext uri="{FF2B5EF4-FFF2-40B4-BE49-F238E27FC236}">
                    <a16:creationId xmlns:a16="http://schemas.microsoft.com/office/drawing/2014/main" id="{53294F9B-760A-4456-9B2B-9B59A81F3EAA}"/>
                  </a:ext>
                </a:extLst>
              </p:cNvPr>
              <p:cNvGrpSpPr/>
              <p:nvPr/>
            </p:nvGrpSpPr>
            <p:grpSpPr>
              <a:xfrm>
                <a:off x="682906" y="1400537"/>
                <a:ext cx="4537276" cy="5092338"/>
                <a:chOff x="682906" y="1400537"/>
                <a:chExt cx="4537276" cy="5092338"/>
              </a:xfrm>
            </p:grpSpPr>
            <p:sp>
              <p:nvSpPr>
                <p:cNvPr id="35" name="矩形 34">
                  <a:extLst>
                    <a:ext uri="{FF2B5EF4-FFF2-40B4-BE49-F238E27FC236}">
                      <a16:creationId xmlns:a16="http://schemas.microsoft.com/office/drawing/2014/main" id="{C2345281-2D26-4BC1-94EE-AEA929417241}"/>
                    </a:ext>
                  </a:extLst>
                </p:cNvPr>
                <p:cNvSpPr/>
                <p:nvPr/>
              </p:nvSpPr>
              <p:spPr>
                <a:xfrm>
                  <a:off x="682906" y="1400537"/>
                  <a:ext cx="4537276" cy="509233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36" name="矩形 35">
                  <a:extLst>
                    <a:ext uri="{FF2B5EF4-FFF2-40B4-BE49-F238E27FC236}">
                      <a16:creationId xmlns:a16="http://schemas.microsoft.com/office/drawing/2014/main" id="{A7D727AE-C14B-48F2-B554-C142BBC76070}"/>
                    </a:ext>
                  </a:extLst>
                </p:cNvPr>
                <p:cNvSpPr/>
                <p:nvPr/>
              </p:nvSpPr>
              <p:spPr>
                <a:xfrm>
                  <a:off x="1169040" y="2726100"/>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前提</a:t>
                  </a:r>
                </a:p>
              </p:txBody>
            </p:sp>
            <p:sp>
              <p:nvSpPr>
                <p:cNvPr id="37" name="矩形 36">
                  <a:extLst>
                    <a:ext uri="{FF2B5EF4-FFF2-40B4-BE49-F238E27FC236}">
                      <a16:creationId xmlns:a16="http://schemas.microsoft.com/office/drawing/2014/main" id="{B5243A9B-26D3-4AA8-AFBB-FD43A8CBAB18}"/>
                    </a:ext>
                  </a:extLst>
                </p:cNvPr>
                <p:cNvSpPr/>
                <p:nvPr/>
              </p:nvSpPr>
              <p:spPr>
                <a:xfrm>
                  <a:off x="1169041" y="5094791"/>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标签（任意）</a:t>
                  </a:r>
                </a:p>
              </p:txBody>
            </p:sp>
            <p:sp>
              <p:nvSpPr>
                <p:cNvPr id="38" name="矩形 37">
                  <a:extLst>
                    <a:ext uri="{FF2B5EF4-FFF2-40B4-BE49-F238E27FC236}">
                      <a16:creationId xmlns:a16="http://schemas.microsoft.com/office/drawing/2014/main" id="{23FED7C6-4234-4951-8B21-4BE9D3694973}"/>
                    </a:ext>
                  </a:extLst>
                </p:cNvPr>
                <p:cNvSpPr/>
                <p:nvPr/>
              </p:nvSpPr>
              <p:spPr>
                <a:xfrm>
                  <a:off x="1169040" y="3907069"/>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假说</a:t>
                  </a:r>
                </a:p>
              </p:txBody>
            </p:sp>
            <p:sp>
              <p:nvSpPr>
                <p:cNvPr id="39" name="文本框 38">
                  <a:extLst>
                    <a:ext uri="{FF2B5EF4-FFF2-40B4-BE49-F238E27FC236}">
                      <a16:creationId xmlns:a16="http://schemas.microsoft.com/office/drawing/2014/main" id="{1A493BCF-2AC5-4764-8741-757A80B78E45}"/>
                    </a:ext>
                  </a:extLst>
                </p:cNvPr>
                <p:cNvSpPr txBox="1"/>
                <p:nvPr/>
              </p:nvSpPr>
              <p:spPr>
                <a:xfrm>
                  <a:off x="1831434" y="1681798"/>
                  <a:ext cx="2240219" cy="717214"/>
                </a:xfrm>
                <a:prstGeom prst="rect">
                  <a:avLst/>
                </a:prstGeom>
                <a:noFill/>
              </p:spPr>
              <p:txBody>
                <a:bodyPr wrap="square" rtlCol="0">
                  <a:spAutoFit/>
                </a:bodyPr>
                <a:lstStyle/>
                <a:p>
                  <a:pPr algn="ctr"/>
                  <a:r>
                    <a:rPr lang="zh-CN" altLang="en-US" sz="2800" dirty="0">
                      <a:solidFill>
                        <a:schemeClr val="bg1"/>
                      </a:solidFill>
                    </a:rPr>
                    <a:t>原样本</a:t>
                  </a:r>
                </a:p>
              </p:txBody>
            </p:sp>
          </p:grpSp>
          <p:grpSp>
            <p:nvGrpSpPr>
              <p:cNvPr id="26" name="组合 25">
                <a:extLst>
                  <a:ext uri="{FF2B5EF4-FFF2-40B4-BE49-F238E27FC236}">
                    <a16:creationId xmlns:a16="http://schemas.microsoft.com/office/drawing/2014/main" id="{A0A1F4E1-5626-41E8-B1C4-AE3CADD54E2F}"/>
                  </a:ext>
                </a:extLst>
              </p:cNvPr>
              <p:cNvGrpSpPr/>
              <p:nvPr/>
            </p:nvGrpSpPr>
            <p:grpSpPr>
              <a:xfrm>
                <a:off x="6558496" y="1400537"/>
                <a:ext cx="4537276" cy="5092338"/>
                <a:chOff x="682906" y="1400537"/>
                <a:chExt cx="4537276" cy="5092338"/>
              </a:xfrm>
            </p:grpSpPr>
            <p:sp>
              <p:nvSpPr>
                <p:cNvPr id="30" name="矩形 29">
                  <a:extLst>
                    <a:ext uri="{FF2B5EF4-FFF2-40B4-BE49-F238E27FC236}">
                      <a16:creationId xmlns:a16="http://schemas.microsoft.com/office/drawing/2014/main" id="{54351EE7-6809-4790-84EF-DEE82528FF75}"/>
                    </a:ext>
                  </a:extLst>
                </p:cNvPr>
                <p:cNvSpPr/>
                <p:nvPr/>
              </p:nvSpPr>
              <p:spPr>
                <a:xfrm>
                  <a:off x="682906" y="1400537"/>
                  <a:ext cx="4537276" cy="509233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31" name="矩形 30">
                  <a:extLst>
                    <a:ext uri="{FF2B5EF4-FFF2-40B4-BE49-F238E27FC236}">
                      <a16:creationId xmlns:a16="http://schemas.microsoft.com/office/drawing/2014/main" id="{FEA67C49-817A-48AD-BFE4-BBBEAF5B55C2}"/>
                    </a:ext>
                  </a:extLst>
                </p:cNvPr>
                <p:cNvSpPr/>
                <p:nvPr/>
              </p:nvSpPr>
              <p:spPr>
                <a:xfrm>
                  <a:off x="1169040" y="2726100"/>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前提</a:t>
                  </a:r>
                </a:p>
              </p:txBody>
            </p:sp>
            <p:sp>
              <p:nvSpPr>
                <p:cNvPr id="32" name="矩形 31">
                  <a:extLst>
                    <a:ext uri="{FF2B5EF4-FFF2-40B4-BE49-F238E27FC236}">
                      <a16:creationId xmlns:a16="http://schemas.microsoft.com/office/drawing/2014/main" id="{59E18186-4C11-4695-B171-3864CCA5CB82}"/>
                    </a:ext>
                  </a:extLst>
                </p:cNvPr>
                <p:cNvSpPr/>
                <p:nvPr/>
              </p:nvSpPr>
              <p:spPr>
                <a:xfrm>
                  <a:off x="1169041" y="5094791"/>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标签（中性）</a:t>
                  </a:r>
                </a:p>
              </p:txBody>
            </p:sp>
            <p:sp>
              <p:nvSpPr>
                <p:cNvPr id="33" name="矩形 32">
                  <a:extLst>
                    <a:ext uri="{FF2B5EF4-FFF2-40B4-BE49-F238E27FC236}">
                      <a16:creationId xmlns:a16="http://schemas.microsoft.com/office/drawing/2014/main" id="{A9BEF85E-6F0A-4CA9-B66E-32C603CC10A4}"/>
                    </a:ext>
                  </a:extLst>
                </p:cNvPr>
                <p:cNvSpPr/>
                <p:nvPr/>
              </p:nvSpPr>
              <p:spPr>
                <a:xfrm>
                  <a:off x="1169040" y="3907069"/>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假说</a:t>
                  </a:r>
                </a:p>
              </p:txBody>
            </p:sp>
            <p:sp>
              <p:nvSpPr>
                <p:cNvPr id="34" name="文本框 33">
                  <a:extLst>
                    <a:ext uri="{FF2B5EF4-FFF2-40B4-BE49-F238E27FC236}">
                      <a16:creationId xmlns:a16="http://schemas.microsoft.com/office/drawing/2014/main" id="{9D0FB67A-C560-4176-B77D-513738A4366D}"/>
                    </a:ext>
                  </a:extLst>
                </p:cNvPr>
                <p:cNvSpPr txBox="1"/>
                <p:nvPr/>
              </p:nvSpPr>
              <p:spPr>
                <a:xfrm>
                  <a:off x="1867873" y="1681798"/>
                  <a:ext cx="2257064" cy="523220"/>
                </a:xfrm>
                <a:prstGeom prst="rect">
                  <a:avLst/>
                </a:prstGeom>
                <a:noFill/>
              </p:spPr>
              <p:txBody>
                <a:bodyPr wrap="square" rtlCol="0">
                  <a:spAutoFit/>
                </a:bodyPr>
                <a:lstStyle/>
                <a:p>
                  <a:pPr algn="ctr"/>
                  <a:r>
                    <a:rPr lang="zh-CN" altLang="en-US" sz="2800" dirty="0">
                      <a:solidFill>
                        <a:schemeClr val="bg1"/>
                      </a:solidFill>
                    </a:rPr>
                    <a:t>扩增样本</a:t>
                  </a:r>
                </a:p>
              </p:txBody>
            </p:sp>
          </p:grpSp>
          <p:cxnSp>
            <p:nvCxnSpPr>
              <p:cNvPr id="27" name="直接箭头连接符 26">
                <a:extLst>
                  <a:ext uri="{FF2B5EF4-FFF2-40B4-BE49-F238E27FC236}">
                    <a16:creationId xmlns:a16="http://schemas.microsoft.com/office/drawing/2014/main" id="{9FE7C2B2-D543-418D-9455-20B7E15CD9A5}"/>
                  </a:ext>
                </a:extLst>
              </p:cNvPr>
              <p:cNvCxnSpPr>
                <a:cxnSpLocks/>
                <a:stCxn id="38" idx="3"/>
                <a:endCxn id="31" idx="1"/>
              </p:cNvCxnSpPr>
              <p:nvPr/>
            </p:nvCxnSpPr>
            <p:spPr>
              <a:xfrm flipV="1">
                <a:off x="4872939" y="3218025"/>
                <a:ext cx="2171692" cy="11809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A3C12322-03CB-4473-9401-1860DCC05A60}"/>
                  </a:ext>
                </a:extLst>
              </p:cNvPr>
              <p:cNvCxnSpPr>
                <a:cxnSpLocks/>
                <a:endCxn id="33" idx="1"/>
              </p:cNvCxnSpPr>
              <p:nvPr/>
            </p:nvCxnSpPr>
            <p:spPr>
              <a:xfrm flipV="1">
                <a:off x="4872939" y="4398993"/>
                <a:ext cx="2171691" cy="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581ADEC3-821F-4D60-9F67-C7D8D3903CD3}"/>
                  </a:ext>
                </a:extLst>
              </p:cNvPr>
              <p:cNvSpPr txBox="1"/>
              <p:nvPr/>
            </p:nvSpPr>
            <p:spPr>
              <a:xfrm>
                <a:off x="5074987" y="3892501"/>
                <a:ext cx="1937375" cy="2404775"/>
              </a:xfrm>
              <a:prstGeom prst="rect">
                <a:avLst/>
              </a:prstGeom>
              <a:noFill/>
            </p:spPr>
            <p:txBody>
              <a:bodyPr wrap="square" rtlCol="0">
                <a:spAutoFit/>
              </a:bodyPr>
              <a:lstStyle/>
              <a:p>
                <a:pPr algn="ctr"/>
                <a:r>
                  <a:rPr lang="zh-CN" altLang="en-US" dirty="0"/>
                  <a:t>变为被动句</a:t>
                </a:r>
                <a:endParaRPr lang="en-US" altLang="zh-CN" dirty="0"/>
              </a:p>
              <a:p>
                <a:pPr algn="ctr"/>
                <a:endParaRPr lang="en-US" altLang="zh-CN" dirty="0"/>
              </a:p>
              <a:p>
                <a:pPr algn="ctr"/>
                <a:r>
                  <a:rPr lang="zh-CN" altLang="en-US" dirty="0"/>
                  <a:t>（保持原样本中主语和宾语的相对顺序不变）</a:t>
                </a:r>
              </a:p>
            </p:txBody>
          </p:sp>
        </p:grpSp>
        <p:sp>
          <p:nvSpPr>
            <p:cNvPr id="24" name="文本框 23">
              <a:extLst>
                <a:ext uri="{FF2B5EF4-FFF2-40B4-BE49-F238E27FC236}">
                  <a16:creationId xmlns:a16="http://schemas.microsoft.com/office/drawing/2014/main" id="{1D6F3390-FF04-4FE1-8497-C7EDBB8DB94B}"/>
                </a:ext>
              </a:extLst>
            </p:cNvPr>
            <p:cNvSpPr txBox="1"/>
            <p:nvPr/>
          </p:nvSpPr>
          <p:spPr>
            <a:xfrm>
              <a:off x="5444768" y="3165260"/>
              <a:ext cx="1107996" cy="369332"/>
            </a:xfrm>
            <a:prstGeom prst="rect">
              <a:avLst/>
            </a:prstGeom>
            <a:noFill/>
          </p:spPr>
          <p:txBody>
            <a:bodyPr wrap="none" rtlCol="0">
              <a:spAutoFit/>
            </a:bodyPr>
            <a:lstStyle/>
            <a:p>
              <a:r>
                <a:rPr lang="zh-CN" altLang="en-US" dirty="0"/>
                <a:t>不做处理</a:t>
              </a:r>
            </a:p>
          </p:txBody>
        </p:sp>
      </p:grpSp>
      <p:sp>
        <p:nvSpPr>
          <p:cNvPr id="3" name="文本框 2">
            <a:extLst>
              <a:ext uri="{FF2B5EF4-FFF2-40B4-BE49-F238E27FC236}">
                <a16:creationId xmlns:a16="http://schemas.microsoft.com/office/drawing/2014/main" id="{3BFFA917-4867-4777-9B34-E0A57933DE3B}"/>
              </a:ext>
            </a:extLst>
          </p:cNvPr>
          <p:cNvSpPr txBox="1"/>
          <p:nvPr/>
        </p:nvSpPr>
        <p:spPr>
          <a:xfrm>
            <a:off x="1134319" y="5914663"/>
            <a:ext cx="9491240" cy="646331"/>
          </a:xfrm>
          <a:prstGeom prst="rect">
            <a:avLst/>
          </a:prstGeom>
          <a:noFill/>
        </p:spPr>
        <p:txBody>
          <a:bodyPr wrap="square" rtlCol="0">
            <a:spAutoFit/>
          </a:bodyPr>
          <a:lstStyle/>
          <a:p>
            <a:r>
              <a:rPr lang="zh-CN" altLang="en-US" dirty="0"/>
              <a:t>这种扩增形式中扩增样本的假说并不是原样本假说的被动形式，而是原样本假说被动形式主宾交换的结果。</a:t>
            </a:r>
          </a:p>
        </p:txBody>
      </p:sp>
    </p:spTree>
    <p:extLst>
      <p:ext uri="{BB962C8B-B14F-4D97-AF65-F5344CB8AC3E}">
        <p14:creationId xmlns:p14="http://schemas.microsoft.com/office/powerpoint/2010/main" val="1946537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DE02F-D4C1-4F9C-A080-7C5C9537413A}"/>
              </a:ext>
            </a:extLst>
          </p:cNvPr>
          <p:cNvSpPr>
            <a:spLocks noGrp="1"/>
          </p:cNvSpPr>
          <p:nvPr>
            <p:ph type="title"/>
          </p:nvPr>
        </p:nvSpPr>
        <p:spPr/>
        <p:txBody>
          <a:bodyPr/>
          <a:lstStyle/>
          <a:p>
            <a:r>
              <a:rPr lang="zh-CN" altLang="en-US" dirty="0">
                <a:sym typeface="Wingdings" panose="05000000000000000000" pitchFamily="2" charset="2"/>
              </a:rPr>
              <a:t>（</a:t>
            </a:r>
            <a:r>
              <a:rPr lang="en-US" altLang="zh-CN" dirty="0">
                <a:sym typeface="Wingdings" panose="05000000000000000000" pitchFamily="2" charset="2"/>
              </a:rPr>
              <a:t>5</a:t>
            </a:r>
            <a:r>
              <a:rPr lang="zh-CN" altLang="en-US" dirty="0">
                <a:sym typeface="Wingdings" panose="05000000000000000000" pitchFamily="2" charset="2"/>
              </a:rPr>
              <a:t>）随机打乱：</a:t>
            </a:r>
            <a:r>
              <a:rPr lang="en-US" altLang="zh-CN" dirty="0">
                <a:sym typeface="Wingdings" panose="05000000000000000000" pitchFamily="2" charset="2"/>
              </a:rPr>
              <a:t>chaos</a:t>
            </a:r>
            <a:endParaRPr lang="zh-CN" altLang="en-US" dirty="0"/>
          </a:p>
        </p:txBody>
      </p:sp>
      <p:grpSp>
        <p:nvGrpSpPr>
          <p:cNvPr id="22" name="组合 21">
            <a:extLst>
              <a:ext uri="{FF2B5EF4-FFF2-40B4-BE49-F238E27FC236}">
                <a16:creationId xmlns:a16="http://schemas.microsoft.com/office/drawing/2014/main" id="{2A8D8EE3-36C5-42FB-A732-B5D3D2DE31D2}"/>
              </a:ext>
            </a:extLst>
          </p:cNvPr>
          <p:cNvGrpSpPr/>
          <p:nvPr/>
        </p:nvGrpSpPr>
        <p:grpSpPr>
          <a:xfrm>
            <a:off x="1633958" y="1965062"/>
            <a:ext cx="8715737" cy="3714951"/>
            <a:chOff x="1633958" y="1965062"/>
            <a:chExt cx="8715737" cy="3714951"/>
          </a:xfrm>
        </p:grpSpPr>
        <p:grpSp>
          <p:nvGrpSpPr>
            <p:cNvPr id="23" name="组合 22">
              <a:extLst>
                <a:ext uri="{FF2B5EF4-FFF2-40B4-BE49-F238E27FC236}">
                  <a16:creationId xmlns:a16="http://schemas.microsoft.com/office/drawing/2014/main" id="{2DE881A0-774A-41B6-8776-E8ABC2CBF8F9}"/>
                </a:ext>
              </a:extLst>
            </p:cNvPr>
            <p:cNvGrpSpPr/>
            <p:nvPr/>
          </p:nvGrpSpPr>
          <p:grpSpPr>
            <a:xfrm>
              <a:off x="1633958" y="1965062"/>
              <a:ext cx="8715737" cy="3714951"/>
              <a:chOff x="682906" y="1400537"/>
              <a:chExt cx="10412866" cy="5092338"/>
            </a:xfrm>
          </p:grpSpPr>
          <p:grpSp>
            <p:nvGrpSpPr>
              <p:cNvPr id="25" name="组合 24">
                <a:extLst>
                  <a:ext uri="{FF2B5EF4-FFF2-40B4-BE49-F238E27FC236}">
                    <a16:creationId xmlns:a16="http://schemas.microsoft.com/office/drawing/2014/main" id="{B3B59C07-27B4-491C-B0F1-E3AA10A8CEFE}"/>
                  </a:ext>
                </a:extLst>
              </p:cNvPr>
              <p:cNvGrpSpPr/>
              <p:nvPr/>
            </p:nvGrpSpPr>
            <p:grpSpPr>
              <a:xfrm>
                <a:off x="682906" y="1400537"/>
                <a:ext cx="4537276" cy="5092338"/>
                <a:chOff x="682906" y="1400537"/>
                <a:chExt cx="4537276" cy="5092338"/>
              </a:xfrm>
            </p:grpSpPr>
            <p:sp>
              <p:nvSpPr>
                <p:cNvPr id="35" name="矩形 34">
                  <a:extLst>
                    <a:ext uri="{FF2B5EF4-FFF2-40B4-BE49-F238E27FC236}">
                      <a16:creationId xmlns:a16="http://schemas.microsoft.com/office/drawing/2014/main" id="{9DC589B7-E598-4EC3-B089-9B7D3BCD6C8D}"/>
                    </a:ext>
                  </a:extLst>
                </p:cNvPr>
                <p:cNvSpPr/>
                <p:nvPr/>
              </p:nvSpPr>
              <p:spPr>
                <a:xfrm>
                  <a:off x="682906" y="1400537"/>
                  <a:ext cx="4537276" cy="509233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36" name="矩形 35">
                  <a:extLst>
                    <a:ext uri="{FF2B5EF4-FFF2-40B4-BE49-F238E27FC236}">
                      <a16:creationId xmlns:a16="http://schemas.microsoft.com/office/drawing/2014/main" id="{57425FF7-14DE-42C5-96C7-20CD0A581520}"/>
                    </a:ext>
                  </a:extLst>
                </p:cNvPr>
                <p:cNvSpPr/>
                <p:nvPr/>
              </p:nvSpPr>
              <p:spPr>
                <a:xfrm>
                  <a:off x="1169040" y="2726100"/>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前提</a:t>
                  </a:r>
                </a:p>
              </p:txBody>
            </p:sp>
            <p:sp>
              <p:nvSpPr>
                <p:cNvPr id="37" name="矩形 36">
                  <a:extLst>
                    <a:ext uri="{FF2B5EF4-FFF2-40B4-BE49-F238E27FC236}">
                      <a16:creationId xmlns:a16="http://schemas.microsoft.com/office/drawing/2014/main" id="{9D60CFA0-7142-452F-AF04-ACC6844D2551}"/>
                    </a:ext>
                  </a:extLst>
                </p:cNvPr>
                <p:cNvSpPr/>
                <p:nvPr/>
              </p:nvSpPr>
              <p:spPr>
                <a:xfrm>
                  <a:off x="1169041" y="5094791"/>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标签（任意）</a:t>
                  </a:r>
                </a:p>
              </p:txBody>
            </p:sp>
            <p:sp>
              <p:nvSpPr>
                <p:cNvPr id="38" name="矩形 37">
                  <a:extLst>
                    <a:ext uri="{FF2B5EF4-FFF2-40B4-BE49-F238E27FC236}">
                      <a16:creationId xmlns:a16="http://schemas.microsoft.com/office/drawing/2014/main" id="{5666EA3F-70EE-438B-9E89-7E3F35BE8A3D}"/>
                    </a:ext>
                  </a:extLst>
                </p:cNvPr>
                <p:cNvSpPr/>
                <p:nvPr/>
              </p:nvSpPr>
              <p:spPr>
                <a:xfrm>
                  <a:off x="1169040" y="3907069"/>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假说</a:t>
                  </a:r>
                </a:p>
              </p:txBody>
            </p:sp>
            <p:sp>
              <p:nvSpPr>
                <p:cNvPr id="39" name="文本框 38">
                  <a:extLst>
                    <a:ext uri="{FF2B5EF4-FFF2-40B4-BE49-F238E27FC236}">
                      <a16:creationId xmlns:a16="http://schemas.microsoft.com/office/drawing/2014/main" id="{D4BB38DE-5651-4D69-940A-700BBB699BF8}"/>
                    </a:ext>
                  </a:extLst>
                </p:cNvPr>
                <p:cNvSpPr txBox="1"/>
                <p:nvPr/>
              </p:nvSpPr>
              <p:spPr>
                <a:xfrm>
                  <a:off x="1831434" y="1681798"/>
                  <a:ext cx="2240219" cy="717214"/>
                </a:xfrm>
                <a:prstGeom prst="rect">
                  <a:avLst/>
                </a:prstGeom>
                <a:noFill/>
              </p:spPr>
              <p:txBody>
                <a:bodyPr wrap="square" rtlCol="0">
                  <a:spAutoFit/>
                </a:bodyPr>
                <a:lstStyle/>
                <a:p>
                  <a:pPr algn="ctr"/>
                  <a:r>
                    <a:rPr lang="zh-CN" altLang="en-US" sz="2800" dirty="0">
                      <a:solidFill>
                        <a:schemeClr val="bg1"/>
                      </a:solidFill>
                    </a:rPr>
                    <a:t>原样本</a:t>
                  </a:r>
                </a:p>
              </p:txBody>
            </p:sp>
          </p:grpSp>
          <p:grpSp>
            <p:nvGrpSpPr>
              <p:cNvPr id="26" name="组合 25">
                <a:extLst>
                  <a:ext uri="{FF2B5EF4-FFF2-40B4-BE49-F238E27FC236}">
                    <a16:creationId xmlns:a16="http://schemas.microsoft.com/office/drawing/2014/main" id="{F5A8E5C0-EF17-49EB-A7AF-2D449BBBF88D}"/>
                  </a:ext>
                </a:extLst>
              </p:cNvPr>
              <p:cNvGrpSpPr/>
              <p:nvPr/>
            </p:nvGrpSpPr>
            <p:grpSpPr>
              <a:xfrm>
                <a:off x="6558496" y="1400537"/>
                <a:ext cx="4537276" cy="5092338"/>
                <a:chOff x="682906" y="1400537"/>
                <a:chExt cx="4537276" cy="5092338"/>
              </a:xfrm>
            </p:grpSpPr>
            <p:sp>
              <p:nvSpPr>
                <p:cNvPr id="30" name="矩形 29">
                  <a:extLst>
                    <a:ext uri="{FF2B5EF4-FFF2-40B4-BE49-F238E27FC236}">
                      <a16:creationId xmlns:a16="http://schemas.microsoft.com/office/drawing/2014/main" id="{1BC04187-5734-40E0-998F-067924161CD7}"/>
                    </a:ext>
                  </a:extLst>
                </p:cNvPr>
                <p:cNvSpPr/>
                <p:nvPr/>
              </p:nvSpPr>
              <p:spPr>
                <a:xfrm>
                  <a:off x="682906" y="1400537"/>
                  <a:ext cx="4537276" cy="509233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31" name="矩形 30">
                  <a:extLst>
                    <a:ext uri="{FF2B5EF4-FFF2-40B4-BE49-F238E27FC236}">
                      <a16:creationId xmlns:a16="http://schemas.microsoft.com/office/drawing/2014/main" id="{8ABD40FB-3DA8-4283-954A-16F31AB5DEAA}"/>
                    </a:ext>
                  </a:extLst>
                </p:cNvPr>
                <p:cNvSpPr/>
                <p:nvPr/>
              </p:nvSpPr>
              <p:spPr>
                <a:xfrm>
                  <a:off x="1169040" y="2726100"/>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前提</a:t>
                  </a:r>
                </a:p>
              </p:txBody>
            </p:sp>
            <p:sp>
              <p:nvSpPr>
                <p:cNvPr id="32" name="矩形 31">
                  <a:extLst>
                    <a:ext uri="{FF2B5EF4-FFF2-40B4-BE49-F238E27FC236}">
                      <a16:creationId xmlns:a16="http://schemas.microsoft.com/office/drawing/2014/main" id="{05F3759E-CD13-42F3-A2D8-55D35A3AB4C2}"/>
                    </a:ext>
                  </a:extLst>
                </p:cNvPr>
                <p:cNvSpPr/>
                <p:nvPr/>
              </p:nvSpPr>
              <p:spPr>
                <a:xfrm>
                  <a:off x="1169041" y="5094791"/>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标签（随机分配）</a:t>
                  </a:r>
                </a:p>
              </p:txBody>
            </p:sp>
            <p:sp>
              <p:nvSpPr>
                <p:cNvPr id="33" name="矩形 32">
                  <a:extLst>
                    <a:ext uri="{FF2B5EF4-FFF2-40B4-BE49-F238E27FC236}">
                      <a16:creationId xmlns:a16="http://schemas.microsoft.com/office/drawing/2014/main" id="{F9530B93-466D-4D9B-B207-9F33DFB8D42A}"/>
                    </a:ext>
                  </a:extLst>
                </p:cNvPr>
                <p:cNvSpPr/>
                <p:nvPr/>
              </p:nvSpPr>
              <p:spPr>
                <a:xfrm>
                  <a:off x="1169040" y="3907069"/>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假说</a:t>
                  </a:r>
                </a:p>
              </p:txBody>
            </p:sp>
            <p:sp>
              <p:nvSpPr>
                <p:cNvPr id="34" name="文本框 33">
                  <a:extLst>
                    <a:ext uri="{FF2B5EF4-FFF2-40B4-BE49-F238E27FC236}">
                      <a16:creationId xmlns:a16="http://schemas.microsoft.com/office/drawing/2014/main" id="{21DBB7E8-4D51-4030-8E09-08E202CD87F3}"/>
                    </a:ext>
                  </a:extLst>
                </p:cNvPr>
                <p:cNvSpPr txBox="1"/>
                <p:nvPr/>
              </p:nvSpPr>
              <p:spPr>
                <a:xfrm>
                  <a:off x="1867873" y="1681798"/>
                  <a:ext cx="2257064" cy="523220"/>
                </a:xfrm>
                <a:prstGeom prst="rect">
                  <a:avLst/>
                </a:prstGeom>
                <a:noFill/>
              </p:spPr>
              <p:txBody>
                <a:bodyPr wrap="square" rtlCol="0">
                  <a:spAutoFit/>
                </a:bodyPr>
                <a:lstStyle/>
                <a:p>
                  <a:pPr algn="ctr"/>
                  <a:r>
                    <a:rPr lang="zh-CN" altLang="en-US" sz="2800" dirty="0">
                      <a:solidFill>
                        <a:schemeClr val="bg1"/>
                      </a:solidFill>
                    </a:rPr>
                    <a:t>扩增样本</a:t>
                  </a:r>
                </a:p>
              </p:txBody>
            </p:sp>
          </p:grpSp>
          <p:cxnSp>
            <p:nvCxnSpPr>
              <p:cNvPr id="27" name="直接箭头连接符 26">
                <a:extLst>
                  <a:ext uri="{FF2B5EF4-FFF2-40B4-BE49-F238E27FC236}">
                    <a16:creationId xmlns:a16="http://schemas.microsoft.com/office/drawing/2014/main" id="{2FDD104D-795E-4E2B-8893-7746EE769007}"/>
                  </a:ext>
                </a:extLst>
              </p:cNvPr>
              <p:cNvCxnSpPr>
                <a:cxnSpLocks/>
                <a:stCxn id="38" idx="3"/>
                <a:endCxn id="31" idx="1"/>
              </p:cNvCxnSpPr>
              <p:nvPr/>
            </p:nvCxnSpPr>
            <p:spPr>
              <a:xfrm flipV="1">
                <a:off x="4872939" y="3218025"/>
                <a:ext cx="2171692" cy="11809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A1E9608E-0647-48AE-B13F-AEAB3E56B6D1}"/>
                  </a:ext>
                </a:extLst>
              </p:cNvPr>
              <p:cNvCxnSpPr>
                <a:cxnSpLocks/>
                <a:endCxn id="33" idx="1"/>
              </p:cNvCxnSpPr>
              <p:nvPr/>
            </p:nvCxnSpPr>
            <p:spPr>
              <a:xfrm flipV="1">
                <a:off x="4872939" y="4398993"/>
                <a:ext cx="2171691" cy="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AB8A48E3-A481-4617-B3BA-CB9C89F83D58}"/>
                  </a:ext>
                </a:extLst>
              </p:cNvPr>
              <p:cNvSpPr txBox="1"/>
              <p:nvPr/>
            </p:nvSpPr>
            <p:spPr>
              <a:xfrm>
                <a:off x="5074987" y="3892501"/>
                <a:ext cx="1937375" cy="1265672"/>
              </a:xfrm>
              <a:prstGeom prst="rect">
                <a:avLst/>
              </a:prstGeom>
              <a:noFill/>
            </p:spPr>
            <p:txBody>
              <a:bodyPr wrap="square" rtlCol="0">
                <a:spAutoFit/>
              </a:bodyPr>
              <a:lstStyle/>
              <a:p>
                <a:pPr algn="ctr"/>
                <a:r>
                  <a:rPr lang="zh-CN" altLang="en-US" dirty="0"/>
                  <a:t>另一种顺序随机打乱单词顺序</a:t>
                </a:r>
              </a:p>
            </p:txBody>
          </p:sp>
        </p:grpSp>
        <p:sp>
          <p:nvSpPr>
            <p:cNvPr id="24" name="文本框 23">
              <a:extLst>
                <a:ext uri="{FF2B5EF4-FFF2-40B4-BE49-F238E27FC236}">
                  <a16:creationId xmlns:a16="http://schemas.microsoft.com/office/drawing/2014/main" id="{EFEAF8F4-1249-4AB9-ACD0-B494511D08FA}"/>
                </a:ext>
              </a:extLst>
            </p:cNvPr>
            <p:cNvSpPr txBox="1"/>
            <p:nvPr/>
          </p:nvSpPr>
          <p:spPr>
            <a:xfrm>
              <a:off x="5105345" y="2979115"/>
              <a:ext cx="2031325" cy="369332"/>
            </a:xfrm>
            <a:prstGeom prst="rect">
              <a:avLst/>
            </a:prstGeom>
            <a:noFill/>
          </p:spPr>
          <p:txBody>
            <a:bodyPr wrap="none" rtlCol="0">
              <a:spAutoFit/>
            </a:bodyPr>
            <a:lstStyle/>
            <a:p>
              <a:r>
                <a:rPr lang="zh-CN" altLang="en-US" dirty="0"/>
                <a:t>随机打乱单词顺序</a:t>
              </a:r>
            </a:p>
          </p:txBody>
        </p:sp>
      </p:grpSp>
    </p:spTree>
    <p:extLst>
      <p:ext uri="{BB962C8B-B14F-4D97-AF65-F5344CB8AC3E}">
        <p14:creationId xmlns:p14="http://schemas.microsoft.com/office/powerpoint/2010/main" val="477300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6E4ABF-D1C3-4008-9DAD-648AD2CE0B3C}"/>
              </a:ext>
            </a:extLst>
          </p:cNvPr>
          <p:cNvSpPr>
            <a:spLocks noGrp="1"/>
          </p:cNvSpPr>
          <p:nvPr>
            <p:ph type="title"/>
          </p:nvPr>
        </p:nvSpPr>
        <p:spPr/>
        <p:txBody>
          <a:bodyPr/>
          <a:lstStyle/>
          <a:p>
            <a:r>
              <a:rPr lang="zh-CN" altLang="en-US" dirty="0"/>
              <a:t>具体扩增形式举例</a:t>
            </a:r>
          </a:p>
        </p:txBody>
      </p:sp>
      <p:graphicFrame>
        <p:nvGraphicFramePr>
          <p:cNvPr id="4" name="表格 3">
            <a:extLst>
              <a:ext uri="{FF2B5EF4-FFF2-40B4-BE49-F238E27FC236}">
                <a16:creationId xmlns:a16="http://schemas.microsoft.com/office/drawing/2014/main" id="{1807359C-D864-45DE-8E21-7E0CBBBC32E9}"/>
              </a:ext>
            </a:extLst>
          </p:cNvPr>
          <p:cNvGraphicFramePr>
            <a:graphicFrameLocks noGrp="1"/>
          </p:cNvGraphicFramePr>
          <p:nvPr>
            <p:extLst>
              <p:ext uri="{D42A27DB-BD31-4B8C-83A1-F6EECF244321}">
                <p14:modId xmlns:p14="http://schemas.microsoft.com/office/powerpoint/2010/main" val="2284418767"/>
              </p:ext>
            </p:extLst>
          </p:nvPr>
        </p:nvGraphicFramePr>
        <p:xfrm>
          <a:off x="6930524" y="168356"/>
          <a:ext cx="4789627" cy="5831840"/>
        </p:xfrm>
        <a:graphic>
          <a:graphicData uri="http://schemas.openxmlformats.org/drawingml/2006/table">
            <a:tbl>
              <a:tblPr/>
              <a:tblGrid>
                <a:gridCol w="4789627">
                  <a:extLst>
                    <a:ext uri="{9D8B030D-6E8A-4147-A177-3AD203B41FA5}">
                      <a16:colId xmlns:a16="http://schemas.microsoft.com/office/drawing/2014/main" val="3813328544"/>
                    </a:ext>
                  </a:extLst>
                </a:gridCol>
              </a:tblGrid>
              <a:tr h="0">
                <a:tc>
                  <a:txBody>
                    <a:bodyPr/>
                    <a:lstStyle/>
                    <a:p>
                      <a:pPr marL="0" marR="0" fontAlgn="t">
                        <a:spcBef>
                          <a:spcPts val="0"/>
                        </a:spcBef>
                        <a:spcAft>
                          <a:spcPts val="0"/>
                        </a:spcAft>
                      </a:pPr>
                      <a:r>
                        <a:rPr lang="zh-CN" sz="1600" dirty="0">
                          <a:effectLst/>
                          <a:ea typeface="楷体" panose="02010609060101010101" pitchFamily="49" charset="-122"/>
                        </a:rPr>
                        <a:t>原</a:t>
                      </a:r>
                      <a:r>
                        <a:rPr lang="en-US" sz="1600" dirty="0">
                          <a:effectLst/>
                          <a:ea typeface="楷体" panose="02010609060101010101" pitchFamily="49" charset="-122"/>
                        </a:rPr>
                        <a:t>MNLI</a:t>
                      </a:r>
                      <a:r>
                        <a:rPr lang="zh-CN" sz="1600" dirty="0">
                          <a:effectLst/>
                          <a:ea typeface="楷体" panose="02010609060101010101" pitchFamily="49" charset="-122"/>
                        </a:rPr>
                        <a:t>样本：</a:t>
                      </a:r>
                    </a:p>
                    <a:p>
                      <a:pPr marL="0" marR="0" fontAlgn="t">
                        <a:spcBef>
                          <a:spcPts val="0"/>
                        </a:spcBef>
                        <a:spcAft>
                          <a:spcPts val="0"/>
                        </a:spcAft>
                      </a:pPr>
                      <a:r>
                        <a:rPr lang="zh-CN" sz="1600" dirty="0">
                          <a:effectLst/>
                          <a:ea typeface="微软雅黑 Light" panose="020B0502040204020203" pitchFamily="34" charset="-122"/>
                        </a:rPr>
                        <a:t>There are 16 El Grecos in this small collection.</a:t>
                      </a:r>
                      <a:r>
                        <a:rPr lang="en-US" sz="1600" dirty="0">
                          <a:effectLst/>
                          <a:ea typeface="微软雅黑 Light" panose="020B0502040204020203" pitchFamily="34" charset="-122"/>
                        </a:rPr>
                        <a:t>-&gt;</a:t>
                      </a:r>
                      <a:endParaRPr lang="zh-CN" sz="1600" dirty="0">
                        <a:effectLst/>
                        <a:ea typeface="微软雅黑 Light" panose="020B0502040204020203" pitchFamily="34" charset="-122"/>
                      </a:endParaRPr>
                    </a:p>
                    <a:p>
                      <a:pPr marL="0" marR="0" fontAlgn="t">
                        <a:spcBef>
                          <a:spcPts val="0"/>
                        </a:spcBef>
                        <a:spcAft>
                          <a:spcPts val="0"/>
                        </a:spcAft>
                      </a:pPr>
                      <a:r>
                        <a:rPr lang="zh-CN" sz="1600" dirty="0">
                          <a:effectLst/>
                          <a:ea typeface="微软雅黑 Light" panose="020B0502040204020203" pitchFamily="34" charset="-122"/>
                        </a:rPr>
                        <a:t>This small collection contains 16 El Grecos.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233457237"/>
                  </a:ext>
                </a:extLst>
              </a:tr>
              <a:tr h="0">
                <a:tc>
                  <a:txBody>
                    <a:bodyPr/>
                    <a:lstStyle/>
                    <a:p>
                      <a:pPr marL="0" marR="0" fontAlgn="t">
                        <a:spcBef>
                          <a:spcPts val="0"/>
                        </a:spcBef>
                        <a:spcAft>
                          <a:spcPts val="0"/>
                        </a:spcAft>
                      </a:pPr>
                      <a:r>
                        <a:rPr lang="zh-CN" sz="1600">
                          <a:effectLst/>
                          <a:ea typeface="楷体" panose="02010609060101010101" pitchFamily="49" charset="-122"/>
                        </a:rPr>
                        <a:t>交换 (原前提):</a:t>
                      </a:r>
                    </a:p>
                    <a:p>
                      <a:pPr marL="0" marR="0" fontAlgn="t">
                        <a:spcBef>
                          <a:spcPts val="0"/>
                        </a:spcBef>
                        <a:spcAft>
                          <a:spcPts val="0"/>
                        </a:spcAft>
                      </a:pPr>
                      <a:r>
                        <a:rPr lang="zh-CN" sz="1600">
                          <a:effectLst/>
                          <a:ea typeface="微软雅黑 Light" panose="020B0502040204020203" pitchFamily="34" charset="-122"/>
                        </a:rPr>
                        <a:t>There are 16 El Grecos in this small collection.</a:t>
                      </a:r>
                      <a:r>
                        <a:rPr lang="en-US" sz="1600">
                          <a:effectLst/>
                          <a:ea typeface="微软雅黑 Light" panose="020B0502040204020203" pitchFamily="34" charset="-122"/>
                        </a:rPr>
                        <a:t>-\-&gt;</a:t>
                      </a:r>
                      <a:endParaRPr lang="zh-CN" sz="1600">
                        <a:effectLst/>
                        <a:ea typeface="微软雅黑 Light" panose="020B0502040204020203" pitchFamily="34" charset="-122"/>
                      </a:endParaRPr>
                    </a:p>
                    <a:p>
                      <a:pPr marL="0" marR="0" fontAlgn="t">
                        <a:spcBef>
                          <a:spcPts val="0"/>
                        </a:spcBef>
                        <a:spcAft>
                          <a:spcPts val="0"/>
                        </a:spcAft>
                      </a:pPr>
                      <a:r>
                        <a:rPr lang="zh-CN" sz="1600">
                          <a:effectLst/>
                          <a:ea typeface="微软雅黑 Light" panose="020B0502040204020203" pitchFamily="34" charset="-122"/>
                        </a:rPr>
                        <a:t>16 El Grecos contain this small collection.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838495106"/>
                  </a:ext>
                </a:extLst>
              </a:tr>
              <a:tr h="0">
                <a:tc>
                  <a:txBody>
                    <a:bodyPr/>
                    <a:lstStyle/>
                    <a:p>
                      <a:pPr marL="0" marR="0" fontAlgn="t">
                        <a:spcBef>
                          <a:spcPts val="0"/>
                        </a:spcBef>
                        <a:spcAft>
                          <a:spcPts val="0"/>
                        </a:spcAft>
                      </a:pPr>
                      <a:r>
                        <a:rPr lang="zh-CN" sz="1600" dirty="0">
                          <a:effectLst/>
                          <a:ea typeface="楷体" panose="02010609060101010101" pitchFamily="49" charset="-122"/>
                        </a:rPr>
                        <a:t>交换 (转化的假设):</a:t>
                      </a:r>
                    </a:p>
                    <a:p>
                      <a:pPr marL="0" marR="0" fontAlgn="t">
                        <a:spcBef>
                          <a:spcPts val="0"/>
                        </a:spcBef>
                        <a:spcAft>
                          <a:spcPts val="0"/>
                        </a:spcAft>
                      </a:pPr>
                      <a:r>
                        <a:rPr lang="zh-CN" sz="1600" dirty="0">
                          <a:effectLst/>
                          <a:ea typeface="微软雅黑 Light" panose="020B0502040204020203" pitchFamily="34" charset="-122"/>
                        </a:rPr>
                        <a:t>This small collection contains 16 El Grecos.</a:t>
                      </a:r>
                      <a:r>
                        <a:rPr lang="en-US" sz="1600" dirty="0">
                          <a:effectLst/>
                          <a:ea typeface="微软雅黑 Light" panose="020B0502040204020203" pitchFamily="34" charset="-122"/>
                        </a:rPr>
                        <a:t>-\-&gt;</a:t>
                      </a:r>
                      <a:endParaRPr lang="zh-CN" sz="1600" dirty="0">
                        <a:effectLst/>
                        <a:ea typeface="微软雅黑 Light" panose="020B0502040204020203" pitchFamily="34" charset="-122"/>
                      </a:endParaRPr>
                    </a:p>
                    <a:p>
                      <a:pPr marL="0" marR="0" fontAlgn="t">
                        <a:spcBef>
                          <a:spcPts val="0"/>
                        </a:spcBef>
                        <a:spcAft>
                          <a:spcPts val="0"/>
                        </a:spcAft>
                      </a:pPr>
                      <a:r>
                        <a:rPr lang="zh-CN" sz="1600" dirty="0">
                          <a:effectLst/>
                          <a:ea typeface="微软雅黑 Light" panose="020B0502040204020203" pitchFamily="34" charset="-122"/>
                        </a:rPr>
                        <a:t>16 El Grecos contain this small collection.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200098686"/>
                  </a:ext>
                </a:extLst>
              </a:tr>
              <a:tr h="0">
                <a:tc>
                  <a:txBody>
                    <a:bodyPr/>
                    <a:lstStyle/>
                    <a:p>
                      <a:pPr marL="0" marR="0" fontAlgn="t">
                        <a:spcBef>
                          <a:spcPts val="0"/>
                        </a:spcBef>
                        <a:spcAft>
                          <a:spcPts val="0"/>
                        </a:spcAft>
                      </a:pPr>
                      <a:r>
                        <a:rPr lang="zh-CN" altLang="en-US" sz="1600" dirty="0">
                          <a:effectLst/>
                          <a:latin typeface="楷体" panose="02010609060101010101" pitchFamily="49" charset="-122"/>
                          <a:ea typeface="楷体" panose="02010609060101010101" pitchFamily="49" charset="-122"/>
                        </a:rPr>
                        <a:t>被动化（原前提）：</a:t>
                      </a:r>
                      <a:endParaRPr lang="en-US" altLang="zh-CN" sz="1600" dirty="0">
                        <a:effectLst/>
                        <a:latin typeface="楷体" panose="02010609060101010101" pitchFamily="49" charset="-122"/>
                        <a:ea typeface="楷体" panose="02010609060101010101" pitchFamily="49" charset="-122"/>
                      </a:endParaRPr>
                    </a:p>
                    <a:p>
                      <a:pPr marL="0" marR="0" lvl="0" indent="0" algn="l" defTabSz="914400" rtl="0" eaLnBrk="1" fontAlgn="t" latinLnBrk="0" hangingPunct="1">
                        <a:lnSpc>
                          <a:spcPct val="100000"/>
                        </a:lnSpc>
                        <a:spcBef>
                          <a:spcPts val="0"/>
                        </a:spcBef>
                        <a:spcAft>
                          <a:spcPts val="0"/>
                        </a:spcAft>
                        <a:buClrTx/>
                        <a:buSzTx/>
                        <a:buFontTx/>
                        <a:buNone/>
                        <a:tabLst/>
                        <a:defRPr/>
                      </a:pPr>
                      <a:r>
                        <a:rPr lang="zh-CN" altLang="zh-CN" sz="1600" dirty="0">
                          <a:effectLst/>
                          <a:ea typeface="微软雅黑 Light" panose="020B0502040204020203" pitchFamily="34" charset="-122"/>
                        </a:rPr>
                        <a:t>There are 16 El Grecos in this small collection.</a:t>
                      </a:r>
                      <a:r>
                        <a:rPr lang="en-US" altLang="zh-CN" sz="1600" dirty="0">
                          <a:effectLst/>
                          <a:ea typeface="微软雅黑 Light" panose="020B0502040204020203" pitchFamily="34" charset="-122"/>
                        </a:rPr>
                        <a:t>-&gt;</a:t>
                      </a:r>
                      <a:endParaRPr lang="en-US" altLang="zh-CN" sz="1600" dirty="0">
                        <a:effectLst/>
                        <a:latin typeface="楷体" panose="02010609060101010101" pitchFamily="49" charset="-122"/>
                        <a:ea typeface="楷体" panose="02010609060101010101" pitchFamily="49" charset="-122"/>
                      </a:endParaRPr>
                    </a:p>
                    <a:p>
                      <a:pPr marL="0" marR="0" lvl="0" indent="0" algn="l" defTabSz="914400" rtl="0" eaLnBrk="1" fontAlgn="t" latinLnBrk="0" hangingPunct="1">
                        <a:lnSpc>
                          <a:spcPct val="100000"/>
                        </a:lnSpc>
                        <a:spcBef>
                          <a:spcPts val="0"/>
                        </a:spcBef>
                        <a:spcAft>
                          <a:spcPts val="0"/>
                        </a:spcAft>
                        <a:buClrTx/>
                        <a:buSzTx/>
                        <a:buFontTx/>
                        <a:buNone/>
                        <a:tabLst/>
                        <a:defRPr/>
                      </a:pPr>
                      <a:r>
                        <a:rPr lang="zh-CN" altLang="zh-CN" sz="1600" dirty="0">
                          <a:effectLst/>
                          <a:ea typeface="微软雅黑 Light" panose="020B0502040204020203" pitchFamily="34" charset="-122"/>
                        </a:rPr>
                        <a:t>16 El Grecos</a:t>
                      </a:r>
                      <a:r>
                        <a:rPr lang="en-US" altLang="zh-CN" sz="1600" dirty="0">
                          <a:effectLst/>
                          <a:ea typeface="微软雅黑 Light" panose="020B0502040204020203" pitchFamily="34" charset="-122"/>
                        </a:rPr>
                        <a:t> </a:t>
                      </a:r>
                      <a:r>
                        <a:rPr lang="zh-CN" altLang="zh-CN" sz="1600" dirty="0">
                          <a:effectLst/>
                          <a:ea typeface="微软雅黑 Light" panose="020B0502040204020203" pitchFamily="34" charset="-122"/>
                        </a:rPr>
                        <a:t>is contained by</a:t>
                      </a:r>
                      <a:r>
                        <a:rPr lang="en-US" altLang="zh-CN" sz="1600" dirty="0">
                          <a:effectLst/>
                          <a:ea typeface="微软雅黑 Light" panose="020B0502040204020203" pitchFamily="34" charset="-122"/>
                        </a:rPr>
                        <a:t> </a:t>
                      </a:r>
                      <a:r>
                        <a:rPr lang="zh-CN" altLang="zh-CN" sz="1600" dirty="0">
                          <a:effectLst/>
                          <a:ea typeface="微软雅黑 Light" panose="020B0502040204020203" pitchFamily="34" charset="-122"/>
                        </a:rPr>
                        <a:t>This small collection.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033969238"/>
                  </a:ext>
                </a:extLst>
              </a:tr>
              <a:tr h="0">
                <a:tc>
                  <a:txBody>
                    <a:bodyPr/>
                    <a:lstStyle/>
                    <a:p>
                      <a:pPr marL="0" marR="0" fontAlgn="t">
                        <a:spcBef>
                          <a:spcPts val="0"/>
                        </a:spcBef>
                        <a:spcAft>
                          <a:spcPts val="0"/>
                        </a:spcAft>
                      </a:pPr>
                      <a:r>
                        <a:rPr lang="zh-CN" altLang="zh-CN" sz="1600" dirty="0">
                          <a:effectLst/>
                          <a:ea typeface="楷体" panose="02010609060101010101" pitchFamily="49" charset="-122"/>
                        </a:rPr>
                        <a:t>被动化 (转化的假设; 推出):</a:t>
                      </a:r>
                    </a:p>
                    <a:p>
                      <a:pPr marL="0" marR="0" fontAlgn="t">
                        <a:spcBef>
                          <a:spcPts val="0"/>
                        </a:spcBef>
                        <a:spcAft>
                          <a:spcPts val="0"/>
                        </a:spcAft>
                      </a:pPr>
                      <a:r>
                        <a:rPr lang="zh-CN" altLang="zh-CN" sz="1600" dirty="0">
                          <a:effectLst/>
                          <a:ea typeface="微软雅黑 Light" panose="020B0502040204020203" pitchFamily="34" charset="-122"/>
                        </a:rPr>
                        <a:t>This small collection contains 16 El Grecos.</a:t>
                      </a:r>
                      <a:r>
                        <a:rPr lang="en-US" altLang="zh-CN" sz="1600" dirty="0">
                          <a:effectLst/>
                          <a:ea typeface="微软雅黑 Light" panose="020B0502040204020203" pitchFamily="34" charset="-122"/>
                        </a:rPr>
                        <a:t>-\-&gt;</a:t>
                      </a:r>
                      <a:endParaRPr lang="zh-CN" altLang="zh-CN" sz="1600" dirty="0">
                        <a:effectLst/>
                        <a:ea typeface="微软雅黑 Light" panose="020B0502040204020203" pitchFamily="34" charset="-122"/>
                      </a:endParaRPr>
                    </a:p>
                    <a:p>
                      <a:pPr marL="0" marR="0" fontAlgn="t">
                        <a:spcBef>
                          <a:spcPts val="0"/>
                        </a:spcBef>
                        <a:spcAft>
                          <a:spcPts val="0"/>
                        </a:spcAft>
                      </a:pPr>
                      <a:r>
                        <a:rPr lang="zh-CN" altLang="zh-CN" sz="1600" dirty="0">
                          <a:effectLst/>
                          <a:ea typeface="微软雅黑 Light" panose="020B0502040204020203" pitchFamily="34" charset="-122"/>
                        </a:rPr>
                        <a:t>16 El Grecos</a:t>
                      </a:r>
                      <a:r>
                        <a:rPr lang="en-US" altLang="zh-CN" sz="1600" dirty="0">
                          <a:effectLst/>
                          <a:ea typeface="微软雅黑 Light" panose="020B0502040204020203" pitchFamily="34" charset="-122"/>
                        </a:rPr>
                        <a:t> </a:t>
                      </a:r>
                      <a:r>
                        <a:rPr lang="zh-CN" altLang="zh-CN" sz="1600" dirty="0">
                          <a:effectLst/>
                          <a:ea typeface="微软雅黑 Light" panose="020B0502040204020203" pitchFamily="34" charset="-122"/>
                        </a:rPr>
                        <a:t>is contained by</a:t>
                      </a:r>
                      <a:r>
                        <a:rPr lang="en-US" altLang="zh-CN" sz="1600" dirty="0">
                          <a:effectLst/>
                          <a:ea typeface="微软雅黑 Light" panose="020B0502040204020203" pitchFamily="34" charset="-122"/>
                        </a:rPr>
                        <a:t> </a:t>
                      </a:r>
                      <a:r>
                        <a:rPr lang="zh-CN" altLang="zh-CN" sz="1600" dirty="0">
                          <a:effectLst/>
                          <a:ea typeface="微软雅黑 Light" panose="020B0502040204020203" pitchFamily="34" charset="-122"/>
                        </a:rPr>
                        <a:t>This small collection.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726414043"/>
                  </a:ext>
                </a:extLst>
              </a:tr>
              <a:tr h="0">
                <a:tc>
                  <a:txBody>
                    <a:bodyPr/>
                    <a:lstStyle/>
                    <a:p>
                      <a:pPr marL="0" marR="0" fontAlgn="t">
                        <a:spcBef>
                          <a:spcPts val="0"/>
                        </a:spcBef>
                        <a:spcAft>
                          <a:spcPts val="0"/>
                        </a:spcAft>
                      </a:pPr>
                      <a:r>
                        <a:rPr lang="zh-CN" sz="1600" dirty="0">
                          <a:effectLst/>
                          <a:ea typeface="楷体" panose="02010609060101010101" pitchFamily="49" charset="-122"/>
                        </a:rPr>
                        <a:t>被动化 (转化的假设; 不能推出):</a:t>
                      </a:r>
                    </a:p>
                    <a:p>
                      <a:pPr marL="0" marR="0" fontAlgn="t">
                        <a:spcBef>
                          <a:spcPts val="0"/>
                        </a:spcBef>
                        <a:spcAft>
                          <a:spcPts val="0"/>
                        </a:spcAft>
                      </a:pPr>
                      <a:r>
                        <a:rPr lang="zh-CN" sz="1600" dirty="0">
                          <a:effectLst/>
                          <a:ea typeface="微软雅黑 Light" panose="020B0502040204020203" pitchFamily="34" charset="-122"/>
                        </a:rPr>
                        <a:t>This small collection contains 16 El Grecos.</a:t>
                      </a:r>
                      <a:r>
                        <a:rPr lang="en-US" sz="1600" dirty="0">
                          <a:effectLst/>
                          <a:ea typeface="微软雅黑 Light" panose="020B0502040204020203" pitchFamily="34" charset="-122"/>
                        </a:rPr>
                        <a:t>-\-&gt;</a:t>
                      </a:r>
                      <a:endParaRPr lang="zh-CN" sz="1600" dirty="0">
                        <a:effectLst/>
                        <a:ea typeface="微软雅黑 Light" panose="020B0502040204020203" pitchFamily="34" charset="-122"/>
                      </a:endParaRPr>
                    </a:p>
                    <a:p>
                      <a:pPr marL="0" marR="0" fontAlgn="t">
                        <a:spcBef>
                          <a:spcPts val="0"/>
                        </a:spcBef>
                        <a:spcAft>
                          <a:spcPts val="0"/>
                        </a:spcAft>
                      </a:pPr>
                      <a:r>
                        <a:rPr lang="zh-CN" sz="1600" dirty="0">
                          <a:effectLst/>
                          <a:ea typeface="微软雅黑 Light" panose="020B0502040204020203" pitchFamily="34" charset="-122"/>
                        </a:rPr>
                        <a:t>This small collection is contained by 16 El Grecos.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729900169"/>
                  </a:ext>
                </a:extLst>
              </a:tr>
              <a:tr h="0">
                <a:tc>
                  <a:txBody>
                    <a:bodyPr/>
                    <a:lstStyle/>
                    <a:p>
                      <a:pPr marL="0" marR="0" fontAlgn="t">
                        <a:spcBef>
                          <a:spcPts val="0"/>
                        </a:spcBef>
                        <a:spcAft>
                          <a:spcPts val="0"/>
                        </a:spcAft>
                      </a:pPr>
                      <a:r>
                        <a:rPr lang="zh-CN" sz="1600" dirty="0">
                          <a:effectLst/>
                          <a:ea typeface="楷体" panose="02010609060101010101" pitchFamily="49" charset="-122"/>
                        </a:rPr>
                        <a:t>随即打乱与随机标签:</a:t>
                      </a:r>
                    </a:p>
                    <a:p>
                      <a:pPr marL="0" marR="0" fontAlgn="t">
                        <a:spcBef>
                          <a:spcPts val="0"/>
                        </a:spcBef>
                        <a:spcAft>
                          <a:spcPts val="0"/>
                        </a:spcAft>
                      </a:pPr>
                      <a:r>
                        <a:rPr lang="zh-CN" sz="1600" dirty="0">
                          <a:effectLst/>
                          <a:ea typeface="微软雅黑 Light" panose="020B0502040204020203" pitchFamily="34" charset="-122"/>
                        </a:rPr>
                        <a:t>16 collection small El contains Grecos This.</a:t>
                      </a:r>
                      <a:r>
                        <a:rPr lang="en-US" sz="1600" dirty="0">
                          <a:effectLst/>
                          <a:ea typeface="微软雅黑 Light" panose="020B0502040204020203" pitchFamily="34" charset="-122"/>
                        </a:rPr>
                        <a:t>-\-&gt;/-&gt;</a:t>
                      </a:r>
                      <a:endParaRPr lang="zh-CN" sz="1600" dirty="0">
                        <a:effectLst/>
                        <a:ea typeface="微软雅黑 Light" panose="020B0502040204020203" pitchFamily="34" charset="-122"/>
                      </a:endParaRPr>
                    </a:p>
                    <a:p>
                      <a:pPr marL="0" marR="0" fontAlgn="t">
                        <a:spcBef>
                          <a:spcPts val="0"/>
                        </a:spcBef>
                        <a:spcAft>
                          <a:spcPts val="0"/>
                        </a:spcAft>
                      </a:pPr>
                      <a:r>
                        <a:rPr lang="zh-CN" sz="1600" dirty="0">
                          <a:effectLst/>
                          <a:ea typeface="微软雅黑 Light" panose="020B0502040204020203" pitchFamily="34" charset="-122"/>
                        </a:rPr>
                        <a:t>collection This Grecos El small 16 contains.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91774659"/>
                  </a:ext>
                </a:extLst>
              </a:tr>
            </a:tbl>
          </a:graphicData>
        </a:graphic>
      </p:graphicFrame>
      <p:sp>
        <p:nvSpPr>
          <p:cNvPr id="5" name="文本框 4">
            <a:extLst>
              <a:ext uri="{FF2B5EF4-FFF2-40B4-BE49-F238E27FC236}">
                <a16:creationId xmlns:a16="http://schemas.microsoft.com/office/drawing/2014/main" id="{3A2423BE-C11C-4630-8C90-37DA9B07DD38}"/>
              </a:ext>
            </a:extLst>
          </p:cNvPr>
          <p:cNvSpPr txBox="1"/>
          <p:nvPr/>
        </p:nvSpPr>
        <p:spPr>
          <a:xfrm>
            <a:off x="6613002" y="6169709"/>
            <a:ext cx="5578998" cy="646331"/>
          </a:xfrm>
          <a:prstGeom prst="rect">
            <a:avLst/>
          </a:prstGeom>
          <a:noFill/>
        </p:spPr>
        <p:txBody>
          <a:bodyPr wrap="square" rtlCol="0">
            <a:spAutoFit/>
          </a:bodyPr>
          <a:lstStyle/>
          <a:p>
            <a:r>
              <a:rPr lang="zh-CN" altLang="zh-CN" sz="1800" dirty="0">
                <a:effectLst/>
                <a:ea typeface="楷体" panose="02010609060101010101" pitchFamily="49" charset="-122"/>
              </a:rPr>
              <a:t>表</a:t>
            </a:r>
            <a:r>
              <a:rPr lang="en-US" altLang="zh-CN" sz="1800" dirty="0">
                <a:effectLst/>
                <a:ea typeface="Calibri" panose="020F0502020204030204" pitchFamily="34" charset="0"/>
              </a:rPr>
              <a:t>1</a:t>
            </a:r>
            <a:r>
              <a:rPr lang="zh-CN" altLang="zh-CN" sz="1800" dirty="0">
                <a:effectLst/>
                <a:ea typeface="楷体" panose="02010609060101010101" pitchFamily="49" charset="-122"/>
              </a:rPr>
              <a:t>: 一个语法扩增策略的示例,</a:t>
            </a:r>
            <a:r>
              <a:rPr lang="en-US" altLang="zh-CN" sz="1800" dirty="0">
                <a:effectLst/>
                <a:ea typeface="楷体" panose="02010609060101010101" pitchFamily="49" charset="-122"/>
              </a:rPr>
              <a:t> </a:t>
            </a:r>
            <a:r>
              <a:rPr lang="zh-CN" altLang="zh-CN" sz="1800" dirty="0">
                <a:effectLst/>
                <a:ea typeface="楷体" panose="02010609060101010101" pitchFamily="49" charset="-122"/>
              </a:rPr>
              <a:t>标签 (</a:t>
            </a:r>
            <a:r>
              <a:rPr lang="en-US" altLang="zh-CN" sz="1800" dirty="0">
                <a:effectLst/>
                <a:ea typeface="楷体" panose="02010609060101010101" pitchFamily="49" charset="-122"/>
              </a:rPr>
              <a:t>-&gt;</a:t>
            </a:r>
            <a:r>
              <a:rPr lang="zh-CN" altLang="zh-CN" sz="1800" dirty="0">
                <a:effectLst/>
                <a:ea typeface="楷体" panose="02010609060101010101" pitchFamily="49" charset="-122"/>
              </a:rPr>
              <a:t>: 推出; </a:t>
            </a:r>
            <a:r>
              <a:rPr lang="en-US" altLang="zh-CN" sz="1800" dirty="0">
                <a:effectLst/>
                <a:ea typeface="楷体" panose="02010609060101010101" pitchFamily="49" charset="-122"/>
              </a:rPr>
              <a:t>-\-&gt;</a:t>
            </a:r>
            <a:r>
              <a:rPr lang="zh-CN" altLang="zh-CN" sz="1800" dirty="0">
                <a:effectLst/>
                <a:ea typeface="楷体" panose="02010609060101010101" pitchFamily="49" charset="-122"/>
              </a:rPr>
              <a:t>: 不能推出).</a:t>
            </a:r>
            <a:endParaRPr lang="zh-CN" altLang="en-US" dirty="0"/>
          </a:p>
        </p:txBody>
      </p:sp>
      <p:sp>
        <p:nvSpPr>
          <p:cNvPr id="6" name="文本框 5">
            <a:extLst>
              <a:ext uri="{FF2B5EF4-FFF2-40B4-BE49-F238E27FC236}">
                <a16:creationId xmlns:a16="http://schemas.microsoft.com/office/drawing/2014/main" id="{BCBB71B7-94C4-4D1E-AF87-AB4109CD680D}"/>
              </a:ext>
            </a:extLst>
          </p:cNvPr>
          <p:cNvSpPr txBox="1"/>
          <p:nvPr/>
        </p:nvSpPr>
        <p:spPr>
          <a:xfrm>
            <a:off x="838200" y="1851949"/>
            <a:ext cx="5122762" cy="646331"/>
          </a:xfrm>
          <a:prstGeom prst="rect">
            <a:avLst/>
          </a:prstGeom>
          <a:noFill/>
        </p:spPr>
        <p:txBody>
          <a:bodyPr wrap="square" rtlCol="0">
            <a:spAutoFit/>
          </a:bodyPr>
          <a:lstStyle/>
          <a:p>
            <a:r>
              <a:rPr lang="zh-CN" altLang="en-US" dirty="0"/>
              <a:t>这里给出文中对于扩增形式的举例，转换形式和之前的描述相符合。</a:t>
            </a:r>
          </a:p>
        </p:txBody>
      </p:sp>
    </p:spTree>
    <p:extLst>
      <p:ext uri="{BB962C8B-B14F-4D97-AF65-F5344CB8AC3E}">
        <p14:creationId xmlns:p14="http://schemas.microsoft.com/office/powerpoint/2010/main" val="1519452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C6A06C-B11C-4E89-886B-BC6AF220844B}"/>
              </a:ext>
            </a:extLst>
          </p:cNvPr>
          <p:cNvSpPr>
            <a:spLocks noGrp="1"/>
          </p:cNvSpPr>
          <p:nvPr>
            <p:ph type="title"/>
          </p:nvPr>
        </p:nvSpPr>
        <p:spPr/>
        <p:txBody>
          <a:bodyPr/>
          <a:lstStyle/>
          <a:p>
            <a:r>
              <a:rPr lang="zh-CN" altLang="en-US" dirty="0"/>
              <a:t>实验中的扩增集合形式</a:t>
            </a:r>
          </a:p>
        </p:txBody>
      </p:sp>
      <p:sp>
        <p:nvSpPr>
          <p:cNvPr id="3" name="内容占位符 2">
            <a:extLst>
              <a:ext uri="{FF2B5EF4-FFF2-40B4-BE49-F238E27FC236}">
                <a16:creationId xmlns:a16="http://schemas.microsoft.com/office/drawing/2014/main" id="{397CCD0E-D64B-453C-AEFC-12967DE936B1}"/>
              </a:ext>
            </a:extLst>
          </p:cNvPr>
          <p:cNvSpPr>
            <a:spLocks noGrp="1"/>
          </p:cNvSpPr>
          <p:nvPr>
            <p:ph idx="1"/>
          </p:nvPr>
        </p:nvSpPr>
        <p:spPr/>
        <p:txBody>
          <a:bodyPr/>
          <a:lstStyle/>
          <a:p>
            <a:r>
              <a:rPr lang="zh-CN" altLang="en-US" dirty="0"/>
              <a:t>基于之前的五种基本扩增形式，论文中构造出了一共</a:t>
            </a:r>
            <a:r>
              <a:rPr lang="en-US" altLang="zh-CN" dirty="0"/>
              <a:t>30</a:t>
            </a:r>
            <a:r>
              <a:rPr lang="zh-CN" altLang="en-US" dirty="0"/>
              <a:t>个扩增集合，这些扩增集和都是从之前的五种基本形式中抽取部分样本呢或者将两种扩增形式的样本相混合，再从混合样本中随机抽取样本来构成新的扩增集。</a:t>
            </a:r>
          </a:p>
        </p:txBody>
      </p:sp>
    </p:spTree>
    <p:extLst>
      <p:ext uri="{BB962C8B-B14F-4D97-AF65-F5344CB8AC3E}">
        <p14:creationId xmlns:p14="http://schemas.microsoft.com/office/powerpoint/2010/main" val="3542996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C6A06C-B11C-4E89-886B-BC6AF220844B}"/>
              </a:ext>
            </a:extLst>
          </p:cNvPr>
          <p:cNvSpPr>
            <a:spLocks noGrp="1"/>
          </p:cNvSpPr>
          <p:nvPr>
            <p:ph type="title"/>
          </p:nvPr>
        </p:nvSpPr>
        <p:spPr/>
        <p:txBody>
          <a:bodyPr/>
          <a:lstStyle/>
          <a:p>
            <a:r>
              <a:rPr lang="zh-CN" altLang="en-US" dirty="0"/>
              <a:t>实验中的扩增集合形式</a:t>
            </a:r>
          </a:p>
        </p:txBody>
      </p:sp>
      <p:sp>
        <p:nvSpPr>
          <p:cNvPr id="3" name="内容占位符 2">
            <a:extLst>
              <a:ext uri="{FF2B5EF4-FFF2-40B4-BE49-F238E27FC236}">
                <a16:creationId xmlns:a16="http://schemas.microsoft.com/office/drawing/2014/main" id="{397CCD0E-D64B-453C-AEFC-12967DE936B1}"/>
              </a:ext>
            </a:extLst>
          </p:cNvPr>
          <p:cNvSpPr>
            <a:spLocks noGrp="1"/>
          </p:cNvSpPr>
          <p:nvPr>
            <p:ph idx="1"/>
          </p:nvPr>
        </p:nvSpPr>
        <p:spPr>
          <a:xfrm>
            <a:off x="838200" y="1690688"/>
            <a:ext cx="7796514" cy="589525"/>
          </a:xfrm>
        </p:spPr>
        <p:txBody>
          <a:bodyPr>
            <a:normAutofit/>
          </a:bodyPr>
          <a:lstStyle/>
          <a:p>
            <a:r>
              <a:rPr lang="zh-CN" altLang="en-US" dirty="0"/>
              <a:t>下表显示了实验中的所有扩增集</a:t>
            </a:r>
          </a:p>
        </p:txBody>
      </p:sp>
      <p:graphicFrame>
        <p:nvGraphicFramePr>
          <p:cNvPr id="4" name="表格 4">
            <a:extLst>
              <a:ext uri="{FF2B5EF4-FFF2-40B4-BE49-F238E27FC236}">
                <a16:creationId xmlns:a16="http://schemas.microsoft.com/office/drawing/2014/main" id="{04B91392-EEDA-4363-903B-DED05AE8AB76}"/>
              </a:ext>
            </a:extLst>
          </p:cNvPr>
          <p:cNvGraphicFramePr>
            <a:graphicFrameLocks noGrp="1"/>
          </p:cNvGraphicFramePr>
          <p:nvPr>
            <p:extLst>
              <p:ext uri="{D42A27DB-BD31-4B8C-83A1-F6EECF244321}">
                <p14:modId xmlns:p14="http://schemas.microsoft.com/office/powerpoint/2010/main" val="1836825701"/>
              </p:ext>
            </p:extLst>
          </p:nvPr>
        </p:nvGraphicFramePr>
        <p:xfrm>
          <a:off x="473113" y="2382798"/>
          <a:ext cx="11402512" cy="4129848"/>
        </p:xfrm>
        <a:graphic>
          <a:graphicData uri="http://schemas.openxmlformats.org/drawingml/2006/table">
            <a:tbl>
              <a:tblPr firstRow="1" bandRow="1">
                <a:tableStyleId>{5C22544A-7EE6-4342-B048-85BDC9FD1C3A}</a:tableStyleId>
              </a:tblPr>
              <a:tblGrid>
                <a:gridCol w="6714465">
                  <a:extLst>
                    <a:ext uri="{9D8B030D-6E8A-4147-A177-3AD203B41FA5}">
                      <a16:colId xmlns:a16="http://schemas.microsoft.com/office/drawing/2014/main" val="936114311"/>
                    </a:ext>
                  </a:extLst>
                </a:gridCol>
                <a:gridCol w="1574457">
                  <a:extLst>
                    <a:ext uri="{9D8B030D-6E8A-4147-A177-3AD203B41FA5}">
                      <a16:colId xmlns:a16="http://schemas.microsoft.com/office/drawing/2014/main" val="1210706122"/>
                    </a:ext>
                  </a:extLst>
                </a:gridCol>
                <a:gridCol w="1746832">
                  <a:extLst>
                    <a:ext uri="{9D8B030D-6E8A-4147-A177-3AD203B41FA5}">
                      <a16:colId xmlns:a16="http://schemas.microsoft.com/office/drawing/2014/main" val="3611714236"/>
                    </a:ext>
                  </a:extLst>
                </a:gridCol>
                <a:gridCol w="1366758">
                  <a:extLst>
                    <a:ext uri="{9D8B030D-6E8A-4147-A177-3AD203B41FA5}">
                      <a16:colId xmlns:a16="http://schemas.microsoft.com/office/drawing/2014/main" val="4221804417"/>
                    </a:ext>
                  </a:extLst>
                </a:gridCol>
              </a:tblGrid>
              <a:tr h="358466">
                <a:tc>
                  <a:txBody>
                    <a:bodyPr/>
                    <a:lstStyle/>
                    <a:p>
                      <a:endParaRPr lang="zh-CN" altLang="en-US" dirty="0"/>
                    </a:p>
                  </a:txBody>
                  <a:tcPr/>
                </a:tc>
                <a:tc>
                  <a:txBody>
                    <a:bodyPr/>
                    <a:lstStyle/>
                    <a:p>
                      <a:r>
                        <a:rPr lang="en-US" altLang="zh-CN" dirty="0"/>
                        <a:t>Large</a:t>
                      </a:r>
                      <a:r>
                        <a:rPr lang="zh-CN" altLang="en-US" dirty="0"/>
                        <a:t>（</a:t>
                      </a:r>
                      <a:r>
                        <a:rPr lang="en-US" altLang="zh-CN" dirty="0"/>
                        <a:t>1215</a:t>
                      </a:r>
                      <a:r>
                        <a:rPr lang="zh-CN" altLang="en-US" dirty="0"/>
                        <a:t>）</a:t>
                      </a:r>
                    </a:p>
                  </a:txBody>
                  <a:tcPr/>
                </a:tc>
                <a:tc>
                  <a:txBody>
                    <a:bodyPr/>
                    <a:lstStyle/>
                    <a:p>
                      <a:r>
                        <a:rPr lang="en-US" altLang="zh-CN" dirty="0" err="1"/>
                        <a:t>Midium</a:t>
                      </a:r>
                      <a:r>
                        <a:rPr lang="zh-CN" altLang="en-US" dirty="0"/>
                        <a:t>（</a:t>
                      </a:r>
                      <a:r>
                        <a:rPr lang="en-US" altLang="zh-CN" dirty="0"/>
                        <a:t>405</a:t>
                      </a:r>
                      <a:r>
                        <a:rPr lang="zh-CN" altLang="en-US" dirty="0"/>
                        <a:t>）</a:t>
                      </a:r>
                    </a:p>
                  </a:txBody>
                  <a:tcPr/>
                </a:tc>
                <a:tc>
                  <a:txBody>
                    <a:bodyPr/>
                    <a:lstStyle/>
                    <a:p>
                      <a:r>
                        <a:rPr lang="en-US" altLang="zh-CN" dirty="0"/>
                        <a:t>Small</a:t>
                      </a:r>
                      <a:r>
                        <a:rPr lang="zh-CN" altLang="en-US" dirty="0"/>
                        <a:t>（</a:t>
                      </a:r>
                      <a:r>
                        <a:rPr lang="en-US" altLang="zh-CN" dirty="0"/>
                        <a:t>101</a:t>
                      </a:r>
                      <a:r>
                        <a:rPr lang="zh-CN" altLang="en-US" dirty="0"/>
                        <a:t>）</a:t>
                      </a:r>
                      <a:endParaRPr lang="en-US" altLang="zh-CN" dirty="0"/>
                    </a:p>
                  </a:txBody>
                  <a:tcPr/>
                </a:tc>
                <a:extLst>
                  <a:ext uri="{0D108BD9-81ED-4DB2-BD59-A6C34878D82A}">
                    <a16:rowId xmlns:a16="http://schemas.microsoft.com/office/drawing/2014/main" val="2725859400"/>
                  </a:ext>
                </a:extLst>
              </a:tr>
              <a:tr h="358466">
                <a:tc>
                  <a:txBody>
                    <a:bodyPr/>
                    <a:lstStyle/>
                    <a:p>
                      <a:r>
                        <a:rPr lang="en-US" altLang="zh-CN" dirty="0" err="1">
                          <a:sym typeface="Wingdings" panose="05000000000000000000" pitchFamily="2" charset="2"/>
                        </a:rPr>
                        <a:t>inv_orig</a:t>
                      </a:r>
                      <a:endParaRPr lang="zh-CN" altLang="en-US" dirty="0"/>
                    </a:p>
                  </a:txBody>
                  <a:tcPr/>
                </a:tc>
                <a:tc>
                  <a:txBody>
                    <a:bodyPr/>
                    <a:lstStyle/>
                    <a:p>
                      <a:r>
                        <a:rPr lang="en-US" altLang="zh-CN" sz="1200" dirty="0" err="1"/>
                        <a:t>inv_orig_large</a:t>
                      </a:r>
                      <a:endParaRPr lang="zh-CN" altLang="en-US" sz="1200" dirty="0"/>
                    </a:p>
                  </a:txBody>
                  <a:tcPr/>
                </a:tc>
                <a:tc>
                  <a:txBody>
                    <a:bodyPr/>
                    <a:lstStyle/>
                    <a:p>
                      <a:r>
                        <a:rPr lang="en-US" altLang="zh-CN" sz="1200" dirty="0" err="1"/>
                        <a:t>inv_orig_medium</a:t>
                      </a:r>
                      <a:endParaRPr lang="zh-CN" altLang="en-US" sz="1200" dirty="0"/>
                    </a:p>
                  </a:txBody>
                  <a:tcPr/>
                </a:tc>
                <a:tc>
                  <a:txBody>
                    <a:bodyPr/>
                    <a:lstStyle/>
                    <a:p>
                      <a:r>
                        <a:rPr lang="en-US" altLang="zh-CN" sz="1200" dirty="0" err="1"/>
                        <a:t>inv_orig_small</a:t>
                      </a:r>
                      <a:endParaRPr lang="zh-CN" altLang="en-US" sz="1200" dirty="0"/>
                    </a:p>
                  </a:txBody>
                  <a:tcPr/>
                </a:tc>
                <a:extLst>
                  <a:ext uri="{0D108BD9-81ED-4DB2-BD59-A6C34878D82A}">
                    <a16:rowId xmlns:a16="http://schemas.microsoft.com/office/drawing/2014/main" val="1068283779"/>
                  </a:ext>
                </a:extLst>
              </a:tr>
              <a:tr h="358466">
                <a:tc>
                  <a:txBody>
                    <a:bodyPr/>
                    <a:lstStyle/>
                    <a:p>
                      <a:r>
                        <a:rPr lang="en-US" altLang="zh-CN" dirty="0" err="1">
                          <a:sym typeface="Wingdings" panose="05000000000000000000" pitchFamily="2" charset="2"/>
                        </a:rPr>
                        <a:t>inv_trsf</a:t>
                      </a:r>
                      <a:endParaRPr lang="zh-CN" altLang="en-US" dirty="0"/>
                    </a:p>
                  </a:txBody>
                  <a:tcPr/>
                </a:tc>
                <a:tc>
                  <a:txBody>
                    <a:bodyPr/>
                    <a:lstStyle/>
                    <a:p>
                      <a:r>
                        <a:rPr lang="en-US" altLang="zh-CN" sz="1200" dirty="0" err="1"/>
                        <a:t>inv_trsf_large</a:t>
                      </a:r>
                      <a:endParaRPr lang="zh-CN" altLang="en-US" sz="1200" dirty="0"/>
                    </a:p>
                  </a:txBody>
                  <a:tcPr/>
                </a:tc>
                <a:tc>
                  <a:txBody>
                    <a:bodyPr/>
                    <a:lstStyle/>
                    <a:p>
                      <a:r>
                        <a:rPr lang="en-US" altLang="zh-CN" sz="1200" dirty="0" err="1"/>
                        <a:t>inv_trsf_medium</a:t>
                      </a:r>
                      <a:endParaRPr lang="zh-CN" altLang="en-US" sz="1200" dirty="0"/>
                    </a:p>
                  </a:txBody>
                  <a:tcPr/>
                </a:tc>
                <a:tc>
                  <a:txBody>
                    <a:bodyPr/>
                    <a:lstStyle/>
                    <a:p>
                      <a:r>
                        <a:rPr lang="en-US" altLang="zh-CN" sz="1200" dirty="0" err="1"/>
                        <a:t>inv_trsf_small</a:t>
                      </a:r>
                      <a:endParaRPr lang="zh-CN" altLang="en-US" sz="1200" dirty="0"/>
                    </a:p>
                  </a:txBody>
                  <a:tcPr/>
                </a:tc>
                <a:extLst>
                  <a:ext uri="{0D108BD9-81ED-4DB2-BD59-A6C34878D82A}">
                    <a16:rowId xmlns:a16="http://schemas.microsoft.com/office/drawing/2014/main" val="2678770919"/>
                  </a:ext>
                </a:extLst>
              </a:tr>
              <a:tr h="358466">
                <a:tc>
                  <a:txBody>
                    <a:bodyPr/>
                    <a:lstStyle/>
                    <a:p>
                      <a:r>
                        <a:rPr lang="en-US" altLang="zh-CN" dirty="0" err="1">
                          <a:sym typeface="Wingdings" panose="05000000000000000000" pitchFamily="2" charset="2"/>
                        </a:rPr>
                        <a:t>pass_orig</a:t>
                      </a:r>
                      <a:endParaRPr lang="zh-CN" altLang="en-US" dirty="0"/>
                    </a:p>
                  </a:txBody>
                  <a:tcPr/>
                </a:tc>
                <a:tc>
                  <a:txBody>
                    <a:bodyPr/>
                    <a:lstStyle/>
                    <a:p>
                      <a:r>
                        <a:rPr lang="en-US" altLang="zh-CN" sz="1200" dirty="0" err="1"/>
                        <a:t>pass_orig_large</a:t>
                      </a:r>
                      <a:endParaRPr lang="zh-CN" altLang="en-US" sz="1200" dirty="0"/>
                    </a:p>
                  </a:txBody>
                  <a:tcPr/>
                </a:tc>
                <a:tc>
                  <a:txBody>
                    <a:bodyPr/>
                    <a:lstStyle/>
                    <a:p>
                      <a:r>
                        <a:rPr lang="en-US" altLang="zh-CN" sz="1200" dirty="0" err="1"/>
                        <a:t>pass_orig_medium</a:t>
                      </a:r>
                      <a:endParaRPr lang="zh-CN" altLang="en-US" sz="1200" dirty="0"/>
                    </a:p>
                  </a:txBody>
                  <a:tcPr/>
                </a:tc>
                <a:tc>
                  <a:txBody>
                    <a:bodyPr/>
                    <a:lstStyle/>
                    <a:p>
                      <a:r>
                        <a:rPr lang="en-US" altLang="zh-CN" sz="1200" dirty="0" err="1"/>
                        <a:t>pass_orig_small</a:t>
                      </a:r>
                      <a:endParaRPr lang="zh-CN" altLang="en-US" sz="1200" dirty="0"/>
                    </a:p>
                  </a:txBody>
                  <a:tcPr/>
                </a:tc>
                <a:extLst>
                  <a:ext uri="{0D108BD9-81ED-4DB2-BD59-A6C34878D82A}">
                    <a16:rowId xmlns:a16="http://schemas.microsoft.com/office/drawing/2014/main" val="91022913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sym typeface="Wingdings" panose="05000000000000000000" pitchFamily="2" charset="2"/>
                        </a:rPr>
                        <a:t>pass_trsf</a:t>
                      </a:r>
                      <a:r>
                        <a:rPr lang="zh-CN" altLang="en-US" dirty="0">
                          <a:sym typeface="Wingdings" panose="05000000000000000000" pitchFamily="2" charset="2"/>
                        </a:rPr>
                        <a:t>（导出）</a:t>
                      </a:r>
                      <a:r>
                        <a:rPr lang="en-US" altLang="zh-CN" dirty="0">
                          <a:sym typeface="Wingdings" panose="05000000000000000000" pitchFamily="2" charset="2"/>
                        </a:rPr>
                        <a:t>+ </a:t>
                      </a:r>
                      <a:r>
                        <a:rPr lang="en-US" altLang="zh-CN" dirty="0" err="1">
                          <a:sym typeface="Wingdings" panose="05000000000000000000" pitchFamily="2" charset="2"/>
                        </a:rPr>
                        <a:t>pass_trsf</a:t>
                      </a:r>
                      <a:r>
                        <a:rPr lang="zh-CN" altLang="en-US" dirty="0">
                          <a:sym typeface="Wingdings" panose="05000000000000000000" pitchFamily="2" charset="2"/>
                        </a:rPr>
                        <a:t>（中性）</a:t>
                      </a:r>
                      <a:endParaRPr lang="zh-CN" altLang="en-US" dirty="0"/>
                    </a:p>
                  </a:txBody>
                  <a:tcPr/>
                </a:tc>
                <a:tc>
                  <a:txBody>
                    <a:bodyPr/>
                    <a:lstStyle/>
                    <a:p>
                      <a:r>
                        <a:rPr lang="en-US" altLang="zh-CN" sz="1200" dirty="0" err="1"/>
                        <a:t>pass_trsf_large</a:t>
                      </a:r>
                      <a:endParaRPr lang="zh-CN" altLang="en-US" sz="1200" dirty="0"/>
                    </a:p>
                  </a:txBody>
                  <a:tcPr/>
                </a:tc>
                <a:tc>
                  <a:txBody>
                    <a:bodyPr/>
                    <a:lstStyle/>
                    <a:p>
                      <a:r>
                        <a:rPr lang="en-US" altLang="zh-CN" sz="1200" dirty="0" err="1"/>
                        <a:t>pass_trsf_medium</a:t>
                      </a:r>
                      <a:endParaRPr lang="zh-CN" altLang="en-US" sz="1200" dirty="0"/>
                    </a:p>
                  </a:txBody>
                  <a:tcPr/>
                </a:tc>
                <a:tc>
                  <a:txBody>
                    <a:bodyPr/>
                    <a:lstStyle/>
                    <a:p>
                      <a:r>
                        <a:rPr lang="en-US" altLang="zh-CN" sz="1200" dirty="0" err="1"/>
                        <a:t>pass_trsf_small</a:t>
                      </a:r>
                      <a:endParaRPr lang="zh-CN" altLang="en-US" sz="1200" dirty="0"/>
                    </a:p>
                  </a:txBody>
                  <a:tcPr/>
                </a:tc>
                <a:extLst>
                  <a:ext uri="{0D108BD9-81ED-4DB2-BD59-A6C34878D82A}">
                    <a16:rowId xmlns:a16="http://schemas.microsoft.com/office/drawing/2014/main" val="3706510869"/>
                  </a:ext>
                </a:extLst>
              </a:tr>
              <a:tr h="358466">
                <a:tc>
                  <a:txBody>
                    <a:bodyPr/>
                    <a:lstStyle/>
                    <a:p>
                      <a:r>
                        <a:rPr lang="en-US" altLang="zh-CN" dirty="0" err="1">
                          <a:sym typeface="Wingdings" panose="05000000000000000000" pitchFamily="2" charset="2"/>
                        </a:rPr>
                        <a:t>pass_trsf</a:t>
                      </a:r>
                      <a:r>
                        <a:rPr lang="zh-CN" altLang="en-US" dirty="0">
                          <a:sym typeface="Wingdings" panose="05000000000000000000" pitchFamily="2" charset="2"/>
                        </a:rPr>
                        <a:t>（导出）</a:t>
                      </a:r>
                      <a:endParaRPr lang="zh-CN" altLang="en-US" dirty="0"/>
                    </a:p>
                  </a:txBody>
                  <a:tcPr/>
                </a:tc>
                <a:tc>
                  <a:txBody>
                    <a:bodyPr/>
                    <a:lstStyle/>
                    <a:p>
                      <a:r>
                        <a:rPr lang="en-US" altLang="zh-CN" sz="1200" dirty="0" err="1"/>
                        <a:t>pass_trsf_pos_large</a:t>
                      </a:r>
                      <a:endParaRPr lang="zh-CN" altLang="en-US" sz="1200" dirty="0"/>
                    </a:p>
                  </a:txBody>
                  <a:tcPr/>
                </a:tc>
                <a:tc>
                  <a:txBody>
                    <a:bodyPr/>
                    <a:lstStyle/>
                    <a:p>
                      <a:r>
                        <a:rPr lang="en-US" altLang="zh-CN" sz="1200" dirty="0" err="1"/>
                        <a:t>pass_trsf_pos_medium</a:t>
                      </a:r>
                      <a:endParaRPr lang="zh-CN" altLang="en-US" sz="1200" dirty="0"/>
                    </a:p>
                  </a:txBody>
                  <a:tcPr/>
                </a:tc>
                <a:tc>
                  <a:txBody>
                    <a:bodyPr/>
                    <a:lstStyle/>
                    <a:p>
                      <a:r>
                        <a:rPr lang="en-US" altLang="zh-CN" sz="1100" dirty="0" err="1"/>
                        <a:t>pass_trsf_pos_small</a:t>
                      </a:r>
                      <a:endParaRPr lang="zh-CN" altLang="en-US" sz="1100" dirty="0"/>
                    </a:p>
                  </a:txBody>
                  <a:tcPr/>
                </a:tc>
                <a:extLst>
                  <a:ext uri="{0D108BD9-81ED-4DB2-BD59-A6C34878D82A}">
                    <a16:rowId xmlns:a16="http://schemas.microsoft.com/office/drawing/2014/main" val="3021569889"/>
                  </a:ext>
                </a:extLst>
              </a:tr>
              <a:tr h="3584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sym typeface="Wingdings" panose="05000000000000000000" pitchFamily="2" charset="2"/>
                        </a:rPr>
                        <a:t>pass_trsf</a:t>
                      </a:r>
                      <a:r>
                        <a:rPr lang="zh-CN" altLang="en-US" dirty="0">
                          <a:sym typeface="Wingdings" panose="05000000000000000000" pitchFamily="2" charset="2"/>
                        </a:rPr>
                        <a:t>（中性）</a:t>
                      </a:r>
                      <a:endParaRPr lang="zh-CN" altLang="en-US" dirty="0"/>
                    </a:p>
                  </a:txBody>
                  <a:tcPr/>
                </a:tc>
                <a:tc>
                  <a:txBody>
                    <a:bodyPr/>
                    <a:lstStyle/>
                    <a:p>
                      <a:r>
                        <a:rPr lang="en-US" altLang="zh-CN" sz="1200" dirty="0" err="1"/>
                        <a:t>pass_trsf_neg_large</a:t>
                      </a:r>
                      <a:endParaRPr lang="zh-CN" altLang="en-US" sz="1200" dirty="0"/>
                    </a:p>
                  </a:txBody>
                  <a:tcPr/>
                </a:tc>
                <a:tc>
                  <a:txBody>
                    <a:bodyPr/>
                    <a:lstStyle/>
                    <a:p>
                      <a:r>
                        <a:rPr lang="en-US" altLang="zh-CN" sz="1200" dirty="0" err="1"/>
                        <a:t>pass_trsf_neg_medium</a:t>
                      </a:r>
                      <a:endParaRPr lang="zh-CN" altLang="en-US" sz="1200" dirty="0"/>
                    </a:p>
                  </a:txBody>
                  <a:tcPr/>
                </a:tc>
                <a:tc>
                  <a:txBody>
                    <a:bodyPr/>
                    <a:lstStyle/>
                    <a:p>
                      <a:r>
                        <a:rPr lang="en-US" altLang="zh-CN" sz="1100" dirty="0" err="1"/>
                        <a:t>pass_trsf_neg_small</a:t>
                      </a:r>
                      <a:endParaRPr lang="zh-CN" altLang="en-US" sz="1100" dirty="0"/>
                    </a:p>
                  </a:txBody>
                  <a:tcPr/>
                </a:tc>
                <a:extLst>
                  <a:ext uri="{0D108BD9-81ED-4DB2-BD59-A6C34878D82A}">
                    <a16:rowId xmlns:a16="http://schemas.microsoft.com/office/drawing/2014/main" val="616516235"/>
                  </a:ext>
                </a:extLst>
              </a:tr>
              <a:tr h="358466">
                <a:tc>
                  <a:txBody>
                    <a:bodyPr/>
                    <a:lstStyle/>
                    <a:p>
                      <a:r>
                        <a:rPr lang="en-US" altLang="zh-CN" dirty="0">
                          <a:sym typeface="Wingdings" panose="05000000000000000000" pitchFamily="2" charset="2"/>
                        </a:rPr>
                        <a:t>chaos</a:t>
                      </a:r>
                      <a:endParaRPr lang="zh-CN" altLang="en-US" dirty="0"/>
                    </a:p>
                  </a:txBody>
                  <a:tcPr/>
                </a:tc>
                <a:tc>
                  <a:txBody>
                    <a:bodyPr/>
                    <a:lstStyle/>
                    <a:p>
                      <a:r>
                        <a:rPr lang="en-US" altLang="zh-CN" sz="1200" dirty="0" err="1"/>
                        <a:t>chaos_large</a:t>
                      </a:r>
                      <a:endParaRPr lang="zh-CN" altLang="en-US" sz="1200" dirty="0"/>
                    </a:p>
                  </a:txBody>
                  <a:tcPr/>
                </a:tc>
                <a:tc>
                  <a:txBody>
                    <a:bodyPr/>
                    <a:lstStyle/>
                    <a:p>
                      <a:r>
                        <a:rPr lang="en-US" altLang="zh-CN" sz="1200" dirty="0" err="1"/>
                        <a:t>chaos_medium</a:t>
                      </a:r>
                      <a:endParaRPr lang="zh-CN" altLang="en-US" sz="1200" dirty="0"/>
                    </a:p>
                  </a:txBody>
                  <a:tcPr/>
                </a:tc>
                <a:tc>
                  <a:txBody>
                    <a:bodyPr/>
                    <a:lstStyle/>
                    <a:p>
                      <a:r>
                        <a:rPr lang="en-US" altLang="zh-CN" sz="1200" dirty="0" err="1"/>
                        <a:t>chaos_small</a:t>
                      </a:r>
                      <a:endParaRPr lang="zh-CN" altLang="en-US" sz="1200" dirty="0"/>
                    </a:p>
                  </a:txBody>
                  <a:tcPr/>
                </a:tc>
                <a:extLst>
                  <a:ext uri="{0D108BD9-81ED-4DB2-BD59-A6C34878D82A}">
                    <a16:rowId xmlns:a16="http://schemas.microsoft.com/office/drawing/2014/main" val="589178968"/>
                  </a:ext>
                </a:extLst>
              </a:tr>
              <a:tr h="3530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sym typeface="Wingdings" panose="05000000000000000000" pitchFamily="2" charset="2"/>
                        </a:rPr>
                        <a:t>comb_orig</a:t>
                      </a:r>
                      <a:r>
                        <a:rPr lang="en-US" altLang="zh-CN" dirty="0">
                          <a:sym typeface="Wingdings" panose="05000000000000000000" pitchFamily="2" charset="2"/>
                        </a:rPr>
                        <a:t> = </a:t>
                      </a:r>
                      <a:r>
                        <a:rPr lang="en-US" altLang="zh-CN" dirty="0" err="1">
                          <a:sym typeface="Wingdings" panose="05000000000000000000" pitchFamily="2" charset="2"/>
                        </a:rPr>
                        <a:t>inv_orig</a:t>
                      </a:r>
                      <a:r>
                        <a:rPr lang="en-US" altLang="zh-CN" dirty="0">
                          <a:sym typeface="Wingdings" panose="05000000000000000000" pitchFamily="2" charset="2"/>
                        </a:rPr>
                        <a:t> + </a:t>
                      </a:r>
                      <a:r>
                        <a:rPr lang="en-US" altLang="zh-CN" dirty="0" err="1">
                          <a:sym typeface="Wingdings" panose="05000000000000000000" pitchFamily="2" charset="2"/>
                        </a:rPr>
                        <a:t>pass_orig</a:t>
                      </a:r>
                      <a:endParaRPr lang="zh-CN" altLang="en-US" dirty="0"/>
                    </a:p>
                  </a:txBody>
                  <a:tcPr/>
                </a:tc>
                <a:tc>
                  <a:txBody>
                    <a:bodyPr/>
                    <a:lstStyle/>
                    <a:p>
                      <a:r>
                        <a:rPr lang="en-US" altLang="zh-CN" sz="1200" dirty="0" err="1"/>
                        <a:t>comb_orig_large</a:t>
                      </a:r>
                      <a:endParaRPr lang="zh-CN" altLang="en-US" sz="1200" dirty="0"/>
                    </a:p>
                  </a:txBody>
                  <a:tcPr/>
                </a:tc>
                <a:tc>
                  <a:txBody>
                    <a:bodyPr/>
                    <a:lstStyle/>
                    <a:p>
                      <a:r>
                        <a:rPr lang="en-US" altLang="zh-CN" sz="1200" dirty="0" err="1"/>
                        <a:t>comb_orig_medium</a:t>
                      </a:r>
                      <a:endParaRPr lang="zh-CN" altLang="en-US" sz="1200" dirty="0"/>
                    </a:p>
                  </a:txBody>
                  <a:tcPr/>
                </a:tc>
                <a:tc>
                  <a:txBody>
                    <a:bodyPr/>
                    <a:lstStyle/>
                    <a:p>
                      <a:r>
                        <a:rPr lang="en-US" altLang="zh-CN" sz="1200" dirty="0" err="1"/>
                        <a:t>comb_orig_small</a:t>
                      </a:r>
                      <a:endParaRPr lang="zh-CN" altLang="en-US" sz="1200" dirty="0"/>
                    </a:p>
                  </a:txBody>
                  <a:tcPr/>
                </a:tc>
                <a:extLst>
                  <a:ext uri="{0D108BD9-81ED-4DB2-BD59-A6C34878D82A}">
                    <a16:rowId xmlns:a16="http://schemas.microsoft.com/office/drawing/2014/main" val="3469338054"/>
                  </a:ext>
                </a:extLst>
              </a:tr>
              <a:tr h="380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Comb_trasf</a:t>
                      </a:r>
                      <a:r>
                        <a:rPr lang="en-US" altLang="zh-CN" dirty="0"/>
                        <a:t> =  </a:t>
                      </a:r>
                      <a:r>
                        <a:rPr lang="en-US" altLang="zh-CN" dirty="0" err="1">
                          <a:sym typeface="Wingdings" panose="05000000000000000000" pitchFamily="2" charset="2"/>
                        </a:rPr>
                        <a:t>pass_trsf</a:t>
                      </a:r>
                      <a:r>
                        <a:rPr lang="zh-CN" altLang="en-US" dirty="0">
                          <a:sym typeface="Wingdings" panose="05000000000000000000" pitchFamily="2" charset="2"/>
                        </a:rPr>
                        <a:t>（导出）</a:t>
                      </a:r>
                      <a:r>
                        <a:rPr lang="en-US" altLang="zh-CN" dirty="0">
                          <a:sym typeface="Wingdings" panose="05000000000000000000" pitchFamily="2" charset="2"/>
                        </a:rPr>
                        <a:t>+ </a:t>
                      </a:r>
                      <a:r>
                        <a:rPr lang="en-US" altLang="zh-CN" dirty="0" err="1">
                          <a:sym typeface="Wingdings" panose="05000000000000000000" pitchFamily="2" charset="2"/>
                        </a:rPr>
                        <a:t>pass_trsf</a:t>
                      </a:r>
                      <a:r>
                        <a:rPr lang="zh-CN" altLang="en-US" dirty="0">
                          <a:sym typeface="Wingdings" panose="05000000000000000000" pitchFamily="2" charset="2"/>
                        </a:rPr>
                        <a:t>（中性）</a:t>
                      </a:r>
                      <a:r>
                        <a:rPr lang="en-US" altLang="zh-CN" dirty="0"/>
                        <a:t>+ </a:t>
                      </a:r>
                      <a:r>
                        <a:rPr lang="en-US" altLang="zh-CN" dirty="0" err="1"/>
                        <a:t>inv_trsf</a:t>
                      </a:r>
                      <a:endParaRPr lang="zh-CN" altLang="en-US" dirty="0"/>
                    </a:p>
                  </a:txBody>
                  <a:tcPr/>
                </a:tc>
                <a:tc>
                  <a:txBody>
                    <a:bodyPr/>
                    <a:lstStyle/>
                    <a:p>
                      <a:r>
                        <a:rPr lang="en-US" altLang="zh-CN" sz="1200" dirty="0" err="1"/>
                        <a:t>comb_trsf_large</a:t>
                      </a:r>
                      <a:endParaRPr lang="zh-CN" altLang="en-US" sz="1200" dirty="0"/>
                    </a:p>
                  </a:txBody>
                  <a:tcPr/>
                </a:tc>
                <a:tc>
                  <a:txBody>
                    <a:bodyPr/>
                    <a:lstStyle/>
                    <a:p>
                      <a:r>
                        <a:rPr lang="en-US" altLang="zh-CN" sz="1200" dirty="0" err="1"/>
                        <a:t>comb_trsf_medium</a:t>
                      </a:r>
                      <a:endParaRPr lang="zh-CN" altLang="en-US" sz="1200" dirty="0"/>
                    </a:p>
                  </a:txBody>
                  <a:tcPr/>
                </a:tc>
                <a:tc>
                  <a:txBody>
                    <a:bodyPr/>
                    <a:lstStyle/>
                    <a:p>
                      <a:r>
                        <a:rPr lang="en-US" altLang="zh-CN" sz="1200" dirty="0" err="1"/>
                        <a:t>comb_trsf_small</a:t>
                      </a:r>
                      <a:endParaRPr lang="zh-CN" altLang="en-US" sz="1200" dirty="0"/>
                    </a:p>
                  </a:txBody>
                  <a:tcPr/>
                </a:tc>
                <a:extLst>
                  <a:ext uri="{0D108BD9-81ED-4DB2-BD59-A6C34878D82A}">
                    <a16:rowId xmlns:a16="http://schemas.microsoft.com/office/drawing/2014/main" val="3675571486"/>
                  </a:ext>
                </a:extLst>
              </a:tr>
              <a:tr h="4430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Comb_trsf_neg</a:t>
                      </a:r>
                      <a:r>
                        <a:rPr lang="en-US" altLang="zh-CN" dirty="0"/>
                        <a:t> = </a:t>
                      </a:r>
                      <a:r>
                        <a:rPr lang="en-US" altLang="zh-CN" dirty="0" err="1">
                          <a:sym typeface="Wingdings" panose="05000000000000000000" pitchFamily="2" charset="2"/>
                        </a:rPr>
                        <a:t>pass_trsf</a:t>
                      </a:r>
                      <a:r>
                        <a:rPr lang="zh-CN" altLang="en-US" dirty="0">
                          <a:sym typeface="Wingdings" panose="05000000000000000000" pitchFamily="2" charset="2"/>
                        </a:rPr>
                        <a:t>（中性）</a:t>
                      </a:r>
                      <a:r>
                        <a:rPr lang="en-US" altLang="zh-CN" dirty="0"/>
                        <a:t>+ </a:t>
                      </a:r>
                      <a:r>
                        <a:rPr lang="en-US" altLang="zh-CN" dirty="0" err="1"/>
                        <a:t>inv_trsf</a:t>
                      </a:r>
                      <a:endParaRPr lang="zh-CN" altLang="en-US" dirty="0"/>
                    </a:p>
                  </a:txBody>
                  <a:tcPr/>
                </a:tc>
                <a:tc>
                  <a:txBody>
                    <a:bodyPr/>
                    <a:lstStyle/>
                    <a:p>
                      <a:r>
                        <a:rPr lang="en-US" altLang="zh-CN" sz="1200" dirty="0" err="1"/>
                        <a:t>comb_trsf_neg_large</a:t>
                      </a:r>
                      <a:endParaRPr lang="zh-CN" altLang="en-US" sz="1200" dirty="0"/>
                    </a:p>
                  </a:txBody>
                  <a:tcPr/>
                </a:tc>
                <a:tc>
                  <a:txBody>
                    <a:bodyPr/>
                    <a:lstStyle/>
                    <a:p>
                      <a:r>
                        <a:rPr lang="en-US" altLang="zh-CN" sz="1200" dirty="0" err="1"/>
                        <a:t>comb_trsf_neg_medium</a:t>
                      </a:r>
                      <a:endParaRPr lang="zh-CN" altLang="en-US" sz="1200" dirty="0"/>
                    </a:p>
                  </a:txBody>
                  <a:tcPr/>
                </a:tc>
                <a:tc>
                  <a:txBody>
                    <a:bodyPr/>
                    <a:lstStyle/>
                    <a:p>
                      <a:r>
                        <a:rPr lang="en-US" altLang="zh-CN" sz="1200" dirty="0" err="1"/>
                        <a:t>comb_trsf_neg_small</a:t>
                      </a:r>
                      <a:endParaRPr lang="zh-CN" altLang="en-US" sz="1200" dirty="0"/>
                    </a:p>
                  </a:txBody>
                  <a:tcPr/>
                </a:tc>
                <a:extLst>
                  <a:ext uri="{0D108BD9-81ED-4DB2-BD59-A6C34878D82A}">
                    <a16:rowId xmlns:a16="http://schemas.microsoft.com/office/drawing/2014/main" val="3894351416"/>
                  </a:ext>
                </a:extLst>
              </a:tr>
            </a:tbl>
          </a:graphicData>
        </a:graphic>
      </p:graphicFrame>
    </p:spTree>
    <p:extLst>
      <p:ext uri="{BB962C8B-B14F-4D97-AF65-F5344CB8AC3E}">
        <p14:creationId xmlns:p14="http://schemas.microsoft.com/office/powerpoint/2010/main" val="3538246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AFA05-CF1E-4C59-982C-10695310B358}"/>
              </a:ext>
            </a:extLst>
          </p:cNvPr>
          <p:cNvSpPr>
            <a:spLocks noGrp="1"/>
          </p:cNvSpPr>
          <p:nvPr>
            <p:ph type="title"/>
          </p:nvPr>
        </p:nvSpPr>
        <p:spPr/>
        <p:txBody>
          <a:bodyPr/>
          <a:lstStyle/>
          <a:p>
            <a:r>
              <a:rPr lang="zh-CN" altLang="en-US" dirty="0"/>
              <a:t>工具实现</a:t>
            </a:r>
            <a:r>
              <a:rPr lang="en-US" altLang="zh-CN" dirty="0"/>
              <a:t>——</a:t>
            </a:r>
            <a:r>
              <a:rPr lang="zh-CN" altLang="en-US" dirty="0"/>
              <a:t>基础</a:t>
            </a:r>
          </a:p>
        </p:txBody>
      </p:sp>
      <p:sp>
        <p:nvSpPr>
          <p:cNvPr id="3" name="内容占位符 2">
            <a:extLst>
              <a:ext uri="{FF2B5EF4-FFF2-40B4-BE49-F238E27FC236}">
                <a16:creationId xmlns:a16="http://schemas.microsoft.com/office/drawing/2014/main" id="{3140619D-BFCD-4AE7-A5EC-2F6A4D4DA640}"/>
              </a:ext>
            </a:extLst>
          </p:cNvPr>
          <p:cNvSpPr>
            <a:spLocks noGrp="1"/>
          </p:cNvSpPr>
          <p:nvPr>
            <p:ph idx="1"/>
          </p:nvPr>
        </p:nvSpPr>
        <p:spPr/>
        <p:txBody>
          <a:bodyPr>
            <a:normAutofit/>
          </a:bodyPr>
          <a:lstStyle/>
          <a:p>
            <a:r>
              <a:rPr lang="zh-CN" altLang="en-US" dirty="0"/>
              <a:t>论文中已经给出了主要的实现部分，也就是之前提到的五种基本扩增形式中的前四种：</a:t>
            </a:r>
            <a:endParaRPr lang="en-US" altLang="zh-CN" dirty="0"/>
          </a:p>
          <a:p>
            <a:pPr marL="0" indent="0">
              <a:buNone/>
            </a:pPr>
            <a:r>
              <a:rPr lang="zh-CN" altLang="en-US" dirty="0"/>
              <a:t>（</a:t>
            </a:r>
            <a:r>
              <a:rPr lang="en-US" altLang="zh-CN" dirty="0"/>
              <a:t>1</a:t>
            </a:r>
            <a:r>
              <a:rPr lang="zh-CN" altLang="en-US" dirty="0"/>
              <a:t>）原前提</a:t>
            </a:r>
            <a:r>
              <a:rPr lang="en-US" altLang="zh-CN" dirty="0"/>
              <a:t>+</a:t>
            </a:r>
            <a:r>
              <a:rPr lang="zh-CN" altLang="en-US" dirty="0"/>
              <a:t>颠倒的假说</a:t>
            </a:r>
            <a:r>
              <a:rPr lang="zh-CN" altLang="en-US" dirty="0">
                <a:sym typeface="Wingdings" panose="05000000000000000000" pitchFamily="2" charset="2"/>
              </a:rPr>
              <a:t>：</a:t>
            </a:r>
            <a:r>
              <a:rPr lang="en-US" altLang="zh-CN" dirty="0" err="1">
                <a:sym typeface="Wingdings" panose="05000000000000000000" pitchFamily="2" charset="2"/>
              </a:rPr>
              <a:t>inv_orig</a:t>
            </a:r>
            <a:endParaRPr lang="en-US" altLang="zh-CN" dirty="0">
              <a:sym typeface="Wingdings" panose="05000000000000000000" pitchFamily="2" charset="2"/>
            </a:endParaRPr>
          </a:p>
          <a:p>
            <a:pPr marL="0" indent="0">
              <a:buNone/>
            </a:pPr>
            <a:r>
              <a:rPr lang="zh-CN" altLang="en-US" dirty="0">
                <a:sym typeface="Wingdings" panose="05000000000000000000" pitchFamily="2" charset="2"/>
              </a:rPr>
              <a:t>（</a:t>
            </a:r>
            <a:r>
              <a:rPr lang="en-US" altLang="zh-CN" dirty="0">
                <a:sym typeface="Wingdings" panose="05000000000000000000" pitchFamily="2" charset="2"/>
              </a:rPr>
              <a:t>2</a:t>
            </a:r>
            <a:r>
              <a:rPr lang="zh-CN" altLang="en-US" dirty="0">
                <a:sym typeface="Wingdings" panose="05000000000000000000" pitchFamily="2" charset="2"/>
              </a:rPr>
              <a:t>）转变的前提</a:t>
            </a:r>
            <a:r>
              <a:rPr lang="en-US" altLang="zh-CN" dirty="0">
                <a:sym typeface="Wingdings" panose="05000000000000000000" pitchFamily="2" charset="2"/>
              </a:rPr>
              <a:t>+</a:t>
            </a:r>
            <a:r>
              <a:rPr lang="zh-CN" altLang="en-US" dirty="0">
                <a:sym typeface="Wingdings" panose="05000000000000000000" pitchFamily="2" charset="2"/>
              </a:rPr>
              <a:t>颠倒的假说：</a:t>
            </a:r>
            <a:r>
              <a:rPr lang="en-US" altLang="zh-CN" dirty="0" err="1">
                <a:sym typeface="Wingdings" panose="05000000000000000000" pitchFamily="2" charset="2"/>
              </a:rPr>
              <a:t>inv_trsf</a:t>
            </a:r>
            <a:endParaRPr lang="en-US" altLang="zh-CN" dirty="0">
              <a:sym typeface="Wingdings" panose="05000000000000000000" pitchFamily="2" charset="2"/>
            </a:endParaRPr>
          </a:p>
          <a:p>
            <a:pPr marL="0" indent="0">
              <a:buNone/>
            </a:pPr>
            <a:r>
              <a:rPr lang="zh-CN" altLang="en-US" dirty="0">
                <a:sym typeface="Wingdings" panose="05000000000000000000" pitchFamily="2" charset="2"/>
              </a:rPr>
              <a:t>（</a:t>
            </a:r>
            <a:r>
              <a:rPr lang="en-US" altLang="zh-CN" dirty="0">
                <a:sym typeface="Wingdings" panose="05000000000000000000" pitchFamily="2" charset="2"/>
              </a:rPr>
              <a:t>3</a:t>
            </a:r>
            <a:r>
              <a:rPr lang="zh-CN" altLang="en-US" dirty="0">
                <a:sym typeface="Wingdings" panose="05000000000000000000" pitchFamily="2" charset="2"/>
              </a:rPr>
              <a:t>）原前提</a:t>
            </a:r>
            <a:r>
              <a:rPr lang="en-US" altLang="zh-CN" dirty="0">
                <a:sym typeface="Wingdings" panose="05000000000000000000" pitchFamily="2" charset="2"/>
              </a:rPr>
              <a:t>+</a:t>
            </a:r>
            <a:r>
              <a:rPr lang="zh-CN" altLang="en-US" dirty="0">
                <a:sym typeface="Wingdings" panose="05000000000000000000" pitchFamily="2" charset="2"/>
              </a:rPr>
              <a:t>被动形式：</a:t>
            </a:r>
            <a:r>
              <a:rPr lang="en-US" altLang="zh-CN" dirty="0" err="1">
                <a:sym typeface="Wingdings" panose="05000000000000000000" pitchFamily="2" charset="2"/>
              </a:rPr>
              <a:t>pass_orig</a:t>
            </a:r>
            <a:endParaRPr lang="en-US" altLang="zh-CN" dirty="0">
              <a:sym typeface="Wingdings" panose="05000000000000000000" pitchFamily="2" charset="2"/>
            </a:endParaRPr>
          </a:p>
          <a:p>
            <a:pPr marL="0" indent="0">
              <a:buNone/>
            </a:pPr>
            <a:r>
              <a:rPr lang="zh-CN" altLang="en-US" dirty="0">
                <a:sym typeface="Wingdings" panose="05000000000000000000" pitchFamily="2" charset="2"/>
              </a:rPr>
              <a:t>（</a:t>
            </a:r>
            <a:r>
              <a:rPr lang="en-US" altLang="zh-CN" dirty="0">
                <a:sym typeface="Wingdings" panose="05000000000000000000" pitchFamily="2" charset="2"/>
              </a:rPr>
              <a:t>4</a:t>
            </a:r>
            <a:r>
              <a:rPr lang="zh-CN" altLang="en-US" dirty="0">
                <a:sym typeface="Wingdings" panose="05000000000000000000" pitchFamily="2" charset="2"/>
              </a:rPr>
              <a:t>）转变的前提</a:t>
            </a:r>
            <a:r>
              <a:rPr lang="en-US" altLang="zh-CN" dirty="0">
                <a:sym typeface="Wingdings" panose="05000000000000000000" pitchFamily="2" charset="2"/>
              </a:rPr>
              <a:t>+</a:t>
            </a:r>
            <a:r>
              <a:rPr lang="zh-CN" altLang="en-US" dirty="0">
                <a:sym typeface="Wingdings" panose="05000000000000000000" pitchFamily="2" charset="2"/>
              </a:rPr>
              <a:t>被动形式：</a:t>
            </a:r>
            <a:r>
              <a:rPr lang="en-US" altLang="zh-CN" dirty="0" err="1">
                <a:sym typeface="Wingdings" panose="05000000000000000000" pitchFamily="2" charset="2"/>
              </a:rPr>
              <a:t>pass_trsf</a:t>
            </a:r>
            <a:endParaRPr lang="en-US" altLang="zh-CN" dirty="0">
              <a:sym typeface="Wingdings" panose="05000000000000000000" pitchFamily="2" charset="2"/>
            </a:endParaRPr>
          </a:p>
          <a:p>
            <a:r>
              <a:rPr lang="zh-CN" altLang="en-US" dirty="0"/>
              <a:t>论文中没有给出那具体的三十种扩增集的产生代码。</a:t>
            </a:r>
            <a:endParaRPr lang="en-US" altLang="zh-CN" dirty="0">
              <a:sym typeface="Wingdings" panose="05000000000000000000" pitchFamily="2" charset="2"/>
            </a:endParaRPr>
          </a:p>
        </p:txBody>
      </p:sp>
    </p:spTree>
    <p:extLst>
      <p:ext uri="{BB962C8B-B14F-4D97-AF65-F5344CB8AC3E}">
        <p14:creationId xmlns:p14="http://schemas.microsoft.com/office/powerpoint/2010/main" val="2077581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AFA05-CF1E-4C59-982C-10695310B358}"/>
              </a:ext>
            </a:extLst>
          </p:cNvPr>
          <p:cNvSpPr>
            <a:spLocks noGrp="1"/>
          </p:cNvSpPr>
          <p:nvPr>
            <p:ph type="title"/>
          </p:nvPr>
        </p:nvSpPr>
        <p:spPr/>
        <p:txBody>
          <a:bodyPr/>
          <a:lstStyle/>
          <a:p>
            <a:r>
              <a:rPr lang="zh-CN" altLang="en-US" dirty="0"/>
              <a:t>工具实现</a:t>
            </a:r>
            <a:r>
              <a:rPr lang="en-US" altLang="zh-CN" dirty="0"/>
              <a:t>——</a:t>
            </a:r>
            <a:r>
              <a:rPr lang="zh-CN" altLang="en-US" dirty="0"/>
              <a:t>环境问题</a:t>
            </a:r>
          </a:p>
        </p:txBody>
      </p:sp>
      <p:sp>
        <p:nvSpPr>
          <p:cNvPr id="3" name="内容占位符 2">
            <a:extLst>
              <a:ext uri="{FF2B5EF4-FFF2-40B4-BE49-F238E27FC236}">
                <a16:creationId xmlns:a16="http://schemas.microsoft.com/office/drawing/2014/main" id="{3140619D-BFCD-4AE7-A5EC-2F6A4D4DA640}"/>
              </a:ext>
            </a:extLst>
          </p:cNvPr>
          <p:cNvSpPr>
            <a:spLocks noGrp="1"/>
          </p:cNvSpPr>
          <p:nvPr>
            <p:ph idx="1"/>
          </p:nvPr>
        </p:nvSpPr>
        <p:spPr/>
        <p:txBody>
          <a:bodyPr>
            <a:normAutofit/>
          </a:bodyPr>
          <a:lstStyle/>
          <a:p>
            <a:r>
              <a:rPr lang="zh-CN" altLang="en-US" dirty="0"/>
              <a:t>论文中给出的实现依赖的环境是</a:t>
            </a:r>
            <a:r>
              <a:rPr lang="en-US" altLang="zh-CN" dirty="0"/>
              <a:t>python2</a:t>
            </a:r>
            <a:r>
              <a:rPr lang="zh-CN" altLang="en-US" dirty="0"/>
              <a:t>和</a:t>
            </a:r>
            <a:r>
              <a:rPr lang="en-US" altLang="zh-CN" dirty="0"/>
              <a:t>tensorflow1</a:t>
            </a:r>
            <a:r>
              <a:rPr lang="zh-CN" altLang="en-US" dirty="0"/>
              <a:t>，且是在</a:t>
            </a:r>
            <a:r>
              <a:rPr lang="en-US" altLang="zh-CN" dirty="0" err="1"/>
              <a:t>linux</a:t>
            </a:r>
            <a:r>
              <a:rPr lang="zh-CN" altLang="en-US" dirty="0"/>
              <a:t>系统环境下运行的，考虑到模型训练的性能开销较高，我没有选择在电脑上开一个</a:t>
            </a:r>
            <a:r>
              <a:rPr lang="en-US" altLang="zh-CN" dirty="0" err="1"/>
              <a:t>linux</a:t>
            </a:r>
            <a:r>
              <a:rPr lang="zh-CN" altLang="en-US" dirty="0"/>
              <a:t>虚拟机，而是直接在</a:t>
            </a:r>
            <a:r>
              <a:rPr lang="en-US" altLang="zh-CN" dirty="0"/>
              <a:t>windows</a:t>
            </a:r>
            <a:r>
              <a:rPr lang="zh-CN" altLang="en-US" dirty="0"/>
              <a:t>系统上运行。</a:t>
            </a:r>
            <a:endParaRPr lang="en-US" altLang="zh-CN" dirty="0"/>
          </a:p>
          <a:p>
            <a:r>
              <a:rPr lang="zh-CN" altLang="en-US" dirty="0"/>
              <a:t>这个工具本身的代码量并不大，所以将系统环境改为</a:t>
            </a:r>
            <a:r>
              <a:rPr lang="en-US" altLang="zh-CN" dirty="0"/>
              <a:t>windows</a:t>
            </a:r>
            <a:r>
              <a:rPr lang="zh-CN" altLang="en-US" dirty="0"/>
              <a:t>并且在</a:t>
            </a:r>
            <a:r>
              <a:rPr lang="en-US" altLang="zh-CN" dirty="0"/>
              <a:t>python3</a:t>
            </a:r>
            <a:r>
              <a:rPr lang="zh-CN" altLang="en-US" dirty="0"/>
              <a:t>上运行并不是一件很难的事情，我只是更改了工具实现中少量的代码，并将原来的</a:t>
            </a:r>
            <a:r>
              <a:rPr lang="en-US" altLang="zh-CN" dirty="0"/>
              <a:t>.</a:t>
            </a:r>
            <a:r>
              <a:rPr lang="en-US" altLang="zh-CN" dirty="0" err="1"/>
              <a:t>sh</a:t>
            </a:r>
            <a:r>
              <a:rPr lang="zh-CN" altLang="en-US" dirty="0"/>
              <a:t>命令行脚本改为了可以在</a:t>
            </a:r>
            <a:r>
              <a:rPr lang="en-US" altLang="zh-CN" dirty="0"/>
              <a:t>windows</a:t>
            </a:r>
            <a:r>
              <a:rPr lang="zh-CN" altLang="en-US" dirty="0"/>
              <a:t>系统下运行的</a:t>
            </a:r>
            <a:r>
              <a:rPr lang="en-US" altLang="zh-CN" dirty="0"/>
              <a:t>.bat</a:t>
            </a:r>
            <a:r>
              <a:rPr lang="zh-CN" altLang="en-US" dirty="0"/>
              <a:t>脚本而已。</a:t>
            </a:r>
          </a:p>
        </p:txBody>
      </p:sp>
    </p:spTree>
    <p:extLst>
      <p:ext uri="{BB962C8B-B14F-4D97-AF65-F5344CB8AC3E}">
        <p14:creationId xmlns:p14="http://schemas.microsoft.com/office/powerpoint/2010/main" val="411360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AFA05-CF1E-4C59-982C-10695310B358}"/>
              </a:ext>
            </a:extLst>
          </p:cNvPr>
          <p:cNvSpPr>
            <a:spLocks noGrp="1"/>
          </p:cNvSpPr>
          <p:nvPr>
            <p:ph type="title"/>
          </p:nvPr>
        </p:nvSpPr>
        <p:spPr/>
        <p:txBody>
          <a:bodyPr/>
          <a:lstStyle/>
          <a:p>
            <a:r>
              <a:rPr lang="zh-CN" altLang="en-US" dirty="0"/>
              <a:t>工具实现</a:t>
            </a:r>
            <a:r>
              <a:rPr lang="en-US" altLang="zh-CN" dirty="0"/>
              <a:t>——</a:t>
            </a:r>
            <a:r>
              <a:rPr lang="zh-CN" altLang="en-US" dirty="0"/>
              <a:t>环境问题</a:t>
            </a:r>
          </a:p>
        </p:txBody>
      </p:sp>
      <p:sp>
        <p:nvSpPr>
          <p:cNvPr id="3" name="内容占位符 2">
            <a:extLst>
              <a:ext uri="{FF2B5EF4-FFF2-40B4-BE49-F238E27FC236}">
                <a16:creationId xmlns:a16="http://schemas.microsoft.com/office/drawing/2014/main" id="{3140619D-BFCD-4AE7-A5EC-2F6A4D4DA640}"/>
              </a:ext>
            </a:extLst>
          </p:cNvPr>
          <p:cNvSpPr>
            <a:spLocks noGrp="1"/>
          </p:cNvSpPr>
          <p:nvPr>
            <p:ph idx="1"/>
          </p:nvPr>
        </p:nvSpPr>
        <p:spPr/>
        <p:txBody>
          <a:bodyPr>
            <a:normAutofit fontScale="92500" lnSpcReduction="10000"/>
          </a:bodyPr>
          <a:lstStyle/>
          <a:p>
            <a:r>
              <a:rPr lang="zh-CN" altLang="en-US" dirty="0"/>
              <a:t>但环境问题的重点并不在于这个工具本身，而在于</a:t>
            </a:r>
            <a:r>
              <a:rPr lang="en-US" altLang="zh-CN" dirty="0" err="1"/>
              <a:t>tensorflow</a:t>
            </a:r>
            <a:r>
              <a:rPr lang="zh-CN" altLang="en-US" dirty="0"/>
              <a:t>框架，与论文实验中所涉及到的</a:t>
            </a:r>
            <a:r>
              <a:rPr lang="en-US" altLang="zh-CN" dirty="0" err="1"/>
              <a:t>bert</a:t>
            </a:r>
            <a:r>
              <a:rPr lang="zh-CN" altLang="en-US" dirty="0"/>
              <a:t>模型，</a:t>
            </a:r>
            <a:r>
              <a:rPr lang="en-US" altLang="zh-CN" dirty="0" err="1"/>
              <a:t>bert</a:t>
            </a:r>
            <a:r>
              <a:rPr lang="zh-CN" altLang="en-US" dirty="0"/>
              <a:t>模型的代码对于</a:t>
            </a:r>
            <a:r>
              <a:rPr lang="en-US" altLang="zh-CN" dirty="0" err="1"/>
              <a:t>tensorflow</a:t>
            </a:r>
            <a:r>
              <a:rPr lang="zh-CN" altLang="en-US" dirty="0"/>
              <a:t>框架版本的依赖性比较强，在不进行任何改动的情况下，</a:t>
            </a:r>
            <a:r>
              <a:rPr lang="en-US" altLang="zh-CN" dirty="0" err="1"/>
              <a:t>bert</a:t>
            </a:r>
            <a:r>
              <a:rPr lang="zh-CN" altLang="en-US" dirty="0"/>
              <a:t>模型的构建代码只能在</a:t>
            </a:r>
            <a:r>
              <a:rPr lang="en-US" altLang="zh-CN" dirty="0" err="1"/>
              <a:t>tensorflow</a:t>
            </a:r>
            <a:r>
              <a:rPr lang="zh-CN" altLang="en-US" dirty="0"/>
              <a:t>的</a:t>
            </a:r>
            <a:r>
              <a:rPr lang="en-US" altLang="zh-CN" dirty="0"/>
              <a:t>1.11.0</a:t>
            </a:r>
            <a:r>
              <a:rPr lang="zh-CN" altLang="en-US" dirty="0"/>
              <a:t>上进行，我的电脑可以正常安装</a:t>
            </a:r>
            <a:r>
              <a:rPr lang="en-US" altLang="zh-CN" dirty="0"/>
              <a:t>python2</a:t>
            </a:r>
            <a:r>
              <a:rPr lang="zh-CN" altLang="en-US" dirty="0"/>
              <a:t>与</a:t>
            </a:r>
            <a:r>
              <a:rPr lang="en-US" altLang="zh-CN" dirty="0"/>
              <a:t>tensorflow1.11.0</a:t>
            </a:r>
            <a:r>
              <a:rPr lang="zh-CN" altLang="en-US" dirty="0"/>
              <a:t>，但是无法使用</a:t>
            </a:r>
            <a:r>
              <a:rPr lang="en-US" altLang="zh-CN" dirty="0"/>
              <a:t>GPU</a:t>
            </a:r>
            <a:r>
              <a:rPr lang="zh-CN" altLang="en-US" dirty="0"/>
              <a:t>加速，导致模型训练的时间非常慢：我进行过粗略的估算，要运行完所有的</a:t>
            </a:r>
            <a:r>
              <a:rPr lang="en-US" altLang="zh-CN" dirty="0"/>
              <a:t>MNLI</a:t>
            </a:r>
            <a:r>
              <a:rPr lang="zh-CN" altLang="en-US" dirty="0"/>
              <a:t>训练集至少需要大概一周的时间，但这显然不合理。</a:t>
            </a:r>
          </a:p>
          <a:p>
            <a:r>
              <a:rPr lang="zh-CN" altLang="en-US" dirty="0"/>
              <a:t>我想要尽量完成所有的实验，所以我修改了</a:t>
            </a:r>
            <a:r>
              <a:rPr lang="en-US" altLang="zh-CN" dirty="0" err="1"/>
              <a:t>bert</a:t>
            </a:r>
            <a:r>
              <a:rPr lang="zh-CN" altLang="en-US" dirty="0"/>
              <a:t>模型的训练代码，让它可以在最新版的</a:t>
            </a:r>
            <a:r>
              <a:rPr lang="en-US" altLang="zh-CN" dirty="0"/>
              <a:t>tensorflow2</a:t>
            </a:r>
            <a:r>
              <a:rPr lang="zh-CN" altLang="en-US" dirty="0"/>
              <a:t>上运行，由于我并不了解</a:t>
            </a:r>
            <a:r>
              <a:rPr lang="en-US" altLang="zh-CN" dirty="0" err="1"/>
              <a:t>tensorflow</a:t>
            </a:r>
            <a:r>
              <a:rPr lang="zh-CN" altLang="en-US" dirty="0"/>
              <a:t>框架的使用和</a:t>
            </a:r>
            <a:r>
              <a:rPr lang="en-US" altLang="zh-CN" dirty="0" err="1"/>
              <a:t>bert</a:t>
            </a:r>
            <a:r>
              <a:rPr lang="zh-CN" altLang="en-US" dirty="0"/>
              <a:t>模型代码的含义（</a:t>
            </a:r>
            <a:r>
              <a:rPr lang="zh-CN" altLang="en-US" b="1" dirty="0"/>
              <a:t>事实上这些都不属于论文中工具的范畴</a:t>
            </a:r>
            <a:r>
              <a:rPr lang="zh-CN" altLang="en-US" dirty="0"/>
              <a:t>）所以我只能根据运行时的报错将旧版的</a:t>
            </a:r>
            <a:r>
              <a:rPr lang="en-US" altLang="zh-CN" dirty="0" err="1"/>
              <a:t>bert</a:t>
            </a:r>
            <a:r>
              <a:rPr lang="zh-CN" altLang="en-US" dirty="0"/>
              <a:t>模型训练代码中使用到的旧版</a:t>
            </a:r>
            <a:r>
              <a:rPr lang="en-US" altLang="zh-CN" dirty="0" err="1"/>
              <a:t>tensorflow</a:t>
            </a:r>
            <a:r>
              <a:rPr lang="zh-CN" altLang="en-US" dirty="0"/>
              <a:t>接口改为对应的新版接口，尽管如此，这个过程还是花费了我将近两天的时间。</a:t>
            </a:r>
          </a:p>
        </p:txBody>
      </p:sp>
    </p:spTree>
    <p:extLst>
      <p:ext uri="{BB962C8B-B14F-4D97-AF65-F5344CB8AC3E}">
        <p14:creationId xmlns:p14="http://schemas.microsoft.com/office/powerpoint/2010/main" val="346805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12D77-58AA-4959-A771-93B15C5D7AB5}"/>
              </a:ext>
            </a:extLst>
          </p:cNvPr>
          <p:cNvSpPr>
            <a:spLocks noGrp="1"/>
          </p:cNvSpPr>
          <p:nvPr>
            <p:ph type="title"/>
          </p:nvPr>
        </p:nvSpPr>
        <p:spPr/>
        <p:txBody>
          <a:bodyPr/>
          <a:lstStyle/>
          <a:p>
            <a:r>
              <a:rPr lang="zh-CN" altLang="en-US" dirty="0"/>
              <a:t>问题背景</a:t>
            </a:r>
          </a:p>
        </p:txBody>
      </p:sp>
      <p:sp>
        <p:nvSpPr>
          <p:cNvPr id="3" name="内容占位符 2">
            <a:extLst>
              <a:ext uri="{FF2B5EF4-FFF2-40B4-BE49-F238E27FC236}">
                <a16:creationId xmlns:a16="http://schemas.microsoft.com/office/drawing/2014/main" id="{19932916-6DDF-43F2-B51F-5BD42A34EEC7}"/>
              </a:ext>
            </a:extLst>
          </p:cNvPr>
          <p:cNvSpPr>
            <a:spLocks noGrp="1"/>
          </p:cNvSpPr>
          <p:nvPr>
            <p:ph idx="1"/>
          </p:nvPr>
        </p:nvSpPr>
        <p:spPr/>
        <p:txBody>
          <a:bodyPr/>
          <a:lstStyle/>
          <a:p>
            <a:r>
              <a:rPr lang="zh-CN" altLang="en-US" sz="1800" dirty="0">
                <a:effectLst/>
                <a:ea typeface="楷体" panose="02010609060101010101" pitchFamily="49" charset="-122"/>
              </a:rPr>
              <a:t>“</a:t>
            </a:r>
            <a:r>
              <a:rPr lang="zh-CN" altLang="zh-CN" sz="1800" dirty="0">
                <a:effectLst/>
                <a:ea typeface="楷体" panose="02010609060101010101" pitchFamily="49" charset="-122"/>
              </a:rPr>
              <a:t>对于像</a:t>
            </a:r>
            <a:r>
              <a:rPr lang="en-US" altLang="zh-CN" sz="1800" dirty="0">
                <a:effectLst/>
                <a:ea typeface="Calibri" panose="020F0502020204030204" pitchFamily="34" charset="0"/>
              </a:rPr>
              <a:t>BERT</a:t>
            </a:r>
            <a:r>
              <a:rPr lang="zh-CN" altLang="zh-CN" sz="1800" dirty="0">
                <a:effectLst/>
                <a:ea typeface="楷体" panose="02010609060101010101" pitchFamily="49" charset="-122"/>
              </a:rPr>
              <a:t>这样的与训练神经网络模型来说，当它们通过精确调校后去进行自然语言推理时，通常在标准数据集上体现出很高的准确性，但是在人为控制的测试集上，它们</a:t>
            </a:r>
            <a:r>
              <a:rPr lang="zh-CN" altLang="zh-CN" sz="1800" b="1" dirty="0">
                <a:effectLst/>
                <a:ea typeface="楷体" panose="02010609060101010101" pitchFamily="49" charset="-122"/>
              </a:rPr>
              <a:t>对于单词的顺序出乎意料地缺乏敏感度。</a:t>
            </a:r>
            <a:r>
              <a:rPr lang="zh-CN" altLang="en-US" sz="1800" b="1" dirty="0">
                <a:effectLst/>
                <a:ea typeface="楷体" panose="02010609060101010101" pitchFamily="49" charset="-122"/>
              </a:rPr>
              <a:t>”</a:t>
            </a:r>
            <a:endParaRPr lang="en-US" altLang="zh-CN" sz="1800" b="1" dirty="0">
              <a:effectLst/>
              <a:ea typeface="楷体" panose="02010609060101010101" pitchFamily="49" charset="-122"/>
            </a:endParaRPr>
          </a:p>
        </p:txBody>
      </p:sp>
      <p:sp>
        <p:nvSpPr>
          <p:cNvPr id="5" name="文本框 4">
            <a:extLst>
              <a:ext uri="{FF2B5EF4-FFF2-40B4-BE49-F238E27FC236}">
                <a16:creationId xmlns:a16="http://schemas.microsoft.com/office/drawing/2014/main" id="{5BCD253C-B348-4F6E-937F-E6CA6D081965}"/>
              </a:ext>
            </a:extLst>
          </p:cNvPr>
          <p:cNvSpPr txBox="1"/>
          <p:nvPr/>
        </p:nvSpPr>
        <p:spPr>
          <a:xfrm>
            <a:off x="972456" y="2690336"/>
            <a:ext cx="10515599" cy="2308324"/>
          </a:xfrm>
          <a:prstGeom prst="rect">
            <a:avLst/>
          </a:prstGeom>
          <a:noFill/>
        </p:spPr>
        <p:txBody>
          <a:bodyPr wrap="square">
            <a:spAutoFit/>
          </a:bodyPr>
          <a:lstStyle/>
          <a:p>
            <a:pPr marL="0" indent="0">
              <a:buNone/>
            </a:pPr>
            <a:r>
              <a:rPr lang="zh-CN" altLang="en-US" sz="1800" b="1" dirty="0"/>
              <a:t>上面这句话的意思是说，通过一般性的众包</a:t>
            </a:r>
            <a:r>
              <a:rPr lang="en-US" altLang="zh-CN" sz="1800" b="1" dirty="0"/>
              <a:t>NLI</a:t>
            </a:r>
            <a:r>
              <a:rPr lang="zh-CN" altLang="en-US" sz="1800" b="1" dirty="0"/>
              <a:t>训练数据集调校的模型会产生一种启发式，这种启发式会让模型认为如果组成“假说”和“前提”的词语相同，或者组成“假说”的词语是组成“前提”的词语的一个子集，那么就可以从“前提”推导出“假说”</a:t>
            </a:r>
            <a:endParaRPr lang="en-US" altLang="zh-CN" sz="1800" b="1" dirty="0"/>
          </a:p>
          <a:p>
            <a:pPr marL="0" indent="0">
              <a:buNone/>
            </a:pPr>
            <a:r>
              <a:rPr lang="zh-CN" altLang="en-US" sz="1800" b="1" dirty="0"/>
              <a:t>论文中给出了这样一个例子：</a:t>
            </a:r>
            <a:endParaRPr lang="en-US" altLang="zh-CN" sz="1800" b="1" dirty="0"/>
          </a:p>
          <a:p>
            <a:pPr marL="0" indent="0">
              <a:buNone/>
            </a:pPr>
            <a:r>
              <a:rPr lang="zh-CN" altLang="en-US" sz="1800" b="1" dirty="0"/>
              <a:t>（</a:t>
            </a:r>
            <a:r>
              <a:rPr lang="en-US" altLang="zh-CN" sz="1800" b="1" dirty="0"/>
              <a:t>1</a:t>
            </a:r>
            <a:r>
              <a:rPr lang="zh-CN" altLang="en-US" sz="1800" b="1" dirty="0"/>
              <a:t>）律师看到了演员</a:t>
            </a:r>
          </a:p>
          <a:p>
            <a:pPr marL="0" indent="0">
              <a:buNone/>
            </a:pPr>
            <a:r>
              <a:rPr lang="zh-CN" altLang="en-US" sz="1800" b="1" dirty="0"/>
              <a:t>（</a:t>
            </a:r>
            <a:r>
              <a:rPr lang="en-US" altLang="zh-CN" sz="1800" b="1" dirty="0"/>
              <a:t>2</a:t>
            </a:r>
            <a:r>
              <a:rPr lang="zh-CN" altLang="en-US" sz="1800" b="1" dirty="0"/>
              <a:t>）演员看到了律师</a:t>
            </a:r>
          </a:p>
          <a:p>
            <a:pPr marL="0" indent="0">
              <a:buNone/>
            </a:pPr>
            <a:r>
              <a:rPr lang="zh-CN" altLang="en-US" b="1" dirty="0"/>
              <a:t>很明显</a:t>
            </a:r>
            <a:r>
              <a:rPr lang="zh-CN" altLang="en-US" sz="1800" b="1" dirty="0"/>
              <a:t>“律师看到了演员”并不能推导出“演员看到了律师”，但是上面提到的启发式会让模型仅仅关注组成这两个句子的词语，而不关注它们的顺序，这导致模型对于这两个句子的预测结果是“可以推导”</a:t>
            </a:r>
            <a:endParaRPr lang="en-US" altLang="zh-CN" sz="1800" b="1" dirty="0"/>
          </a:p>
        </p:txBody>
      </p:sp>
    </p:spTree>
    <p:extLst>
      <p:ext uri="{BB962C8B-B14F-4D97-AF65-F5344CB8AC3E}">
        <p14:creationId xmlns:p14="http://schemas.microsoft.com/office/powerpoint/2010/main" val="2802023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AFA05-CF1E-4C59-982C-10695310B358}"/>
              </a:ext>
            </a:extLst>
          </p:cNvPr>
          <p:cNvSpPr>
            <a:spLocks noGrp="1"/>
          </p:cNvSpPr>
          <p:nvPr>
            <p:ph type="title"/>
          </p:nvPr>
        </p:nvSpPr>
        <p:spPr/>
        <p:txBody>
          <a:bodyPr/>
          <a:lstStyle/>
          <a:p>
            <a:r>
              <a:rPr lang="zh-CN" altLang="en-US" dirty="0"/>
              <a:t>工具实现</a:t>
            </a:r>
            <a:r>
              <a:rPr lang="en-US" altLang="zh-CN" dirty="0"/>
              <a:t>——</a:t>
            </a:r>
            <a:r>
              <a:rPr lang="zh-CN" altLang="en-US" dirty="0"/>
              <a:t>环境问题</a:t>
            </a:r>
          </a:p>
        </p:txBody>
      </p:sp>
      <p:sp>
        <p:nvSpPr>
          <p:cNvPr id="3" name="内容占位符 2">
            <a:extLst>
              <a:ext uri="{FF2B5EF4-FFF2-40B4-BE49-F238E27FC236}">
                <a16:creationId xmlns:a16="http://schemas.microsoft.com/office/drawing/2014/main" id="{3140619D-BFCD-4AE7-A5EC-2F6A4D4DA640}"/>
              </a:ext>
            </a:extLst>
          </p:cNvPr>
          <p:cNvSpPr>
            <a:spLocks noGrp="1"/>
          </p:cNvSpPr>
          <p:nvPr>
            <p:ph idx="1"/>
          </p:nvPr>
        </p:nvSpPr>
        <p:spPr/>
        <p:txBody>
          <a:bodyPr>
            <a:normAutofit/>
          </a:bodyPr>
          <a:lstStyle/>
          <a:p>
            <a:r>
              <a:rPr lang="zh-CN" altLang="en-US" dirty="0"/>
              <a:t>我想要尽量完成所有的实验，所以我修改了</a:t>
            </a:r>
            <a:r>
              <a:rPr lang="en-US" altLang="zh-CN" dirty="0" err="1"/>
              <a:t>bert</a:t>
            </a:r>
            <a:r>
              <a:rPr lang="zh-CN" altLang="en-US" dirty="0"/>
              <a:t>模型的训练代码，让它可以在最新版的</a:t>
            </a:r>
            <a:r>
              <a:rPr lang="en-US" altLang="zh-CN" dirty="0"/>
              <a:t>tensorflow2</a:t>
            </a:r>
            <a:r>
              <a:rPr lang="zh-CN" altLang="en-US" dirty="0"/>
              <a:t>上运行，由于我并不了解</a:t>
            </a:r>
            <a:r>
              <a:rPr lang="en-US" altLang="zh-CN" dirty="0" err="1"/>
              <a:t>tensorflow</a:t>
            </a:r>
            <a:r>
              <a:rPr lang="zh-CN" altLang="en-US" dirty="0"/>
              <a:t>框架的使用和</a:t>
            </a:r>
            <a:r>
              <a:rPr lang="en-US" altLang="zh-CN" dirty="0" err="1"/>
              <a:t>bert</a:t>
            </a:r>
            <a:r>
              <a:rPr lang="zh-CN" altLang="en-US" dirty="0"/>
              <a:t>模型代码的含义（</a:t>
            </a:r>
            <a:r>
              <a:rPr lang="zh-CN" altLang="en-US" b="1" dirty="0"/>
              <a:t>事实上这些都不属于论文中工具的范畴</a:t>
            </a:r>
            <a:r>
              <a:rPr lang="zh-CN" altLang="en-US" dirty="0"/>
              <a:t>）所以我只能根据运行时的报错将旧版的</a:t>
            </a:r>
            <a:r>
              <a:rPr lang="en-US" altLang="zh-CN" dirty="0" err="1"/>
              <a:t>bert</a:t>
            </a:r>
            <a:r>
              <a:rPr lang="zh-CN" altLang="en-US" dirty="0"/>
              <a:t>模型训练代码中使用到的旧版</a:t>
            </a:r>
            <a:r>
              <a:rPr lang="en-US" altLang="zh-CN" dirty="0" err="1"/>
              <a:t>tensorflow</a:t>
            </a:r>
            <a:r>
              <a:rPr lang="zh-CN" altLang="en-US" dirty="0"/>
              <a:t>接口改为对应的新版接口，尽管如此，这个过程还是花费了我将近两天的时间。</a:t>
            </a:r>
            <a:endParaRPr lang="en-US" altLang="zh-CN" dirty="0"/>
          </a:p>
          <a:p>
            <a:r>
              <a:rPr lang="zh-CN" altLang="en-US" dirty="0"/>
              <a:t>幸运的是最终</a:t>
            </a:r>
            <a:r>
              <a:rPr lang="en-US" altLang="zh-CN" dirty="0" err="1"/>
              <a:t>bert</a:t>
            </a:r>
            <a:r>
              <a:rPr lang="zh-CN" altLang="en-US" dirty="0"/>
              <a:t>模型的相关代码终于可以在我的电脑上以</a:t>
            </a:r>
            <a:r>
              <a:rPr lang="en-US" altLang="zh-CN" dirty="0"/>
              <a:t>tensorflow2</a:t>
            </a:r>
            <a:r>
              <a:rPr lang="zh-CN" altLang="en-US" dirty="0"/>
              <a:t>为基础运行了。</a:t>
            </a:r>
          </a:p>
        </p:txBody>
      </p:sp>
    </p:spTree>
    <p:extLst>
      <p:ext uri="{BB962C8B-B14F-4D97-AF65-F5344CB8AC3E}">
        <p14:creationId xmlns:p14="http://schemas.microsoft.com/office/powerpoint/2010/main" val="3301080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AFA05-CF1E-4C59-982C-10695310B358}"/>
              </a:ext>
            </a:extLst>
          </p:cNvPr>
          <p:cNvSpPr>
            <a:spLocks noGrp="1"/>
          </p:cNvSpPr>
          <p:nvPr>
            <p:ph type="title"/>
          </p:nvPr>
        </p:nvSpPr>
        <p:spPr/>
        <p:txBody>
          <a:bodyPr/>
          <a:lstStyle/>
          <a:p>
            <a:r>
              <a:rPr lang="zh-CN" altLang="en-US" dirty="0"/>
              <a:t>工具实现</a:t>
            </a:r>
            <a:r>
              <a:rPr lang="en-US" altLang="zh-CN" dirty="0"/>
              <a:t>——</a:t>
            </a:r>
            <a:r>
              <a:rPr lang="zh-CN" altLang="en-US" dirty="0"/>
              <a:t>硬件配置问题</a:t>
            </a:r>
          </a:p>
        </p:txBody>
      </p:sp>
      <p:sp>
        <p:nvSpPr>
          <p:cNvPr id="3" name="内容占位符 2">
            <a:extLst>
              <a:ext uri="{FF2B5EF4-FFF2-40B4-BE49-F238E27FC236}">
                <a16:creationId xmlns:a16="http://schemas.microsoft.com/office/drawing/2014/main" id="{3140619D-BFCD-4AE7-A5EC-2F6A4D4DA640}"/>
              </a:ext>
            </a:extLst>
          </p:cNvPr>
          <p:cNvSpPr>
            <a:spLocks noGrp="1"/>
          </p:cNvSpPr>
          <p:nvPr>
            <p:ph idx="1"/>
          </p:nvPr>
        </p:nvSpPr>
        <p:spPr/>
        <p:txBody>
          <a:bodyPr>
            <a:normAutofit lnSpcReduction="10000"/>
          </a:bodyPr>
          <a:lstStyle/>
          <a:p>
            <a:r>
              <a:rPr lang="zh-CN" altLang="en-US" dirty="0"/>
              <a:t>我的个人电脑配置如下：</a:t>
            </a:r>
            <a:endParaRPr lang="en-US" altLang="zh-CN" dirty="0"/>
          </a:p>
          <a:p>
            <a:pPr lvl="1"/>
            <a:r>
              <a:rPr lang="en-US" altLang="zh-CN" dirty="0"/>
              <a:t>CPU</a:t>
            </a:r>
            <a:r>
              <a:rPr lang="zh-CN" altLang="en-US" dirty="0"/>
              <a:t>：</a:t>
            </a:r>
            <a:r>
              <a:rPr lang="en-US" altLang="zh-CN" dirty="0"/>
              <a:t>intel i7-10875H @ 2.30GHz </a:t>
            </a:r>
            <a:r>
              <a:rPr lang="zh-CN" altLang="en-US" dirty="0"/>
              <a:t>八核</a:t>
            </a:r>
            <a:r>
              <a:rPr lang="en-US" altLang="zh-CN" dirty="0"/>
              <a:t>16</a:t>
            </a:r>
            <a:r>
              <a:rPr lang="zh-CN" altLang="en-US" dirty="0"/>
              <a:t>线程</a:t>
            </a:r>
            <a:endParaRPr lang="en-US" altLang="zh-CN" dirty="0"/>
          </a:p>
          <a:p>
            <a:pPr lvl="1"/>
            <a:r>
              <a:rPr lang="en-US" altLang="zh-CN" dirty="0"/>
              <a:t>GPU</a:t>
            </a:r>
            <a:r>
              <a:rPr lang="zh-CN" altLang="en-US" dirty="0"/>
              <a:t>：</a:t>
            </a:r>
            <a:r>
              <a:rPr lang="en-US" altLang="zh-CN" dirty="0"/>
              <a:t>NUIDIA GeForce RTX 2060 </a:t>
            </a:r>
            <a:r>
              <a:rPr lang="en-US" altLang="zh-CN" dirty="0" err="1"/>
              <a:t>maxQ</a:t>
            </a:r>
            <a:r>
              <a:rPr lang="en-US" altLang="zh-CN" dirty="0"/>
              <a:t> 6G</a:t>
            </a:r>
            <a:r>
              <a:rPr lang="zh-CN" altLang="en-US" dirty="0"/>
              <a:t>显存</a:t>
            </a:r>
            <a:endParaRPr lang="en-US" altLang="zh-CN" dirty="0"/>
          </a:p>
          <a:p>
            <a:r>
              <a:rPr lang="zh-CN" altLang="en-US" dirty="0"/>
              <a:t>这样的配置对于</a:t>
            </a:r>
            <a:r>
              <a:rPr lang="en-US" altLang="zh-CN" dirty="0"/>
              <a:t>MNLI</a:t>
            </a:r>
            <a:r>
              <a:rPr lang="zh-CN" altLang="en-US" dirty="0"/>
              <a:t>中</a:t>
            </a:r>
            <a:r>
              <a:rPr lang="en-US" altLang="zh-CN" dirty="0"/>
              <a:t>39</a:t>
            </a:r>
            <a:r>
              <a:rPr lang="zh-CN" altLang="en-US" dirty="0"/>
              <a:t>万个样本来说似乎不太够用，模型原本的超参数如下：</a:t>
            </a:r>
            <a:endParaRPr lang="en-US" altLang="zh-CN" dirty="0"/>
          </a:p>
          <a:p>
            <a:pPr marL="0" indent="0">
              <a:buNone/>
            </a:pPr>
            <a:r>
              <a:rPr lang="en-US" altLang="zh-CN" sz="2000" dirty="0">
                <a:effectLst/>
                <a:latin typeface="Consolas" panose="020B0609020204030204" pitchFamily="49" charset="0"/>
              </a:rPr>
              <a:t>  --</a:t>
            </a:r>
            <a:r>
              <a:rPr lang="en-US" altLang="zh-CN" sz="2000" dirty="0" err="1">
                <a:effectLst/>
                <a:latin typeface="Consolas" panose="020B0609020204030204" pitchFamily="49" charset="0"/>
              </a:rPr>
              <a:t>max_seq_length</a:t>
            </a:r>
            <a:r>
              <a:rPr lang="en-US" altLang="zh-CN" sz="2000" dirty="0">
                <a:effectLst/>
                <a:latin typeface="Consolas" panose="020B0609020204030204" pitchFamily="49" charset="0"/>
              </a:rPr>
              <a:t>=128 \</a:t>
            </a:r>
          </a:p>
          <a:p>
            <a:pPr marL="0" indent="0">
              <a:buNone/>
            </a:pPr>
            <a:r>
              <a:rPr lang="en-US" altLang="zh-CN" sz="2000" dirty="0">
                <a:effectLst/>
                <a:latin typeface="Consolas" panose="020B0609020204030204" pitchFamily="49" charset="0"/>
              </a:rPr>
              <a:t>  --</a:t>
            </a:r>
            <a:r>
              <a:rPr lang="en-US" altLang="zh-CN" sz="2000" dirty="0" err="1">
                <a:effectLst/>
                <a:latin typeface="Consolas" panose="020B0609020204030204" pitchFamily="49" charset="0"/>
              </a:rPr>
              <a:t>train_batch_size</a:t>
            </a:r>
            <a:r>
              <a:rPr lang="en-US" altLang="zh-CN" sz="2000" dirty="0">
                <a:effectLst/>
                <a:latin typeface="Consolas" panose="020B0609020204030204" pitchFamily="49" charset="0"/>
              </a:rPr>
              <a:t>=32 \</a:t>
            </a:r>
          </a:p>
          <a:p>
            <a:pPr marL="0" indent="0">
              <a:buNone/>
            </a:pPr>
            <a:r>
              <a:rPr lang="en-US" altLang="zh-CN" sz="2000" dirty="0">
                <a:effectLst/>
                <a:latin typeface="Consolas" panose="020B0609020204030204" pitchFamily="49" charset="0"/>
              </a:rPr>
              <a:t>  --</a:t>
            </a:r>
            <a:r>
              <a:rPr lang="en-US" altLang="zh-CN" sz="2000" dirty="0" err="1">
                <a:effectLst/>
                <a:latin typeface="Consolas" panose="020B0609020204030204" pitchFamily="49" charset="0"/>
              </a:rPr>
              <a:t>learning_rate</a:t>
            </a:r>
            <a:r>
              <a:rPr lang="en-US" altLang="zh-CN" sz="2000" dirty="0">
                <a:effectLst/>
                <a:latin typeface="Consolas" panose="020B0609020204030204" pitchFamily="49" charset="0"/>
              </a:rPr>
              <a:t>=2e-5 \</a:t>
            </a:r>
          </a:p>
          <a:p>
            <a:pPr marL="0" indent="0">
              <a:buNone/>
            </a:pPr>
            <a:r>
              <a:rPr lang="en-US" altLang="zh-CN" sz="2000" dirty="0">
                <a:effectLst/>
                <a:latin typeface="Consolas" panose="020B0609020204030204" pitchFamily="49" charset="0"/>
              </a:rPr>
              <a:t>  --</a:t>
            </a:r>
            <a:r>
              <a:rPr lang="en-US" altLang="zh-CN" sz="2000" dirty="0" err="1">
                <a:effectLst/>
                <a:latin typeface="Consolas" panose="020B0609020204030204" pitchFamily="49" charset="0"/>
              </a:rPr>
              <a:t>num_train_epochs</a:t>
            </a:r>
            <a:r>
              <a:rPr lang="en-US" altLang="zh-CN" sz="2000" dirty="0">
                <a:effectLst/>
                <a:latin typeface="Consolas" panose="020B0609020204030204" pitchFamily="49" charset="0"/>
              </a:rPr>
              <a:t>=3.0 \</a:t>
            </a:r>
          </a:p>
          <a:p>
            <a:pPr marL="0" indent="0">
              <a:buNone/>
            </a:pPr>
            <a:r>
              <a:rPr lang="zh-CN" altLang="en-US" dirty="0">
                <a:effectLst/>
                <a:latin typeface="Consolas" panose="020B0609020204030204" pitchFamily="49" charset="0"/>
              </a:rPr>
              <a:t>我的显卡无法支持</a:t>
            </a:r>
            <a:r>
              <a:rPr lang="en-US" altLang="zh-CN" dirty="0" err="1">
                <a:effectLst/>
                <a:latin typeface="Consolas" panose="020B0609020204030204" pitchFamily="49" charset="0"/>
              </a:rPr>
              <a:t>train_batch_size</a:t>
            </a:r>
            <a:r>
              <a:rPr lang="en-US" altLang="zh-CN" dirty="0">
                <a:effectLst/>
                <a:latin typeface="Consolas" panose="020B0609020204030204" pitchFamily="49" charset="0"/>
              </a:rPr>
              <a:t>=32,</a:t>
            </a:r>
            <a:r>
              <a:rPr lang="zh-CN" altLang="en-US" dirty="0">
                <a:latin typeface="Consolas" panose="020B0609020204030204" pitchFamily="49" charset="0"/>
              </a:rPr>
              <a:t>只有把它调成</a:t>
            </a:r>
            <a:r>
              <a:rPr lang="en-US" altLang="zh-CN" dirty="0">
                <a:latin typeface="Consolas" panose="020B0609020204030204" pitchFamily="49" charset="0"/>
              </a:rPr>
              <a:t>4</a:t>
            </a:r>
            <a:r>
              <a:rPr lang="zh-CN" altLang="en-US" dirty="0">
                <a:latin typeface="Consolas" panose="020B0609020204030204" pitchFamily="49" charset="0"/>
              </a:rPr>
              <a:t>或者</a:t>
            </a:r>
            <a:r>
              <a:rPr lang="en-US" altLang="zh-CN" dirty="0">
                <a:latin typeface="Consolas" panose="020B0609020204030204" pitchFamily="49" charset="0"/>
              </a:rPr>
              <a:t>2</a:t>
            </a:r>
            <a:r>
              <a:rPr lang="zh-CN" altLang="en-US" dirty="0">
                <a:latin typeface="Consolas" panose="020B0609020204030204" pitchFamily="49" charset="0"/>
              </a:rPr>
              <a:t>的时候才不会出现</a:t>
            </a:r>
            <a:r>
              <a:rPr lang="en-US" altLang="zh-CN" dirty="0">
                <a:latin typeface="Consolas" panose="020B0609020204030204" pitchFamily="49" charset="0"/>
              </a:rPr>
              <a:t>OOM</a:t>
            </a:r>
            <a:r>
              <a:rPr lang="zh-CN" altLang="en-US" dirty="0">
                <a:latin typeface="Consolas" panose="020B0609020204030204" pitchFamily="49" charset="0"/>
              </a:rPr>
              <a:t>错误。</a:t>
            </a:r>
            <a:endParaRPr lang="en-US" altLang="zh-CN" dirty="0">
              <a:effectLst/>
              <a:latin typeface="Consolas" panose="020B0609020204030204" pitchFamily="49" charset="0"/>
            </a:endParaRPr>
          </a:p>
          <a:p>
            <a:pPr marL="0" indent="0">
              <a:buNone/>
            </a:pPr>
            <a:endParaRPr lang="en-US" altLang="zh-CN" dirty="0"/>
          </a:p>
        </p:txBody>
      </p:sp>
    </p:spTree>
    <p:extLst>
      <p:ext uri="{BB962C8B-B14F-4D97-AF65-F5344CB8AC3E}">
        <p14:creationId xmlns:p14="http://schemas.microsoft.com/office/powerpoint/2010/main" val="4196995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8FB81-12DE-478A-A84D-8950D025ABEA}"/>
              </a:ext>
            </a:extLst>
          </p:cNvPr>
          <p:cNvSpPr>
            <a:spLocks noGrp="1"/>
          </p:cNvSpPr>
          <p:nvPr>
            <p:ph type="title"/>
          </p:nvPr>
        </p:nvSpPr>
        <p:spPr/>
        <p:txBody>
          <a:bodyPr/>
          <a:lstStyle/>
          <a:p>
            <a:r>
              <a:rPr lang="zh-CN" altLang="en-US" dirty="0"/>
              <a:t>我的工作</a:t>
            </a:r>
            <a:r>
              <a:rPr lang="en-US" altLang="zh-CN" dirty="0"/>
              <a:t>——</a:t>
            </a:r>
            <a:r>
              <a:rPr lang="zh-CN" altLang="en-US" dirty="0"/>
              <a:t>概述</a:t>
            </a:r>
          </a:p>
        </p:txBody>
      </p:sp>
      <p:sp>
        <p:nvSpPr>
          <p:cNvPr id="3" name="内容占位符 2">
            <a:extLst>
              <a:ext uri="{FF2B5EF4-FFF2-40B4-BE49-F238E27FC236}">
                <a16:creationId xmlns:a16="http://schemas.microsoft.com/office/drawing/2014/main" id="{D27F84B9-A415-40D9-A2C2-2D282C0F98C4}"/>
              </a:ext>
            </a:extLst>
          </p:cNvPr>
          <p:cNvSpPr>
            <a:spLocks noGrp="1"/>
          </p:cNvSpPr>
          <p:nvPr>
            <p:ph idx="1"/>
          </p:nvPr>
        </p:nvSpPr>
        <p:spPr/>
        <p:txBody>
          <a:bodyPr/>
          <a:lstStyle/>
          <a:p>
            <a:r>
              <a:rPr lang="zh-CN" altLang="en-US" dirty="0"/>
              <a:t>在保证整个流程可以正常运行以后（不论运行结果准确率是否高），我开始对原本的工具代码进行一定程度的重构，并添加了一些功能：</a:t>
            </a:r>
            <a:endParaRPr lang="en-US" altLang="zh-CN" dirty="0"/>
          </a:p>
          <a:p>
            <a:pPr lvl="1"/>
            <a:r>
              <a:rPr lang="zh-CN" altLang="en-US" dirty="0"/>
              <a:t>生成论文实验中所用到的</a:t>
            </a:r>
            <a:r>
              <a:rPr lang="en-US" altLang="zh-CN" dirty="0"/>
              <a:t>30</a:t>
            </a:r>
            <a:r>
              <a:rPr lang="zh-CN" altLang="en-US" dirty="0"/>
              <a:t>个扩增集合</a:t>
            </a:r>
            <a:endParaRPr lang="en-US" altLang="zh-CN" dirty="0"/>
          </a:p>
          <a:p>
            <a:pPr lvl="1"/>
            <a:r>
              <a:rPr lang="zh-CN" altLang="en-US" dirty="0"/>
              <a:t>自动化的将这些扩增集和分别添加到训练集的尾部</a:t>
            </a:r>
            <a:endParaRPr lang="en-US" altLang="zh-CN" dirty="0"/>
          </a:p>
          <a:p>
            <a:pPr lvl="1"/>
            <a:r>
              <a:rPr lang="zh-CN" altLang="en-US" dirty="0"/>
              <a:t>自动化的为每个生成的训练集生成训练脚本和</a:t>
            </a:r>
            <a:r>
              <a:rPr lang="en-US" altLang="zh-CN" dirty="0"/>
              <a:t>HANS</a:t>
            </a:r>
            <a:r>
              <a:rPr lang="zh-CN" altLang="en-US" dirty="0"/>
              <a:t>测试集的评估脚本</a:t>
            </a:r>
          </a:p>
        </p:txBody>
      </p:sp>
    </p:spTree>
    <p:extLst>
      <p:ext uri="{BB962C8B-B14F-4D97-AF65-F5344CB8AC3E}">
        <p14:creationId xmlns:p14="http://schemas.microsoft.com/office/powerpoint/2010/main" val="1914457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E6388-E286-4240-8547-ABF06752D7D5}"/>
              </a:ext>
            </a:extLst>
          </p:cNvPr>
          <p:cNvSpPr>
            <a:spLocks noGrp="1"/>
          </p:cNvSpPr>
          <p:nvPr>
            <p:ph type="title"/>
          </p:nvPr>
        </p:nvSpPr>
        <p:spPr/>
        <p:txBody>
          <a:bodyPr/>
          <a:lstStyle/>
          <a:p>
            <a:r>
              <a:rPr lang="zh-CN" altLang="en-US" dirty="0"/>
              <a:t>我的工作</a:t>
            </a:r>
            <a:r>
              <a:rPr lang="en-US" altLang="zh-CN" dirty="0"/>
              <a:t>——</a:t>
            </a:r>
            <a:r>
              <a:rPr lang="zh-CN" altLang="en-US" dirty="0"/>
              <a:t>工具结构介绍</a:t>
            </a:r>
          </a:p>
        </p:txBody>
      </p:sp>
      <p:sp>
        <p:nvSpPr>
          <p:cNvPr id="3" name="内容占位符 2">
            <a:extLst>
              <a:ext uri="{FF2B5EF4-FFF2-40B4-BE49-F238E27FC236}">
                <a16:creationId xmlns:a16="http://schemas.microsoft.com/office/drawing/2014/main" id="{6F53066C-06DA-4FDA-A206-1282D017F331}"/>
              </a:ext>
            </a:extLst>
          </p:cNvPr>
          <p:cNvSpPr>
            <a:spLocks noGrp="1"/>
          </p:cNvSpPr>
          <p:nvPr>
            <p:ph idx="1"/>
          </p:nvPr>
        </p:nvSpPr>
        <p:spPr>
          <a:xfrm>
            <a:off x="838200" y="1825625"/>
            <a:ext cx="10515600" cy="605059"/>
          </a:xfrm>
        </p:spPr>
        <p:txBody>
          <a:bodyPr/>
          <a:lstStyle/>
          <a:p>
            <a:r>
              <a:rPr lang="zh-CN" altLang="en-US" dirty="0"/>
              <a:t>在经过我的完善以后，工具主要包含四个模块：</a:t>
            </a:r>
            <a:endParaRPr lang="en-US" altLang="zh-CN" dirty="0"/>
          </a:p>
        </p:txBody>
      </p:sp>
      <p:graphicFrame>
        <p:nvGraphicFramePr>
          <p:cNvPr id="4" name="表格 4">
            <a:extLst>
              <a:ext uri="{FF2B5EF4-FFF2-40B4-BE49-F238E27FC236}">
                <a16:creationId xmlns:a16="http://schemas.microsoft.com/office/drawing/2014/main" id="{22828FE2-AEC5-4A6D-8A83-C7640FA3DC31}"/>
              </a:ext>
            </a:extLst>
          </p:cNvPr>
          <p:cNvGraphicFramePr>
            <a:graphicFrameLocks noGrp="1"/>
          </p:cNvGraphicFramePr>
          <p:nvPr>
            <p:extLst>
              <p:ext uri="{D42A27DB-BD31-4B8C-83A1-F6EECF244321}">
                <p14:modId xmlns:p14="http://schemas.microsoft.com/office/powerpoint/2010/main" val="1271472808"/>
              </p:ext>
            </p:extLst>
          </p:nvPr>
        </p:nvGraphicFramePr>
        <p:xfrm>
          <a:off x="1175473" y="2430683"/>
          <a:ext cx="10515600" cy="416415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164281216"/>
                    </a:ext>
                  </a:extLst>
                </a:gridCol>
                <a:gridCol w="5257800">
                  <a:extLst>
                    <a:ext uri="{9D8B030D-6E8A-4147-A177-3AD203B41FA5}">
                      <a16:colId xmlns:a16="http://schemas.microsoft.com/office/drawing/2014/main" val="3951477177"/>
                    </a:ext>
                  </a:extLst>
                </a:gridCol>
              </a:tblGrid>
              <a:tr h="812438">
                <a:tc>
                  <a:txBody>
                    <a:bodyPr/>
                    <a:lstStyle/>
                    <a:p>
                      <a:r>
                        <a:rPr lang="zh-CN" altLang="en-US" dirty="0"/>
                        <a:t>模块名称</a:t>
                      </a:r>
                    </a:p>
                  </a:txBody>
                  <a:tcPr/>
                </a:tc>
                <a:tc>
                  <a:txBody>
                    <a:bodyPr/>
                    <a:lstStyle/>
                    <a:p>
                      <a:r>
                        <a:rPr lang="zh-CN" altLang="en-US" dirty="0"/>
                        <a:t>功能简介</a:t>
                      </a:r>
                    </a:p>
                  </a:txBody>
                  <a:tcPr/>
                </a:tc>
                <a:extLst>
                  <a:ext uri="{0D108BD9-81ED-4DB2-BD59-A6C34878D82A}">
                    <a16:rowId xmlns:a16="http://schemas.microsoft.com/office/drawing/2014/main" val="2506051869"/>
                  </a:ext>
                </a:extLst>
              </a:tr>
              <a:tr h="812438">
                <a:tc>
                  <a:txBody>
                    <a:bodyPr/>
                    <a:lstStyle/>
                    <a:p>
                      <a:pPr marL="457200" lvl="1" indent="0">
                        <a:buNone/>
                      </a:pPr>
                      <a:r>
                        <a:rPr lang="en-US" altLang="zh-CN" dirty="0"/>
                        <a:t>generate_all.py</a:t>
                      </a:r>
                    </a:p>
                    <a:p>
                      <a:endParaRPr lang="zh-CN" altLang="en-US" dirty="0"/>
                    </a:p>
                  </a:txBody>
                  <a:tcPr/>
                </a:tc>
                <a:tc>
                  <a:txBody>
                    <a:bodyPr/>
                    <a:lstStyle/>
                    <a:p>
                      <a:r>
                        <a:rPr lang="zh-CN" altLang="en-US" dirty="0"/>
                        <a:t>主模块，可以执行所有的扩增流程（依次调用下面三个模块）</a:t>
                      </a:r>
                    </a:p>
                  </a:txBody>
                  <a:tcPr/>
                </a:tc>
                <a:extLst>
                  <a:ext uri="{0D108BD9-81ED-4DB2-BD59-A6C34878D82A}">
                    <a16:rowId xmlns:a16="http://schemas.microsoft.com/office/drawing/2014/main" val="2984980895"/>
                  </a:ext>
                </a:extLst>
              </a:tr>
              <a:tr h="812438">
                <a:tc>
                  <a:txBody>
                    <a:bodyPr/>
                    <a:lstStyle/>
                    <a:p>
                      <a:r>
                        <a:rPr lang="en-US" altLang="zh-CN" dirty="0"/>
                        <a:t>generate_dataset.py</a:t>
                      </a:r>
                      <a:endParaRPr lang="zh-CN" altLang="en-US" dirty="0"/>
                    </a:p>
                  </a:txBody>
                  <a:tcPr/>
                </a:tc>
                <a:tc>
                  <a:txBody>
                    <a:bodyPr/>
                    <a:lstStyle/>
                    <a:p>
                      <a:r>
                        <a:rPr lang="zh-CN" altLang="en-US" dirty="0"/>
                        <a:t>从基础数据集生成五个基本扩增集</a:t>
                      </a:r>
                    </a:p>
                  </a:txBody>
                  <a:tcPr/>
                </a:tc>
                <a:extLst>
                  <a:ext uri="{0D108BD9-81ED-4DB2-BD59-A6C34878D82A}">
                    <a16:rowId xmlns:a16="http://schemas.microsoft.com/office/drawing/2014/main" val="4287184259"/>
                  </a:ext>
                </a:extLst>
              </a:tr>
              <a:tr h="812438">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dirty="0"/>
                        <a:t>generate_augmentation_set.py</a:t>
                      </a:r>
                    </a:p>
                    <a:p>
                      <a:pPr marL="457200" lvl="1" indent="0">
                        <a:buNone/>
                      </a:pPr>
                      <a:endParaRPr lang="en-US" altLang="zh-CN" dirty="0"/>
                    </a:p>
                  </a:txBody>
                  <a:tcPr/>
                </a:tc>
                <a:tc>
                  <a:txBody>
                    <a:bodyPr/>
                    <a:lstStyle/>
                    <a:p>
                      <a:r>
                        <a:rPr lang="zh-CN" altLang="en-US" dirty="0"/>
                        <a:t>通过五个基本扩增集生成</a:t>
                      </a:r>
                      <a:r>
                        <a:rPr lang="en-US" altLang="zh-CN" dirty="0"/>
                        <a:t>30</a:t>
                      </a:r>
                      <a:r>
                        <a:rPr lang="zh-CN" altLang="en-US" dirty="0"/>
                        <a:t>个实验用扩增集</a:t>
                      </a:r>
                    </a:p>
                  </a:txBody>
                  <a:tcPr/>
                </a:tc>
                <a:extLst>
                  <a:ext uri="{0D108BD9-81ED-4DB2-BD59-A6C34878D82A}">
                    <a16:rowId xmlns:a16="http://schemas.microsoft.com/office/drawing/2014/main" val="3331940782"/>
                  </a:ext>
                </a:extLst>
              </a:tr>
              <a:tr h="8124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generate_mnli_training_directory.py</a:t>
                      </a:r>
                      <a:endParaRPr lang="zh-CN" altLang="en-US" dirty="0"/>
                    </a:p>
                    <a:p>
                      <a:endParaRPr lang="zh-CN" altLang="en-US" dirty="0"/>
                    </a:p>
                  </a:txBody>
                  <a:tcPr/>
                </a:tc>
                <a:tc>
                  <a:txBody>
                    <a:bodyPr/>
                    <a:lstStyle/>
                    <a:p>
                      <a:r>
                        <a:rPr lang="zh-CN" altLang="en-US" dirty="0"/>
                        <a:t>将</a:t>
                      </a:r>
                      <a:r>
                        <a:rPr lang="en-US" altLang="zh-CN" dirty="0"/>
                        <a:t>30</a:t>
                      </a:r>
                      <a:r>
                        <a:rPr lang="zh-CN" altLang="en-US" dirty="0"/>
                        <a:t>个扩增集分别连接到训练集的尾部，生成</a:t>
                      </a:r>
                      <a:r>
                        <a:rPr lang="en-US" altLang="zh-CN" dirty="0"/>
                        <a:t>30</a:t>
                      </a:r>
                      <a:r>
                        <a:rPr lang="zh-CN" altLang="en-US" dirty="0"/>
                        <a:t>个训练集，为每个训练集生成用于训练模型和在</a:t>
                      </a:r>
                      <a:r>
                        <a:rPr lang="en-US" altLang="zh-CN" dirty="0"/>
                        <a:t>HANS</a:t>
                      </a:r>
                      <a:r>
                        <a:rPr lang="zh-CN" altLang="en-US" dirty="0"/>
                        <a:t>测试集上评估模型的三个命令行脚本。</a:t>
                      </a:r>
                    </a:p>
                  </a:txBody>
                  <a:tcPr/>
                </a:tc>
                <a:extLst>
                  <a:ext uri="{0D108BD9-81ED-4DB2-BD59-A6C34878D82A}">
                    <a16:rowId xmlns:a16="http://schemas.microsoft.com/office/drawing/2014/main" val="1117384748"/>
                  </a:ext>
                </a:extLst>
              </a:tr>
            </a:tbl>
          </a:graphicData>
        </a:graphic>
      </p:graphicFrame>
    </p:spTree>
    <p:extLst>
      <p:ext uri="{BB962C8B-B14F-4D97-AF65-F5344CB8AC3E}">
        <p14:creationId xmlns:p14="http://schemas.microsoft.com/office/powerpoint/2010/main" val="2935743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E6388-E286-4240-8547-ABF06752D7D5}"/>
              </a:ext>
            </a:extLst>
          </p:cNvPr>
          <p:cNvSpPr>
            <a:spLocks noGrp="1"/>
          </p:cNvSpPr>
          <p:nvPr>
            <p:ph type="title"/>
          </p:nvPr>
        </p:nvSpPr>
        <p:spPr/>
        <p:txBody>
          <a:bodyPr/>
          <a:lstStyle/>
          <a:p>
            <a:r>
              <a:rPr lang="zh-CN" altLang="en-US" dirty="0"/>
              <a:t>我的工作</a:t>
            </a:r>
            <a:r>
              <a:rPr lang="en-US" altLang="zh-CN" dirty="0"/>
              <a:t>——</a:t>
            </a:r>
            <a:r>
              <a:rPr lang="zh-CN" altLang="en-US" dirty="0"/>
              <a:t>工具模块介绍</a:t>
            </a:r>
          </a:p>
        </p:txBody>
      </p:sp>
      <p:sp>
        <p:nvSpPr>
          <p:cNvPr id="3" name="内容占位符 2">
            <a:extLst>
              <a:ext uri="{FF2B5EF4-FFF2-40B4-BE49-F238E27FC236}">
                <a16:creationId xmlns:a16="http://schemas.microsoft.com/office/drawing/2014/main" id="{6F53066C-06DA-4FDA-A206-1282D017F331}"/>
              </a:ext>
            </a:extLst>
          </p:cNvPr>
          <p:cNvSpPr>
            <a:spLocks noGrp="1"/>
          </p:cNvSpPr>
          <p:nvPr>
            <p:ph idx="1"/>
          </p:nvPr>
        </p:nvSpPr>
        <p:spPr>
          <a:xfrm>
            <a:off x="838200" y="1825625"/>
            <a:ext cx="10515600" cy="4494152"/>
          </a:xfrm>
        </p:spPr>
        <p:txBody>
          <a:bodyPr>
            <a:normAutofit/>
          </a:bodyPr>
          <a:lstStyle/>
          <a:p>
            <a:r>
              <a:rPr lang="en-US" altLang="zh-CN" dirty="0"/>
              <a:t>generate_dataset.py</a:t>
            </a:r>
          </a:p>
          <a:p>
            <a:pPr marL="0" indent="0">
              <a:buNone/>
            </a:pPr>
            <a:r>
              <a:rPr lang="zh-CN" altLang="en-US" dirty="0"/>
              <a:t>我对于这个模块的重构主要体现在将代码中原本堆积在一起的逻辑尽量分离开来，在主方法中保留工具大体的逻辑框架，和输入输出，将比较复杂的逻辑判断放进了一个单独的类中，并将一些可以抽象出来的过程抽象出来。</a:t>
            </a:r>
          </a:p>
          <a:p>
            <a:pPr marL="0" indent="0">
              <a:buNone/>
            </a:pPr>
            <a:endParaRPr lang="en-US" altLang="zh-CN" dirty="0"/>
          </a:p>
        </p:txBody>
      </p:sp>
    </p:spTree>
    <p:extLst>
      <p:ext uri="{BB962C8B-B14F-4D97-AF65-F5344CB8AC3E}">
        <p14:creationId xmlns:p14="http://schemas.microsoft.com/office/powerpoint/2010/main" val="186968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E6388-E286-4240-8547-ABF06752D7D5}"/>
              </a:ext>
            </a:extLst>
          </p:cNvPr>
          <p:cNvSpPr>
            <a:spLocks noGrp="1"/>
          </p:cNvSpPr>
          <p:nvPr>
            <p:ph type="title"/>
          </p:nvPr>
        </p:nvSpPr>
        <p:spPr/>
        <p:txBody>
          <a:bodyPr/>
          <a:lstStyle/>
          <a:p>
            <a:r>
              <a:rPr lang="zh-CN" altLang="en-US" dirty="0"/>
              <a:t>我的工作</a:t>
            </a:r>
            <a:r>
              <a:rPr lang="en-US" altLang="zh-CN" dirty="0"/>
              <a:t>——</a:t>
            </a:r>
            <a:r>
              <a:rPr lang="zh-CN" altLang="en-US" dirty="0"/>
              <a:t>工具模块介绍</a:t>
            </a:r>
          </a:p>
        </p:txBody>
      </p:sp>
      <p:sp>
        <p:nvSpPr>
          <p:cNvPr id="3" name="内容占位符 2">
            <a:extLst>
              <a:ext uri="{FF2B5EF4-FFF2-40B4-BE49-F238E27FC236}">
                <a16:creationId xmlns:a16="http://schemas.microsoft.com/office/drawing/2014/main" id="{6F53066C-06DA-4FDA-A206-1282D017F331}"/>
              </a:ext>
            </a:extLst>
          </p:cNvPr>
          <p:cNvSpPr>
            <a:spLocks noGrp="1"/>
          </p:cNvSpPr>
          <p:nvPr>
            <p:ph idx="1"/>
          </p:nvPr>
        </p:nvSpPr>
        <p:spPr>
          <a:xfrm>
            <a:off x="838200" y="1825625"/>
            <a:ext cx="10515600" cy="4494152"/>
          </a:xfrm>
        </p:spPr>
        <p:txBody>
          <a:bodyPr>
            <a:normAutofit/>
          </a:bodyPr>
          <a:lstStyle/>
          <a:p>
            <a:pPr>
              <a:lnSpc>
                <a:spcPct val="100000"/>
              </a:lnSpc>
              <a:spcBef>
                <a:spcPts val="0"/>
              </a:spcBef>
              <a:defRPr/>
            </a:pPr>
            <a:r>
              <a:rPr lang="en-US" altLang="zh-CN" dirty="0"/>
              <a:t>generate_augmentation_set.py</a:t>
            </a:r>
          </a:p>
          <a:p>
            <a:pPr marL="0" indent="0">
              <a:buNone/>
            </a:pPr>
            <a:r>
              <a:rPr lang="zh-CN" altLang="en-US" dirty="0"/>
              <a:t>这个模块完全由我实现，对于</a:t>
            </a:r>
            <a:r>
              <a:rPr lang="en-US" altLang="zh-CN" dirty="0"/>
              <a:t>5</a:t>
            </a:r>
            <a:r>
              <a:rPr lang="zh-CN" altLang="en-US" dirty="0"/>
              <a:t>个基本扩增集进行混合、抽取等操作，生成</a:t>
            </a:r>
            <a:r>
              <a:rPr lang="en-US" altLang="zh-CN" dirty="0"/>
              <a:t>30</a:t>
            </a:r>
            <a:r>
              <a:rPr lang="zh-CN" altLang="en-US" dirty="0"/>
              <a:t>个实验用扩增集</a:t>
            </a:r>
            <a:endParaRPr lang="en-US" altLang="zh-CN" dirty="0"/>
          </a:p>
        </p:txBody>
      </p:sp>
    </p:spTree>
    <p:extLst>
      <p:ext uri="{BB962C8B-B14F-4D97-AF65-F5344CB8AC3E}">
        <p14:creationId xmlns:p14="http://schemas.microsoft.com/office/powerpoint/2010/main" val="2004687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E6388-E286-4240-8547-ABF06752D7D5}"/>
              </a:ext>
            </a:extLst>
          </p:cNvPr>
          <p:cNvSpPr>
            <a:spLocks noGrp="1"/>
          </p:cNvSpPr>
          <p:nvPr>
            <p:ph type="title"/>
          </p:nvPr>
        </p:nvSpPr>
        <p:spPr/>
        <p:txBody>
          <a:bodyPr/>
          <a:lstStyle/>
          <a:p>
            <a:r>
              <a:rPr lang="zh-CN" altLang="en-US" dirty="0"/>
              <a:t>我的工作</a:t>
            </a:r>
            <a:r>
              <a:rPr lang="en-US" altLang="zh-CN" dirty="0"/>
              <a:t>——</a:t>
            </a:r>
            <a:r>
              <a:rPr lang="zh-CN" altLang="en-US" dirty="0"/>
              <a:t>工具模块介绍</a:t>
            </a:r>
          </a:p>
        </p:txBody>
      </p:sp>
      <p:sp>
        <p:nvSpPr>
          <p:cNvPr id="3" name="内容占位符 2">
            <a:extLst>
              <a:ext uri="{FF2B5EF4-FFF2-40B4-BE49-F238E27FC236}">
                <a16:creationId xmlns:a16="http://schemas.microsoft.com/office/drawing/2014/main" id="{6F53066C-06DA-4FDA-A206-1282D017F331}"/>
              </a:ext>
            </a:extLst>
          </p:cNvPr>
          <p:cNvSpPr>
            <a:spLocks noGrp="1"/>
          </p:cNvSpPr>
          <p:nvPr>
            <p:ph idx="1"/>
          </p:nvPr>
        </p:nvSpPr>
        <p:spPr>
          <a:xfrm>
            <a:off x="838200" y="1825625"/>
            <a:ext cx="10515600" cy="1866699"/>
          </a:xfrm>
        </p:spPr>
        <p:txBody>
          <a:bodyPr>
            <a:normAutofit fontScale="92500" lnSpcReduction="10000"/>
          </a:bodyPr>
          <a:lstStyle/>
          <a:p>
            <a:pPr>
              <a:lnSpc>
                <a:spcPct val="100000"/>
              </a:lnSpc>
              <a:spcBef>
                <a:spcPts val="0"/>
              </a:spcBef>
              <a:defRPr/>
            </a:pPr>
            <a:r>
              <a:rPr lang="en-US" altLang="zh-CN" dirty="0"/>
              <a:t>generate_mnli_training_directory.py</a:t>
            </a:r>
            <a:endParaRPr lang="zh-CN" altLang="en-US" dirty="0"/>
          </a:p>
          <a:p>
            <a:pPr marL="0" indent="0">
              <a:buNone/>
            </a:pPr>
            <a:r>
              <a:rPr lang="zh-CN" altLang="en-US" dirty="0"/>
              <a:t>这个模块完全由我实现，将上一个模块构建的</a:t>
            </a:r>
            <a:r>
              <a:rPr lang="en-US" altLang="zh-CN" dirty="0"/>
              <a:t>30</a:t>
            </a:r>
            <a:r>
              <a:rPr lang="zh-CN" altLang="en-US" dirty="0"/>
              <a:t>个实验扩增集分别连接到一个给定的训练集上，生成</a:t>
            </a:r>
            <a:r>
              <a:rPr lang="en-US" altLang="zh-CN" dirty="0"/>
              <a:t>30</a:t>
            </a:r>
            <a:r>
              <a:rPr lang="zh-CN" altLang="en-US" dirty="0"/>
              <a:t>个扩增后的训练集，并为每个训练集生成，这三个脚本的模板来源于论文给出的</a:t>
            </a:r>
            <a:r>
              <a:rPr lang="en-US" altLang="zh-CN" dirty="0" err="1"/>
              <a:t>linux</a:t>
            </a:r>
            <a:r>
              <a:rPr lang="zh-CN" altLang="en-US" dirty="0"/>
              <a:t>脚本与论文项目中</a:t>
            </a:r>
            <a:r>
              <a:rPr lang="en-US" altLang="zh-CN" dirty="0"/>
              <a:t>readme</a:t>
            </a:r>
            <a:r>
              <a:rPr lang="zh-CN" altLang="en-US" dirty="0"/>
              <a:t>上的说明。</a:t>
            </a:r>
            <a:endParaRPr lang="en-US" altLang="zh-CN" dirty="0"/>
          </a:p>
          <a:p>
            <a:pPr marL="0" indent="0">
              <a:buNone/>
            </a:pPr>
            <a:endParaRPr lang="en-US" altLang="zh-CN" dirty="0"/>
          </a:p>
        </p:txBody>
      </p:sp>
      <p:graphicFrame>
        <p:nvGraphicFramePr>
          <p:cNvPr id="4" name="表格 4">
            <a:extLst>
              <a:ext uri="{FF2B5EF4-FFF2-40B4-BE49-F238E27FC236}">
                <a16:creationId xmlns:a16="http://schemas.microsoft.com/office/drawing/2014/main" id="{5386E475-82BC-4012-BFD4-9BB9E1D2B431}"/>
              </a:ext>
            </a:extLst>
          </p:cNvPr>
          <p:cNvGraphicFramePr>
            <a:graphicFrameLocks noGrp="1"/>
          </p:cNvGraphicFramePr>
          <p:nvPr>
            <p:extLst>
              <p:ext uri="{D42A27DB-BD31-4B8C-83A1-F6EECF244321}">
                <p14:modId xmlns:p14="http://schemas.microsoft.com/office/powerpoint/2010/main" val="1900098427"/>
              </p:ext>
            </p:extLst>
          </p:nvPr>
        </p:nvGraphicFramePr>
        <p:xfrm>
          <a:off x="1001853" y="4006875"/>
          <a:ext cx="10028820" cy="2174004"/>
        </p:xfrm>
        <a:graphic>
          <a:graphicData uri="http://schemas.openxmlformats.org/drawingml/2006/table">
            <a:tbl>
              <a:tblPr firstRow="1" bandRow="1">
                <a:tableStyleId>{5C22544A-7EE6-4342-B048-85BDC9FD1C3A}</a:tableStyleId>
              </a:tblPr>
              <a:tblGrid>
                <a:gridCol w="5014410">
                  <a:extLst>
                    <a:ext uri="{9D8B030D-6E8A-4147-A177-3AD203B41FA5}">
                      <a16:colId xmlns:a16="http://schemas.microsoft.com/office/drawing/2014/main" val="2361984276"/>
                    </a:ext>
                  </a:extLst>
                </a:gridCol>
                <a:gridCol w="5014410">
                  <a:extLst>
                    <a:ext uri="{9D8B030D-6E8A-4147-A177-3AD203B41FA5}">
                      <a16:colId xmlns:a16="http://schemas.microsoft.com/office/drawing/2014/main" val="1750725161"/>
                    </a:ext>
                  </a:extLst>
                </a:gridCol>
              </a:tblGrid>
              <a:tr h="543501">
                <a:tc>
                  <a:txBody>
                    <a:bodyPr/>
                    <a:lstStyle/>
                    <a:p>
                      <a:r>
                        <a:rPr lang="zh-CN" altLang="en-US" dirty="0"/>
                        <a:t>脚本</a:t>
                      </a:r>
                    </a:p>
                  </a:txBody>
                  <a:tcPr/>
                </a:tc>
                <a:tc>
                  <a:txBody>
                    <a:bodyPr/>
                    <a:lstStyle/>
                    <a:p>
                      <a:r>
                        <a:rPr lang="zh-CN" altLang="en-US" dirty="0"/>
                        <a:t>介绍</a:t>
                      </a:r>
                    </a:p>
                  </a:txBody>
                  <a:tcPr/>
                </a:tc>
                <a:extLst>
                  <a:ext uri="{0D108BD9-81ED-4DB2-BD59-A6C34878D82A}">
                    <a16:rowId xmlns:a16="http://schemas.microsoft.com/office/drawing/2014/main" val="2731233772"/>
                  </a:ext>
                </a:extLst>
              </a:tr>
              <a:tr h="543501">
                <a:tc>
                  <a:txBody>
                    <a:bodyPr/>
                    <a:lstStyle/>
                    <a:p>
                      <a:r>
                        <a:rPr lang="en-US" altLang="zh-CN" dirty="0"/>
                        <a:t>train.bat</a:t>
                      </a:r>
                      <a:endParaRPr lang="zh-CN" altLang="en-US" dirty="0"/>
                    </a:p>
                  </a:txBody>
                  <a:tcPr/>
                </a:tc>
                <a:tc>
                  <a:txBody>
                    <a:bodyPr/>
                    <a:lstStyle/>
                    <a:p>
                      <a:r>
                        <a:rPr lang="zh-CN" altLang="en-US" dirty="0"/>
                        <a:t>运行扩增后的训练集，生成训练好的模型</a:t>
                      </a:r>
                    </a:p>
                  </a:txBody>
                  <a:tcPr/>
                </a:tc>
                <a:extLst>
                  <a:ext uri="{0D108BD9-81ED-4DB2-BD59-A6C34878D82A}">
                    <a16:rowId xmlns:a16="http://schemas.microsoft.com/office/drawing/2014/main" val="4140689148"/>
                  </a:ext>
                </a:extLst>
              </a:tr>
              <a:tr h="543501">
                <a:tc>
                  <a:txBody>
                    <a:bodyPr/>
                    <a:lstStyle/>
                    <a:p>
                      <a:r>
                        <a:rPr lang="en-US" altLang="zh-CN" dirty="0"/>
                        <a:t>hans_predict.bat</a:t>
                      </a:r>
                      <a:endParaRPr lang="zh-CN" altLang="en-US" dirty="0"/>
                    </a:p>
                  </a:txBody>
                  <a:tcPr/>
                </a:tc>
                <a:tc>
                  <a:txBody>
                    <a:bodyPr/>
                    <a:lstStyle/>
                    <a:p>
                      <a:r>
                        <a:rPr lang="zh-CN" altLang="en-US" dirty="0"/>
                        <a:t>使用训练好的模型在</a:t>
                      </a:r>
                      <a:r>
                        <a:rPr lang="en-US" altLang="zh-CN" dirty="0" err="1"/>
                        <a:t>hans</a:t>
                      </a:r>
                      <a:r>
                        <a:rPr lang="zh-CN" altLang="en-US" dirty="0"/>
                        <a:t>测试集上进行预测</a:t>
                      </a:r>
                    </a:p>
                  </a:txBody>
                  <a:tcPr/>
                </a:tc>
                <a:extLst>
                  <a:ext uri="{0D108BD9-81ED-4DB2-BD59-A6C34878D82A}">
                    <a16:rowId xmlns:a16="http://schemas.microsoft.com/office/drawing/2014/main" val="3614581889"/>
                  </a:ext>
                </a:extLst>
              </a:tr>
              <a:tr h="543501">
                <a:tc>
                  <a:txBody>
                    <a:bodyPr/>
                    <a:lstStyle/>
                    <a:p>
                      <a:r>
                        <a:rPr lang="en-US" altLang="zh-CN" dirty="0"/>
                        <a:t>hans_evaluate.bat</a:t>
                      </a:r>
                      <a:endParaRPr lang="zh-CN" altLang="en-US" dirty="0"/>
                    </a:p>
                  </a:txBody>
                  <a:tcPr/>
                </a:tc>
                <a:tc>
                  <a:txBody>
                    <a:bodyPr/>
                    <a:lstStyle/>
                    <a:p>
                      <a:r>
                        <a:rPr lang="zh-CN" altLang="en-US" dirty="0"/>
                        <a:t>评估</a:t>
                      </a:r>
                      <a:r>
                        <a:rPr lang="en-US" altLang="zh-CN" dirty="0" err="1"/>
                        <a:t>hans</a:t>
                      </a:r>
                      <a:r>
                        <a:rPr lang="zh-CN" altLang="en-US" dirty="0"/>
                        <a:t>测试集上预测的结果</a:t>
                      </a:r>
                    </a:p>
                  </a:txBody>
                  <a:tcPr/>
                </a:tc>
                <a:extLst>
                  <a:ext uri="{0D108BD9-81ED-4DB2-BD59-A6C34878D82A}">
                    <a16:rowId xmlns:a16="http://schemas.microsoft.com/office/drawing/2014/main" val="1821274214"/>
                  </a:ext>
                </a:extLst>
              </a:tr>
            </a:tbl>
          </a:graphicData>
        </a:graphic>
      </p:graphicFrame>
    </p:spTree>
    <p:extLst>
      <p:ext uri="{BB962C8B-B14F-4D97-AF65-F5344CB8AC3E}">
        <p14:creationId xmlns:p14="http://schemas.microsoft.com/office/powerpoint/2010/main" val="3166956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E6388-E286-4240-8547-ABF06752D7D5}"/>
              </a:ext>
            </a:extLst>
          </p:cNvPr>
          <p:cNvSpPr>
            <a:spLocks noGrp="1"/>
          </p:cNvSpPr>
          <p:nvPr>
            <p:ph type="title"/>
          </p:nvPr>
        </p:nvSpPr>
        <p:spPr/>
        <p:txBody>
          <a:bodyPr/>
          <a:lstStyle/>
          <a:p>
            <a:r>
              <a:rPr lang="zh-CN" altLang="en-US" dirty="0"/>
              <a:t>工具实现核心点</a:t>
            </a:r>
          </a:p>
        </p:txBody>
      </p:sp>
      <p:sp>
        <p:nvSpPr>
          <p:cNvPr id="3" name="内容占位符 2">
            <a:extLst>
              <a:ext uri="{FF2B5EF4-FFF2-40B4-BE49-F238E27FC236}">
                <a16:creationId xmlns:a16="http://schemas.microsoft.com/office/drawing/2014/main" id="{6F53066C-06DA-4FDA-A206-1282D017F331}"/>
              </a:ext>
            </a:extLst>
          </p:cNvPr>
          <p:cNvSpPr>
            <a:spLocks noGrp="1"/>
          </p:cNvSpPr>
          <p:nvPr>
            <p:ph idx="1"/>
          </p:nvPr>
        </p:nvSpPr>
        <p:spPr>
          <a:xfrm>
            <a:off x="838200" y="1825625"/>
            <a:ext cx="10515600" cy="4494152"/>
          </a:xfrm>
        </p:spPr>
        <p:txBody>
          <a:bodyPr>
            <a:normAutofit lnSpcReduction="10000"/>
          </a:bodyPr>
          <a:lstStyle/>
          <a:p>
            <a:pPr marL="0" indent="0">
              <a:buNone/>
            </a:pPr>
            <a:r>
              <a:rPr lang="zh-CN" altLang="en-US" dirty="0"/>
              <a:t>工具实现的核心点在于如何用代码完成之前提到的两个基本扩增方法（主宾颠倒和被动）</a:t>
            </a:r>
            <a:endParaRPr lang="en-US" altLang="zh-CN" dirty="0"/>
          </a:p>
          <a:p>
            <a:pPr marL="0" indent="0">
              <a:buNone/>
            </a:pPr>
            <a:r>
              <a:rPr lang="zh-CN" altLang="en-US" dirty="0"/>
              <a:t>这个过程依赖于原预料库中已经构造好的每个句子的语法分析树，简单来讲这个语法分析树的构建方法就是使用一种上下文无关文法来对英文句子进行分析，然后生成一颗语法分析树，这个过程与编译原理中所提到的文法分析比较类似。</a:t>
            </a:r>
            <a:endParaRPr lang="en-US" altLang="zh-CN" dirty="0"/>
          </a:p>
          <a:p>
            <a:pPr marL="0" indent="0">
              <a:buNone/>
            </a:pPr>
            <a:r>
              <a:rPr lang="zh-CN" altLang="en-US" dirty="0"/>
              <a:t>该工具使用这个语法分析树完成以下工作：</a:t>
            </a:r>
            <a:endParaRPr lang="en-US" altLang="zh-CN" dirty="0"/>
          </a:p>
          <a:p>
            <a:pPr marL="0" indent="0">
              <a:buNone/>
            </a:pPr>
            <a:r>
              <a:rPr lang="zh-CN" altLang="en-US" dirty="0"/>
              <a:t>（</a:t>
            </a:r>
            <a:r>
              <a:rPr lang="en-US" altLang="zh-CN" dirty="0"/>
              <a:t>1</a:t>
            </a:r>
            <a:r>
              <a:rPr lang="zh-CN" altLang="en-US" dirty="0"/>
              <a:t>）找到符合要求的句子</a:t>
            </a:r>
            <a:endParaRPr lang="en-US" altLang="zh-CN" dirty="0"/>
          </a:p>
          <a:p>
            <a:pPr marL="0" indent="0">
              <a:buNone/>
            </a:pPr>
            <a:r>
              <a:rPr lang="zh-CN" altLang="en-US" dirty="0"/>
              <a:t>（</a:t>
            </a:r>
            <a:r>
              <a:rPr lang="en-US" altLang="zh-CN" dirty="0"/>
              <a:t>2</a:t>
            </a:r>
            <a:r>
              <a:rPr lang="zh-CN" altLang="en-US" dirty="0"/>
              <a:t>）定位句子的主语，谓语，宾语</a:t>
            </a:r>
            <a:endParaRPr lang="en-US" altLang="zh-CN" dirty="0"/>
          </a:p>
          <a:p>
            <a:pPr marL="0" indent="0">
              <a:buNone/>
            </a:pPr>
            <a:r>
              <a:rPr lang="zh-CN" altLang="en-US" dirty="0"/>
              <a:t>（</a:t>
            </a:r>
            <a:r>
              <a:rPr lang="en-US" altLang="zh-CN" dirty="0"/>
              <a:t>3</a:t>
            </a:r>
            <a:r>
              <a:rPr lang="zh-CN" altLang="en-US" dirty="0"/>
              <a:t>）根据定位好的主语，谓语，宾语来生成主宾颠倒后的句子，与被动句</a:t>
            </a:r>
            <a:endParaRPr lang="en-US" altLang="zh-CN" dirty="0"/>
          </a:p>
        </p:txBody>
      </p:sp>
    </p:spTree>
    <p:extLst>
      <p:ext uri="{BB962C8B-B14F-4D97-AF65-F5344CB8AC3E}">
        <p14:creationId xmlns:p14="http://schemas.microsoft.com/office/powerpoint/2010/main" val="136578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E6388-E286-4240-8547-ABF06752D7D5}"/>
              </a:ext>
            </a:extLst>
          </p:cNvPr>
          <p:cNvSpPr>
            <a:spLocks noGrp="1"/>
          </p:cNvSpPr>
          <p:nvPr>
            <p:ph type="title"/>
          </p:nvPr>
        </p:nvSpPr>
        <p:spPr/>
        <p:txBody>
          <a:bodyPr/>
          <a:lstStyle/>
          <a:p>
            <a:r>
              <a:rPr lang="zh-CN" altLang="en-US" dirty="0"/>
              <a:t>工具实现核心点</a:t>
            </a:r>
            <a:r>
              <a:rPr lang="en-US" altLang="zh-CN" dirty="0"/>
              <a:t>——</a:t>
            </a:r>
            <a:r>
              <a:rPr lang="zh-CN" altLang="en-US" dirty="0"/>
              <a:t>（</a:t>
            </a:r>
            <a:r>
              <a:rPr lang="en-US" altLang="zh-CN" dirty="0"/>
              <a:t>1</a:t>
            </a:r>
            <a:r>
              <a:rPr lang="zh-CN" altLang="en-US" dirty="0"/>
              <a:t>）（</a:t>
            </a:r>
            <a:r>
              <a:rPr lang="en-US" altLang="zh-CN" dirty="0"/>
              <a:t>2</a:t>
            </a:r>
            <a:r>
              <a:rPr lang="zh-CN" altLang="en-US" dirty="0"/>
              <a:t>）</a:t>
            </a:r>
          </a:p>
        </p:txBody>
      </p:sp>
      <p:sp>
        <p:nvSpPr>
          <p:cNvPr id="3" name="内容占位符 2">
            <a:extLst>
              <a:ext uri="{FF2B5EF4-FFF2-40B4-BE49-F238E27FC236}">
                <a16:creationId xmlns:a16="http://schemas.microsoft.com/office/drawing/2014/main" id="{6F53066C-06DA-4FDA-A206-1282D017F331}"/>
              </a:ext>
            </a:extLst>
          </p:cNvPr>
          <p:cNvSpPr>
            <a:spLocks noGrp="1"/>
          </p:cNvSpPr>
          <p:nvPr>
            <p:ph idx="1"/>
          </p:nvPr>
        </p:nvSpPr>
        <p:spPr>
          <a:xfrm>
            <a:off x="838200" y="1825625"/>
            <a:ext cx="10515600" cy="4494152"/>
          </a:xfrm>
        </p:spPr>
        <p:txBody>
          <a:bodyPr>
            <a:normAutofit/>
          </a:bodyPr>
          <a:lstStyle/>
          <a:p>
            <a:pPr marL="0" indent="0">
              <a:buNone/>
            </a:pPr>
            <a:r>
              <a:rPr lang="zh-CN" altLang="en-US" dirty="0"/>
              <a:t>前两个过程是混在一起进行的，无法分开描述：</a:t>
            </a:r>
            <a:endParaRPr lang="en-US" altLang="zh-CN" dirty="0"/>
          </a:p>
          <a:p>
            <a:pPr marL="0" indent="0">
              <a:buNone/>
            </a:pPr>
            <a:r>
              <a:rPr lang="zh-CN" altLang="en-US" dirty="0"/>
              <a:t>这两个过程主要集中在</a:t>
            </a:r>
            <a:r>
              <a:rPr lang="en-US" altLang="zh-CN" dirty="0" err="1"/>
              <a:t>SentenceConvertor</a:t>
            </a:r>
            <a:r>
              <a:rPr lang="zh-CN" altLang="en-US" dirty="0"/>
              <a:t>类的构造方法中，下面我们依次关注每个筛选过程</a:t>
            </a:r>
            <a:endParaRPr lang="en-US" altLang="zh-CN" dirty="0"/>
          </a:p>
          <a:p>
            <a:pPr marL="0" indent="0">
              <a:buNone/>
            </a:pPr>
            <a:endParaRPr lang="en-US" altLang="zh-CN" dirty="0"/>
          </a:p>
        </p:txBody>
      </p:sp>
    </p:spTree>
    <p:extLst>
      <p:ext uri="{BB962C8B-B14F-4D97-AF65-F5344CB8AC3E}">
        <p14:creationId xmlns:p14="http://schemas.microsoft.com/office/powerpoint/2010/main" val="3460947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E6388-E286-4240-8547-ABF06752D7D5}"/>
              </a:ext>
            </a:extLst>
          </p:cNvPr>
          <p:cNvSpPr>
            <a:spLocks noGrp="1"/>
          </p:cNvSpPr>
          <p:nvPr>
            <p:ph type="title"/>
          </p:nvPr>
        </p:nvSpPr>
        <p:spPr/>
        <p:txBody>
          <a:bodyPr/>
          <a:lstStyle/>
          <a:p>
            <a:r>
              <a:rPr lang="zh-CN" altLang="en-US" dirty="0"/>
              <a:t>工具实现核心点</a:t>
            </a:r>
            <a:r>
              <a:rPr lang="en-US" altLang="zh-CN" dirty="0"/>
              <a:t>——</a:t>
            </a:r>
            <a:r>
              <a:rPr lang="zh-CN" altLang="en-US" dirty="0"/>
              <a:t>主语筛选（</a:t>
            </a:r>
            <a:r>
              <a:rPr lang="en-US" altLang="zh-CN" dirty="0"/>
              <a:t>1</a:t>
            </a:r>
            <a:r>
              <a:rPr lang="zh-CN" altLang="en-US" dirty="0"/>
              <a:t>）</a:t>
            </a:r>
          </a:p>
        </p:txBody>
      </p:sp>
      <p:pic>
        <p:nvPicPr>
          <p:cNvPr id="5" name="图片 4">
            <a:extLst>
              <a:ext uri="{FF2B5EF4-FFF2-40B4-BE49-F238E27FC236}">
                <a16:creationId xmlns:a16="http://schemas.microsoft.com/office/drawing/2014/main" id="{8E4D492B-7F0C-47E5-AF40-2825452B71B7}"/>
              </a:ext>
            </a:extLst>
          </p:cNvPr>
          <p:cNvPicPr>
            <a:picLocks noChangeAspect="1"/>
          </p:cNvPicPr>
          <p:nvPr/>
        </p:nvPicPr>
        <p:blipFill>
          <a:blip r:embed="rId2"/>
          <a:stretch>
            <a:fillRect/>
          </a:stretch>
        </p:blipFill>
        <p:spPr>
          <a:xfrm>
            <a:off x="838200" y="1635708"/>
            <a:ext cx="4067743" cy="1238423"/>
          </a:xfrm>
          <a:prstGeom prst="rect">
            <a:avLst/>
          </a:prstGeom>
        </p:spPr>
      </p:pic>
      <p:pic>
        <p:nvPicPr>
          <p:cNvPr id="7" name="图片 6">
            <a:extLst>
              <a:ext uri="{FF2B5EF4-FFF2-40B4-BE49-F238E27FC236}">
                <a16:creationId xmlns:a16="http://schemas.microsoft.com/office/drawing/2014/main" id="{95956778-A468-4AAE-921F-9F8DD0389E20}"/>
              </a:ext>
            </a:extLst>
          </p:cNvPr>
          <p:cNvPicPr>
            <a:picLocks noChangeAspect="1"/>
          </p:cNvPicPr>
          <p:nvPr/>
        </p:nvPicPr>
        <p:blipFill>
          <a:blip r:embed="rId3"/>
          <a:stretch>
            <a:fillRect/>
          </a:stretch>
        </p:blipFill>
        <p:spPr>
          <a:xfrm>
            <a:off x="838200" y="3567964"/>
            <a:ext cx="5915851" cy="2476846"/>
          </a:xfrm>
          <a:prstGeom prst="rect">
            <a:avLst/>
          </a:prstGeom>
        </p:spPr>
      </p:pic>
      <p:sp>
        <p:nvSpPr>
          <p:cNvPr id="8" name="文本框 7">
            <a:extLst>
              <a:ext uri="{FF2B5EF4-FFF2-40B4-BE49-F238E27FC236}">
                <a16:creationId xmlns:a16="http://schemas.microsoft.com/office/drawing/2014/main" id="{5BD9B085-6B72-4EAB-85C1-911B2B90B107}"/>
              </a:ext>
            </a:extLst>
          </p:cNvPr>
          <p:cNvSpPr txBox="1"/>
          <p:nvPr/>
        </p:nvSpPr>
        <p:spPr>
          <a:xfrm>
            <a:off x="838200" y="2986268"/>
            <a:ext cx="4740797" cy="369332"/>
          </a:xfrm>
          <a:prstGeom prst="rect">
            <a:avLst/>
          </a:prstGeom>
          <a:noFill/>
        </p:spPr>
        <p:txBody>
          <a:bodyPr wrap="square" rtlCol="0">
            <a:spAutoFit/>
          </a:bodyPr>
          <a:lstStyle/>
          <a:p>
            <a:r>
              <a:rPr lang="en-US" altLang="zh-CN" dirty="0"/>
              <a:t>generate_dataset.py : 270</a:t>
            </a:r>
            <a:endParaRPr lang="zh-CN" altLang="en-US" dirty="0"/>
          </a:p>
        </p:txBody>
      </p:sp>
      <p:sp>
        <p:nvSpPr>
          <p:cNvPr id="9" name="文本框 8">
            <a:extLst>
              <a:ext uri="{FF2B5EF4-FFF2-40B4-BE49-F238E27FC236}">
                <a16:creationId xmlns:a16="http://schemas.microsoft.com/office/drawing/2014/main" id="{03DF4E2B-F0C3-4876-910B-ED01D385316A}"/>
              </a:ext>
            </a:extLst>
          </p:cNvPr>
          <p:cNvSpPr txBox="1"/>
          <p:nvPr/>
        </p:nvSpPr>
        <p:spPr>
          <a:xfrm>
            <a:off x="838199" y="6244541"/>
            <a:ext cx="4740797" cy="369332"/>
          </a:xfrm>
          <a:prstGeom prst="rect">
            <a:avLst/>
          </a:prstGeom>
          <a:noFill/>
        </p:spPr>
        <p:txBody>
          <a:bodyPr wrap="square" rtlCol="0">
            <a:spAutoFit/>
          </a:bodyPr>
          <a:lstStyle/>
          <a:p>
            <a:r>
              <a:rPr lang="en-US" altLang="zh-CN" dirty="0"/>
              <a:t>generate_dataset.py : 100</a:t>
            </a:r>
            <a:endParaRPr lang="zh-CN" altLang="en-US" dirty="0"/>
          </a:p>
        </p:txBody>
      </p:sp>
      <p:sp>
        <p:nvSpPr>
          <p:cNvPr id="10" name="文本框 9">
            <a:extLst>
              <a:ext uri="{FF2B5EF4-FFF2-40B4-BE49-F238E27FC236}">
                <a16:creationId xmlns:a16="http://schemas.microsoft.com/office/drawing/2014/main" id="{3196C77D-F6EB-488C-9E9E-E4B89478A1B9}"/>
              </a:ext>
            </a:extLst>
          </p:cNvPr>
          <p:cNvSpPr txBox="1"/>
          <p:nvPr/>
        </p:nvSpPr>
        <p:spPr>
          <a:xfrm>
            <a:off x="7639291" y="1828800"/>
            <a:ext cx="3506165" cy="1200329"/>
          </a:xfrm>
          <a:prstGeom prst="rect">
            <a:avLst/>
          </a:prstGeom>
          <a:noFill/>
        </p:spPr>
        <p:txBody>
          <a:bodyPr wrap="square" rtlCol="0">
            <a:spAutoFit/>
          </a:bodyPr>
          <a:lstStyle/>
          <a:p>
            <a:r>
              <a:rPr lang="zh-CN" altLang="en-US" dirty="0"/>
              <a:t>从这两段代码可以看出，主语的选择标准是以一个限定词（</a:t>
            </a:r>
            <a:r>
              <a:rPr lang="en-US" altLang="zh-CN" dirty="0"/>
              <a:t>the</a:t>
            </a:r>
            <a:r>
              <a:rPr lang="zh-CN" altLang="en-US" dirty="0"/>
              <a:t>，</a:t>
            </a:r>
            <a:r>
              <a:rPr lang="en-US" altLang="zh-CN" dirty="0"/>
              <a:t>a</a:t>
            </a:r>
            <a:r>
              <a:rPr lang="zh-CN" altLang="en-US" dirty="0"/>
              <a:t>等等）开头且只有一个名词跟在后面。</a:t>
            </a:r>
          </a:p>
        </p:txBody>
      </p:sp>
    </p:spTree>
    <p:extLst>
      <p:ext uri="{BB962C8B-B14F-4D97-AF65-F5344CB8AC3E}">
        <p14:creationId xmlns:p14="http://schemas.microsoft.com/office/powerpoint/2010/main" val="1254266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12D77-58AA-4959-A771-93B15C5D7AB5}"/>
              </a:ext>
            </a:extLst>
          </p:cNvPr>
          <p:cNvSpPr>
            <a:spLocks noGrp="1"/>
          </p:cNvSpPr>
          <p:nvPr>
            <p:ph type="title"/>
          </p:nvPr>
        </p:nvSpPr>
        <p:spPr/>
        <p:txBody>
          <a:bodyPr/>
          <a:lstStyle/>
          <a:p>
            <a:r>
              <a:rPr lang="zh-CN" altLang="en-US" dirty="0"/>
              <a:t>问题背景</a:t>
            </a:r>
          </a:p>
        </p:txBody>
      </p:sp>
      <p:sp>
        <p:nvSpPr>
          <p:cNvPr id="3" name="内容占位符 2">
            <a:extLst>
              <a:ext uri="{FF2B5EF4-FFF2-40B4-BE49-F238E27FC236}">
                <a16:creationId xmlns:a16="http://schemas.microsoft.com/office/drawing/2014/main" id="{19932916-6DDF-43F2-B51F-5BD42A34EEC7}"/>
              </a:ext>
            </a:extLst>
          </p:cNvPr>
          <p:cNvSpPr>
            <a:spLocks noGrp="1"/>
          </p:cNvSpPr>
          <p:nvPr>
            <p:ph idx="1"/>
          </p:nvPr>
        </p:nvSpPr>
        <p:spPr>
          <a:xfrm>
            <a:off x="838200" y="1825625"/>
            <a:ext cx="10515600" cy="612775"/>
          </a:xfrm>
        </p:spPr>
        <p:txBody>
          <a:bodyPr/>
          <a:lstStyle/>
          <a:p>
            <a:r>
              <a:rPr lang="zh-CN" altLang="en-US" sz="1800" dirty="0">
                <a:ea typeface="楷体" panose="02010609060101010101" pitchFamily="49" charset="-122"/>
              </a:rPr>
              <a:t>“</a:t>
            </a:r>
            <a:r>
              <a:rPr lang="zh-CN" altLang="zh-CN" sz="1800" dirty="0">
                <a:effectLst/>
                <a:ea typeface="楷体" panose="02010609060101010101" pitchFamily="49" charset="-122"/>
              </a:rPr>
              <a:t>我们</a:t>
            </a:r>
            <a:r>
              <a:rPr lang="zh-CN" altLang="en-US" sz="1800" dirty="0">
                <a:effectLst/>
                <a:ea typeface="楷体" panose="02010609060101010101" pitchFamily="49" charset="-122"/>
              </a:rPr>
              <a:t>假说</a:t>
            </a:r>
            <a:r>
              <a:rPr lang="zh-CN" altLang="zh-CN" sz="1800" dirty="0">
                <a:effectLst/>
                <a:ea typeface="楷体" panose="02010609060101010101" pitchFamily="49" charset="-122"/>
              </a:rPr>
              <a:t>这个问题并不是与训练模型的局限性所产生的，而是由于在调校阶段缺少那些能够传达语法结构重要性的众包</a:t>
            </a:r>
            <a:r>
              <a:rPr lang="en-US" altLang="zh-CN" sz="1800" dirty="0">
                <a:effectLst/>
                <a:ea typeface="Calibri" panose="020F0502020204030204" pitchFamily="34" charset="0"/>
              </a:rPr>
              <a:t>NLI</a:t>
            </a:r>
            <a:r>
              <a:rPr lang="zh-CN" altLang="zh-CN" sz="1800" dirty="0">
                <a:effectLst/>
                <a:ea typeface="楷体" panose="02010609060101010101" pitchFamily="49" charset="-122"/>
              </a:rPr>
              <a:t>样本而产生的。</a:t>
            </a:r>
            <a:r>
              <a:rPr lang="zh-CN" altLang="en-US" sz="1800" dirty="0">
                <a:ea typeface="楷体" panose="02010609060101010101" pitchFamily="49" charset="-122"/>
              </a:rPr>
              <a:t>”</a:t>
            </a:r>
            <a:endParaRPr lang="en-US" altLang="zh-CN" sz="1800" dirty="0">
              <a:effectLst/>
              <a:ea typeface="楷体" panose="02010609060101010101" pitchFamily="49" charset="-122"/>
            </a:endParaRPr>
          </a:p>
          <a:p>
            <a:pPr marL="0" indent="0">
              <a:buNone/>
            </a:pPr>
            <a:endParaRPr lang="zh-CN" altLang="en-US" b="1" dirty="0"/>
          </a:p>
        </p:txBody>
      </p:sp>
      <p:sp>
        <p:nvSpPr>
          <p:cNvPr id="4" name="文本框 3">
            <a:extLst>
              <a:ext uri="{FF2B5EF4-FFF2-40B4-BE49-F238E27FC236}">
                <a16:creationId xmlns:a16="http://schemas.microsoft.com/office/drawing/2014/main" id="{F69E2AEA-E2D8-43BB-BA24-822356E444E5}"/>
              </a:ext>
            </a:extLst>
          </p:cNvPr>
          <p:cNvSpPr txBox="1"/>
          <p:nvPr/>
        </p:nvSpPr>
        <p:spPr>
          <a:xfrm>
            <a:off x="972456" y="2690336"/>
            <a:ext cx="10515599" cy="2862322"/>
          </a:xfrm>
          <a:prstGeom prst="rect">
            <a:avLst/>
          </a:prstGeom>
          <a:noFill/>
        </p:spPr>
        <p:txBody>
          <a:bodyPr wrap="square">
            <a:spAutoFit/>
          </a:bodyPr>
          <a:lstStyle/>
          <a:p>
            <a:pPr marL="0" indent="0">
              <a:buNone/>
            </a:pPr>
            <a:r>
              <a:rPr lang="zh-CN" altLang="en-US" sz="1800" b="1" dirty="0"/>
              <a:t>作者认为造成这种问题的原因并不是由模型本身的缺陷导致的，而是由于训练数据中缺失对语法敏感性的体现而造成的。至于造成这种问题的原因，作者认为是：在众包工人完成工作的过程中，“</a:t>
            </a:r>
            <a:r>
              <a:rPr lang="zh-CN" altLang="zh-CN" sz="1800" dirty="0">
                <a:effectLst/>
                <a:ea typeface="楷体" panose="02010609060101010101" pitchFamily="49" charset="-122"/>
              </a:rPr>
              <a:t>为了使工作量最小化，工人可能会将词汇重叠滥用作为一个生成导出的假说的捷径。</a:t>
            </a:r>
            <a:r>
              <a:rPr lang="zh-CN" altLang="en-US" sz="1800" dirty="0">
                <a:effectLst/>
                <a:ea typeface="楷体" panose="02010609060101010101" pitchFamily="49" charset="-122"/>
              </a:rPr>
              <a:t>”</a:t>
            </a:r>
            <a:r>
              <a:rPr lang="zh-CN" altLang="en-US" b="1" dirty="0">
                <a:latin typeface="+mn-ea"/>
              </a:rPr>
              <a:t>数据集的缺陷可能导致模型学习到了一些不正确的启发式，</a:t>
            </a:r>
            <a:r>
              <a:rPr lang="en-US" altLang="zh-CN" b="1" dirty="0">
                <a:latin typeface="+mn-ea"/>
              </a:rPr>
              <a:t>HANS</a:t>
            </a:r>
            <a:r>
              <a:rPr lang="zh-CN" altLang="en-US" b="1" dirty="0">
                <a:latin typeface="+mn-ea"/>
              </a:rPr>
              <a:t>测试集就是针对这些启发式的。启发式一共分为以下三种：</a:t>
            </a:r>
            <a:endParaRPr lang="en-US" altLang="zh-CN" b="1" dirty="0">
              <a:latin typeface="+mn-ea"/>
            </a:endParaRPr>
          </a:p>
          <a:p>
            <a:pPr marL="0" indent="0">
              <a:buNone/>
            </a:pPr>
            <a:r>
              <a:rPr lang="zh-CN" altLang="en-US" sz="1800" b="1" dirty="0">
                <a:latin typeface="+mn-ea"/>
              </a:rPr>
              <a:t>（</a:t>
            </a:r>
            <a:r>
              <a:rPr lang="en-US" altLang="zh-CN" sz="1800" b="1" dirty="0">
                <a:latin typeface="+mn-ea"/>
              </a:rPr>
              <a:t>1</a:t>
            </a:r>
            <a:r>
              <a:rPr lang="zh-CN" altLang="en-US" sz="1800" b="1" dirty="0">
                <a:latin typeface="+mn-ea"/>
              </a:rPr>
              <a:t>）词语重叠启发式：</a:t>
            </a:r>
            <a:r>
              <a:rPr lang="zh-CN" altLang="zh-CN" sz="1800" dirty="0">
                <a:effectLst/>
                <a:ea typeface="楷体" panose="02010609060101010101" pitchFamily="49" charset="-122"/>
              </a:rPr>
              <a:t>只要所有假说中的此都出现在前提中，那么标签就应该是“导出”</a:t>
            </a:r>
            <a:r>
              <a:rPr lang="zh-CN" altLang="en-US" sz="1800" dirty="0">
                <a:effectLst/>
                <a:ea typeface="楷体" panose="02010609060101010101" pitchFamily="49" charset="-122"/>
              </a:rPr>
              <a:t>。</a:t>
            </a:r>
            <a:endParaRPr lang="en-US" altLang="zh-CN" sz="1800" dirty="0">
              <a:effectLst/>
              <a:ea typeface="楷体" panose="02010609060101010101" pitchFamily="49" charset="-122"/>
            </a:endParaRPr>
          </a:p>
          <a:p>
            <a:pPr marL="0" indent="0">
              <a:buNone/>
            </a:pPr>
            <a:r>
              <a:rPr lang="zh-CN" altLang="en-US" b="1" dirty="0">
                <a:latin typeface="+mn-ea"/>
              </a:rPr>
              <a:t>（</a:t>
            </a:r>
            <a:r>
              <a:rPr lang="en-US" altLang="zh-CN" b="1" dirty="0">
                <a:latin typeface="+mn-ea"/>
              </a:rPr>
              <a:t>2</a:t>
            </a:r>
            <a:r>
              <a:rPr lang="zh-CN" altLang="en-US" b="1" dirty="0">
                <a:latin typeface="+mn-ea"/>
              </a:rPr>
              <a:t>）子序列启发式</a:t>
            </a:r>
            <a:r>
              <a:rPr lang="zh-CN" altLang="en-US" b="1" dirty="0">
                <a:latin typeface="楷体" panose="02010609060101010101" pitchFamily="49" charset="-122"/>
                <a:ea typeface="楷体" panose="02010609060101010101" pitchFamily="49" charset="-122"/>
              </a:rPr>
              <a:t>：</a:t>
            </a:r>
            <a:r>
              <a:rPr lang="zh-CN" altLang="zh-CN" sz="1800" dirty="0">
                <a:effectLst/>
                <a:ea typeface="楷体" panose="02010609060101010101" pitchFamily="49" charset="-122"/>
              </a:rPr>
              <a:t>一个前提可以导出那些构成该前提子序列的假说</a:t>
            </a:r>
            <a:endParaRPr lang="en-US" altLang="zh-CN" sz="1800" dirty="0">
              <a:effectLst/>
              <a:ea typeface="楷体" panose="02010609060101010101" pitchFamily="49" charset="-122"/>
            </a:endParaRPr>
          </a:p>
          <a:p>
            <a:pPr marL="0" indent="0">
              <a:buNone/>
            </a:pPr>
            <a:r>
              <a:rPr lang="zh-CN" altLang="en-US" b="1" dirty="0">
                <a:latin typeface="+mn-ea"/>
              </a:rPr>
              <a:t>（</a:t>
            </a:r>
            <a:r>
              <a:rPr lang="en-US" altLang="zh-CN" b="1" dirty="0">
                <a:latin typeface="+mn-ea"/>
              </a:rPr>
              <a:t>3</a:t>
            </a:r>
            <a:r>
              <a:rPr lang="zh-CN" altLang="en-US" b="1" dirty="0">
                <a:latin typeface="+mn-ea"/>
              </a:rPr>
              <a:t>）组成成分假说：</a:t>
            </a:r>
            <a:r>
              <a:rPr lang="zh-CN" altLang="zh-CN" sz="1800" dirty="0">
                <a:effectLst/>
                <a:ea typeface="楷体" panose="02010609060101010101" pitchFamily="49" charset="-122"/>
              </a:rPr>
              <a:t>前提可以导出它所有的组成部分</a:t>
            </a:r>
            <a:endParaRPr lang="en-US" altLang="zh-CN" sz="1800" dirty="0">
              <a:effectLst/>
              <a:ea typeface="楷体" panose="02010609060101010101" pitchFamily="49" charset="-122"/>
            </a:endParaRPr>
          </a:p>
          <a:p>
            <a:pPr marL="0" indent="0">
              <a:buNone/>
            </a:pPr>
            <a:r>
              <a:rPr lang="zh-CN" altLang="en-US" sz="1800" b="1" dirty="0">
                <a:latin typeface="+mn-ea"/>
              </a:rPr>
              <a:t>后两种启发式都可以看作是第一种启发式的一种特殊形式，但它们也存在细微的差别，子序列启发式强调假说是前提的子序列，子序列是指出现在假说中的词语和出现在前提中的词语相对顺序一致；组成成假说强调的是假说是前提的组成成分，例如假说是前提的一个从句。</a:t>
            </a:r>
            <a:endParaRPr lang="en-US" altLang="zh-CN" sz="1800" b="1" dirty="0">
              <a:latin typeface="+mn-ea"/>
            </a:endParaRPr>
          </a:p>
        </p:txBody>
      </p:sp>
    </p:spTree>
    <p:extLst>
      <p:ext uri="{BB962C8B-B14F-4D97-AF65-F5344CB8AC3E}">
        <p14:creationId xmlns:p14="http://schemas.microsoft.com/office/powerpoint/2010/main" val="2485963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E6388-E286-4240-8547-ABF06752D7D5}"/>
              </a:ext>
            </a:extLst>
          </p:cNvPr>
          <p:cNvSpPr>
            <a:spLocks noGrp="1"/>
          </p:cNvSpPr>
          <p:nvPr>
            <p:ph type="title"/>
          </p:nvPr>
        </p:nvSpPr>
        <p:spPr/>
        <p:txBody>
          <a:bodyPr/>
          <a:lstStyle/>
          <a:p>
            <a:r>
              <a:rPr lang="zh-CN" altLang="en-US" dirty="0"/>
              <a:t>工具实现核心点</a:t>
            </a:r>
            <a:r>
              <a:rPr lang="en-US" altLang="zh-CN" dirty="0"/>
              <a:t>——</a:t>
            </a:r>
            <a:r>
              <a:rPr lang="zh-CN" altLang="en-US" dirty="0"/>
              <a:t>主语筛选（</a:t>
            </a:r>
            <a:r>
              <a:rPr lang="en-US" altLang="zh-CN" dirty="0"/>
              <a:t>2</a:t>
            </a:r>
            <a:r>
              <a:rPr lang="zh-CN" altLang="en-US" dirty="0"/>
              <a:t>）</a:t>
            </a:r>
          </a:p>
        </p:txBody>
      </p:sp>
      <p:pic>
        <p:nvPicPr>
          <p:cNvPr id="4" name="图片 3">
            <a:extLst>
              <a:ext uri="{FF2B5EF4-FFF2-40B4-BE49-F238E27FC236}">
                <a16:creationId xmlns:a16="http://schemas.microsoft.com/office/drawing/2014/main" id="{D3F63228-DD38-4DBA-BDD5-4BD0EA87D6FD}"/>
              </a:ext>
            </a:extLst>
          </p:cNvPr>
          <p:cNvPicPr>
            <a:picLocks noChangeAspect="1"/>
          </p:cNvPicPr>
          <p:nvPr/>
        </p:nvPicPr>
        <p:blipFill>
          <a:blip r:embed="rId2"/>
          <a:stretch>
            <a:fillRect/>
          </a:stretch>
        </p:blipFill>
        <p:spPr>
          <a:xfrm>
            <a:off x="440164" y="1690688"/>
            <a:ext cx="4829849" cy="2391109"/>
          </a:xfrm>
          <a:prstGeom prst="rect">
            <a:avLst/>
          </a:prstGeom>
        </p:spPr>
      </p:pic>
      <p:sp>
        <p:nvSpPr>
          <p:cNvPr id="12" name="文本框 11">
            <a:extLst>
              <a:ext uri="{FF2B5EF4-FFF2-40B4-BE49-F238E27FC236}">
                <a16:creationId xmlns:a16="http://schemas.microsoft.com/office/drawing/2014/main" id="{408BF07F-0499-4CA9-9EC1-D3EECDCF0A20}"/>
              </a:ext>
            </a:extLst>
          </p:cNvPr>
          <p:cNvSpPr txBox="1"/>
          <p:nvPr/>
        </p:nvSpPr>
        <p:spPr>
          <a:xfrm>
            <a:off x="440164" y="4224759"/>
            <a:ext cx="4829849" cy="369332"/>
          </a:xfrm>
          <a:prstGeom prst="rect">
            <a:avLst/>
          </a:prstGeom>
          <a:noFill/>
        </p:spPr>
        <p:txBody>
          <a:bodyPr wrap="square" rtlCol="0">
            <a:spAutoFit/>
          </a:bodyPr>
          <a:lstStyle/>
          <a:p>
            <a:r>
              <a:rPr lang="en-US" altLang="zh-CN" dirty="0"/>
              <a:t>generate_dataset.py : 283</a:t>
            </a:r>
            <a:endParaRPr lang="zh-CN" altLang="en-US" dirty="0"/>
          </a:p>
        </p:txBody>
      </p:sp>
      <p:sp>
        <p:nvSpPr>
          <p:cNvPr id="13" name="文本框 12">
            <a:extLst>
              <a:ext uri="{FF2B5EF4-FFF2-40B4-BE49-F238E27FC236}">
                <a16:creationId xmlns:a16="http://schemas.microsoft.com/office/drawing/2014/main" id="{3A138CB2-56F3-4870-BA5C-DFEE68B07074}"/>
              </a:ext>
            </a:extLst>
          </p:cNvPr>
          <p:cNvSpPr txBox="1"/>
          <p:nvPr/>
        </p:nvSpPr>
        <p:spPr>
          <a:xfrm>
            <a:off x="5683319" y="3897131"/>
            <a:ext cx="4829849" cy="369332"/>
          </a:xfrm>
          <a:prstGeom prst="rect">
            <a:avLst/>
          </a:prstGeom>
          <a:noFill/>
        </p:spPr>
        <p:txBody>
          <a:bodyPr wrap="square" rtlCol="0">
            <a:spAutoFit/>
          </a:bodyPr>
          <a:lstStyle/>
          <a:p>
            <a:r>
              <a:rPr lang="en-US" altLang="zh-CN" dirty="0"/>
              <a:t>generate_dataset.py : 188</a:t>
            </a:r>
            <a:endParaRPr lang="zh-CN" altLang="en-US" dirty="0"/>
          </a:p>
        </p:txBody>
      </p:sp>
      <p:pic>
        <p:nvPicPr>
          <p:cNvPr id="15" name="图片 14">
            <a:extLst>
              <a:ext uri="{FF2B5EF4-FFF2-40B4-BE49-F238E27FC236}">
                <a16:creationId xmlns:a16="http://schemas.microsoft.com/office/drawing/2014/main" id="{858A3590-0472-4C27-BA63-C2623EB35451}"/>
              </a:ext>
            </a:extLst>
          </p:cNvPr>
          <p:cNvPicPr>
            <a:picLocks noChangeAspect="1"/>
          </p:cNvPicPr>
          <p:nvPr/>
        </p:nvPicPr>
        <p:blipFill>
          <a:blip r:embed="rId3"/>
          <a:stretch>
            <a:fillRect/>
          </a:stretch>
        </p:blipFill>
        <p:spPr>
          <a:xfrm>
            <a:off x="5804681" y="1690688"/>
            <a:ext cx="6300378" cy="2163682"/>
          </a:xfrm>
          <a:prstGeom prst="rect">
            <a:avLst/>
          </a:prstGeom>
        </p:spPr>
      </p:pic>
      <p:sp>
        <p:nvSpPr>
          <p:cNvPr id="16" name="文本框 15">
            <a:extLst>
              <a:ext uri="{FF2B5EF4-FFF2-40B4-BE49-F238E27FC236}">
                <a16:creationId xmlns:a16="http://schemas.microsoft.com/office/drawing/2014/main" id="{AC3796AF-A521-4B74-AE41-446E32DD887D}"/>
              </a:ext>
            </a:extLst>
          </p:cNvPr>
          <p:cNvSpPr txBox="1"/>
          <p:nvPr/>
        </p:nvSpPr>
        <p:spPr>
          <a:xfrm>
            <a:off x="995422" y="4982646"/>
            <a:ext cx="9517746" cy="923330"/>
          </a:xfrm>
          <a:prstGeom prst="rect">
            <a:avLst/>
          </a:prstGeom>
          <a:noFill/>
        </p:spPr>
        <p:txBody>
          <a:bodyPr wrap="square" rtlCol="0">
            <a:spAutoFit/>
          </a:bodyPr>
          <a:lstStyle/>
          <a:p>
            <a:r>
              <a:rPr lang="en-US" altLang="zh-CN" dirty="0" err="1"/>
              <a:t>find_vp</a:t>
            </a:r>
            <a:r>
              <a:rPr lang="en-US" altLang="zh-CN" dirty="0"/>
              <a:t> </a:t>
            </a:r>
            <a:r>
              <a:rPr lang="zh-CN" altLang="en-US" dirty="0"/>
              <a:t>会找到句子中第一个标签为</a:t>
            </a:r>
            <a:r>
              <a:rPr lang="en-US" altLang="zh-CN" dirty="0" err="1"/>
              <a:t>vp</a:t>
            </a:r>
            <a:r>
              <a:rPr lang="zh-CN" altLang="en-US" dirty="0"/>
              <a:t>，</a:t>
            </a:r>
            <a:r>
              <a:rPr lang="en-US" altLang="zh-CN" dirty="0"/>
              <a:t>sbar</a:t>
            </a:r>
            <a:r>
              <a:rPr lang="zh-CN" altLang="en-US" dirty="0"/>
              <a:t>（从句），</a:t>
            </a:r>
            <a:r>
              <a:rPr lang="en-US" altLang="zh-CN" dirty="0" err="1"/>
              <a:t>adjp</a:t>
            </a:r>
            <a:r>
              <a:rPr lang="zh-CN" altLang="en-US" dirty="0"/>
              <a:t>（形容词短语作的后置定语），但之后的</a:t>
            </a:r>
            <a:r>
              <a:rPr lang="en-US" altLang="zh-CN" dirty="0"/>
              <a:t>get_vp_head.py</a:t>
            </a:r>
            <a:r>
              <a:rPr lang="zh-CN" altLang="en-US" dirty="0"/>
              <a:t>会排除掉上述的</a:t>
            </a:r>
            <a:r>
              <a:rPr lang="en-US" altLang="zh-CN" dirty="0"/>
              <a:t>sbar</a:t>
            </a:r>
            <a:r>
              <a:rPr lang="zh-CN" altLang="en-US" dirty="0"/>
              <a:t>，</a:t>
            </a:r>
            <a:r>
              <a:rPr lang="en-US" altLang="zh-CN" dirty="0" err="1"/>
              <a:t>adip</a:t>
            </a:r>
            <a:r>
              <a:rPr lang="zh-CN" altLang="en-US" dirty="0"/>
              <a:t>，这应该也是为了排除掉具有复杂主语的句子（保证筛选过后的主语中不存在定语从句或形容词短语作后置定语的情况）</a:t>
            </a:r>
            <a:endParaRPr lang="en-US" altLang="zh-CN" dirty="0"/>
          </a:p>
        </p:txBody>
      </p:sp>
    </p:spTree>
    <p:extLst>
      <p:ext uri="{BB962C8B-B14F-4D97-AF65-F5344CB8AC3E}">
        <p14:creationId xmlns:p14="http://schemas.microsoft.com/office/powerpoint/2010/main" val="2206355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E6388-E286-4240-8547-ABF06752D7D5}"/>
              </a:ext>
            </a:extLst>
          </p:cNvPr>
          <p:cNvSpPr>
            <a:spLocks noGrp="1"/>
          </p:cNvSpPr>
          <p:nvPr>
            <p:ph type="title"/>
          </p:nvPr>
        </p:nvSpPr>
        <p:spPr/>
        <p:txBody>
          <a:bodyPr/>
          <a:lstStyle/>
          <a:p>
            <a:r>
              <a:rPr lang="zh-CN" altLang="en-US" dirty="0"/>
              <a:t>工具实现核心点</a:t>
            </a:r>
            <a:r>
              <a:rPr lang="en-US" altLang="zh-CN" dirty="0"/>
              <a:t>——</a:t>
            </a:r>
            <a:r>
              <a:rPr lang="zh-CN" altLang="en-US" dirty="0"/>
              <a:t>谓语筛选（</a:t>
            </a:r>
            <a:r>
              <a:rPr lang="en-US" altLang="zh-CN" dirty="0"/>
              <a:t>1</a:t>
            </a:r>
            <a:r>
              <a:rPr lang="zh-CN" altLang="en-US" dirty="0"/>
              <a:t>）</a:t>
            </a:r>
          </a:p>
        </p:txBody>
      </p:sp>
      <p:pic>
        <p:nvPicPr>
          <p:cNvPr id="4" name="图片 3">
            <a:extLst>
              <a:ext uri="{FF2B5EF4-FFF2-40B4-BE49-F238E27FC236}">
                <a16:creationId xmlns:a16="http://schemas.microsoft.com/office/drawing/2014/main" id="{D3F63228-DD38-4DBA-BDD5-4BD0EA87D6FD}"/>
              </a:ext>
            </a:extLst>
          </p:cNvPr>
          <p:cNvPicPr>
            <a:picLocks noChangeAspect="1"/>
          </p:cNvPicPr>
          <p:nvPr/>
        </p:nvPicPr>
        <p:blipFill>
          <a:blip r:embed="rId2"/>
          <a:stretch>
            <a:fillRect/>
          </a:stretch>
        </p:blipFill>
        <p:spPr>
          <a:xfrm>
            <a:off x="440164" y="1690688"/>
            <a:ext cx="4829849" cy="2391109"/>
          </a:xfrm>
          <a:prstGeom prst="rect">
            <a:avLst/>
          </a:prstGeom>
        </p:spPr>
      </p:pic>
      <p:sp>
        <p:nvSpPr>
          <p:cNvPr id="12" name="文本框 11">
            <a:extLst>
              <a:ext uri="{FF2B5EF4-FFF2-40B4-BE49-F238E27FC236}">
                <a16:creationId xmlns:a16="http://schemas.microsoft.com/office/drawing/2014/main" id="{408BF07F-0499-4CA9-9EC1-D3EECDCF0A20}"/>
              </a:ext>
            </a:extLst>
          </p:cNvPr>
          <p:cNvSpPr txBox="1"/>
          <p:nvPr/>
        </p:nvSpPr>
        <p:spPr>
          <a:xfrm>
            <a:off x="440164" y="4224759"/>
            <a:ext cx="4829849" cy="369332"/>
          </a:xfrm>
          <a:prstGeom prst="rect">
            <a:avLst/>
          </a:prstGeom>
          <a:noFill/>
        </p:spPr>
        <p:txBody>
          <a:bodyPr wrap="square" rtlCol="0">
            <a:spAutoFit/>
          </a:bodyPr>
          <a:lstStyle/>
          <a:p>
            <a:r>
              <a:rPr lang="en-US" altLang="zh-CN" dirty="0"/>
              <a:t>generate_dataset.py : 283</a:t>
            </a:r>
            <a:endParaRPr lang="zh-CN" altLang="en-US" dirty="0"/>
          </a:p>
        </p:txBody>
      </p:sp>
      <p:sp>
        <p:nvSpPr>
          <p:cNvPr id="13" name="文本框 12">
            <a:extLst>
              <a:ext uri="{FF2B5EF4-FFF2-40B4-BE49-F238E27FC236}">
                <a16:creationId xmlns:a16="http://schemas.microsoft.com/office/drawing/2014/main" id="{3A138CB2-56F3-4870-BA5C-DFEE68B07074}"/>
              </a:ext>
            </a:extLst>
          </p:cNvPr>
          <p:cNvSpPr txBox="1"/>
          <p:nvPr/>
        </p:nvSpPr>
        <p:spPr>
          <a:xfrm>
            <a:off x="5683319" y="3897131"/>
            <a:ext cx="4829849" cy="369332"/>
          </a:xfrm>
          <a:prstGeom prst="rect">
            <a:avLst/>
          </a:prstGeom>
          <a:noFill/>
        </p:spPr>
        <p:txBody>
          <a:bodyPr wrap="square" rtlCol="0">
            <a:spAutoFit/>
          </a:bodyPr>
          <a:lstStyle/>
          <a:p>
            <a:r>
              <a:rPr lang="en-US" altLang="zh-CN" dirty="0"/>
              <a:t>generate_dataset.py : 45</a:t>
            </a:r>
            <a:endParaRPr lang="zh-CN" altLang="en-US" dirty="0"/>
          </a:p>
        </p:txBody>
      </p:sp>
      <p:sp>
        <p:nvSpPr>
          <p:cNvPr id="16" name="文本框 15">
            <a:extLst>
              <a:ext uri="{FF2B5EF4-FFF2-40B4-BE49-F238E27FC236}">
                <a16:creationId xmlns:a16="http://schemas.microsoft.com/office/drawing/2014/main" id="{AC3796AF-A521-4B74-AE41-446E32DD887D}"/>
              </a:ext>
            </a:extLst>
          </p:cNvPr>
          <p:cNvSpPr txBox="1"/>
          <p:nvPr/>
        </p:nvSpPr>
        <p:spPr>
          <a:xfrm>
            <a:off x="995422" y="4982646"/>
            <a:ext cx="9517746" cy="646331"/>
          </a:xfrm>
          <a:prstGeom prst="rect">
            <a:avLst/>
          </a:prstGeom>
          <a:noFill/>
        </p:spPr>
        <p:txBody>
          <a:bodyPr wrap="square" rtlCol="0">
            <a:spAutoFit/>
          </a:bodyPr>
          <a:lstStyle/>
          <a:p>
            <a:r>
              <a:rPr lang="en-US" altLang="zh-CN" dirty="0" err="1"/>
              <a:t>Get_vp_head</a:t>
            </a:r>
            <a:r>
              <a:rPr lang="zh-CN" altLang="en-US" dirty="0"/>
              <a:t>用来找到动词短语中的实义动词，</a:t>
            </a:r>
            <a:r>
              <a:rPr lang="en-US" altLang="zh-CN" dirty="0"/>
              <a:t>while true</a:t>
            </a:r>
            <a:r>
              <a:rPr lang="zh-CN" altLang="en-US" dirty="0"/>
              <a:t>循环用来跳过所有的情态动词和</a:t>
            </a:r>
            <a:r>
              <a:rPr lang="en-US" altLang="zh-CN" dirty="0"/>
              <a:t>be</a:t>
            </a:r>
            <a:r>
              <a:rPr lang="zh-CN" altLang="en-US" dirty="0"/>
              <a:t>动词，找到真正的实义动词。</a:t>
            </a:r>
            <a:endParaRPr lang="en-US" altLang="zh-CN" dirty="0"/>
          </a:p>
        </p:txBody>
      </p:sp>
      <p:pic>
        <p:nvPicPr>
          <p:cNvPr id="5" name="图片 4">
            <a:extLst>
              <a:ext uri="{FF2B5EF4-FFF2-40B4-BE49-F238E27FC236}">
                <a16:creationId xmlns:a16="http://schemas.microsoft.com/office/drawing/2014/main" id="{B40CAC61-77AC-4A66-A0B3-0E39777F55D5}"/>
              </a:ext>
            </a:extLst>
          </p:cNvPr>
          <p:cNvPicPr>
            <a:picLocks noChangeAspect="1"/>
          </p:cNvPicPr>
          <p:nvPr/>
        </p:nvPicPr>
        <p:blipFill>
          <a:blip r:embed="rId3"/>
          <a:stretch>
            <a:fillRect/>
          </a:stretch>
        </p:blipFill>
        <p:spPr>
          <a:xfrm>
            <a:off x="5554034" y="1262614"/>
            <a:ext cx="5515745" cy="2657846"/>
          </a:xfrm>
          <a:prstGeom prst="rect">
            <a:avLst/>
          </a:prstGeom>
        </p:spPr>
      </p:pic>
    </p:spTree>
    <p:extLst>
      <p:ext uri="{BB962C8B-B14F-4D97-AF65-F5344CB8AC3E}">
        <p14:creationId xmlns:p14="http://schemas.microsoft.com/office/powerpoint/2010/main" val="4220829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E6388-E286-4240-8547-ABF06752D7D5}"/>
              </a:ext>
            </a:extLst>
          </p:cNvPr>
          <p:cNvSpPr>
            <a:spLocks noGrp="1"/>
          </p:cNvSpPr>
          <p:nvPr>
            <p:ph type="title"/>
          </p:nvPr>
        </p:nvSpPr>
        <p:spPr/>
        <p:txBody>
          <a:bodyPr/>
          <a:lstStyle/>
          <a:p>
            <a:r>
              <a:rPr lang="zh-CN" altLang="en-US" dirty="0"/>
              <a:t>工具实现核心点</a:t>
            </a:r>
            <a:r>
              <a:rPr lang="en-US" altLang="zh-CN" dirty="0"/>
              <a:t>——</a:t>
            </a:r>
            <a:r>
              <a:rPr lang="zh-CN" altLang="en-US" dirty="0"/>
              <a:t>谓语筛选（</a:t>
            </a:r>
            <a:r>
              <a:rPr lang="en-US" altLang="zh-CN" dirty="0"/>
              <a:t>2</a:t>
            </a:r>
            <a:r>
              <a:rPr lang="zh-CN" altLang="en-US" dirty="0"/>
              <a:t>）</a:t>
            </a:r>
          </a:p>
        </p:txBody>
      </p:sp>
      <p:sp>
        <p:nvSpPr>
          <p:cNvPr id="12" name="文本框 11">
            <a:extLst>
              <a:ext uri="{FF2B5EF4-FFF2-40B4-BE49-F238E27FC236}">
                <a16:creationId xmlns:a16="http://schemas.microsoft.com/office/drawing/2014/main" id="{408BF07F-0499-4CA9-9EC1-D3EECDCF0A20}"/>
              </a:ext>
            </a:extLst>
          </p:cNvPr>
          <p:cNvSpPr txBox="1"/>
          <p:nvPr/>
        </p:nvSpPr>
        <p:spPr>
          <a:xfrm>
            <a:off x="838200" y="3730539"/>
            <a:ext cx="4829849" cy="369332"/>
          </a:xfrm>
          <a:prstGeom prst="rect">
            <a:avLst/>
          </a:prstGeom>
          <a:noFill/>
        </p:spPr>
        <p:txBody>
          <a:bodyPr wrap="square" rtlCol="0">
            <a:spAutoFit/>
          </a:bodyPr>
          <a:lstStyle/>
          <a:p>
            <a:r>
              <a:rPr lang="en-US" altLang="zh-CN" dirty="0"/>
              <a:t>generate_dataset.py : 293</a:t>
            </a:r>
            <a:endParaRPr lang="zh-CN" altLang="en-US" dirty="0"/>
          </a:p>
        </p:txBody>
      </p:sp>
      <p:sp>
        <p:nvSpPr>
          <p:cNvPr id="16" name="文本框 15">
            <a:extLst>
              <a:ext uri="{FF2B5EF4-FFF2-40B4-BE49-F238E27FC236}">
                <a16:creationId xmlns:a16="http://schemas.microsoft.com/office/drawing/2014/main" id="{AC3796AF-A521-4B74-AE41-446E32DD887D}"/>
              </a:ext>
            </a:extLst>
          </p:cNvPr>
          <p:cNvSpPr txBox="1"/>
          <p:nvPr/>
        </p:nvSpPr>
        <p:spPr>
          <a:xfrm>
            <a:off x="995422" y="4982646"/>
            <a:ext cx="9517746" cy="369332"/>
          </a:xfrm>
          <a:prstGeom prst="rect">
            <a:avLst/>
          </a:prstGeom>
          <a:noFill/>
        </p:spPr>
        <p:txBody>
          <a:bodyPr wrap="square" rtlCol="0">
            <a:spAutoFit/>
          </a:bodyPr>
          <a:lstStyle/>
          <a:p>
            <a:r>
              <a:rPr lang="zh-CN" altLang="en-US" dirty="0"/>
              <a:t>这个过程保证动词短语仅由一个原型不是“</a:t>
            </a:r>
            <a:r>
              <a:rPr lang="en-US" altLang="zh-CN" dirty="0"/>
              <a:t>be</a:t>
            </a:r>
            <a:r>
              <a:rPr lang="zh-CN" altLang="en-US" dirty="0"/>
              <a:t>”或者“</a:t>
            </a:r>
            <a:r>
              <a:rPr lang="en-US" altLang="zh-CN" dirty="0"/>
              <a:t>have</a:t>
            </a:r>
            <a:r>
              <a:rPr lang="zh-CN" altLang="en-US" dirty="0"/>
              <a:t>”的动词和一个名词短语组成</a:t>
            </a:r>
            <a:endParaRPr lang="en-US" altLang="zh-CN" dirty="0"/>
          </a:p>
        </p:txBody>
      </p:sp>
      <p:pic>
        <p:nvPicPr>
          <p:cNvPr id="6" name="图片 5">
            <a:extLst>
              <a:ext uri="{FF2B5EF4-FFF2-40B4-BE49-F238E27FC236}">
                <a16:creationId xmlns:a16="http://schemas.microsoft.com/office/drawing/2014/main" id="{66A19CA6-E593-44B5-B215-547E550DE035}"/>
              </a:ext>
            </a:extLst>
          </p:cNvPr>
          <p:cNvPicPr>
            <a:picLocks noChangeAspect="1"/>
          </p:cNvPicPr>
          <p:nvPr/>
        </p:nvPicPr>
        <p:blipFill>
          <a:blip r:embed="rId2"/>
          <a:stretch>
            <a:fillRect/>
          </a:stretch>
        </p:blipFill>
        <p:spPr>
          <a:xfrm>
            <a:off x="838200" y="1690688"/>
            <a:ext cx="8040222" cy="1895740"/>
          </a:xfrm>
          <a:prstGeom prst="rect">
            <a:avLst/>
          </a:prstGeom>
        </p:spPr>
      </p:pic>
    </p:spTree>
    <p:extLst>
      <p:ext uri="{BB962C8B-B14F-4D97-AF65-F5344CB8AC3E}">
        <p14:creationId xmlns:p14="http://schemas.microsoft.com/office/powerpoint/2010/main" val="3995149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E6388-E286-4240-8547-ABF06752D7D5}"/>
              </a:ext>
            </a:extLst>
          </p:cNvPr>
          <p:cNvSpPr>
            <a:spLocks noGrp="1"/>
          </p:cNvSpPr>
          <p:nvPr>
            <p:ph type="title"/>
          </p:nvPr>
        </p:nvSpPr>
        <p:spPr/>
        <p:txBody>
          <a:bodyPr/>
          <a:lstStyle/>
          <a:p>
            <a:r>
              <a:rPr lang="zh-CN" altLang="en-US" dirty="0"/>
              <a:t>工具实现核心点</a:t>
            </a:r>
            <a:r>
              <a:rPr lang="en-US" altLang="zh-CN" dirty="0"/>
              <a:t>——</a:t>
            </a:r>
            <a:r>
              <a:rPr lang="zh-CN" altLang="en-US" dirty="0"/>
              <a:t>宾语筛选</a:t>
            </a:r>
          </a:p>
        </p:txBody>
      </p:sp>
      <p:sp>
        <p:nvSpPr>
          <p:cNvPr id="12" name="文本框 11">
            <a:extLst>
              <a:ext uri="{FF2B5EF4-FFF2-40B4-BE49-F238E27FC236}">
                <a16:creationId xmlns:a16="http://schemas.microsoft.com/office/drawing/2014/main" id="{408BF07F-0499-4CA9-9EC1-D3EECDCF0A20}"/>
              </a:ext>
            </a:extLst>
          </p:cNvPr>
          <p:cNvSpPr txBox="1"/>
          <p:nvPr/>
        </p:nvSpPr>
        <p:spPr>
          <a:xfrm>
            <a:off x="155294" y="3154102"/>
            <a:ext cx="4829849" cy="369332"/>
          </a:xfrm>
          <a:prstGeom prst="rect">
            <a:avLst/>
          </a:prstGeom>
          <a:noFill/>
        </p:spPr>
        <p:txBody>
          <a:bodyPr wrap="square" rtlCol="0">
            <a:spAutoFit/>
          </a:bodyPr>
          <a:lstStyle/>
          <a:p>
            <a:r>
              <a:rPr lang="en-US" altLang="zh-CN" dirty="0"/>
              <a:t>generate_dataset.py : 293</a:t>
            </a:r>
            <a:endParaRPr lang="zh-CN" altLang="en-US" dirty="0"/>
          </a:p>
        </p:txBody>
      </p:sp>
      <p:sp>
        <p:nvSpPr>
          <p:cNvPr id="16" name="文本框 15">
            <a:extLst>
              <a:ext uri="{FF2B5EF4-FFF2-40B4-BE49-F238E27FC236}">
                <a16:creationId xmlns:a16="http://schemas.microsoft.com/office/drawing/2014/main" id="{AC3796AF-A521-4B74-AE41-446E32DD887D}"/>
              </a:ext>
            </a:extLst>
          </p:cNvPr>
          <p:cNvSpPr txBox="1"/>
          <p:nvPr/>
        </p:nvSpPr>
        <p:spPr>
          <a:xfrm>
            <a:off x="1836054" y="5577560"/>
            <a:ext cx="9517746" cy="646331"/>
          </a:xfrm>
          <a:prstGeom prst="rect">
            <a:avLst/>
          </a:prstGeom>
          <a:noFill/>
        </p:spPr>
        <p:txBody>
          <a:bodyPr wrap="square" rtlCol="0">
            <a:spAutoFit/>
          </a:bodyPr>
          <a:lstStyle/>
          <a:p>
            <a:r>
              <a:rPr lang="zh-CN" altLang="en-US" dirty="0"/>
              <a:t>这个过程确定宾语的单复数形式，同时筛出复杂的宾语（如果宾语是一个由多个</a:t>
            </a:r>
            <a:r>
              <a:rPr lang="en-US" altLang="zh-CN" dirty="0"/>
              <a:t>np</a:t>
            </a:r>
            <a:r>
              <a:rPr lang="zh-CN" altLang="en-US" dirty="0"/>
              <a:t>组成的</a:t>
            </a:r>
            <a:r>
              <a:rPr lang="en-US" altLang="zh-CN" dirty="0"/>
              <a:t>np</a:t>
            </a:r>
            <a:r>
              <a:rPr lang="zh-CN" altLang="en-US" dirty="0"/>
              <a:t>就会被筛除）</a:t>
            </a:r>
            <a:endParaRPr lang="en-US" altLang="zh-CN" dirty="0"/>
          </a:p>
        </p:txBody>
      </p:sp>
      <p:pic>
        <p:nvPicPr>
          <p:cNvPr id="4" name="图片 3">
            <a:extLst>
              <a:ext uri="{FF2B5EF4-FFF2-40B4-BE49-F238E27FC236}">
                <a16:creationId xmlns:a16="http://schemas.microsoft.com/office/drawing/2014/main" id="{0916D4F0-9C10-4EAF-8FAE-8B6F3D30A4D1}"/>
              </a:ext>
            </a:extLst>
          </p:cNvPr>
          <p:cNvPicPr>
            <a:picLocks noChangeAspect="1"/>
          </p:cNvPicPr>
          <p:nvPr/>
        </p:nvPicPr>
        <p:blipFill>
          <a:blip r:embed="rId2"/>
          <a:stretch>
            <a:fillRect/>
          </a:stretch>
        </p:blipFill>
        <p:spPr>
          <a:xfrm>
            <a:off x="252175" y="1728306"/>
            <a:ext cx="6849431" cy="1419423"/>
          </a:xfrm>
          <a:prstGeom prst="rect">
            <a:avLst/>
          </a:prstGeom>
        </p:spPr>
      </p:pic>
      <p:pic>
        <p:nvPicPr>
          <p:cNvPr id="9" name="图片 8">
            <a:extLst>
              <a:ext uri="{FF2B5EF4-FFF2-40B4-BE49-F238E27FC236}">
                <a16:creationId xmlns:a16="http://schemas.microsoft.com/office/drawing/2014/main" id="{39B148AE-CB5D-4DBC-9EE4-286A9DEC5B86}"/>
              </a:ext>
            </a:extLst>
          </p:cNvPr>
          <p:cNvPicPr>
            <a:picLocks noChangeAspect="1"/>
          </p:cNvPicPr>
          <p:nvPr/>
        </p:nvPicPr>
        <p:blipFill>
          <a:blip r:embed="rId3"/>
          <a:stretch>
            <a:fillRect/>
          </a:stretch>
        </p:blipFill>
        <p:spPr>
          <a:xfrm>
            <a:off x="4504332" y="2930247"/>
            <a:ext cx="7435493" cy="1987003"/>
          </a:xfrm>
          <a:prstGeom prst="rect">
            <a:avLst/>
          </a:prstGeom>
        </p:spPr>
      </p:pic>
      <p:sp>
        <p:nvSpPr>
          <p:cNvPr id="13" name="文本框 12">
            <a:extLst>
              <a:ext uri="{FF2B5EF4-FFF2-40B4-BE49-F238E27FC236}">
                <a16:creationId xmlns:a16="http://schemas.microsoft.com/office/drawing/2014/main" id="{CD6B4D6B-53D1-452A-A92C-F104F4318C4E}"/>
              </a:ext>
            </a:extLst>
          </p:cNvPr>
          <p:cNvSpPr txBox="1"/>
          <p:nvPr/>
        </p:nvSpPr>
        <p:spPr>
          <a:xfrm>
            <a:off x="8757213" y="2560915"/>
            <a:ext cx="4829849" cy="369332"/>
          </a:xfrm>
          <a:prstGeom prst="rect">
            <a:avLst/>
          </a:prstGeom>
          <a:noFill/>
        </p:spPr>
        <p:txBody>
          <a:bodyPr wrap="square" rtlCol="0">
            <a:spAutoFit/>
          </a:bodyPr>
          <a:lstStyle/>
          <a:p>
            <a:r>
              <a:rPr lang="en-US" altLang="zh-CN" dirty="0"/>
              <a:t>generate_dataset.py : 118</a:t>
            </a:r>
            <a:endParaRPr lang="zh-CN" altLang="en-US" dirty="0"/>
          </a:p>
        </p:txBody>
      </p:sp>
    </p:spTree>
    <p:extLst>
      <p:ext uri="{BB962C8B-B14F-4D97-AF65-F5344CB8AC3E}">
        <p14:creationId xmlns:p14="http://schemas.microsoft.com/office/powerpoint/2010/main" val="1722054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E6388-E286-4240-8547-ABF06752D7D5}"/>
              </a:ext>
            </a:extLst>
          </p:cNvPr>
          <p:cNvSpPr>
            <a:spLocks noGrp="1"/>
          </p:cNvSpPr>
          <p:nvPr>
            <p:ph type="title"/>
          </p:nvPr>
        </p:nvSpPr>
        <p:spPr/>
        <p:txBody>
          <a:bodyPr>
            <a:normAutofit/>
          </a:bodyPr>
          <a:lstStyle/>
          <a:p>
            <a:r>
              <a:rPr lang="zh-CN" altLang="en-US" dirty="0"/>
              <a:t>（</a:t>
            </a:r>
            <a:r>
              <a:rPr lang="en-US" altLang="zh-CN" dirty="0"/>
              <a:t>3</a:t>
            </a:r>
            <a:r>
              <a:rPr lang="zh-CN" altLang="en-US" dirty="0"/>
              <a:t>）根据定位好的主语，谓语，宾语来生成主宾颠倒后的句子，与被动句</a:t>
            </a:r>
          </a:p>
        </p:txBody>
      </p:sp>
      <p:sp>
        <p:nvSpPr>
          <p:cNvPr id="3" name="内容占位符 2">
            <a:extLst>
              <a:ext uri="{FF2B5EF4-FFF2-40B4-BE49-F238E27FC236}">
                <a16:creationId xmlns:a16="http://schemas.microsoft.com/office/drawing/2014/main" id="{6F53066C-06DA-4FDA-A206-1282D017F331}"/>
              </a:ext>
            </a:extLst>
          </p:cNvPr>
          <p:cNvSpPr>
            <a:spLocks noGrp="1"/>
          </p:cNvSpPr>
          <p:nvPr>
            <p:ph idx="1"/>
          </p:nvPr>
        </p:nvSpPr>
        <p:spPr>
          <a:xfrm>
            <a:off x="838200" y="1825624"/>
            <a:ext cx="1847127" cy="4471003"/>
          </a:xfrm>
        </p:spPr>
        <p:txBody>
          <a:bodyPr>
            <a:normAutofit/>
          </a:bodyPr>
          <a:lstStyle/>
          <a:p>
            <a:pPr marL="0" indent="0">
              <a:buNone/>
            </a:pPr>
            <a:r>
              <a:rPr lang="zh-CN" altLang="en-US" dirty="0"/>
              <a:t>在经过之前的筛选，并对主语，谓语，宾语进行提取之后，这个重组的过程并不复杂。</a:t>
            </a:r>
            <a:endParaRPr lang="en-US" altLang="zh-CN" dirty="0"/>
          </a:p>
        </p:txBody>
      </p:sp>
      <p:pic>
        <p:nvPicPr>
          <p:cNvPr id="17" name="图片 16">
            <a:extLst>
              <a:ext uri="{FF2B5EF4-FFF2-40B4-BE49-F238E27FC236}">
                <a16:creationId xmlns:a16="http://schemas.microsoft.com/office/drawing/2014/main" id="{E465CEFB-1402-40CA-BE9F-F173D471F0A6}"/>
              </a:ext>
            </a:extLst>
          </p:cNvPr>
          <p:cNvPicPr>
            <a:picLocks noChangeAspect="1"/>
          </p:cNvPicPr>
          <p:nvPr/>
        </p:nvPicPr>
        <p:blipFill>
          <a:blip r:embed="rId2"/>
          <a:stretch>
            <a:fillRect/>
          </a:stretch>
        </p:blipFill>
        <p:spPr>
          <a:xfrm>
            <a:off x="3394246" y="2017727"/>
            <a:ext cx="6468378" cy="4086795"/>
          </a:xfrm>
          <a:prstGeom prst="rect">
            <a:avLst/>
          </a:prstGeom>
        </p:spPr>
      </p:pic>
      <p:sp>
        <p:nvSpPr>
          <p:cNvPr id="18" name="文本框 17">
            <a:extLst>
              <a:ext uri="{FF2B5EF4-FFF2-40B4-BE49-F238E27FC236}">
                <a16:creationId xmlns:a16="http://schemas.microsoft.com/office/drawing/2014/main" id="{14930571-CE94-4BB5-83F0-353D2D29A86B}"/>
              </a:ext>
            </a:extLst>
          </p:cNvPr>
          <p:cNvSpPr txBox="1"/>
          <p:nvPr/>
        </p:nvSpPr>
        <p:spPr>
          <a:xfrm>
            <a:off x="4775522" y="6246895"/>
            <a:ext cx="4829849" cy="369332"/>
          </a:xfrm>
          <a:prstGeom prst="rect">
            <a:avLst/>
          </a:prstGeom>
          <a:noFill/>
        </p:spPr>
        <p:txBody>
          <a:bodyPr wrap="square" rtlCol="0">
            <a:spAutoFit/>
          </a:bodyPr>
          <a:lstStyle/>
          <a:p>
            <a:r>
              <a:rPr lang="en-US" altLang="zh-CN" dirty="0"/>
              <a:t>generate_dataset.py : 307</a:t>
            </a:r>
            <a:endParaRPr lang="zh-CN" altLang="en-US" dirty="0"/>
          </a:p>
        </p:txBody>
      </p:sp>
    </p:spTree>
    <p:extLst>
      <p:ext uri="{BB962C8B-B14F-4D97-AF65-F5344CB8AC3E}">
        <p14:creationId xmlns:p14="http://schemas.microsoft.com/office/powerpoint/2010/main" val="4288667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0C703D-5481-4E98-B857-2A4B6640B105}"/>
              </a:ext>
            </a:extLst>
          </p:cNvPr>
          <p:cNvSpPr>
            <a:spLocks noGrp="1"/>
          </p:cNvSpPr>
          <p:nvPr>
            <p:ph type="title"/>
          </p:nvPr>
        </p:nvSpPr>
        <p:spPr/>
        <p:txBody>
          <a:bodyPr/>
          <a:lstStyle/>
          <a:p>
            <a:r>
              <a:rPr lang="zh-CN" altLang="en-US" dirty="0"/>
              <a:t>谢谢</a:t>
            </a:r>
          </a:p>
        </p:txBody>
      </p:sp>
      <p:sp>
        <p:nvSpPr>
          <p:cNvPr id="3" name="内容占位符 2">
            <a:extLst>
              <a:ext uri="{FF2B5EF4-FFF2-40B4-BE49-F238E27FC236}">
                <a16:creationId xmlns:a16="http://schemas.microsoft.com/office/drawing/2014/main" id="{B4BFBA17-F78B-417C-9F47-DE673C549012}"/>
              </a:ext>
            </a:extLst>
          </p:cNvPr>
          <p:cNvSpPr>
            <a:spLocks noGrp="1"/>
          </p:cNvSpPr>
          <p:nvPr>
            <p:ph idx="1"/>
          </p:nvPr>
        </p:nvSpPr>
        <p:spPr/>
        <p:txBody>
          <a:bodyPr/>
          <a:lstStyle/>
          <a:p>
            <a:r>
              <a:rPr lang="zh-CN" altLang="en-US" dirty="0"/>
              <a:t>有关工具理解和细节处的实现已经介绍完毕，关于工具的运行可以参考</a:t>
            </a:r>
            <a:r>
              <a:rPr lang="en-US" altLang="zh-CN" dirty="0"/>
              <a:t>README.md</a:t>
            </a:r>
          </a:p>
          <a:p>
            <a:r>
              <a:rPr lang="en-US" altLang="zh-CN" dirty="0">
                <a:hlinkClick r:id="rId2"/>
              </a:rPr>
              <a:t>ljzc/syntactic-augmentation-</a:t>
            </a:r>
            <a:r>
              <a:rPr lang="en-US" altLang="zh-CN" dirty="0" err="1">
                <a:hlinkClick r:id="rId2"/>
              </a:rPr>
              <a:t>nli</a:t>
            </a:r>
            <a:r>
              <a:rPr lang="en-US" altLang="zh-CN" dirty="0">
                <a:hlinkClick r:id="rId2"/>
              </a:rPr>
              <a:t>: Create augmentation examples from </a:t>
            </a:r>
            <a:r>
              <a:rPr lang="en-US" altLang="zh-CN" dirty="0" err="1">
                <a:hlinkClick r:id="rId2"/>
              </a:rPr>
              <a:t>MultiNLI</a:t>
            </a:r>
            <a:r>
              <a:rPr lang="en-US" altLang="zh-CN" dirty="0">
                <a:hlinkClick r:id="rId2"/>
              </a:rPr>
              <a:t> by subject-object inversion and passivizing. (github.com)</a:t>
            </a:r>
            <a:endParaRPr lang="zh-CN" altLang="en-US" dirty="0"/>
          </a:p>
        </p:txBody>
      </p:sp>
    </p:spTree>
    <p:extLst>
      <p:ext uri="{BB962C8B-B14F-4D97-AF65-F5344CB8AC3E}">
        <p14:creationId xmlns:p14="http://schemas.microsoft.com/office/powerpoint/2010/main" val="3049866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6A1CB-9CA3-4637-9699-8E9F5292DF3B}"/>
              </a:ext>
            </a:extLst>
          </p:cNvPr>
          <p:cNvSpPr>
            <a:spLocks noGrp="1"/>
          </p:cNvSpPr>
          <p:nvPr>
            <p:ph type="title"/>
          </p:nvPr>
        </p:nvSpPr>
        <p:spPr/>
        <p:txBody>
          <a:bodyPr/>
          <a:lstStyle/>
          <a:p>
            <a:r>
              <a:rPr lang="zh-CN" altLang="en-US" dirty="0"/>
              <a:t>原因分析</a:t>
            </a:r>
          </a:p>
        </p:txBody>
      </p:sp>
      <p:sp>
        <p:nvSpPr>
          <p:cNvPr id="3" name="内容占位符 2">
            <a:extLst>
              <a:ext uri="{FF2B5EF4-FFF2-40B4-BE49-F238E27FC236}">
                <a16:creationId xmlns:a16="http://schemas.microsoft.com/office/drawing/2014/main" id="{CED25BF6-9697-4955-AD58-E71941FE5CC2}"/>
              </a:ext>
            </a:extLst>
          </p:cNvPr>
          <p:cNvSpPr>
            <a:spLocks noGrp="1"/>
          </p:cNvSpPr>
          <p:nvPr>
            <p:ph idx="1"/>
          </p:nvPr>
        </p:nvSpPr>
        <p:spPr/>
        <p:txBody>
          <a:bodyPr>
            <a:normAutofit/>
          </a:bodyPr>
          <a:lstStyle/>
          <a:p>
            <a:r>
              <a:rPr lang="zh-CN" altLang="en-US" sz="1800" b="1" dirty="0"/>
              <a:t>作者针对以上问题给出了可能的原因：</a:t>
            </a:r>
            <a:endParaRPr lang="en-US" altLang="zh-CN" sz="1800" b="1" dirty="0"/>
          </a:p>
          <a:p>
            <a:pPr marL="457200" lvl="1" indent="0">
              <a:buNone/>
            </a:pPr>
            <a:r>
              <a:rPr lang="zh-CN" altLang="en-US" sz="1800" b="1" dirty="0"/>
              <a:t>（</a:t>
            </a:r>
            <a:r>
              <a:rPr lang="en-US" altLang="zh-CN" sz="1800" b="1" dirty="0"/>
              <a:t>1</a:t>
            </a:r>
            <a:r>
              <a:rPr lang="zh-CN" altLang="en-US" sz="1800" b="1" dirty="0"/>
              <a:t>）缺失的连接假说</a:t>
            </a:r>
            <a:r>
              <a:rPr lang="zh-CN" altLang="en-US" sz="1800" dirty="0"/>
              <a:t>：</a:t>
            </a:r>
            <a:endParaRPr lang="en-US" altLang="zh-CN" sz="1800" dirty="0"/>
          </a:p>
          <a:p>
            <a:pPr marL="457200" lvl="1" indent="0">
              <a:buNone/>
            </a:pPr>
            <a:r>
              <a:rPr lang="en-US" altLang="zh-CN" sz="1800" dirty="0">
                <a:effectLst/>
                <a:ea typeface="Calibri" panose="020F0502020204030204" pitchFamily="34" charset="0"/>
              </a:rPr>
              <a:t> </a:t>
            </a:r>
            <a:r>
              <a:rPr lang="zh-CN" altLang="en-US" sz="1800" dirty="0">
                <a:effectLst/>
                <a:ea typeface="Calibri" panose="020F0502020204030204" pitchFamily="34" charset="0"/>
              </a:rPr>
              <a:t>“</a:t>
            </a:r>
            <a:r>
              <a:rPr lang="en-US" altLang="zh-CN" sz="1800" dirty="0">
                <a:effectLst/>
                <a:ea typeface="Calibri" panose="020F0502020204030204" pitchFamily="34" charset="0"/>
              </a:rPr>
              <a:t>BERT</a:t>
            </a:r>
            <a:r>
              <a:rPr lang="zh-CN" altLang="zh-CN" sz="1800" dirty="0">
                <a:effectLst/>
                <a:ea typeface="楷体" panose="02010609060101010101" pitchFamily="49" charset="-122"/>
              </a:rPr>
              <a:t>从输入中抽取除了相关的语法信息，但是却没能在</a:t>
            </a:r>
            <a:r>
              <a:rPr lang="en-US" altLang="zh-CN" sz="1800" dirty="0">
                <a:effectLst/>
                <a:ea typeface="Calibri" panose="020F0502020204030204" pitchFamily="34" charset="0"/>
              </a:rPr>
              <a:t>HANS</a:t>
            </a:r>
            <a:r>
              <a:rPr lang="zh-CN" altLang="zh-CN" sz="1800" dirty="0">
                <a:effectLst/>
                <a:ea typeface="楷体" panose="02010609060101010101" pitchFamily="49" charset="-122"/>
              </a:rPr>
              <a:t>上使用，因为</a:t>
            </a:r>
            <a:r>
              <a:rPr lang="en-US" altLang="zh-CN" sz="1800" dirty="0">
                <a:effectLst/>
                <a:ea typeface="楷体" panose="02010609060101010101" pitchFamily="49" charset="-122"/>
              </a:rPr>
              <a:t>MNLI</a:t>
            </a:r>
            <a:r>
              <a:rPr lang="zh-CN" altLang="zh-CN" sz="1800" dirty="0">
                <a:effectLst/>
                <a:ea typeface="楷体" panose="02010609060101010101" pitchFamily="49" charset="-122"/>
              </a:rPr>
              <a:t>训练样本</a:t>
            </a:r>
            <a:r>
              <a:rPr lang="en-US" altLang="zh-CN" sz="1800" dirty="0">
                <a:effectLst/>
                <a:ea typeface="楷体" panose="02010609060101010101" pitchFamily="49" charset="-122"/>
              </a:rPr>
              <a:t>中</a:t>
            </a:r>
            <a:r>
              <a:rPr lang="zh-CN" altLang="zh-CN" sz="1800" dirty="0">
                <a:effectLst/>
                <a:ea typeface="楷体" panose="02010609060101010101" pitchFamily="49" charset="-122"/>
              </a:rPr>
              <a:t>几乎没有指出语法应该如何支持</a:t>
            </a:r>
            <a:r>
              <a:rPr lang="en-US" altLang="zh-CN" sz="1800" dirty="0">
                <a:effectLst/>
                <a:ea typeface="Calibri" panose="020F0502020204030204" pitchFamily="34" charset="0"/>
              </a:rPr>
              <a:t>NLI</a:t>
            </a:r>
            <a:r>
              <a:rPr lang="zh-CN" altLang="zh-CN" sz="1800" dirty="0">
                <a:effectLst/>
                <a:ea typeface="楷体" panose="02010609060101010101" pitchFamily="49" charset="-122"/>
              </a:rPr>
              <a:t>的样本。</a:t>
            </a:r>
            <a:r>
              <a:rPr lang="zh-CN" altLang="en-US" sz="1800" dirty="0">
                <a:effectLst/>
                <a:ea typeface="楷体" panose="02010609060101010101" pitchFamily="49" charset="-122"/>
              </a:rPr>
              <a:t>”</a:t>
            </a:r>
            <a:endParaRPr lang="en-US" altLang="zh-CN" sz="1800" dirty="0">
              <a:effectLst/>
              <a:ea typeface="楷体" panose="02010609060101010101" pitchFamily="49" charset="-122"/>
            </a:endParaRPr>
          </a:p>
          <a:p>
            <a:pPr marL="457200" lvl="1" indent="0">
              <a:buNone/>
            </a:pPr>
            <a:r>
              <a:rPr lang="zh-CN" altLang="en-US" sz="1800" b="1" dirty="0">
                <a:latin typeface="+mn-ea"/>
              </a:rPr>
              <a:t>只要通过一些样本来让模型模型学习到：这种相关的语法信息是重要的，需要在预测过程中使用它们，模型模型的准确率就会提高。</a:t>
            </a:r>
            <a:endParaRPr lang="en-US" altLang="zh-CN" sz="1800" b="1" dirty="0">
              <a:latin typeface="+mn-ea"/>
            </a:endParaRPr>
          </a:p>
          <a:p>
            <a:pPr marL="457200" lvl="1" indent="0">
              <a:buNone/>
            </a:pPr>
            <a:r>
              <a:rPr lang="zh-CN" altLang="en-US" sz="1800" b="1" dirty="0">
                <a:latin typeface="+mj-ea"/>
                <a:ea typeface="+mj-ea"/>
              </a:rPr>
              <a:t>（</a:t>
            </a:r>
            <a:r>
              <a:rPr lang="en-US" altLang="zh-CN" sz="1800" b="1" dirty="0">
                <a:latin typeface="+mj-ea"/>
                <a:ea typeface="+mj-ea"/>
              </a:rPr>
              <a:t>2</a:t>
            </a:r>
            <a:r>
              <a:rPr lang="zh-CN" altLang="en-US" sz="1800" b="1" dirty="0">
                <a:latin typeface="+mj-ea"/>
                <a:ea typeface="+mj-ea"/>
              </a:rPr>
              <a:t>）代表性不足假说：</a:t>
            </a:r>
            <a:endParaRPr lang="en-US" altLang="zh-CN" sz="1800" b="1" dirty="0">
              <a:latin typeface="+mj-ea"/>
              <a:ea typeface="+mj-ea"/>
            </a:endParaRPr>
          </a:p>
          <a:p>
            <a:pPr marL="457200" lvl="1" indent="0">
              <a:buNone/>
            </a:pPr>
            <a:r>
              <a:rPr lang="zh-CN" altLang="en-US" sz="1800" dirty="0"/>
              <a:t>“</a:t>
            </a:r>
            <a:r>
              <a:rPr lang="en-US" altLang="zh-CN" sz="1800" dirty="0">
                <a:effectLst/>
                <a:ea typeface="Calibri" panose="020F0502020204030204" pitchFamily="34" charset="0"/>
              </a:rPr>
              <a:t>BERT</a:t>
            </a:r>
            <a:r>
              <a:rPr lang="zh-CN" altLang="zh-CN" sz="1800" dirty="0">
                <a:effectLst/>
                <a:ea typeface="楷体" panose="02010609060101010101" pitchFamily="49" charset="-122"/>
              </a:rPr>
              <a:t>在</a:t>
            </a:r>
            <a:r>
              <a:rPr lang="en-US" altLang="zh-CN" sz="1800" dirty="0">
                <a:effectLst/>
                <a:ea typeface="Calibri" panose="020F0502020204030204" pitchFamily="34" charset="0"/>
              </a:rPr>
              <a:t>MNLI</a:t>
            </a:r>
            <a:r>
              <a:rPr lang="zh-CN" altLang="zh-CN" sz="1800" dirty="0">
                <a:effectLst/>
                <a:ea typeface="楷体" panose="02010609060101010101" pitchFamily="49" charset="-122"/>
              </a:rPr>
              <a:t>上失败是因为它的预训练表示中缺少某种必要的语法信息。</a:t>
            </a:r>
            <a:r>
              <a:rPr lang="zh-CN" altLang="en-US" sz="1800" dirty="0"/>
              <a:t>”</a:t>
            </a:r>
            <a:endParaRPr lang="en-US" altLang="zh-CN" sz="1800" dirty="0"/>
          </a:p>
          <a:p>
            <a:pPr marL="457200" lvl="1" indent="0">
              <a:buNone/>
            </a:pPr>
            <a:r>
              <a:rPr lang="zh-CN" altLang="en-US" sz="1800" b="1" dirty="0">
                <a:latin typeface="+mn-ea"/>
              </a:rPr>
              <a:t>需要通过大量额外的包含有语法信息的样本来让模型学会运用语法信息。</a:t>
            </a:r>
          </a:p>
        </p:txBody>
      </p:sp>
    </p:spTree>
    <p:extLst>
      <p:ext uri="{BB962C8B-B14F-4D97-AF65-F5344CB8AC3E}">
        <p14:creationId xmlns:p14="http://schemas.microsoft.com/office/powerpoint/2010/main" val="3491054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5AEEF8-6EE7-45C6-A1AD-D222361A2858}"/>
              </a:ext>
            </a:extLst>
          </p:cNvPr>
          <p:cNvSpPr>
            <a:spLocks noGrp="1"/>
          </p:cNvSpPr>
          <p:nvPr>
            <p:ph type="title"/>
          </p:nvPr>
        </p:nvSpPr>
        <p:spPr/>
        <p:txBody>
          <a:bodyPr/>
          <a:lstStyle/>
          <a:p>
            <a:r>
              <a:rPr lang="zh-CN" altLang="en-US" dirty="0"/>
              <a:t>基本扩增方法</a:t>
            </a:r>
          </a:p>
        </p:txBody>
      </p:sp>
      <p:sp>
        <p:nvSpPr>
          <p:cNvPr id="3" name="内容占位符 2">
            <a:extLst>
              <a:ext uri="{FF2B5EF4-FFF2-40B4-BE49-F238E27FC236}">
                <a16:creationId xmlns:a16="http://schemas.microsoft.com/office/drawing/2014/main" id="{AB151279-C519-4A0B-B50C-F3ED735BA620}"/>
              </a:ext>
            </a:extLst>
          </p:cNvPr>
          <p:cNvSpPr>
            <a:spLocks noGrp="1"/>
          </p:cNvSpPr>
          <p:nvPr>
            <p:ph idx="1"/>
          </p:nvPr>
        </p:nvSpPr>
        <p:spPr/>
        <p:txBody>
          <a:bodyPr/>
          <a:lstStyle/>
          <a:p>
            <a:r>
              <a:rPr lang="zh-CN" altLang="en-US" dirty="0"/>
              <a:t>在以上分析的基础上，作者提出了几种可能的扩增方法：</a:t>
            </a:r>
            <a:endParaRPr lang="en-US" altLang="zh-CN" dirty="0"/>
          </a:p>
          <a:p>
            <a:pPr marL="0" indent="0">
              <a:buNone/>
            </a:pPr>
            <a:r>
              <a:rPr lang="zh-CN" altLang="en-US" dirty="0"/>
              <a:t>（</a:t>
            </a:r>
            <a:r>
              <a:rPr lang="en-US" altLang="zh-CN" dirty="0"/>
              <a:t>1</a:t>
            </a:r>
            <a:r>
              <a:rPr lang="zh-CN" altLang="en-US" dirty="0"/>
              <a:t>）交换样本中句子的主语和宾语</a:t>
            </a:r>
            <a:endParaRPr lang="en-US" altLang="zh-CN" dirty="0"/>
          </a:p>
          <a:p>
            <a:pPr marL="0" indent="0">
              <a:buNone/>
            </a:pPr>
            <a:r>
              <a:rPr lang="zh-CN" altLang="en-US" dirty="0"/>
              <a:t>（</a:t>
            </a:r>
            <a:r>
              <a:rPr lang="en-US" altLang="zh-CN" dirty="0"/>
              <a:t>2</a:t>
            </a:r>
            <a:r>
              <a:rPr lang="zh-CN" altLang="en-US" dirty="0"/>
              <a:t>）将样本中的句子改写成被动的形式</a:t>
            </a:r>
            <a:endParaRPr lang="en-US" altLang="zh-CN" dirty="0"/>
          </a:p>
          <a:p>
            <a:pPr marL="0" indent="0">
              <a:buNone/>
            </a:pPr>
            <a:r>
              <a:rPr lang="zh-CN" altLang="en-US" dirty="0"/>
              <a:t>我们关注这两种扩增的方法，这两种方法对于句子的词语组成所造成的影响很小，可能只会增加个别的词语（被动句会增加</a:t>
            </a:r>
            <a:r>
              <a:rPr lang="en-US" altLang="zh-CN" dirty="0"/>
              <a:t>by</a:t>
            </a:r>
            <a:r>
              <a:rPr lang="zh-CN" altLang="en-US" dirty="0"/>
              <a:t>）或者是改变某些动词的形式（被动句中动词变为过去分词，主宾交换可能会引起动词单复数的变化）</a:t>
            </a:r>
            <a:endParaRPr lang="en-US" altLang="zh-CN" dirty="0"/>
          </a:p>
        </p:txBody>
      </p:sp>
    </p:spTree>
    <p:extLst>
      <p:ext uri="{BB962C8B-B14F-4D97-AF65-F5344CB8AC3E}">
        <p14:creationId xmlns:p14="http://schemas.microsoft.com/office/powerpoint/2010/main" val="3844343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3905B0-1A78-47CD-96BB-D15A5BA73C4D}"/>
              </a:ext>
            </a:extLst>
          </p:cNvPr>
          <p:cNvSpPr>
            <a:spLocks noGrp="1"/>
          </p:cNvSpPr>
          <p:nvPr>
            <p:ph type="title"/>
          </p:nvPr>
        </p:nvSpPr>
        <p:spPr/>
        <p:txBody>
          <a:bodyPr/>
          <a:lstStyle/>
          <a:p>
            <a:r>
              <a:rPr lang="zh-CN" altLang="en-US" dirty="0"/>
              <a:t>文本推理样本结构介绍</a:t>
            </a:r>
          </a:p>
        </p:txBody>
      </p:sp>
      <p:sp>
        <p:nvSpPr>
          <p:cNvPr id="3" name="内容占位符 2">
            <a:extLst>
              <a:ext uri="{FF2B5EF4-FFF2-40B4-BE49-F238E27FC236}">
                <a16:creationId xmlns:a16="http://schemas.microsoft.com/office/drawing/2014/main" id="{C9DC098C-6678-4C80-8A53-7AD127CC2D82}"/>
              </a:ext>
            </a:extLst>
          </p:cNvPr>
          <p:cNvSpPr>
            <a:spLocks noGrp="1"/>
          </p:cNvSpPr>
          <p:nvPr>
            <p:ph idx="1"/>
          </p:nvPr>
        </p:nvSpPr>
        <p:spPr/>
        <p:txBody>
          <a:bodyPr/>
          <a:lstStyle/>
          <a:p>
            <a:pPr marL="0" indent="0">
              <a:buNone/>
            </a:pPr>
            <a:r>
              <a:rPr lang="zh-CN" altLang="en-US" dirty="0"/>
              <a:t>文本推理的样本的主要组成部分有三个：</a:t>
            </a:r>
            <a:endParaRPr lang="en-US" altLang="zh-CN" dirty="0"/>
          </a:p>
          <a:p>
            <a:pPr marL="0" indent="0">
              <a:buNone/>
            </a:pPr>
            <a:r>
              <a:rPr lang="zh-CN" altLang="en-US" dirty="0"/>
              <a:t>（</a:t>
            </a:r>
            <a:r>
              <a:rPr lang="en-US" altLang="zh-CN" dirty="0"/>
              <a:t>1</a:t>
            </a:r>
            <a:r>
              <a:rPr lang="zh-CN" altLang="en-US" dirty="0"/>
              <a:t>）前提</a:t>
            </a:r>
            <a:endParaRPr lang="en-US" altLang="zh-CN" dirty="0"/>
          </a:p>
          <a:p>
            <a:pPr marL="0" indent="0">
              <a:buNone/>
            </a:pPr>
            <a:r>
              <a:rPr lang="zh-CN" altLang="en-US" dirty="0"/>
              <a:t>（</a:t>
            </a:r>
            <a:r>
              <a:rPr lang="en-US" altLang="zh-CN" dirty="0"/>
              <a:t>2</a:t>
            </a:r>
            <a:r>
              <a:rPr lang="zh-CN" altLang="en-US" dirty="0"/>
              <a:t>）假说</a:t>
            </a:r>
            <a:endParaRPr lang="en-US" altLang="zh-CN" dirty="0"/>
          </a:p>
          <a:p>
            <a:pPr marL="0" indent="0">
              <a:buNone/>
            </a:pPr>
            <a:r>
              <a:rPr lang="zh-CN" altLang="en-US" dirty="0"/>
              <a:t>（</a:t>
            </a:r>
            <a:r>
              <a:rPr lang="en-US" altLang="zh-CN" dirty="0"/>
              <a:t>3</a:t>
            </a:r>
            <a:r>
              <a:rPr lang="zh-CN" altLang="en-US" dirty="0"/>
              <a:t>）标签</a:t>
            </a:r>
            <a:endParaRPr lang="en-US" altLang="zh-CN" dirty="0"/>
          </a:p>
          <a:p>
            <a:pPr marL="0" indent="0">
              <a:buNone/>
            </a:pPr>
            <a:r>
              <a:rPr lang="zh-CN" altLang="en-US" dirty="0"/>
              <a:t>其中前提和假说分别是两个句子，而标签则由这两个句子决定，当前提可以推导出假说的时候，标签的内容为“导出（</a:t>
            </a:r>
            <a:r>
              <a:rPr lang="en-US" altLang="zh-CN" dirty="0"/>
              <a:t>entailment</a:t>
            </a:r>
            <a:r>
              <a:rPr lang="zh-CN" altLang="en-US" dirty="0"/>
              <a:t>）”，当前提和假说明显矛盾的时候，标签内容为“矛盾（</a:t>
            </a:r>
            <a:r>
              <a:rPr lang="en-US" altLang="zh-CN" dirty="0"/>
              <a:t>contradiction</a:t>
            </a:r>
            <a:r>
              <a:rPr lang="zh-CN" altLang="en-US" dirty="0"/>
              <a:t>）”，当不能前提既不能导出假设，也不和假设矛盾的时候，标签内容为“中性（</a:t>
            </a:r>
            <a:r>
              <a:rPr lang="en-US" altLang="zh-CN" dirty="0"/>
              <a:t>neutral</a:t>
            </a:r>
            <a:r>
              <a:rPr lang="zh-CN" altLang="en-US" dirty="0"/>
              <a:t>）”</a:t>
            </a:r>
          </a:p>
        </p:txBody>
      </p:sp>
    </p:spTree>
    <p:extLst>
      <p:ext uri="{BB962C8B-B14F-4D97-AF65-F5344CB8AC3E}">
        <p14:creationId xmlns:p14="http://schemas.microsoft.com/office/powerpoint/2010/main" val="2225529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DE02F-D4C1-4F9C-A080-7C5C9537413A}"/>
              </a:ext>
            </a:extLst>
          </p:cNvPr>
          <p:cNvSpPr>
            <a:spLocks noGrp="1"/>
          </p:cNvSpPr>
          <p:nvPr>
            <p:ph type="title"/>
          </p:nvPr>
        </p:nvSpPr>
        <p:spPr/>
        <p:txBody>
          <a:bodyPr/>
          <a:lstStyle/>
          <a:p>
            <a:r>
              <a:rPr lang="zh-CN" altLang="en-US" dirty="0"/>
              <a:t>具体的扩增形式</a:t>
            </a:r>
            <a:r>
              <a:rPr lang="en-US" altLang="zh-CN" dirty="0"/>
              <a:t>——</a:t>
            </a:r>
            <a:r>
              <a:rPr lang="zh-CN" altLang="en-US" dirty="0"/>
              <a:t>五种基本形式</a:t>
            </a:r>
          </a:p>
        </p:txBody>
      </p:sp>
      <p:sp>
        <p:nvSpPr>
          <p:cNvPr id="3" name="内容占位符 2">
            <a:extLst>
              <a:ext uri="{FF2B5EF4-FFF2-40B4-BE49-F238E27FC236}">
                <a16:creationId xmlns:a16="http://schemas.microsoft.com/office/drawing/2014/main" id="{C5265196-4040-461F-85AA-02A32C6D9E3C}"/>
              </a:ext>
            </a:extLst>
          </p:cNvPr>
          <p:cNvSpPr>
            <a:spLocks noGrp="1"/>
          </p:cNvSpPr>
          <p:nvPr>
            <p:ph idx="1"/>
          </p:nvPr>
        </p:nvSpPr>
        <p:spPr/>
        <p:txBody>
          <a:bodyPr/>
          <a:lstStyle/>
          <a:p>
            <a:pPr marL="0" indent="0">
              <a:buNone/>
            </a:pPr>
            <a:r>
              <a:rPr lang="zh-CN" altLang="en-US" dirty="0"/>
              <a:t>（</a:t>
            </a:r>
            <a:r>
              <a:rPr lang="en-US" altLang="zh-CN" dirty="0"/>
              <a:t>1</a:t>
            </a:r>
            <a:r>
              <a:rPr lang="zh-CN" altLang="en-US" dirty="0"/>
              <a:t>）原前提</a:t>
            </a:r>
            <a:r>
              <a:rPr lang="en-US" altLang="zh-CN" dirty="0"/>
              <a:t>+</a:t>
            </a:r>
            <a:r>
              <a:rPr lang="zh-CN" altLang="en-US" dirty="0"/>
              <a:t>颠倒的假说</a:t>
            </a:r>
            <a:r>
              <a:rPr lang="zh-CN" altLang="en-US" dirty="0">
                <a:sym typeface="Wingdings" panose="05000000000000000000" pitchFamily="2" charset="2"/>
              </a:rPr>
              <a:t>：</a:t>
            </a:r>
            <a:r>
              <a:rPr lang="en-US" altLang="zh-CN" dirty="0" err="1">
                <a:sym typeface="Wingdings" panose="05000000000000000000" pitchFamily="2" charset="2"/>
              </a:rPr>
              <a:t>inv_orig</a:t>
            </a:r>
            <a:endParaRPr lang="en-US" altLang="zh-CN" dirty="0">
              <a:sym typeface="Wingdings" panose="05000000000000000000" pitchFamily="2" charset="2"/>
            </a:endParaRPr>
          </a:p>
          <a:p>
            <a:pPr marL="0" indent="0">
              <a:buNone/>
            </a:pPr>
            <a:r>
              <a:rPr lang="zh-CN" altLang="en-US" dirty="0">
                <a:sym typeface="Wingdings" panose="05000000000000000000" pitchFamily="2" charset="2"/>
              </a:rPr>
              <a:t>（</a:t>
            </a:r>
            <a:r>
              <a:rPr lang="en-US" altLang="zh-CN" dirty="0">
                <a:sym typeface="Wingdings" panose="05000000000000000000" pitchFamily="2" charset="2"/>
              </a:rPr>
              <a:t>2</a:t>
            </a:r>
            <a:r>
              <a:rPr lang="zh-CN" altLang="en-US" dirty="0">
                <a:sym typeface="Wingdings" panose="05000000000000000000" pitchFamily="2" charset="2"/>
              </a:rPr>
              <a:t>）转变的前提</a:t>
            </a:r>
            <a:r>
              <a:rPr lang="en-US" altLang="zh-CN" dirty="0">
                <a:sym typeface="Wingdings" panose="05000000000000000000" pitchFamily="2" charset="2"/>
              </a:rPr>
              <a:t>+</a:t>
            </a:r>
            <a:r>
              <a:rPr lang="zh-CN" altLang="en-US" dirty="0">
                <a:sym typeface="Wingdings" panose="05000000000000000000" pitchFamily="2" charset="2"/>
              </a:rPr>
              <a:t>颠倒的假说：</a:t>
            </a:r>
            <a:r>
              <a:rPr lang="en-US" altLang="zh-CN" dirty="0" err="1">
                <a:sym typeface="Wingdings" panose="05000000000000000000" pitchFamily="2" charset="2"/>
              </a:rPr>
              <a:t>inv_trsf</a:t>
            </a:r>
            <a:endParaRPr lang="en-US" altLang="zh-CN" dirty="0">
              <a:sym typeface="Wingdings" panose="05000000000000000000" pitchFamily="2" charset="2"/>
            </a:endParaRPr>
          </a:p>
          <a:p>
            <a:pPr marL="0" indent="0">
              <a:buNone/>
            </a:pPr>
            <a:r>
              <a:rPr lang="zh-CN" altLang="en-US" dirty="0">
                <a:sym typeface="Wingdings" panose="05000000000000000000" pitchFamily="2" charset="2"/>
              </a:rPr>
              <a:t>（</a:t>
            </a:r>
            <a:r>
              <a:rPr lang="en-US" altLang="zh-CN" dirty="0">
                <a:sym typeface="Wingdings" panose="05000000000000000000" pitchFamily="2" charset="2"/>
              </a:rPr>
              <a:t>3</a:t>
            </a:r>
            <a:r>
              <a:rPr lang="zh-CN" altLang="en-US" dirty="0">
                <a:sym typeface="Wingdings" panose="05000000000000000000" pitchFamily="2" charset="2"/>
              </a:rPr>
              <a:t>）原前提</a:t>
            </a:r>
            <a:r>
              <a:rPr lang="en-US" altLang="zh-CN" dirty="0">
                <a:sym typeface="Wingdings" panose="05000000000000000000" pitchFamily="2" charset="2"/>
              </a:rPr>
              <a:t>+</a:t>
            </a:r>
            <a:r>
              <a:rPr lang="zh-CN" altLang="en-US" dirty="0">
                <a:sym typeface="Wingdings" panose="05000000000000000000" pitchFamily="2" charset="2"/>
              </a:rPr>
              <a:t>被动形式：</a:t>
            </a:r>
            <a:r>
              <a:rPr lang="en-US" altLang="zh-CN" dirty="0" err="1">
                <a:sym typeface="Wingdings" panose="05000000000000000000" pitchFamily="2" charset="2"/>
              </a:rPr>
              <a:t>pass_orig</a:t>
            </a:r>
            <a:endParaRPr lang="en-US" altLang="zh-CN" dirty="0">
              <a:sym typeface="Wingdings" panose="05000000000000000000" pitchFamily="2" charset="2"/>
            </a:endParaRPr>
          </a:p>
          <a:p>
            <a:pPr marL="0" indent="0">
              <a:buNone/>
            </a:pPr>
            <a:r>
              <a:rPr lang="zh-CN" altLang="en-US" dirty="0">
                <a:sym typeface="Wingdings" panose="05000000000000000000" pitchFamily="2" charset="2"/>
              </a:rPr>
              <a:t>（</a:t>
            </a:r>
            <a:r>
              <a:rPr lang="en-US" altLang="zh-CN" dirty="0">
                <a:sym typeface="Wingdings" panose="05000000000000000000" pitchFamily="2" charset="2"/>
              </a:rPr>
              <a:t>4</a:t>
            </a:r>
            <a:r>
              <a:rPr lang="zh-CN" altLang="en-US" dirty="0">
                <a:sym typeface="Wingdings" panose="05000000000000000000" pitchFamily="2" charset="2"/>
              </a:rPr>
              <a:t>）转变的前提</a:t>
            </a:r>
            <a:r>
              <a:rPr lang="en-US" altLang="zh-CN" dirty="0">
                <a:sym typeface="Wingdings" panose="05000000000000000000" pitchFamily="2" charset="2"/>
              </a:rPr>
              <a:t>+</a:t>
            </a:r>
            <a:r>
              <a:rPr lang="zh-CN" altLang="en-US" dirty="0">
                <a:sym typeface="Wingdings" panose="05000000000000000000" pitchFamily="2" charset="2"/>
              </a:rPr>
              <a:t>被动形式：</a:t>
            </a:r>
            <a:r>
              <a:rPr lang="en-US" altLang="zh-CN" dirty="0" err="1">
                <a:sym typeface="Wingdings" panose="05000000000000000000" pitchFamily="2" charset="2"/>
              </a:rPr>
              <a:t>pass_trsf</a:t>
            </a:r>
            <a:endParaRPr lang="en-US" altLang="zh-CN" dirty="0">
              <a:sym typeface="Wingdings" panose="05000000000000000000" pitchFamily="2" charset="2"/>
            </a:endParaRPr>
          </a:p>
          <a:p>
            <a:pPr marL="0" indent="0">
              <a:buNone/>
            </a:pPr>
            <a:r>
              <a:rPr lang="zh-CN" altLang="en-US" dirty="0">
                <a:sym typeface="Wingdings" panose="05000000000000000000" pitchFamily="2" charset="2"/>
              </a:rPr>
              <a:t>（</a:t>
            </a:r>
            <a:r>
              <a:rPr lang="en-US" altLang="zh-CN" dirty="0">
                <a:sym typeface="Wingdings" panose="05000000000000000000" pitchFamily="2" charset="2"/>
              </a:rPr>
              <a:t>5</a:t>
            </a:r>
            <a:r>
              <a:rPr lang="zh-CN" altLang="en-US" dirty="0">
                <a:sym typeface="Wingdings" panose="05000000000000000000" pitchFamily="2" charset="2"/>
              </a:rPr>
              <a:t>）随机打乱：</a:t>
            </a:r>
            <a:r>
              <a:rPr lang="en-US" altLang="zh-CN" dirty="0">
                <a:sym typeface="Wingdings" panose="05000000000000000000" pitchFamily="2" charset="2"/>
              </a:rPr>
              <a:t>chaos</a:t>
            </a:r>
          </a:p>
        </p:txBody>
      </p:sp>
    </p:spTree>
    <p:extLst>
      <p:ext uri="{BB962C8B-B14F-4D97-AF65-F5344CB8AC3E}">
        <p14:creationId xmlns:p14="http://schemas.microsoft.com/office/powerpoint/2010/main" val="4179266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DE02F-D4C1-4F9C-A080-7C5C9537413A}"/>
              </a:ext>
            </a:extLst>
          </p:cNvPr>
          <p:cNvSpPr>
            <a:spLocks noGrp="1"/>
          </p:cNvSpPr>
          <p:nvPr>
            <p:ph type="title"/>
          </p:nvPr>
        </p:nvSpPr>
        <p:spPr/>
        <p:txBody>
          <a:bodyPr/>
          <a:lstStyle/>
          <a:p>
            <a:r>
              <a:rPr lang="zh-CN" altLang="en-US" dirty="0"/>
              <a:t>（</a:t>
            </a:r>
            <a:r>
              <a:rPr lang="en-US" altLang="zh-CN" dirty="0"/>
              <a:t>1</a:t>
            </a:r>
            <a:r>
              <a:rPr lang="zh-CN" altLang="en-US" dirty="0"/>
              <a:t>）原前提</a:t>
            </a:r>
            <a:r>
              <a:rPr lang="en-US" altLang="zh-CN" dirty="0"/>
              <a:t>+</a:t>
            </a:r>
            <a:r>
              <a:rPr lang="zh-CN" altLang="en-US" dirty="0"/>
              <a:t>颠倒的假说</a:t>
            </a:r>
            <a:r>
              <a:rPr lang="zh-CN" altLang="en-US" dirty="0">
                <a:sym typeface="Wingdings" panose="05000000000000000000" pitchFamily="2" charset="2"/>
              </a:rPr>
              <a:t>：</a:t>
            </a:r>
            <a:r>
              <a:rPr lang="en-US" altLang="zh-CN" dirty="0" err="1">
                <a:sym typeface="Wingdings" panose="05000000000000000000" pitchFamily="2" charset="2"/>
              </a:rPr>
              <a:t>inv_orig</a:t>
            </a:r>
            <a:endParaRPr lang="zh-CN" altLang="en-US" dirty="0"/>
          </a:p>
        </p:txBody>
      </p:sp>
      <p:grpSp>
        <p:nvGrpSpPr>
          <p:cNvPr id="25" name="组合 24">
            <a:extLst>
              <a:ext uri="{FF2B5EF4-FFF2-40B4-BE49-F238E27FC236}">
                <a16:creationId xmlns:a16="http://schemas.microsoft.com/office/drawing/2014/main" id="{49990552-8507-4234-A953-7A533198E193}"/>
              </a:ext>
            </a:extLst>
          </p:cNvPr>
          <p:cNvGrpSpPr/>
          <p:nvPr/>
        </p:nvGrpSpPr>
        <p:grpSpPr>
          <a:xfrm>
            <a:off x="210272" y="1953488"/>
            <a:ext cx="8715737" cy="3714951"/>
            <a:chOff x="682906" y="1400537"/>
            <a:chExt cx="10412866" cy="5092338"/>
          </a:xfrm>
        </p:grpSpPr>
        <p:grpSp>
          <p:nvGrpSpPr>
            <p:cNvPr id="9" name="组合 8">
              <a:extLst>
                <a:ext uri="{FF2B5EF4-FFF2-40B4-BE49-F238E27FC236}">
                  <a16:creationId xmlns:a16="http://schemas.microsoft.com/office/drawing/2014/main" id="{200C3A16-4E00-4A8F-A0B3-EC5F04C603C1}"/>
                </a:ext>
              </a:extLst>
            </p:cNvPr>
            <p:cNvGrpSpPr/>
            <p:nvPr/>
          </p:nvGrpSpPr>
          <p:grpSpPr>
            <a:xfrm>
              <a:off x="682906" y="1400537"/>
              <a:ext cx="4537276" cy="5092338"/>
              <a:chOff x="682906" y="1400537"/>
              <a:chExt cx="4537276" cy="5092338"/>
            </a:xfrm>
          </p:grpSpPr>
          <p:sp>
            <p:nvSpPr>
              <p:cNvPr id="7" name="矩形 6">
                <a:extLst>
                  <a:ext uri="{FF2B5EF4-FFF2-40B4-BE49-F238E27FC236}">
                    <a16:creationId xmlns:a16="http://schemas.microsoft.com/office/drawing/2014/main" id="{22047BF4-EEED-4ED6-AA89-A43568A7556D}"/>
                  </a:ext>
                </a:extLst>
              </p:cNvPr>
              <p:cNvSpPr/>
              <p:nvPr/>
            </p:nvSpPr>
            <p:spPr>
              <a:xfrm>
                <a:off x="682906" y="1400537"/>
                <a:ext cx="4537276" cy="509233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243170A4-0BEA-4940-84DA-91F87CAA55CC}"/>
                  </a:ext>
                </a:extLst>
              </p:cNvPr>
              <p:cNvSpPr/>
              <p:nvPr/>
            </p:nvSpPr>
            <p:spPr>
              <a:xfrm>
                <a:off x="1169040" y="2726100"/>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前提</a:t>
                </a:r>
              </a:p>
            </p:txBody>
          </p:sp>
          <p:sp>
            <p:nvSpPr>
              <p:cNvPr id="5" name="矩形 4">
                <a:extLst>
                  <a:ext uri="{FF2B5EF4-FFF2-40B4-BE49-F238E27FC236}">
                    <a16:creationId xmlns:a16="http://schemas.microsoft.com/office/drawing/2014/main" id="{40C25486-2795-4EC7-9A70-1F7891471D9C}"/>
                  </a:ext>
                </a:extLst>
              </p:cNvPr>
              <p:cNvSpPr/>
              <p:nvPr/>
            </p:nvSpPr>
            <p:spPr>
              <a:xfrm>
                <a:off x="1169041" y="5094791"/>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标签（</a:t>
                </a:r>
                <a:r>
                  <a:rPr lang="en-US" altLang="zh-CN" b="0" dirty="0">
                    <a:solidFill>
                      <a:srgbClr val="CE9178"/>
                    </a:solidFill>
                    <a:effectLst/>
                    <a:latin typeface="Consolas" panose="020B0609020204030204" pitchFamily="49" charset="0"/>
                  </a:rPr>
                  <a:t>entailment</a:t>
                </a:r>
                <a:r>
                  <a:rPr lang="zh-CN" altLang="en-US" dirty="0"/>
                  <a:t>）</a:t>
                </a:r>
              </a:p>
            </p:txBody>
          </p:sp>
          <p:sp>
            <p:nvSpPr>
              <p:cNvPr id="6" name="矩形 5">
                <a:extLst>
                  <a:ext uri="{FF2B5EF4-FFF2-40B4-BE49-F238E27FC236}">
                    <a16:creationId xmlns:a16="http://schemas.microsoft.com/office/drawing/2014/main" id="{636E7DA0-90FB-4F07-8AAF-15C438CB8581}"/>
                  </a:ext>
                </a:extLst>
              </p:cNvPr>
              <p:cNvSpPr/>
              <p:nvPr/>
            </p:nvSpPr>
            <p:spPr>
              <a:xfrm>
                <a:off x="1169040" y="3907069"/>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假说</a:t>
                </a:r>
              </a:p>
            </p:txBody>
          </p:sp>
          <p:sp>
            <p:nvSpPr>
              <p:cNvPr id="8" name="文本框 7">
                <a:extLst>
                  <a:ext uri="{FF2B5EF4-FFF2-40B4-BE49-F238E27FC236}">
                    <a16:creationId xmlns:a16="http://schemas.microsoft.com/office/drawing/2014/main" id="{36AB110B-3D51-4D04-9EBF-D597A0884595}"/>
                  </a:ext>
                </a:extLst>
              </p:cNvPr>
              <p:cNvSpPr txBox="1"/>
              <p:nvPr/>
            </p:nvSpPr>
            <p:spPr>
              <a:xfrm>
                <a:off x="1831434" y="1681798"/>
                <a:ext cx="2240219" cy="717214"/>
              </a:xfrm>
              <a:prstGeom prst="rect">
                <a:avLst/>
              </a:prstGeom>
              <a:noFill/>
            </p:spPr>
            <p:txBody>
              <a:bodyPr wrap="square" rtlCol="0">
                <a:spAutoFit/>
              </a:bodyPr>
              <a:lstStyle/>
              <a:p>
                <a:pPr algn="ctr"/>
                <a:r>
                  <a:rPr lang="zh-CN" altLang="en-US" sz="2800" dirty="0">
                    <a:solidFill>
                      <a:schemeClr val="bg1"/>
                    </a:solidFill>
                  </a:rPr>
                  <a:t>原样本</a:t>
                </a:r>
              </a:p>
            </p:txBody>
          </p:sp>
        </p:grpSp>
        <p:grpSp>
          <p:nvGrpSpPr>
            <p:cNvPr id="10" name="组合 9">
              <a:extLst>
                <a:ext uri="{FF2B5EF4-FFF2-40B4-BE49-F238E27FC236}">
                  <a16:creationId xmlns:a16="http://schemas.microsoft.com/office/drawing/2014/main" id="{EB46240D-1527-4081-A74C-9EE18541C629}"/>
                </a:ext>
              </a:extLst>
            </p:cNvPr>
            <p:cNvGrpSpPr/>
            <p:nvPr/>
          </p:nvGrpSpPr>
          <p:grpSpPr>
            <a:xfrm>
              <a:off x="6558496" y="1400537"/>
              <a:ext cx="4537276" cy="5092338"/>
              <a:chOff x="682906" y="1400537"/>
              <a:chExt cx="4537276" cy="5092338"/>
            </a:xfrm>
          </p:grpSpPr>
          <p:sp>
            <p:nvSpPr>
              <p:cNvPr id="11" name="矩形 10">
                <a:extLst>
                  <a:ext uri="{FF2B5EF4-FFF2-40B4-BE49-F238E27FC236}">
                    <a16:creationId xmlns:a16="http://schemas.microsoft.com/office/drawing/2014/main" id="{4C24AC85-382F-4143-8149-D20EBE0D97FF}"/>
                  </a:ext>
                </a:extLst>
              </p:cNvPr>
              <p:cNvSpPr/>
              <p:nvPr/>
            </p:nvSpPr>
            <p:spPr>
              <a:xfrm>
                <a:off x="682906" y="1400537"/>
                <a:ext cx="4537276" cy="509233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1D63FC70-FC00-4DB6-B02D-BE25AE4579A2}"/>
                  </a:ext>
                </a:extLst>
              </p:cNvPr>
              <p:cNvSpPr/>
              <p:nvPr/>
            </p:nvSpPr>
            <p:spPr>
              <a:xfrm>
                <a:off x="1169040" y="2726100"/>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前提</a:t>
                </a:r>
              </a:p>
            </p:txBody>
          </p:sp>
          <p:sp>
            <p:nvSpPr>
              <p:cNvPr id="13" name="矩形 12">
                <a:extLst>
                  <a:ext uri="{FF2B5EF4-FFF2-40B4-BE49-F238E27FC236}">
                    <a16:creationId xmlns:a16="http://schemas.microsoft.com/office/drawing/2014/main" id="{DAA33983-0BB1-445A-9FA2-9328E068F333}"/>
                  </a:ext>
                </a:extLst>
              </p:cNvPr>
              <p:cNvSpPr/>
              <p:nvPr/>
            </p:nvSpPr>
            <p:spPr>
              <a:xfrm>
                <a:off x="1169041" y="5094791"/>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标签（</a:t>
                </a:r>
                <a:r>
                  <a:rPr lang="en-US" altLang="zh-CN" b="0" dirty="0">
                    <a:solidFill>
                      <a:srgbClr val="CE9178"/>
                    </a:solidFill>
                    <a:effectLst/>
                    <a:latin typeface="Consolas" panose="020B0609020204030204" pitchFamily="49" charset="0"/>
                  </a:rPr>
                  <a:t>neutral</a:t>
                </a:r>
                <a:r>
                  <a:rPr lang="zh-CN" altLang="en-US" dirty="0"/>
                  <a:t>）</a:t>
                </a:r>
              </a:p>
            </p:txBody>
          </p:sp>
          <p:sp>
            <p:nvSpPr>
              <p:cNvPr id="14" name="矩形 13">
                <a:extLst>
                  <a:ext uri="{FF2B5EF4-FFF2-40B4-BE49-F238E27FC236}">
                    <a16:creationId xmlns:a16="http://schemas.microsoft.com/office/drawing/2014/main" id="{37FE56C0-CCA8-42F4-9861-36106779C708}"/>
                  </a:ext>
                </a:extLst>
              </p:cNvPr>
              <p:cNvSpPr/>
              <p:nvPr/>
            </p:nvSpPr>
            <p:spPr>
              <a:xfrm>
                <a:off x="1169040" y="3907069"/>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假说</a:t>
                </a:r>
              </a:p>
            </p:txBody>
          </p:sp>
          <p:sp>
            <p:nvSpPr>
              <p:cNvPr id="15" name="文本框 14">
                <a:extLst>
                  <a:ext uri="{FF2B5EF4-FFF2-40B4-BE49-F238E27FC236}">
                    <a16:creationId xmlns:a16="http://schemas.microsoft.com/office/drawing/2014/main" id="{49B24D90-B1D1-442A-818C-A30278642F56}"/>
                  </a:ext>
                </a:extLst>
              </p:cNvPr>
              <p:cNvSpPr txBox="1"/>
              <p:nvPr/>
            </p:nvSpPr>
            <p:spPr>
              <a:xfrm>
                <a:off x="1867873" y="1681798"/>
                <a:ext cx="2257064" cy="523220"/>
              </a:xfrm>
              <a:prstGeom prst="rect">
                <a:avLst/>
              </a:prstGeom>
              <a:noFill/>
            </p:spPr>
            <p:txBody>
              <a:bodyPr wrap="square" rtlCol="0">
                <a:spAutoFit/>
              </a:bodyPr>
              <a:lstStyle/>
              <a:p>
                <a:pPr algn="ctr"/>
                <a:r>
                  <a:rPr lang="zh-CN" altLang="en-US" sz="2800" dirty="0">
                    <a:solidFill>
                      <a:schemeClr val="bg1"/>
                    </a:solidFill>
                  </a:rPr>
                  <a:t>扩增样本</a:t>
                </a:r>
              </a:p>
            </p:txBody>
          </p:sp>
        </p:grpSp>
        <p:cxnSp>
          <p:nvCxnSpPr>
            <p:cNvPr id="17" name="直接箭头连接符 16">
              <a:extLst>
                <a:ext uri="{FF2B5EF4-FFF2-40B4-BE49-F238E27FC236}">
                  <a16:creationId xmlns:a16="http://schemas.microsoft.com/office/drawing/2014/main" id="{F0BF9203-6AC7-4774-86F5-018712C4EDEF}"/>
                </a:ext>
              </a:extLst>
            </p:cNvPr>
            <p:cNvCxnSpPr>
              <a:stCxn id="4" idx="3"/>
              <a:endCxn id="12" idx="1"/>
            </p:cNvCxnSpPr>
            <p:nvPr/>
          </p:nvCxnSpPr>
          <p:spPr>
            <a:xfrm>
              <a:off x="4872939" y="3218024"/>
              <a:ext cx="217169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1CDC9AB-5BF4-41BA-905C-BEC532D8628F}"/>
                </a:ext>
              </a:extLst>
            </p:cNvPr>
            <p:cNvCxnSpPr>
              <a:cxnSpLocks/>
              <a:endCxn id="14" idx="1"/>
            </p:cNvCxnSpPr>
            <p:nvPr/>
          </p:nvCxnSpPr>
          <p:spPr>
            <a:xfrm flipV="1">
              <a:off x="4872939" y="4398993"/>
              <a:ext cx="2171691" cy="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F80579C7-3769-495E-A291-39E5D1D104F4}"/>
                </a:ext>
              </a:extLst>
            </p:cNvPr>
            <p:cNvSpPr txBox="1"/>
            <p:nvPr/>
          </p:nvSpPr>
          <p:spPr>
            <a:xfrm>
              <a:off x="5302895" y="3913767"/>
              <a:ext cx="1311778" cy="369332"/>
            </a:xfrm>
            <a:prstGeom prst="rect">
              <a:avLst/>
            </a:prstGeom>
            <a:noFill/>
          </p:spPr>
          <p:txBody>
            <a:bodyPr wrap="square" rtlCol="0">
              <a:spAutoFit/>
            </a:bodyPr>
            <a:lstStyle/>
            <a:p>
              <a:r>
                <a:rPr lang="zh-CN" altLang="en-US" dirty="0"/>
                <a:t>主宾交换</a:t>
              </a:r>
            </a:p>
          </p:txBody>
        </p:sp>
      </p:grpSp>
      <p:sp>
        <p:nvSpPr>
          <p:cNvPr id="26" name="文本框 25">
            <a:extLst>
              <a:ext uri="{FF2B5EF4-FFF2-40B4-BE49-F238E27FC236}">
                <a16:creationId xmlns:a16="http://schemas.microsoft.com/office/drawing/2014/main" id="{9182D2EA-60B9-411C-92A6-2E3AC98648A1}"/>
              </a:ext>
            </a:extLst>
          </p:cNvPr>
          <p:cNvSpPr txBox="1"/>
          <p:nvPr/>
        </p:nvSpPr>
        <p:spPr>
          <a:xfrm>
            <a:off x="9239033" y="1450356"/>
            <a:ext cx="2952967" cy="5078313"/>
          </a:xfrm>
          <a:prstGeom prst="rect">
            <a:avLst/>
          </a:prstGeom>
          <a:noFill/>
        </p:spPr>
        <p:txBody>
          <a:bodyPr wrap="square" rtlCol="0">
            <a:spAutoFit/>
          </a:bodyPr>
          <a:lstStyle/>
          <a:p>
            <a:r>
              <a:rPr lang="zh-CN" altLang="en-US" dirty="0"/>
              <a:t>从作者给出的代码实现中我们可以了解到，这种转换只选取原先标签为“导出”的样本作为扩增的基础，这可能是为了控制影响因素，如果原先的关系就是不能导出的，扩增之后的标签还是不能导出，这样可能会对模型产生一定的误导，因为此时不能导出的原因就不仅仅是因为词语顺序的改变了。还有另外一种可能：原先不能导出的原因正是因为前提和假说成主宾交换的关系，如果再进行一次主宾交换，标签反而会变成“导出”，如果是这样的话，那么扩增样本的标签就是错误的了。</a:t>
            </a:r>
          </a:p>
        </p:txBody>
      </p:sp>
    </p:spTree>
    <p:extLst>
      <p:ext uri="{BB962C8B-B14F-4D97-AF65-F5344CB8AC3E}">
        <p14:creationId xmlns:p14="http://schemas.microsoft.com/office/powerpoint/2010/main" val="477110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DE02F-D4C1-4F9C-A080-7C5C9537413A}"/>
              </a:ext>
            </a:extLst>
          </p:cNvPr>
          <p:cNvSpPr>
            <a:spLocks noGrp="1"/>
          </p:cNvSpPr>
          <p:nvPr>
            <p:ph type="title"/>
          </p:nvPr>
        </p:nvSpPr>
        <p:spPr>
          <a:xfrm>
            <a:off x="919223" y="202135"/>
            <a:ext cx="10515600" cy="1325563"/>
          </a:xfrm>
        </p:spPr>
        <p:txBody>
          <a:bodyPr/>
          <a:lstStyle/>
          <a:p>
            <a:r>
              <a:rPr lang="zh-CN" altLang="en-US" dirty="0">
                <a:sym typeface="Wingdings" panose="05000000000000000000" pitchFamily="2" charset="2"/>
              </a:rPr>
              <a:t>（</a:t>
            </a:r>
            <a:r>
              <a:rPr lang="en-US" altLang="zh-CN" dirty="0">
                <a:sym typeface="Wingdings" panose="05000000000000000000" pitchFamily="2" charset="2"/>
              </a:rPr>
              <a:t>2</a:t>
            </a:r>
            <a:r>
              <a:rPr lang="zh-CN" altLang="en-US" dirty="0">
                <a:sym typeface="Wingdings" panose="05000000000000000000" pitchFamily="2" charset="2"/>
              </a:rPr>
              <a:t>）转变的前提</a:t>
            </a:r>
            <a:r>
              <a:rPr lang="en-US" altLang="zh-CN" dirty="0">
                <a:sym typeface="Wingdings" panose="05000000000000000000" pitchFamily="2" charset="2"/>
              </a:rPr>
              <a:t>+</a:t>
            </a:r>
            <a:r>
              <a:rPr lang="zh-CN" altLang="en-US" dirty="0">
                <a:sym typeface="Wingdings" panose="05000000000000000000" pitchFamily="2" charset="2"/>
              </a:rPr>
              <a:t>颠倒的假说：</a:t>
            </a:r>
            <a:r>
              <a:rPr lang="en-US" altLang="zh-CN" dirty="0" err="1">
                <a:sym typeface="Wingdings" panose="05000000000000000000" pitchFamily="2" charset="2"/>
              </a:rPr>
              <a:t>inv_trsf</a:t>
            </a:r>
            <a:endParaRPr lang="zh-CN" altLang="en-US" dirty="0"/>
          </a:p>
        </p:txBody>
      </p:sp>
      <p:grpSp>
        <p:nvGrpSpPr>
          <p:cNvPr id="23" name="组合 22">
            <a:extLst>
              <a:ext uri="{FF2B5EF4-FFF2-40B4-BE49-F238E27FC236}">
                <a16:creationId xmlns:a16="http://schemas.microsoft.com/office/drawing/2014/main" id="{6C66D756-764A-4B8D-B840-4A31302803F8}"/>
              </a:ext>
            </a:extLst>
          </p:cNvPr>
          <p:cNvGrpSpPr/>
          <p:nvPr/>
        </p:nvGrpSpPr>
        <p:grpSpPr>
          <a:xfrm>
            <a:off x="1633958" y="1965062"/>
            <a:ext cx="8715737" cy="3714951"/>
            <a:chOff x="1633958" y="1965062"/>
            <a:chExt cx="8715737" cy="3714951"/>
          </a:xfrm>
        </p:grpSpPr>
        <p:grpSp>
          <p:nvGrpSpPr>
            <p:cNvPr id="4" name="组合 3">
              <a:extLst>
                <a:ext uri="{FF2B5EF4-FFF2-40B4-BE49-F238E27FC236}">
                  <a16:creationId xmlns:a16="http://schemas.microsoft.com/office/drawing/2014/main" id="{81F9C5DC-4199-48E2-A034-3269D84C3CC6}"/>
                </a:ext>
              </a:extLst>
            </p:cNvPr>
            <p:cNvGrpSpPr/>
            <p:nvPr/>
          </p:nvGrpSpPr>
          <p:grpSpPr>
            <a:xfrm>
              <a:off x="1633958" y="1965062"/>
              <a:ext cx="8715737" cy="3714951"/>
              <a:chOff x="682906" y="1400537"/>
              <a:chExt cx="10412866" cy="5092338"/>
            </a:xfrm>
          </p:grpSpPr>
          <p:grpSp>
            <p:nvGrpSpPr>
              <p:cNvPr id="5" name="组合 4">
                <a:extLst>
                  <a:ext uri="{FF2B5EF4-FFF2-40B4-BE49-F238E27FC236}">
                    <a16:creationId xmlns:a16="http://schemas.microsoft.com/office/drawing/2014/main" id="{24A85454-A6FD-436B-9113-D68CC5623F58}"/>
                  </a:ext>
                </a:extLst>
              </p:cNvPr>
              <p:cNvGrpSpPr/>
              <p:nvPr/>
            </p:nvGrpSpPr>
            <p:grpSpPr>
              <a:xfrm>
                <a:off x="682906" y="1400537"/>
                <a:ext cx="4537276" cy="5092338"/>
                <a:chOff x="682906" y="1400537"/>
                <a:chExt cx="4537276" cy="5092338"/>
              </a:xfrm>
            </p:grpSpPr>
            <p:sp>
              <p:nvSpPr>
                <p:cNvPr id="16" name="矩形 15">
                  <a:extLst>
                    <a:ext uri="{FF2B5EF4-FFF2-40B4-BE49-F238E27FC236}">
                      <a16:creationId xmlns:a16="http://schemas.microsoft.com/office/drawing/2014/main" id="{C2B0CD97-E569-443F-BF00-40CF94F688A9}"/>
                    </a:ext>
                  </a:extLst>
                </p:cNvPr>
                <p:cNvSpPr/>
                <p:nvPr/>
              </p:nvSpPr>
              <p:spPr>
                <a:xfrm>
                  <a:off x="682906" y="1400537"/>
                  <a:ext cx="4537276" cy="509233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17" name="矩形 16">
                  <a:extLst>
                    <a:ext uri="{FF2B5EF4-FFF2-40B4-BE49-F238E27FC236}">
                      <a16:creationId xmlns:a16="http://schemas.microsoft.com/office/drawing/2014/main" id="{E26D504E-5256-4733-A667-60813FD2191C}"/>
                    </a:ext>
                  </a:extLst>
                </p:cNvPr>
                <p:cNvSpPr/>
                <p:nvPr/>
              </p:nvSpPr>
              <p:spPr>
                <a:xfrm>
                  <a:off x="1169040" y="2726100"/>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前提</a:t>
                  </a:r>
                </a:p>
              </p:txBody>
            </p:sp>
            <p:sp>
              <p:nvSpPr>
                <p:cNvPr id="18" name="矩形 17">
                  <a:extLst>
                    <a:ext uri="{FF2B5EF4-FFF2-40B4-BE49-F238E27FC236}">
                      <a16:creationId xmlns:a16="http://schemas.microsoft.com/office/drawing/2014/main" id="{6AB350D1-A17A-4DBB-A836-D36F2D49C2C4}"/>
                    </a:ext>
                  </a:extLst>
                </p:cNvPr>
                <p:cNvSpPr/>
                <p:nvPr/>
              </p:nvSpPr>
              <p:spPr>
                <a:xfrm>
                  <a:off x="1169041" y="5094791"/>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标签（任意）</a:t>
                  </a:r>
                </a:p>
              </p:txBody>
            </p:sp>
            <p:sp>
              <p:nvSpPr>
                <p:cNvPr id="19" name="矩形 18">
                  <a:extLst>
                    <a:ext uri="{FF2B5EF4-FFF2-40B4-BE49-F238E27FC236}">
                      <a16:creationId xmlns:a16="http://schemas.microsoft.com/office/drawing/2014/main" id="{0A51AE5B-9A5D-4AD0-A1FD-BBB3E09AF7EB}"/>
                    </a:ext>
                  </a:extLst>
                </p:cNvPr>
                <p:cNvSpPr/>
                <p:nvPr/>
              </p:nvSpPr>
              <p:spPr>
                <a:xfrm>
                  <a:off x="1169040" y="3907069"/>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假说</a:t>
                  </a:r>
                </a:p>
              </p:txBody>
            </p:sp>
            <p:sp>
              <p:nvSpPr>
                <p:cNvPr id="20" name="文本框 19">
                  <a:extLst>
                    <a:ext uri="{FF2B5EF4-FFF2-40B4-BE49-F238E27FC236}">
                      <a16:creationId xmlns:a16="http://schemas.microsoft.com/office/drawing/2014/main" id="{B791A016-7A27-4DE6-92C3-177C3CADDC42}"/>
                    </a:ext>
                  </a:extLst>
                </p:cNvPr>
                <p:cNvSpPr txBox="1"/>
                <p:nvPr/>
              </p:nvSpPr>
              <p:spPr>
                <a:xfrm>
                  <a:off x="1831434" y="1681798"/>
                  <a:ext cx="2240219" cy="717214"/>
                </a:xfrm>
                <a:prstGeom prst="rect">
                  <a:avLst/>
                </a:prstGeom>
                <a:noFill/>
              </p:spPr>
              <p:txBody>
                <a:bodyPr wrap="square" rtlCol="0">
                  <a:spAutoFit/>
                </a:bodyPr>
                <a:lstStyle/>
                <a:p>
                  <a:pPr algn="ctr"/>
                  <a:r>
                    <a:rPr lang="zh-CN" altLang="en-US" sz="2800" dirty="0">
                      <a:solidFill>
                        <a:schemeClr val="bg1"/>
                      </a:solidFill>
                    </a:rPr>
                    <a:t>原样本</a:t>
                  </a:r>
                </a:p>
              </p:txBody>
            </p:sp>
          </p:grpSp>
          <p:grpSp>
            <p:nvGrpSpPr>
              <p:cNvPr id="6" name="组合 5">
                <a:extLst>
                  <a:ext uri="{FF2B5EF4-FFF2-40B4-BE49-F238E27FC236}">
                    <a16:creationId xmlns:a16="http://schemas.microsoft.com/office/drawing/2014/main" id="{9F96A3E8-CB00-41AA-A505-28EF0E273DF3}"/>
                  </a:ext>
                </a:extLst>
              </p:cNvPr>
              <p:cNvGrpSpPr/>
              <p:nvPr/>
            </p:nvGrpSpPr>
            <p:grpSpPr>
              <a:xfrm>
                <a:off x="6558496" y="1400537"/>
                <a:ext cx="4537276" cy="5092338"/>
                <a:chOff x="682906" y="1400537"/>
                <a:chExt cx="4537276" cy="5092338"/>
              </a:xfrm>
            </p:grpSpPr>
            <p:sp>
              <p:nvSpPr>
                <p:cNvPr id="11" name="矩形 10">
                  <a:extLst>
                    <a:ext uri="{FF2B5EF4-FFF2-40B4-BE49-F238E27FC236}">
                      <a16:creationId xmlns:a16="http://schemas.microsoft.com/office/drawing/2014/main" id="{C87FA0D6-B2F5-4790-BF1E-F74AFB84572F}"/>
                    </a:ext>
                  </a:extLst>
                </p:cNvPr>
                <p:cNvSpPr/>
                <p:nvPr/>
              </p:nvSpPr>
              <p:spPr>
                <a:xfrm>
                  <a:off x="682906" y="1400537"/>
                  <a:ext cx="4537276" cy="509233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02010BD1-5166-4A8E-8FAC-5176BFEC1C6B}"/>
                    </a:ext>
                  </a:extLst>
                </p:cNvPr>
                <p:cNvSpPr/>
                <p:nvPr/>
              </p:nvSpPr>
              <p:spPr>
                <a:xfrm>
                  <a:off x="1169040" y="2726100"/>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前提</a:t>
                  </a:r>
                </a:p>
              </p:txBody>
            </p:sp>
            <p:sp>
              <p:nvSpPr>
                <p:cNvPr id="13" name="矩形 12">
                  <a:extLst>
                    <a:ext uri="{FF2B5EF4-FFF2-40B4-BE49-F238E27FC236}">
                      <a16:creationId xmlns:a16="http://schemas.microsoft.com/office/drawing/2014/main" id="{1523DB2B-98F6-4607-A5D6-3C9322477195}"/>
                    </a:ext>
                  </a:extLst>
                </p:cNvPr>
                <p:cNvSpPr/>
                <p:nvPr/>
              </p:nvSpPr>
              <p:spPr>
                <a:xfrm>
                  <a:off x="1169041" y="5094791"/>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标签（</a:t>
                  </a:r>
                  <a:r>
                    <a:rPr lang="en-US" altLang="zh-CN" b="0" dirty="0">
                      <a:solidFill>
                        <a:srgbClr val="CE9178"/>
                      </a:solidFill>
                      <a:effectLst/>
                      <a:latin typeface="Consolas" panose="020B0609020204030204" pitchFamily="49" charset="0"/>
                    </a:rPr>
                    <a:t>neutral</a:t>
                  </a:r>
                  <a:r>
                    <a:rPr lang="zh-CN" altLang="en-US" dirty="0"/>
                    <a:t>）</a:t>
                  </a:r>
                </a:p>
              </p:txBody>
            </p:sp>
            <p:sp>
              <p:nvSpPr>
                <p:cNvPr id="14" name="矩形 13">
                  <a:extLst>
                    <a:ext uri="{FF2B5EF4-FFF2-40B4-BE49-F238E27FC236}">
                      <a16:creationId xmlns:a16="http://schemas.microsoft.com/office/drawing/2014/main" id="{790984F5-5DC1-4BED-BF1D-46DFA2F13809}"/>
                    </a:ext>
                  </a:extLst>
                </p:cNvPr>
                <p:cNvSpPr/>
                <p:nvPr/>
              </p:nvSpPr>
              <p:spPr>
                <a:xfrm>
                  <a:off x="1169040" y="3907069"/>
                  <a:ext cx="3703899" cy="98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假说</a:t>
                  </a:r>
                </a:p>
              </p:txBody>
            </p:sp>
            <p:sp>
              <p:nvSpPr>
                <p:cNvPr id="15" name="文本框 14">
                  <a:extLst>
                    <a:ext uri="{FF2B5EF4-FFF2-40B4-BE49-F238E27FC236}">
                      <a16:creationId xmlns:a16="http://schemas.microsoft.com/office/drawing/2014/main" id="{37C3D50B-7EC4-4A8A-9C96-0323F0B5D88C}"/>
                    </a:ext>
                  </a:extLst>
                </p:cNvPr>
                <p:cNvSpPr txBox="1"/>
                <p:nvPr/>
              </p:nvSpPr>
              <p:spPr>
                <a:xfrm>
                  <a:off x="1867873" y="1681798"/>
                  <a:ext cx="2257064" cy="523220"/>
                </a:xfrm>
                <a:prstGeom prst="rect">
                  <a:avLst/>
                </a:prstGeom>
                <a:noFill/>
              </p:spPr>
              <p:txBody>
                <a:bodyPr wrap="square" rtlCol="0">
                  <a:spAutoFit/>
                </a:bodyPr>
                <a:lstStyle/>
                <a:p>
                  <a:pPr algn="ctr"/>
                  <a:r>
                    <a:rPr lang="zh-CN" altLang="en-US" sz="2800" dirty="0">
                      <a:solidFill>
                        <a:schemeClr val="bg1"/>
                      </a:solidFill>
                    </a:rPr>
                    <a:t>扩增样本</a:t>
                  </a:r>
                </a:p>
              </p:txBody>
            </p:sp>
          </p:grpSp>
          <p:cxnSp>
            <p:nvCxnSpPr>
              <p:cNvPr id="7" name="直接箭头连接符 6">
                <a:extLst>
                  <a:ext uri="{FF2B5EF4-FFF2-40B4-BE49-F238E27FC236}">
                    <a16:creationId xmlns:a16="http://schemas.microsoft.com/office/drawing/2014/main" id="{A7A1A088-3DD3-4A6D-A5A3-B19AD92A9E95}"/>
                  </a:ext>
                </a:extLst>
              </p:cNvPr>
              <p:cNvCxnSpPr>
                <a:cxnSpLocks/>
                <a:stCxn id="19" idx="3"/>
                <a:endCxn id="12" idx="1"/>
              </p:cNvCxnSpPr>
              <p:nvPr/>
            </p:nvCxnSpPr>
            <p:spPr>
              <a:xfrm flipV="1">
                <a:off x="4872939" y="3218025"/>
                <a:ext cx="2171692" cy="11809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38E5EDC7-6DAA-466C-AC6C-7FBA64DA428B}"/>
                  </a:ext>
                </a:extLst>
              </p:cNvPr>
              <p:cNvCxnSpPr>
                <a:cxnSpLocks/>
                <a:endCxn id="14" idx="1"/>
              </p:cNvCxnSpPr>
              <p:nvPr/>
            </p:nvCxnSpPr>
            <p:spPr>
              <a:xfrm flipV="1">
                <a:off x="4872939" y="4398993"/>
                <a:ext cx="2171691" cy="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DC462CE1-BE3D-4393-9A68-63767D059FFE}"/>
                  </a:ext>
                </a:extLst>
              </p:cNvPr>
              <p:cNvSpPr txBox="1"/>
              <p:nvPr/>
            </p:nvSpPr>
            <p:spPr>
              <a:xfrm>
                <a:off x="5278086" y="4398993"/>
                <a:ext cx="1311778" cy="369332"/>
              </a:xfrm>
              <a:prstGeom prst="rect">
                <a:avLst/>
              </a:prstGeom>
              <a:noFill/>
            </p:spPr>
            <p:txBody>
              <a:bodyPr wrap="square" rtlCol="0">
                <a:spAutoFit/>
              </a:bodyPr>
              <a:lstStyle/>
              <a:p>
                <a:r>
                  <a:rPr lang="zh-CN" altLang="en-US" dirty="0"/>
                  <a:t>主宾交换</a:t>
                </a:r>
              </a:p>
            </p:txBody>
          </p:sp>
        </p:grpSp>
        <p:sp>
          <p:nvSpPr>
            <p:cNvPr id="22" name="文本框 21">
              <a:extLst>
                <a:ext uri="{FF2B5EF4-FFF2-40B4-BE49-F238E27FC236}">
                  <a16:creationId xmlns:a16="http://schemas.microsoft.com/office/drawing/2014/main" id="{5633D35D-D3C5-4F58-A4A6-9ADB16612CBA}"/>
                </a:ext>
              </a:extLst>
            </p:cNvPr>
            <p:cNvSpPr txBox="1"/>
            <p:nvPr/>
          </p:nvSpPr>
          <p:spPr>
            <a:xfrm>
              <a:off x="5444768" y="3165260"/>
              <a:ext cx="1107996" cy="369332"/>
            </a:xfrm>
            <a:prstGeom prst="rect">
              <a:avLst/>
            </a:prstGeom>
            <a:noFill/>
          </p:spPr>
          <p:txBody>
            <a:bodyPr wrap="none" rtlCol="0">
              <a:spAutoFit/>
            </a:bodyPr>
            <a:lstStyle/>
            <a:p>
              <a:r>
                <a:rPr lang="zh-CN" altLang="en-US" dirty="0"/>
                <a:t>不做处理</a:t>
              </a:r>
            </a:p>
          </p:txBody>
        </p:sp>
      </p:grpSp>
    </p:spTree>
    <p:extLst>
      <p:ext uri="{BB962C8B-B14F-4D97-AF65-F5344CB8AC3E}">
        <p14:creationId xmlns:p14="http://schemas.microsoft.com/office/powerpoint/2010/main" val="42405875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941</TotalTime>
  <Words>3668</Words>
  <Application>Microsoft Office PowerPoint</Application>
  <PresentationFormat>宽屏</PresentationFormat>
  <Paragraphs>282</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等线</vt:lpstr>
      <vt:lpstr>等线 Light</vt:lpstr>
      <vt:lpstr>楷体</vt:lpstr>
      <vt:lpstr>微软雅黑 Light</vt:lpstr>
      <vt:lpstr>Arial</vt:lpstr>
      <vt:lpstr>Consolas</vt:lpstr>
      <vt:lpstr>Wingdings</vt:lpstr>
      <vt:lpstr>Office 主题​​</vt:lpstr>
      <vt:lpstr>Syntactic Data Augmentation Increases Robustness to Inference Heuristics[1]</vt:lpstr>
      <vt:lpstr>问题背景</vt:lpstr>
      <vt:lpstr>问题背景</vt:lpstr>
      <vt:lpstr>原因分析</vt:lpstr>
      <vt:lpstr>基本扩增方法</vt:lpstr>
      <vt:lpstr>文本推理样本结构介绍</vt:lpstr>
      <vt:lpstr>具体的扩增形式——五种基本形式</vt:lpstr>
      <vt:lpstr>（1）原前提+颠倒的假说：inv_orig</vt:lpstr>
      <vt:lpstr>（2）转变的前提+颠倒的假说：inv_trsf</vt:lpstr>
      <vt:lpstr>（3）原前提+被动形式：pass_orig</vt:lpstr>
      <vt:lpstr>（4）转变的前提+被动形式：pass_trsf（导出）</vt:lpstr>
      <vt:lpstr>（4）转变的前提+被动形式：pass_trsf（中性）</vt:lpstr>
      <vt:lpstr>（5）随机打乱：chaos</vt:lpstr>
      <vt:lpstr>具体扩增形式举例</vt:lpstr>
      <vt:lpstr>实验中的扩增集合形式</vt:lpstr>
      <vt:lpstr>实验中的扩增集合形式</vt:lpstr>
      <vt:lpstr>工具实现——基础</vt:lpstr>
      <vt:lpstr>工具实现——环境问题</vt:lpstr>
      <vt:lpstr>工具实现——环境问题</vt:lpstr>
      <vt:lpstr>工具实现——环境问题</vt:lpstr>
      <vt:lpstr>工具实现——硬件配置问题</vt:lpstr>
      <vt:lpstr>我的工作——概述</vt:lpstr>
      <vt:lpstr>我的工作——工具结构介绍</vt:lpstr>
      <vt:lpstr>我的工作——工具模块介绍</vt:lpstr>
      <vt:lpstr>我的工作——工具模块介绍</vt:lpstr>
      <vt:lpstr>我的工作——工具模块介绍</vt:lpstr>
      <vt:lpstr>工具实现核心点</vt:lpstr>
      <vt:lpstr>工具实现核心点——（1）（2）</vt:lpstr>
      <vt:lpstr>工具实现核心点——主语筛选（1）</vt:lpstr>
      <vt:lpstr>工具实现核心点——主语筛选（2）</vt:lpstr>
      <vt:lpstr>工具实现核心点——谓语筛选（1）</vt:lpstr>
      <vt:lpstr>工具实现核心点——谓语筛选（2）</vt:lpstr>
      <vt:lpstr>工具实现核心点——宾语筛选</vt:lpstr>
      <vt:lpstr>（3）根据定位好的主语，谓语，宾语来生成主宾颠倒后的句子，与被动句</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Syntactic Data Augmentation Increases Robustness to Inference Heuristics[1]</dc:title>
  <dc:creator>李 蒋泽辰</dc:creator>
  <cp:lastModifiedBy>李 蒋泽辰</cp:lastModifiedBy>
  <cp:revision>3</cp:revision>
  <dcterms:created xsi:type="dcterms:W3CDTF">2021-11-27T11:12:12Z</dcterms:created>
  <dcterms:modified xsi:type="dcterms:W3CDTF">2021-11-28T02:59:56Z</dcterms:modified>
</cp:coreProperties>
</file>