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8" r:id="rId7"/>
    <p:sldId id="270" r:id="rId8"/>
    <p:sldId id="269" r:id="rId9"/>
    <p:sldId id="266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A994F-CAB5-C570-3AEB-B08DD63D5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656B38-A611-0F85-F7B9-5BD7CACC6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25E57-A361-09BB-5A1C-7A7CCED6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A7D10-2ADB-067B-D9D2-7FCDFFCA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A331A-4AB7-7789-A234-473DEFBB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80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05EAB-0257-4C16-FEC0-0FB66254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4CA1E1-4E73-6E05-B1E7-BE0A38FF4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15837-F003-E3C3-9C2B-5E61249F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495984-E09F-2E4D-28E8-32037EDB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6B6E2-422C-149A-BD0D-8B1E6A39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6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BDD829-E788-AABA-2FFF-B7E8C27C3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5136F4-598A-0800-2AB1-D0E14BA80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12D3E-7609-7BD9-FF06-5009FFE7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3AED4-3281-4656-305E-6F9093DB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4E281-0A4C-F052-D888-C49A165F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11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D3E25-E643-C68B-3FAB-7FA5DCE8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6D744-2D4A-D3D4-2C3F-EA32D5F85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7642C-5329-AA87-2DBA-FB6609B3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74D6C-96DB-96D8-F834-F31C7DE1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631E0-9040-8EE5-B96F-6C53FB7C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8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CF316-A6C9-1DFF-43F0-F188F553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792773-64AB-83F8-0878-08D29E3D2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8446F-49D6-280E-DF97-E2A178D6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ED214-9639-BB49-F0FF-241A24E4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3B06C-1A49-63FC-61EA-A12790CB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9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FCB8F-01A8-0DD1-10D3-7AD7391D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6EF6B-617A-D538-9313-D75FF0555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047D30-94D4-802B-3110-C86E81F0F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3C7A98-6968-BDC3-4F9E-5658F5D9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4BB4D8-B63C-541C-06F3-BC0FBB7F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7F4B44-49A0-D53A-2F31-CCDB4693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5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F799E-1764-7A42-393D-C8BD7696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14022-12B2-7F2A-BECE-4F384090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203583-BC9D-20CB-C83E-7BCCFDC25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59792E-DD1D-2063-073B-949542693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86111A-2E23-F68A-1B0B-E3FABACA6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E538B2-7FDA-CD30-54D9-D1EA131E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C6C295-3121-1E22-57E2-561B2C3B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02E7CA-BC52-CCE8-C256-769BD523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93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048C9-838F-FB30-13D9-3AFB4A69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B49512-B380-4E14-F1A7-F54C4F24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E874FC-83A0-9EC6-761A-ACB950F2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8EF6C-2D9B-4817-2D50-2693200F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4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59736C-16A1-1D13-7BB9-C61AA07C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787611-C9B7-ECBA-7161-1BFC6800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DFE07A-82AD-9100-3BE3-AB647A03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05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E2DBC-CBE6-F0E7-E0DB-16F2425E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31090-0005-9A5C-9FF9-FA8DDC75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C02D56-7B8C-F67A-A9F7-23341728B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23DB43-2495-2C39-F070-55198103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FF8C57-51D0-9A86-ED21-A03D7649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28581A-2010-75EE-90D6-606BD122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00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AD7A1-FFEE-C83A-09EB-43853BDD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4CA034-2BCD-3239-14F3-86C2A6389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058883-AFFB-BF96-B1F1-DE444CBC6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B74960-3A35-0C58-AA64-CD287688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458-E490-4600-8D8D-EE1754037292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087A40-58D6-5AFB-5CCE-43200FD6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AEEC57-C0E8-0688-B08A-82A09D12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3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70000">
              <a:schemeClr val="bg1"/>
            </a:gs>
            <a:gs pos="30000">
              <a:schemeClr val="bg1"/>
            </a:gs>
            <a:gs pos="15000">
              <a:schemeClr val="accent6">
                <a:lumMod val="20000"/>
                <a:lumOff val="80000"/>
              </a:schemeClr>
            </a:gs>
            <a:gs pos="85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D27CB5-629C-97BC-6776-A55D079A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2BEB01-10B8-1527-2037-CC0A0F04F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229B2-6552-E8D6-DF2D-50F67B7D6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BD458-E490-4600-8D8D-EE1754037292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F20CF4-E01E-C908-7CF7-8B1621D20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5D7F9-EB0B-1431-EEE6-EA651CA88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CD03-2378-4E40-9FFF-D9F8F9755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1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804D9-F3BA-AD06-B2D7-68983CDE9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6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Floyd-Warshall</a:t>
            </a:r>
            <a:r>
              <a:rPr lang="zh-CN" altLang="en-US" sz="6600" b="1" dirty="0">
                <a:latin typeface="黑体" panose="02010609060101010101" pitchFamily="49" charset="-122"/>
                <a:ea typeface="黑体" panose="02010609060101010101" pitchFamily="49" charset="-122"/>
                <a:cs typeface="Liberation Mono" panose="02070409020205020404" pitchFamily="49" charset="0"/>
              </a:rPr>
              <a:t>算法</a:t>
            </a:r>
            <a:br>
              <a:rPr lang="en-US" altLang="zh-CN" sz="6600" b="1" dirty="0">
                <a:latin typeface="黑体" panose="02010609060101010101" pitchFamily="49" charset="-122"/>
                <a:ea typeface="黑体" panose="02010609060101010101" pitchFamily="49" charset="-122"/>
                <a:cs typeface="Liberation Mono" panose="02070409020205020404" pitchFamily="49" charset="0"/>
              </a:rPr>
            </a:br>
            <a:r>
              <a:rPr lang="zh-CN" altLang="en-US" sz="6600" b="1" dirty="0">
                <a:latin typeface="黑体" panose="02010609060101010101" pitchFamily="49" charset="-122"/>
                <a:ea typeface="黑体" panose="02010609060101010101" pitchFamily="49" charset="-122"/>
                <a:cs typeface="Liberation Mono" panose="02070409020205020404" pitchFamily="49" charset="0"/>
              </a:rPr>
              <a:t>的并行实现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1470A7-F122-EDA8-E169-A657DD216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3200" b="1" dirty="0"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r>
              <a:rPr lang="zh-CN" altLang="en-US" sz="3200" b="1" dirty="0">
                <a:latin typeface="Cambria Math" panose="02040503050406030204" pitchFamily="18" charset="0"/>
                <a:ea typeface="宋体" panose="02010600030101010101" pitchFamily="2" charset="-122"/>
              </a:rPr>
              <a:t>匡亚明学院</a:t>
            </a:r>
            <a:r>
              <a:rPr lang="en-US" altLang="zh-CN" sz="3200" b="1" dirty="0"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latin typeface="Cambria Math" panose="02040503050406030204" pitchFamily="18" charset="0"/>
                <a:ea typeface="宋体" panose="02010600030101010101" pitchFamily="2" charset="-122"/>
              </a:rPr>
              <a:t>田铭扬 </a:t>
            </a:r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211240021</a:t>
            </a:r>
          </a:p>
        </p:txBody>
      </p:sp>
    </p:spTree>
    <p:extLst>
      <p:ext uri="{BB962C8B-B14F-4D97-AF65-F5344CB8AC3E}">
        <p14:creationId xmlns:p14="http://schemas.microsoft.com/office/powerpoint/2010/main" val="3013072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804D9-F3BA-AD06-B2D7-68983CDE9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6600" b="1" dirty="0">
                <a:latin typeface="黑体" panose="02010609060101010101" pitchFamily="49" charset="-122"/>
                <a:ea typeface="黑体" panose="02010609060101010101" pitchFamily="49" charset="-122"/>
                <a:cs typeface="Liberation Mono" panose="02070409020205020404" pitchFamily="49" charset="0"/>
              </a:rPr>
              <a:t>谢谢聆听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1470A7-F122-EDA8-E169-A657DD216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Cambria Math" panose="02040503050406030204" pitchFamily="18" charset="0"/>
                <a:ea typeface="宋体" panose="02010600030101010101" pitchFamily="2" charset="-122"/>
              </a:rPr>
              <a:t>2024-6-4</a:t>
            </a:r>
            <a:endParaRPr lang="zh-CN" altLang="en-US" sz="3200" dirty="0"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814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4DA3B-86A6-98BA-8C21-72EEC54F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背景问题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1029A-31BA-E840-3AF6-2FBCCE794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设有编号为 </a:t>
            </a: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0,1,2,…,n-1 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个地点。已知矩阵 </a:t>
            </a: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A=(a[i][j]) (0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≤ </a:t>
            </a: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i , j 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＜</a:t>
            </a: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n)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a[i][j] 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表示从 </a:t>
            </a: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i 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地直接走到 </a:t>
            </a: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j 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地所需的时间。试求出矩阵 </a:t>
            </a: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B=(b[i][j])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b[i][j] 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表示从 </a:t>
            </a: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i 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地（可经由其它地点）走到 </a:t>
            </a: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j 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地所需的最少时间。</a:t>
            </a:r>
            <a:endParaRPr lang="en-US" altLang="zh-CN" sz="3000" dirty="0"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03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4DA3B-86A6-98BA-8C21-72EEC54F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Floyd-Warshall</a:t>
            </a:r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1029A-31BA-E840-3AF6-2FBCCE794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3000" b="1" dirty="0">
                <a:latin typeface="Cambria Math" panose="02040503050406030204" pitchFamily="18" charset="0"/>
                <a:ea typeface="宋体" panose="02010600030101010101" pitchFamily="2" charset="-122"/>
              </a:rPr>
              <a:t>动态规划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：设 </a:t>
            </a: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D[k][i][j] 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表示只允许经过 </a:t>
            </a: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0,1,…,k-1 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号地点时，从 </a:t>
            </a: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i 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地到 </a:t>
            </a: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j 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地的最少时间。状态转移方程为：</a:t>
            </a:r>
            <a:endParaRPr lang="en-US" altLang="zh-CN" sz="3000" dirty="0"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· 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若 </a:t>
            </a: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i=k 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或 </a:t>
            </a: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j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k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  D[k+1][i][j] =D[k][i][j] 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①</a:t>
            </a:r>
            <a:endParaRPr lang="en-US" altLang="zh-CN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· 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否则  </a:t>
            </a: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D[k+1][i][j] = min{D[k][i][j], D[k][i][k]+D[k][k][j]}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· 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初值  </a:t>
            </a: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D[0][i][j] = A[i][j]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通过 </a:t>
            </a: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k-i-j 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三重循环即可实现，时间复杂度为 </a:t>
            </a: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O(n^3)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。由</a:t>
            </a:r>
            <a:r>
              <a:rPr lang="zh-CN" altLang="en-US" sz="3000" b="1" dirty="0">
                <a:latin typeface="Cambria Math" panose="02040503050406030204" pitchFamily="18" charset="0"/>
                <a:ea typeface="宋体" panose="02010600030101010101" pitchFamily="2" charset="-122"/>
              </a:rPr>
              <a:t>①</a:t>
            </a: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知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可压缩存储，空间复杂度为</a:t>
            </a: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O(n^2)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。</a:t>
            </a:r>
            <a:endParaRPr lang="en-US" altLang="zh-CN" sz="3000" dirty="0"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14000"/>
              </a:lnSpc>
              <a:buNone/>
            </a:pPr>
            <a:endParaRPr lang="en-US" altLang="zh-CN" sz="3200" dirty="0">
              <a:latin typeface="Cambria Math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2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4DA3B-86A6-98BA-8C21-72EEC54F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Floyd-Warshall</a:t>
            </a:r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1029A-31BA-E840-3AF6-2FBCCE794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083175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for(int k=0;k&lt;</a:t>
            </a:r>
            <a:r>
              <a:rPr lang="en-US" altLang="zh-CN" dirty="0" err="1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n;k</a:t>
            </a: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for(int i=0;i&lt;</a:t>
            </a:r>
            <a:r>
              <a:rPr lang="en-US" altLang="zh-CN" dirty="0" err="1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n;i</a:t>
            </a: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if(i==k) continue;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for(int j=0;j&lt;</a:t>
            </a:r>
            <a:r>
              <a:rPr lang="en-US" altLang="zh-CN" dirty="0" err="1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n;j</a:t>
            </a: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  if(j==k) continue;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  if(D[i][j]&gt;D[i][k]+D[k][j])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    D[i][j]=D[i][k]+D[k][j];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</a:b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	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066140E3-5FDE-5885-8BF6-FA25166D7B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22537" y="1825625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4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4DA3B-86A6-98BA-8C21-72EEC54F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并行设计思路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4C6F20-4D90-5055-1BA6-75CB3E2E7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89426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/>
              <a:t>矩阵</a:t>
            </a:r>
            <a:r>
              <a:rPr lang="en-US" altLang="zh-CN" sz="3200" dirty="0"/>
              <a:t>D</a:t>
            </a:r>
            <a:r>
              <a:rPr lang="zh-CN" altLang="en-US" sz="3200" dirty="0"/>
              <a:t>按行分块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72AB12D-BA71-FF35-9365-330178C6E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89426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/>
              <a:t>矩阵</a:t>
            </a:r>
            <a:r>
              <a:rPr lang="en-US" altLang="zh-CN" sz="3200" dirty="0"/>
              <a:t>D</a:t>
            </a:r>
            <a:r>
              <a:rPr lang="zh-CN" altLang="en-US" sz="3200" dirty="0"/>
              <a:t>按行列分块</a:t>
            </a:r>
          </a:p>
        </p:txBody>
      </p:sp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402D1DB2-2F51-D627-8682-5F6831C8E1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08957" y="2445250"/>
            <a:ext cx="3238500" cy="3238500"/>
          </a:xfrm>
          <a:prstGeom prst="rect">
            <a:avLst/>
          </a:prstGeom>
        </p:spPr>
      </p:pic>
      <p:pic>
        <p:nvPicPr>
          <p:cNvPr id="19" name="内容占位符 18">
            <a:extLst>
              <a:ext uri="{FF2B5EF4-FFF2-40B4-BE49-F238E27FC236}">
                <a16:creationId xmlns:a16="http://schemas.microsoft.com/office/drawing/2014/main" id="{2A8AC32D-CA3D-3DEC-9CE0-A07A349627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44543" y="2445250"/>
            <a:ext cx="3238500" cy="32385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1029A-31BA-E840-3AF6-2FBCCE794C01}"/>
              </a:ext>
            </a:extLst>
          </p:cNvPr>
          <p:cNvSpPr txBox="1">
            <a:spLocks/>
          </p:cNvSpPr>
          <p:nvPr/>
        </p:nvSpPr>
        <p:spPr>
          <a:xfrm>
            <a:off x="76200" y="5683750"/>
            <a:ext cx="12192000" cy="6995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参考文献：</a:t>
            </a:r>
            <a:b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Ian Foster. Case Study on Shortest-Path Algorithms. https://www.mcs.anl.gov/~itf/dbpp/text/node35.html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032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4DA3B-86A6-98BA-8C21-72EEC54F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并行设计思路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4C6F20-4D90-5055-1BA6-75CB3E2E7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89426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/>
              <a:t>按行分块</a:t>
            </a:r>
            <a:r>
              <a:rPr lang="en-US" altLang="zh-CN" sz="3200" dirty="0"/>
              <a:t>-</a:t>
            </a:r>
            <a:r>
              <a:rPr lang="zh-CN" altLang="en-US" sz="3200" dirty="0"/>
              <a:t>消息传递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72AB12D-BA71-FF35-9365-330178C6E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89426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/>
              <a:t>按行列分块</a:t>
            </a:r>
            <a:r>
              <a:rPr lang="en-US" altLang="zh-CN" sz="3200" dirty="0"/>
              <a:t>-</a:t>
            </a:r>
            <a:r>
              <a:rPr lang="zh-CN" altLang="en-US" sz="3200" dirty="0"/>
              <a:t>消息传递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DD4D492-2046-C0E1-5BB7-95284105F1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1" r="815" b="-576"/>
          <a:stretch/>
        </p:blipFill>
        <p:spPr>
          <a:xfrm>
            <a:off x="2068681" y="2270589"/>
            <a:ext cx="2700000" cy="4371345"/>
          </a:xfrm>
          <a:prstGeom prst="rect">
            <a:avLst/>
          </a:prstGeom>
        </p:spPr>
      </p:pic>
      <p:pic>
        <p:nvPicPr>
          <p:cNvPr id="22" name="内容占位符 21">
            <a:extLst>
              <a:ext uri="{FF2B5EF4-FFF2-40B4-BE49-F238E27FC236}">
                <a16:creationId xmlns:a16="http://schemas.microsoft.com/office/drawing/2014/main" id="{B622A1C8-53C9-7E3E-4422-9798C11344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1" r="922" b="683"/>
          <a:stretch/>
        </p:blipFill>
        <p:spPr>
          <a:xfrm>
            <a:off x="6962597" y="2648913"/>
            <a:ext cx="3600000" cy="360868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B556F6F-E74F-03FF-4819-DC35D74DDB44}"/>
              </a:ext>
            </a:extLst>
          </p:cNvPr>
          <p:cNvSpPr txBox="1"/>
          <p:nvPr/>
        </p:nvSpPr>
        <p:spPr>
          <a:xfrm>
            <a:off x="6649678" y="6266594"/>
            <a:ext cx="42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每行、每列各创建一个通讯器 便于</a:t>
            </a:r>
            <a:r>
              <a:rPr lang="en-US" altLang="zh-CN" dirty="0" err="1"/>
              <a:t>Bcast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25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4DA3B-86A6-98BA-8C21-72EEC54F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并行设计思路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1029A-31BA-E840-3AF6-2FBCCE794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303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按行列分块的代码实现比按行分块复杂很多，优势何在？</a:t>
            </a:r>
            <a:endParaRPr lang="en-US" altLang="zh-CN" sz="3000" dirty="0"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消息传递时间复杂度（</a:t>
            </a: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M^2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个进程）：</a:t>
            </a:r>
            <a:b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· 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按行：</a:t>
            </a: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	N*log(N^2)*f(N)</a:t>
            </a:r>
            <a:b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· </a:t>
            </a:r>
            <a:r>
              <a:rPr lang="zh-CN" altLang="en-US" sz="3000" dirty="0">
                <a:latin typeface="Cambria Math" panose="02040503050406030204" pitchFamily="18" charset="0"/>
                <a:ea typeface="宋体" panose="02010600030101010101" pitchFamily="2" charset="-122"/>
              </a:rPr>
              <a:t>按行列：</a:t>
            </a:r>
            <a:r>
              <a:rPr lang="en-US" altLang="zh-CN" sz="3000" dirty="0">
                <a:latin typeface="Cambria Math" panose="02040503050406030204" pitchFamily="18" charset="0"/>
                <a:ea typeface="宋体" panose="02010600030101010101" pitchFamily="2" charset="-122"/>
              </a:rPr>
              <a:t>	N*(2*log(N))*</a:t>
            </a:r>
            <a:r>
              <a:rPr lang="en-US" altLang="zh-CN" sz="3000" dirty="0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f(N/M)</a:t>
            </a:r>
            <a:br>
              <a:rPr lang="en-US" altLang="zh-CN" sz="3000" dirty="0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</a:br>
            <a:r>
              <a:rPr lang="zh-CN" altLang="en-US" sz="3000" b="1" dirty="0">
                <a:latin typeface="Cambria Math" panose="02040503050406030204" pitchFamily="18" charset="0"/>
                <a:ea typeface="宋体" panose="02010600030101010101" pitchFamily="2" charset="-122"/>
              </a:rPr>
              <a:t>相当于消息传递过程也被并行化了。</a:t>
            </a:r>
            <a:endParaRPr lang="en-US" altLang="zh-CN" sz="3000" b="1" dirty="0"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14000"/>
              </a:lnSpc>
              <a:buNone/>
            </a:pP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731A91-7FC1-F5E4-B447-F960BCDBD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1" b="1098"/>
          <a:stretch/>
        </p:blipFill>
        <p:spPr>
          <a:xfrm>
            <a:off x="7541231" y="1825625"/>
            <a:ext cx="366143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4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4DA3B-86A6-98BA-8C21-72EEC54F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程序实现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1029A-31BA-E840-3AF6-2FBCCE794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for(int k=0;k&lt;</a:t>
            </a:r>
            <a:r>
              <a:rPr lang="en-US" altLang="zh-CN" dirty="0" err="1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n;k</a:t>
            </a: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/*</a:t>
            </a:r>
            <a:r>
              <a:rPr lang="zh-CN" altLang="en-US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区域含</a:t>
            </a:r>
            <a:r>
              <a:rPr lang="zh-CN" altLang="en-US" dirty="0">
                <a:solidFill>
                  <a:schemeClr val="accent1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总第</a:t>
            </a:r>
            <a:r>
              <a:rPr lang="en-US" altLang="zh-CN" dirty="0">
                <a:solidFill>
                  <a:schemeClr val="accent1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k</a:t>
            </a:r>
            <a:r>
              <a:rPr lang="zh-CN" altLang="en-US" dirty="0">
                <a:solidFill>
                  <a:schemeClr val="accent1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列</a:t>
            </a:r>
            <a:r>
              <a:rPr lang="zh-CN" altLang="en-US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的各进程发送数据</a:t>
            </a:r>
            <a:r>
              <a:rPr lang="en-US" altLang="zh-CN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所有进程存储到数组</a:t>
            </a:r>
            <a:r>
              <a:rPr lang="en-US" altLang="zh-CN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区域含</a:t>
            </a:r>
            <a:r>
              <a:rPr lang="zh-CN" altLang="en-US" dirty="0">
                <a:solidFill>
                  <a:schemeClr val="accent1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总第</a:t>
            </a:r>
            <a:r>
              <a:rPr lang="en-US" altLang="zh-CN" dirty="0">
                <a:solidFill>
                  <a:schemeClr val="accent1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k</a:t>
            </a:r>
            <a:r>
              <a:rPr lang="zh-CN" altLang="en-US" dirty="0">
                <a:solidFill>
                  <a:schemeClr val="accent1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行</a:t>
            </a:r>
            <a:r>
              <a:rPr lang="zh-CN" altLang="en-US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的各进程发送数据</a:t>
            </a:r>
            <a:r>
              <a:rPr lang="en-US" altLang="zh-CN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所有进程存储到数组</a:t>
            </a:r>
            <a:r>
              <a:rPr lang="en-US" altLang="zh-CN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C*/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</a:t>
            </a: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for(int i=0;i&lt;</a:t>
            </a:r>
            <a:r>
              <a:rPr lang="en-US" altLang="zh-CN" b="1" dirty="0" err="1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I</a:t>
            </a:r>
            <a:r>
              <a:rPr lang="en-US" altLang="zh-CN" dirty="0" err="1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;i</a:t>
            </a: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++)</a:t>
            </a:r>
            <a:endParaRPr lang="en-US" altLang="zh-CN" dirty="0">
              <a:solidFill>
                <a:srgbClr val="FF0000"/>
              </a:solidFill>
              <a:latin typeface="Liberation Mono" panose="02070409020205020404" pitchFamily="49" charset="0"/>
              <a:ea typeface="宋体" panose="02010600030101010101" pitchFamily="2" charset="-122"/>
              <a:cs typeface="Liberation Mono" panose="020704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if(</a:t>
            </a:r>
            <a:r>
              <a:rPr lang="en-US" altLang="zh-CN" dirty="0" err="1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i</a:t>
            </a:r>
            <a:r>
              <a:rPr lang="en-US" altLang="zh-CN" b="1" dirty="0" err="1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+iStart</a:t>
            </a: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==k) continue;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for(int j=0;j&lt;</a:t>
            </a:r>
            <a:r>
              <a:rPr lang="en-US" altLang="zh-CN" b="1" dirty="0" err="1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J</a:t>
            </a:r>
            <a:r>
              <a:rPr lang="en-US" altLang="zh-CN" dirty="0" err="1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;j</a:t>
            </a: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  if(</a:t>
            </a:r>
            <a:r>
              <a:rPr lang="en-US" altLang="zh-CN" dirty="0" err="1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j</a:t>
            </a:r>
            <a:r>
              <a:rPr lang="en-US" altLang="zh-CN" b="1" dirty="0" err="1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+jStart</a:t>
            </a: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==k) continue;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  if(D[i][j]&gt;</a:t>
            </a:r>
            <a:r>
              <a:rPr lang="en-US" altLang="zh-CN" b="1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B[i]+C[j]</a:t>
            </a: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        D[i][j]=</a:t>
            </a:r>
            <a:r>
              <a:rPr lang="en-US" altLang="zh-CN" b="1" dirty="0">
                <a:solidFill>
                  <a:srgbClr val="FF0000"/>
                </a:solidFill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B[i]+C[j];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}}}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</a:br>
            <a:r>
              <a:rPr lang="en-US" altLang="zh-CN" dirty="0">
                <a:latin typeface="Liberation Mono" panose="02070409020205020404" pitchFamily="49" charset="0"/>
                <a:ea typeface="宋体" panose="02010600030101010101" pitchFamily="2" charset="-122"/>
                <a:cs typeface="Liberation Mono" panose="02070409020205020404" pitchFamily="49" charset="0"/>
              </a:rPr>
              <a:t>	</a:t>
            </a:r>
          </a:p>
        </p:txBody>
      </p:sp>
      <p:pic>
        <p:nvPicPr>
          <p:cNvPr id="6" name="内容占位符 21">
            <a:extLst>
              <a:ext uri="{FF2B5EF4-FFF2-40B4-BE49-F238E27FC236}">
                <a16:creationId xmlns:a16="http://schemas.microsoft.com/office/drawing/2014/main" id="{6A03705E-CDF3-645A-306D-961349D2E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922" b="683"/>
          <a:stretch/>
        </p:blipFill>
        <p:spPr>
          <a:xfrm>
            <a:off x="8472900" y="3656963"/>
            <a:ext cx="251393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5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4DA3B-86A6-98BA-8C21-72EEC54F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实机演示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1029A-31BA-E840-3AF6-2FBCCE794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代码展示与讲解：以按行分块为例。</a:t>
            </a:r>
            <a:endParaRPr lang="en-US" altLang="zh-CN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实机演示：使用按行、按行列分块两种方法，对比串行与</a:t>
            </a:r>
            <a:r>
              <a:rPr lang="en-US" altLang="zh-CN" sz="3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00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000" dirty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线程计算的答案和效果。</a:t>
            </a:r>
            <a:endParaRPr lang="en-US" altLang="zh-CN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377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715</Words>
  <Application>Microsoft Office PowerPoint</Application>
  <PresentationFormat>宽屏</PresentationFormat>
  <Paragraphs>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黑体</vt:lpstr>
      <vt:lpstr>宋体</vt:lpstr>
      <vt:lpstr>Arial</vt:lpstr>
      <vt:lpstr>Cambria Math</vt:lpstr>
      <vt:lpstr>Liberation Mono</vt:lpstr>
      <vt:lpstr>Office 主题​​</vt:lpstr>
      <vt:lpstr>Floyd-Warshall算法 的并行实现</vt:lpstr>
      <vt:lpstr>背景问题</vt:lpstr>
      <vt:lpstr>Floyd-Warshall算法</vt:lpstr>
      <vt:lpstr>Floyd-Warshall算法</vt:lpstr>
      <vt:lpstr>并行设计思路</vt:lpstr>
      <vt:lpstr>并行设计思路</vt:lpstr>
      <vt:lpstr>并行设计思路</vt:lpstr>
      <vt:lpstr>程序实现</vt:lpstr>
      <vt:lpstr>实机演示</vt:lpstr>
      <vt:lpstr>谢谢聆听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Floyd-Warshall算法 的并行实现</dc:title>
  <dc:creator>MY T</dc:creator>
  <cp:lastModifiedBy>MY T</cp:lastModifiedBy>
  <cp:revision>44</cp:revision>
  <dcterms:created xsi:type="dcterms:W3CDTF">2024-05-23T17:06:05Z</dcterms:created>
  <dcterms:modified xsi:type="dcterms:W3CDTF">2024-06-25T16:26:47Z</dcterms:modified>
</cp:coreProperties>
</file>