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70" r:id="rId8"/>
    <p:sldId id="269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994F-CAB5-C570-3AEB-B08DD63D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56B38-A611-0F85-F7B9-5BD7CACC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25E57-A361-09BB-5A1C-7A7CCED6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A7D10-2ADB-067B-D9D2-7FCDFFC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A331A-4AB7-7789-A234-473DEFBB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05EAB-0257-4C16-FEC0-0FB6625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CA1E1-4E73-6E05-B1E7-BE0A38FF4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15837-F003-E3C3-9C2B-5E61249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95984-E09F-2E4D-28E8-32037EDB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6B6E2-422C-149A-BD0D-8B1E6A39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BDD829-E788-AABA-2FFF-B7E8C27C3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5136F4-598A-0800-2AB1-D0E14BA8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12D3E-7609-7BD9-FF06-5009FFE7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3AED4-3281-4656-305E-6F9093DB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E281-0A4C-F052-D888-C49A165F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1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D3E25-E643-C68B-3FAB-7FA5DCE8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6D744-2D4A-D3D4-2C3F-EA32D5F8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7642C-5329-AA87-2DBA-FB6609B3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74D6C-96DB-96D8-F834-F31C7DE1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31E0-9040-8EE5-B96F-6C53FB7C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8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CF316-A6C9-1DFF-43F0-F188F553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92773-64AB-83F8-0878-08D29E3D2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8446F-49D6-280E-DF97-E2A178D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ED214-9639-BB49-F0FF-241A24E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3B06C-1A49-63FC-61EA-A12790CB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CB8F-01A8-0DD1-10D3-7AD7391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6EF6B-617A-D538-9313-D75FF0555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47D30-94D4-802B-3110-C86E81F0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C7A98-6968-BDC3-4F9E-5658F5D9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BB4D8-B63C-541C-06F3-BC0FBB7F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F4B44-49A0-D53A-2F31-CCDB4693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F799E-1764-7A42-393D-C8BD7696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14022-12B2-7F2A-BECE-4F384090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03583-BC9D-20CB-C83E-7BCCFDC2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59792E-DD1D-2063-073B-949542693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86111A-2E23-F68A-1B0B-E3FABACA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538B2-7FDA-CD30-54D9-D1EA131E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C6C295-3121-1E22-57E2-561B2C3B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2E7CA-BC52-CCE8-C256-769BD523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3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48C9-838F-FB30-13D9-3AFB4A69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49512-B380-4E14-F1A7-F54C4F24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E874FC-83A0-9EC6-761A-ACB950F2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8EF6C-2D9B-4817-2D50-2693200F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59736C-16A1-1D13-7BB9-C61AA07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787611-C9B7-ECBA-7161-1BFC6800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FE07A-82AD-9100-3BE3-AB647A0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E2DBC-CBE6-F0E7-E0DB-16F2425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31090-0005-9A5C-9FF9-FA8DDC75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02D56-7B8C-F67A-A9F7-23341728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3DB43-2495-2C39-F070-55198103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F8C57-51D0-9A86-ED21-A03D764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8581A-2010-75EE-90D6-606BD12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0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D7A1-FFEE-C83A-09EB-43853BDD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CA034-2BCD-3239-14F3-86C2A638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58883-AFFB-BF96-B1F1-DE444CBC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74960-3A35-0C58-AA64-CD287688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87A40-58D6-5AFB-5CCE-43200FD6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EEC57-C0E8-0688-B08A-82A09D1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0000">
              <a:schemeClr val="bg1"/>
            </a:gs>
            <a:gs pos="30000">
              <a:schemeClr val="bg1"/>
            </a:gs>
            <a:gs pos="15000">
              <a:schemeClr val="accent6">
                <a:lumMod val="20000"/>
                <a:lumOff val="80000"/>
              </a:schemeClr>
            </a:gs>
            <a:gs pos="85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D27CB5-629C-97BC-6776-A55D079A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BEB01-10B8-1527-2037-CC0A0F04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229B2-6552-E8D6-DF2D-50F67B7D6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D458-E490-4600-8D8D-EE175403729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20CF4-E01E-C908-7CF7-8B1621D20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5D7F9-EB0B-1431-EEE6-EA651CA88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1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804D9-F3BA-AD06-B2D7-68983CDE9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6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Floyd-Warshall</a:t>
            </a: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  <a:t>算法</a:t>
            </a:r>
            <a:br>
              <a:rPr lang="en-US" altLang="zh-CN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</a:b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  <a:t>的并行实现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470A7-F122-EDA8-E169-A657DD216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3200" b="1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匡亚明学院</a:t>
            </a:r>
            <a:r>
              <a:rPr lang="en-US" altLang="zh-CN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田铭扬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211240021</a:t>
            </a:r>
          </a:p>
        </p:txBody>
      </p:sp>
    </p:spTree>
    <p:extLst>
      <p:ext uri="{BB962C8B-B14F-4D97-AF65-F5344CB8AC3E}">
        <p14:creationId xmlns:p14="http://schemas.microsoft.com/office/powerpoint/2010/main" val="301307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804D9-F3BA-AD06-B2D7-68983CDE9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  <a:t>谢谢聆听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470A7-F122-EDA8-E169-A657DD216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2024-6-4</a:t>
            </a:r>
            <a:endParaRPr lang="zh-CN" altLang="en-US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14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背景问题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设有编号为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0,1,2,…,n-1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个地点。已知矩阵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A=(a[i][j]) (0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≤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i , 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n)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a[i][j]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表示从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地直接走到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地所需的时间。试求出矩阵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B=(b[i][j])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b[i][j]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表示从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地（可经由其它地点）走到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地所需的最少时间。</a:t>
            </a: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Floyd-Warshall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动态规划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：设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D[k][i][j]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表示只允许经过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0,1,…,k-1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号地点时，从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地到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地的最少时间。状态转移方程为：</a:t>
            </a: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若 </a:t>
            </a:r>
            <a:r>
              <a:rPr lang="en-US" altLang="zh-CN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i=k </a:t>
            </a:r>
            <a:r>
              <a:rPr lang="zh-CN" altLang="en-US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或 </a:t>
            </a:r>
            <a:r>
              <a:rPr lang="en-US" altLang="zh-CN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k</a:t>
            </a:r>
            <a:r>
              <a:rPr lang="zh-CN" altLang="en-US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D[k+1][i][j] =D[k][i][j] </a:t>
            </a:r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①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否则 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D[k+1][i][j] = min{D[k][i][j], D[k][i][k]+D[k][k][j]}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初值 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D[0][i][j] = A[i][j]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通过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k-i-j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三重循环即可实现，时间复杂度为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O(n^3)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。由</a:t>
            </a:r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①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知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可压缩存储，空间复杂度为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O(n^2)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。</a:t>
            </a: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Floyd-Warshall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8317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for(int k=0;k&lt;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n;k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for(int i=0;i&lt;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n;i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if(i==k)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for(int j=0;j&lt;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n;j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if(j==k)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if(D[i][j]&gt;D[i][k]+D[k][j])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  D[i][j]=D[i][k]+D[k][j];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</a:b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	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66140E3-5FDE-5885-8BF6-FA25166D7B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22537" y="182562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并行设计思路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C6F20-4D90-5055-1BA6-75CB3E2E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矩阵</a:t>
            </a:r>
            <a:r>
              <a:rPr lang="en-US" altLang="zh-CN" sz="3200" dirty="0"/>
              <a:t>D</a:t>
            </a:r>
            <a:r>
              <a:rPr lang="zh-CN" altLang="en-US" sz="3200" dirty="0"/>
              <a:t>按行分块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72AB12D-BA71-FF35-9365-330178C6E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矩阵</a:t>
            </a:r>
            <a:r>
              <a:rPr lang="en-US" altLang="zh-CN" sz="3200" dirty="0"/>
              <a:t>D</a:t>
            </a:r>
            <a:r>
              <a:rPr lang="zh-CN" altLang="en-US" sz="3200" dirty="0"/>
              <a:t>按行列分块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402D1DB2-2F51-D627-8682-5F6831C8E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8957" y="2445250"/>
            <a:ext cx="3238500" cy="3238500"/>
          </a:xfrm>
          <a:prstGeom prst="rect">
            <a:avLst/>
          </a:prstGeom>
        </p:spPr>
      </p:pic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2A8AC32D-CA3D-3DEC-9CE0-A07A349627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4543" y="2445250"/>
            <a:ext cx="3238500" cy="32385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 txBox="1">
            <a:spLocks/>
          </p:cNvSpPr>
          <p:nvPr/>
        </p:nvSpPr>
        <p:spPr>
          <a:xfrm>
            <a:off x="76200" y="5683750"/>
            <a:ext cx="12192000" cy="699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参考文献：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Ian Foster. Case Study on Shortest-Path Algorithms. https://www.mcs.anl.gov/~itf/dbpp/text/node35.html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3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并行设计思路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C6F20-4D90-5055-1BA6-75CB3E2E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按行分块</a:t>
            </a:r>
            <a:r>
              <a:rPr lang="en-US" altLang="zh-CN" sz="3200" dirty="0"/>
              <a:t>-</a:t>
            </a:r>
            <a:r>
              <a:rPr lang="zh-CN" altLang="en-US" sz="3200" dirty="0"/>
              <a:t>消息传递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72AB12D-BA71-FF35-9365-330178C6E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按行列分块</a:t>
            </a:r>
            <a:r>
              <a:rPr lang="en-US" altLang="zh-CN" sz="3200" dirty="0"/>
              <a:t>-</a:t>
            </a:r>
            <a:r>
              <a:rPr lang="zh-CN" altLang="en-US" sz="3200" dirty="0"/>
              <a:t>消息传递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DD4D492-2046-C0E1-5BB7-95284105F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815" b="-576"/>
          <a:stretch/>
        </p:blipFill>
        <p:spPr>
          <a:xfrm>
            <a:off x="2068681" y="2270589"/>
            <a:ext cx="2700000" cy="4371345"/>
          </a:xfrm>
          <a:prstGeom prst="rect">
            <a:avLst/>
          </a:prstGeom>
        </p:spPr>
      </p:pic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B622A1C8-53C9-7E3E-4422-9798C11344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" r="922" b="683"/>
          <a:stretch/>
        </p:blipFill>
        <p:spPr>
          <a:xfrm>
            <a:off x="6962597" y="2648913"/>
            <a:ext cx="3600000" cy="36086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556F6F-E74F-03FF-4819-DC35D74DDB44}"/>
              </a:ext>
            </a:extLst>
          </p:cNvPr>
          <p:cNvSpPr txBox="1"/>
          <p:nvPr/>
        </p:nvSpPr>
        <p:spPr>
          <a:xfrm>
            <a:off x="6649678" y="6266594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每行、每列各创建一个通讯器 便于</a:t>
            </a:r>
            <a:r>
              <a:rPr lang="en-US" altLang="zh-CN" dirty="0" err="1"/>
              <a:t>Bcast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25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并行设计思路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303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按行列分块的代码实现比按行分块复杂很多，优势何在？</a:t>
            </a: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消息传递耗时（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M^2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个进程）：</a:t>
            </a:r>
            <a:b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按行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	N*log(N^2)*f(N)</a:t>
            </a:r>
            <a:b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按行列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N*(2*log(N))*</a:t>
            </a:r>
            <a: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f(N/M)</a:t>
            </a:r>
            <a:b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</a:br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相当于消息传递过程也被并行化了。</a:t>
            </a:r>
            <a:endParaRPr lang="en-US" altLang="zh-CN" sz="3200" b="1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731A91-7FC1-F5E4-B447-F960BCDBD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" b="1098"/>
          <a:stretch/>
        </p:blipFill>
        <p:spPr>
          <a:xfrm>
            <a:off x="7541231" y="1825625"/>
            <a:ext cx="36614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4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程序实现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for(int k=0;k&lt;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n;k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区域含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总第</a:t>
            </a:r>
            <a:r>
              <a:rPr lang="en-US" altLang="zh-CN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行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的各进程发送数据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所有进程存储到数组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区域含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总第</a:t>
            </a:r>
            <a:r>
              <a:rPr lang="en-US" altLang="zh-CN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列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的各进程发送数据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所有进程存储到数组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C*/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for(int i=0;i&lt;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I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;i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</a:t>
            </a:r>
            <a:endParaRPr lang="en-US" altLang="zh-CN" dirty="0">
              <a:solidFill>
                <a:srgbClr val="FF0000"/>
              </a:solidFill>
              <a:latin typeface="Liberation Mono" panose="02070409020205020404" pitchFamily="49" charset="0"/>
              <a:ea typeface="宋体" panose="02010600030101010101" pitchFamily="2" charset="-122"/>
              <a:cs typeface="Liberation Mono" panose="020704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if(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+iStart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for(int j=0;j&lt;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J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;j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j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+jStart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if(D[i][j]&gt;</a:t>
            </a:r>
            <a:r>
              <a:rPr lang="en-US" altLang="zh-CN" b="1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B[i]+C[j]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  D[i][j]=</a:t>
            </a:r>
            <a:r>
              <a:rPr lang="en-US" altLang="zh-CN" b="1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B[i]+C[j];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}}}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</a:b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	</a:t>
            </a:r>
          </a:p>
        </p:txBody>
      </p:sp>
      <p:pic>
        <p:nvPicPr>
          <p:cNvPr id="6" name="内容占位符 21">
            <a:extLst>
              <a:ext uri="{FF2B5EF4-FFF2-40B4-BE49-F238E27FC236}">
                <a16:creationId xmlns:a16="http://schemas.microsoft.com/office/drawing/2014/main" id="{6A03705E-CDF3-645A-306D-961349D2E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922" b="683"/>
          <a:stretch/>
        </p:blipFill>
        <p:spPr>
          <a:xfrm>
            <a:off x="8472900" y="3656963"/>
            <a:ext cx="251393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实机演示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代码展示与讲解：以按行分块为例。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实机演示：使用按行、按行列分块两种方法，对比串行与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线程的答案和效果。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77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712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Arial</vt:lpstr>
      <vt:lpstr>Cambria Math</vt:lpstr>
      <vt:lpstr>Liberation Mono</vt:lpstr>
      <vt:lpstr>Office 主题​​</vt:lpstr>
      <vt:lpstr>Floyd-Warshall算法 的并行实现</vt:lpstr>
      <vt:lpstr>背景问题</vt:lpstr>
      <vt:lpstr>Floyd-Warshall算法</vt:lpstr>
      <vt:lpstr>Floyd-Warshall算法</vt:lpstr>
      <vt:lpstr>并行设计思路</vt:lpstr>
      <vt:lpstr>并行设计思路</vt:lpstr>
      <vt:lpstr>并行设计思路</vt:lpstr>
      <vt:lpstr>程序实现</vt:lpstr>
      <vt:lpstr>实机演示</vt:lpstr>
      <vt:lpstr>谢谢聆听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Floyd-Warshall算法 的并行实现</dc:title>
  <dc:creator>MY T</dc:creator>
  <cp:lastModifiedBy>MY T</cp:lastModifiedBy>
  <cp:revision>40</cp:revision>
  <dcterms:created xsi:type="dcterms:W3CDTF">2024-05-23T17:06:05Z</dcterms:created>
  <dcterms:modified xsi:type="dcterms:W3CDTF">2024-05-28T08:44:17Z</dcterms:modified>
</cp:coreProperties>
</file>