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8" r:id="rId4"/>
    <p:sldId id="256" r:id="rId5"/>
    <p:sldId id="257" r:id="rId6"/>
    <p:sldId id="260" r:id="rId7"/>
    <p:sldId id="262" r:id="rId8"/>
    <p:sldId id="263" r:id="rId9"/>
    <p:sldId id="264" r:id="rId10"/>
    <p:sldId id="265" r:id="rId11"/>
    <p:sldId id="266" r:id="rId12"/>
    <p:sldId id="269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写在前面的话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该文档主要用于能力提升，和优化时解决性能问题</a:t>
            </a:r>
            <a:endParaRPr lang="zh-CN" altLang="en-US"/>
          </a:p>
          <a:p>
            <a:r>
              <a:rPr lang="zh-CN" altLang="en-US"/>
              <a:t>对于一些关键技术点，需要深刻理解，避免重复犯错</a:t>
            </a:r>
            <a:endParaRPr lang="zh-CN" altLang="en-US"/>
          </a:p>
          <a:p>
            <a:r>
              <a:rPr lang="zh-CN" altLang="en-US"/>
              <a:t>开发时优先保证逻辑正确，适当考虑优化措施</a:t>
            </a:r>
            <a:endParaRPr lang="zh-CN" altLang="en-US"/>
          </a:p>
          <a:p>
            <a:r>
              <a:rPr lang="zh-CN" altLang="en-US"/>
              <a:t>开发时预先考虑需要设置的索引，提前建索引</a:t>
            </a:r>
            <a:endParaRPr lang="zh-CN" altLang="en-US"/>
          </a:p>
          <a:p>
            <a:r>
              <a:rPr lang="zh-CN" altLang="en-US">
                <a:sym typeface="+mn-ea"/>
              </a:rPr>
              <a:t>需要优化时按照能想到的优化措施尽可能地优化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场景七：</a:t>
            </a:r>
            <a:r>
              <a:rPr lang="en-US" altLang="zh-CN"/>
              <a:t>union </a:t>
            </a:r>
            <a:r>
              <a:rPr lang="zh-CN" altLang="en-US"/>
              <a:t>的错误用法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union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union all</a:t>
            </a:r>
            <a:r>
              <a:rPr lang="zh-CN" altLang="en-US">
                <a:sym typeface="+mn-ea"/>
              </a:rPr>
              <a:t>的两点区别是什么</a:t>
            </a:r>
            <a:endParaRPr lang="zh-CN" altLang="en-US">
              <a:sym typeface="+mn-ea"/>
            </a:endParaRPr>
          </a:p>
          <a:p>
            <a:r>
              <a:rPr lang="zh-CN" altLang="en-US"/>
              <a:t>ActiveMapper</a:t>
            </a:r>
            <a:endParaRPr lang="zh-CN" altLang="en-US"/>
          </a:p>
          <a:p>
            <a:r>
              <a:rPr lang="zh-CN" altLang="en-US"/>
              <a:t>原脚本：</a:t>
            </a:r>
            <a:endParaRPr lang="zh-CN" altLang="en-US"/>
          </a:p>
          <a:p>
            <a:pPr lvl="1"/>
            <a:r>
              <a:rPr lang="en-US" altLang="zh-CN"/>
              <a:t>select sum(c) from </a:t>
            </a:r>
            <a:endParaRPr lang="en-US" altLang="zh-CN"/>
          </a:p>
          <a:p>
            <a:pPr lvl="1"/>
            <a:r>
              <a:rPr lang="en-US" altLang="zh-CN"/>
              <a:t>(select count(*) as c from a</a:t>
            </a:r>
            <a:endParaRPr lang="en-US" altLang="zh-CN"/>
          </a:p>
          <a:p>
            <a:pPr lvl="1"/>
            <a:r>
              <a:rPr lang="en-US" altLang="zh-CN"/>
              <a:t>    union</a:t>
            </a:r>
            <a:endParaRPr lang="en-US" altLang="zh-CN"/>
          </a:p>
          <a:p>
            <a:pPr lvl="1"/>
            <a:r>
              <a:rPr lang="en-US" altLang="zh-CN"/>
              <a:t>  select count(*) from b</a:t>
            </a:r>
            <a:endParaRPr lang="en-US" altLang="zh-CN"/>
          </a:p>
          <a:p>
            <a:pPr lvl="1"/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还原错误的测试脚本：</a:t>
            </a:r>
            <a:endParaRPr lang="zh-CN" altLang="en-US"/>
          </a:p>
          <a:p>
            <a:pPr lvl="1"/>
            <a:r>
              <a:rPr lang="en-US" altLang="zh-CN"/>
              <a:t>select 100 from a union select 100 from b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章节二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待续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章节一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com.learninggenie.admin.dao</a:t>
            </a:r>
            <a:r>
              <a:rPr lang="en-US" altLang="zh-CN"/>
              <a:t>.*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场景一、左连接没有用好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altLang="zh-CN"/>
              <a:t> </a:t>
            </a:r>
            <a:r>
              <a:rPr lang="zh-CN" altLang="zh-CN"/>
              <a:t>功能逻辑：统计数量，排除测试数据。</a:t>
            </a:r>
            <a:endParaRPr lang="zh-CN" altLang="zh-CN"/>
          </a:p>
          <a:p>
            <a:r>
              <a:rPr lang="zh-CN" altLang="en-US"/>
              <a:t>脚本（TimeSlotStaisticsMapper）：</a:t>
            </a:r>
            <a:endParaRPr lang="zh-CN" altLang="en-US"/>
          </a:p>
          <a:p>
            <a:pPr lvl="1"/>
            <a:r>
              <a:rPr lang="zh-CN" altLang="en-US"/>
              <a:t>select </a:t>
            </a:r>
            <a:r>
              <a:rPr lang="en-US" altLang="zh-CN"/>
              <a:t>count(distinct </a:t>
            </a:r>
            <a:r>
              <a:rPr lang="zh-CN" altLang="en-US">
                <a:sym typeface="+mn-ea"/>
              </a:rPr>
              <a:t>center.Id</a:t>
            </a:r>
            <a:r>
              <a:rPr lang="en-US" altLang="zh-CN"/>
              <a:t>)</a:t>
            </a:r>
            <a:r>
              <a:rPr lang="zh-CN" altLang="en-US"/>
              <a:t> </a:t>
            </a:r>
            <a:endParaRPr lang="zh-CN" altLang="en-US"/>
          </a:p>
          <a:p>
            <a:pPr lvl="1"/>
            <a:r>
              <a:rPr lang="zh-CN" altLang="en-US"/>
              <a:t>from  contents_center cente</a:t>
            </a:r>
            <a:r>
              <a:rPr lang="en-US" altLang="zh-CN"/>
              <a:t>r</a:t>
            </a:r>
            <a:r>
              <a:rPr lang="zh-CN" altLang="en-US"/>
              <a:t>  </a:t>
            </a:r>
            <a:endParaRPr lang="zh-CN" altLang="en-US"/>
          </a:p>
          <a:p>
            <a:pPr lvl="1"/>
            <a:r>
              <a:rPr lang="zh-CN" altLang="en-US"/>
              <a:t>LEFT JOIN centers_metadata m on m.CenterId = center.Id </a:t>
            </a:r>
            <a:endParaRPr lang="zh-CN" altLang="en-US"/>
          </a:p>
          <a:p>
            <a:pPr lvl="1"/>
            <a:r>
              <a:rPr lang="zh-CN" altLang="en-US"/>
              <a:t>WHERE  (m.MetaKey!='center_test' or m.MetaKey is null)</a:t>
            </a:r>
            <a:endParaRPr lang="zh-CN" altLang="en-US"/>
          </a:p>
          <a:p>
            <a:r>
              <a:rPr lang="zh-CN" altLang="en-US"/>
              <a:t>不正确写法（为什么不正确）：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select </a:t>
            </a:r>
            <a:r>
              <a:rPr lang="en-US" altLang="zh-CN">
                <a:sym typeface="+mn-ea"/>
              </a:rPr>
              <a:t>count(distinct </a:t>
            </a:r>
            <a:r>
              <a:rPr lang="zh-CN" altLang="en-US">
                <a:sym typeface="+mn-ea"/>
              </a:rPr>
              <a:t>center.Id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  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from  contents_center cente  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LEFT JOIN centers_metadata m on m.CenterId = center.Id 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and </a:t>
            </a:r>
            <a:r>
              <a:rPr lang="zh-CN" altLang="en-US">
                <a:sym typeface="+mn-ea"/>
              </a:rPr>
              <a:t>m.MetaKey!='center_test' 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场景一：优化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46880" cy="4351655"/>
          </a:xfrm>
        </p:spPr>
        <p:txBody>
          <a:bodyPr>
            <a:normAutofit fontScale="60000"/>
          </a:bodyPr>
          <a:p>
            <a:r>
              <a:rPr lang="zh-CN" altLang="en-US"/>
              <a:t>优化思路：</a:t>
            </a:r>
            <a:endParaRPr lang="zh-CN" altLang="en-US"/>
          </a:p>
          <a:p>
            <a:pPr lvl="1"/>
            <a:r>
              <a:rPr lang="zh-CN" altLang="en-US"/>
              <a:t>去掉不必要的关联</a:t>
            </a:r>
            <a:endParaRPr lang="zh-CN" altLang="en-US"/>
          </a:p>
          <a:p>
            <a:pPr lvl="1"/>
            <a:r>
              <a:rPr lang="zh-CN" altLang="en-US"/>
              <a:t>规避</a:t>
            </a:r>
            <a:r>
              <a:rPr lang="en-US" altLang="zh-CN"/>
              <a:t>or</a:t>
            </a:r>
            <a:r>
              <a:rPr lang="zh-CN" altLang="en-US"/>
              <a:t>：使用</a:t>
            </a:r>
            <a:r>
              <a:rPr lang="en-US" altLang="zh-CN"/>
              <a:t>not exists</a:t>
            </a:r>
            <a:r>
              <a:rPr lang="zh-CN" altLang="en-US"/>
              <a:t>（</a:t>
            </a:r>
            <a:r>
              <a:rPr lang="en-US" altLang="zh-CN"/>
              <a:t>not exists</a:t>
            </a:r>
            <a:r>
              <a:rPr lang="zh-CN" altLang="en-US"/>
              <a:t>的执行逻辑，什么情况下适用</a:t>
            </a:r>
            <a:r>
              <a:rPr lang="en-US" altLang="zh-CN"/>
              <a:t>not exists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规避</a:t>
            </a:r>
            <a:r>
              <a:rPr lang="en-US" altLang="zh-CN"/>
              <a:t>distinct</a:t>
            </a:r>
            <a:r>
              <a:rPr lang="zh-CN" altLang="en-US"/>
              <a:t>：使用</a:t>
            </a:r>
            <a:r>
              <a:rPr lang="en-US" altLang="zh-CN"/>
              <a:t>exists</a:t>
            </a:r>
            <a:r>
              <a:rPr lang="zh-CN" altLang="en-US"/>
              <a:t>（</a:t>
            </a:r>
            <a:r>
              <a:rPr lang="en-US" altLang="zh-CN"/>
              <a:t>exists</a:t>
            </a:r>
            <a:r>
              <a:rPr lang="zh-CN" altLang="en-US"/>
              <a:t>的执行逻辑是什么？什么情况下适合使用</a:t>
            </a:r>
            <a:r>
              <a:rPr lang="en-US" altLang="zh-CN"/>
              <a:t>exists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必要的索引，根据需要建立组合索引</a:t>
            </a:r>
            <a:r>
              <a:rPr lang="en-US" altLang="zh-CN"/>
              <a:t>jia</a:t>
            </a:r>
            <a:endParaRPr lang="en-US" altLang="zh-CN"/>
          </a:p>
          <a:p>
            <a:pPr lvl="0"/>
            <a:r>
              <a:rPr lang="zh-CN" altLang="en-US"/>
              <a:t>优化后的确认</a:t>
            </a:r>
            <a:endParaRPr lang="zh-CN" altLang="en-US"/>
          </a:p>
          <a:p>
            <a:pPr lvl="1"/>
            <a:r>
              <a:rPr lang="zh-CN" altLang="en-US"/>
              <a:t>结果一致性确认</a:t>
            </a:r>
            <a:endParaRPr lang="zh-CN" altLang="en-US"/>
          </a:p>
          <a:p>
            <a:pPr lvl="1"/>
            <a:r>
              <a:rPr lang="zh-CN" altLang="en-US"/>
              <a:t>查看解释计划</a:t>
            </a:r>
            <a:endParaRPr lang="zh-CN" altLang="en-US"/>
          </a:p>
          <a:p>
            <a:pPr lvl="1"/>
            <a:r>
              <a:rPr lang="zh-CN" altLang="en-US"/>
              <a:t>执行脚本，比较修改前后脚本第二次执行的时间</a:t>
            </a:r>
            <a:endParaRPr lang="zh-CN" altLang="en-US"/>
          </a:p>
          <a:p>
            <a:pPr lvl="1"/>
            <a:r>
              <a:rPr lang="zh-CN" altLang="en-US"/>
              <a:t>改写后执行时间有可能变长，原因：</a:t>
            </a:r>
            <a:endParaRPr lang="zh-CN" altLang="en-US"/>
          </a:p>
          <a:p>
            <a:pPr lvl="2"/>
            <a:r>
              <a:rPr lang="zh-CN" altLang="en-US" sz="2000"/>
              <a:t>跟哪些字段建立索引有关系</a:t>
            </a:r>
            <a:endParaRPr lang="zh-CN" altLang="en-US" sz="2000"/>
          </a:p>
          <a:p>
            <a:pPr lvl="2"/>
            <a:r>
              <a:rPr lang="zh-CN" altLang="en-US" sz="2000"/>
              <a:t>跟组合索引的字段顺序有关系</a:t>
            </a:r>
            <a:endParaRPr lang="zh-CN" altLang="en-US" sz="2000"/>
          </a:p>
          <a:p>
            <a:pPr lvl="2"/>
            <a:r>
              <a:rPr lang="zh-CN" altLang="en-US" sz="2000"/>
              <a:t>跟数据分布有关系，一般来讲，如果过滤条件的筛选小于</a:t>
            </a:r>
            <a:r>
              <a:rPr lang="en-US" altLang="zh-CN" sz="2000"/>
              <a:t>30%</a:t>
            </a:r>
            <a:r>
              <a:rPr lang="zh-CN" altLang="en-US" sz="2000"/>
              <a:t>，是不走索引的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085080" y="214630"/>
            <a:ext cx="6692900" cy="12033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 b="1"/>
              <a:t>原脚本：</a:t>
            </a:r>
            <a:endParaRPr lang="zh-CN" altLang="en-US" sz="800" b="1"/>
          </a:p>
          <a:p>
            <a:r>
              <a:rPr lang="zh-CN" altLang="en-US" sz="800"/>
              <a:t>select count(DISTINCT  parent.Id)</a:t>
            </a:r>
            <a:endParaRPr lang="zh-CN" altLang="en-US" sz="800"/>
          </a:p>
          <a:p>
            <a:r>
              <a:rPr lang="zh-CN" altLang="en-US" sz="800"/>
              <a:t>from</a:t>
            </a:r>
            <a:endParaRPr lang="zh-CN" altLang="en-US" sz="800"/>
          </a:p>
          <a:p>
            <a:r>
              <a:rPr lang="zh-CN" altLang="en-US" sz="800"/>
              <a:t>  authentication_user owner,  </a:t>
            </a:r>
            <a:endParaRPr lang="zh-CN" altLang="en-US" sz="800"/>
          </a:p>
          <a:p>
            <a:r>
              <a:rPr lang="zh-CN" altLang="en-US" sz="800"/>
              <a:t>  authentication_user parent,  --用户</a:t>
            </a:r>
            <a:endParaRPr lang="zh-CN" altLang="en-US" sz="800"/>
          </a:p>
          <a:p>
            <a:r>
              <a:rPr lang="zh-CN" altLang="en-US" sz="800"/>
              <a:t>  contents_userenrollment userchild,  --家长（用户）小孩关系</a:t>
            </a:r>
            <a:endParaRPr lang="zh-CN" altLang="en-US" sz="800"/>
          </a:p>
          <a:p>
            <a:r>
              <a:rPr lang="zh-CN" altLang="en-US" sz="800"/>
              <a:t>  contents_enrollment child,--小孩</a:t>
            </a:r>
            <a:endParaRPr lang="zh-CN" altLang="en-US" sz="800"/>
          </a:p>
          <a:p>
            <a:r>
              <a:rPr lang="zh-CN" altLang="en-US" sz="800"/>
              <a:t>  contents_group groups,  --班级</a:t>
            </a:r>
            <a:endParaRPr lang="zh-CN" altLang="en-US" sz="800"/>
          </a:p>
          <a:p>
            <a:r>
              <a:rPr lang="zh-CN" altLang="en-US" sz="800"/>
              <a:t>  contents_center center  --学校</a:t>
            </a:r>
            <a:endParaRPr lang="zh-CN" altLang="en-US" sz="800"/>
          </a:p>
          <a:p>
            <a:r>
              <a:rPr lang="zh-CN" altLang="en-US" sz="800"/>
              <a:t>  LEFT JOIN centers_metadata m on m.CenterId = center.Id  --学校设置</a:t>
            </a:r>
            <a:endParaRPr lang="zh-CN" altLang="en-US" sz="800"/>
          </a:p>
          <a:p>
            <a:r>
              <a:rPr lang="zh-CN" altLang="en-US" sz="800"/>
              <a:t>WHERE</a:t>
            </a:r>
            <a:endParaRPr lang="zh-CN" altLang="en-US" sz="800"/>
          </a:p>
          <a:p>
            <a:r>
              <a:rPr lang="zh-CN" altLang="en-US" sz="800"/>
              <a:t>  parent.Id = userchild.UserId AND</a:t>
            </a:r>
            <a:endParaRPr lang="zh-CN" altLang="en-US" sz="800"/>
          </a:p>
          <a:p>
            <a:r>
              <a:rPr lang="zh-CN" altLang="en-US" sz="800"/>
              <a:t>  userchild.EnrollmentId = child.Id AND</a:t>
            </a:r>
            <a:endParaRPr lang="zh-CN" altLang="en-US" sz="800"/>
          </a:p>
          <a:p>
            <a:r>
              <a:rPr lang="zh-CN" altLang="en-US" sz="800"/>
              <a:t>  child.GroupId = groups.Id AND</a:t>
            </a:r>
            <a:endParaRPr lang="zh-CN" altLang="en-US" sz="800"/>
          </a:p>
          <a:p>
            <a:r>
              <a:rPr lang="zh-CN" altLang="en-US" sz="800"/>
              <a:t>  groups.CenterId = center.Id AND</a:t>
            </a:r>
            <a:endParaRPr lang="zh-CN" altLang="en-US" sz="800"/>
          </a:p>
          <a:p>
            <a:r>
              <a:rPr lang="zh-CN" altLang="en-US" sz="800"/>
              <a:t>  center.UserId = owner.Id AND</a:t>
            </a:r>
            <a:endParaRPr lang="zh-CN" altLang="en-US" sz="800"/>
          </a:p>
          <a:p>
            <a:r>
              <a:rPr lang="zh-CN" altLang="en-US" sz="800"/>
              <a:t>  parent.IsTest = 0 AND</a:t>
            </a:r>
            <a:endParaRPr lang="zh-CN" altLang="en-US" sz="800"/>
          </a:p>
          <a:p>
            <a:r>
              <a:rPr lang="zh-CN" altLang="en-US" sz="800"/>
              <a:t>  parent.IsDeleted = 0 AND</a:t>
            </a:r>
            <a:endParaRPr lang="zh-CN" altLang="en-US" sz="800"/>
          </a:p>
          <a:p>
            <a:r>
              <a:rPr lang="zh-CN" altLang="en-US" sz="800"/>
              <a:t>  owner.IsTest = 0 AND</a:t>
            </a:r>
            <a:endParaRPr lang="zh-CN" altLang="en-US" sz="800"/>
          </a:p>
          <a:p>
            <a:r>
              <a:rPr lang="zh-CN" altLang="en-US" sz="800"/>
              <a:t>  owner.IsDeleted = 0 AND</a:t>
            </a:r>
            <a:endParaRPr lang="zh-CN" altLang="en-US" sz="800"/>
          </a:p>
          <a:p>
            <a:r>
              <a:rPr lang="zh-CN" altLang="en-US" sz="800"/>
              <a:t>  center.IsDeleted = 0 --and parent.CreateDateUtc&gt;? and parent.CreateDateUtc&lt;=?</a:t>
            </a:r>
            <a:endParaRPr lang="zh-CN" altLang="en-US" sz="800"/>
          </a:p>
          <a:p>
            <a:r>
              <a:rPr lang="zh-CN" altLang="en-US" sz="800"/>
              <a:t>and (m.MetaKey!='center_test' or m.MetaKey is null)</a:t>
            </a:r>
            <a:endParaRPr lang="zh-CN" altLang="en-US" sz="800"/>
          </a:p>
          <a:p>
            <a:r>
              <a:rPr lang="zh-CN" altLang="en-US" sz="800" b="1"/>
              <a:t>优化步骤一：</a:t>
            </a:r>
            <a:endParaRPr lang="zh-CN" altLang="en-US" sz="800" b="1"/>
          </a:p>
          <a:p>
            <a:r>
              <a:rPr lang="zh-CN" altLang="en-US" sz="800"/>
              <a:t>select count(DISTINCT  parent.Id)</a:t>
            </a:r>
            <a:endParaRPr lang="zh-CN" altLang="en-US" sz="800"/>
          </a:p>
          <a:p>
            <a:r>
              <a:rPr lang="zh-CN" altLang="en-US" sz="800"/>
              <a:t>from</a:t>
            </a:r>
            <a:endParaRPr lang="zh-CN" altLang="en-US" sz="800"/>
          </a:p>
          <a:p>
            <a:r>
              <a:rPr lang="zh-CN" altLang="en-US" sz="800"/>
              <a:t>  authentication_user owner,  </a:t>
            </a:r>
            <a:endParaRPr lang="zh-CN" altLang="en-US" sz="800"/>
          </a:p>
          <a:p>
            <a:r>
              <a:rPr lang="zh-CN" altLang="en-US" sz="800"/>
              <a:t>  authentication_user parent,  --用户</a:t>
            </a:r>
            <a:endParaRPr lang="zh-CN" altLang="en-US" sz="800"/>
          </a:p>
          <a:p>
            <a:r>
              <a:rPr lang="zh-CN" altLang="en-US" sz="800"/>
              <a:t>  contents_userenrollment userchild,  --家长（用户）小孩关系</a:t>
            </a:r>
            <a:endParaRPr lang="zh-CN" altLang="en-US" sz="800"/>
          </a:p>
          <a:p>
            <a:r>
              <a:rPr lang="zh-CN" altLang="en-US" sz="800"/>
              <a:t>  contents_enrollment child,--小孩</a:t>
            </a:r>
            <a:endParaRPr lang="zh-CN" altLang="en-US" sz="800"/>
          </a:p>
          <a:p>
            <a:r>
              <a:rPr lang="zh-CN" altLang="en-US" sz="800"/>
              <a:t>  contents_group groups,  --班级</a:t>
            </a:r>
            <a:endParaRPr lang="zh-CN" altLang="en-US" sz="800"/>
          </a:p>
          <a:p>
            <a:r>
              <a:rPr lang="zh-CN" altLang="en-US" sz="800"/>
              <a:t>  contents_center center  --学校</a:t>
            </a:r>
            <a:endParaRPr lang="zh-CN" altLang="en-US" sz="800"/>
          </a:p>
          <a:p>
            <a:r>
              <a:rPr lang="zh-CN" altLang="en-US" sz="800"/>
              <a:t>WHERE</a:t>
            </a:r>
            <a:endParaRPr lang="zh-CN" altLang="en-US" sz="800"/>
          </a:p>
          <a:p>
            <a:r>
              <a:rPr lang="zh-CN" altLang="en-US" sz="800"/>
              <a:t>  parent.Id = userchild.UserId AND</a:t>
            </a:r>
            <a:endParaRPr lang="zh-CN" altLang="en-US" sz="800"/>
          </a:p>
          <a:p>
            <a:r>
              <a:rPr lang="zh-CN" altLang="en-US" sz="800"/>
              <a:t>  userchild.EnrollmentId = child.Id AND</a:t>
            </a:r>
            <a:endParaRPr lang="zh-CN" altLang="en-US" sz="800"/>
          </a:p>
          <a:p>
            <a:r>
              <a:rPr lang="zh-CN" altLang="en-US" sz="800"/>
              <a:t>  child.GroupId = groups.Id AND</a:t>
            </a:r>
            <a:endParaRPr lang="zh-CN" altLang="en-US" sz="800"/>
          </a:p>
          <a:p>
            <a:r>
              <a:rPr lang="zh-CN" altLang="en-US" sz="800"/>
              <a:t>  groups.CenterId = center.Id AND</a:t>
            </a:r>
            <a:endParaRPr lang="zh-CN" altLang="en-US" sz="800"/>
          </a:p>
          <a:p>
            <a:r>
              <a:rPr lang="zh-CN" altLang="en-US" sz="800"/>
              <a:t>  center.UserId = owner.Id AND</a:t>
            </a:r>
            <a:endParaRPr lang="zh-CN" altLang="en-US" sz="800"/>
          </a:p>
          <a:p>
            <a:r>
              <a:rPr lang="zh-CN" altLang="en-US" sz="800"/>
              <a:t>  parent.IsTest = 0 AND</a:t>
            </a:r>
            <a:endParaRPr lang="zh-CN" altLang="en-US" sz="800"/>
          </a:p>
          <a:p>
            <a:r>
              <a:rPr lang="zh-CN" altLang="en-US" sz="800"/>
              <a:t>  parent.IsDeleted = 0 AND</a:t>
            </a:r>
            <a:endParaRPr lang="zh-CN" altLang="en-US" sz="800"/>
          </a:p>
          <a:p>
            <a:r>
              <a:rPr lang="zh-CN" altLang="en-US" sz="800"/>
              <a:t>  owner.IsTest = 0 AND</a:t>
            </a:r>
            <a:endParaRPr lang="zh-CN" altLang="en-US" sz="800"/>
          </a:p>
          <a:p>
            <a:r>
              <a:rPr lang="zh-CN" altLang="en-US" sz="800"/>
              <a:t>  owner.IsDeleted = 0 AND</a:t>
            </a:r>
            <a:endParaRPr lang="zh-CN" altLang="en-US" sz="800"/>
          </a:p>
          <a:p>
            <a:r>
              <a:rPr lang="zh-CN" altLang="en-US" sz="800"/>
              <a:t>  center.IsDeleted = 0 --and parent.CreateDateUtc&gt;? and parent.CreateDateUtc&lt;=?</a:t>
            </a:r>
            <a:endParaRPr lang="zh-CN" altLang="en-US" sz="800"/>
          </a:p>
          <a:p>
            <a:r>
              <a:rPr lang="zh-CN" altLang="en-US" sz="800"/>
              <a:t>and not exists(select 1 from centers_metadata m where m.CenterId = center.Id and m.MetaKey='center_test') /*去掉center中的测试数据*/</a:t>
            </a:r>
            <a:endParaRPr lang="zh-CN" altLang="en-US" sz="800"/>
          </a:p>
          <a:p>
            <a:r>
              <a:rPr lang="zh-CN" altLang="en-US" sz="800" b="1"/>
              <a:t>优化步骤二：</a:t>
            </a:r>
            <a:endParaRPr lang="zh-CN" altLang="en-US" sz="800" b="1"/>
          </a:p>
          <a:p>
            <a:r>
              <a:rPr lang="zh-CN" altLang="en-US" sz="800"/>
              <a:t>select count(parent.Id)</a:t>
            </a:r>
            <a:endParaRPr lang="zh-CN" altLang="en-US" sz="800"/>
          </a:p>
          <a:p>
            <a:r>
              <a:rPr lang="zh-CN" altLang="en-US" sz="800"/>
              <a:t>from</a:t>
            </a:r>
            <a:endParaRPr lang="zh-CN" altLang="en-US" sz="800"/>
          </a:p>
          <a:p>
            <a:r>
              <a:rPr lang="zh-CN" altLang="en-US" sz="800"/>
              <a:t>  authentication_user parent  --用户</a:t>
            </a:r>
            <a:endParaRPr lang="zh-CN" altLang="en-US" sz="800"/>
          </a:p>
          <a:p>
            <a:r>
              <a:rPr lang="zh-CN" altLang="en-US" sz="800"/>
              <a:t>WHERE parent.IsTest = 0 AND</a:t>
            </a:r>
            <a:endParaRPr lang="zh-CN" altLang="en-US" sz="800"/>
          </a:p>
          <a:p>
            <a:r>
              <a:rPr lang="zh-CN" altLang="en-US" sz="800"/>
              <a:t>			parent.IsDeleted = 0 </a:t>
            </a:r>
            <a:endParaRPr lang="zh-CN" altLang="en-US" sz="800"/>
          </a:p>
          <a:p>
            <a:r>
              <a:rPr lang="zh-CN" altLang="en-US" sz="800"/>
              <a:t>			--and parent.CreateDateUtc&gt;? and parent.CreateDateUtc&lt;=?</a:t>
            </a:r>
            <a:endParaRPr lang="zh-CN" altLang="en-US" sz="800"/>
          </a:p>
          <a:p>
            <a:r>
              <a:rPr lang="zh-CN" altLang="en-US" sz="800"/>
              <a:t>	and exists(select 1 </a:t>
            </a:r>
            <a:endParaRPr lang="zh-CN" altLang="en-US" sz="800"/>
          </a:p>
          <a:p>
            <a:r>
              <a:rPr lang="zh-CN" altLang="en-US" sz="800"/>
              <a:t>							from authentication_user owner,  </a:t>
            </a:r>
            <a:endParaRPr lang="zh-CN" altLang="en-US" sz="800"/>
          </a:p>
          <a:p>
            <a:r>
              <a:rPr lang="zh-CN" altLang="en-US" sz="800"/>
              <a:t>									contents_userenrollment userchild,  --家长（用户）小孩关系</a:t>
            </a:r>
            <a:endParaRPr lang="zh-CN" altLang="en-US" sz="800"/>
          </a:p>
          <a:p>
            <a:r>
              <a:rPr lang="zh-CN" altLang="en-US" sz="800"/>
              <a:t>									contents_enrollment child,--小孩</a:t>
            </a:r>
            <a:endParaRPr lang="zh-CN" altLang="en-US" sz="800"/>
          </a:p>
          <a:p>
            <a:r>
              <a:rPr lang="zh-CN" altLang="en-US" sz="800"/>
              <a:t>									contents_group groups,  --班级</a:t>
            </a:r>
            <a:endParaRPr lang="zh-CN" altLang="en-US" sz="800"/>
          </a:p>
          <a:p>
            <a:r>
              <a:rPr lang="zh-CN" altLang="en-US" sz="800"/>
              <a:t>									contents_center center  --学校</a:t>
            </a:r>
            <a:endParaRPr lang="zh-CN" altLang="en-US" sz="800"/>
          </a:p>
          <a:p>
            <a:r>
              <a:rPr lang="zh-CN" altLang="en-US" sz="800"/>
              <a:t>							where parent.Id = userchild.UserId AND</a:t>
            </a:r>
            <a:endParaRPr lang="zh-CN" altLang="en-US" sz="800"/>
          </a:p>
          <a:p>
            <a:r>
              <a:rPr lang="zh-CN" altLang="en-US" sz="800"/>
              <a:t>										userchild.EnrollmentId = child.Id AND</a:t>
            </a:r>
            <a:endParaRPr lang="zh-CN" altLang="en-US" sz="800"/>
          </a:p>
          <a:p>
            <a:r>
              <a:rPr lang="zh-CN" altLang="en-US" sz="800"/>
              <a:t>										child.GroupId = groups.Id AND</a:t>
            </a:r>
            <a:endParaRPr lang="zh-CN" altLang="en-US" sz="800"/>
          </a:p>
          <a:p>
            <a:r>
              <a:rPr lang="zh-CN" altLang="en-US" sz="800"/>
              <a:t>										groups.CenterId = center.Id AND</a:t>
            </a:r>
            <a:endParaRPr lang="zh-CN" altLang="en-US" sz="800"/>
          </a:p>
          <a:p>
            <a:r>
              <a:rPr lang="zh-CN" altLang="en-US" sz="800"/>
              <a:t>										center.UserId = owner.Id AND</a:t>
            </a:r>
            <a:endParaRPr lang="zh-CN" altLang="en-US" sz="800"/>
          </a:p>
          <a:p>
            <a:r>
              <a:rPr lang="zh-CN" altLang="en-US" sz="800"/>
              <a:t>										owner.IsTest = 0 AND</a:t>
            </a:r>
            <a:endParaRPr lang="zh-CN" altLang="en-US" sz="800"/>
          </a:p>
          <a:p>
            <a:r>
              <a:rPr lang="zh-CN" altLang="en-US" sz="800"/>
              <a:t>										owner.IsDeleted = 0 AND</a:t>
            </a:r>
            <a:endParaRPr lang="zh-CN" altLang="en-US" sz="800"/>
          </a:p>
          <a:p>
            <a:r>
              <a:rPr lang="zh-CN" altLang="en-US" sz="800"/>
              <a:t>										center.IsDeleted = 0</a:t>
            </a:r>
            <a:endParaRPr lang="zh-CN" altLang="en-US" sz="800"/>
          </a:p>
          <a:p>
            <a:r>
              <a:rPr lang="zh-CN" altLang="en-US" sz="800"/>
              <a:t>	)</a:t>
            </a:r>
            <a:endParaRPr lang="zh-CN" altLang="en-US" sz="800"/>
          </a:p>
          <a:p>
            <a:r>
              <a:rPr lang="zh-CN" altLang="en-US" sz="800"/>
              <a:t>and not exists(select 1 </a:t>
            </a:r>
            <a:endParaRPr lang="zh-CN" altLang="en-US" sz="800"/>
          </a:p>
          <a:p>
            <a:r>
              <a:rPr lang="zh-CN" altLang="en-US" sz="800"/>
              <a:t>							from centers_metadata m ,</a:t>
            </a:r>
            <a:endParaRPr lang="zh-CN" altLang="en-US" sz="800"/>
          </a:p>
          <a:p>
            <a:r>
              <a:rPr lang="zh-CN" altLang="en-US" sz="800"/>
              <a:t>									contents_userenrollment userchild,  --家长（用户）小孩关系</a:t>
            </a:r>
            <a:endParaRPr lang="zh-CN" altLang="en-US" sz="800"/>
          </a:p>
          <a:p>
            <a:r>
              <a:rPr lang="zh-CN" altLang="en-US" sz="800"/>
              <a:t>									contents_enrollment child,--小孩</a:t>
            </a:r>
            <a:endParaRPr lang="zh-CN" altLang="en-US" sz="800"/>
          </a:p>
          <a:p>
            <a:r>
              <a:rPr lang="zh-CN" altLang="en-US" sz="800"/>
              <a:t>									contents_group groups  --班级</a:t>
            </a:r>
            <a:endParaRPr lang="zh-CN" altLang="en-US" sz="800"/>
          </a:p>
          <a:p>
            <a:r>
              <a:rPr lang="zh-CN" altLang="en-US" sz="800"/>
              <a:t>								where parent.Id = userchild.UserId AND</a:t>
            </a:r>
            <a:endParaRPr lang="zh-CN" altLang="en-US" sz="800"/>
          </a:p>
          <a:p>
            <a:r>
              <a:rPr lang="zh-CN" altLang="en-US" sz="800"/>
              <a:t>										userchild.EnrollmentId = child.Id AND</a:t>
            </a:r>
            <a:endParaRPr lang="zh-CN" altLang="en-US" sz="800"/>
          </a:p>
          <a:p>
            <a:r>
              <a:rPr lang="zh-CN" altLang="en-US" sz="800"/>
              <a:t>										child.GroupId =groups.Id and </a:t>
            </a:r>
            <a:endParaRPr lang="zh-CN" altLang="en-US" sz="800"/>
          </a:p>
          <a:p>
            <a:r>
              <a:rPr lang="zh-CN" altLang="en-US" sz="800"/>
              <a:t>										groups.CenterId=m.CenterId and</a:t>
            </a:r>
            <a:endParaRPr lang="zh-CN" altLang="en-US" sz="800"/>
          </a:p>
          <a:p>
            <a:r>
              <a:rPr lang="zh-CN" altLang="en-US" sz="800"/>
              <a:t>										m.MetaKey='center_test') /*去掉center中的测试数据*/</a:t>
            </a:r>
            <a:endParaRPr lang="zh-CN" altLang="en-US"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场景二：对</a:t>
            </a:r>
            <a:r>
              <a:rPr lang="en-US" altLang="zh-CN"/>
              <a:t>bit</a:t>
            </a:r>
            <a:r>
              <a:rPr lang="zh-CN" altLang="en-US"/>
              <a:t>的理解和使用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5000"/>
          </a:bodyPr>
          <a:p>
            <a:r>
              <a:rPr lang="zh-CN" altLang="en-US"/>
              <a:t>脚本（DistrictMapper）</a:t>
            </a:r>
            <a:endParaRPr lang="zh-CN" altLang="en-US"/>
          </a:p>
          <a:p>
            <a:pPr lvl="1"/>
            <a:r>
              <a:rPr lang="zh-CN" altLang="en-US" sz="2000"/>
              <a:t>SELECT</a:t>
            </a:r>
            <a:endParaRPr lang="zh-CN" altLang="en-US" sz="2000"/>
          </a:p>
          <a:p>
            <a:pPr lvl="1"/>
            <a:r>
              <a:rPr lang="zh-CN" altLang="en-US" sz="2000"/>
              <a:t>。。。</a:t>
            </a:r>
            <a:endParaRPr lang="zh-CN" altLang="en-US" sz="2000"/>
          </a:p>
          <a:p>
            <a:pPr lvl="1"/>
            <a:r>
              <a:rPr lang="zh-CN" altLang="en-US" sz="2000"/>
              <a:t>FROM contents_district d</a:t>
            </a:r>
            <a:endParaRPr lang="zh-CN" altLang="en-US" sz="2000"/>
          </a:p>
          <a:p>
            <a:pPr lvl="1"/>
            <a:r>
              <a:rPr lang="zh-CN" altLang="en-US" sz="2000"/>
              <a:t>  LEFT JOIN authentication_user u</a:t>
            </a:r>
            <a:endParaRPr lang="zh-CN" altLang="en-US" sz="2000"/>
          </a:p>
          <a:p>
            <a:pPr lvl="1"/>
            <a:r>
              <a:rPr lang="zh-CN" altLang="en-US" sz="2000"/>
              <a:t>    ON u.DistrictId = d.Id AND u.Role = 'MOWNER' AND (u.IsDeleted = 0 OR u.IsDeleted IS NULL)</a:t>
            </a:r>
            <a:endParaRPr lang="zh-CN" altLang="en-US" sz="2000"/>
          </a:p>
          <a:p>
            <a:pPr lvl="1"/>
            <a:r>
              <a:rPr lang="zh-CN" altLang="en-US" sz="2000"/>
              <a:t>  LEFT JOIN authentication_user_profile p ON u.id = p.UserId</a:t>
            </a:r>
            <a:endParaRPr lang="zh-CN" altLang="en-US" sz="2000"/>
          </a:p>
          <a:p>
            <a:pPr lvl="1"/>
            <a:r>
              <a:rPr lang="zh-CN" altLang="en-US" sz="2000"/>
              <a:t>  left join contents_centerdistrict cd on cd.DistrictId = d.Id AND (cd.IsDeleted = 0 OR cd.IsDeleted IS NULL)</a:t>
            </a:r>
            <a:endParaRPr lang="zh-CN" altLang="en-US" sz="2000"/>
          </a:p>
          <a:p>
            <a:pPr lvl="1"/>
            <a:r>
              <a:rPr lang="zh-CN" altLang="en-US" sz="2000"/>
              <a:t>  LEFT JOIN contents_center c ON c.id = cd.CenterId AND (c.IsDeleted = 0 OR c.IsDeleted IS NULL)</a:t>
            </a:r>
            <a:endParaRPr lang="zh-CN" altLang="en-US" sz="2000"/>
          </a:p>
          <a:p>
            <a:pPr lvl="1"/>
            <a:r>
              <a:rPr lang="zh-CN" altLang="en-US" sz="2000"/>
              <a:t>WHERE d.IsDeleted = 0 OR d.IsDeleted IS NULL</a:t>
            </a:r>
            <a:endParaRPr lang="zh-CN" altLang="en-US" sz="2000"/>
          </a:p>
          <a:p>
            <a:pPr lvl="0"/>
            <a:r>
              <a:rPr lang="zh-CN" altLang="en-US"/>
              <a:t>从逻辑上考虑，两处脚本加了</a:t>
            </a:r>
            <a:r>
              <a:rPr lang="en-US" altLang="zh-CN"/>
              <a:t>or</a:t>
            </a:r>
            <a:r>
              <a:rPr lang="zh-CN" altLang="en-US"/>
              <a:t>，应该是只关联未删除（</a:t>
            </a:r>
            <a:r>
              <a:rPr lang="en-US" altLang="zh-CN"/>
              <a:t>isdeleted=0</a:t>
            </a:r>
            <a:r>
              <a:rPr lang="zh-CN" altLang="en-US"/>
              <a:t>）的数据，部分未删除数据的</a:t>
            </a:r>
            <a:r>
              <a:rPr lang="en-US" altLang="zh-CN"/>
              <a:t>isdeleted</a:t>
            </a:r>
            <a:r>
              <a:rPr lang="zh-CN" altLang="en-US"/>
              <a:t>是空值，加上</a:t>
            </a:r>
            <a:r>
              <a:rPr lang="en-US" altLang="zh-CN"/>
              <a:t>or</a:t>
            </a:r>
            <a:r>
              <a:rPr lang="zh-CN" altLang="en-US"/>
              <a:t>才能保证逻辑正确。</a:t>
            </a:r>
            <a:endParaRPr lang="zh-CN" altLang="en-US"/>
          </a:p>
          <a:p>
            <a:pPr lvl="0"/>
            <a:r>
              <a:rPr lang="zh-CN" altLang="en-US"/>
              <a:t>而从设计上看，</a:t>
            </a:r>
            <a:r>
              <a:rPr lang="en-US" altLang="zh-CN"/>
              <a:t>isdeleted</a:t>
            </a:r>
            <a:r>
              <a:rPr lang="zh-CN" altLang="en-US"/>
              <a:t>类型是</a:t>
            </a:r>
            <a:r>
              <a:rPr lang="en-US" altLang="zh-CN"/>
              <a:t>bit</a:t>
            </a:r>
            <a:r>
              <a:rPr lang="zh-CN" altLang="en-US"/>
              <a:t>，不存在空值，这里的</a:t>
            </a:r>
            <a:r>
              <a:rPr lang="en-US" altLang="zh-CN"/>
              <a:t>is null</a:t>
            </a:r>
            <a:r>
              <a:rPr lang="zh-CN" altLang="en-US"/>
              <a:t>写法是多余的</a:t>
            </a:r>
            <a:endParaRPr lang="zh-CN" altLang="en-US"/>
          </a:p>
          <a:p>
            <a:pPr lvl="0"/>
            <a:r>
              <a:rPr lang="zh-CN" altLang="en-US"/>
              <a:t>正确写法：</a:t>
            </a:r>
            <a:endParaRPr lang="zh-CN" altLang="en-US"/>
          </a:p>
          <a:p>
            <a:pPr lvl="1"/>
            <a:r>
              <a:rPr lang="zh-CN" altLang="en-US" sz="2800">
                <a:sym typeface="+mn-ea"/>
              </a:rPr>
              <a:t>SELECT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。。。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800">
                <a:sym typeface="+mn-ea"/>
              </a:rPr>
              <a:t>FROM contents_district d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  LEFT JOIN authentication_user u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    ON u.DistrictId = d.Id AND u.Role = 'MOWNER' AND u.IsDeleted = 0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  LEFT JOIN authentication_user_profile p ON u.id = p.UserId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  left join contents_centerdistrict cd on cd.DistrictId = d.Id AND cd.IsDeleted = 0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  LEFT JOIN contents_center c ON c.id = cd.CenterId AND c.IsDeleted = 0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WHERE d.IsDeleted = 0 OR d.IsDeleted IS NULL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场景三、不规范写法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AgencyDao： </a:t>
            </a:r>
            <a:r>
              <a:rPr lang="en-US" altLang="zh-CN"/>
              <a:t>select *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场景四、逻辑冲突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>
                <a:sym typeface="+mn-ea"/>
              </a:rPr>
              <a:t>AgencyDao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、只</a:t>
            </a:r>
            <a:r>
              <a:rPr lang="zh-CN" altLang="en-US">
                <a:sym typeface="+mn-ea"/>
              </a:rPr>
              <a:t>查询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表内容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/>
              <a:t>SELECT a.* FROM authentication_user u </a:t>
            </a:r>
            <a:endParaRPr lang="zh-CN" altLang="en-US"/>
          </a:p>
          <a:p>
            <a:pPr lvl="2"/>
            <a:r>
              <a:rPr lang="zh-CN" altLang="en-US"/>
              <a:t>LEFT JOIN agencies_agencyuser au ON u.Id = au.UserId</a:t>
            </a:r>
            <a:endParaRPr lang="zh-CN" altLang="en-US"/>
          </a:p>
          <a:p>
            <a:pPr lvl="2"/>
            <a:r>
              <a:rPr lang="zh-CN" altLang="en-US"/>
              <a:t>LEFT JOIN agencies_agency a ON au.AgencyId = a.Id</a:t>
            </a:r>
            <a:endParaRPr lang="zh-CN" altLang="en-US"/>
          </a:p>
          <a:p>
            <a:pPr lvl="2"/>
            <a:r>
              <a:rPr lang="zh-CN" altLang="en-US"/>
              <a:t>WHERE u.Email = ?</a:t>
            </a:r>
            <a:endParaRPr lang="zh-CN" altLang="en-US"/>
          </a:p>
          <a:p>
            <a:pPr lvl="1"/>
            <a:r>
              <a:rPr lang="zh-CN" altLang="en-US"/>
              <a:t>对于左连接关联不到的数据，</a:t>
            </a:r>
            <a:r>
              <a:rPr lang="en-US" altLang="zh-CN"/>
              <a:t>a</a:t>
            </a:r>
            <a:r>
              <a:rPr lang="zh-CN" altLang="en-US"/>
              <a:t>表所有内容为空，查出来也没有意义。</a:t>
            </a:r>
            <a:endParaRPr lang="zh-CN" altLang="en-US"/>
          </a:p>
          <a:p>
            <a:pPr lvl="1"/>
            <a:r>
              <a:rPr lang="en-US" altLang="zh-CN"/>
              <a:t>2</a:t>
            </a:r>
            <a:r>
              <a:rPr lang="zh-CN" altLang="en-US"/>
              <a:t>、与过滤条件冲突</a:t>
            </a:r>
            <a:endParaRPr lang="zh-CN" altLang="en-US"/>
          </a:p>
          <a:p>
            <a:pPr lvl="2"/>
            <a:r>
              <a:rPr lang="zh-CN" altLang="en-US"/>
              <a:t>SELECT</a:t>
            </a:r>
            <a:endParaRPr lang="zh-CN" altLang="en-US"/>
          </a:p>
          <a:p>
            <a:pPr lvl="2"/>
            <a:r>
              <a:rPr lang="zh-CN" altLang="en-US"/>
              <a:t>   DISTINCT</a:t>
            </a:r>
            <a:endParaRPr lang="zh-CN" altLang="en-US"/>
          </a:p>
          <a:p>
            <a:pPr lvl="2"/>
            <a:r>
              <a:rPr lang="zh-CN" altLang="en-US"/>
              <a:t>   ISNULL(u.Email,u.PhoneNumber) AS Email</a:t>
            </a:r>
            <a:endParaRPr lang="zh-CN" altLang="en-US"/>
          </a:p>
          <a:p>
            <a:pPr lvl="2"/>
            <a:r>
              <a:rPr lang="zh-CN" altLang="en-US"/>
              <a:t>FROM authentication_user u</a:t>
            </a:r>
            <a:endParaRPr lang="zh-CN" altLang="en-US"/>
          </a:p>
          <a:p>
            <a:pPr lvl="2"/>
            <a:r>
              <a:rPr lang="zh-CN" altLang="en-US"/>
              <a:t>  LEFT JOIN agencies_agencyuser au ON u.Id = au.UserId</a:t>
            </a:r>
            <a:endParaRPr lang="zh-CN" altLang="en-US"/>
          </a:p>
          <a:p>
            <a:pPr lvl="2"/>
            <a:r>
              <a:rPr lang="zh-CN" altLang="en-US"/>
              <a:t>  </a:t>
            </a:r>
            <a:r>
              <a:rPr lang="zh-CN" altLang="en-US" b="1"/>
              <a:t>LEFT JOIN agencies_agency a</a:t>
            </a:r>
            <a:r>
              <a:rPr lang="zh-CN" altLang="en-US"/>
              <a:t> ON au.AgencyId = a.Id</a:t>
            </a:r>
            <a:endParaRPr lang="zh-CN" altLang="en-US"/>
          </a:p>
          <a:p>
            <a:pPr lvl="2"/>
            <a:r>
              <a:rPr lang="zh-CN" altLang="en-US"/>
              <a:t>  LEFT JOIN agencies_metadata am ON au.AgencyId = am.AgencyId</a:t>
            </a:r>
            <a:endParaRPr lang="zh-CN" altLang="en-US"/>
          </a:p>
          <a:p>
            <a:pPr lvl="2"/>
            <a:r>
              <a:rPr lang="zh-CN" altLang="en-US"/>
              <a:t>WHERE u.IsDeleted = 0 AND </a:t>
            </a:r>
            <a:r>
              <a:rPr lang="zh-CN" altLang="en-US" b="1"/>
              <a:t>a.IsDeleted = 0 </a:t>
            </a:r>
            <a:r>
              <a:rPr lang="zh-CN" altLang="en-US"/>
              <a:t> AND u.Role = 'AGENCY_OWNER'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场景五、</a:t>
            </a:r>
            <a:r>
              <a:rPr lang="en-US" altLang="zh-CN"/>
              <a:t>java</a:t>
            </a:r>
            <a:r>
              <a:rPr lang="zh-CN" altLang="en-US"/>
              <a:t>不规范写法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AdminCountsMapper，使用了拼接</a:t>
            </a:r>
            <a:r>
              <a:rPr lang="en-US" altLang="zh-CN"/>
              <a:t>sql</a:t>
            </a:r>
            <a:r>
              <a:rPr lang="zh-CN" altLang="en-US"/>
              <a:t>，而不是绑定变量方式</a:t>
            </a:r>
            <a:endParaRPr lang="zh-CN" altLang="en-US"/>
          </a:p>
          <a:p>
            <a:pPr lvl="1"/>
            <a:r>
              <a:rPr lang="zh-CN" altLang="en-US"/>
              <a:t> "AND u.id = ";</a:t>
            </a:r>
            <a:endParaRPr lang="zh-CN" altLang="en-US"/>
          </a:p>
          <a:p>
            <a:pPr lvl="1"/>
            <a:r>
              <a:rPr lang="zh-CN" altLang="en-US"/>
              <a:t>String classCountSql = CLASSCOUNT + "'" + uid + "'";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场景六：用</a:t>
            </a:r>
            <a:r>
              <a:rPr lang="en-US" altLang="zh-CN"/>
              <a:t>in</a:t>
            </a:r>
            <a:r>
              <a:rPr lang="zh-CN" altLang="en-US"/>
              <a:t>？</a:t>
            </a:r>
            <a:r>
              <a:rPr lang="en-US" altLang="zh-CN"/>
              <a:t>join</a:t>
            </a:r>
            <a:r>
              <a:rPr lang="zh-CN" altLang="en-US"/>
              <a:t>？还是用</a:t>
            </a:r>
            <a:r>
              <a:rPr lang="en-US" altLang="zh-CN"/>
              <a:t>exists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zh-CN" altLang="en-US"/>
              <a:t>AdminCountsMapper，做统计时多层嵌套，都用了</a:t>
            </a:r>
            <a:r>
              <a:rPr lang="en-US" altLang="zh-CN"/>
              <a:t>in</a:t>
            </a:r>
            <a:endParaRPr lang="en-US" altLang="zh-CN"/>
          </a:p>
          <a:p>
            <a:pPr lvl="1"/>
            <a:r>
              <a:rPr lang="zh-CN" altLang="en-US"/>
              <a:t>select count(*) from notes_noteenrollment where enrollmentid in(</a:t>
            </a:r>
            <a:endParaRPr lang="zh-CN" altLang="en-US"/>
          </a:p>
          <a:p>
            <a:pPr lvl="1"/>
            <a:r>
              <a:rPr lang="zh-CN" altLang="en-US"/>
              <a:t>         select id from contents_enrollment where isdeleted= 0 and groupid in (</a:t>
            </a:r>
            <a:endParaRPr lang="zh-CN" altLang="en-US"/>
          </a:p>
          <a:p>
            <a:pPr lvl="1"/>
            <a:r>
              <a:rPr lang="zh-CN" altLang="en-US"/>
              <a:t>             select id from contents_group where isdeleted= 0 and centerid = (</a:t>
            </a:r>
            <a:endParaRPr lang="zh-CN" altLang="en-US"/>
          </a:p>
          <a:p>
            <a:pPr lvl="1"/>
            <a:r>
              <a:rPr lang="zh-CN" altLang="en-US"/>
              <a:t>                 select id from contents_center where isdeleted= 0 and userid= </a:t>
            </a:r>
            <a:endParaRPr lang="zh-CN" altLang="en-US"/>
          </a:p>
          <a:p>
            <a:r>
              <a:rPr lang="en-US" altLang="zh-CN"/>
              <a:t>in</a:t>
            </a:r>
            <a:r>
              <a:rPr lang="zh-CN" altLang="en-US"/>
              <a:t>的使用场景：结果集很小，最好小于百条内</a:t>
            </a:r>
            <a:endParaRPr lang="zh-CN" altLang="en-US"/>
          </a:p>
          <a:p>
            <a:r>
              <a:rPr lang="en-US" altLang="zh-CN"/>
              <a:t>join</a:t>
            </a:r>
            <a:r>
              <a:rPr lang="zh-CN" altLang="en-US"/>
              <a:t>：多对一或者一对一时，可以使用</a:t>
            </a:r>
            <a:endParaRPr lang="zh-CN" altLang="en-US"/>
          </a:p>
          <a:p>
            <a:r>
              <a:rPr lang="en-US" altLang="zh-CN"/>
              <a:t>exists</a:t>
            </a:r>
            <a:r>
              <a:rPr lang="zh-CN" altLang="en-US"/>
              <a:t>：在表数据量较大，选择性较低，关联关系属于一对多时适合用该语法。</a:t>
            </a:r>
            <a:endParaRPr lang="zh-CN" altLang="en-US"/>
          </a:p>
          <a:p>
            <a:r>
              <a:rPr lang="zh-CN" altLang="en-US"/>
              <a:t>正确写法：</a:t>
            </a:r>
            <a:endParaRPr lang="zh-CN" altLang="en-US"/>
          </a:p>
          <a:p>
            <a:pPr lvl="1"/>
            <a:r>
              <a:rPr lang="zh-CN" altLang="en-US"/>
              <a:t>select count(*) </a:t>
            </a:r>
            <a:endParaRPr lang="zh-CN" altLang="en-US"/>
          </a:p>
          <a:p>
            <a:pPr lvl="1"/>
            <a:r>
              <a:rPr lang="zh-CN" altLang="en-US"/>
              <a:t>from notes_noteenrollment nr,contents_group cg,contents_center cc</a:t>
            </a:r>
            <a:endParaRPr lang="zh-CN" altLang="en-US"/>
          </a:p>
          <a:p>
            <a:pPr lvl="1"/>
            <a:r>
              <a:rPr lang="zh-CN" altLang="en-US"/>
              <a:t>where exists(select 1 from contents_enrollment ce </a:t>
            </a:r>
            <a:endParaRPr lang="zh-CN" altLang="en-US"/>
          </a:p>
          <a:p>
            <a:pPr lvl="1"/>
            <a:r>
              <a:rPr lang="zh-CN" altLang="en-US"/>
              <a:t>	</a:t>
            </a:r>
            <a:r>
              <a:rPr lang="en-US" altLang="zh-CN"/>
              <a:t>                 </a:t>
            </a:r>
            <a:r>
              <a:rPr lang="zh-CN" altLang="en-US"/>
              <a:t>where ce.isdeleted= 0 and ce.id=nr.enrollmentid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	</a:t>
            </a:r>
            <a:r>
              <a:rPr lang="en-US" altLang="zh-CN">
                <a:sym typeface="+mn-ea"/>
              </a:rPr>
              <a:t>                 </a:t>
            </a:r>
            <a:r>
              <a:rPr lang="zh-CN" altLang="en-US"/>
              <a:t>and cg.isdeleted= 0 and cg.id=ce.groupid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	</a:t>
            </a:r>
            <a:r>
              <a:rPr lang="en-US" altLang="zh-CN">
                <a:sym typeface="+mn-ea"/>
              </a:rPr>
              <a:t>                 </a:t>
            </a:r>
            <a:r>
              <a:rPr lang="zh-CN" altLang="en-US"/>
              <a:t>and cg.centerid=cc.id and cc.isdeleted= 0 and cc.userid=?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	</a:t>
            </a:r>
            <a:r>
              <a:rPr lang="en-US" altLang="zh-CN">
                <a:sym typeface="+mn-ea"/>
              </a:rPr>
              <a:t>               </a:t>
            </a:r>
            <a:r>
              <a:rPr lang="zh-CN" altLang="en-US"/>
              <a:t>)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6027</Words>
  <Application>WPS 演示</Application>
  <PresentationFormat>宽屏</PresentationFormat>
  <Paragraphs>210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写在前面的话</vt:lpstr>
      <vt:lpstr>章节一</vt:lpstr>
      <vt:lpstr>场景一、左连接没有用好</vt:lpstr>
      <vt:lpstr>场景一：优化</vt:lpstr>
      <vt:lpstr>场景二：对bit的理解和使用</vt:lpstr>
      <vt:lpstr>场景三、不规范写法</vt:lpstr>
      <vt:lpstr>场景四、逻辑冲突</vt:lpstr>
      <vt:lpstr>场景五、java不规范写法</vt:lpstr>
      <vt:lpstr>场景六：用in？join？还是用exists</vt:lpstr>
      <vt:lpstr>场景七：union 的错误用法</vt:lpstr>
      <vt:lpstr>章节二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Airy</dc:creator>
  <cp:lastModifiedBy>Airy</cp:lastModifiedBy>
  <cp:revision>37</cp:revision>
  <dcterms:created xsi:type="dcterms:W3CDTF">2019-11-08T07:36:00Z</dcterms:created>
  <dcterms:modified xsi:type="dcterms:W3CDTF">2019-11-20T04:45:43Z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