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 id="2147483866" r:id="rId2"/>
  </p:sldMasterIdLst>
  <p:notesMasterIdLst>
    <p:notesMasterId r:id="rId9"/>
  </p:notesMasterIdLst>
  <p:handoutMasterIdLst>
    <p:handoutMasterId r:id="rId10"/>
  </p:handoutMasterIdLst>
  <p:sldIdLst>
    <p:sldId id="256" r:id="rId3"/>
    <p:sldId id="401" r:id="rId4"/>
    <p:sldId id="400" r:id="rId5"/>
    <p:sldId id="402" r:id="rId6"/>
    <p:sldId id="403" r:id="rId7"/>
    <p:sldId id="273" r:id="rId8"/>
  </p:sldIdLst>
  <p:sldSz cx="12192000" cy="6858000"/>
  <p:notesSz cx="6858000" cy="9144000"/>
  <p:custDataLst>
    <p:tags r:id="rId1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FF9933"/>
    <a:srgbClr val="FF6327"/>
    <a:srgbClr val="0000CC"/>
    <a:srgbClr val="12ABDB"/>
    <a:srgbClr val="01D1D0"/>
    <a:srgbClr val="80B8D6"/>
    <a:srgbClr val="E6E7E7"/>
    <a:srgbClr val="0070AD"/>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70" autoAdjust="0"/>
    <p:restoredTop sz="92937" autoAdjust="0"/>
  </p:normalViewPr>
  <p:slideViewPr>
    <p:cSldViewPr>
      <p:cViewPr varScale="1">
        <p:scale>
          <a:sx n="65" d="100"/>
          <a:sy n="65" d="100"/>
        </p:scale>
        <p:origin x="82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p:scale>
        <a:sx n="33" d="100"/>
        <a:sy n="33" d="100"/>
      </p:scale>
      <p:origin x="0" y="0"/>
    </p:cViewPr>
  </p:sorterViewPr>
  <p:notesViewPr>
    <p:cSldViewPr>
      <p:cViewPr varScale="1">
        <p:scale>
          <a:sx n="51" d="100"/>
          <a:sy n="51" d="100"/>
        </p:scale>
        <p:origin x="2970" y="84"/>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385BB2-21D3-4559-BA84-A9EFC6EED121}"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57512537-9408-4F7B-BF30-B734A43376E6}">
      <dgm:prSet phldrT="[Text]" custT="1"/>
      <dgm:spPr/>
      <dgm:t>
        <a:bodyPr/>
        <a:lstStyle/>
        <a:p>
          <a:r>
            <a:rPr lang="en-US" sz="2400" dirty="0">
              <a:latin typeface="Calibri" panose="020F0502020204030204" pitchFamily="34" charset="0"/>
              <a:cs typeface="Calibri" panose="020F0502020204030204" pitchFamily="34" charset="0"/>
            </a:rPr>
            <a:t>Customer Satisfaction</a:t>
          </a:r>
        </a:p>
      </dgm:t>
    </dgm:pt>
    <dgm:pt modelId="{EB40A437-175B-4649-8837-5989FF4121C4}" type="parTrans" cxnId="{937E2A3D-2067-4E54-B510-5522DDCF8BE3}">
      <dgm:prSet/>
      <dgm:spPr/>
      <dgm:t>
        <a:bodyPr/>
        <a:lstStyle/>
        <a:p>
          <a:endParaRPr lang="en-US"/>
        </a:p>
      </dgm:t>
    </dgm:pt>
    <dgm:pt modelId="{FD32EB32-CBBD-47FE-8345-52DCF63AAC21}" type="sibTrans" cxnId="{937E2A3D-2067-4E54-B510-5522DDCF8BE3}">
      <dgm:prSet/>
      <dgm:spPr/>
      <dgm:t>
        <a:bodyPr/>
        <a:lstStyle/>
        <a:p>
          <a:endParaRPr lang="en-US"/>
        </a:p>
      </dgm:t>
    </dgm:pt>
    <dgm:pt modelId="{F1462770-0F9B-439B-9DA1-2C58BB3A8168}">
      <dgm:prSet phldrT="[Text]" custT="1"/>
      <dgm:spPr/>
      <dgm:t>
        <a:bodyPr/>
        <a:lstStyle/>
        <a:p>
          <a:r>
            <a:rPr lang="en-US" sz="2000" dirty="0">
              <a:latin typeface="Calibri" panose="020F0502020204030204" pitchFamily="34" charset="0"/>
              <a:cs typeface="Calibri" panose="020F0502020204030204" pitchFamily="34" charset="0"/>
            </a:rPr>
            <a:t>Custom Satisfaction on an agreed scale and measured monthly shall mean the survey conducted by Provider ( Service Desk Services ) which measures the Authorized User’s perception of the Service Desk Services on a scale of 1 to 4 with 1 being the highest level of satisfaction.</a:t>
          </a:r>
        </a:p>
      </dgm:t>
    </dgm:pt>
    <dgm:pt modelId="{1E914BA2-A114-4619-968C-0F20B9E6445A}" type="parTrans" cxnId="{5B6AFEDF-6C5B-4447-8432-686A4CB618D6}">
      <dgm:prSet/>
      <dgm:spPr/>
      <dgm:t>
        <a:bodyPr/>
        <a:lstStyle/>
        <a:p>
          <a:endParaRPr lang="en-US"/>
        </a:p>
      </dgm:t>
    </dgm:pt>
    <dgm:pt modelId="{EA827BCC-EA12-4C35-8D21-2D10083623E9}" type="sibTrans" cxnId="{5B6AFEDF-6C5B-4447-8432-686A4CB618D6}">
      <dgm:prSet/>
      <dgm:spPr/>
      <dgm:t>
        <a:bodyPr/>
        <a:lstStyle/>
        <a:p>
          <a:endParaRPr lang="en-US"/>
        </a:p>
      </dgm:t>
    </dgm:pt>
    <dgm:pt modelId="{F7B9E5A2-9CC7-47C5-9FA7-3AED12E04F8E}">
      <dgm:prSet phldrT="[Text]" custT="1"/>
      <dgm:spPr/>
      <dgm:t>
        <a:bodyPr/>
        <a:lstStyle/>
        <a:p>
          <a:r>
            <a:rPr lang="en-US" sz="2000" dirty="0" err="1">
              <a:latin typeface="Calibri" panose="020F0502020204030204" pitchFamily="34" charset="0"/>
              <a:cs typeface="Calibri" panose="020F0502020204030204" pitchFamily="34" charset="0"/>
            </a:rPr>
            <a:t>Eg</a:t>
          </a:r>
          <a:r>
            <a:rPr lang="en-US" sz="2000" dirty="0">
              <a:latin typeface="Calibri" panose="020F0502020204030204" pitchFamily="34" charset="0"/>
              <a:cs typeface="Calibri" panose="020F0502020204030204" pitchFamily="34" charset="0"/>
            </a:rPr>
            <a:t>. 1 – Very Happy , 2 – Happy , 3 – Dissatisfied, 4- Need a call back</a:t>
          </a:r>
        </a:p>
      </dgm:t>
    </dgm:pt>
    <dgm:pt modelId="{73435135-3961-45C6-B6D2-CC02ADB6334A}" type="parTrans" cxnId="{D5F8B6FA-A91F-43FF-BE03-2361C69CC7A7}">
      <dgm:prSet/>
      <dgm:spPr/>
      <dgm:t>
        <a:bodyPr/>
        <a:lstStyle/>
        <a:p>
          <a:endParaRPr lang="en-US"/>
        </a:p>
      </dgm:t>
    </dgm:pt>
    <dgm:pt modelId="{16D7817E-D534-4D83-B8B7-9240D8439225}" type="sibTrans" cxnId="{D5F8B6FA-A91F-43FF-BE03-2361C69CC7A7}">
      <dgm:prSet/>
      <dgm:spPr/>
      <dgm:t>
        <a:bodyPr/>
        <a:lstStyle/>
        <a:p>
          <a:endParaRPr lang="en-US"/>
        </a:p>
      </dgm:t>
    </dgm:pt>
    <dgm:pt modelId="{0146A522-D630-442C-BF36-93FF87C60D2D}">
      <dgm:prSet phldrT="[Text]" custT="1"/>
      <dgm:spPr/>
      <dgm:t>
        <a:bodyPr/>
        <a:lstStyle/>
        <a:p>
          <a:r>
            <a:rPr lang="en-US" sz="2000" u="sng" dirty="0">
              <a:latin typeface="Calibri" panose="020F0502020204030204" pitchFamily="34" charset="0"/>
              <a:cs typeface="Calibri" panose="020F0502020204030204" pitchFamily="34" charset="0"/>
            </a:rPr>
            <a:t>Calculation</a:t>
          </a:r>
          <a:r>
            <a:rPr lang="en-US" sz="2000" dirty="0">
              <a:latin typeface="Calibri" panose="020F0502020204030204" pitchFamily="34" charset="0"/>
              <a:cs typeface="Calibri" panose="020F0502020204030204" pitchFamily="34" charset="0"/>
            </a:rPr>
            <a:t> :Average of scores on one question relating to “Overall Satisfaction with the A&amp;W Universal Support Desk ” </a:t>
          </a:r>
        </a:p>
      </dgm:t>
    </dgm:pt>
    <dgm:pt modelId="{1AC08E4F-76AA-4E98-B353-CD86C49B4909}" type="parTrans" cxnId="{40AD2B15-6E51-43B9-8DBA-1F819321BB77}">
      <dgm:prSet/>
      <dgm:spPr/>
      <dgm:t>
        <a:bodyPr/>
        <a:lstStyle/>
        <a:p>
          <a:endParaRPr lang="en-US"/>
        </a:p>
      </dgm:t>
    </dgm:pt>
    <dgm:pt modelId="{B3FB7232-28CA-4751-B505-6AC33801DB1E}" type="sibTrans" cxnId="{40AD2B15-6E51-43B9-8DBA-1F819321BB77}">
      <dgm:prSet/>
      <dgm:spPr/>
      <dgm:t>
        <a:bodyPr/>
        <a:lstStyle/>
        <a:p>
          <a:endParaRPr lang="en-US"/>
        </a:p>
      </dgm:t>
    </dgm:pt>
    <dgm:pt modelId="{38EBB77D-6CE4-44B8-B4E9-4388E6B27596}">
      <dgm:prSet phldrT="[Text]" custT="1"/>
      <dgm:spPr/>
      <dgm:t>
        <a:bodyPr/>
        <a:lstStyle/>
        <a:p>
          <a:r>
            <a:rPr lang="en-US" sz="2000" dirty="0">
              <a:latin typeface="Calibri" panose="020F0502020204030204" pitchFamily="34" charset="0"/>
              <a:cs typeface="Calibri" panose="020F0502020204030204" pitchFamily="34" charset="0"/>
            </a:rPr>
            <a:t>Results shall be expressed as a percentage to two ( 2) decimal places.</a:t>
          </a:r>
        </a:p>
      </dgm:t>
    </dgm:pt>
    <dgm:pt modelId="{B2C9EECB-303F-4C19-82E0-9CD5CCF24C82}" type="parTrans" cxnId="{4082C9BB-5DD9-4FEE-8AFA-E207167F27FC}">
      <dgm:prSet/>
      <dgm:spPr/>
      <dgm:t>
        <a:bodyPr/>
        <a:lstStyle/>
        <a:p>
          <a:endParaRPr lang="en-US"/>
        </a:p>
      </dgm:t>
    </dgm:pt>
    <dgm:pt modelId="{1F969997-CFCA-4B22-90EE-1BDFB412095D}" type="sibTrans" cxnId="{4082C9BB-5DD9-4FEE-8AFA-E207167F27FC}">
      <dgm:prSet/>
      <dgm:spPr/>
      <dgm:t>
        <a:bodyPr/>
        <a:lstStyle/>
        <a:p>
          <a:endParaRPr lang="en-US"/>
        </a:p>
      </dgm:t>
    </dgm:pt>
    <dgm:pt modelId="{B919DEDC-E51A-4301-A493-7FC5EF818D6A}">
      <dgm:prSet phldrT="[Text]" custT="1"/>
      <dgm:spPr/>
      <dgm:t>
        <a:bodyPr/>
        <a:lstStyle/>
        <a:p>
          <a:endParaRPr lang="en-US" sz="2000" dirty="0">
            <a:latin typeface="Calibri" panose="020F0502020204030204" pitchFamily="34" charset="0"/>
            <a:cs typeface="Calibri" panose="020F0502020204030204" pitchFamily="34" charset="0"/>
          </a:endParaRPr>
        </a:p>
      </dgm:t>
    </dgm:pt>
    <dgm:pt modelId="{155B2B8B-F831-4808-8189-612B47554014}" type="parTrans" cxnId="{04D354A3-D880-4F62-A684-0165F5815ABC}">
      <dgm:prSet/>
      <dgm:spPr/>
      <dgm:t>
        <a:bodyPr/>
        <a:lstStyle/>
        <a:p>
          <a:endParaRPr lang="en-US"/>
        </a:p>
      </dgm:t>
    </dgm:pt>
    <dgm:pt modelId="{DD71A60D-EFD4-405F-92AC-DC480A4709AE}" type="sibTrans" cxnId="{04D354A3-D880-4F62-A684-0165F5815ABC}">
      <dgm:prSet/>
      <dgm:spPr/>
      <dgm:t>
        <a:bodyPr/>
        <a:lstStyle/>
        <a:p>
          <a:endParaRPr lang="en-US"/>
        </a:p>
      </dgm:t>
    </dgm:pt>
    <dgm:pt modelId="{8718AB3A-FB4F-47DA-9E4C-9D82D96C5E80}">
      <dgm:prSet phldrT="[Text]" custT="1"/>
      <dgm:spPr/>
      <dgm:t>
        <a:bodyPr/>
        <a:lstStyle/>
        <a:p>
          <a:endParaRPr lang="en-US" sz="2000" dirty="0">
            <a:latin typeface="Calibri" panose="020F0502020204030204" pitchFamily="34" charset="0"/>
            <a:cs typeface="Calibri" panose="020F0502020204030204" pitchFamily="34" charset="0"/>
          </a:endParaRPr>
        </a:p>
      </dgm:t>
    </dgm:pt>
    <dgm:pt modelId="{DBC04EDB-944B-4D70-8F07-5E85F181788D}" type="parTrans" cxnId="{8ECDDCE6-2C77-4576-AC7D-795E925CA304}">
      <dgm:prSet/>
      <dgm:spPr/>
      <dgm:t>
        <a:bodyPr/>
        <a:lstStyle/>
        <a:p>
          <a:endParaRPr lang="en-US"/>
        </a:p>
      </dgm:t>
    </dgm:pt>
    <dgm:pt modelId="{5ABC6F35-00EF-4919-81DD-A4D75BCA9681}" type="sibTrans" cxnId="{8ECDDCE6-2C77-4576-AC7D-795E925CA304}">
      <dgm:prSet/>
      <dgm:spPr/>
      <dgm:t>
        <a:bodyPr/>
        <a:lstStyle/>
        <a:p>
          <a:endParaRPr lang="en-US"/>
        </a:p>
      </dgm:t>
    </dgm:pt>
    <dgm:pt modelId="{0FB768D0-7B2C-411E-9096-4D3F35C06930}">
      <dgm:prSet phldrT="[Text]" custT="1"/>
      <dgm:spPr/>
      <dgm:t>
        <a:bodyPr/>
        <a:lstStyle/>
        <a:p>
          <a:endParaRPr lang="en-US" sz="2000" dirty="0">
            <a:latin typeface="Calibri" panose="020F0502020204030204" pitchFamily="34" charset="0"/>
            <a:cs typeface="Calibri" panose="020F0502020204030204" pitchFamily="34" charset="0"/>
          </a:endParaRPr>
        </a:p>
      </dgm:t>
    </dgm:pt>
    <dgm:pt modelId="{CD7C9B5A-D586-4282-AAB8-A167C2F7699B}" type="parTrans" cxnId="{2062BD66-03F2-4D4E-BD4A-5EE001BB3675}">
      <dgm:prSet/>
      <dgm:spPr/>
      <dgm:t>
        <a:bodyPr/>
        <a:lstStyle/>
        <a:p>
          <a:endParaRPr lang="en-US"/>
        </a:p>
      </dgm:t>
    </dgm:pt>
    <dgm:pt modelId="{263A8FED-71CE-4E73-AA23-B7E735812CD6}" type="sibTrans" cxnId="{2062BD66-03F2-4D4E-BD4A-5EE001BB3675}">
      <dgm:prSet/>
      <dgm:spPr/>
      <dgm:t>
        <a:bodyPr/>
        <a:lstStyle/>
        <a:p>
          <a:endParaRPr lang="en-US"/>
        </a:p>
      </dgm:t>
    </dgm:pt>
    <dgm:pt modelId="{915910B1-3ECD-49EF-814F-EC56211A2A91}" type="pres">
      <dgm:prSet presAssocID="{1A385BB2-21D3-4559-BA84-A9EFC6EED121}" presName="Name0" presStyleCnt="0">
        <dgm:presLayoutVars>
          <dgm:dir/>
          <dgm:animLvl val="lvl"/>
          <dgm:resizeHandles val="exact"/>
        </dgm:presLayoutVars>
      </dgm:prSet>
      <dgm:spPr/>
    </dgm:pt>
    <dgm:pt modelId="{FF5C6A83-6DC3-4E50-8FD3-E765DBF03606}" type="pres">
      <dgm:prSet presAssocID="{57512537-9408-4F7B-BF30-B734A43376E6}" presName="linNode" presStyleCnt="0"/>
      <dgm:spPr/>
    </dgm:pt>
    <dgm:pt modelId="{3E54BA71-4C03-406A-B0ED-6E08D536EAE3}" type="pres">
      <dgm:prSet presAssocID="{57512537-9408-4F7B-BF30-B734A43376E6}" presName="parTx" presStyleLbl="revTx" presStyleIdx="0" presStyleCnt="1">
        <dgm:presLayoutVars>
          <dgm:chMax val="1"/>
          <dgm:bulletEnabled val="1"/>
        </dgm:presLayoutVars>
      </dgm:prSet>
      <dgm:spPr/>
    </dgm:pt>
    <dgm:pt modelId="{90D6F25B-1E82-4AAE-B19E-7A73236D8111}" type="pres">
      <dgm:prSet presAssocID="{57512537-9408-4F7B-BF30-B734A43376E6}" presName="bracket" presStyleLbl="parChTrans1D1" presStyleIdx="0" presStyleCnt="1"/>
      <dgm:spPr/>
    </dgm:pt>
    <dgm:pt modelId="{6E697971-97C9-4F44-B32B-36C448D22D3C}" type="pres">
      <dgm:prSet presAssocID="{57512537-9408-4F7B-BF30-B734A43376E6}" presName="spH" presStyleCnt="0"/>
      <dgm:spPr/>
    </dgm:pt>
    <dgm:pt modelId="{2A9C15D2-EFBD-4B28-841D-08F156422DD9}" type="pres">
      <dgm:prSet presAssocID="{57512537-9408-4F7B-BF30-B734A43376E6}" presName="desTx" presStyleLbl="node1" presStyleIdx="0" presStyleCnt="1" custScaleY="170586" custLinFactNeighborX="-43278" custLinFactNeighborY="-50">
        <dgm:presLayoutVars>
          <dgm:bulletEnabled val="1"/>
        </dgm:presLayoutVars>
      </dgm:prSet>
      <dgm:spPr/>
    </dgm:pt>
  </dgm:ptLst>
  <dgm:cxnLst>
    <dgm:cxn modelId="{40AD2B15-6E51-43B9-8DBA-1F819321BB77}" srcId="{57512537-9408-4F7B-BF30-B734A43376E6}" destId="{0146A522-D630-442C-BF36-93FF87C60D2D}" srcOrd="4" destOrd="0" parTransId="{1AC08E4F-76AA-4E98-B353-CD86C49B4909}" sibTransId="{B3FB7232-28CA-4751-B505-6AC33801DB1E}"/>
    <dgm:cxn modelId="{937E2A3D-2067-4E54-B510-5522DDCF8BE3}" srcId="{1A385BB2-21D3-4559-BA84-A9EFC6EED121}" destId="{57512537-9408-4F7B-BF30-B734A43376E6}" srcOrd="0" destOrd="0" parTransId="{EB40A437-175B-4649-8837-5989FF4121C4}" sibTransId="{FD32EB32-CBBD-47FE-8345-52DCF63AAC21}"/>
    <dgm:cxn modelId="{2062BD66-03F2-4D4E-BD4A-5EE001BB3675}" srcId="{57512537-9408-4F7B-BF30-B734A43376E6}" destId="{0FB768D0-7B2C-411E-9096-4D3F35C06930}" srcOrd="5" destOrd="0" parTransId="{CD7C9B5A-D586-4282-AAB8-A167C2F7699B}" sibTransId="{263A8FED-71CE-4E73-AA23-B7E735812CD6}"/>
    <dgm:cxn modelId="{15260049-1388-4363-B4DE-19F10C60F8D9}" type="presOf" srcId="{1A385BB2-21D3-4559-BA84-A9EFC6EED121}" destId="{915910B1-3ECD-49EF-814F-EC56211A2A91}" srcOrd="0" destOrd="0" presId="urn:diagrams.loki3.com/BracketList"/>
    <dgm:cxn modelId="{28B32169-C7FD-48F8-B4D6-6725E6D51B1F}" type="presOf" srcId="{B919DEDC-E51A-4301-A493-7FC5EF818D6A}" destId="{2A9C15D2-EFBD-4B28-841D-08F156422DD9}" srcOrd="0" destOrd="1" presId="urn:diagrams.loki3.com/BracketList"/>
    <dgm:cxn modelId="{87FF5A6F-3AD7-4C3B-B8DE-9005F1E87CF0}" type="presOf" srcId="{0146A522-D630-442C-BF36-93FF87C60D2D}" destId="{2A9C15D2-EFBD-4B28-841D-08F156422DD9}" srcOrd="0" destOrd="4" presId="urn:diagrams.loki3.com/BracketList"/>
    <dgm:cxn modelId="{F089E951-F53A-48F3-B8F7-B87F72899114}" type="presOf" srcId="{F7B9E5A2-9CC7-47C5-9FA7-3AED12E04F8E}" destId="{2A9C15D2-EFBD-4B28-841D-08F156422DD9}" srcOrd="0" destOrd="2" presId="urn:diagrams.loki3.com/BracketList"/>
    <dgm:cxn modelId="{3F8F6872-9728-4028-9F2F-C37757BC31A3}" type="presOf" srcId="{F1462770-0F9B-439B-9DA1-2C58BB3A8168}" destId="{2A9C15D2-EFBD-4B28-841D-08F156422DD9}" srcOrd="0" destOrd="0" presId="urn:diagrams.loki3.com/BracketList"/>
    <dgm:cxn modelId="{EA316357-412E-4299-8B27-77E5AAB98BCB}" type="presOf" srcId="{57512537-9408-4F7B-BF30-B734A43376E6}" destId="{3E54BA71-4C03-406A-B0ED-6E08D536EAE3}" srcOrd="0" destOrd="0" presId="urn:diagrams.loki3.com/BracketList"/>
    <dgm:cxn modelId="{5197B67E-A896-4197-8FDC-CA7C11AE6959}" type="presOf" srcId="{38EBB77D-6CE4-44B8-B4E9-4388E6B27596}" destId="{2A9C15D2-EFBD-4B28-841D-08F156422DD9}" srcOrd="0" destOrd="6" presId="urn:diagrams.loki3.com/BracketList"/>
    <dgm:cxn modelId="{BDE2DA8A-D22F-4693-BAA6-EB3ECA2B7ECE}" type="presOf" srcId="{8718AB3A-FB4F-47DA-9E4C-9D82D96C5E80}" destId="{2A9C15D2-EFBD-4B28-841D-08F156422DD9}" srcOrd="0" destOrd="3" presId="urn:diagrams.loki3.com/BracketList"/>
    <dgm:cxn modelId="{FFCAA29C-4C63-4668-A577-258CD92683F1}" type="presOf" srcId="{0FB768D0-7B2C-411E-9096-4D3F35C06930}" destId="{2A9C15D2-EFBD-4B28-841D-08F156422DD9}" srcOrd="0" destOrd="5" presId="urn:diagrams.loki3.com/BracketList"/>
    <dgm:cxn modelId="{04D354A3-D880-4F62-A684-0165F5815ABC}" srcId="{57512537-9408-4F7B-BF30-B734A43376E6}" destId="{B919DEDC-E51A-4301-A493-7FC5EF818D6A}" srcOrd="1" destOrd="0" parTransId="{155B2B8B-F831-4808-8189-612B47554014}" sibTransId="{DD71A60D-EFD4-405F-92AC-DC480A4709AE}"/>
    <dgm:cxn modelId="{4082C9BB-5DD9-4FEE-8AFA-E207167F27FC}" srcId="{57512537-9408-4F7B-BF30-B734A43376E6}" destId="{38EBB77D-6CE4-44B8-B4E9-4388E6B27596}" srcOrd="6" destOrd="0" parTransId="{B2C9EECB-303F-4C19-82E0-9CD5CCF24C82}" sibTransId="{1F969997-CFCA-4B22-90EE-1BDFB412095D}"/>
    <dgm:cxn modelId="{5B6AFEDF-6C5B-4447-8432-686A4CB618D6}" srcId="{57512537-9408-4F7B-BF30-B734A43376E6}" destId="{F1462770-0F9B-439B-9DA1-2C58BB3A8168}" srcOrd="0" destOrd="0" parTransId="{1E914BA2-A114-4619-968C-0F20B9E6445A}" sibTransId="{EA827BCC-EA12-4C35-8D21-2D10083623E9}"/>
    <dgm:cxn modelId="{8ECDDCE6-2C77-4576-AC7D-795E925CA304}" srcId="{57512537-9408-4F7B-BF30-B734A43376E6}" destId="{8718AB3A-FB4F-47DA-9E4C-9D82D96C5E80}" srcOrd="3" destOrd="0" parTransId="{DBC04EDB-944B-4D70-8F07-5E85F181788D}" sibTransId="{5ABC6F35-00EF-4919-81DD-A4D75BCA9681}"/>
    <dgm:cxn modelId="{D5F8B6FA-A91F-43FF-BE03-2361C69CC7A7}" srcId="{57512537-9408-4F7B-BF30-B734A43376E6}" destId="{F7B9E5A2-9CC7-47C5-9FA7-3AED12E04F8E}" srcOrd="2" destOrd="0" parTransId="{73435135-3961-45C6-B6D2-CC02ADB6334A}" sibTransId="{16D7817E-D534-4D83-B8B7-9240D8439225}"/>
    <dgm:cxn modelId="{C36923C8-7F6E-43A8-8F1A-D9447AE258F4}" type="presParOf" srcId="{915910B1-3ECD-49EF-814F-EC56211A2A91}" destId="{FF5C6A83-6DC3-4E50-8FD3-E765DBF03606}" srcOrd="0" destOrd="0" presId="urn:diagrams.loki3.com/BracketList"/>
    <dgm:cxn modelId="{25FC18E6-2A49-44B0-A073-49F1FB1A3E8B}" type="presParOf" srcId="{FF5C6A83-6DC3-4E50-8FD3-E765DBF03606}" destId="{3E54BA71-4C03-406A-B0ED-6E08D536EAE3}" srcOrd="0" destOrd="0" presId="urn:diagrams.loki3.com/BracketList"/>
    <dgm:cxn modelId="{8BA66AEF-5600-4B5F-9F77-198B4E73873E}" type="presParOf" srcId="{FF5C6A83-6DC3-4E50-8FD3-E765DBF03606}" destId="{90D6F25B-1E82-4AAE-B19E-7A73236D8111}" srcOrd="1" destOrd="0" presId="urn:diagrams.loki3.com/BracketList"/>
    <dgm:cxn modelId="{A677B97B-6187-42C0-A472-BFF51E5ABD5E}" type="presParOf" srcId="{FF5C6A83-6DC3-4E50-8FD3-E765DBF03606}" destId="{6E697971-97C9-4F44-B32B-36C448D22D3C}" srcOrd="2" destOrd="0" presId="urn:diagrams.loki3.com/BracketList"/>
    <dgm:cxn modelId="{2E16592D-26F1-42F3-8E75-8011580E1187}" type="presParOf" srcId="{FF5C6A83-6DC3-4E50-8FD3-E765DBF03606}" destId="{2A9C15D2-EFBD-4B28-841D-08F156422DD9}" srcOrd="3" destOrd="0" presId="urn:diagrams.loki3.com/BracketList"/>
  </dgm:cxnLst>
  <dgm:bg/>
  <dgm:whole>
    <a:ln>
      <a:solidFill>
        <a:schemeClr val="accent1"/>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4BA71-4C03-406A-B0ED-6E08D536EAE3}">
      <dsp:nvSpPr>
        <dsp:cNvPr id="0" name=""/>
        <dsp:cNvSpPr/>
      </dsp:nvSpPr>
      <dsp:spPr>
        <a:xfrm>
          <a:off x="5529" y="2313720"/>
          <a:ext cx="2828436" cy="791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marL="0" lvl="0" indent="0" algn="r" defTabSz="1066800">
            <a:lnSpc>
              <a:spcPct val="90000"/>
            </a:lnSpc>
            <a:spcBef>
              <a:spcPct val="0"/>
            </a:spcBef>
            <a:spcAft>
              <a:spcPct val="35000"/>
            </a:spcAft>
            <a:buNone/>
          </a:pPr>
          <a:r>
            <a:rPr lang="en-US" sz="2400" kern="1200" dirty="0">
              <a:latin typeface="Calibri" panose="020F0502020204030204" pitchFamily="34" charset="0"/>
              <a:cs typeface="Calibri" panose="020F0502020204030204" pitchFamily="34" charset="0"/>
            </a:rPr>
            <a:t>Customer Satisfaction</a:t>
          </a:r>
        </a:p>
      </dsp:txBody>
      <dsp:txXfrm>
        <a:off x="5529" y="2313720"/>
        <a:ext cx="2828436" cy="791226"/>
      </dsp:txXfrm>
    </dsp:sp>
    <dsp:sp modelId="{90D6F25B-1E82-4AAE-B19E-7A73236D8111}">
      <dsp:nvSpPr>
        <dsp:cNvPr id="0" name=""/>
        <dsp:cNvSpPr/>
      </dsp:nvSpPr>
      <dsp:spPr>
        <a:xfrm>
          <a:off x="2833965" y="780718"/>
          <a:ext cx="565687" cy="3857229"/>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9C15D2-EFBD-4B28-841D-08F156422DD9}">
      <dsp:nvSpPr>
        <dsp:cNvPr id="0" name=""/>
        <dsp:cNvSpPr/>
      </dsp:nvSpPr>
      <dsp:spPr>
        <a:xfrm>
          <a:off x="3528000" y="1059"/>
          <a:ext cx="7693346" cy="54133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latin typeface="Calibri" panose="020F0502020204030204" pitchFamily="34" charset="0"/>
              <a:cs typeface="Calibri" panose="020F0502020204030204" pitchFamily="34" charset="0"/>
            </a:rPr>
            <a:t>Custom Satisfaction on an agreed scale and measured monthly shall mean the survey conducted by Provider ( Service Desk Services ) which measures the Authorized User’s perception of the Service Desk Services on a scale of 1 to 4 with 1 being the highest level of satisfaction.</a:t>
          </a:r>
        </a:p>
        <a:p>
          <a:pPr marL="228600" lvl="1" indent="-228600" algn="l" defTabSz="889000">
            <a:lnSpc>
              <a:spcPct val="90000"/>
            </a:lnSpc>
            <a:spcBef>
              <a:spcPct val="0"/>
            </a:spcBef>
            <a:spcAft>
              <a:spcPct val="15000"/>
            </a:spcAft>
            <a:buChar char="•"/>
          </a:pPr>
          <a:endParaRPr 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sz="2000" kern="1200" dirty="0" err="1">
              <a:latin typeface="Calibri" panose="020F0502020204030204" pitchFamily="34" charset="0"/>
              <a:cs typeface="Calibri" panose="020F0502020204030204" pitchFamily="34" charset="0"/>
            </a:rPr>
            <a:t>Eg</a:t>
          </a:r>
          <a:r>
            <a:rPr lang="en-US" sz="2000" kern="1200" dirty="0">
              <a:latin typeface="Calibri" panose="020F0502020204030204" pitchFamily="34" charset="0"/>
              <a:cs typeface="Calibri" panose="020F0502020204030204" pitchFamily="34" charset="0"/>
            </a:rPr>
            <a:t>. 1 – Very Happy , 2 – Happy , 3 – Dissatisfied, 4- Need a call back</a:t>
          </a:r>
        </a:p>
        <a:p>
          <a:pPr marL="228600" lvl="1" indent="-228600" algn="l" defTabSz="889000">
            <a:lnSpc>
              <a:spcPct val="90000"/>
            </a:lnSpc>
            <a:spcBef>
              <a:spcPct val="0"/>
            </a:spcBef>
            <a:spcAft>
              <a:spcPct val="15000"/>
            </a:spcAft>
            <a:buChar char="•"/>
          </a:pPr>
          <a:endParaRPr 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sz="2000" u="sng" kern="1200" dirty="0">
              <a:latin typeface="Calibri" panose="020F0502020204030204" pitchFamily="34" charset="0"/>
              <a:cs typeface="Calibri" panose="020F0502020204030204" pitchFamily="34" charset="0"/>
            </a:rPr>
            <a:t>Calculation</a:t>
          </a:r>
          <a:r>
            <a:rPr lang="en-US" sz="2000" kern="1200" dirty="0">
              <a:latin typeface="Calibri" panose="020F0502020204030204" pitchFamily="34" charset="0"/>
              <a:cs typeface="Calibri" panose="020F0502020204030204" pitchFamily="34" charset="0"/>
            </a:rPr>
            <a:t> :Average of scores on one question relating to “Overall Satisfaction with the A&amp;W Universal Support Desk ” </a:t>
          </a:r>
        </a:p>
        <a:p>
          <a:pPr marL="228600" lvl="1" indent="-228600" algn="l" defTabSz="889000">
            <a:lnSpc>
              <a:spcPct val="90000"/>
            </a:lnSpc>
            <a:spcBef>
              <a:spcPct val="0"/>
            </a:spcBef>
            <a:spcAft>
              <a:spcPct val="15000"/>
            </a:spcAft>
            <a:buChar char="•"/>
          </a:pPr>
          <a:endParaRPr lang="en-US" sz="2000" kern="1200" dirty="0">
            <a:latin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15000"/>
            </a:spcAft>
            <a:buChar char="•"/>
          </a:pPr>
          <a:r>
            <a:rPr lang="en-US" sz="2000" kern="1200" dirty="0">
              <a:latin typeface="Calibri" panose="020F0502020204030204" pitchFamily="34" charset="0"/>
              <a:cs typeface="Calibri" panose="020F0502020204030204" pitchFamily="34" charset="0"/>
            </a:rPr>
            <a:t>Results shall be expressed as a percentage to two ( 2) decimal places.</a:t>
          </a:r>
        </a:p>
      </dsp:txBody>
      <dsp:txXfrm>
        <a:off x="3528000" y="1059"/>
        <a:ext cx="7693346" cy="5413375"/>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10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1000" smtClean="0"/>
              <a:pPr/>
              <a:t>18/06/2018</a:t>
            </a:fld>
            <a:endParaRPr lang="pt-PT" sz="10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10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1000" smtClean="0"/>
              <a:pPr/>
              <a:t>‹#›</a:t>
            </a:fld>
            <a:endParaRPr lang="pt-PT" sz="10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0835B8F7-DAC4-4931-8AED-4356A8B2FD64}" type="datetimeFigureOut">
              <a:rPr lang="pt-BR" smtClean="0"/>
              <a:pPr/>
              <a:t>18/06/2018</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 </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pt-BR" dirty="0"/>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C0696B5C-12A0-4042-B4D0-BD3B9A4F58C6}" type="slidenum">
              <a:rPr lang="pt-BR" smtClean="0"/>
              <a:pPr/>
              <a:t>‹#›</a:t>
            </a:fld>
            <a:endParaRPr lang="pt-BR" dirty="0"/>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000" kern="1200" baseline="0">
        <a:solidFill>
          <a:schemeClr val="tx1"/>
        </a:solidFill>
        <a:latin typeface="+mn-lt"/>
        <a:ea typeface="+mn-ea"/>
        <a:cs typeface="+mn-cs"/>
      </a:defRPr>
    </a:lvl1pPr>
    <a:lvl2pPr marL="4572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2pPr>
    <a:lvl3pPr marL="9144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3pPr>
    <a:lvl4pPr marL="13716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buFont typeface="Arial" panose="020B0604020202020204" pitchFamily="34" charset="0"/>
      <a:buNone/>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sz="9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22222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56544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99501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13922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6950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6</a:t>
            </a:fld>
            <a:endParaRPr lang="pt-BR" dirty="0"/>
          </a:p>
        </p:txBody>
      </p:sp>
    </p:spTree>
    <p:extLst>
      <p:ext uri="{BB962C8B-B14F-4D97-AF65-F5344CB8AC3E}">
        <p14:creationId xmlns:p14="http://schemas.microsoft.com/office/powerpoint/2010/main" val="350498429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2017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1">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526"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rgbClr val="FF6327"/>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07988" y="3933541"/>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989960701"/>
      </p:ext>
    </p:extLst>
  </p:cSld>
  <p:clrMapOvr>
    <a:masterClrMapping/>
  </p:clrMapOvr>
  <p:extLst mod="1">
    <p:ext uri="{DCECCB84-F9BA-43D5-87BE-67443E8EF086}">
      <p15:sldGuideLst xmlns:p15="http://schemas.microsoft.com/office/powerpoint/2012/main">
        <p15:guide id="1" orient="horz" pos="333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rgbClr val="006FAC"/>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974835" y="1735836"/>
            <a:ext cx="3088004" cy="474726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767676"/>
                </a:solidFill>
                <a:latin typeface="Verdana"/>
                <a:cs typeface="Verdana"/>
              </a:defRPr>
            </a:lvl1pPr>
          </a:lstStyle>
          <a:p>
            <a:pPr marL="12700">
              <a:lnSpc>
                <a:spcPct val="100000"/>
              </a:lnSpc>
            </a:pPr>
            <a:r>
              <a:rPr dirty="0"/>
              <a:t>©</a:t>
            </a:r>
            <a:r>
              <a:rPr spc="85" dirty="0">
                <a:latin typeface="Times New Roman"/>
                <a:cs typeface="Times New Roman"/>
              </a:rPr>
              <a:t> </a:t>
            </a:r>
            <a:r>
              <a:rPr dirty="0"/>
              <a:t>2017</a:t>
            </a:r>
            <a:r>
              <a:rPr spc="65" dirty="0">
                <a:latin typeface="Times New Roman"/>
                <a:cs typeface="Times New Roman"/>
              </a:rPr>
              <a:t> </a:t>
            </a:r>
            <a:r>
              <a:rPr dirty="0"/>
              <a:t>C</a:t>
            </a:r>
            <a:r>
              <a:rPr spc="-5" dirty="0"/>
              <a:t>a</a:t>
            </a:r>
            <a:r>
              <a:rPr dirty="0"/>
              <a:t>pgem</a:t>
            </a:r>
            <a:r>
              <a:rPr spc="-10" dirty="0"/>
              <a:t>i</a:t>
            </a:r>
            <a:r>
              <a:rPr spc="-5" dirty="0"/>
              <a:t>ni</a:t>
            </a:r>
            <a:r>
              <a:rPr dirty="0"/>
              <a:t>.</a:t>
            </a:r>
            <a:r>
              <a:rPr spc="80" dirty="0">
                <a:latin typeface="Times New Roman"/>
                <a:cs typeface="Times New Roman"/>
              </a:rPr>
              <a:t> </a:t>
            </a:r>
            <a:r>
              <a:rPr dirty="0"/>
              <a:t>All</a:t>
            </a:r>
            <a:r>
              <a:rPr dirty="0">
                <a:latin typeface="Times New Roman"/>
                <a:cs typeface="Times New Roman"/>
              </a:rPr>
              <a:t> </a:t>
            </a:r>
            <a:r>
              <a:rPr spc="-100" dirty="0">
                <a:latin typeface="Times New Roman"/>
                <a:cs typeface="Times New Roman"/>
              </a:rPr>
              <a:t> </a:t>
            </a:r>
            <a:r>
              <a:rPr dirty="0"/>
              <a:t>r</a:t>
            </a:r>
            <a:r>
              <a:rPr spc="-5" dirty="0"/>
              <a:t>i</a:t>
            </a:r>
            <a:r>
              <a:rPr dirty="0"/>
              <a:t>g</a:t>
            </a:r>
            <a:r>
              <a:rPr spc="-5" dirty="0"/>
              <a:t>ht</a:t>
            </a:r>
            <a:r>
              <a:rPr dirty="0"/>
              <a:t>s</a:t>
            </a:r>
            <a:r>
              <a:rPr spc="75" dirty="0">
                <a:latin typeface="Times New Roman"/>
                <a:cs typeface="Times New Roman"/>
              </a:rPr>
              <a:t> </a:t>
            </a:r>
            <a:r>
              <a:rPr dirty="0"/>
              <a:t>reserv</a:t>
            </a:r>
            <a:r>
              <a:rPr spc="-15" dirty="0"/>
              <a:t>e</a:t>
            </a:r>
            <a:r>
              <a:rPr dirty="0"/>
              <a:t>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6/18/2018</a:t>
            </a:fld>
            <a:endParaRPr lang="en-US"/>
          </a:p>
        </p:txBody>
      </p:sp>
      <p:sp>
        <p:nvSpPr>
          <p:cNvPr id="7" name="Holder 7"/>
          <p:cNvSpPr>
            <a:spLocks noGrp="1"/>
          </p:cNvSpPr>
          <p:nvPr>
            <p:ph type="sldNum" sz="quarter" idx="7"/>
          </p:nvPr>
        </p:nvSpPr>
        <p:spPr/>
        <p:txBody>
          <a:bodyPr lIns="0" tIns="0" rIns="0" bIns="0"/>
          <a:lstStyle>
            <a:lvl1pPr>
              <a:defRPr sz="800" b="0" i="0">
                <a:solidFill>
                  <a:srgbClr val="7F7F7F"/>
                </a:solidFill>
                <a:latin typeface="Verdana"/>
                <a:cs typeface="Verdana"/>
              </a:defRPr>
            </a:lvl1pPr>
          </a:lstStyle>
          <a:p>
            <a:pPr marL="90805">
              <a:lnSpc>
                <a:spcPct val="100000"/>
              </a:lnSpc>
            </a:pPr>
            <a:fld id="{81D60167-4931-47E6-BA6A-407CBD079E47}" type="slidenum">
              <a:rPr dirty="0"/>
              <a:t>‹#›</a:t>
            </a:fld>
            <a:endParaRPr dirty="0"/>
          </a:p>
        </p:txBody>
      </p:sp>
      <p:pic>
        <p:nvPicPr>
          <p:cNvPr id="9" name="Picture 2" descr="Image result for A&amp;w">
            <a:extLst>
              <a:ext uri="{FF2B5EF4-FFF2-40B4-BE49-F238E27FC236}">
                <a16:creationId xmlns:a16="http://schemas.microsoft.com/office/drawing/2014/main" id="{C0BD6F11-137E-4397-8EF5-96E9CCADE8A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6200" y="60224"/>
            <a:ext cx="1005840" cy="488776"/>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43">
            <a:extLst>
              <a:ext uri="{FF2B5EF4-FFF2-40B4-BE49-F238E27FC236}">
                <a16:creationId xmlns:a16="http://schemas.microsoft.com/office/drawing/2014/main" id="{8942B901-BD31-4029-9756-D057C8E5D675}"/>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grpSp>
        <p:nvGrpSpPr>
          <p:cNvPr id="11" name="Groupe 1">
            <a:extLst>
              <a:ext uri="{FF2B5EF4-FFF2-40B4-BE49-F238E27FC236}">
                <a16:creationId xmlns:a16="http://schemas.microsoft.com/office/drawing/2014/main" id="{78DF9F3E-0A55-43DF-92EE-A990665A9B1F}"/>
              </a:ext>
            </a:extLst>
          </p:cNvPr>
          <p:cNvGrpSpPr/>
          <p:nvPr userDrawn="1"/>
        </p:nvGrpSpPr>
        <p:grpSpPr>
          <a:xfrm>
            <a:off x="11501102" y="171573"/>
            <a:ext cx="419436" cy="388988"/>
            <a:chOff x="11501102" y="171573"/>
            <a:chExt cx="419436" cy="388988"/>
          </a:xfrm>
        </p:grpSpPr>
        <p:sp>
          <p:nvSpPr>
            <p:cNvPr id="12" name="Freeform 13">
              <a:extLst>
                <a:ext uri="{FF2B5EF4-FFF2-40B4-BE49-F238E27FC236}">
                  <a16:creationId xmlns:a16="http://schemas.microsoft.com/office/drawing/2014/main" id="{10436F4F-3A6C-4158-9204-150DA552CD48}"/>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4">
              <a:extLst>
                <a:ext uri="{FF2B5EF4-FFF2-40B4-BE49-F238E27FC236}">
                  <a16:creationId xmlns:a16="http://schemas.microsoft.com/office/drawing/2014/main" id="{4682F0E6-949C-4031-8FE6-863BABCA7C14}"/>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683321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vmlDrawing" Target="../drawings/vmlDrawing1.v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5976"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tângulo 43">
            <a:extLst>
              <a:ext uri="{FF2B5EF4-FFF2-40B4-BE49-F238E27FC236}">
                <a16:creationId xmlns:a16="http://schemas.microsoft.com/office/drawing/2014/main" id="{7C3E56A9-C7D2-419F-935D-F2C568792178}"/>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81" r:id="rId2"/>
    <p:sldLayoutId id="2147483882"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userDrawn="1"/>
        </p:nvSpPr>
        <p:spPr>
          <a:xfrm>
            <a:off x="12496801" y="1590548"/>
            <a:ext cx="595070" cy="621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Capgemini Blue</a:t>
            </a:r>
          </a:p>
          <a:p>
            <a:pPr marL="171450"/>
            <a:r>
              <a:rPr lang="en-US" sz="600" dirty="0">
                <a:solidFill>
                  <a:prstClr val="white"/>
                </a:solidFill>
              </a:rPr>
              <a:t>R 0</a:t>
            </a:r>
          </a:p>
          <a:p>
            <a:pPr marL="171450"/>
            <a:r>
              <a:rPr lang="en-US" sz="600" dirty="0">
                <a:solidFill>
                  <a:prstClr val="white"/>
                </a:solidFill>
              </a:rPr>
              <a:t>G 112</a:t>
            </a:r>
          </a:p>
          <a:p>
            <a:pPr marL="171450"/>
            <a:r>
              <a:rPr lang="en-US" sz="600" dirty="0">
                <a:solidFill>
                  <a:prstClr val="white"/>
                </a:solidFill>
              </a:rPr>
              <a:t>B 173</a:t>
            </a:r>
          </a:p>
        </p:txBody>
      </p:sp>
      <p:sp>
        <p:nvSpPr>
          <p:cNvPr id="6" name="Rectangle 5"/>
          <p:cNvSpPr/>
          <p:nvPr userDrawn="1"/>
        </p:nvSpPr>
        <p:spPr>
          <a:xfrm>
            <a:off x="13091871" y="1590548"/>
            <a:ext cx="595070" cy="6213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Vibrant</a:t>
            </a:r>
            <a:br>
              <a:rPr lang="en-US" sz="600" b="1" dirty="0">
                <a:solidFill>
                  <a:prstClr val="white"/>
                </a:solidFill>
              </a:rPr>
            </a:br>
            <a:r>
              <a:rPr lang="en-US" sz="600" b="1" dirty="0">
                <a:solidFill>
                  <a:prstClr val="white"/>
                </a:solidFill>
              </a:rPr>
              <a:t>Blue</a:t>
            </a:r>
          </a:p>
          <a:p>
            <a:pPr marL="171450"/>
            <a:r>
              <a:rPr lang="en-US" sz="600" dirty="0">
                <a:solidFill>
                  <a:prstClr val="white"/>
                </a:solidFill>
              </a:rPr>
              <a:t>R 18</a:t>
            </a:r>
          </a:p>
          <a:p>
            <a:pPr marL="171450"/>
            <a:r>
              <a:rPr lang="en-US" sz="600" dirty="0">
                <a:solidFill>
                  <a:prstClr val="white"/>
                </a:solidFill>
              </a:rPr>
              <a:t>G 171</a:t>
            </a:r>
          </a:p>
          <a:p>
            <a:pPr marL="171450"/>
            <a:r>
              <a:rPr lang="en-US" sz="600" dirty="0">
                <a:solidFill>
                  <a:prstClr val="white"/>
                </a:solidFill>
              </a:rPr>
              <a:t>B 219</a:t>
            </a:r>
          </a:p>
        </p:txBody>
      </p:sp>
      <p:sp>
        <p:nvSpPr>
          <p:cNvPr id="7" name="Rectangle 6"/>
          <p:cNvSpPr/>
          <p:nvPr userDrawn="1"/>
        </p:nvSpPr>
        <p:spPr>
          <a:xfrm>
            <a:off x="13686941" y="1590548"/>
            <a:ext cx="595070" cy="62132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Deep</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43</a:t>
            </a:r>
          </a:p>
          <a:p>
            <a:pPr marL="171450"/>
            <a:r>
              <a:rPr lang="en-US" sz="600" dirty="0">
                <a:solidFill>
                  <a:prstClr val="white"/>
                </a:solidFill>
              </a:rPr>
              <a:t>G 10</a:t>
            </a:r>
          </a:p>
          <a:p>
            <a:pPr marL="171450"/>
            <a:r>
              <a:rPr lang="en-US" sz="600" dirty="0">
                <a:solidFill>
                  <a:prstClr val="white"/>
                </a:solidFill>
              </a:rPr>
              <a:t>B 61</a:t>
            </a:r>
          </a:p>
        </p:txBody>
      </p:sp>
      <p:sp>
        <p:nvSpPr>
          <p:cNvPr id="8" name="Rectangle 7"/>
          <p:cNvSpPr/>
          <p:nvPr userDrawn="1"/>
        </p:nvSpPr>
        <p:spPr>
          <a:xfrm>
            <a:off x="14282011" y="1590548"/>
            <a:ext cx="595070" cy="6213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Tech</a:t>
            </a:r>
            <a:br>
              <a:rPr lang="en-US" sz="600" b="1" dirty="0">
                <a:solidFill>
                  <a:prstClr val="white"/>
                </a:solidFill>
              </a:rPr>
            </a:br>
            <a:r>
              <a:rPr lang="en-US" sz="600" b="1" dirty="0">
                <a:solidFill>
                  <a:prstClr val="white"/>
                </a:solidFill>
              </a:rPr>
              <a:t>Red</a:t>
            </a:r>
          </a:p>
          <a:p>
            <a:pPr marL="171450"/>
            <a:r>
              <a:rPr lang="en-US" sz="600" dirty="0">
                <a:solidFill>
                  <a:prstClr val="white"/>
                </a:solidFill>
              </a:rPr>
              <a:t>R 255</a:t>
            </a:r>
          </a:p>
          <a:p>
            <a:pPr marL="171450"/>
            <a:r>
              <a:rPr lang="en-US" sz="600" dirty="0">
                <a:solidFill>
                  <a:prstClr val="white"/>
                </a:solidFill>
              </a:rPr>
              <a:t>G 48</a:t>
            </a:r>
          </a:p>
          <a:p>
            <a:pPr marL="171450"/>
            <a:r>
              <a:rPr lang="en-US" sz="600" dirty="0">
                <a:solidFill>
                  <a:prstClr val="white"/>
                </a:solidFill>
              </a:rPr>
              <a:t>B 76</a:t>
            </a:r>
          </a:p>
        </p:txBody>
      </p:sp>
      <p:sp>
        <p:nvSpPr>
          <p:cNvPr id="10" name="Rectangle 9"/>
          <p:cNvSpPr/>
          <p:nvPr userDrawn="1"/>
        </p:nvSpPr>
        <p:spPr>
          <a:xfrm>
            <a:off x="14877081" y="1590548"/>
            <a:ext cx="595070" cy="6213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Zest</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149</a:t>
            </a:r>
          </a:p>
          <a:p>
            <a:pPr marL="171450"/>
            <a:r>
              <a:rPr lang="en-US" sz="600" dirty="0">
                <a:solidFill>
                  <a:prstClr val="white"/>
                </a:solidFill>
              </a:rPr>
              <a:t>G 230</a:t>
            </a:r>
          </a:p>
          <a:p>
            <a:pPr marL="171450"/>
            <a:r>
              <a:rPr lang="en-US" sz="600" dirty="0">
                <a:solidFill>
                  <a:prstClr val="white"/>
                </a:solidFill>
              </a:rPr>
              <a:t>B 22</a:t>
            </a:r>
          </a:p>
        </p:txBody>
      </p:sp>
      <p:sp>
        <p:nvSpPr>
          <p:cNvPr id="11" name="Rectangle 10"/>
          <p:cNvSpPr/>
          <p:nvPr userDrawn="1"/>
        </p:nvSpPr>
        <p:spPr>
          <a:xfrm>
            <a:off x="12496801" y="2468607"/>
            <a:ext cx="595070" cy="621323"/>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solidFill>
                  <a:prstClr val="white"/>
                </a:solidFill>
              </a:rPr>
              <a:t>Capgemini Blue</a:t>
            </a:r>
            <a:r>
              <a:rPr lang="en-US" sz="600" dirty="0">
                <a:solidFill>
                  <a:prstClr val="white"/>
                </a:solidFill>
              </a:rPr>
              <a:t> (-50%)</a:t>
            </a:r>
          </a:p>
          <a:p>
            <a:pPr marL="171450"/>
            <a:r>
              <a:rPr lang="en-US" sz="600" dirty="0">
                <a:solidFill>
                  <a:prstClr val="white"/>
                </a:solidFill>
              </a:rPr>
              <a:t>R 128</a:t>
            </a:r>
          </a:p>
          <a:p>
            <a:pPr marL="171450"/>
            <a:r>
              <a:rPr lang="en-US" sz="600" dirty="0">
                <a:solidFill>
                  <a:prstClr val="white"/>
                </a:solidFill>
              </a:rPr>
              <a:t>G 184</a:t>
            </a:r>
          </a:p>
          <a:p>
            <a:pPr marL="171450"/>
            <a:r>
              <a:rPr lang="en-US" sz="600" dirty="0">
                <a:solidFill>
                  <a:prstClr val="white"/>
                </a:solidFill>
              </a:rPr>
              <a:t>B 214</a:t>
            </a:r>
          </a:p>
        </p:txBody>
      </p:sp>
      <p:sp>
        <p:nvSpPr>
          <p:cNvPr id="12" name="Rectangle 11"/>
          <p:cNvSpPr/>
          <p:nvPr userDrawn="1"/>
        </p:nvSpPr>
        <p:spPr>
          <a:xfrm>
            <a:off x="13091871" y="2468607"/>
            <a:ext cx="595070" cy="621323"/>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r>
              <a:rPr lang="en-US" sz="600" b="1" dirty="0">
                <a:solidFill>
                  <a:prstClr val="white"/>
                </a:solidFill>
              </a:rPr>
              <a:t>Vibrant</a:t>
            </a:r>
            <a:br>
              <a:rPr lang="en-US" sz="600" b="1" dirty="0">
                <a:solidFill>
                  <a:prstClr val="white"/>
                </a:solidFill>
              </a:rPr>
            </a:br>
            <a:r>
              <a:rPr lang="en-US" sz="600" b="1" dirty="0">
                <a:solidFill>
                  <a:prstClr val="white"/>
                </a:solidFill>
              </a:rPr>
              <a:t>Blue</a:t>
            </a:r>
            <a:r>
              <a:rPr lang="en-US" sz="600" dirty="0">
                <a:solidFill>
                  <a:prstClr val="white"/>
                </a:solidFill>
              </a:rPr>
              <a:t> (-50%)</a:t>
            </a:r>
          </a:p>
          <a:p>
            <a:pPr marL="171450"/>
            <a:r>
              <a:rPr lang="en-US" sz="600" dirty="0">
                <a:solidFill>
                  <a:prstClr val="white"/>
                </a:solidFill>
              </a:rPr>
              <a:t>R 136</a:t>
            </a:r>
          </a:p>
          <a:p>
            <a:pPr marL="171450"/>
            <a:r>
              <a:rPr lang="en-US" sz="600" dirty="0">
                <a:solidFill>
                  <a:prstClr val="white"/>
                </a:solidFill>
              </a:rPr>
              <a:t>G 213</a:t>
            </a:r>
          </a:p>
          <a:p>
            <a:pPr marL="171450"/>
            <a:r>
              <a:rPr lang="en-US" sz="600" dirty="0">
                <a:solidFill>
                  <a:prstClr val="white"/>
                </a:solidFill>
              </a:rPr>
              <a:t>B 237</a:t>
            </a:r>
          </a:p>
        </p:txBody>
      </p:sp>
      <p:sp>
        <p:nvSpPr>
          <p:cNvPr id="14" name="Rectangle 13"/>
          <p:cNvSpPr/>
          <p:nvPr userDrawn="1"/>
        </p:nvSpPr>
        <p:spPr>
          <a:xfrm>
            <a:off x="13686941" y="2468607"/>
            <a:ext cx="595070" cy="621323"/>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109</a:t>
            </a:r>
          </a:p>
          <a:p>
            <a:pPr marL="171450"/>
            <a:r>
              <a:rPr lang="en-US" sz="600" dirty="0">
                <a:solidFill>
                  <a:prstClr val="white"/>
                </a:solidFill>
              </a:rPr>
              <a:t>G 100</a:t>
            </a:r>
          </a:p>
          <a:p>
            <a:pPr marL="171450"/>
            <a:r>
              <a:rPr lang="en-US" sz="600" dirty="0">
                <a:solidFill>
                  <a:prstClr val="white"/>
                </a:solidFill>
              </a:rPr>
              <a:t>B 204</a:t>
            </a:r>
          </a:p>
        </p:txBody>
      </p:sp>
      <p:sp>
        <p:nvSpPr>
          <p:cNvPr id="15" name="Rectangle 14"/>
          <p:cNvSpPr/>
          <p:nvPr userDrawn="1"/>
        </p:nvSpPr>
        <p:spPr>
          <a:xfrm>
            <a:off x="14282011" y="2468607"/>
            <a:ext cx="595070" cy="621323"/>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Orange</a:t>
            </a:r>
          </a:p>
          <a:p>
            <a:pPr marL="171450"/>
            <a:r>
              <a:rPr lang="en-US" sz="600" dirty="0">
                <a:solidFill>
                  <a:prstClr val="white"/>
                </a:solidFill>
              </a:rPr>
              <a:t>R 255</a:t>
            </a:r>
          </a:p>
          <a:p>
            <a:pPr marL="171450"/>
            <a:r>
              <a:rPr lang="en-US" sz="600" dirty="0">
                <a:solidFill>
                  <a:prstClr val="white"/>
                </a:solidFill>
              </a:rPr>
              <a:t>G 99</a:t>
            </a:r>
          </a:p>
          <a:p>
            <a:pPr marL="171450"/>
            <a:r>
              <a:rPr lang="en-US" sz="600" dirty="0">
                <a:solidFill>
                  <a:prstClr val="white"/>
                </a:solidFill>
              </a:rPr>
              <a:t>B 39</a:t>
            </a:r>
          </a:p>
        </p:txBody>
      </p:sp>
      <p:sp>
        <p:nvSpPr>
          <p:cNvPr id="16" name="Rectangle 15"/>
          <p:cNvSpPr/>
          <p:nvPr userDrawn="1"/>
        </p:nvSpPr>
        <p:spPr>
          <a:xfrm>
            <a:off x="14877081" y="2468607"/>
            <a:ext cx="595070" cy="621323"/>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200</a:t>
            </a:r>
          </a:p>
          <a:p>
            <a:pPr marL="171450"/>
            <a:r>
              <a:rPr lang="en-US" sz="600" dirty="0">
                <a:solidFill>
                  <a:prstClr val="white"/>
                </a:solidFill>
              </a:rPr>
              <a:t>G 255</a:t>
            </a:r>
          </a:p>
          <a:p>
            <a:pPr marL="171450"/>
            <a:r>
              <a:rPr lang="en-US" sz="600" dirty="0">
                <a:solidFill>
                  <a:prstClr val="white"/>
                </a:solidFill>
              </a:rPr>
              <a:t>B 22</a:t>
            </a:r>
          </a:p>
        </p:txBody>
      </p:sp>
      <p:sp>
        <p:nvSpPr>
          <p:cNvPr id="17" name="Rectangle 16"/>
          <p:cNvSpPr/>
          <p:nvPr userDrawn="1"/>
        </p:nvSpPr>
        <p:spPr>
          <a:xfrm>
            <a:off x="13686941" y="3089930"/>
            <a:ext cx="595070" cy="621323"/>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Purple</a:t>
            </a:r>
          </a:p>
          <a:p>
            <a:pPr marL="171450"/>
            <a:r>
              <a:rPr lang="en-US" sz="600" dirty="0">
                <a:solidFill>
                  <a:prstClr val="white"/>
                </a:solidFill>
              </a:rPr>
              <a:t>R 126</a:t>
            </a:r>
          </a:p>
          <a:p>
            <a:pPr marL="171450"/>
            <a:r>
              <a:rPr lang="en-US" sz="600" dirty="0">
                <a:solidFill>
                  <a:prstClr val="white"/>
                </a:solidFill>
              </a:rPr>
              <a:t>G 57</a:t>
            </a:r>
          </a:p>
          <a:p>
            <a:pPr marL="171450"/>
            <a:r>
              <a:rPr lang="en-US" sz="600" dirty="0">
                <a:solidFill>
                  <a:prstClr val="white"/>
                </a:solidFill>
              </a:rPr>
              <a:t>B 186</a:t>
            </a:r>
          </a:p>
        </p:txBody>
      </p:sp>
      <p:sp>
        <p:nvSpPr>
          <p:cNvPr id="18" name="Rectangle 17"/>
          <p:cNvSpPr/>
          <p:nvPr userDrawn="1"/>
        </p:nvSpPr>
        <p:spPr>
          <a:xfrm>
            <a:off x="14877081" y="3089930"/>
            <a:ext cx="595070" cy="621323"/>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Green</a:t>
            </a:r>
          </a:p>
          <a:p>
            <a:pPr marL="171450"/>
            <a:r>
              <a:rPr lang="en-US" sz="600" dirty="0">
                <a:solidFill>
                  <a:prstClr val="white"/>
                </a:solidFill>
              </a:rPr>
              <a:t>R 0</a:t>
            </a:r>
          </a:p>
          <a:p>
            <a:pPr marL="171450"/>
            <a:r>
              <a:rPr lang="en-US" sz="600" dirty="0">
                <a:solidFill>
                  <a:prstClr val="white"/>
                </a:solidFill>
              </a:rPr>
              <a:t>G 195</a:t>
            </a:r>
          </a:p>
          <a:p>
            <a:pPr marL="171450"/>
            <a:r>
              <a:rPr lang="en-US" sz="600" dirty="0">
                <a:solidFill>
                  <a:prstClr val="white"/>
                </a:solidFill>
              </a:rPr>
              <a:t>B 123</a:t>
            </a:r>
          </a:p>
        </p:txBody>
      </p:sp>
      <p:sp>
        <p:nvSpPr>
          <p:cNvPr id="19" name="Rectangle 18"/>
          <p:cNvSpPr/>
          <p:nvPr userDrawn="1"/>
        </p:nvSpPr>
        <p:spPr>
          <a:xfrm>
            <a:off x="14877081" y="4948917"/>
            <a:ext cx="595070" cy="621323"/>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Dark</a:t>
            </a:r>
            <a:br>
              <a:rPr lang="en-US" sz="600" b="1" dirty="0">
                <a:solidFill>
                  <a:prstClr val="white"/>
                </a:solidFill>
              </a:rPr>
            </a:br>
            <a:r>
              <a:rPr lang="en-US" sz="600" b="1" dirty="0">
                <a:solidFill>
                  <a:prstClr val="white"/>
                </a:solidFill>
              </a:rPr>
              <a:t>Green</a:t>
            </a:r>
          </a:p>
          <a:p>
            <a:pPr marL="171450"/>
            <a:r>
              <a:rPr lang="en-US" sz="600" dirty="0">
                <a:solidFill>
                  <a:prstClr val="white"/>
                </a:solidFill>
              </a:rPr>
              <a:t>R 21</a:t>
            </a:r>
          </a:p>
          <a:p>
            <a:pPr marL="171450"/>
            <a:r>
              <a:rPr lang="en-US" sz="600" dirty="0">
                <a:solidFill>
                  <a:prstClr val="white"/>
                </a:solidFill>
              </a:rPr>
              <a:t>G 99</a:t>
            </a:r>
          </a:p>
          <a:p>
            <a:pPr marL="171450"/>
            <a:r>
              <a:rPr lang="en-US" sz="600" dirty="0">
                <a:solidFill>
                  <a:prstClr val="white"/>
                </a:solidFill>
              </a:rPr>
              <a:t>B 107</a:t>
            </a:r>
          </a:p>
        </p:txBody>
      </p:sp>
      <p:sp>
        <p:nvSpPr>
          <p:cNvPr id="20" name="Rectangle 19"/>
          <p:cNvSpPr/>
          <p:nvPr userDrawn="1"/>
        </p:nvSpPr>
        <p:spPr>
          <a:xfrm>
            <a:off x="14877081" y="4330085"/>
            <a:ext cx="595070" cy="621323"/>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Aqua</a:t>
            </a:r>
          </a:p>
          <a:p>
            <a:pPr marL="171450"/>
            <a:r>
              <a:rPr lang="en-US" sz="600" dirty="0">
                <a:solidFill>
                  <a:prstClr val="white"/>
                </a:solidFill>
              </a:rPr>
              <a:t>R 15</a:t>
            </a:r>
          </a:p>
          <a:p>
            <a:pPr marL="171450"/>
            <a:r>
              <a:rPr lang="en-US" sz="600" dirty="0">
                <a:solidFill>
                  <a:prstClr val="white"/>
                </a:solidFill>
              </a:rPr>
              <a:t>G 153</a:t>
            </a:r>
          </a:p>
          <a:p>
            <a:pPr marL="171450"/>
            <a:r>
              <a:rPr lang="en-US" sz="600" dirty="0">
                <a:solidFill>
                  <a:prstClr val="white"/>
                </a:solidFill>
              </a:rPr>
              <a:t>B 156</a:t>
            </a:r>
          </a:p>
        </p:txBody>
      </p:sp>
      <p:sp>
        <p:nvSpPr>
          <p:cNvPr id="21" name="Rectangle 20"/>
          <p:cNvSpPr/>
          <p:nvPr userDrawn="1"/>
        </p:nvSpPr>
        <p:spPr>
          <a:xfrm>
            <a:off x="14877081" y="3711253"/>
            <a:ext cx="595070" cy="621323"/>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Bright</a:t>
            </a:r>
            <a:br>
              <a:rPr lang="en-US" sz="600" b="1" dirty="0">
                <a:solidFill>
                  <a:prstClr val="white"/>
                </a:solidFill>
              </a:rPr>
            </a:br>
            <a:r>
              <a:rPr lang="en-US" sz="600" b="1" dirty="0">
                <a:solidFill>
                  <a:prstClr val="white"/>
                </a:solidFill>
              </a:rPr>
              <a:t>Aqua</a:t>
            </a:r>
          </a:p>
          <a:p>
            <a:pPr marL="171450"/>
            <a:r>
              <a:rPr lang="en-US" sz="600" dirty="0">
                <a:solidFill>
                  <a:prstClr val="white"/>
                </a:solidFill>
              </a:rPr>
              <a:t>R 1</a:t>
            </a:r>
          </a:p>
          <a:p>
            <a:pPr marL="171450"/>
            <a:r>
              <a:rPr lang="en-US" sz="600" dirty="0">
                <a:solidFill>
                  <a:prstClr val="white"/>
                </a:solidFill>
              </a:rPr>
              <a:t>G 209</a:t>
            </a:r>
          </a:p>
          <a:p>
            <a:pPr marL="171450"/>
            <a:r>
              <a:rPr lang="en-US" sz="600" dirty="0">
                <a:solidFill>
                  <a:prstClr val="white"/>
                </a:solidFill>
              </a:rPr>
              <a:t>B 208</a:t>
            </a:r>
          </a:p>
        </p:txBody>
      </p:sp>
      <p:sp>
        <p:nvSpPr>
          <p:cNvPr id="22" name="Rectangle 21"/>
          <p:cNvSpPr/>
          <p:nvPr userDrawn="1"/>
        </p:nvSpPr>
        <p:spPr>
          <a:xfrm>
            <a:off x="14282011" y="3089930"/>
            <a:ext cx="595070" cy="621323"/>
          </a:xfrm>
          <a:prstGeom prst="rect">
            <a:avLst/>
          </a:prstGeom>
          <a:solidFill>
            <a:srgbClr val="FF0C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Peach</a:t>
            </a:r>
          </a:p>
          <a:p>
            <a:pPr marL="171450"/>
            <a:r>
              <a:rPr lang="en-US" sz="600" dirty="0">
                <a:solidFill>
                  <a:prstClr val="white"/>
                </a:solidFill>
              </a:rPr>
              <a:t>R 255</a:t>
            </a:r>
          </a:p>
          <a:p>
            <a:pPr marL="171450"/>
            <a:r>
              <a:rPr lang="en-US" sz="600" dirty="0">
                <a:solidFill>
                  <a:prstClr val="white"/>
                </a:solidFill>
              </a:rPr>
              <a:t>G 126</a:t>
            </a:r>
          </a:p>
          <a:p>
            <a:pPr marL="171450"/>
            <a:r>
              <a:rPr lang="en-US" sz="600" dirty="0">
                <a:solidFill>
                  <a:prstClr val="white"/>
                </a:solidFill>
              </a:rPr>
              <a:t>B 131</a:t>
            </a:r>
          </a:p>
        </p:txBody>
      </p:sp>
      <p:sp>
        <p:nvSpPr>
          <p:cNvPr id="23" name="Rectangle 22"/>
          <p:cNvSpPr/>
          <p:nvPr userDrawn="1"/>
        </p:nvSpPr>
        <p:spPr>
          <a:xfrm>
            <a:off x="14282011" y="3711253"/>
            <a:ext cx="595070" cy="621323"/>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Light</a:t>
            </a:r>
            <a:br>
              <a:rPr lang="en-US" sz="600" b="1" dirty="0">
                <a:solidFill>
                  <a:prstClr val="white"/>
                </a:solidFill>
              </a:rPr>
            </a:br>
            <a:r>
              <a:rPr lang="en-US" sz="600" b="1" dirty="0">
                <a:solidFill>
                  <a:prstClr val="white"/>
                </a:solidFill>
              </a:rPr>
              <a:t>Claret</a:t>
            </a:r>
          </a:p>
          <a:p>
            <a:pPr marL="171450"/>
            <a:r>
              <a:rPr lang="en-US" sz="600" dirty="0">
                <a:solidFill>
                  <a:prstClr val="white"/>
                </a:solidFill>
              </a:rPr>
              <a:t>R 203</a:t>
            </a:r>
          </a:p>
          <a:p>
            <a:pPr marL="171450"/>
            <a:r>
              <a:rPr lang="en-US" sz="600" dirty="0">
                <a:solidFill>
                  <a:prstClr val="white"/>
                </a:solidFill>
              </a:rPr>
              <a:t>G 41</a:t>
            </a:r>
          </a:p>
          <a:p>
            <a:pPr marL="171450"/>
            <a:r>
              <a:rPr lang="en-US" sz="600" dirty="0">
                <a:solidFill>
                  <a:prstClr val="white"/>
                </a:solidFill>
              </a:rPr>
              <a:t>B 128</a:t>
            </a:r>
          </a:p>
        </p:txBody>
      </p:sp>
      <p:sp>
        <p:nvSpPr>
          <p:cNvPr id="24" name="Rectangle 23"/>
          <p:cNvSpPr/>
          <p:nvPr userDrawn="1"/>
        </p:nvSpPr>
        <p:spPr>
          <a:xfrm>
            <a:off x="14282011" y="4330085"/>
            <a:ext cx="595070" cy="621323"/>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Claret</a:t>
            </a:r>
          </a:p>
          <a:p>
            <a:pPr marL="171450"/>
            <a:r>
              <a:rPr lang="en-US" sz="600" dirty="0">
                <a:solidFill>
                  <a:prstClr val="white"/>
                </a:solidFill>
              </a:rPr>
              <a:t>R 134</a:t>
            </a:r>
          </a:p>
          <a:p>
            <a:pPr marL="171450"/>
            <a:r>
              <a:rPr lang="en-US" sz="600" dirty="0">
                <a:solidFill>
                  <a:prstClr val="white"/>
                </a:solidFill>
              </a:rPr>
              <a:t>G 8</a:t>
            </a:r>
          </a:p>
          <a:p>
            <a:pPr marL="171450"/>
            <a:r>
              <a:rPr lang="en-US" sz="600" dirty="0">
                <a:solidFill>
                  <a:prstClr val="white"/>
                </a:solidFill>
              </a:rPr>
              <a:t>B 100</a:t>
            </a:r>
          </a:p>
        </p:txBody>
      </p:sp>
      <p:sp>
        <p:nvSpPr>
          <p:cNvPr id="25" name="Rectangle 24"/>
          <p:cNvSpPr/>
          <p:nvPr userDrawn="1"/>
        </p:nvSpPr>
        <p:spPr>
          <a:xfrm>
            <a:off x="12496801" y="1405970"/>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Primary</a:t>
            </a:r>
          </a:p>
        </p:txBody>
      </p:sp>
      <p:sp>
        <p:nvSpPr>
          <p:cNvPr id="26" name="Rectangle 25"/>
          <p:cNvSpPr/>
          <p:nvPr userDrawn="1"/>
        </p:nvSpPr>
        <p:spPr>
          <a:xfrm>
            <a:off x="12496801" y="2285400"/>
            <a:ext cx="843180"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Infographic</a:t>
            </a:r>
          </a:p>
        </p:txBody>
      </p:sp>
      <p:sp>
        <p:nvSpPr>
          <p:cNvPr id="27" name="Rectangle 26"/>
          <p:cNvSpPr/>
          <p:nvPr userDrawn="1"/>
        </p:nvSpPr>
        <p:spPr>
          <a:xfrm>
            <a:off x="13686941" y="1405970"/>
            <a:ext cx="75341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rgbClr val="0070AD"/>
                </a:solidFill>
              </a:rPr>
              <a:t>Secondary</a:t>
            </a:r>
          </a:p>
        </p:txBody>
      </p:sp>
      <p:sp>
        <p:nvSpPr>
          <p:cNvPr id="28" name="Rectangle 27"/>
          <p:cNvSpPr/>
          <p:nvPr userDrawn="1"/>
        </p:nvSpPr>
        <p:spPr>
          <a:xfrm>
            <a:off x="13686941" y="3711253"/>
            <a:ext cx="595070" cy="621323"/>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r>
              <a:rPr lang="en-US" sz="600" b="1" dirty="0">
                <a:solidFill>
                  <a:prstClr val="white"/>
                </a:solidFill>
              </a:rPr>
              <a:t>Dark</a:t>
            </a:r>
            <a:br>
              <a:rPr lang="en-US" sz="600" b="1" dirty="0">
                <a:solidFill>
                  <a:prstClr val="white"/>
                </a:solidFill>
              </a:rPr>
            </a:br>
            <a:r>
              <a:rPr lang="en-US" sz="600" b="1" dirty="0">
                <a:solidFill>
                  <a:prstClr val="white"/>
                </a:solidFill>
              </a:rPr>
              <a:t>Purple</a:t>
            </a:r>
          </a:p>
          <a:p>
            <a:pPr marL="171450"/>
            <a:r>
              <a:rPr lang="en-US" sz="600" dirty="0">
                <a:solidFill>
                  <a:prstClr val="white"/>
                </a:solidFill>
              </a:rPr>
              <a:t>R 71</a:t>
            </a:r>
          </a:p>
          <a:p>
            <a:pPr marL="171450"/>
            <a:r>
              <a:rPr lang="en-US" sz="600" dirty="0">
                <a:solidFill>
                  <a:prstClr val="white"/>
                </a:solidFill>
              </a:rPr>
              <a:t>G 1</a:t>
            </a:r>
          </a:p>
          <a:p>
            <a:pPr marL="171450"/>
            <a:r>
              <a:rPr lang="en-US" sz="600" dirty="0">
                <a:solidFill>
                  <a:prstClr val="white"/>
                </a:solidFill>
              </a:rPr>
              <a:t>B 167</a:t>
            </a:r>
          </a:p>
        </p:txBody>
      </p:sp>
      <p:pic>
        <p:nvPicPr>
          <p:cNvPr id="29" name="Picture 2" descr="Image result for A&amp;w">
            <a:extLst>
              <a:ext uri="{FF2B5EF4-FFF2-40B4-BE49-F238E27FC236}">
                <a16:creationId xmlns:a16="http://schemas.microsoft.com/office/drawing/2014/main" id="{9CAD42CF-789F-402D-BBA1-7907192622A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22160" y="132225"/>
            <a:ext cx="1005840" cy="488775"/>
          </a:xfrm>
          <a:prstGeom prst="rect">
            <a:avLst/>
          </a:prstGeom>
          <a:noFill/>
          <a:extLst>
            <a:ext uri="{909E8E84-426E-40DD-AFC4-6F175D3DCCD1}">
              <a14:hiddenFill xmlns:a14="http://schemas.microsoft.com/office/drawing/2010/main">
                <a:solidFill>
                  <a:srgbClr val="FFFFFF"/>
                </a:solidFill>
              </a14:hiddenFill>
            </a:ext>
          </a:extLst>
        </p:spPr>
      </p:pic>
      <p:sp>
        <p:nvSpPr>
          <p:cNvPr id="30" name="Retângulo 43">
            <a:extLst>
              <a:ext uri="{FF2B5EF4-FFF2-40B4-BE49-F238E27FC236}">
                <a16:creationId xmlns:a16="http://schemas.microsoft.com/office/drawing/2014/main" id="{B8DF5C70-B011-4F6A-B5FF-BB6A8B7B07AC}"/>
              </a:ext>
            </a:extLst>
          </p:cNvPr>
          <p:cNvSpPr/>
          <p:nvPr userDrawn="1"/>
        </p:nvSpPr>
        <p:spPr>
          <a:xfrm>
            <a:off x="3411379" y="6555758"/>
            <a:ext cx="2223686" cy="219456"/>
          </a:xfrm>
          <a:prstGeom prst="rect">
            <a:avLst/>
          </a:prstGeom>
        </p:spPr>
        <p:txBody>
          <a:bodyPr wrap="none" lIns="0" tIns="0" rIns="0" bIns="0" anchor="ctr">
            <a:noAutofit/>
          </a:bodyPr>
          <a:lstStyle/>
          <a:p>
            <a:r>
              <a:rPr lang="en-US" sz="800" dirty="0">
                <a:solidFill>
                  <a:srgbClr val="EDEDED">
                    <a:lumMod val="50000"/>
                  </a:srgbClr>
                </a:solidFill>
                <a:cs typeface="Arial" panose="020B0604020202020204" pitchFamily="34" charset="0"/>
              </a:rPr>
              <a:t>© 2017 Capgemini. All rights reserved.</a:t>
            </a:r>
          </a:p>
        </p:txBody>
      </p:sp>
      <p:grpSp>
        <p:nvGrpSpPr>
          <p:cNvPr id="31" name="Groupe 1">
            <a:extLst>
              <a:ext uri="{FF2B5EF4-FFF2-40B4-BE49-F238E27FC236}">
                <a16:creationId xmlns:a16="http://schemas.microsoft.com/office/drawing/2014/main" id="{997DE21E-E3DE-4256-842A-5E6DADBEB8AF}"/>
              </a:ext>
            </a:extLst>
          </p:cNvPr>
          <p:cNvGrpSpPr/>
          <p:nvPr userDrawn="1"/>
        </p:nvGrpSpPr>
        <p:grpSpPr>
          <a:xfrm>
            <a:off x="11501102" y="171573"/>
            <a:ext cx="419436" cy="388988"/>
            <a:chOff x="11501102" y="171573"/>
            <a:chExt cx="419436" cy="388988"/>
          </a:xfrm>
        </p:grpSpPr>
        <p:sp>
          <p:nvSpPr>
            <p:cNvPr id="32" name="Freeform 13">
              <a:extLst>
                <a:ext uri="{FF2B5EF4-FFF2-40B4-BE49-F238E27FC236}">
                  <a16:creationId xmlns:a16="http://schemas.microsoft.com/office/drawing/2014/main" id="{F8054887-532C-455F-A90E-BA11112BE678}"/>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3" name="Freeform 14">
              <a:extLst>
                <a:ext uri="{FF2B5EF4-FFF2-40B4-BE49-F238E27FC236}">
                  <a16:creationId xmlns:a16="http://schemas.microsoft.com/office/drawing/2014/main" id="{0CAAEDD0-E4E2-4F0E-9B25-2A68CFA133E8}"/>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225728957"/>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capgemini.com/optimize-your-business-and-it-operations" TargetMode="External"/><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557000"/>
            <a:ext cx="6336012" cy="1475154"/>
          </a:xfrm>
        </p:spPr>
        <p:txBody>
          <a:bodyPr/>
          <a:lstStyle/>
          <a:p>
            <a:r>
              <a:rPr lang="en-US" b="1" dirty="0"/>
              <a:t>A&amp;W CSAT Survey Mechanism Approach</a:t>
            </a:r>
            <a:endParaRPr lang="en-GB" dirty="0"/>
          </a:p>
        </p:txBody>
      </p:sp>
      <p:pic>
        <p:nvPicPr>
          <p:cNvPr id="4" name="Picture 3">
            <a:extLst>
              <a:ext uri="{FF2B5EF4-FFF2-40B4-BE49-F238E27FC236}">
                <a16:creationId xmlns:a16="http://schemas.microsoft.com/office/drawing/2014/main" id="{A77AD193-DAA2-4606-B193-B2780D14D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655" y="3717000"/>
            <a:ext cx="2604345" cy="12655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84220" y="6588252"/>
            <a:ext cx="0" cy="155575"/>
          </a:xfrm>
          <a:custGeom>
            <a:avLst/>
            <a:gdLst/>
            <a:ahLst/>
            <a:cxnLst/>
            <a:rect l="l" t="t" r="r" b="b"/>
            <a:pathLst>
              <a:path h="155575">
                <a:moveTo>
                  <a:pt x="0" y="155579"/>
                </a:moveTo>
                <a:lnTo>
                  <a:pt x="0" y="0"/>
                </a:lnTo>
              </a:path>
            </a:pathLst>
          </a:custGeom>
          <a:ln w="12191">
            <a:solidFill>
              <a:srgbClr val="11ABDB"/>
            </a:solidFill>
          </a:ln>
        </p:spPr>
        <p:txBody>
          <a:bodyPr wrap="square" lIns="0" tIns="0" rIns="0" bIns="0" rtlCol="0"/>
          <a:lstStyle/>
          <a:p>
            <a:endParaRPr/>
          </a:p>
        </p:txBody>
      </p:sp>
      <p:sp>
        <p:nvSpPr>
          <p:cNvPr id="47" name="object 47"/>
          <p:cNvSpPr txBox="1"/>
          <p:nvPr/>
        </p:nvSpPr>
        <p:spPr>
          <a:xfrm>
            <a:off x="395422" y="6600811"/>
            <a:ext cx="1741805" cy="127635"/>
          </a:xfrm>
          <a:prstGeom prst="rect">
            <a:avLst/>
          </a:prstGeom>
        </p:spPr>
        <p:txBody>
          <a:bodyPr vert="horz" wrap="square" lIns="0" tIns="0" rIns="0" bIns="0" rtlCol="0">
            <a:spAutoFit/>
          </a:bodyPr>
          <a:lstStyle/>
          <a:p>
            <a:pPr marL="12700">
              <a:lnSpc>
                <a:spcPct val="100000"/>
              </a:lnSpc>
            </a:pPr>
            <a:r>
              <a:rPr sz="800" spc="-5" dirty="0">
                <a:solidFill>
                  <a:srgbClr val="00458C"/>
                </a:solidFill>
                <a:latin typeface="Verdana"/>
                <a:cs typeface="Verdana"/>
                <a:hlinkClick r:id="rId3"/>
              </a:rPr>
              <a:t>P</a:t>
            </a:r>
            <a:r>
              <a:rPr sz="800" dirty="0">
                <a:solidFill>
                  <a:srgbClr val="00458C"/>
                </a:solidFill>
                <a:latin typeface="Verdana"/>
                <a:cs typeface="Verdana"/>
                <a:hlinkClick r:id="rId3"/>
              </a:rPr>
              <a:t>rese</a:t>
            </a:r>
            <a:r>
              <a:rPr sz="800" spc="-5" dirty="0">
                <a:solidFill>
                  <a:srgbClr val="00458C"/>
                </a:solidFill>
                <a:latin typeface="Verdana"/>
                <a:cs typeface="Verdana"/>
                <a:hlinkClick r:id="rId3"/>
              </a:rPr>
              <a:t>ntati</a:t>
            </a:r>
            <a:r>
              <a:rPr sz="800" dirty="0">
                <a:solidFill>
                  <a:srgbClr val="00458C"/>
                </a:solidFill>
                <a:latin typeface="Verdana"/>
                <a:cs typeface="Verdana"/>
                <a:hlinkClick r:id="rId3"/>
              </a:rPr>
              <a:t>on</a:t>
            </a:r>
            <a:r>
              <a:rPr sz="800" spc="80" dirty="0">
                <a:solidFill>
                  <a:srgbClr val="00458C"/>
                </a:solidFill>
                <a:latin typeface="Times New Roman"/>
                <a:cs typeface="Times New Roman"/>
                <a:hlinkClick r:id="rId3"/>
              </a:rPr>
              <a:t> </a:t>
            </a:r>
            <a:r>
              <a:rPr sz="800" spc="-5" dirty="0">
                <a:solidFill>
                  <a:srgbClr val="00458C"/>
                </a:solidFill>
                <a:latin typeface="Verdana"/>
                <a:cs typeface="Verdana"/>
                <a:hlinkClick r:id="rId3"/>
              </a:rPr>
              <a:t>Titl</a:t>
            </a:r>
            <a:r>
              <a:rPr sz="800" dirty="0">
                <a:solidFill>
                  <a:srgbClr val="00458C"/>
                </a:solidFill>
                <a:latin typeface="Verdana"/>
                <a:cs typeface="Verdana"/>
                <a:hlinkClick r:id="rId3"/>
              </a:rPr>
              <a:t>e</a:t>
            </a:r>
            <a:r>
              <a:rPr sz="800" spc="85" dirty="0">
                <a:solidFill>
                  <a:srgbClr val="00458C"/>
                </a:solidFill>
                <a:latin typeface="Times New Roman"/>
                <a:cs typeface="Times New Roman"/>
                <a:hlinkClick r:id="rId3"/>
              </a:rPr>
              <a:t> </a:t>
            </a:r>
            <a:r>
              <a:rPr sz="800" dirty="0">
                <a:solidFill>
                  <a:srgbClr val="00458C"/>
                </a:solidFill>
                <a:latin typeface="Verdana"/>
                <a:cs typeface="Verdana"/>
                <a:hlinkClick r:id="rId3"/>
              </a:rPr>
              <a:t>|</a:t>
            </a:r>
            <a:r>
              <a:rPr sz="800" spc="90" dirty="0">
                <a:solidFill>
                  <a:srgbClr val="00458C"/>
                </a:solidFill>
                <a:latin typeface="Times New Roman"/>
                <a:cs typeface="Times New Roman"/>
                <a:hlinkClick r:id="rId3"/>
              </a:rPr>
              <a:t> </a:t>
            </a:r>
            <a:r>
              <a:rPr sz="800" dirty="0">
                <a:solidFill>
                  <a:srgbClr val="00458C"/>
                </a:solidFill>
                <a:latin typeface="Verdana"/>
                <a:cs typeface="Verdana"/>
                <a:hlinkClick r:id="rId3"/>
              </a:rPr>
              <a:t>A</a:t>
            </a:r>
            <a:r>
              <a:rPr sz="800" spc="-5" dirty="0">
                <a:solidFill>
                  <a:srgbClr val="00458C"/>
                </a:solidFill>
                <a:latin typeface="Verdana"/>
                <a:cs typeface="Verdana"/>
                <a:hlinkClick r:id="rId3"/>
              </a:rPr>
              <a:t>uth</a:t>
            </a:r>
            <a:r>
              <a:rPr sz="800" dirty="0">
                <a:solidFill>
                  <a:srgbClr val="00458C"/>
                </a:solidFill>
                <a:latin typeface="Verdana"/>
                <a:cs typeface="Verdana"/>
                <a:hlinkClick r:id="rId3"/>
              </a:rPr>
              <a:t>or</a:t>
            </a:r>
            <a:r>
              <a:rPr sz="800" spc="90" dirty="0">
                <a:solidFill>
                  <a:srgbClr val="00458C"/>
                </a:solidFill>
                <a:latin typeface="Times New Roman"/>
                <a:cs typeface="Times New Roman"/>
                <a:hlinkClick r:id="rId3"/>
              </a:rPr>
              <a:t> </a:t>
            </a:r>
            <a:r>
              <a:rPr sz="800" dirty="0">
                <a:solidFill>
                  <a:srgbClr val="00458C"/>
                </a:solidFill>
                <a:latin typeface="Verdana"/>
                <a:cs typeface="Verdana"/>
                <a:hlinkClick r:id="rId3"/>
              </a:rPr>
              <a:t>|</a:t>
            </a:r>
            <a:r>
              <a:rPr sz="800" spc="80" dirty="0">
                <a:solidFill>
                  <a:srgbClr val="00458C"/>
                </a:solidFill>
                <a:latin typeface="Times New Roman"/>
                <a:cs typeface="Times New Roman"/>
                <a:hlinkClick r:id="rId3"/>
              </a:rPr>
              <a:t> </a:t>
            </a:r>
            <a:r>
              <a:rPr sz="800" dirty="0">
                <a:solidFill>
                  <a:srgbClr val="00458C"/>
                </a:solidFill>
                <a:latin typeface="Verdana"/>
                <a:cs typeface="Verdana"/>
                <a:hlinkClick r:id="rId3"/>
              </a:rPr>
              <a:t>D</a:t>
            </a:r>
            <a:r>
              <a:rPr sz="800" spc="-5" dirty="0">
                <a:solidFill>
                  <a:srgbClr val="00458C"/>
                </a:solidFill>
                <a:latin typeface="Verdana"/>
                <a:cs typeface="Verdana"/>
                <a:hlinkClick r:id="rId3"/>
              </a:rPr>
              <a:t>at</a:t>
            </a:r>
            <a:r>
              <a:rPr sz="800" dirty="0">
                <a:solidFill>
                  <a:srgbClr val="00458C"/>
                </a:solidFill>
                <a:latin typeface="Verdana"/>
                <a:cs typeface="Verdana"/>
                <a:hlinkClick r:id="rId3"/>
              </a:rPr>
              <a:t>e</a:t>
            </a:r>
            <a:endParaRPr sz="800">
              <a:latin typeface="Verdana"/>
              <a:cs typeface="Verdana"/>
            </a:endParaRPr>
          </a:p>
        </p:txBody>
      </p:sp>
      <p:sp>
        <p:nvSpPr>
          <p:cNvPr id="49" name="object 49"/>
          <p:cNvSpPr txBox="1"/>
          <p:nvPr/>
        </p:nvSpPr>
        <p:spPr>
          <a:xfrm>
            <a:off x="11857999" y="6606598"/>
            <a:ext cx="90805" cy="123111"/>
          </a:xfrm>
          <a:prstGeom prst="rect">
            <a:avLst/>
          </a:prstGeom>
        </p:spPr>
        <p:txBody>
          <a:bodyPr vert="horz" wrap="square" lIns="0" tIns="0" rIns="0" bIns="0" rtlCol="0">
            <a:spAutoFit/>
          </a:bodyPr>
          <a:lstStyle/>
          <a:p>
            <a:pPr marL="12700">
              <a:lnSpc>
                <a:spcPct val="100000"/>
              </a:lnSpc>
            </a:pPr>
            <a:r>
              <a:rPr lang="en-US" sz="800" dirty="0">
                <a:solidFill>
                  <a:srgbClr val="7F7F7F"/>
                </a:solidFill>
                <a:latin typeface="Verdana"/>
                <a:cs typeface="Verdana"/>
              </a:rPr>
              <a:t>2</a:t>
            </a:r>
            <a:endParaRPr sz="800" dirty="0">
              <a:latin typeface="Verdana"/>
              <a:cs typeface="Verdana"/>
            </a:endParaRPr>
          </a:p>
        </p:txBody>
      </p:sp>
      <p:sp>
        <p:nvSpPr>
          <p:cNvPr id="50" name="object 8">
            <a:extLst>
              <a:ext uri="{FF2B5EF4-FFF2-40B4-BE49-F238E27FC236}">
                <a16:creationId xmlns:a16="http://schemas.microsoft.com/office/drawing/2014/main" id="{FF45504F-A26F-4BBD-8F50-A07A40CA0FE9}"/>
              </a:ext>
            </a:extLst>
          </p:cNvPr>
          <p:cNvSpPr txBox="1">
            <a:spLocks noGrp="1"/>
          </p:cNvSpPr>
          <p:nvPr>
            <p:ph type="title"/>
          </p:nvPr>
        </p:nvSpPr>
        <p:spPr>
          <a:xfrm>
            <a:off x="1228038" y="45000"/>
            <a:ext cx="10267962" cy="447679"/>
          </a:xfrm>
          <a:prstGeom prst="rect">
            <a:avLst/>
          </a:prstGeom>
        </p:spPr>
        <p:txBody>
          <a:bodyPr vert="horz" wrap="square" lIns="0" tIns="49649" rIns="0" bIns="0" rtlCol="0">
            <a:spAutoFit/>
          </a:bodyPr>
          <a:lstStyle/>
          <a:p>
            <a:pPr marL="5715">
              <a:lnSpc>
                <a:spcPts val="3050"/>
              </a:lnSpc>
            </a:pPr>
            <a:r>
              <a:rPr lang="en-US" spc="-10" dirty="0"/>
              <a:t>CSAT Calculation in SOW</a:t>
            </a:r>
            <a:endParaRPr dirty="0"/>
          </a:p>
        </p:txBody>
      </p:sp>
      <p:pic>
        <p:nvPicPr>
          <p:cNvPr id="7" name="Picture 6">
            <a:extLst>
              <a:ext uri="{FF2B5EF4-FFF2-40B4-BE49-F238E27FC236}">
                <a16:creationId xmlns:a16="http://schemas.microsoft.com/office/drawing/2014/main" id="{49306341-7B5C-4A0C-A6CD-DFE625AAEE25}"/>
              </a:ext>
            </a:extLst>
          </p:cNvPr>
          <p:cNvPicPr>
            <a:picLocks noChangeAspect="1"/>
          </p:cNvPicPr>
          <p:nvPr/>
        </p:nvPicPr>
        <p:blipFill>
          <a:blip r:embed="rId4"/>
          <a:stretch>
            <a:fillRect/>
          </a:stretch>
        </p:blipFill>
        <p:spPr>
          <a:xfrm>
            <a:off x="372386" y="868132"/>
            <a:ext cx="11548211" cy="5656867"/>
          </a:xfrm>
          <a:prstGeom prst="rect">
            <a:avLst/>
          </a:prstGeom>
        </p:spPr>
      </p:pic>
    </p:spTree>
    <p:extLst>
      <p:ext uri="{BB962C8B-B14F-4D97-AF65-F5344CB8AC3E}">
        <p14:creationId xmlns:p14="http://schemas.microsoft.com/office/powerpoint/2010/main" val="301100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84220" y="6588252"/>
            <a:ext cx="0" cy="155575"/>
          </a:xfrm>
          <a:custGeom>
            <a:avLst/>
            <a:gdLst/>
            <a:ahLst/>
            <a:cxnLst/>
            <a:rect l="l" t="t" r="r" b="b"/>
            <a:pathLst>
              <a:path h="155575">
                <a:moveTo>
                  <a:pt x="0" y="155579"/>
                </a:moveTo>
                <a:lnTo>
                  <a:pt x="0" y="0"/>
                </a:lnTo>
              </a:path>
            </a:pathLst>
          </a:custGeom>
          <a:ln w="12191">
            <a:solidFill>
              <a:srgbClr val="11ABDB"/>
            </a:solidFill>
          </a:ln>
        </p:spPr>
        <p:txBody>
          <a:bodyPr wrap="square" lIns="0" tIns="0" rIns="0" bIns="0" rtlCol="0"/>
          <a:lstStyle/>
          <a:p>
            <a:endParaRPr/>
          </a:p>
        </p:txBody>
      </p:sp>
      <p:sp>
        <p:nvSpPr>
          <p:cNvPr id="47" name="object 47"/>
          <p:cNvSpPr txBox="1"/>
          <p:nvPr/>
        </p:nvSpPr>
        <p:spPr>
          <a:xfrm>
            <a:off x="395422" y="6600811"/>
            <a:ext cx="1741805" cy="127635"/>
          </a:xfrm>
          <a:prstGeom prst="rect">
            <a:avLst/>
          </a:prstGeom>
        </p:spPr>
        <p:txBody>
          <a:bodyPr vert="horz" wrap="square" lIns="0" tIns="0" rIns="0" bIns="0" rtlCol="0">
            <a:spAutoFit/>
          </a:bodyPr>
          <a:lstStyle/>
          <a:p>
            <a:pPr marL="12700">
              <a:lnSpc>
                <a:spcPct val="100000"/>
              </a:lnSpc>
            </a:pPr>
            <a:r>
              <a:rPr sz="800" spc="-5" dirty="0">
                <a:solidFill>
                  <a:srgbClr val="00458C"/>
                </a:solidFill>
                <a:latin typeface="Verdana"/>
                <a:cs typeface="Verdana"/>
                <a:hlinkClick r:id="rId3"/>
              </a:rPr>
              <a:t>P</a:t>
            </a:r>
            <a:r>
              <a:rPr sz="800" dirty="0">
                <a:solidFill>
                  <a:srgbClr val="00458C"/>
                </a:solidFill>
                <a:latin typeface="Verdana"/>
                <a:cs typeface="Verdana"/>
                <a:hlinkClick r:id="rId3"/>
              </a:rPr>
              <a:t>rese</a:t>
            </a:r>
            <a:r>
              <a:rPr sz="800" spc="-5" dirty="0">
                <a:solidFill>
                  <a:srgbClr val="00458C"/>
                </a:solidFill>
                <a:latin typeface="Verdana"/>
                <a:cs typeface="Verdana"/>
                <a:hlinkClick r:id="rId3"/>
              </a:rPr>
              <a:t>ntati</a:t>
            </a:r>
            <a:r>
              <a:rPr sz="800" dirty="0">
                <a:solidFill>
                  <a:srgbClr val="00458C"/>
                </a:solidFill>
                <a:latin typeface="Verdana"/>
                <a:cs typeface="Verdana"/>
                <a:hlinkClick r:id="rId3"/>
              </a:rPr>
              <a:t>on</a:t>
            </a:r>
            <a:r>
              <a:rPr sz="800" spc="80" dirty="0">
                <a:solidFill>
                  <a:srgbClr val="00458C"/>
                </a:solidFill>
                <a:latin typeface="Times New Roman"/>
                <a:cs typeface="Times New Roman"/>
                <a:hlinkClick r:id="rId3"/>
              </a:rPr>
              <a:t> </a:t>
            </a:r>
            <a:r>
              <a:rPr sz="800" spc="-5" dirty="0">
                <a:solidFill>
                  <a:srgbClr val="00458C"/>
                </a:solidFill>
                <a:latin typeface="Verdana"/>
                <a:cs typeface="Verdana"/>
                <a:hlinkClick r:id="rId3"/>
              </a:rPr>
              <a:t>Titl</a:t>
            </a:r>
            <a:r>
              <a:rPr sz="800" dirty="0">
                <a:solidFill>
                  <a:srgbClr val="00458C"/>
                </a:solidFill>
                <a:latin typeface="Verdana"/>
                <a:cs typeface="Verdana"/>
                <a:hlinkClick r:id="rId3"/>
              </a:rPr>
              <a:t>e</a:t>
            </a:r>
            <a:r>
              <a:rPr sz="800" spc="85" dirty="0">
                <a:solidFill>
                  <a:srgbClr val="00458C"/>
                </a:solidFill>
                <a:latin typeface="Times New Roman"/>
                <a:cs typeface="Times New Roman"/>
                <a:hlinkClick r:id="rId3"/>
              </a:rPr>
              <a:t> </a:t>
            </a:r>
            <a:r>
              <a:rPr sz="800" dirty="0">
                <a:solidFill>
                  <a:srgbClr val="00458C"/>
                </a:solidFill>
                <a:latin typeface="Verdana"/>
                <a:cs typeface="Verdana"/>
                <a:hlinkClick r:id="rId3"/>
              </a:rPr>
              <a:t>|</a:t>
            </a:r>
            <a:r>
              <a:rPr sz="800" spc="90" dirty="0">
                <a:solidFill>
                  <a:srgbClr val="00458C"/>
                </a:solidFill>
                <a:latin typeface="Times New Roman"/>
                <a:cs typeface="Times New Roman"/>
                <a:hlinkClick r:id="rId3"/>
              </a:rPr>
              <a:t> </a:t>
            </a:r>
            <a:r>
              <a:rPr sz="800" dirty="0">
                <a:solidFill>
                  <a:srgbClr val="00458C"/>
                </a:solidFill>
                <a:latin typeface="Verdana"/>
                <a:cs typeface="Verdana"/>
                <a:hlinkClick r:id="rId3"/>
              </a:rPr>
              <a:t>A</a:t>
            </a:r>
            <a:r>
              <a:rPr sz="800" spc="-5" dirty="0">
                <a:solidFill>
                  <a:srgbClr val="00458C"/>
                </a:solidFill>
                <a:latin typeface="Verdana"/>
                <a:cs typeface="Verdana"/>
                <a:hlinkClick r:id="rId3"/>
              </a:rPr>
              <a:t>uth</a:t>
            </a:r>
            <a:r>
              <a:rPr sz="800" dirty="0">
                <a:solidFill>
                  <a:srgbClr val="00458C"/>
                </a:solidFill>
                <a:latin typeface="Verdana"/>
                <a:cs typeface="Verdana"/>
                <a:hlinkClick r:id="rId3"/>
              </a:rPr>
              <a:t>or</a:t>
            </a:r>
            <a:r>
              <a:rPr sz="800" spc="90" dirty="0">
                <a:solidFill>
                  <a:srgbClr val="00458C"/>
                </a:solidFill>
                <a:latin typeface="Times New Roman"/>
                <a:cs typeface="Times New Roman"/>
                <a:hlinkClick r:id="rId3"/>
              </a:rPr>
              <a:t> </a:t>
            </a:r>
            <a:r>
              <a:rPr sz="800" dirty="0">
                <a:solidFill>
                  <a:srgbClr val="00458C"/>
                </a:solidFill>
                <a:latin typeface="Verdana"/>
                <a:cs typeface="Verdana"/>
                <a:hlinkClick r:id="rId3"/>
              </a:rPr>
              <a:t>|</a:t>
            </a:r>
            <a:r>
              <a:rPr sz="800" spc="80" dirty="0">
                <a:solidFill>
                  <a:srgbClr val="00458C"/>
                </a:solidFill>
                <a:latin typeface="Times New Roman"/>
                <a:cs typeface="Times New Roman"/>
                <a:hlinkClick r:id="rId3"/>
              </a:rPr>
              <a:t> </a:t>
            </a:r>
            <a:r>
              <a:rPr sz="800" dirty="0">
                <a:solidFill>
                  <a:srgbClr val="00458C"/>
                </a:solidFill>
                <a:latin typeface="Verdana"/>
                <a:cs typeface="Verdana"/>
                <a:hlinkClick r:id="rId3"/>
              </a:rPr>
              <a:t>D</a:t>
            </a:r>
            <a:r>
              <a:rPr sz="800" spc="-5" dirty="0">
                <a:solidFill>
                  <a:srgbClr val="00458C"/>
                </a:solidFill>
                <a:latin typeface="Verdana"/>
                <a:cs typeface="Verdana"/>
                <a:hlinkClick r:id="rId3"/>
              </a:rPr>
              <a:t>at</a:t>
            </a:r>
            <a:r>
              <a:rPr sz="800" dirty="0">
                <a:solidFill>
                  <a:srgbClr val="00458C"/>
                </a:solidFill>
                <a:latin typeface="Verdana"/>
                <a:cs typeface="Verdana"/>
                <a:hlinkClick r:id="rId3"/>
              </a:rPr>
              <a:t>e</a:t>
            </a:r>
            <a:endParaRPr sz="800">
              <a:latin typeface="Verdana"/>
              <a:cs typeface="Verdana"/>
            </a:endParaRPr>
          </a:p>
        </p:txBody>
      </p:sp>
      <p:sp>
        <p:nvSpPr>
          <p:cNvPr id="49" name="object 49"/>
          <p:cNvSpPr txBox="1"/>
          <p:nvPr/>
        </p:nvSpPr>
        <p:spPr>
          <a:xfrm>
            <a:off x="11857999" y="6606598"/>
            <a:ext cx="90805" cy="127635"/>
          </a:xfrm>
          <a:prstGeom prst="rect">
            <a:avLst/>
          </a:prstGeom>
        </p:spPr>
        <p:txBody>
          <a:bodyPr vert="horz" wrap="square" lIns="0" tIns="0" rIns="0" bIns="0" rtlCol="0">
            <a:spAutoFit/>
          </a:bodyPr>
          <a:lstStyle/>
          <a:p>
            <a:pPr marL="12700">
              <a:lnSpc>
                <a:spcPct val="100000"/>
              </a:lnSpc>
            </a:pPr>
            <a:r>
              <a:rPr lang="en-US" sz="800" dirty="0">
                <a:solidFill>
                  <a:srgbClr val="7F7F7F"/>
                </a:solidFill>
                <a:latin typeface="Verdana"/>
                <a:cs typeface="Verdana"/>
              </a:rPr>
              <a:t>3</a:t>
            </a:r>
            <a:endParaRPr sz="800" dirty="0">
              <a:latin typeface="Verdana"/>
              <a:cs typeface="Verdana"/>
            </a:endParaRPr>
          </a:p>
        </p:txBody>
      </p:sp>
      <p:sp>
        <p:nvSpPr>
          <p:cNvPr id="50" name="object 8">
            <a:extLst>
              <a:ext uri="{FF2B5EF4-FFF2-40B4-BE49-F238E27FC236}">
                <a16:creationId xmlns:a16="http://schemas.microsoft.com/office/drawing/2014/main" id="{FF45504F-A26F-4BBD-8F50-A07A40CA0FE9}"/>
              </a:ext>
            </a:extLst>
          </p:cNvPr>
          <p:cNvSpPr txBox="1">
            <a:spLocks noGrp="1"/>
          </p:cNvSpPr>
          <p:nvPr>
            <p:ph type="title"/>
          </p:nvPr>
        </p:nvSpPr>
        <p:spPr>
          <a:xfrm>
            <a:off x="1228038" y="129737"/>
            <a:ext cx="10267962" cy="447679"/>
          </a:xfrm>
          <a:prstGeom prst="rect">
            <a:avLst/>
          </a:prstGeom>
        </p:spPr>
        <p:txBody>
          <a:bodyPr vert="horz" wrap="square" lIns="0" tIns="49649" rIns="0" bIns="0" rtlCol="0">
            <a:spAutoFit/>
          </a:bodyPr>
          <a:lstStyle/>
          <a:p>
            <a:pPr marL="5715">
              <a:lnSpc>
                <a:spcPts val="3050"/>
              </a:lnSpc>
            </a:pPr>
            <a:r>
              <a:rPr lang="en-US" spc="-10" dirty="0"/>
              <a:t>Sample Survey Email – On Resolved Incidents</a:t>
            </a:r>
            <a:endParaRPr dirty="0"/>
          </a:p>
        </p:txBody>
      </p:sp>
      <p:sp>
        <p:nvSpPr>
          <p:cNvPr id="4" name="Rectangle: Rounded Corners 3">
            <a:extLst>
              <a:ext uri="{FF2B5EF4-FFF2-40B4-BE49-F238E27FC236}">
                <a16:creationId xmlns:a16="http://schemas.microsoft.com/office/drawing/2014/main" id="{A6F54806-CBB3-4F72-93E4-117A5C6B4A19}"/>
              </a:ext>
            </a:extLst>
          </p:cNvPr>
          <p:cNvSpPr/>
          <p:nvPr/>
        </p:nvSpPr>
        <p:spPr>
          <a:xfrm>
            <a:off x="395422" y="765000"/>
            <a:ext cx="11553382" cy="5760000"/>
          </a:xfrm>
          <a:prstGeom prst="roundRect">
            <a:avLst/>
          </a:prstGeom>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latin typeface="Calibri" panose="020F0502020204030204" pitchFamily="34" charset="0"/>
                <a:ea typeface="Calibri" panose="020F0502020204030204" pitchFamily="34" charset="0"/>
              </a:rPr>
              <a:t>	Greetings from A&amp;W Universal Support Desk!!</a:t>
            </a:r>
          </a:p>
          <a:p>
            <a:r>
              <a:rPr lang="en-US" dirty="0">
                <a:latin typeface="Calibri" panose="020F0502020204030204" pitchFamily="34" charset="0"/>
                <a:ea typeface="Calibri" panose="020F0502020204030204" pitchFamily="34" charset="0"/>
              </a:rPr>
              <a:t> </a:t>
            </a:r>
          </a:p>
          <a:p>
            <a:r>
              <a:rPr lang="en-US" sz="1400" dirty="0">
                <a:latin typeface="Calibri" panose="020F0502020204030204" pitchFamily="34" charset="0"/>
                <a:ea typeface="Calibri" panose="020F0502020204030204" pitchFamily="34" charset="0"/>
              </a:rPr>
              <a:t>Recently, we assisted you with the following IT-related issue: </a:t>
            </a:r>
            <a:r>
              <a:rPr lang="en-US" sz="1400" b="1" i="1" dirty="0">
                <a:solidFill>
                  <a:srgbClr val="4472C4"/>
                </a:solidFill>
                <a:latin typeface="Calibri" panose="020F0502020204030204" pitchFamily="34" charset="0"/>
                <a:ea typeface="Calibri" panose="020F0502020204030204" pitchFamily="34" charset="0"/>
              </a:rPr>
              <a:t>INXXXXXX</a:t>
            </a:r>
            <a:r>
              <a:rPr lang="en-US" sz="1400" i="1" dirty="0">
                <a:solidFill>
                  <a:srgbClr val="4472C4"/>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r>
              <a:rPr lang="en-US" sz="1400" dirty="0">
                <a:latin typeface="Calibri" panose="020F0502020204030204" pitchFamily="34" charset="0"/>
                <a:ea typeface="Calibri" panose="020F0502020204030204" pitchFamily="34" charset="0"/>
              </a:rPr>
              <a:t> </a:t>
            </a:r>
          </a:p>
          <a:p>
            <a:r>
              <a:rPr lang="en-US" sz="1400" dirty="0">
                <a:latin typeface="Calibri" panose="020F0502020204030204" pitchFamily="34" charset="0"/>
                <a:ea typeface="Calibri" panose="020F0502020204030204" pitchFamily="34" charset="0"/>
              </a:rPr>
              <a:t>As part of our ongoing effort to evaluate our quality of support, we'd like to request your feedback regarding the resolution of your issue. </a:t>
            </a:r>
          </a:p>
          <a:p>
            <a:r>
              <a:rPr lang="en-US" sz="1400" dirty="0">
                <a:latin typeface="Calibri" panose="020F0502020204030204" pitchFamily="34" charset="0"/>
                <a:ea typeface="Calibri" panose="020F0502020204030204" pitchFamily="34" charset="0"/>
              </a:rPr>
              <a:t> </a:t>
            </a:r>
          </a:p>
          <a:p>
            <a:r>
              <a:rPr lang="en-US" sz="1400" u="sng" dirty="0">
                <a:latin typeface="Calibri" panose="020F0502020204030204" pitchFamily="34" charset="0"/>
                <a:ea typeface="Calibri" panose="020F0502020204030204" pitchFamily="34" charset="0"/>
              </a:rPr>
              <a:t>Your issue details were:</a:t>
            </a:r>
          </a:p>
          <a:p>
            <a:r>
              <a:rPr lang="en-US" sz="1400" dirty="0">
                <a:latin typeface="Calibri" panose="020F0502020204030204" pitchFamily="34" charset="0"/>
                <a:ea typeface="Calibri" panose="020F0502020204030204" pitchFamily="34" charset="0"/>
              </a:rPr>
              <a:t> </a:t>
            </a:r>
          </a:p>
          <a:p>
            <a:r>
              <a:rPr lang="en-US" sz="1400" dirty="0">
                <a:latin typeface="Calibri" panose="020F0502020204030204" pitchFamily="34" charset="0"/>
                <a:ea typeface="Calibri" panose="020F0502020204030204" pitchFamily="34" charset="0"/>
              </a:rPr>
              <a:t>Incident Number	: </a:t>
            </a:r>
            <a:r>
              <a:rPr lang="en-US" sz="1400" b="1" i="1" dirty="0">
                <a:solidFill>
                  <a:srgbClr val="4472C4"/>
                </a:solidFill>
                <a:latin typeface="Calibri" panose="020F0502020204030204" pitchFamily="34" charset="0"/>
                <a:ea typeface="Calibri" panose="020F0502020204030204" pitchFamily="34" charset="0"/>
              </a:rPr>
              <a:t>INXXXXXX</a:t>
            </a:r>
            <a:endParaRPr lang="en-US" sz="1400" dirty="0">
              <a:latin typeface="Calibri" panose="020F0502020204030204" pitchFamily="34" charset="0"/>
              <a:ea typeface="Calibri" panose="020F0502020204030204" pitchFamily="34" charset="0"/>
            </a:endParaRPr>
          </a:p>
          <a:p>
            <a:r>
              <a:rPr lang="en-US" sz="1400" dirty="0">
                <a:latin typeface="Calibri" panose="020F0502020204030204" pitchFamily="34"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endParaRPr>
          </a:p>
          <a:p>
            <a:r>
              <a:rPr lang="en-US" sz="1400" dirty="0">
                <a:latin typeface="Calibri" panose="020F0502020204030204" pitchFamily="34" charset="0"/>
                <a:ea typeface="Calibri" panose="020F0502020204030204" pitchFamily="34" charset="0"/>
                <a:cs typeface="Consolas" panose="020B0609020204030204" pitchFamily="49" charset="0"/>
              </a:rPr>
              <a:t>Reported By		: </a:t>
            </a:r>
            <a:r>
              <a:rPr lang="en-US" sz="1400" b="1" i="1" dirty="0">
                <a:solidFill>
                  <a:srgbClr val="4472C4"/>
                </a:solidFill>
                <a:latin typeface="Calibri" panose="020F0502020204030204" pitchFamily="34" charset="0"/>
                <a:ea typeface="Calibri" panose="020F0502020204030204" pitchFamily="34" charset="0"/>
                <a:cs typeface="Consolas" panose="020B0609020204030204" pitchFamily="49" charset="0"/>
              </a:rPr>
              <a:t>Name of the person who reported the Issue</a:t>
            </a:r>
            <a:r>
              <a:rPr lang="en-US" sz="1400" dirty="0">
                <a:solidFill>
                  <a:srgbClr val="4472C4"/>
                </a:solidFill>
                <a:latin typeface="Calibri" panose="020F0502020204030204" pitchFamily="34"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endParaRPr>
          </a:p>
          <a:p>
            <a:r>
              <a:rPr lang="en-US" sz="1400" dirty="0">
                <a:latin typeface="Calibri" panose="020F0502020204030204" pitchFamily="34" charset="0"/>
                <a:ea typeface="Calibri" panose="020F0502020204030204" pitchFamily="34" charset="0"/>
              </a:rPr>
              <a:t> </a:t>
            </a:r>
          </a:p>
          <a:p>
            <a:r>
              <a:rPr lang="en-US" sz="1400" dirty="0">
                <a:latin typeface="Calibri" panose="020F0502020204030204" pitchFamily="34" charset="0"/>
                <a:ea typeface="Calibri" panose="020F0502020204030204" pitchFamily="34" charset="0"/>
              </a:rPr>
              <a:t>Resolved by		: </a:t>
            </a:r>
            <a:r>
              <a:rPr lang="en-US" sz="1400" b="1" i="1" dirty="0">
                <a:solidFill>
                  <a:srgbClr val="4472C4"/>
                </a:solidFill>
                <a:latin typeface="Calibri" panose="020F0502020204030204" pitchFamily="34" charset="0"/>
                <a:ea typeface="Calibri" panose="020F0502020204030204" pitchFamily="34" charset="0"/>
              </a:rPr>
              <a:t>Resolver Name</a:t>
            </a:r>
            <a:endParaRPr lang="en-US" sz="1400" dirty="0">
              <a:latin typeface="Calibri" panose="020F0502020204030204" pitchFamily="34" charset="0"/>
              <a:ea typeface="Calibri" panose="020F0502020204030204" pitchFamily="34" charset="0"/>
            </a:endParaRPr>
          </a:p>
          <a:p>
            <a:r>
              <a:rPr lang="en-US" sz="1400" dirty="0">
                <a:latin typeface="Calibri" panose="020F0502020204030204" pitchFamily="34" charset="0"/>
                <a:ea typeface="Calibri" panose="020F0502020204030204" pitchFamily="34" charset="0"/>
                <a:cs typeface="Consolas" panose="020B0609020204030204" pitchFamily="49" charset="0"/>
              </a:rPr>
              <a:t> </a:t>
            </a:r>
            <a:endParaRPr lang="en-US" sz="1400" dirty="0">
              <a:latin typeface="Calibri" panose="020F0502020204030204" pitchFamily="34" charset="0"/>
              <a:ea typeface="Calibri" panose="020F0502020204030204" pitchFamily="34" charset="0"/>
            </a:endParaRPr>
          </a:p>
          <a:p>
            <a:r>
              <a:rPr lang="en-US" sz="1400" dirty="0">
                <a:latin typeface="Calibri" panose="020F0502020204030204" pitchFamily="34" charset="0"/>
                <a:ea typeface="Calibri" panose="020F0502020204030204" pitchFamily="34" charset="0"/>
                <a:cs typeface="Consolas" panose="020B0609020204030204" pitchFamily="49" charset="0"/>
              </a:rPr>
              <a:t>Short description	</a:t>
            </a:r>
            <a:r>
              <a:rPr lang="en-US" sz="1400" dirty="0">
                <a:latin typeface="Calibri" panose="020F0502020204030204" pitchFamily="34" charset="0"/>
                <a:ea typeface="Calibri" panose="020F0502020204030204" pitchFamily="34" charset="0"/>
              </a:rPr>
              <a:t>: </a:t>
            </a:r>
            <a:r>
              <a:rPr lang="en-US" sz="1400" b="1" i="1" dirty="0">
                <a:solidFill>
                  <a:srgbClr val="4472C4"/>
                </a:solidFill>
                <a:latin typeface="Calibri" panose="020F0502020204030204" pitchFamily="34" charset="0"/>
                <a:ea typeface="Calibri" panose="020F0502020204030204" pitchFamily="34" charset="0"/>
              </a:rPr>
              <a:t>Short description of the issue</a:t>
            </a:r>
            <a:endParaRPr lang="en-US" sz="1400" dirty="0">
              <a:latin typeface="Calibri" panose="020F0502020204030204" pitchFamily="34" charset="0"/>
              <a:ea typeface="Calibri" panose="020F0502020204030204" pitchFamily="34" charset="0"/>
            </a:endParaRPr>
          </a:p>
          <a:p>
            <a:r>
              <a:rPr lang="en-US" sz="1400" dirty="0">
                <a:latin typeface="Calibri" panose="020F0502020204030204" pitchFamily="34" charset="0"/>
                <a:ea typeface="Calibri" panose="020F0502020204030204" pitchFamily="34" charset="0"/>
              </a:rPr>
              <a:t> </a:t>
            </a:r>
          </a:p>
          <a:p>
            <a:r>
              <a:rPr lang="en-US" sz="1400" dirty="0">
                <a:latin typeface="Calibri" panose="020F0502020204030204" pitchFamily="34" charset="0"/>
                <a:ea typeface="Calibri" panose="020F0502020204030204" pitchFamily="34" charset="0"/>
              </a:rPr>
              <a:t>Click here for more details about the resolved incident : </a:t>
            </a:r>
            <a:r>
              <a:rPr lang="en-US" sz="1400" b="1" i="1" dirty="0">
                <a:solidFill>
                  <a:srgbClr val="4472C4"/>
                </a:solidFill>
                <a:latin typeface="Calibri" panose="020F0502020204030204" pitchFamily="34" charset="0"/>
                <a:ea typeface="Calibri" panose="020F0502020204030204" pitchFamily="34" charset="0"/>
              </a:rPr>
              <a:t>https://resolvedincidentURL </a:t>
            </a:r>
            <a:endParaRPr lang="en-US" sz="1400" b="1" i="1" dirty="0">
              <a:solidFill>
                <a:schemeClr val="accent1"/>
              </a:solidFill>
              <a:latin typeface="Calibri" panose="020F0502020204030204" pitchFamily="34" charset="0"/>
            </a:endParaRPr>
          </a:p>
          <a:p>
            <a:r>
              <a:rPr lang="en-US" sz="1400" dirty="0">
                <a:latin typeface="Calibri" panose="020F0502020204030204" pitchFamily="34" charset="0"/>
                <a:ea typeface="Calibri" panose="020F0502020204030204" pitchFamily="34" charset="0"/>
              </a:rPr>
              <a:t> </a:t>
            </a:r>
          </a:p>
          <a:p>
            <a:r>
              <a:rPr lang="en-US" sz="1600" dirty="0">
                <a:latin typeface="Calibri" panose="020F0502020204030204" pitchFamily="34" charset="0"/>
                <a:ea typeface="Calibri" panose="020F0502020204030204" pitchFamily="34" charset="0"/>
              </a:rPr>
              <a:t>We would greatly appreciate if you could take few minutes to fill this quick customer satisfaction survey form by clicking below link:  				        </a:t>
            </a:r>
            <a:r>
              <a:rPr lang="en-US" sz="1600" b="1" i="1" dirty="0">
                <a:solidFill>
                  <a:srgbClr val="4472C4"/>
                </a:solidFill>
                <a:latin typeface="Calibri" panose="020F0502020204030204" pitchFamily="34" charset="0"/>
              </a:rPr>
              <a:t>https://surveyformURL </a:t>
            </a:r>
          </a:p>
          <a:p>
            <a:r>
              <a:rPr lang="en-US" sz="1400" dirty="0">
                <a:latin typeface="Calibri" panose="020F0502020204030204" pitchFamily="34" charset="0"/>
                <a:ea typeface="Calibri" panose="020F0502020204030204" pitchFamily="34" charset="0"/>
              </a:rPr>
              <a:t> </a:t>
            </a:r>
          </a:p>
          <a:p>
            <a:pPr algn="ctr"/>
            <a:r>
              <a:rPr lang="en-US" sz="2000" i="1" u="sng" dirty="0">
                <a:latin typeface="Calibri" panose="020F0502020204030204" pitchFamily="34" charset="0"/>
                <a:ea typeface="Calibri" panose="020F0502020204030204" pitchFamily="34" charset="0"/>
              </a:rPr>
              <a:t>“We invite, share and act on feedback to continuously learn and improve. ”</a:t>
            </a:r>
            <a:endParaRPr lang="en-US" sz="2000" dirty="0">
              <a:latin typeface="Calibri" panose="020F0502020204030204" pitchFamily="34" charset="0"/>
              <a:ea typeface="Calibri" panose="020F0502020204030204" pitchFamily="34" charset="0"/>
            </a:endParaRPr>
          </a:p>
          <a:p>
            <a:r>
              <a:rPr lang="en-US" sz="1400" dirty="0">
                <a:latin typeface="Calibri" panose="020F0502020204030204" pitchFamily="34" charset="0"/>
                <a:ea typeface="Calibri" panose="020F0502020204030204" pitchFamily="34" charset="0"/>
              </a:rPr>
              <a:t> </a:t>
            </a:r>
          </a:p>
          <a:p>
            <a:pPr algn="ctr"/>
            <a:r>
              <a:rPr lang="en-US" sz="2000" b="1" dirty="0">
                <a:solidFill>
                  <a:srgbClr val="993300"/>
                </a:solidFill>
                <a:highlight>
                  <a:srgbClr val="FF9933"/>
                </a:highlight>
                <a:latin typeface="Calibri" panose="020F0502020204030204" pitchFamily="34" charset="0"/>
                <a:ea typeface="Calibri" panose="020F0502020204030204" pitchFamily="34" charset="0"/>
              </a:rPr>
              <a:t>A&amp;W Universal Support Desk Team</a:t>
            </a:r>
            <a:endParaRPr lang="en-US" sz="2800" dirty="0">
              <a:solidFill>
                <a:srgbClr val="993300"/>
              </a:solidFill>
              <a:highlight>
                <a:srgbClr val="FF9933"/>
              </a:highligh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1589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84220" y="6588252"/>
            <a:ext cx="0" cy="155575"/>
          </a:xfrm>
          <a:custGeom>
            <a:avLst/>
            <a:gdLst/>
            <a:ahLst/>
            <a:cxnLst/>
            <a:rect l="l" t="t" r="r" b="b"/>
            <a:pathLst>
              <a:path h="155575">
                <a:moveTo>
                  <a:pt x="0" y="155579"/>
                </a:moveTo>
                <a:lnTo>
                  <a:pt x="0" y="0"/>
                </a:lnTo>
              </a:path>
            </a:pathLst>
          </a:custGeom>
          <a:ln w="12191">
            <a:solidFill>
              <a:srgbClr val="11ABDB"/>
            </a:solidFill>
          </a:ln>
        </p:spPr>
        <p:txBody>
          <a:bodyPr wrap="square" lIns="0" tIns="0" rIns="0" bIns="0" rtlCol="0"/>
          <a:lstStyle/>
          <a:p>
            <a:endParaRPr/>
          </a:p>
        </p:txBody>
      </p:sp>
      <p:sp>
        <p:nvSpPr>
          <p:cNvPr id="47" name="object 47"/>
          <p:cNvSpPr txBox="1"/>
          <p:nvPr/>
        </p:nvSpPr>
        <p:spPr>
          <a:xfrm>
            <a:off x="395422" y="6600811"/>
            <a:ext cx="1741805" cy="127635"/>
          </a:xfrm>
          <a:prstGeom prst="rect">
            <a:avLst/>
          </a:prstGeom>
        </p:spPr>
        <p:txBody>
          <a:bodyPr vert="horz" wrap="square" lIns="0" tIns="0" rIns="0" bIns="0" rtlCol="0">
            <a:spAutoFit/>
          </a:bodyPr>
          <a:lstStyle/>
          <a:p>
            <a:pPr marL="12700">
              <a:lnSpc>
                <a:spcPct val="100000"/>
              </a:lnSpc>
            </a:pPr>
            <a:r>
              <a:rPr sz="800" spc="-5" dirty="0">
                <a:solidFill>
                  <a:srgbClr val="00458C"/>
                </a:solidFill>
                <a:latin typeface="Verdana"/>
                <a:cs typeface="Verdana"/>
                <a:hlinkClick r:id="rId3"/>
              </a:rPr>
              <a:t>P</a:t>
            </a:r>
            <a:r>
              <a:rPr sz="800" dirty="0">
                <a:solidFill>
                  <a:srgbClr val="00458C"/>
                </a:solidFill>
                <a:latin typeface="Verdana"/>
                <a:cs typeface="Verdana"/>
                <a:hlinkClick r:id="rId3"/>
              </a:rPr>
              <a:t>rese</a:t>
            </a:r>
            <a:r>
              <a:rPr sz="800" spc="-5" dirty="0">
                <a:solidFill>
                  <a:srgbClr val="00458C"/>
                </a:solidFill>
                <a:latin typeface="Verdana"/>
                <a:cs typeface="Verdana"/>
                <a:hlinkClick r:id="rId3"/>
              </a:rPr>
              <a:t>ntati</a:t>
            </a:r>
            <a:r>
              <a:rPr sz="800" dirty="0">
                <a:solidFill>
                  <a:srgbClr val="00458C"/>
                </a:solidFill>
                <a:latin typeface="Verdana"/>
                <a:cs typeface="Verdana"/>
                <a:hlinkClick r:id="rId3"/>
              </a:rPr>
              <a:t>on</a:t>
            </a:r>
            <a:r>
              <a:rPr sz="800" spc="80" dirty="0">
                <a:solidFill>
                  <a:srgbClr val="00458C"/>
                </a:solidFill>
                <a:latin typeface="Times New Roman"/>
                <a:cs typeface="Times New Roman"/>
                <a:hlinkClick r:id="rId3"/>
              </a:rPr>
              <a:t> </a:t>
            </a:r>
            <a:r>
              <a:rPr sz="800" spc="-5" dirty="0">
                <a:solidFill>
                  <a:srgbClr val="00458C"/>
                </a:solidFill>
                <a:latin typeface="Verdana"/>
                <a:cs typeface="Verdana"/>
                <a:hlinkClick r:id="rId3"/>
              </a:rPr>
              <a:t>Titl</a:t>
            </a:r>
            <a:r>
              <a:rPr sz="800" dirty="0">
                <a:solidFill>
                  <a:srgbClr val="00458C"/>
                </a:solidFill>
                <a:latin typeface="Verdana"/>
                <a:cs typeface="Verdana"/>
                <a:hlinkClick r:id="rId3"/>
              </a:rPr>
              <a:t>e</a:t>
            </a:r>
            <a:r>
              <a:rPr sz="800" spc="85" dirty="0">
                <a:solidFill>
                  <a:srgbClr val="00458C"/>
                </a:solidFill>
                <a:latin typeface="Times New Roman"/>
                <a:cs typeface="Times New Roman"/>
                <a:hlinkClick r:id="rId3"/>
              </a:rPr>
              <a:t> </a:t>
            </a:r>
            <a:r>
              <a:rPr sz="800" dirty="0">
                <a:solidFill>
                  <a:srgbClr val="00458C"/>
                </a:solidFill>
                <a:latin typeface="Verdana"/>
                <a:cs typeface="Verdana"/>
                <a:hlinkClick r:id="rId3"/>
              </a:rPr>
              <a:t>|</a:t>
            </a:r>
            <a:r>
              <a:rPr sz="800" spc="90" dirty="0">
                <a:solidFill>
                  <a:srgbClr val="00458C"/>
                </a:solidFill>
                <a:latin typeface="Times New Roman"/>
                <a:cs typeface="Times New Roman"/>
                <a:hlinkClick r:id="rId3"/>
              </a:rPr>
              <a:t> </a:t>
            </a:r>
            <a:r>
              <a:rPr sz="800" dirty="0">
                <a:solidFill>
                  <a:srgbClr val="00458C"/>
                </a:solidFill>
                <a:latin typeface="Verdana"/>
                <a:cs typeface="Verdana"/>
                <a:hlinkClick r:id="rId3"/>
              </a:rPr>
              <a:t>A</a:t>
            </a:r>
            <a:r>
              <a:rPr sz="800" spc="-5" dirty="0">
                <a:solidFill>
                  <a:srgbClr val="00458C"/>
                </a:solidFill>
                <a:latin typeface="Verdana"/>
                <a:cs typeface="Verdana"/>
                <a:hlinkClick r:id="rId3"/>
              </a:rPr>
              <a:t>uth</a:t>
            </a:r>
            <a:r>
              <a:rPr sz="800" dirty="0">
                <a:solidFill>
                  <a:srgbClr val="00458C"/>
                </a:solidFill>
                <a:latin typeface="Verdana"/>
                <a:cs typeface="Verdana"/>
                <a:hlinkClick r:id="rId3"/>
              </a:rPr>
              <a:t>or</a:t>
            </a:r>
            <a:r>
              <a:rPr sz="800" spc="90" dirty="0">
                <a:solidFill>
                  <a:srgbClr val="00458C"/>
                </a:solidFill>
                <a:latin typeface="Times New Roman"/>
                <a:cs typeface="Times New Roman"/>
                <a:hlinkClick r:id="rId3"/>
              </a:rPr>
              <a:t> </a:t>
            </a:r>
            <a:r>
              <a:rPr sz="800" dirty="0">
                <a:solidFill>
                  <a:srgbClr val="00458C"/>
                </a:solidFill>
                <a:latin typeface="Verdana"/>
                <a:cs typeface="Verdana"/>
                <a:hlinkClick r:id="rId3"/>
              </a:rPr>
              <a:t>|</a:t>
            </a:r>
            <a:r>
              <a:rPr sz="800" spc="80" dirty="0">
                <a:solidFill>
                  <a:srgbClr val="00458C"/>
                </a:solidFill>
                <a:latin typeface="Times New Roman"/>
                <a:cs typeface="Times New Roman"/>
                <a:hlinkClick r:id="rId3"/>
              </a:rPr>
              <a:t> </a:t>
            </a:r>
            <a:r>
              <a:rPr sz="800" dirty="0">
                <a:solidFill>
                  <a:srgbClr val="00458C"/>
                </a:solidFill>
                <a:latin typeface="Verdana"/>
                <a:cs typeface="Verdana"/>
                <a:hlinkClick r:id="rId3"/>
              </a:rPr>
              <a:t>D</a:t>
            </a:r>
            <a:r>
              <a:rPr sz="800" spc="-5" dirty="0">
                <a:solidFill>
                  <a:srgbClr val="00458C"/>
                </a:solidFill>
                <a:latin typeface="Verdana"/>
                <a:cs typeface="Verdana"/>
                <a:hlinkClick r:id="rId3"/>
              </a:rPr>
              <a:t>at</a:t>
            </a:r>
            <a:r>
              <a:rPr sz="800" dirty="0">
                <a:solidFill>
                  <a:srgbClr val="00458C"/>
                </a:solidFill>
                <a:latin typeface="Verdana"/>
                <a:cs typeface="Verdana"/>
                <a:hlinkClick r:id="rId3"/>
              </a:rPr>
              <a:t>e</a:t>
            </a:r>
            <a:endParaRPr sz="800">
              <a:latin typeface="Verdana"/>
              <a:cs typeface="Verdana"/>
            </a:endParaRPr>
          </a:p>
        </p:txBody>
      </p:sp>
      <p:sp>
        <p:nvSpPr>
          <p:cNvPr id="49" name="object 49"/>
          <p:cNvSpPr txBox="1"/>
          <p:nvPr/>
        </p:nvSpPr>
        <p:spPr>
          <a:xfrm>
            <a:off x="11857999" y="6606598"/>
            <a:ext cx="90805" cy="127635"/>
          </a:xfrm>
          <a:prstGeom prst="rect">
            <a:avLst/>
          </a:prstGeom>
        </p:spPr>
        <p:txBody>
          <a:bodyPr vert="horz" wrap="square" lIns="0" tIns="0" rIns="0" bIns="0" rtlCol="0">
            <a:spAutoFit/>
          </a:bodyPr>
          <a:lstStyle/>
          <a:p>
            <a:pPr marL="12700">
              <a:lnSpc>
                <a:spcPct val="100000"/>
              </a:lnSpc>
            </a:pPr>
            <a:r>
              <a:rPr sz="800" dirty="0">
                <a:solidFill>
                  <a:srgbClr val="7F7F7F"/>
                </a:solidFill>
                <a:latin typeface="Verdana"/>
                <a:cs typeface="Verdana"/>
              </a:rPr>
              <a:t>4</a:t>
            </a:r>
            <a:endParaRPr sz="800" dirty="0">
              <a:latin typeface="Verdana"/>
              <a:cs typeface="Verdana"/>
            </a:endParaRPr>
          </a:p>
        </p:txBody>
      </p:sp>
      <p:sp>
        <p:nvSpPr>
          <p:cNvPr id="50" name="object 8">
            <a:extLst>
              <a:ext uri="{FF2B5EF4-FFF2-40B4-BE49-F238E27FC236}">
                <a16:creationId xmlns:a16="http://schemas.microsoft.com/office/drawing/2014/main" id="{FF45504F-A26F-4BBD-8F50-A07A40CA0FE9}"/>
              </a:ext>
            </a:extLst>
          </p:cNvPr>
          <p:cNvSpPr txBox="1">
            <a:spLocks noGrp="1"/>
          </p:cNvSpPr>
          <p:nvPr>
            <p:ph type="title"/>
          </p:nvPr>
        </p:nvSpPr>
        <p:spPr>
          <a:xfrm>
            <a:off x="1228038" y="45000"/>
            <a:ext cx="10267962" cy="447679"/>
          </a:xfrm>
          <a:prstGeom prst="rect">
            <a:avLst/>
          </a:prstGeom>
        </p:spPr>
        <p:txBody>
          <a:bodyPr vert="horz" wrap="square" lIns="0" tIns="49649" rIns="0" bIns="0" rtlCol="0">
            <a:spAutoFit/>
          </a:bodyPr>
          <a:lstStyle/>
          <a:p>
            <a:pPr marL="5715">
              <a:lnSpc>
                <a:spcPts val="3050"/>
              </a:lnSpc>
            </a:pPr>
            <a:r>
              <a:rPr lang="en-US" spc="-10" dirty="0"/>
              <a:t>Sample Survey Questions – English &amp; French</a:t>
            </a:r>
            <a:endParaRPr dirty="0"/>
          </a:p>
        </p:txBody>
      </p:sp>
      <p:graphicFrame>
        <p:nvGraphicFramePr>
          <p:cNvPr id="4" name="Table 3">
            <a:extLst>
              <a:ext uri="{FF2B5EF4-FFF2-40B4-BE49-F238E27FC236}">
                <a16:creationId xmlns:a16="http://schemas.microsoft.com/office/drawing/2014/main" id="{9F8082C7-FC1C-42C3-A027-39C98F875009}"/>
              </a:ext>
            </a:extLst>
          </p:cNvPr>
          <p:cNvGraphicFramePr>
            <a:graphicFrameLocks noGrp="1"/>
          </p:cNvGraphicFramePr>
          <p:nvPr>
            <p:extLst>
              <p:ext uri="{D42A27DB-BD31-4B8C-83A1-F6EECF244321}">
                <p14:modId xmlns:p14="http://schemas.microsoft.com/office/powerpoint/2010/main" val="2431721651"/>
              </p:ext>
            </p:extLst>
          </p:nvPr>
        </p:nvGraphicFramePr>
        <p:xfrm>
          <a:off x="696000" y="621000"/>
          <a:ext cx="10656000" cy="5265696"/>
        </p:xfrm>
        <a:graphic>
          <a:graphicData uri="http://schemas.openxmlformats.org/drawingml/2006/table">
            <a:tbl>
              <a:tblPr/>
              <a:tblGrid>
                <a:gridCol w="5328000">
                  <a:extLst>
                    <a:ext uri="{9D8B030D-6E8A-4147-A177-3AD203B41FA5}">
                      <a16:colId xmlns:a16="http://schemas.microsoft.com/office/drawing/2014/main" val="3243585620"/>
                    </a:ext>
                  </a:extLst>
                </a:gridCol>
                <a:gridCol w="5328000">
                  <a:extLst>
                    <a:ext uri="{9D8B030D-6E8A-4147-A177-3AD203B41FA5}">
                      <a16:colId xmlns:a16="http://schemas.microsoft.com/office/drawing/2014/main" val="1729158610"/>
                    </a:ext>
                  </a:extLst>
                </a:gridCol>
              </a:tblGrid>
              <a:tr h="198000">
                <a:tc>
                  <a:txBody>
                    <a:bodyPr/>
                    <a:lstStyle/>
                    <a:p>
                      <a:pPr algn="ctr" fontAlgn="ctr"/>
                      <a:r>
                        <a:rPr lang="en-US" sz="1400" b="1" i="0" u="none" strike="noStrike" dirty="0">
                          <a:solidFill>
                            <a:srgbClr val="000000"/>
                          </a:solidFill>
                          <a:effectLst/>
                          <a:latin typeface="Calibri" panose="020F0502020204030204" pitchFamily="34" charset="0"/>
                        </a:rPr>
                        <a:t>Question</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gn="ctr" fontAlgn="ctr"/>
                      <a:r>
                        <a:rPr lang="en-US" sz="1400" b="1" i="0" u="none" strike="noStrike">
                          <a:solidFill>
                            <a:srgbClr val="000000"/>
                          </a:solidFill>
                          <a:effectLst/>
                          <a:latin typeface="Calibri" panose="020F0502020204030204" pitchFamily="34" charset="0"/>
                        </a:rPr>
                        <a:t>English</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237917765"/>
                  </a:ext>
                </a:extLst>
              </a:tr>
              <a:tr h="198000">
                <a:tc>
                  <a:txBody>
                    <a:bodyPr/>
                    <a:lstStyle/>
                    <a:p>
                      <a:pPr algn="ctr" fontAlgn="ctr"/>
                      <a:r>
                        <a:rPr lang="en-US" sz="1400" b="0" i="0" u="none" strike="noStrike">
                          <a:solidFill>
                            <a:srgbClr val="000000"/>
                          </a:solidFill>
                          <a:effectLst/>
                          <a:latin typeface="Calibri" panose="020F0502020204030204" pitchFamily="34" charset="0"/>
                        </a:rPr>
                        <a:t>Q1</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0" i="0" u="none" strike="noStrike" dirty="0">
                          <a:solidFill>
                            <a:srgbClr val="000000"/>
                          </a:solidFill>
                          <a:effectLst/>
                          <a:latin typeface="Calibri" panose="020F0502020204030204" pitchFamily="34" charset="0"/>
                        </a:rPr>
                        <a:t>Mode of contact ?</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44964516"/>
                  </a:ext>
                </a:extLst>
              </a:tr>
              <a:tr h="198000">
                <a:tc rowSpan="3">
                  <a:txBody>
                    <a:bodyPr/>
                    <a:lstStyle/>
                    <a:p>
                      <a:pPr algn="ctr" fontAlgn="ctr"/>
                      <a:r>
                        <a:rPr lang="en-US" sz="1400" b="0" i="0" u="none" strike="noStrike">
                          <a:solidFill>
                            <a:srgbClr val="000000"/>
                          </a:solidFill>
                          <a:effectLst/>
                          <a:latin typeface="Calibri" panose="020F0502020204030204" pitchFamily="34" charset="0"/>
                        </a:rPr>
                        <a:t>Options</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Telephone</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4129014"/>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Email </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9102125"/>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Chat</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2593976"/>
                  </a:ext>
                </a:extLst>
              </a:tr>
              <a:tr h="198000">
                <a:tc>
                  <a:txBody>
                    <a:bodyPr/>
                    <a:lstStyle/>
                    <a:p>
                      <a:pPr algn="ctr" fontAlgn="ctr"/>
                      <a:r>
                        <a:rPr lang="en-US" sz="1400" b="0" i="0" u="none" strike="noStrike" dirty="0">
                          <a:solidFill>
                            <a:srgbClr val="000000"/>
                          </a:solidFill>
                          <a:effectLst/>
                          <a:latin typeface="Calibri" panose="020F0502020204030204" pitchFamily="34" charset="0"/>
                        </a:rPr>
                        <a:t>Q2</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0" i="0" u="none" strike="noStrike" dirty="0">
                          <a:solidFill>
                            <a:srgbClr val="000000"/>
                          </a:solidFill>
                          <a:effectLst/>
                          <a:latin typeface="Calibri" panose="020F0502020204030204" pitchFamily="34" charset="0"/>
                        </a:rPr>
                        <a:t>Speed of Resolution ? </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931048986"/>
                  </a:ext>
                </a:extLst>
              </a:tr>
              <a:tr h="198000">
                <a:tc rowSpan="3">
                  <a:txBody>
                    <a:bodyPr/>
                    <a:lstStyle/>
                    <a:p>
                      <a:pPr algn="ctr" fontAlgn="ctr"/>
                      <a:r>
                        <a:rPr lang="en-US" sz="1400" b="0" i="0" u="none" strike="noStrike" dirty="0">
                          <a:solidFill>
                            <a:srgbClr val="000000"/>
                          </a:solidFill>
                          <a:effectLst/>
                          <a:latin typeface="Calibri" panose="020F0502020204030204" pitchFamily="34" charset="0"/>
                        </a:rPr>
                        <a:t>Options</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Fast</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490297"/>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Average</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300251"/>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Slow</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4060986"/>
                  </a:ext>
                </a:extLst>
              </a:tr>
              <a:tr h="198000">
                <a:tc>
                  <a:txBody>
                    <a:bodyPr/>
                    <a:lstStyle/>
                    <a:p>
                      <a:pPr algn="ctr" fontAlgn="ctr"/>
                      <a:r>
                        <a:rPr lang="en-US" sz="1400" b="0" i="0" u="none" strike="noStrike" dirty="0">
                          <a:solidFill>
                            <a:srgbClr val="000000"/>
                          </a:solidFill>
                          <a:effectLst/>
                          <a:latin typeface="Calibri" panose="020F0502020204030204" pitchFamily="34" charset="0"/>
                        </a:rPr>
                        <a:t>Q3</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0" i="0" u="none" strike="noStrike" dirty="0">
                          <a:solidFill>
                            <a:srgbClr val="000000"/>
                          </a:solidFill>
                          <a:effectLst/>
                          <a:latin typeface="Calibri" panose="020F0502020204030204" pitchFamily="34" charset="0"/>
                        </a:rPr>
                        <a:t>Overall communication Skills ?</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570824500"/>
                  </a:ext>
                </a:extLst>
              </a:tr>
              <a:tr h="198000">
                <a:tc rowSpan="3">
                  <a:txBody>
                    <a:bodyPr/>
                    <a:lstStyle/>
                    <a:p>
                      <a:pPr algn="ctr" fontAlgn="ctr"/>
                      <a:r>
                        <a:rPr lang="en-US" sz="1400" b="0" i="0" u="none" strike="noStrike">
                          <a:solidFill>
                            <a:srgbClr val="000000"/>
                          </a:solidFill>
                          <a:effectLst/>
                          <a:latin typeface="Calibri" panose="020F0502020204030204" pitchFamily="34" charset="0"/>
                        </a:rPr>
                        <a:t>Options</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Excellent</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135963"/>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Good</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9696843"/>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Poor</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8717446"/>
                  </a:ext>
                </a:extLst>
              </a:tr>
              <a:tr h="198000">
                <a:tc>
                  <a:txBody>
                    <a:bodyPr/>
                    <a:lstStyle/>
                    <a:p>
                      <a:pPr algn="ctr" fontAlgn="ctr"/>
                      <a:r>
                        <a:rPr lang="en-US" sz="1400" b="0" i="0" u="none" strike="noStrike">
                          <a:solidFill>
                            <a:srgbClr val="000000"/>
                          </a:solidFill>
                          <a:effectLst/>
                          <a:latin typeface="Calibri" panose="020F0502020204030204" pitchFamily="34" charset="0"/>
                        </a:rPr>
                        <a:t>Q4</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0" i="0" u="none" strike="noStrike" dirty="0">
                          <a:solidFill>
                            <a:srgbClr val="000000"/>
                          </a:solidFill>
                          <a:effectLst/>
                          <a:latin typeface="Calibri" panose="020F0502020204030204" pitchFamily="34" charset="0"/>
                        </a:rPr>
                        <a:t>Technical Knowledge of the Agent ?</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496090785"/>
                  </a:ext>
                </a:extLst>
              </a:tr>
              <a:tr h="198000">
                <a:tc rowSpan="3">
                  <a:txBody>
                    <a:bodyPr/>
                    <a:lstStyle/>
                    <a:p>
                      <a:pPr algn="ctr" fontAlgn="ctr"/>
                      <a:r>
                        <a:rPr lang="en-US" sz="1400" b="0" i="0" u="none" strike="noStrike">
                          <a:solidFill>
                            <a:srgbClr val="000000"/>
                          </a:solidFill>
                          <a:effectLst/>
                          <a:latin typeface="Calibri" panose="020F0502020204030204" pitchFamily="34" charset="0"/>
                        </a:rPr>
                        <a:t>Options</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Excellent</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1042961"/>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Good</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491923"/>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Poor</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5371105"/>
                  </a:ext>
                </a:extLst>
              </a:tr>
              <a:tr h="198000">
                <a:tc>
                  <a:txBody>
                    <a:bodyPr/>
                    <a:lstStyle/>
                    <a:p>
                      <a:pPr algn="ctr" fontAlgn="ctr"/>
                      <a:r>
                        <a:rPr lang="en-US" sz="1400" b="0" i="0" u="none" strike="noStrike">
                          <a:solidFill>
                            <a:srgbClr val="000000"/>
                          </a:solidFill>
                          <a:effectLst/>
                          <a:latin typeface="Calibri" panose="020F0502020204030204" pitchFamily="34" charset="0"/>
                        </a:rPr>
                        <a:t>Q5</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0" i="0" u="none" strike="noStrike" dirty="0">
                          <a:solidFill>
                            <a:srgbClr val="000000"/>
                          </a:solidFill>
                          <a:effectLst/>
                          <a:latin typeface="Calibri" panose="020F0502020204030204" pitchFamily="34" charset="0"/>
                        </a:rPr>
                        <a:t>Overall Satisfaction with the A&amp;W Universal Support Desk ?</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458145006"/>
                  </a:ext>
                </a:extLst>
              </a:tr>
              <a:tr h="198000">
                <a:tc rowSpan="4">
                  <a:txBody>
                    <a:bodyPr/>
                    <a:lstStyle/>
                    <a:p>
                      <a:pPr algn="ctr" fontAlgn="ctr"/>
                      <a:r>
                        <a:rPr lang="en-US" sz="1400" b="0" i="0" u="none" strike="noStrike">
                          <a:solidFill>
                            <a:srgbClr val="000000"/>
                          </a:solidFill>
                          <a:effectLst/>
                          <a:latin typeface="Calibri" panose="020F0502020204030204" pitchFamily="34" charset="0"/>
                        </a:rPr>
                        <a:t>Options</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Very Happy</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54027"/>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Happy</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060345"/>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Dissatisfied</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1503728"/>
                  </a:ext>
                </a:extLst>
              </a:tr>
              <a:tr h="198000">
                <a:tc vMerge="1">
                  <a:txBody>
                    <a:bodyPr/>
                    <a:lstStyle/>
                    <a:p>
                      <a:endParaRPr lang="en-US"/>
                    </a:p>
                  </a:txBody>
                  <a:tcPr/>
                </a:tc>
                <a:tc>
                  <a:txBody>
                    <a:bodyPr/>
                    <a:lstStyle/>
                    <a:p>
                      <a:pPr algn="ctr" fontAlgn="ctr"/>
                      <a:r>
                        <a:rPr lang="en-US" sz="1400" b="0" i="0" u="none" strike="noStrike" dirty="0">
                          <a:solidFill>
                            <a:srgbClr val="000000"/>
                          </a:solidFill>
                          <a:effectLst/>
                          <a:latin typeface="Calibri" panose="020F0502020204030204" pitchFamily="34" charset="0"/>
                        </a:rPr>
                        <a:t>Need a Call back</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322672"/>
                  </a:ext>
                </a:extLst>
              </a:tr>
              <a:tr h="198000">
                <a:tc>
                  <a:txBody>
                    <a:bodyPr/>
                    <a:lstStyle/>
                    <a:p>
                      <a:pPr algn="ctr" fontAlgn="ctr"/>
                      <a:r>
                        <a:rPr lang="en-US" sz="1400" b="0" i="0" u="none" strike="noStrike">
                          <a:solidFill>
                            <a:srgbClr val="000000"/>
                          </a:solidFill>
                          <a:effectLst/>
                          <a:latin typeface="Calibri" panose="020F0502020204030204" pitchFamily="34" charset="0"/>
                        </a:rPr>
                        <a:t>Q6</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US" sz="1400" b="0" i="0" u="none" strike="noStrike" dirty="0">
                          <a:solidFill>
                            <a:srgbClr val="000000"/>
                          </a:solidFill>
                          <a:effectLst/>
                          <a:latin typeface="Calibri" panose="020F0502020204030204" pitchFamily="34" charset="0"/>
                        </a:rPr>
                        <a:t>Share your valuable Feedback Please…</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213981103"/>
                  </a:ext>
                </a:extLst>
              </a:tr>
              <a:tr h="198000">
                <a:tc>
                  <a:txBody>
                    <a:bodyPr/>
                    <a:lstStyle/>
                    <a:p>
                      <a:pPr algn="ctr" fontAlgn="ctr"/>
                      <a:r>
                        <a:rPr lang="en-US" sz="1400" b="0" i="0" u="none" strike="noStrike">
                          <a:solidFill>
                            <a:srgbClr val="000000"/>
                          </a:solidFill>
                          <a:effectLst/>
                          <a:latin typeface="Calibri" panose="020F0502020204030204" pitchFamily="34" charset="0"/>
                        </a:rPr>
                        <a:t>Comment Section : </a:t>
                      </a:r>
                    </a:p>
                  </a:txBody>
                  <a:tcPr marL="6044" marR="6044" marT="604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Calibri" panose="020F0502020204030204" pitchFamily="34" charset="0"/>
                        </a:rPr>
                        <a:t> </a:t>
                      </a:r>
                    </a:p>
                  </a:txBody>
                  <a:tcPr marL="6044" marR="6044" marT="604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9439433"/>
                  </a:ext>
                </a:extLst>
              </a:tr>
            </a:tbl>
          </a:graphicData>
        </a:graphic>
      </p:graphicFrame>
      <p:sp>
        <p:nvSpPr>
          <p:cNvPr id="5" name="TextBox 4">
            <a:extLst>
              <a:ext uri="{FF2B5EF4-FFF2-40B4-BE49-F238E27FC236}">
                <a16:creationId xmlns:a16="http://schemas.microsoft.com/office/drawing/2014/main" id="{DB1D1918-259F-42DD-92C2-8966F08BCE86}"/>
              </a:ext>
            </a:extLst>
          </p:cNvPr>
          <p:cNvSpPr txBox="1"/>
          <p:nvPr/>
        </p:nvSpPr>
        <p:spPr>
          <a:xfrm>
            <a:off x="696000" y="5949000"/>
            <a:ext cx="10656000" cy="523220"/>
          </a:xfrm>
          <a:prstGeom prst="rect">
            <a:avLst/>
          </a:prstGeom>
          <a:noFill/>
          <a:ln>
            <a:solidFill>
              <a:schemeClr val="accent1"/>
            </a:solidFill>
          </a:ln>
        </p:spPr>
        <p:txBody>
          <a:bodyPr wrap="square" rtlCol="0">
            <a:spAutoFit/>
          </a:bodyPr>
          <a:lstStyle/>
          <a:p>
            <a:r>
              <a:rPr lang="en-US" sz="1400" u="sng" dirty="0"/>
              <a:t>Note</a:t>
            </a:r>
            <a:r>
              <a:rPr lang="en-US" sz="1400" dirty="0"/>
              <a:t> : We might have to slightly tweak the SOW definition of CSAT SLA measurement with the proposed changes. </a:t>
            </a:r>
          </a:p>
          <a:p>
            <a:r>
              <a:rPr lang="en-US" sz="1400" dirty="0"/>
              <a:t>Current Overall rating : 1 to 5 ( 5 being Very Satisfied as mention in slide-1 ). Change : 1 to 4 (1 being Very Happy)</a:t>
            </a:r>
          </a:p>
        </p:txBody>
      </p:sp>
    </p:spTree>
    <p:extLst>
      <p:ext uri="{BB962C8B-B14F-4D97-AF65-F5344CB8AC3E}">
        <p14:creationId xmlns:p14="http://schemas.microsoft.com/office/powerpoint/2010/main" val="3398124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84220" y="6588252"/>
            <a:ext cx="0" cy="155575"/>
          </a:xfrm>
          <a:custGeom>
            <a:avLst/>
            <a:gdLst/>
            <a:ahLst/>
            <a:cxnLst/>
            <a:rect l="l" t="t" r="r" b="b"/>
            <a:pathLst>
              <a:path h="155575">
                <a:moveTo>
                  <a:pt x="0" y="155579"/>
                </a:moveTo>
                <a:lnTo>
                  <a:pt x="0" y="0"/>
                </a:lnTo>
              </a:path>
            </a:pathLst>
          </a:custGeom>
          <a:ln w="12191">
            <a:solidFill>
              <a:srgbClr val="11ABDB"/>
            </a:solidFill>
          </a:ln>
        </p:spPr>
        <p:txBody>
          <a:bodyPr wrap="square" lIns="0" tIns="0" rIns="0" bIns="0" rtlCol="0"/>
          <a:lstStyle/>
          <a:p>
            <a:endParaRPr/>
          </a:p>
        </p:txBody>
      </p:sp>
      <p:sp>
        <p:nvSpPr>
          <p:cNvPr id="47" name="object 47"/>
          <p:cNvSpPr txBox="1"/>
          <p:nvPr/>
        </p:nvSpPr>
        <p:spPr>
          <a:xfrm>
            <a:off x="395422" y="6600811"/>
            <a:ext cx="1741805" cy="127635"/>
          </a:xfrm>
          <a:prstGeom prst="rect">
            <a:avLst/>
          </a:prstGeom>
        </p:spPr>
        <p:txBody>
          <a:bodyPr vert="horz" wrap="square" lIns="0" tIns="0" rIns="0" bIns="0" rtlCol="0">
            <a:spAutoFit/>
          </a:bodyPr>
          <a:lstStyle/>
          <a:p>
            <a:pPr marL="12700">
              <a:lnSpc>
                <a:spcPct val="100000"/>
              </a:lnSpc>
            </a:pPr>
            <a:r>
              <a:rPr sz="800" spc="-5" dirty="0">
                <a:solidFill>
                  <a:srgbClr val="00458C"/>
                </a:solidFill>
                <a:latin typeface="Verdana"/>
                <a:cs typeface="Verdana"/>
                <a:hlinkClick r:id="rId3"/>
              </a:rPr>
              <a:t>P</a:t>
            </a:r>
            <a:r>
              <a:rPr sz="800" dirty="0">
                <a:solidFill>
                  <a:srgbClr val="00458C"/>
                </a:solidFill>
                <a:latin typeface="Verdana"/>
                <a:cs typeface="Verdana"/>
                <a:hlinkClick r:id="rId3"/>
              </a:rPr>
              <a:t>rese</a:t>
            </a:r>
            <a:r>
              <a:rPr sz="800" spc="-5" dirty="0">
                <a:solidFill>
                  <a:srgbClr val="00458C"/>
                </a:solidFill>
                <a:latin typeface="Verdana"/>
                <a:cs typeface="Verdana"/>
                <a:hlinkClick r:id="rId3"/>
              </a:rPr>
              <a:t>ntati</a:t>
            </a:r>
            <a:r>
              <a:rPr sz="800" dirty="0">
                <a:solidFill>
                  <a:srgbClr val="00458C"/>
                </a:solidFill>
                <a:latin typeface="Verdana"/>
                <a:cs typeface="Verdana"/>
                <a:hlinkClick r:id="rId3"/>
              </a:rPr>
              <a:t>on</a:t>
            </a:r>
            <a:r>
              <a:rPr sz="800" spc="80" dirty="0">
                <a:solidFill>
                  <a:srgbClr val="00458C"/>
                </a:solidFill>
                <a:latin typeface="Times New Roman"/>
                <a:cs typeface="Times New Roman"/>
                <a:hlinkClick r:id="rId3"/>
              </a:rPr>
              <a:t> </a:t>
            </a:r>
            <a:r>
              <a:rPr sz="800" spc="-5" dirty="0">
                <a:solidFill>
                  <a:srgbClr val="00458C"/>
                </a:solidFill>
                <a:latin typeface="Verdana"/>
                <a:cs typeface="Verdana"/>
                <a:hlinkClick r:id="rId3"/>
              </a:rPr>
              <a:t>Titl</a:t>
            </a:r>
            <a:r>
              <a:rPr sz="800" dirty="0">
                <a:solidFill>
                  <a:srgbClr val="00458C"/>
                </a:solidFill>
                <a:latin typeface="Verdana"/>
                <a:cs typeface="Verdana"/>
                <a:hlinkClick r:id="rId3"/>
              </a:rPr>
              <a:t>e</a:t>
            </a:r>
            <a:r>
              <a:rPr sz="800" spc="85" dirty="0">
                <a:solidFill>
                  <a:srgbClr val="00458C"/>
                </a:solidFill>
                <a:latin typeface="Times New Roman"/>
                <a:cs typeface="Times New Roman"/>
                <a:hlinkClick r:id="rId3"/>
              </a:rPr>
              <a:t> </a:t>
            </a:r>
            <a:r>
              <a:rPr sz="800" dirty="0">
                <a:solidFill>
                  <a:srgbClr val="00458C"/>
                </a:solidFill>
                <a:latin typeface="Verdana"/>
                <a:cs typeface="Verdana"/>
                <a:hlinkClick r:id="rId3"/>
              </a:rPr>
              <a:t>|</a:t>
            </a:r>
            <a:r>
              <a:rPr sz="800" spc="90" dirty="0">
                <a:solidFill>
                  <a:srgbClr val="00458C"/>
                </a:solidFill>
                <a:latin typeface="Times New Roman"/>
                <a:cs typeface="Times New Roman"/>
                <a:hlinkClick r:id="rId3"/>
              </a:rPr>
              <a:t> </a:t>
            </a:r>
            <a:r>
              <a:rPr sz="800" dirty="0">
                <a:solidFill>
                  <a:srgbClr val="00458C"/>
                </a:solidFill>
                <a:latin typeface="Verdana"/>
                <a:cs typeface="Verdana"/>
                <a:hlinkClick r:id="rId3"/>
              </a:rPr>
              <a:t>A</a:t>
            </a:r>
            <a:r>
              <a:rPr sz="800" spc="-5" dirty="0">
                <a:solidFill>
                  <a:srgbClr val="00458C"/>
                </a:solidFill>
                <a:latin typeface="Verdana"/>
                <a:cs typeface="Verdana"/>
                <a:hlinkClick r:id="rId3"/>
              </a:rPr>
              <a:t>uth</a:t>
            </a:r>
            <a:r>
              <a:rPr sz="800" dirty="0">
                <a:solidFill>
                  <a:srgbClr val="00458C"/>
                </a:solidFill>
                <a:latin typeface="Verdana"/>
                <a:cs typeface="Verdana"/>
                <a:hlinkClick r:id="rId3"/>
              </a:rPr>
              <a:t>or</a:t>
            </a:r>
            <a:r>
              <a:rPr sz="800" spc="90" dirty="0">
                <a:solidFill>
                  <a:srgbClr val="00458C"/>
                </a:solidFill>
                <a:latin typeface="Times New Roman"/>
                <a:cs typeface="Times New Roman"/>
                <a:hlinkClick r:id="rId3"/>
              </a:rPr>
              <a:t> </a:t>
            </a:r>
            <a:r>
              <a:rPr sz="800" dirty="0">
                <a:solidFill>
                  <a:srgbClr val="00458C"/>
                </a:solidFill>
                <a:latin typeface="Verdana"/>
                <a:cs typeface="Verdana"/>
                <a:hlinkClick r:id="rId3"/>
              </a:rPr>
              <a:t>|</a:t>
            </a:r>
            <a:r>
              <a:rPr sz="800" spc="80" dirty="0">
                <a:solidFill>
                  <a:srgbClr val="00458C"/>
                </a:solidFill>
                <a:latin typeface="Times New Roman"/>
                <a:cs typeface="Times New Roman"/>
                <a:hlinkClick r:id="rId3"/>
              </a:rPr>
              <a:t> </a:t>
            </a:r>
            <a:r>
              <a:rPr sz="800" dirty="0">
                <a:solidFill>
                  <a:srgbClr val="00458C"/>
                </a:solidFill>
                <a:latin typeface="Verdana"/>
                <a:cs typeface="Verdana"/>
                <a:hlinkClick r:id="rId3"/>
              </a:rPr>
              <a:t>D</a:t>
            </a:r>
            <a:r>
              <a:rPr sz="800" spc="-5" dirty="0">
                <a:solidFill>
                  <a:srgbClr val="00458C"/>
                </a:solidFill>
                <a:latin typeface="Verdana"/>
                <a:cs typeface="Verdana"/>
                <a:hlinkClick r:id="rId3"/>
              </a:rPr>
              <a:t>at</a:t>
            </a:r>
            <a:r>
              <a:rPr sz="800" dirty="0">
                <a:solidFill>
                  <a:srgbClr val="00458C"/>
                </a:solidFill>
                <a:latin typeface="Verdana"/>
                <a:cs typeface="Verdana"/>
                <a:hlinkClick r:id="rId3"/>
              </a:rPr>
              <a:t>e</a:t>
            </a:r>
            <a:endParaRPr sz="800">
              <a:latin typeface="Verdana"/>
              <a:cs typeface="Verdana"/>
            </a:endParaRPr>
          </a:p>
        </p:txBody>
      </p:sp>
      <p:sp>
        <p:nvSpPr>
          <p:cNvPr id="49" name="object 49"/>
          <p:cNvSpPr txBox="1"/>
          <p:nvPr/>
        </p:nvSpPr>
        <p:spPr>
          <a:xfrm>
            <a:off x="11857999" y="6606598"/>
            <a:ext cx="90805" cy="127635"/>
          </a:xfrm>
          <a:prstGeom prst="rect">
            <a:avLst/>
          </a:prstGeom>
        </p:spPr>
        <p:txBody>
          <a:bodyPr vert="horz" wrap="square" lIns="0" tIns="0" rIns="0" bIns="0" rtlCol="0">
            <a:spAutoFit/>
          </a:bodyPr>
          <a:lstStyle/>
          <a:p>
            <a:pPr marL="12700">
              <a:lnSpc>
                <a:spcPct val="100000"/>
              </a:lnSpc>
            </a:pPr>
            <a:r>
              <a:rPr lang="en-US" sz="800" dirty="0">
                <a:latin typeface="Verdana"/>
                <a:cs typeface="Verdana"/>
              </a:rPr>
              <a:t>5</a:t>
            </a:r>
            <a:endParaRPr sz="800" dirty="0">
              <a:latin typeface="Verdana"/>
              <a:cs typeface="Verdana"/>
            </a:endParaRPr>
          </a:p>
        </p:txBody>
      </p:sp>
      <p:sp>
        <p:nvSpPr>
          <p:cNvPr id="50" name="object 8">
            <a:extLst>
              <a:ext uri="{FF2B5EF4-FFF2-40B4-BE49-F238E27FC236}">
                <a16:creationId xmlns:a16="http://schemas.microsoft.com/office/drawing/2014/main" id="{FF45504F-A26F-4BBD-8F50-A07A40CA0FE9}"/>
              </a:ext>
            </a:extLst>
          </p:cNvPr>
          <p:cNvSpPr txBox="1">
            <a:spLocks noGrp="1"/>
          </p:cNvSpPr>
          <p:nvPr>
            <p:ph type="title"/>
          </p:nvPr>
        </p:nvSpPr>
        <p:spPr>
          <a:xfrm>
            <a:off x="1228038" y="45000"/>
            <a:ext cx="10267962" cy="447679"/>
          </a:xfrm>
          <a:prstGeom prst="rect">
            <a:avLst/>
          </a:prstGeom>
        </p:spPr>
        <p:txBody>
          <a:bodyPr vert="horz" wrap="square" lIns="0" tIns="49649" rIns="0" bIns="0" rtlCol="0">
            <a:spAutoFit/>
          </a:bodyPr>
          <a:lstStyle/>
          <a:p>
            <a:pPr marL="5715">
              <a:lnSpc>
                <a:spcPts val="3050"/>
              </a:lnSpc>
            </a:pPr>
            <a:r>
              <a:rPr lang="en-US" spc="-10" dirty="0"/>
              <a:t>Proposed Definition and CSAT Calculation change</a:t>
            </a:r>
            <a:endParaRPr dirty="0"/>
          </a:p>
        </p:txBody>
      </p:sp>
      <p:graphicFrame>
        <p:nvGraphicFramePr>
          <p:cNvPr id="3" name="Diagram 2">
            <a:extLst>
              <a:ext uri="{FF2B5EF4-FFF2-40B4-BE49-F238E27FC236}">
                <a16:creationId xmlns:a16="http://schemas.microsoft.com/office/drawing/2014/main" id="{BDAB03BC-9BCD-48FC-AC19-67F25EBD82F3}"/>
              </a:ext>
            </a:extLst>
          </p:cNvPr>
          <p:cNvGraphicFramePr/>
          <p:nvPr>
            <p:extLst>
              <p:ext uri="{D42A27DB-BD31-4B8C-83A1-F6EECF244321}">
                <p14:modId xmlns:p14="http://schemas.microsoft.com/office/powerpoint/2010/main" val="2522056708"/>
              </p:ext>
            </p:extLst>
          </p:nvPr>
        </p:nvGraphicFramePr>
        <p:xfrm>
          <a:off x="408000" y="818333"/>
          <a:ext cx="11324804"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032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8FE7168-D87E-42AB-B386-4F7E19B889AB}" vid="{7C06C9C1-D327-42EB-BC2F-EA21D6F62B06}"/>
    </a:ext>
  </a:extLst>
</a:theme>
</file>

<file path=ppt/theme/theme2.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14D83F11-89F6-4441-B5DC-94FD0DFB8031}"/>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6755</TotalTime>
  <Words>287</Words>
  <Application>Microsoft Office PowerPoint</Application>
  <PresentationFormat>Widescreen</PresentationFormat>
  <Paragraphs>82</Paragraphs>
  <Slides>6</Slides>
  <Notes>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5" baseType="lpstr">
      <vt:lpstr>Arial</vt:lpstr>
      <vt:lpstr>Calibri</vt:lpstr>
      <vt:lpstr>Consolas</vt:lpstr>
      <vt:lpstr>Times New Roman</vt:lpstr>
      <vt:lpstr>Verdana</vt:lpstr>
      <vt:lpstr>Wingdings</vt:lpstr>
      <vt:lpstr>Final slides</vt:lpstr>
      <vt:lpstr>Content Layouts</vt:lpstr>
      <vt:lpstr>think-cell Slide</vt:lpstr>
      <vt:lpstr>A&amp;W CSAT Survey Mechanism Approach</vt:lpstr>
      <vt:lpstr>CSAT Calculation in SOW</vt:lpstr>
      <vt:lpstr>Sample Survey Email – On Resolved Incidents</vt:lpstr>
      <vt:lpstr>Sample Survey Questions – English &amp; French</vt:lpstr>
      <vt:lpstr>Proposed Definition and CSAT Calculation change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Capgemini</dc:creator>
  <cp:lastModifiedBy>Saxena, Sachin</cp:lastModifiedBy>
  <cp:revision>922</cp:revision>
  <dcterms:created xsi:type="dcterms:W3CDTF">2017-11-02T14:01:05Z</dcterms:created>
  <dcterms:modified xsi:type="dcterms:W3CDTF">2018-06-18T15:50:10Z</dcterms:modified>
</cp:coreProperties>
</file>