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Lst>
  <p:sldSz cx="4572000" cy="27432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91" d="100"/>
          <a:sy n="191" d="100"/>
        </p:scale>
        <p:origin x="-1458" y="-282"/>
      </p:cViewPr>
      <p:guideLst>
        <p:guide orient="horz" pos="864"/>
        <p:guide pos="14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91" Type="http://schemas.openxmlformats.org/officeDocument/2006/relationships/slide" Target="slides/slide187.xml"/><Relationship Id="rId196"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tableStyles" Target="tableStyles.xml"/><Relationship Id="rId172" Type="http://schemas.openxmlformats.org/officeDocument/2006/relationships/slide" Target="slides/slide168.xml"/><Relationship Id="rId193" Type="http://schemas.openxmlformats.org/officeDocument/2006/relationships/slide" Target="slides/slide189.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presProps" Target="presProps.xml"/><Relationship Id="rId190" Type="http://schemas.openxmlformats.org/officeDocument/2006/relationships/slide" Target="slides/slide186.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0" y="4560569"/>
            <a:ext cx="5852159" cy="43205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indent="0" algn="l"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143587" y="9119474"/>
            <a:ext cx="3169920" cy="480059"/>
          </a:xfrm>
          <a:prstGeom prst="rect">
            <a:avLst/>
          </a:prstGeom>
          <a:noFill/>
          <a:ln>
            <a:noFill/>
          </a:ln>
        </p:spPr>
        <p:txBody>
          <a:bodyPr lIns="91425" tIns="91425" rIns="91425" bIns="91425" anchor="b" anchorCtr="0"/>
          <a:lstStyle>
            <a:lvl1pPr marL="0" marR="0" indent="0" algn="r" rtl="0">
              <a:defRPr sz="13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2873123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8" name="Shape 1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3" name="Shape 6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15" name="Shape 51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20" name="Shape 52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25" name="Shape 52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30" name="Shape 53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35" name="Shape 53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40" name="Shape 54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45" name="Shape 54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50" name="Shape 55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55" name="Shape 55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60" name="Shape 56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8" name="Shape 6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65" name="Shape 56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70" name="Shape 57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Shape 57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75" name="Shape 57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80" name="Shape 58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85" name="Shape 58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90" name="Shape 59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Shape 59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95" name="Shape 59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00" name="Shape 60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05" name="Shape 60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10" name="Shape 61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73" name="Shape 7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15" name="Shape 61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20" name="Shape 62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25" name="Shape 62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30" name="Shape 63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35" name="Shape 63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40" name="Shape 64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45" name="Shape 64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50" name="Shape 65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Shape 65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55" name="Shape 65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60" name="Shape 66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78" name="Shape 7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65" name="Shape 66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70" name="Shape 67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75" name="Shape 67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80" name="Shape 68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85" name="Shape 68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90" name="Shape 69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695" name="Shape 69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700" name="Shape 70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0" name="Shape 71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83" name="Shape 8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5" name="Shape 71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0" name="Shape 72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5" name="Shape 72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0" name="Shape 73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5" name="Shape 73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0" name="Shape 74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5" name="Shape 74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0" name="Shape 75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0" name="Shape 76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88" name="Shape 8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5" name="Shape 76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0" name="Shape 77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5" name="Shape 77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Shape 77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0" name="Shape 78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0" name="Shape 79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5" name="Shape 79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0" name="Shape 80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Shape 80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0" name="Shape 81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93" name="Shape 9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5" name="Shape 81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0" name="Shape 82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5" name="Shape 82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0" name="Shape 84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5" name="Shape 85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Shape 85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0" name="Shape 86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Shape 86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5" name="Shape 86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Shape 87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5" name="Shape 87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Shape 87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0" name="Shape 88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Shape 88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5" name="Shape 88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0" name="Shape 89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Shape 89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5" name="Shape 89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0" name="Shape 90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Shape 90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5" name="Shape 90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03" name="Shape 10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Shape 91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5" name="Shape 91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5" name="Shape 93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Shape 93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0" name="Shape 94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Shape 94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5" name="Shape 94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0" name="Shape 95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5" name="Shape 955"/>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a:spLocks noGrp="1" noRot="1" noChangeAspect="1"/>
          </p:cNvSpPr>
          <p:nvPr>
            <p:ph type="sldImg" idx="2"/>
          </p:nvPr>
        </p:nvSpPr>
        <p:spPr>
          <a:xfrm>
            <a:off x="657225" y="722312"/>
            <a:ext cx="6000899" cy="36005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0" name="Shape 960"/>
          <p:cNvSpPr txBox="1">
            <a:spLocks noGrp="1"/>
          </p:cNvSpPr>
          <p:nvPr>
            <p:ph type="body" idx="1"/>
          </p:nvPr>
        </p:nvSpPr>
        <p:spPr>
          <a:xfrm>
            <a:off x="731520" y="4560569"/>
            <a:ext cx="5852100" cy="43205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08" name="Shape 10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3" name="Shape 2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13" name="Shape 11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18" name="Shape 11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23" name="Shape 12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28" name="Shape 12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33" name="Shape 13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38" name="Shape 13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43" name="Shape 14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48" name="Shape 14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53" name="Shape 15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58" name="Shape 15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8" name="Shape 2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63" name="Shape 16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68" name="Shape 16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73" name="Shape 17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78" name="Shape 17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83" name="Shape 18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88" name="Shape 18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93" name="Shape 19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198" name="Shape 19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03" name="Shape 20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08" name="Shape 20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3" name="Shape 3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13" name="Shape 21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18" name="Shape 21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23" name="Shape 22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28" name="Shape 22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33" name="Shape 23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38" name="Shape 23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43" name="Shape 24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48" name="Shape 24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53" name="Shape 25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58" name="Shape 25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8" name="Shape 3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63" name="Shape 26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68" name="Shape 26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73" name="Shape 27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78" name="Shape 27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83" name="Shape 28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88" name="Shape 28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94" name="Shape 29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299" name="Shape 29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04" name="Shape 30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09" name="Shape 30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3" name="Shape 4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14" name="Shape 31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19" name="Shape 31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24" name="Shape 32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29" name="Shape 32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34" name="Shape 33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39" name="Shape 33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44" name="Shape 34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49" name="Shape 34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54" name="Shape 35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59" name="Shape 35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8" name="Shape 4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64" name="Shape 36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69" name="Shape 36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74" name="Shape 37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79" name="Shape 37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89" name="Shape 38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94" name="Shape 39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399" name="Shape 39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09" name="Shape 40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3" name="Shape 53"/>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14" name="Shape 41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19" name="Shape 41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24" name="Shape 42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29" name="Shape 42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34" name="Shape 43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39" name="Shape 43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44" name="Shape 44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49" name="Shape 44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54" name="Shape 454"/>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59" name="Shape 459"/>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8" name="Shape 58"/>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65" name="Shape 46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70" name="Shape 47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75" name="Shape 47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80" name="Shape 48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85" name="Shape 48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90" name="Shape 49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495" name="Shape 49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00" name="Shape 50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05" name="Shape 505"/>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731520" y="4560569"/>
            <a:ext cx="5852159" cy="4320539"/>
          </a:xfrm>
          <a:prstGeom prst="rect">
            <a:avLst/>
          </a:prstGeom>
        </p:spPr>
        <p:txBody>
          <a:bodyPr lIns="91425" tIns="91425" rIns="91425" bIns="91425" anchor="ctr" anchorCtr="0">
            <a:noAutofit/>
          </a:bodyPr>
          <a:lstStyle/>
          <a:p>
            <a:endParaRPr/>
          </a:p>
        </p:txBody>
      </p:sp>
      <p:sp>
        <p:nvSpPr>
          <p:cNvPr id="510" name="Shape 510"/>
          <p:cNvSpPr>
            <a:spLocks noGrp="1" noRot="1" noChangeAspect="1"/>
          </p:cNvSpPr>
          <p:nvPr>
            <p:ph type="sldImg" idx="2"/>
          </p:nvPr>
        </p:nvSpPr>
        <p:spPr>
          <a:xfrm>
            <a:off x="657225" y="722312"/>
            <a:ext cx="600075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Shape 1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91425" tIns="91425" rIns="91425" bIns="91425" anchor="ctr" anchorCtr="0"/>
          <a:lstStyle>
            <a:lvl1pPr marL="0" indent="0" algn="ctr" rtl="0">
              <a:buFont typeface="Calibri"/>
              <a:buNone/>
              <a:defRPr sz="360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
        <p:cNvGrpSpPr/>
        <p:nvPr/>
      </p:nvGrpSpPr>
      <p:grpSpPr>
        <a:xfrm>
          <a:off x="0" y="0"/>
          <a:ext cx="0" cy="0"/>
          <a:chOff x="0" y="0"/>
          <a:chExt cx="0" cy="0"/>
        </a:xfrm>
      </p:grpSpPr>
      <p:sp>
        <p:nvSpPr>
          <p:cNvPr id="13" name="Shape 13"/>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91425" tIns="91425" rIns="91425" bIns="91425" anchor="ctr" anchorCtr="0"/>
          <a:lstStyle>
            <a:lvl1pPr marL="0" indent="0" algn="l" rtl="0">
              <a:buFont typeface="Calibri"/>
              <a:buNone/>
              <a:defRPr sz="120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p:nvPr/>
        </p:nvSpPr>
        <p:spPr>
          <a:xfrm>
            <a:off x="228600" y="228600"/>
            <a:ext cx="4114800" cy="2286000"/>
          </a:xfrm>
          <a:prstGeom prst="rect">
            <a:avLst/>
          </a:prstGeom>
          <a:noFill/>
          <a:ln w="9525" cap="flat">
            <a:solidFill>
              <a:schemeClr val="accent1"/>
            </a:solidFill>
            <a:prstDash val="solid"/>
            <a:round/>
            <a:headEnd type="none" w="med" len="med"/>
            <a:tailEnd type="none" w="med" len="med"/>
          </a:ln>
        </p:spPr>
        <p:txBody>
          <a:bodyPr lIns="91425" tIns="45700" rIns="91425" bIns="45700" anchor="ctr" anchorCtr="1">
            <a:noAutofit/>
          </a:body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UI Policy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 method to put buttons, links, and context menu items on forms and lists, making the UI more interactive, customizable, and specific to user activities.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These buttons, links, context items can be scripted, making them more powerful.</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Determine the relationship between fields displaying in an Import Set Table to fields in an existing ServiceNow table.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Provide a guide for moving data from Import Set tables to “production” tables</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80"/>
              </a:spcBef>
              <a:buClr>
                <a:schemeClr val="dk1"/>
              </a:buClr>
              <a:buSzPct val="25000"/>
              <a:buFont typeface="Calibri"/>
              <a:buNone/>
            </a:pPr>
            <a:r>
              <a:rPr lang="en-US" sz="1400" b="0" i="0" u="none" strike="noStrike" cap="none" baseline="0">
                <a:solidFill>
                  <a:srgbClr val="000000"/>
                </a:solidFill>
                <a:latin typeface="Calibri"/>
                <a:ea typeface="Calibri"/>
                <a:cs typeface="Calibri"/>
                <a:sym typeface="Calibri"/>
              </a:rPr>
              <a:t>Ways to Populate the CMDB &gt; Import Sets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Coalesce</a:t>
            </a: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To use a field as a unique key.</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Update Set</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A group of customizations or personalization’s that can be packaged and moved from one instance to another</a:t>
            </a:r>
          </a:p>
          <a:p>
            <a:pPr marL="0" marR="0" lvl="0" indent="0" algn="l" rtl="0">
              <a:spcBef>
                <a:spcPts val="240"/>
              </a:spcBef>
              <a:buClr>
                <a:schemeClr val="dk1"/>
              </a:buClr>
              <a:buSzPct val="25000"/>
              <a:buFont typeface="Calibri"/>
              <a:buNone/>
            </a:pPr>
            <a:r>
              <a:rPr lang="en-US">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Allows administrators to group a series of changes into a named set and then move this set as a unit to another instance</a:t>
            </a:r>
          </a:p>
          <a:p>
            <a:pPr marL="0" marR="0" lvl="0" indent="0" algn="l" rtl="0">
              <a:spcBef>
                <a:spcPts val="240"/>
              </a:spcBef>
              <a:buClr>
                <a:schemeClr val="dk1"/>
              </a:buClr>
              <a:buSzPct val="25000"/>
              <a:buFont typeface="Calibri"/>
              <a:buNone/>
            </a:pPr>
            <a:r>
              <a:rPr lang="en-US">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Is used to move your customizations from one instance to another. </a:t>
            </a:r>
          </a:p>
          <a:p>
            <a:pPr marL="0" marR="0" lvl="0" indent="0" algn="l" rtl="0">
              <a:spcBef>
                <a:spcPts val="240"/>
              </a:spcBef>
              <a:buClr>
                <a:schemeClr val="dk1"/>
              </a:buClr>
              <a:buSzPct val="25000"/>
              <a:buFont typeface="Calibri"/>
              <a:buNone/>
            </a:pPr>
            <a:r>
              <a:rPr lang="en-US">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Allows customizations to be created &amp; modified in a dev instance, and then be applied to a production instance</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Update Sets</a:t>
            </a:r>
            <a:r>
              <a:rPr lang="en-US" sz="3600" b="0" i="0" u="none" strike="noStrike" cap="none" baseline="0">
                <a:solidFill>
                  <a:schemeClr val="dk1"/>
                </a:solidFill>
                <a:latin typeface="Calibri"/>
                <a:ea typeface="Calibri"/>
                <a:cs typeface="Calibri"/>
                <a:sym typeface="Calibri"/>
              </a:rPr>
              <a:t>Customize</a:t>
            </a:r>
            <a:r>
              <a:rPr lang="en-US" sz="1400" b="0" i="0" u="none" strike="noStrike" cap="none" baseline="0">
                <a:solidFill>
                  <a:schemeClr val="dk1"/>
                </a:solidFill>
                <a:latin typeface="Calibri"/>
                <a:ea typeface="Calibri"/>
                <a:cs typeface="Calibri"/>
                <a:sym typeface="Calibri"/>
              </a:rPr>
              <a:t>What can and cannot be customized?</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80"/>
              </a:spcBef>
              <a:buClr>
                <a:schemeClr val="dk1"/>
              </a:buClr>
              <a:buSzPct val="25000"/>
              <a:buFont typeface="Calibri"/>
              <a:buNone/>
            </a:pPr>
            <a:r>
              <a:rPr lang="en-US" sz="1400" b="1" i="0" u="none" strike="noStrike" cap="none" baseline="0">
                <a:solidFill>
                  <a:schemeClr val="dk1"/>
                </a:solidFill>
                <a:latin typeface="Calibri"/>
                <a:ea typeface="Calibri"/>
                <a:cs typeface="Calibri"/>
                <a:sym typeface="Calibri"/>
              </a:rPr>
              <a:t>Can Customize:</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Table</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Form</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Field</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Business Rule</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Client Script</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View</a:t>
            </a:r>
          </a:p>
          <a:p>
            <a:pPr marL="0" marR="0" lvl="0" indent="0" algn="l" rtl="0">
              <a:spcBef>
                <a:spcPts val="280"/>
              </a:spcBef>
              <a:buClr>
                <a:schemeClr val="dk1"/>
              </a:buClr>
              <a:buSzPct val="25000"/>
              <a:buFont typeface="Calibri"/>
              <a:buNone/>
            </a:pPr>
            <a:r>
              <a:rPr lang="en-US" sz="1400" b="1" i="0" u="none" strike="noStrike" cap="none" baseline="0">
                <a:solidFill>
                  <a:schemeClr val="dk1"/>
                </a:solidFill>
                <a:latin typeface="Calibri"/>
                <a:ea typeface="Calibri"/>
                <a:cs typeface="Calibri"/>
                <a:sym typeface="Calibri"/>
              </a:rPr>
              <a:t>Not a Customization:</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New Records (e.g. a new incident or change record)</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New users &amp; groups</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Modified data</a:t>
            </a:r>
          </a:p>
          <a:p>
            <a:pPr marL="171450" marR="0" lvl="0" indent="-171450" algn="l" rtl="0">
              <a:spcBef>
                <a:spcPts val="240"/>
              </a:spcBef>
              <a:buClr>
                <a:schemeClr val="dk1"/>
              </a:buClr>
              <a:buSzPct val="116666"/>
              <a:buFont typeface="Arial"/>
              <a:buChar char="•"/>
            </a:pPr>
            <a:r>
              <a:rPr lang="en-US" sz="1000" b="0" i="0" u="none" strike="noStrike" cap="none" baseline="0">
                <a:solidFill>
                  <a:schemeClr val="dk1"/>
                </a:solidFill>
                <a:latin typeface="Calibri"/>
                <a:ea typeface="Calibri"/>
                <a:cs typeface="Calibri"/>
                <a:sym typeface="Calibri"/>
              </a:rPr>
              <a:t>Schedules</a:t>
            </a:r>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Work Flow</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Is a virtual representation of tasks consisting of connected steps planned out in a sequential manner. </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Workflows can provide a summary of workflow progress by updating any field designated as a stage field</a:t>
            </a: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Service Catalog Workflow Stages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Form UI Actions (3)</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-waiting for approval</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-Fulfillment</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-Delivery</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-Completed</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-(or Request Cancelled)</a:t>
            </a:r>
          </a:p>
        </p:txBody>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Graphical Workflow Editor</a:t>
            </a:r>
          </a:p>
        </p:txBody>
      </p: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Creates a Service Catalog workflow to drive the delivery of a Service Catalog order.  It can be created or reused to drive complex fulfillment processes to generate and assign three basic components: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	1. Approvals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	2. Notifications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	3. Tasks</a:t>
            </a:r>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Service Catalog Workflow</a:t>
            </a: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can be attached to particular requests in one of three ways:</a:t>
            </a:r>
          </a:p>
          <a:p>
            <a:endParaRPr lang="en-US" sz="1200" b="0" i="0" u="none" strike="noStrike" cap="none" baseline="0">
              <a:solidFill>
                <a:schemeClr val="dk1"/>
              </a:solidFill>
              <a:latin typeface="Calibri"/>
              <a:ea typeface="Calibri"/>
              <a:cs typeface="Calibri"/>
              <a:sym typeface="Calibri"/>
            </a:endParaRPr>
          </a:p>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Manually, on the Catalog Item form.</a:t>
            </a:r>
          </a:p>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Automatically based on conditions.</a:t>
            </a:r>
          </a:p>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Automatically if there are no other workflows attached.</a:t>
            </a:r>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Graphical Workflow Editor</a:t>
            </a:r>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Is an interface for creating and modifying workflows by arranging and connecting activities to processes.  The activities can be added, removed or rearranged.  All workflows have a beginning and an end.</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Workflow Activities</a:t>
            </a: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000" b="0" i="0" u="none" strike="noStrike" cap="none" baseline="0">
                <a:solidFill>
                  <a:schemeClr val="dk1"/>
                </a:solidFill>
                <a:latin typeface="Calibri"/>
                <a:ea typeface="Calibri"/>
                <a:cs typeface="Calibri"/>
                <a:sym typeface="Calibri"/>
              </a:rPr>
              <a:t>Activities are the workflow blocks that organize the individual actions the workflow performs as it runs.  The activities include:</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Approvals – </a:t>
            </a:r>
            <a:r>
              <a:rPr lang="en-US" sz="1000">
                <a:solidFill>
                  <a:schemeClr val="dk1"/>
                </a:solidFill>
                <a:latin typeface="Calibri"/>
                <a:ea typeface="Calibri"/>
                <a:cs typeface="Calibri"/>
                <a:sym typeface="Calibri"/>
              </a:rPr>
              <a:t>W</a:t>
            </a:r>
            <a:r>
              <a:rPr lang="en-US" sz="1000" b="0" i="0" u="none" strike="noStrike" cap="none" baseline="0">
                <a:solidFill>
                  <a:schemeClr val="dk1"/>
                </a:solidFill>
                <a:latin typeface="Calibri"/>
                <a:ea typeface="Calibri"/>
                <a:cs typeface="Calibri"/>
                <a:sym typeface="Calibri"/>
              </a:rPr>
              <a:t>hich allow workflows to generate and manage approvals while driving a record to fulfillment.</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Conditions – </a:t>
            </a:r>
            <a:r>
              <a:rPr lang="en-US" sz="1000">
                <a:solidFill>
                  <a:schemeClr val="dk1"/>
                </a:solidFill>
                <a:latin typeface="Calibri"/>
                <a:ea typeface="Calibri"/>
                <a:cs typeface="Calibri"/>
                <a:sym typeface="Calibri"/>
              </a:rPr>
              <a:t>W</a:t>
            </a:r>
            <a:r>
              <a:rPr lang="en-US" sz="1000" b="0" i="0" u="none" strike="noStrike" cap="none" baseline="0">
                <a:solidFill>
                  <a:schemeClr val="dk1"/>
                </a:solidFill>
                <a:latin typeface="Calibri"/>
                <a:ea typeface="Calibri"/>
                <a:cs typeface="Calibri"/>
                <a:sym typeface="Calibri"/>
              </a:rPr>
              <a:t>hich are activities available for a workflow</a:t>
            </a:r>
            <a:r>
              <a:rPr lang="en-US" sz="1100" b="0" i="0" u="none" strike="noStrike" cap="none" baseline="0">
                <a:solidFill>
                  <a:schemeClr val="dk1"/>
                </a:solidFill>
                <a:latin typeface="Calibri"/>
                <a:ea typeface="Calibri"/>
                <a:cs typeface="Calibri"/>
                <a:sym typeface="Calibri"/>
              </a:rPr>
              <a:t>.</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Notifications – </a:t>
            </a:r>
            <a:r>
              <a:rPr lang="en-US" sz="1000" b="0" i="0" u="none" strike="noStrike" cap="none" baseline="0">
                <a:solidFill>
                  <a:schemeClr val="dk1"/>
                </a:solidFill>
                <a:latin typeface="Calibri"/>
                <a:ea typeface="Calibri"/>
                <a:cs typeface="Calibri"/>
                <a:sym typeface="Calibri"/>
              </a:rPr>
              <a:t>Which allow workflows to notify users of events that occur during the workflow.</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Tasks – </a:t>
            </a:r>
            <a:r>
              <a:rPr lang="en-US" sz="1000" b="0" i="0" u="none" strike="noStrike" cap="none" baseline="0">
                <a:solidFill>
                  <a:schemeClr val="dk1"/>
                </a:solidFill>
                <a:latin typeface="Calibri"/>
                <a:ea typeface="Calibri"/>
                <a:cs typeface="Calibri"/>
                <a:sym typeface="Calibri"/>
              </a:rPr>
              <a:t>Which create and modify task.  These activities are only available when the workflow is defined to run on a table which extends Tasks</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Timers – </a:t>
            </a:r>
            <a:r>
              <a:rPr lang="en-US" sz="1000">
                <a:solidFill>
                  <a:schemeClr val="dk1"/>
                </a:solidFill>
                <a:latin typeface="Calibri"/>
                <a:ea typeface="Calibri"/>
                <a:cs typeface="Calibri"/>
                <a:sym typeface="Calibri"/>
              </a:rPr>
              <a:t>W</a:t>
            </a:r>
            <a:r>
              <a:rPr lang="en-US" sz="1000" b="0" i="0" u="none" strike="noStrike" cap="none" baseline="0">
                <a:solidFill>
                  <a:schemeClr val="dk1"/>
                </a:solidFill>
                <a:latin typeface="Calibri"/>
                <a:ea typeface="Calibri"/>
                <a:cs typeface="Calibri"/>
                <a:sym typeface="Calibri"/>
              </a:rPr>
              <a:t>hich pause the workflow for a set period of time</a:t>
            </a:r>
          </a:p>
          <a:p>
            <a:pPr marL="0" marR="0" lvl="0" indent="0" algn="l" rtl="0">
              <a:spcBef>
                <a:spcPts val="240"/>
              </a:spcBef>
              <a:buClr>
                <a:schemeClr val="dk1"/>
              </a:buClr>
              <a:buSzPct val="25000"/>
              <a:buFont typeface="Calibri"/>
              <a:buNone/>
            </a:pPr>
            <a:r>
              <a:rPr lang="en-US" sz="1100" b="1" i="0" u="none" strike="noStrike" cap="none" baseline="0">
                <a:solidFill>
                  <a:schemeClr val="dk1"/>
                </a:solidFill>
                <a:latin typeface="Calibri"/>
                <a:ea typeface="Calibri"/>
                <a:cs typeface="Calibri"/>
                <a:sym typeface="Calibri"/>
              </a:rPr>
              <a:t>Utilities – </a:t>
            </a:r>
            <a:r>
              <a:rPr lang="en-US" sz="1000" b="0" i="0" u="none" strike="noStrike" cap="none" baseline="0">
                <a:solidFill>
                  <a:schemeClr val="dk1"/>
                </a:solidFill>
                <a:latin typeface="Calibri"/>
                <a:ea typeface="Calibri"/>
                <a:cs typeface="Calibri"/>
                <a:sym typeface="Calibri"/>
              </a:rPr>
              <a:t>Which provide useful controls over the path of the workflow, and other useful tools.</a:t>
            </a:r>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Requested Item</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Form Button: display on the top and bottom of a form</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Form context menu: listed in the context menu; place your mouse over the form header (tool-bar) and right-click</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Form Links: display toward the bottom of a form as links (in blue and underlined) in the “form Links” section of the form</a:t>
            </a: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requires approval from both the Dept. Head and the CIO.  IF either one rejects the request is cancelled</a:t>
            </a: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Approval-User activity</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This creates one or more User approvals and waits for either an approval or a rejection.  A workflow can have multiple rounds of approvals.  </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If the Item Request is approved then an </a:t>
            </a:r>
            <a:r>
              <a:rPr lang="en-US" sz="1200" b="1" i="0" u="none" strike="noStrike" cap="none" baseline="0">
                <a:solidFill>
                  <a:schemeClr val="dk1"/>
                </a:solidFill>
                <a:latin typeface="Calibri"/>
                <a:ea typeface="Calibri"/>
                <a:cs typeface="Calibri"/>
                <a:sym typeface="Calibri"/>
              </a:rPr>
              <a:t>Approval Action </a:t>
            </a:r>
            <a:r>
              <a:rPr lang="en-US" sz="1200" b="0" i="0" u="none" strike="noStrike" cap="none" baseline="0">
                <a:solidFill>
                  <a:schemeClr val="dk1"/>
                </a:solidFill>
                <a:latin typeface="Calibri"/>
                <a:ea typeface="Calibri"/>
                <a:cs typeface="Calibri"/>
                <a:sym typeface="Calibri"/>
              </a:rPr>
              <a:t>activity activates </a:t>
            </a:r>
            <a:r>
              <a:rPr lang="en-US" sz="1200" b="1" i="0" u="none" strike="noStrike" cap="none" baseline="0">
                <a:solidFill>
                  <a:schemeClr val="dk1"/>
                </a:solidFill>
                <a:latin typeface="Calibri"/>
                <a:ea typeface="Calibri"/>
                <a:cs typeface="Calibri"/>
                <a:sym typeface="Calibri"/>
              </a:rPr>
              <a:t>Mark Item Approved, </a:t>
            </a:r>
            <a:r>
              <a:rPr lang="en-US" sz="1200" b="0" i="0" u="none" strike="noStrike" cap="none" baseline="0">
                <a:solidFill>
                  <a:schemeClr val="dk1"/>
                </a:solidFill>
                <a:latin typeface="Calibri"/>
                <a:ea typeface="Calibri"/>
                <a:cs typeface="Calibri"/>
                <a:sym typeface="Calibri"/>
              </a:rPr>
              <a:t>and a </a:t>
            </a:r>
            <a:r>
              <a:rPr lang="en-US" sz="1200" b="1" i="0" u="none" strike="noStrike" cap="none" baseline="0">
                <a:solidFill>
                  <a:schemeClr val="dk1"/>
                </a:solidFill>
                <a:latin typeface="Calibri"/>
                <a:ea typeface="Calibri"/>
                <a:cs typeface="Calibri"/>
                <a:sym typeface="Calibri"/>
              </a:rPr>
              <a:t>Catalog Task </a:t>
            </a:r>
            <a:r>
              <a:rPr lang="en-US" sz="1200" b="0" i="0" u="none" strike="noStrike" cap="none" baseline="0">
                <a:solidFill>
                  <a:schemeClr val="dk1"/>
                </a:solidFill>
                <a:latin typeface="Calibri"/>
                <a:ea typeface="Calibri"/>
                <a:cs typeface="Calibri"/>
                <a:sym typeface="Calibri"/>
              </a:rPr>
              <a:t>is launched</a:t>
            </a:r>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Shape 62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Catalog Task</a:t>
            </a:r>
          </a:p>
        </p:txBody>
      </p:sp>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Fulfills the item if it is in stock</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a:t>
            </a:r>
            <a:r>
              <a:rPr lang="en-US" sz="1200" b="1" i="0" u="none" strike="noStrike" cap="none" baseline="0">
                <a:solidFill>
                  <a:schemeClr val="dk1"/>
                </a:solidFill>
                <a:latin typeface="Calibri"/>
                <a:ea typeface="Calibri"/>
                <a:cs typeface="Calibri"/>
                <a:sym typeface="Calibri"/>
              </a:rPr>
              <a:t>Notification</a:t>
            </a:r>
            <a:r>
              <a:rPr lang="en-US" sz="1200" b="0" i="0" u="none" strike="noStrike" cap="none" baseline="0">
                <a:solidFill>
                  <a:schemeClr val="dk1"/>
                </a:solidFill>
                <a:latin typeface="Calibri"/>
                <a:ea typeface="Calibri"/>
                <a:cs typeface="Calibri"/>
                <a:sym typeface="Calibri"/>
              </a:rPr>
              <a:t> is sent to inform the item is available and is stock</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 </a:t>
            </a:r>
            <a:r>
              <a:rPr lang="en-US" sz="1200" b="1" i="0" u="none" strike="noStrike" cap="none" baseline="0">
                <a:solidFill>
                  <a:schemeClr val="dk1"/>
                </a:solidFill>
                <a:latin typeface="Calibri"/>
                <a:ea typeface="Calibri"/>
                <a:cs typeface="Calibri"/>
                <a:sym typeface="Calibri"/>
              </a:rPr>
              <a:t>Catalog Task </a:t>
            </a:r>
            <a:r>
              <a:rPr lang="en-US" sz="1200" b="0" i="0" u="none" strike="noStrike" cap="none" baseline="0">
                <a:solidFill>
                  <a:schemeClr val="dk1"/>
                </a:solidFill>
                <a:latin typeface="Calibri"/>
                <a:ea typeface="Calibri"/>
                <a:cs typeface="Calibri"/>
                <a:sym typeface="Calibri"/>
              </a:rPr>
              <a:t>moves to the Deployment Stage</a:t>
            </a:r>
          </a:p>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a message is logged when the </a:t>
            </a:r>
            <a:r>
              <a:rPr lang="en-US" sz="1200" b="1" i="0" u="none" strike="noStrike" cap="none" baseline="0">
                <a:solidFill>
                  <a:schemeClr val="dk1"/>
                </a:solidFill>
                <a:latin typeface="Calibri"/>
                <a:ea typeface="Calibri"/>
                <a:cs typeface="Calibri"/>
                <a:sym typeface="Calibri"/>
              </a:rPr>
              <a:t>Catalog Task </a:t>
            </a:r>
            <a:r>
              <a:rPr lang="en-US" sz="1200" b="0" i="0" u="none" strike="noStrike" cap="none" baseline="0">
                <a:solidFill>
                  <a:schemeClr val="dk1"/>
                </a:solidFill>
                <a:latin typeface="Calibri"/>
                <a:ea typeface="Calibri"/>
                <a:cs typeface="Calibri"/>
                <a:sym typeface="Calibri"/>
              </a:rPr>
              <a:t>has moved to the </a:t>
            </a:r>
            <a:r>
              <a:rPr lang="en-US" sz="1200" b="1" i="0" u="none" strike="noStrike" cap="none" baseline="0">
                <a:solidFill>
                  <a:schemeClr val="dk1"/>
                </a:solidFill>
                <a:latin typeface="Calibri"/>
                <a:ea typeface="Calibri"/>
                <a:cs typeface="Calibri"/>
                <a:sym typeface="Calibri"/>
              </a:rPr>
              <a:t>Completed Stage</a:t>
            </a:r>
          </a:p>
        </p:txBody>
      </p:sp>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Publish a Workflow</a:t>
            </a:r>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To make a new or edited workflow available to all users, it needs to be published </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Click the tools button then </a:t>
            </a:r>
            <a:r>
              <a:rPr lang="en-US" sz="1200" b="1" i="0" u="none" strike="noStrike" cap="none" baseline="0">
                <a:solidFill>
                  <a:schemeClr val="dk1"/>
                </a:solidFill>
                <a:latin typeface="Calibri"/>
                <a:ea typeface="Calibri"/>
                <a:cs typeface="Calibri"/>
                <a:sym typeface="Calibri"/>
              </a:rPr>
              <a:t>Publish  </a:t>
            </a:r>
          </a:p>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t>
            </a:r>
            <a:r>
              <a:rPr lang="en-US" sz="1200" b="0" i="0" u="none" strike="noStrike" cap="none" baseline="0">
                <a:solidFill>
                  <a:schemeClr val="dk1"/>
                </a:solidFill>
                <a:latin typeface="Calibri"/>
                <a:ea typeface="Calibri"/>
                <a:cs typeface="Calibri"/>
                <a:sym typeface="Calibri"/>
              </a:rPr>
              <a:t>once it is published it will be added to the update set</a:t>
            </a:r>
          </a:p>
        </p:txBody>
      </p:sp>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Ch. 7 System Admin</a:t>
            </a: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endParaRPr/>
          </a:p>
        </p:txBody>
      </p:sp>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Shape 65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Event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List UI Actions (4)</a:t>
            </a:r>
          </a:p>
        </p:txBody>
      </p:sp>
    </p:spTree>
  </p:cSld>
  <p:clrMapOvr>
    <a:masterClrMapping/>
  </p:clrMapOvr>
  <p:transition spd="slow">
    <p:cut/>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is an indication to the ServiceNow processes that something notable has occurred.</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Events are caused by</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-User actions</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 Logging in, approving a request, renaming an attachment</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-Scripts</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Business Rules, Workflow </a:t>
            </a:r>
          </a:p>
          <a:p>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Event Queue</a:t>
            </a:r>
          </a:p>
        </p:txBody>
      </p:sp>
    </p:spTree>
  </p:cSld>
  <p:clrMapOvr>
    <a:masterClrMapping/>
  </p:clrMapOvr>
  <p:transition spd="slow">
    <p:cut/>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is a table containing a record of every generated event</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Fields of interest </a:t>
            </a:r>
            <a:r>
              <a:rPr lang="en-US" sz="1200" b="0" i="0" u="none" strike="noStrike" cap="none" baseline="0">
                <a:solidFill>
                  <a:schemeClr val="dk1"/>
                </a:solidFill>
                <a:latin typeface="Calibri"/>
                <a:ea typeface="Calibri"/>
                <a:cs typeface="Calibri"/>
                <a:sym typeface="Calibri"/>
              </a:rPr>
              <a:t>to a System Admin are: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97222"/>
              <a:buFont typeface="Arial"/>
              <a:buChar char="•"/>
            </a:pPr>
            <a:r>
              <a:rPr lang="en-US" sz="1200" b="1" i="0" u="none" strike="noStrike" cap="none" baseline="0">
                <a:solidFill>
                  <a:schemeClr val="dk1"/>
                </a:solidFill>
                <a:latin typeface="Calibri"/>
                <a:ea typeface="Calibri"/>
                <a:cs typeface="Calibri"/>
                <a:sym typeface="Calibri"/>
              </a:rPr>
              <a:t>Created</a:t>
            </a:r>
            <a:r>
              <a:rPr lang="en-US" sz="1200" b="0" i="0" u="none" strike="noStrike" cap="none" baseline="0">
                <a:solidFill>
                  <a:schemeClr val="dk1"/>
                </a:solidFill>
                <a:latin typeface="Calibri"/>
                <a:ea typeface="Calibri"/>
                <a:cs typeface="Calibri"/>
                <a:sym typeface="Calibri"/>
              </a:rPr>
              <a:t>- date and time</a:t>
            </a:r>
          </a:p>
          <a:p>
            <a:pPr marL="0" marR="0" lvl="0" indent="0" algn="l" rtl="0">
              <a:spcBef>
                <a:spcPts val="240"/>
              </a:spcBef>
              <a:buClr>
                <a:schemeClr val="dk1"/>
              </a:buClr>
              <a:buSzPct val="97222"/>
              <a:buFont typeface="Arial"/>
              <a:buChar char="•"/>
            </a:pPr>
            <a:r>
              <a:rPr lang="en-US" sz="1200" b="1" i="0" u="none" strike="noStrike" cap="none" baseline="0">
                <a:solidFill>
                  <a:schemeClr val="dk1"/>
                </a:solidFill>
                <a:latin typeface="Calibri"/>
                <a:ea typeface="Calibri"/>
                <a:cs typeface="Calibri"/>
                <a:sym typeface="Calibri"/>
              </a:rPr>
              <a:t>Name-</a:t>
            </a:r>
            <a:r>
              <a:rPr lang="en-US" sz="1200" b="0" i="0" u="none" strike="noStrike" cap="none" baseline="0">
                <a:solidFill>
                  <a:schemeClr val="dk1"/>
                </a:solidFill>
                <a:latin typeface="Calibri"/>
                <a:ea typeface="Calibri"/>
                <a:cs typeface="Calibri"/>
                <a:sym typeface="Calibri"/>
              </a:rPr>
              <a:t> name of generated event</a:t>
            </a:r>
          </a:p>
          <a:p>
            <a:pPr marL="0" marR="0" lvl="0" indent="0" algn="l" rtl="0">
              <a:spcBef>
                <a:spcPts val="240"/>
              </a:spcBef>
              <a:buClr>
                <a:schemeClr val="dk1"/>
              </a:buClr>
              <a:buSzPct val="97222"/>
              <a:buFont typeface="Arial"/>
              <a:buChar char="•"/>
            </a:pPr>
            <a:r>
              <a:rPr lang="en-US" sz="1200" b="1" i="0" u="none" strike="noStrike" cap="none" baseline="0">
                <a:solidFill>
                  <a:schemeClr val="dk1"/>
                </a:solidFill>
                <a:latin typeface="Calibri"/>
                <a:ea typeface="Calibri"/>
                <a:cs typeface="Calibri"/>
                <a:sym typeface="Calibri"/>
              </a:rPr>
              <a:t>Parm1</a:t>
            </a:r>
            <a:r>
              <a:rPr lang="en-US" sz="1200" b="0" i="0" u="none" strike="noStrike" cap="none" baseline="0">
                <a:solidFill>
                  <a:schemeClr val="dk1"/>
                </a:solidFill>
                <a:latin typeface="Calibri"/>
                <a:ea typeface="Calibri"/>
                <a:cs typeface="Calibri"/>
                <a:sym typeface="Calibri"/>
              </a:rPr>
              <a:t>  and </a:t>
            </a:r>
            <a:r>
              <a:rPr lang="en-US" sz="1200" b="1" i="0" u="none" strike="noStrike" cap="none" baseline="0">
                <a:solidFill>
                  <a:schemeClr val="dk1"/>
                </a:solidFill>
                <a:latin typeface="Calibri"/>
                <a:ea typeface="Calibri"/>
                <a:cs typeface="Calibri"/>
                <a:sym typeface="Calibri"/>
              </a:rPr>
              <a:t>Parm2</a:t>
            </a:r>
            <a:r>
              <a:rPr lang="en-US" sz="1200" b="0" i="0" u="none" strike="noStrike" cap="none" baseline="0">
                <a:solidFill>
                  <a:schemeClr val="dk1"/>
                </a:solidFill>
                <a:latin typeface="Calibri"/>
                <a:ea typeface="Calibri"/>
                <a:cs typeface="Calibri"/>
                <a:sym typeface="Calibri"/>
              </a:rPr>
              <a:t> – data passed into the event when it was generated</a:t>
            </a:r>
          </a:p>
        </p:txBody>
      </p:sp>
    </p:spTree>
  </p:cSld>
  <p:clrMapOvr>
    <a:masterClrMapping/>
  </p:clrMapOvr>
  <p:transition spd="slow">
    <p:cu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Notification</a:t>
            </a:r>
          </a:p>
        </p:txBody>
      </p:sp>
    </p:spTree>
  </p:cSld>
  <p:clrMapOvr>
    <a:masterClrMapping/>
  </p:clrMapOvr>
  <p:transition spd="slow">
    <p:cu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They are triggered by events in the platform and require no scripting knowledge and can also be created for conditions.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is a tool for alerting users that events that concern them have occurred</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Email</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SMS</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Meeting Invitation</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Received by:</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Configured Users</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Voluntary Recipients</a:t>
            </a:r>
          </a:p>
        </p:txBody>
      </p:sp>
    </p:spTree>
  </p:cSld>
  <p:clrMapOvr>
    <a:masterClrMapping/>
  </p:clrMapOvr>
  <p:transition spd="slow">
    <p:cu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Shape 68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Generated Event Actions</a:t>
            </a:r>
          </a:p>
        </p:txBody>
      </p:sp>
    </p:spTree>
  </p:cSld>
  <p:clrMapOvr>
    <a:masterClrMapping/>
  </p:clrMapOvr>
  <p:transition spd="slow">
    <p:cu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Events must be responded to in order to take actions:</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Script Actions are server side scripts which respond to generated events.  Script Actions have the full power of ServiceNow’s JavaScript.</a:t>
            </a:r>
          </a:p>
          <a:p>
            <a:pPr marL="0" marR="0" lvl="0" indent="0" algn="l" rtl="0">
              <a:spcBef>
                <a:spcPts val="240"/>
              </a:spcBef>
              <a:buClr>
                <a:schemeClr val="dk1"/>
              </a:buClr>
              <a:buSzPct val="97222"/>
              <a:buFont typeface="Arial"/>
              <a:buChar char="•"/>
            </a:pPr>
            <a:r>
              <a:rPr lang="en-US" sz="1200" b="0" i="0" u="none" strike="noStrike" cap="none" baseline="0">
                <a:solidFill>
                  <a:schemeClr val="dk1"/>
                </a:solidFill>
                <a:latin typeface="Calibri"/>
                <a:ea typeface="Calibri"/>
                <a:cs typeface="Calibri"/>
                <a:sym typeface="Calibri"/>
              </a:rPr>
              <a:t>Email Notifications send messages to Users.</a:t>
            </a:r>
          </a:p>
        </p:txBody>
      </p:sp>
    </p:spTree>
  </p:cSld>
  <p:clrMapOvr>
    <a:masterClrMapping/>
  </p:clrMapOvr>
  <p:transition spd="slow">
    <p:cu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a:buNone/>
            </a:pPr>
            <a:r>
              <a:rPr lang="en-US"/>
              <a:t>Five Tasks for Email Notifications</a:t>
            </a:r>
          </a:p>
        </p:txBody>
      </p:sp>
    </p:spTree>
  </p:cSld>
  <p:clrMapOvr>
    <a:masterClrMapping/>
  </p:clrMapOvr>
  <p:transition spd="slow">
    <p:cut/>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100">
                <a:latin typeface="Calibri"/>
                <a:ea typeface="Calibri"/>
                <a:cs typeface="Calibri"/>
                <a:sym typeface="Calibri"/>
              </a:rPr>
              <a:t>1. Configure Email Properties - </a:t>
            </a:r>
            <a:r>
              <a:rPr lang="en-US" sz="1000">
                <a:latin typeface="Calibri"/>
                <a:ea typeface="Calibri"/>
                <a:cs typeface="Calibri"/>
                <a:sym typeface="Calibri"/>
              </a:rPr>
              <a:t>Default setting use ServiceNow mail server and do not have to be changed unless you intend to use your own SMTP or POP server.</a:t>
            </a:r>
          </a:p>
          <a:p>
            <a:pPr lvl="0" algn="l" rtl="0">
              <a:buNone/>
            </a:pPr>
            <a:r>
              <a:rPr lang="en-US" sz="1100">
                <a:latin typeface="Calibri"/>
                <a:ea typeface="Calibri"/>
                <a:cs typeface="Calibri"/>
                <a:sym typeface="Calibri"/>
              </a:rPr>
              <a:t>2. Create Events and Business Rules</a:t>
            </a:r>
          </a:p>
          <a:p>
            <a:pPr lvl="0" algn="l" rtl="0">
              <a:buNone/>
            </a:pPr>
            <a:r>
              <a:rPr lang="en-US" sz="1100">
                <a:latin typeface="Calibri"/>
                <a:ea typeface="Calibri"/>
                <a:cs typeface="Calibri"/>
                <a:sym typeface="Calibri"/>
              </a:rPr>
              <a:t>3. Create Email Notifications</a:t>
            </a:r>
          </a:p>
          <a:p>
            <a:pPr lvl="0" algn="l" rtl="0">
              <a:buNone/>
            </a:pPr>
            <a:r>
              <a:rPr lang="en-US" sz="1100">
                <a:latin typeface="Calibri"/>
                <a:ea typeface="Calibri"/>
                <a:cs typeface="Calibri"/>
                <a:sym typeface="Calibri"/>
              </a:rPr>
              <a:t>4. Configure Email Addresses and Subscribe to Notifications - </a:t>
            </a:r>
            <a:r>
              <a:rPr lang="en-US" sz="1000">
                <a:latin typeface="Calibri"/>
                <a:ea typeface="Calibri"/>
                <a:cs typeface="Calibri"/>
                <a:sym typeface="Calibri"/>
              </a:rPr>
              <a:t>Requires installation of the Subscription based Notifications plugin which allows users the flexibility of configuring the email notifications and delivery method</a:t>
            </a:r>
          </a:p>
          <a:p>
            <a:pPr algn="l">
              <a:buNone/>
            </a:pPr>
            <a:r>
              <a:rPr lang="en-US" sz="1100">
                <a:latin typeface="Calibri"/>
                <a:ea typeface="Calibri"/>
                <a:cs typeface="Calibri"/>
                <a:sym typeface="Calibri"/>
              </a:rPr>
              <a:t>5. Create or Update ServiceNow Records via Email -</a:t>
            </a:r>
            <a:r>
              <a:rPr lang="en-US" sz="1200">
                <a:latin typeface="Calibri"/>
                <a:ea typeface="Calibri"/>
                <a:cs typeface="Calibri"/>
                <a:sym typeface="Calibri"/>
              </a:rPr>
              <a:t> </a:t>
            </a:r>
            <a:r>
              <a:rPr lang="en-US" sz="1000">
                <a:latin typeface="Calibri"/>
                <a:ea typeface="Calibri"/>
                <a:cs typeface="Calibri"/>
                <a:sym typeface="Calibri"/>
              </a:rPr>
              <a:t>Use Inbound Email Actions which behave similar to Business Rules and user conditions and scripts to perform tasks in the platform such as creating new users, assigning tasks, updates or creating tasks (incidents, problems, change requests) or adding attachments to records.</a:t>
            </a:r>
          </a:p>
        </p:txBody>
      </p:sp>
    </p:spTree>
  </p:cSld>
  <p:clrMapOvr>
    <a:masterClrMapping/>
  </p:clrMapOvr>
  <p:transition spd="slow">
    <p:cut/>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t>Create Email Notifications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List buttons: display at the top of a list view</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List context menu: listed in the context menu; place your mosue over the list header (toolbar) and right-click</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List choices: display at the bottom of a list view</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List links: display at the bottom of a list view as links (in blue &amp; underlined)</a:t>
            </a:r>
          </a:p>
        </p:txBody>
      </p:sp>
    </p:spTree>
  </p:cSld>
  <p:clrMapOvr>
    <a:masterClrMapping/>
  </p:clrMapOvr>
  <p:transition spd="slow">
    <p:cu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100">
                <a:latin typeface="Calibri"/>
                <a:ea typeface="Calibri"/>
                <a:cs typeface="Calibri"/>
                <a:sym typeface="Calibri"/>
              </a:rPr>
              <a:t>System Policy &gt; Email &gt; Notifications</a:t>
            </a:r>
          </a:p>
          <a:p>
            <a:endParaRPr lang="en-US" sz="1100">
              <a:latin typeface="Calibri"/>
              <a:ea typeface="Calibri"/>
              <a:cs typeface="Calibri"/>
              <a:sym typeface="Calibri"/>
            </a:endParaRPr>
          </a:p>
          <a:p>
            <a:pPr marL="457200" lvl="0" indent="-317500" algn="l" rtl="0">
              <a:buClr>
                <a:srgbClr val="000000"/>
              </a:buClr>
              <a:buSzPct val="127272"/>
              <a:buFont typeface="Calibri"/>
              <a:buAutoNum type="arabicPeriod"/>
            </a:pPr>
            <a:r>
              <a:rPr lang="en-US" sz="1100">
                <a:latin typeface="Calibri"/>
                <a:ea typeface="Calibri"/>
                <a:cs typeface="Calibri"/>
                <a:sym typeface="Calibri"/>
              </a:rPr>
              <a:t>Name and configure the notification</a:t>
            </a:r>
          </a:p>
          <a:p>
            <a:pPr marL="457200" lvl="0" indent="-317500" algn="l" rtl="0">
              <a:buClr>
                <a:srgbClr val="000000"/>
              </a:buClr>
              <a:buSzPct val="127272"/>
              <a:buFont typeface="Calibri"/>
              <a:buAutoNum type="arabicPeriod"/>
            </a:pPr>
            <a:r>
              <a:rPr lang="en-US" sz="1100">
                <a:latin typeface="Calibri"/>
                <a:ea typeface="Calibri"/>
                <a:cs typeface="Calibri"/>
                <a:sym typeface="Calibri"/>
              </a:rPr>
              <a:t>Specify When to send</a:t>
            </a:r>
          </a:p>
          <a:p>
            <a:pPr marL="457200" lvl="0" indent="-317500" algn="l" rtl="0">
              <a:buClr>
                <a:srgbClr val="000000"/>
              </a:buClr>
              <a:buSzPct val="127272"/>
              <a:buFont typeface="Calibri"/>
              <a:buAutoNum type="arabicPeriod"/>
            </a:pPr>
            <a:r>
              <a:rPr lang="en-US" sz="1100">
                <a:latin typeface="Calibri"/>
                <a:ea typeface="Calibri"/>
                <a:cs typeface="Calibri"/>
                <a:sym typeface="Calibri"/>
              </a:rPr>
              <a:t>Set Who will receive it</a:t>
            </a:r>
          </a:p>
          <a:p>
            <a:pPr marL="457200" lvl="0" indent="-317500" algn="l">
              <a:buClr>
                <a:srgbClr val="000000"/>
              </a:buClr>
              <a:buSzPct val="127272"/>
              <a:buFont typeface="Calibri"/>
              <a:buAutoNum type="arabicPeriod"/>
            </a:pPr>
            <a:r>
              <a:rPr lang="en-US" sz="1100">
                <a:latin typeface="Calibri"/>
                <a:ea typeface="Calibri"/>
                <a:cs typeface="Calibri"/>
                <a:sym typeface="Calibri"/>
              </a:rPr>
              <a:t>Define what the notification will contain</a:t>
            </a:r>
          </a:p>
        </p:txBody>
      </p:sp>
    </p:spTree>
  </p:cSld>
  <p:clrMapOvr>
    <a:masterClrMapping/>
  </p:clrMapOvr>
  <p:transition spd="slow">
    <p:cu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Dot Walking</a:t>
            </a:r>
          </a:p>
        </p:txBody>
      </p:sp>
    </p:spTree>
  </p:cSld>
  <p:clrMapOvr>
    <a:masterClrMapping/>
  </p:clrMapOvr>
  <p:transition spd="slow">
    <p:cu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Shape 72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100">
                <a:latin typeface="Calibri"/>
                <a:ea typeface="Calibri"/>
                <a:cs typeface="Calibri"/>
                <a:sym typeface="Calibri"/>
              </a:rPr>
              <a:t>Can get information from a series of referenced fields from different tables:</a:t>
            </a:r>
          </a:p>
          <a:p>
            <a:pPr marL="457200" lvl="0" indent="-317500" algn="l" rtl="0">
              <a:buClr>
                <a:srgbClr val="000000"/>
              </a:buClr>
              <a:buSzPct val="212121"/>
              <a:buFont typeface="Arial"/>
              <a:buChar char="•"/>
            </a:pPr>
            <a:r>
              <a:rPr lang="en-US" sz="1100">
                <a:latin typeface="Calibri"/>
                <a:ea typeface="Calibri"/>
                <a:cs typeface="Calibri"/>
                <a:sym typeface="Calibri"/>
              </a:rPr>
              <a:t>User field</a:t>
            </a:r>
          </a:p>
          <a:p>
            <a:pPr marL="457200" lvl="0" indent="-317500" algn="l" rtl="0">
              <a:buClr>
                <a:srgbClr val="000000"/>
              </a:buClr>
              <a:buSzPct val="212121"/>
              <a:buFont typeface="Arial"/>
              <a:buChar char="•"/>
            </a:pPr>
            <a:r>
              <a:rPr lang="en-US" sz="1100">
                <a:latin typeface="Calibri"/>
                <a:ea typeface="Calibri"/>
                <a:cs typeface="Calibri"/>
                <a:sym typeface="Calibri"/>
              </a:rPr>
              <a:t>Group field</a:t>
            </a:r>
          </a:p>
          <a:p>
            <a:endParaRPr lang="en-US" sz="1100">
              <a:latin typeface="Calibri"/>
              <a:ea typeface="Calibri"/>
              <a:cs typeface="Calibri"/>
              <a:sym typeface="Calibri"/>
            </a:endParaRPr>
          </a:p>
          <a:p>
            <a:pPr algn="l">
              <a:buNone/>
            </a:pPr>
            <a:r>
              <a:rPr lang="en-US" sz="1100">
                <a:latin typeface="Calibri"/>
                <a:ea typeface="Calibri"/>
                <a:cs typeface="Calibri"/>
                <a:sym typeface="Calibri"/>
              </a:rPr>
              <a:t>If the user field or group field you want to reference is not on the current tables (e.g. User: </a:t>
            </a:r>
            <a:r>
              <a:rPr lang="en-US" sz="1100" i="1">
                <a:latin typeface="Calibri"/>
                <a:ea typeface="Calibri"/>
                <a:cs typeface="Calibri"/>
                <a:sym typeface="Calibri"/>
              </a:rPr>
              <a:t>assigned_to.manager</a:t>
            </a:r>
            <a:r>
              <a:rPr lang="en-US" sz="1100">
                <a:latin typeface="Calibri"/>
                <a:ea typeface="Calibri"/>
                <a:cs typeface="Calibri"/>
                <a:sym typeface="Calibri"/>
              </a:rPr>
              <a:t>; Group: </a:t>
            </a:r>
            <a:r>
              <a:rPr lang="en-US" sz="1100" i="1">
                <a:latin typeface="Calibri"/>
                <a:ea typeface="Calibri"/>
                <a:cs typeface="Calibri"/>
                <a:sym typeface="Calibri"/>
              </a:rPr>
              <a:t>assigned_group.manager</a:t>
            </a:r>
            <a:r>
              <a:rPr lang="en-US" sz="1100">
                <a:latin typeface="Calibri"/>
                <a:ea typeface="Calibri"/>
                <a:cs typeface="Calibri"/>
                <a:sym typeface="Calibri"/>
              </a:rPr>
              <a:t>), put current before the field name (e.g. User: </a:t>
            </a:r>
            <a:r>
              <a:rPr lang="en-US" sz="1100" i="1">
                <a:latin typeface="Calibri"/>
                <a:ea typeface="Calibri"/>
                <a:cs typeface="Calibri"/>
                <a:sym typeface="Calibri"/>
              </a:rPr>
              <a:t>current.assigned_to.manager</a:t>
            </a:r>
            <a:r>
              <a:rPr lang="en-US" sz="1100">
                <a:latin typeface="Calibri"/>
                <a:ea typeface="Calibri"/>
                <a:cs typeface="Calibri"/>
                <a:sym typeface="Calibri"/>
              </a:rPr>
              <a:t>; Group: </a:t>
            </a:r>
            <a:r>
              <a:rPr lang="en-US" sz="1100" i="1">
                <a:latin typeface="Calibri"/>
                <a:ea typeface="Calibri"/>
                <a:cs typeface="Calibri"/>
                <a:sym typeface="Calibri"/>
              </a:rPr>
              <a:t>current.assigned_group.manager</a:t>
            </a:r>
            <a:r>
              <a:rPr lang="en-US" sz="1100">
                <a:latin typeface="Calibri"/>
                <a:ea typeface="Calibri"/>
                <a:cs typeface="Calibri"/>
                <a:sym typeface="Calibri"/>
              </a:rPr>
              <a:t>)</a:t>
            </a:r>
          </a:p>
        </p:txBody>
      </p:sp>
    </p:spTree>
  </p:cSld>
  <p:clrMapOvr>
    <a:masterClrMapping/>
  </p:clrMapOvr>
  <p:transition spd="slow">
    <p:cu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Notifications contain a mix of _____ and _____ determine content.</a:t>
            </a:r>
          </a:p>
        </p:txBody>
      </p:sp>
    </p:spTree>
  </p:cSld>
  <p:clrMapOvr>
    <a:masterClrMapping/>
  </p:clrMapOvr>
  <p:transition spd="slow">
    <p:cu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Shape 73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2400">
                <a:latin typeface="Calibri"/>
                <a:ea typeface="Calibri"/>
                <a:cs typeface="Calibri"/>
                <a:sym typeface="Calibri"/>
              </a:rPr>
              <a:t>Notifications contain a mix of </a:t>
            </a:r>
            <a:r>
              <a:rPr lang="en-US" sz="2400" b="1" u="sng">
                <a:latin typeface="Calibri"/>
                <a:ea typeface="Calibri"/>
                <a:cs typeface="Calibri"/>
                <a:sym typeface="Calibri"/>
              </a:rPr>
              <a:t>static</a:t>
            </a:r>
            <a:r>
              <a:rPr lang="en-US" sz="2400">
                <a:latin typeface="Calibri"/>
                <a:ea typeface="Calibri"/>
                <a:cs typeface="Calibri"/>
                <a:sym typeface="Calibri"/>
              </a:rPr>
              <a:t> and </a:t>
            </a:r>
            <a:r>
              <a:rPr lang="en-US" sz="2400" b="1" u="sng">
                <a:latin typeface="Calibri"/>
                <a:ea typeface="Calibri"/>
                <a:cs typeface="Calibri"/>
                <a:sym typeface="Calibri"/>
              </a:rPr>
              <a:t>dynamically </a:t>
            </a:r>
            <a:r>
              <a:rPr lang="en-US" sz="2400">
                <a:latin typeface="Calibri"/>
                <a:ea typeface="Calibri"/>
                <a:cs typeface="Calibri"/>
                <a:sym typeface="Calibri"/>
              </a:rPr>
              <a:t>determine content.</a:t>
            </a:r>
          </a:p>
          <a:p>
            <a:endParaRPr lang="en-US" sz="2400">
              <a:latin typeface="Calibri"/>
              <a:ea typeface="Calibri"/>
              <a:cs typeface="Calibri"/>
              <a:sym typeface="Calibri"/>
            </a:endParaRPr>
          </a:p>
          <a:p>
            <a:pPr lvl="0" algn="l" rtl="0">
              <a:buNone/>
            </a:pPr>
            <a:r>
              <a:rPr lang="en-US" sz="1200">
                <a:latin typeface="Calibri"/>
                <a:ea typeface="Calibri"/>
                <a:cs typeface="Calibri"/>
                <a:sym typeface="Calibri"/>
              </a:rPr>
              <a:t>-The syntax ${&lt;field name&gt;}</a:t>
            </a:r>
            <a:r>
              <a:rPr lang="en-US" sz="1200" b="1">
                <a:latin typeface="Calibri"/>
                <a:ea typeface="Calibri"/>
                <a:cs typeface="Calibri"/>
                <a:sym typeface="Calibri"/>
              </a:rPr>
              <a:t> </a:t>
            </a:r>
            <a:r>
              <a:rPr lang="en-US" sz="1200">
                <a:latin typeface="Calibri"/>
                <a:ea typeface="Calibri"/>
                <a:cs typeface="Calibri"/>
                <a:sym typeface="Calibri"/>
              </a:rPr>
              <a:t>indicates that the record's field value will be dynamically placed into the message. Text not enclosed in the ${   } syntax is static text.</a:t>
            </a:r>
          </a:p>
          <a:p>
            <a:pPr lvl="0" algn="l" rtl="0">
              <a:buNone/>
            </a:pPr>
            <a:r>
              <a:rPr lang="en-US" sz="1200">
                <a:latin typeface="Calibri"/>
                <a:ea typeface="Calibri"/>
                <a:cs typeface="Calibri"/>
                <a:sym typeface="Calibri"/>
              </a:rPr>
              <a:t>-Messages can also contain html and graphics.</a:t>
            </a:r>
          </a:p>
          <a:p>
            <a:endParaRPr lang="en-US" sz="1200">
              <a:latin typeface="Calibri"/>
              <a:ea typeface="Calibri"/>
              <a:cs typeface="Calibri"/>
              <a:sym typeface="Calibri"/>
            </a:endParaRPr>
          </a:p>
        </p:txBody>
      </p:sp>
    </p:spTree>
  </p:cSld>
  <p:clrMapOvr>
    <a:masterClrMapping/>
  </p:clrMapOvr>
  <p:transition spd="slow">
    <p:cu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sz="2400">
                <a:latin typeface="Calibri"/>
                <a:ea typeface="Calibri"/>
                <a:cs typeface="Calibri"/>
                <a:sym typeface="Calibri"/>
              </a:rPr>
              <a:t>Where can you create, modify and delete email templates?</a:t>
            </a:r>
          </a:p>
        </p:txBody>
      </p:sp>
    </p:spTree>
  </p:cSld>
  <p:clrMapOvr>
    <a:masterClrMapping/>
  </p:clrMapOvr>
  <p:transition spd="slow">
    <p:cu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lgn="l">
              <a:buNone/>
            </a:pPr>
            <a:r>
              <a:rPr lang="en-US" sz="1200">
                <a:latin typeface="Calibri"/>
                <a:ea typeface="Calibri"/>
                <a:cs typeface="Calibri"/>
                <a:sym typeface="Calibri"/>
              </a:rPr>
              <a:t>System Policy&gt;Email&gt;Templates</a:t>
            </a:r>
          </a:p>
        </p:txBody>
      </p:sp>
    </p:spTree>
  </p:cSld>
  <p:clrMapOvr>
    <a:masterClrMapping/>
  </p:clrMapOvr>
  <p:transition spd="slow">
    <p:cu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SMS Alerts</a:t>
            </a:r>
          </a:p>
        </p:txBody>
      </p:sp>
    </p:spTree>
  </p:cSld>
  <p:clrMapOvr>
    <a:masterClrMapping/>
  </p:clrMapOvr>
  <p:transition spd="slow">
    <p:cu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Shape 75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100">
                <a:latin typeface="Calibri"/>
                <a:ea typeface="Calibri"/>
                <a:cs typeface="Calibri"/>
                <a:sym typeface="Calibri"/>
              </a:rPr>
              <a:t>-Requires the Subscription Based Notifications Plugin</a:t>
            </a:r>
          </a:p>
          <a:p>
            <a:pPr lvl="0" algn="l" rtl="0">
              <a:buNone/>
            </a:pPr>
            <a:r>
              <a:rPr lang="en-US" sz="1100">
                <a:latin typeface="Calibri"/>
                <a:ea typeface="Calibri"/>
                <a:cs typeface="Calibri"/>
                <a:sym typeface="Calibri"/>
              </a:rPr>
              <a:t>-SMS (Short Messaging Service) is the standard protocol used to deliver short text messages to mobile phones</a:t>
            </a:r>
          </a:p>
          <a:p>
            <a:pPr lvl="0" algn="l" rtl="0">
              <a:buNone/>
            </a:pPr>
            <a:r>
              <a:rPr lang="en-US" sz="1100">
                <a:latin typeface="Calibri"/>
                <a:ea typeface="Calibri"/>
                <a:cs typeface="Calibri"/>
                <a:sym typeface="Calibri"/>
              </a:rPr>
              <a:t>-ServiceNow supports the delivery of alerts and notifications to SMS devices in addition to our standard email notification</a:t>
            </a:r>
          </a:p>
          <a:p>
            <a:pPr lvl="0" algn="l" rtl="0">
              <a:buNone/>
            </a:pPr>
            <a:r>
              <a:rPr lang="en-US" sz="1100">
                <a:latin typeface="Calibri"/>
                <a:ea typeface="Calibri"/>
                <a:cs typeface="Calibri"/>
                <a:sym typeface="Calibri"/>
              </a:rPr>
              <a:t>-Useful when critical events require immediate attention, and an email notification is too slow</a:t>
            </a:r>
          </a:p>
          <a:p>
            <a:endParaRPr lang="en-US" sz="1100">
              <a:latin typeface="Calibri"/>
              <a:ea typeface="Calibri"/>
              <a:cs typeface="Calibri"/>
              <a:sym typeface="Calibri"/>
            </a:endParaRPr>
          </a:p>
        </p:txBody>
      </p:sp>
    </p:spTree>
  </p:cSld>
  <p:clrMapOvr>
    <a:masterClrMapping/>
  </p:clrMapOvr>
  <p:transition spd="slow">
    <p:cu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Six Tasks for SMS Notifications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36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(T/F) UI Actions are only found in one place, and can only be run server-side scripts</a:t>
            </a:r>
          </a:p>
          <a:p>
            <a:endParaRPr lang="en-US" sz="1800" b="0" i="0" u="none" strike="noStrike" cap="none" baseline="0">
              <a:solidFill>
                <a:schemeClr val="dk1"/>
              </a:solidFill>
              <a:latin typeface="Calibri"/>
              <a:ea typeface="Calibri"/>
              <a:cs typeface="Calibri"/>
              <a:sym typeface="Calibri"/>
            </a:endParaRPr>
          </a:p>
          <a:p>
            <a:pPr marL="0" marR="0" lvl="0" indent="0" algn="l" rtl="0">
              <a:spcBef>
                <a:spcPts val="36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Where is/are the UI Actions found in the navigation?</a:t>
            </a:r>
          </a:p>
        </p:txBody>
      </p:sp>
    </p:spTree>
  </p:cSld>
  <p:clrMapOvr>
    <a:masterClrMapping/>
  </p:clrMapOvr>
  <p:transition spd="slow">
    <p:cut/>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000">
                <a:latin typeface="Calibri"/>
                <a:ea typeface="Calibri"/>
                <a:cs typeface="Calibri"/>
                <a:sym typeface="Calibri"/>
              </a:rPr>
              <a:t>1. </a:t>
            </a:r>
            <a:r>
              <a:rPr lang="en-US" sz="1000" b="1">
                <a:latin typeface="Calibri"/>
                <a:ea typeface="Calibri"/>
                <a:cs typeface="Calibri"/>
                <a:sym typeface="Calibri"/>
              </a:rPr>
              <a:t>Activate the Subscription Based Notifications Plugin</a:t>
            </a:r>
            <a:r>
              <a:rPr lang="en-US" sz="1000">
                <a:latin typeface="Calibri"/>
                <a:ea typeface="Calibri"/>
                <a:cs typeface="Calibri"/>
                <a:sym typeface="Calibri"/>
              </a:rPr>
              <a:t> - Plugin installs the SMS message field, provides the utility for creating SMS devices and installs the SMS alternate message text box</a:t>
            </a:r>
          </a:p>
          <a:p>
            <a:pPr lvl="0" algn="l" rtl="0">
              <a:buNone/>
            </a:pPr>
            <a:r>
              <a:rPr lang="en-US" sz="1000">
                <a:latin typeface="Calibri"/>
                <a:ea typeface="Calibri"/>
                <a:cs typeface="Calibri"/>
                <a:sym typeface="Calibri"/>
              </a:rPr>
              <a:t>2. </a:t>
            </a:r>
            <a:r>
              <a:rPr lang="en-US" sz="1000" b="1">
                <a:latin typeface="Calibri"/>
                <a:ea typeface="Calibri"/>
                <a:cs typeface="Calibri"/>
                <a:sym typeface="Calibri"/>
              </a:rPr>
              <a:t>Create Events and Business Rules</a:t>
            </a:r>
            <a:r>
              <a:rPr lang="en-US" sz="1000">
                <a:latin typeface="Calibri"/>
                <a:ea typeface="Calibri"/>
                <a:cs typeface="Calibri"/>
                <a:sym typeface="Calibri"/>
              </a:rPr>
              <a:t> - Can use provided events; if decide to create new events must register the events and create the business rules that use the events</a:t>
            </a:r>
          </a:p>
          <a:p>
            <a:pPr lvl="0" algn="l" rtl="0">
              <a:buNone/>
            </a:pPr>
            <a:r>
              <a:rPr lang="en-US" sz="1000">
                <a:latin typeface="Calibri"/>
                <a:ea typeface="Calibri"/>
                <a:cs typeface="Calibri"/>
                <a:sym typeface="Calibri"/>
              </a:rPr>
              <a:t>3. </a:t>
            </a:r>
            <a:r>
              <a:rPr lang="en-US" sz="1000" b="1">
                <a:latin typeface="Calibri"/>
                <a:ea typeface="Calibri"/>
                <a:cs typeface="Calibri"/>
                <a:sym typeface="Calibri"/>
              </a:rPr>
              <a:t>Personalize the Message Form</a:t>
            </a:r>
            <a:r>
              <a:rPr lang="en-US" sz="1000">
                <a:latin typeface="Calibri"/>
                <a:ea typeface="Calibri"/>
                <a:cs typeface="Calibri"/>
                <a:sym typeface="Calibri"/>
              </a:rPr>
              <a:t> - Must personalize the Email Notification and Email Template forms with the SMS alternate field before you can define messages for SMS devices</a:t>
            </a:r>
          </a:p>
          <a:p>
            <a:pPr lvl="0" algn="l" rtl="0">
              <a:buNone/>
            </a:pPr>
            <a:r>
              <a:rPr lang="en-US" sz="1000">
                <a:latin typeface="Calibri"/>
                <a:ea typeface="Calibri"/>
                <a:cs typeface="Calibri"/>
                <a:sym typeface="Calibri"/>
              </a:rPr>
              <a:t>4. </a:t>
            </a:r>
            <a:r>
              <a:rPr lang="en-US" sz="1000" b="1">
                <a:latin typeface="Calibri"/>
                <a:ea typeface="Calibri"/>
                <a:cs typeface="Calibri"/>
                <a:sym typeface="Calibri"/>
              </a:rPr>
              <a:t>Create the Notifications </a:t>
            </a:r>
            <a:r>
              <a:rPr lang="en-US" sz="1000">
                <a:latin typeface="Calibri"/>
                <a:ea typeface="Calibri"/>
                <a:cs typeface="Calibri"/>
                <a:sym typeface="Calibri"/>
              </a:rPr>
              <a:t>- Can conform to the limit of 140 characters; SMS messages cannot respond to links embedded in the notification</a:t>
            </a:r>
          </a:p>
          <a:p>
            <a:pPr lvl="0" algn="l" rtl="0">
              <a:buNone/>
            </a:pPr>
            <a:r>
              <a:rPr lang="en-US" sz="1000">
                <a:latin typeface="Calibri"/>
                <a:ea typeface="Calibri"/>
                <a:cs typeface="Calibri"/>
                <a:sym typeface="Calibri"/>
              </a:rPr>
              <a:t>5.</a:t>
            </a:r>
            <a:r>
              <a:rPr lang="en-US" sz="1000" b="1">
                <a:latin typeface="Calibri"/>
                <a:ea typeface="Calibri"/>
                <a:cs typeface="Calibri"/>
                <a:sym typeface="Calibri"/>
              </a:rPr>
              <a:t> Create and SMS Device</a:t>
            </a:r>
            <a:r>
              <a:rPr lang="en-US" sz="1000">
                <a:latin typeface="Calibri"/>
                <a:ea typeface="Calibri"/>
                <a:cs typeface="Calibri"/>
                <a:sym typeface="Calibri"/>
              </a:rPr>
              <a:t> - SMS devices configured in the Notification Preferences form; includes selecting the carrier</a:t>
            </a:r>
          </a:p>
          <a:p>
            <a:pPr lvl="0" algn="l" rtl="0">
              <a:buNone/>
            </a:pPr>
            <a:r>
              <a:rPr lang="en-US" sz="1000">
                <a:latin typeface="Calibri"/>
                <a:ea typeface="Calibri"/>
                <a:cs typeface="Calibri"/>
                <a:sym typeface="Calibri"/>
              </a:rPr>
              <a:t>6. </a:t>
            </a:r>
            <a:r>
              <a:rPr lang="en-US" sz="1000" b="1">
                <a:latin typeface="Calibri"/>
                <a:ea typeface="Calibri"/>
                <a:cs typeface="Calibri"/>
                <a:sym typeface="Calibri"/>
              </a:rPr>
              <a:t>Subscribe to the Notification (Optional)</a:t>
            </a:r>
          </a:p>
        </p:txBody>
      </p:sp>
    </p:spTree>
  </p:cSld>
  <p:clrMapOvr>
    <a:masterClrMapping/>
  </p:clrMapOvr>
  <p:transition spd="slow">
    <p:cu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Cloning an Instance</a:t>
            </a:r>
          </a:p>
        </p:txBody>
      </p:sp>
    </p:spTree>
  </p:cSld>
  <p:clrMapOvr>
    <a:masterClrMapping/>
  </p:clrMapOvr>
  <p:transition spd="slow">
    <p:cut/>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100">
                <a:latin typeface="Calibri"/>
                <a:ea typeface="Calibri"/>
                <a:cs typeface="Calibri"/>
                <a:sym typeface="Calibri"/>
              </a:rPr>
              <a:t>The System Clone application is primarily used to clone a production instance over an existing sub-production instance before developing and testing changes.</a:t>
            </a:r>
          </a:p>
          <a:p>
            <a:endParaRPr lang="en-US" sz="1100">
              <a:latin typeface="Calibri"/>
              <a:ea typeface="Calibri"/>
              <a:cs typeface="Calibri"/>
              <a:sym typeface="Calibri"/>
            </a:endParaRPr>
          </a:p>
          <a:p>
            <a:pPr lvl="0" algn="l" rtl="0">
              <a:buNone/>
            </a:pPr>
            <a:r>
              <a:rPr lang="en-US" sz="1200" b="1">
                <a:latin typeface="Calibri"/>
                <a:ea typeface="Calibri"/>
                <a:cs typeface="Calibri"/>
                <a:sym typeface="Calibri"/>
              </a:rPr>
              <a:t>Create a Clone Target:</a:t>
            </a:r>
            <a:r>
              <a:rPr lang="en-US" sz="1100">
                <a:latin typeface="Calibri"/>
                <a:ea typeface="Calibri"/>
                <a:cs typeface="Calibri"/>
                <a:sym typeface="Calibri"/>
              </a:rPr>
              <a:t> System Clone &gt; Clone Targe</a:t>
            </a:r>
            <a:r>
              <a:rPr lang="en-US" sz="1200">
                <a:latin typeface="Calibri"/>
                <a:ea typeface="Calibri"/>
                <a:cs typeface="Calibri"/>
                <a:sym typeface="Calibri"/>
              </a:rPr>
              <a:t>ts</a:t>
            </a:r>
          </a:p>
          <a:p>
            <a:pPr lvl="0" algn="l" rtl="0">
              <a:buNone/>
            </a:pPr>
            <a:r>
              <a:rPr lang="en-US" sz="1000">
                <a:latin typeface="Calibri"/>
                <a:ea typeface="Calibri"/>
                <a:cs typeface="Calibri"/>
                <a:sym typeface="Calibri"/>
              </a:rPr>
              <a:t>-Must have admin privileges on the target instance</a:t>
            </a:r>
          </a:p>
          <a:p>
            <a:pPr lvl="0" algn="l" rtl="0">
              <a:buNone/>
            </a:pPr>
            <a:r>
              <a:rPr lang="en-US" sz="1000">
                <a:latin typeface="Calibri"/>
                <a:ea typeface="Calibri"/>
                <a:cs typeface="Calibri"/>
                <a:sym typeface="Calibri"/>
              </a:rPr>
              <a:t>-Admin defines what data is preserved on the target instance and what data from the source is not cloned</a:t>
            </a:r>
          </a:p>
          <a:p>
            <a:pPr lvl="0" algn="l" rtl="0">
              <a:buNone/>
            </a:pPr>
            <a:r>
              <a:rPr lang="en-US" sz="1000">
                <a:latin typeface="Calibri"/>
                <a:ea typeface="Calibri"/>
                <a:cs typeface="Calibri"/>
                <a:sym typeface="Calibri"/>
              </a:rPr>
              <a:t>-Target instance must have the High Availability plugin activated; to activate the plugin, make a request to Service Now Technical Support using the Request Plugin Activation module from HI</a:t>
            </a:r>
          </a:p>
          <a:p>
            <a:endParaRPr lang="en-US" sz="1000">
              <a:latin typeface="Calibri"/>
              <a:ea typeface="Calibri"/>
              <a:cs typeface="Calibri"/>
              <a:sym typeface="Calibri"/>
            </a:endParaRPr>
          </a:p>
          <a:p>
            <a:pPr lvl="0" algn="l" rtl="0">
              <a:buNone/>
            </a:pPr>
            <a:r>
              <a:rPr lang="en-US" sz="1200" b="1">
                <a:latin typeface="Calibri"/>
                <a:ea typeface="Calibri"/>
                <a:cs typeface="Calibri"/>
                <a:sym typeface="Calibri"/>
              </a:rPr>
              <a:t>Start a Clone:</a:t>
            </a:r>
            <a:r>
              <a:rPr lang="en-US" sz="1200">
                <a:latin typeface="Calibri"/>
                <a:ea typeface="Calibri"/>
                <a:cs typeface="Calibri"/>
                <a:sym typeface="Calibri"/>
              </a:rPr>
              <a:t> </a:t>
            </a:r>
            <a:r>
              <a:rPr lang="en-US" sz="1100">
                <a:latin typeface="Calibri"/>
                <a:ea typeface="Calibri"/>
                <a:cs typeface="Calibri"/>
                <a:sym typeface="Calibri"/>
              </a:rPr>
              <a:t> System Clone &gt; Request Clone</a:t>
            </a:r>
          </a:p>
        </p:txBody>
      </p:sp>
    </p:spTree>
  </p:cSld>
  <p:clrMapOvr>
    <a:masterClrMapping/>
  </p:clrMapOvr>
  <p:transition spd="slow">
    <p:cut/>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ServiceNow Releases</a:t>
            </a:r>
          </a:p>
          <a:p>
            <a:pPr>
              <a:buNone/>
            </a:pPr>
            <a:r>
              <a:rPr lang="en-US">
                <a:latin typeface="Calibri"/>
                <a:ea typeface="Calibri"/>
                <a:cs typeface="Calibri"/>
                <a:sym typeface="Calibri"/>
              </a:rPr>
              <a:t>Naming Convention</a:t>
            </a:r>
          </a:p>
        </p:txBody>
      </p:sp>
    </p:spTree>
  </p:cSld>
  <p:clrMapOvr>
    <a:masterClrMapping/>
  </p:clrMapOvr>
  <p:transition spd="slow">
    <p:cu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Shape 78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t>Based on an alphabetical system using names of world cities starting with Aspen.</a:t>
            </a:r>
          </a:p>
        </p:txBody>
      </p:sp>
    </p:spTree>
  </p:cSld>
  <p:clrMapOvr>
    <a:masterClrMapping/>
  </p:clrMapOvr>
  <p:transition spd="slow">
    <p:cu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ServiceNow Releases</a:t>
            </a:r>
          </a:p>
          <a:p>
            <a:pPr lvl="0">
              <a:buClr>
                <a:srgbClr val="000000"/>
              </a:buClr>
              <a:buSzPct val="30555"/>
              <a:buFont typeface="Arial"/>
              <a:buNone/>
            </a:pPr>
            <a:r>
              <a:rPr lang="en-US">
                <a:latin typeface="Calibri"/>
                <a:ea typeface="Calibri"/>
                <a:cs typeface="Calibri"/>
                <a:sym typeface="Calibri"/>
              </a:rPr>
              <a:t>Upgrade Process</a:t>
            </a:r>
          </a:p>
        </p:txBody>
      </p:sp>
    </p:spTree>
  </p:cSld>
  <p:clrMapOvr>
    <a:masterClrMapping/>
  </p:clrMapOvr>
  <p:transition spd="slow">
    <p:cut/>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t>Customers and partners receive at least 30 days notice before an upgrade</a:t>
            </a:r>
          </a:p>
          <a:p>
            <a:pPr lvl="0" rtl="0">
              <a:buNone/>
            </a:pPr>
            <a:r>
              <a:rPr lang="en-US"/>
              <a:t>-Upgrades are rolled out in phases to all instances that are not pinned</a:t>
            </a:r>
          </a:p>
          <a:p>
            <a:pPr lvl="0" rtl="0">
              <a:buNone/>
            </a:pPr>
            <a:r>
              <a:rPr lang="en-US"/>
              <a:t>-Customers are not notified of the exact date or time that a specific instance will be upgraded</a:t>
            </a:r>
          </a:p>
          <a:p>
            <a:pPr lvl="0" rtl="0">
              <a:buNone/>
            </a:pPr>
            <a:r>
              <a:rPr lang="en-US"/>
              <a:t>-Release documentation is available at the time of notification, but specific details may change prior to the upgrade</a:t>
            </a:r>
          </a:p>
          <a:p>
            <a:pPr lvl="0" rtl="0">
              <a:buNone/>
            </a:pPr>
            <a:r>
              <a:rPr lang="en-US"/>
              <a:t>-</a:t>
            </a:r>
            <a:r>
              <a:rPr lang="en-US" b="1"/>
              <a:t>Early Adopters</a:t>
            </a:r>
            <a:r>
              <a:rPr lang="en-US"/>
              <a:t> have an opportunity to install a release before it becomes generally available</a:t>
            </a:r>
          </a:p>
          <a:p>
            <a:endParaRPr lang="en-US"/>
          </a:p>
        </p:txBody>
      </p:sp>
    </p:spTree>
  </p:cSld>
  <p:clrMapOvr>
    <a:masterClrMapping/>
  </p:clrMapOvr>
  <p:transition spd="slow">
    <p:cut/>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Clr>
                <a:srgbClr val="000000"/>
              </a:buClr>
              <a:buSzPct val="61111"/>
              <a:buFont typeface="Arial"/>
              <a:buNone/>
            </a:pPr>
            <a:r>
              <a:rPr lang="en-US" sz="1800">
                <a:latin typeface="Calibri"/>
                <a:ea typeface="Calibri"/>
                <a:cs typeface="Calibri"/>
                <a:sym typeface="Calibri"/>
              </a:rPr>
              <a:t>ServiceNow Releases</a:t>
            </a:r>
          </a:p>
          <a:p>
            <a:pPr lvl="0">
              <a:buClr>
                <a:srgbClr val="000000"/>
              </a:buClr>
              <a:buSzPct val="30555"/>
              <a:buFont typeface="Arial"/>
              <a:buNone/>
            </a:pPr>
            <a:r>
              <a:rPr lang="en-US">
                <a:latin typeface="Calibri"/>
                <a:ea typeface="Calibri"/>
                <a:cs typeface="Calibri"/>
                <a:sym typeface="Calibri"/>
              </a:rPr>
              <a:t>Release Types</a:t>
            </a:r>
          </a:p>
        </p:txBody>
      </p:sp>
    </p:spTree>
  </p:cSld>
  <p:clrMapOvr>
    <a:masterClrMapping/>
  </p:clrMapOvr>
  <p:transition spd="slow">
    <p:cut/>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t>Feature Release</a:t>
            </a:r>
          </a:p>
          <a:p>
            <a:endParaRPr lang="en-US"/>
          </a:p>
          <a:p>
            <a:pPr lvl="0" rtl="0">
              <a:buNone/>
            </a:pPr>
            <a:r>
              <a:rPr lang="en-US"/>
              <a:t>Patch Release</a:t>
            </a:r>
          </a:p>
          <a:p>
            <a:endParaRPr lang="en-US"/>
          </a:p>
          <a:p>
            <a:pPr>
              <a:buNone/>
            </a:pPr>
            <a:r>
              <a:rPr lang="en-US"/>
              <a:t>Hot fix</a:t>
            </a:r>
          </a:p>
        </p:txBody>
      </p:sp>
    </p:spTree>
  </p:cSld>
  <p:clrMapOvr>
    <a:masterClrMapping/>
  </p:clrMapOvr>
  <p:transition spd="slow">
    <p:cut/>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Clr>
                <a:srgbClr val="000000"/>
              </a:buClr>
              <a:buSzPct val="61111"/>
              <a:buFont typeface="Arial"/>
              <a:buNone/>
            </a:pPr>
            <a:r>
              <a:rPr lang="en-US" sz="1800">
                <a:latin typeface="Calibri"/>
                <a:ea typeface="Calibri"/>
                <a:cs typeface="Calibri"/>
                <a:sym typeface="Calibri"/>
              </a:rPr>
              <a:t>ServiceNow Releases</a:t>
            </a:r>
          </a:p>
          <a:p>
            <a:pPr lvl="0" rtl="0">
              <a:buClr>
                <a:srgbClr val="000000"/>
              </a:buClr>
              <a:buSzPct val="30555"/>
              <a:buFont typeface="Arial"/>
              <a:buNone/>
            </a:pPr>
            <a:r>
              <a:rPr lang="en-US">
                <a:latin typeface="Calibri"/>
                <a:ea typeface="Calibri"/>
                <a:cs typeface="Calibri"/>
                <a:sym typeface="Calibri"/>
              </a:rPr>
              <a:t>Feature Release</a:t>
            </a:r>
          </a:p>
          <a:p>
            <a:endParaRPr lang="en-US">
              <a:latin typeface="Calibri"/>
              <a:ea typeface="Calibri"/>
              <a:cs typeface="Calibri"/>
              <a:sym typeface="Calibri"/>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False; UI actions are found in two places and can be run from either server side or client side scripts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System UI &gt; UI Actions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System Definitions &gt; UI Actions</a:t>
            </a:r>
          </a:p>
        </p:txBody>
      </p:sp>
    </p:spTree>
  </p:cSld>
  <p:clrMapOvr>
    <a:masterClrMapping/>
  </p:clrMapOvr>
  <p:transition spd="slow">
    <p:cut/>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Shape 81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
</a:t>
            </a:r>
            <a:r>
              <a:rPr lang="en-US" sz="1400">
                <a:latin typeface="Calibri"/>
                <a:ea typeface="Calibri"/>
                <a:cs typeface="Calibri"/>
                <a:sym typeface="Calibri"/>
              </a:rPr>
              <a:t>Scope</a:t>
            </a:r>
          </a:p>
          <a:p>
            <a:pPr marL="457200" lvl="0" indent="-317500" rtl="0">
              <a:buClr>
                <a:srgbClr val="000000"/>
              </a:buClr>
              <a:buSzPct val="194444"/>
              <a:buFont typeface="Arial"/>
              <a:buChar char="•"/>
            </a:pPr>
            <a:r>
              <a:rPr lang="en-US">
                <a:latin typeface="Calibri"/>
                <a:ea typeface="Calibri"/>
                <a:cs typeface="Calibri"/>
                <a:sym typeface="Calibri"/>
              </a:rPr>
              <a:t>Introduces new features</a:t>
            </a:r>
          </a:p>
          <a:p>
            <a:pPr marL="457200" lvl="0" indent="-317500" rtl="0">
              <a:buClr>
                <a:srgbClr val="000000"/>
              </a:buClr>
              <a:buSzPct val="194444"/>
              <a:buFont typeface="Arial"/>
              <a:buChar char="•"/>
            </a:pPr>
            <a:r>
              <a:rPr lang="en-US">
                <a:latin typeface="Calibri"/>
                <a:ea typeface="Calibri"/>
                <a:cs typeface="Calibri"/>
                <a:sym typeface="Calibri"/>
              </a:rPr>
              <a:t>Includes all available fixes to existing functionality</a:t>
            </a:r>
          </a:p>
          <a:p>
            <a:pPr marL="457200" lvl="0" indent="-317500" rtl="0">
              <a:buClr>
                <a:srgbClr val="000000"/>
              </a:buClr>
              <a:buSzPct val="194444"/>
              <a:buFont typeface="Arial"/>
              <a:buChar char="•"/>
            </a:pPr>
            <a:r>
              <a:rPr lang="en-US">
                <a:latin typeface="Calibri"/>
                <a:ea typeface="Calibri"/>
                <a:cs typeface="Calibri"/>
                <a:sym typeface="Calibri"/>
              </a:rPr>
              <a:t>Is production-oriented; quality and stability are of the highest priority throughout the life cycle</a:t>
            </a:r>
          </a:p>
          <a:p>
            <a:endParaRPr lang="en-US">
              <a:latin typeface="Calibri"/>
              <a:ea typeface="Calibri"/>
              <a:cs typeface="Calibri"/>
              <a:sym typeface="Calibri"/>
            </a:endParaRPr>
          </a:p>
          <a:p>
            <a:pPr lvl="0" rtl="0">
              <a:buNone/>
            </a:pPr>
            <a:r>
              <a:rPr lang="en-US" sz="1400">
                <a:latin typeface="Calibri"/>
                <a:ea typeface="Calibri"/>
                <a:cs typeface="Calibri"/>
                <a:sym typeface="Calibri"/>
              </a:rPr>
              <a:t>Upgrade Policy</a:t>
            </a:r>
          </a:p>
          <a:p>
            <a:pPr marL="457200" lvl="0" indent="-317500" rtl="0">
              <a:buClr>
                <a:srgbClr val="000000"/>
              </a:buClr>
              <a:buSzPct val="194444"/>
              <a:buFont typeface="Arial"/>
              <a:buChar char="•"/>
            </a:pPr>
            <a:r>
              <a:rPr lang="en-US">
                <a:latin typeface="Calibri"/>
                <a:ea typeface="Calibri"/>
                <a:cs typeface="Calibri"/>
                <a:sym typeface="Calibri"/>
              </a:rPr>
              <a:t>Applied automatically during the rollout period unless a customer pins the instance</a:t>
            </a:r>
          </a:p>
          <a:p>
            <a:pPr marL="457200" lvl="0" indent="-317500" rtl="0">
              <a:buClr>
                <a:srgbClr val="000000"/>
              </a:buClr>
              <a:buSzPct val="194444"/>
              <a:buFont typeface="Arial"/>
              <a:buChar char="•"/>
            </a:pPr>
            <a:r>
              <a:rPr lang="en-US">
                <a:latin typeface="Calibri"/>
                <a:ea typeface="Calibri"/>
                <a:cs typeface="Calibri"/>
                <a:sym typeface="Calibri"/>
              </a:rPr>
              <a:t>Customers review advanced notification</a:t>
            </a:r>
          </a:p>
          <a:p>
            <a:endParaRPr lang="en-US">
              <a:latin typeface="Calibri"/>
              <a:ea typeface="Calibri"/>
              <a:cs typeface="Calibri"/>
              <a:sym typeface="Calibri"/>
            </a:endParaRPr>
          </a:p>
        </p:txBody>
      </p:sp>
    </p:spTree>
  </p:cSld>
  <p:clrMapOvr>
    <a:masterClrMapping/>
  </p:clrMapOvr>
  <p:transition spd="slow">
    <p:cu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ServiceNow Releases</a:t>
            </a:r>
          </a:p>
          <a:p>
            <a:pPr lvl="0" rtl="0">
              <a:buNone/>
            </a:pPr>
            <a:r>
              <a:rPr lang="en-US">
                <a:latin typeface="Calibri"/>
                <a:ea typeface="Calibri"/>
                <a:cs typeface="Calibri"/>
                <a:sym typeface="Calibri"/>
              </a:rPr>
              <a:t>Patch Release</a:t>
            </a:r>
          </a:p>
          <a:p>
            <a:endParaRPr lang="en-US">
              <a:latin typeface="Calibri"/>
              <a:ea typeface="Calibri"/>
              <a:cs typeface="Calibri"/>
              <a:sym typeface="Calibri"/>
            </a:endParaRPr>
          </a:p>
        </p:txBody>
      </p:sp>
    </p:spTree>
  </p:cSld>
  <p:clrMapOvr>
    <a:masterClrMapping/>
  </p:clrMapOvr>
  <p:transition spd="slow">
    <p:cut/>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Shape 82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
</a:t>
            </a:r>
            <a:r>
              <a:rPr lang="en-US" sz="1400">
                <a:latin typeface="Calibri"/>
                <a:ea typeface="Calibri"/>
                <a:cs typeface="Calibri"/>
                <a:sym typeface="Calibri"/>
              </a:rPr>
              <a:t>Scope</a:t>
            </a:r>
          </a:p>
          <a:p>
            <a:pPr marL="457200" lvl="0" indent="-298450" rtl="0">
              <a:buClr>
                <a:srgbClr val="000000"/>
              </a:buClr>
              <a:buSzPct val="166666"/>
              <a:buFont typeface="Arial"/>
              <a:buChar char="•"/>
            </a:pPr>
            <a:r>
              <a:rPr lang="en-US" sz="1100">
                <a:latin typeface="Calibri"/>
                <a:ea typeface="Calibri"/>
                <a:cs typeface="Calibri"/>
                <a:sym typeface="Calibri"/>
              </a:rPr>
              <a:t>Supports existing functionality with a collection of problem fixes</a:t>
            </a:r>
          </a:p>
          <a:p>
            <a:pPr marL="457200" lvl="0" indent="-298450" rtl="0">
              <a:buClr>
                <a:srgbClr val="000000"/>
              </a:buClr>
              <a:buSzPct val="166666"/>
              <a:buFont typeface="Arial"/>
              <a:buChar char="•"/>
            </a:pPr>
            <a:r>
              <a:rPr lang="en-US" sz="1100">
                <a:latin typeface="Calibri"/>
                <a:ea typeface="Calibri"/>
                <a:cs typeface="Calibri"/>
                <a:sym typeface="Calibri"/>
              </a:rPr>
              <a:t>Includes all previously issued hot fixes for a given release</a:t>
            </a:r>
          </a:p>
          <a:p>
            <a:pPr marL="457200" lvl="0" indent="-298450" rtl="0">
              <a:buClr>
                <a:srgbClr val="000000"/>
              </a:buClr>
              <a:buSzPct val="166666"/>
              <a:buFont typeface="Arial"/>
              <a:buChar char="•"/>
            </a:pPr>
            <a:r>
              <a:rPr lang="en-US" sz="1100">
                <a:latin typeface="Calibri"/>
                <a:ea typeface="Calibri"/>
                <a:cs typeface="Calibri"/>
                <a:sym typeface="Calibri"/>
              </a:rPr>
              <a:t>Does not include new features</a:t>
            </a:r>
          </a:p>
          <a:p>
            <a:endParaRPr lang="en-US" sz="1100">
              <a:latin typeface="Calibri"/>
              <a:ea typeface="Calibri"/>
              <a:cs typeface="Calibri"/>
              <a:sym typeface="Calibri"/>
            </a:endParaRPr>
          </a:p>
          <a:p>
            <a:pPr lvl="0" rtl="0">
              <a:buNone/>
            </a:pPr>
            <a:r>
              <a:rPr lang="en-US" sz="1400">
                <a:latin typeface="Calibri"/>
                <a:ea typeface="Calibri"/>
                <a:cs typeface="Calibri"/>
                <a:sym typeface="Calibri"/>
              </a:rPr>
              <a:t>Upgrade Policy</a:t>
            </a:r>
          </a:p>
          <a:p>
            <a:pPr marL="457200" lvl="0" indent="-298450" rtl="0">
              <a:buClr>
                <a:srgbClr val="000000"/>
              </a:buClr>
              <a:buSzPct val="166666"/>
              <a:buFont typeface="Arial"/>
              <a:buChar char="•"/>
            </a:pPr>
            <a:r>
              <a:rPr lang="en-US" sz="1100">
                <a:latin typeface="Calibri"/>
                <a:ea typeface="Calibri"/>
                <a:cs typeface="Calibri"/>
                <a:sym typeface="Calibri"/>
              </a:rPr>
              <a:t>Applied as needed on a per customer basis</a:t>
            </a:r>
          </a:p>
          <a:p>
            <a:pPr marL="457200" lvl="0" indent="-298450" rtl="0">
              <a:buClr>
                <a:srgbClr val="000000"/>
              </a:buClr>
              <a:buSzPct val="166666"/>
              <a:buFont typeface="Arial"/>
              <a:buChar char="•"/>
            </a:pPr>
            <a:r>
              <a:rPr lang="en-US" sz="1100">
                <a:latin typeface="Calibri"/>
                <a:ea typeface="Calibri"/>
                <a:cs typeface="Calibri"/>
                <a:sym typeface="Calibri"/>
              </a:rPr>
              <a:t>ServiceNow provides patches for the current and previous feature release only</a:t>
            </a:r>
          </a:p>
          <a:p>
            <a:endParaRPr lang="en-US" sz="1100">
              <a:latin typeface="Calibri"/>
              <a:ea typeface="Calibri"/>
              <a:cs typeface="Calibri"/>
              <a:sym typeface="Calibri"/>
            </a:endParaRPr>
          </a:p>
        </p:txBody>
      </p:sp>
    </p:spTree>
  </p:cSld>
  <p:clrMapOvr>
    <a:masterClrMapping/>
  </p:clrMapOvr>
  <p:transition spd="slow">
    <p:cu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ServiceNow Releases</a:t>
            </a:r>
          </a:p>
          <a:p>
            <a:pPr lvl="0" rtl="0">
              <a:buNone/>
            </a:pPr>
            <a:r>
              <a:rPr lang="en-US">
                <a:latin typeface="Calibri"/>
                <a:ea typeface="Calibri"/>
                <a:cs typeface="Calibri"/>
                <a:sym typeface="Calibri"/>
              </a:rPr>
              <a:t>Hot Fix</a:t>
            </a:r>
          </a:p>
        </p:txBody>
      </p:sp>
    </p:spTree>
  </p:cSld>
  <p:clrMapOvr>
    <a:masterClrMapping/>
  </p:clrMapOvr>
  <p:transition spd="slow">
    <p:cut/>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Shape 83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SzPct val="91666"/>
              <a:buFont typeface="Arial"/>
              <a:buNone/>
            </a:pPr>
            <a:r>
              <a:rPr lang="en-US">
                <a:latin typeface="Calibri"/>
                <a:ea typeface="Calibri"/>
                <a:cs typeface="Calibri"/>
                <a:sym typeface="Calibri"/>
              </a:rPr>
              <a:t>
</a:t>
            </a:r>
            <a:r>
              <a:rPr lang="en-US" sz="1400">
                <a:latin typeface="Calibri"/>
                <a:ea typeface="Calibri"/>
                <a:cs typeface="Calibri"/>
                <a:sym typeface="Calibri"/>
              </a:rPr>
              <a:t>Scope</a:t>
            </a:r>
          </a:p>
          <a:p>
            <a:pPr marL="457200" lvl="0" indent="-298450" rtl="0">
              <a:buClr>
                <a:srgbClr val="000000"/>
              </a:buClr>
              <a:buSzPct val="166666"/>
              <a:buFont typeface="Arial"/>
              <a:buChar char="•"/>
            </a:pPr>
            <a:r>
              <a:rPr lang="en-US" sz="1100">
                <a:latin typeface="Calibri"/>
                <a:ea typeface="Calibri"/>
                <a:cs typeface="Calibri"/>
                <a:sym typeface="Calibri"/>
              </a:rPr>
              <a:t>Supports existing functionality with a specific problem fix for a feature release</a:t>
            </a:r>
          </a:p>
          <a:p>
            <a:pPr marL="457200" lvl="0" indent="-298450" rtl="0">
              <a:buClr>
                <a:srgbClr val="000000"/>
              </a:buClr>
              <a:buSzPct val="166666"/>
              <a:buFont typeface="Arial"/>
              <a:buChar char="•"/>
            </a:pPr>
            <a:r>
              <a:rPr lang="en-US" sz="1100">
                <a:latin typeface="Calibri"/>
                <a:ea typeface="Calibri"/>
                <a:cs typeface="Calibri"/>
                <a:sym typeface="Calibri"/>
              </a:rPr>
              <a:t>May not include any previous fixes for a given release</a:t>
            </a:r>
          </a:p>
          <a:p>
            <a:pPr marL="457200" lvl="0" indent="-298450" rtl="0">
              <a:buClr>
                <a:srgbClr val="000000"/>
              </a:buClr>
              <a:buSzPct val="166666"/>
              <a:buFont typeface="Arial"/>
              <a:buChar char="•"/>
            </a:pPr>
            <a:r>
              <a:rPr lang="en-US" sz="1100">
                <a:latin typeface="Calibri"/>
                <a:ea typeface="Calibri"/>
                <a:cs typeface="Calibri"/>
                <a:sym typeface="Calibri"/>
              </a:rPr>
              <a:t>Does not include new features</a:t>
            </a:r>
          </a:p>
          <a:p>
            <a:endParaRPr lang="en-US" sz="1100">
              <a:latin typeface="Calibri"/>
              <a:ea typeface="Calibri"/>
              <a:cs typeface="Calibri"/>
              <a:sym typeface="Calibri"/>
            </a:endParaRPr>
          </a:p>
          <a:p>
            <a:pPr lvl="0" rtl="0">
              <a:buSzPct val="78571"/>
              <a:buFont typeface="Arial"/>
              <a:buNone/>
            </a:pPr>
            <a:r>
              <a:rPr lang="en-US" sz="1400">
                <a:latin typeface="Calibri"/>
                <a:ea typeface="Calibri"/>
                <a:cs typeface="Calibri"/>
                <a:sym typeface="Calibri"/>
              </a:rPr>
              <a:t>Upgrade Policy</a:t>
            </a:r>
          </a:p>
          <a:p>
            <a:pPr marL="457200" lvl="0" indent="-298450" rtl="0">
              <a:buClr>
                <a:srgbClr val="000000"/>
              </a:buClr>
              <a:buSzPct val="166666"/>
              <a:buFont typeface="Arial"/>
              <a:buChar char="•"/>
            </a:pPr>
            <a:r>
              <a:rPr lang="en-US" sz="1100">
                <a:latin typeface="Calibri"/>
                <a:ea typeface="Calibri"/>
                <a:cs typeface="Calibri"/>
                <a:sym typeface="Calibri"/>
              </a:rPr>
              <a:t>Applied as needed on a per customer basis</a:t>
            </a:r>
          </a:p>
          <a:p>
            <a:pPr marL="457200" lvl="0" indent="-298450" rtl="0">
              <a:buClr>
                <a:srgbClr val="000000"/>
              </a:buClr>
              <a:buSzPct val="166666"/>
              <a:buFont typeface="Arial"/>
              <a:buChar char="•"/>
            </a:pPr>
            <a:r>
              <a:rPr lang="en-US" sz="1100">
                <a:latin typeface="Calibri"/>
                <a:ea typeface="Calibri"/>
                <a:cs typeface="Calibri"/>
                <a:sym typeface="Calibri"/>
              </a:rPr>
              <a:t>ServiceNow provides hot fixes for the current and previous feature release only</a:t>
            </a:r>
          </a:p>
          <a:p>
            <a:endParaRPr lang="en-US" sz="1100">
              <a:latin typeface="Calibri"/>
              <a:ea typeface="Calibri"/>
              <a:cs typeface="Calibri"/>
              <a:sym typeface="Calibri"/>
            </a:endParaRPr>
          </a:p>
        </p:txBody>
      </p:sp>
    </p:spTree>
  </p:cSld>
  <p:clrMapOvr>
    <a:masterClrMapping/>
  </p:clrMapOvr>
  <p:transition spd="slow">
    <p:cut/>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Shape 83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lgn="l">
              <a:buNone/>
            </a:pPr>
            <a:r>
              <a:rPr lang="en-US" sz="2400">
                <a:latin typeface="Calibri"/>
                <a:ea typeface="Calibri"/>
                <a:cs typeface="Calibri"/>
                <a:sym typeface="Calibri"/>
              </a:rPr>
              <a:t>ServiceNow software is self-managing because it applies updates ________ to the ________ specified by the customer.</a:t>
            </a:r>
          </a:p>
        </p:txBody>
      </p:sp>
    </p:spTree>
  </p:cSld>
  <p:clrMapOvr>
    <a:masterClrMapping/>
  </p:clrMapOvr>
  <p:transition spd="slow">
    <p:cut/>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ServiceNow software is self-managing because it applies updates </a:t>
            </a:r>
            <a:r>
              <a:rPr lang="en-US" b="1">
                <a:latin typeface="Calibri"/>
                <a:ea typeface="Calibri"/>
                <a:cs typeface="Calibri"/>
                <a:sym typeface="Calibri"/>
              </a:rPr>
              <a:t>automatically</a:t>
            </a:r>
            <a:r>
              <a:rPr lang="en-US">
                <a:latin typeface="Calibri"/>
                <a:ea typeface="Calibri"/>
                <a:cs typeface="Calibri"/>
                <a:sym typeface="Calibri"/>
              </a:rPr>
              <a:t> to the </a:t>
            </a:r>
            <a:r>
              <a:rPr lang="en-US" b="1">
                <a:latin typeface="Calibri"/>
                <a:ea typeface="Calibri"/>
                <a:cs typeface="Calibri"/>
                <a:sym typeface="Calibri"/>
              </a:rPr>
              <a:t>instance</a:t>
            </a:r>
            <a:r>
              <a:rPr lang="en-US">
                <a:latin typeface="Calibri"/>
                <a:ea typeface="Calibri"/>
                <a:cs typeface="Calibri"/>
                <a:sym typeface="Calibri"/>
              </a:rPr>
              <a:t> specified by the customer.</a:t>
            </a:r>
          </a:p>
        </p:txBody>
      </p:sp>
    </p:spTree>
  </p:cSld>
  <p:clrMapOvr>
    <a:masterClrMapping/>
  </p:clrMapOvr>
  <p:transition spd="slow">
    <p:cut/>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algn="l" rtl="0">
              <a:buNone/>
            </a:pPr>
            <a:r>
              <a:rPr lang="en-US" sz="1600">
                <a:latin typeface="Calibri"/>
                <a:ea typeface="Calibri"/>
                <a:cs typeface="Calibri"/>
                <a:sym typeface="Calibri"/>
              </a:rPr>
              <a:t>When a new build is created and "assigned" to your instance, your instance automatically downloads and applies the assigned _____ file approximately an hour after the assignment.  After the WAR has been unpacked, The Apache _____ webserver is restarted, then the upgrade process begins to apply the changes to the database.</a:t>
            </a:r>
          </a:p>
        </p:txBody>
      </p:sp>
    </p:spTree>
  </p:cSld>
  <p:clrMapOvr>
    <a:masterClrMapping/>
  </p:clrMapOvr>
  <p:transition spd="slow">
    <p:cut/>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Shape 85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When a new build is created and "assigned" to your instance, your instance automatically downloads and applies the assigned </a:t>
            </a:r>
            <a:r>
              <a:rPr lang="en-US" b="1">
                <a:latin typeface="Calibri"/>
                <a:ea typeface="Calibri"/>
                <a:cs typeface="Calibri"/>
                <a:sym typeface="Calibri"/>
              </a:rPr>
              <a:t>WAR</a:t>
            </a:r>
            <a:r>
              <a:rPr lang="en-US">
                <a:latin typeface="Calibri"/>
                <a:ea typeface="Calibri"/>
                <a:cs typeface="Calibri"/>
                <a:sym typeface="Calibri"/>
              </a:rPr>
              <a:t> file approximately an hour after the assignment.  After the WAR has been unpacked, The Apache </a:t>
            </a:r>
            <a:r>
              <a:rPr lang="en-US" b="1">
                <a:latin typeface="Calibri"/>
                <a:ea typeface="Calibri"/>
                <a:cs typeface="Calibri"/>
                <a:sym typeface="Calibri"/>
              </a:rPr>
              <a:t>Tomcat</a:t>
            </a:r>
            <a:r>
              <a:rPr lang="en-US">
                <a:latin typeface="Calibri"/>
                <a:ea typeface="Calibri"/>
                <a:cs typeface="Calibri"/>
                <a:sym typeface="Calibri"/>
              </a:rPr>
              <a:t> webserver is restarted, then the upgrade process begins to apply the changes to the database.</a:t>
            </a:r>
          </a:p>
          <a:p>
            <a:endParaRPr lang="en-US">
              <a:latin typeface="Calibri"/>
              <a:ea typeface="Calibri"/>
              <a:cs typeface="Calibri"/>
              <a:sym typeface="Calibri"/>
            </a:endParaRPr>
          </a:p>
          <a:p>
            <a:pPr lvl="0" rtl="0">
              <a:buNone/>
            </a:pPr>
            <a:r>
              <a:rPr lang="en-US" sz="900" b="1">
                <a:latin typeface="Calibri"/>
                <a:ea typeface="Calibri"/>
                <a:cs typeface="Calibri"/>
                <a:sym typeface="Calibri"/>
              </a:rPr>
              <a:t>WAR file </a:t>
            </a:r>
            <a:r>
              <a:rPr lang="en-US" sz="900">
                <a:latin typeface="Calibri"/>
                <a:ea typeface="Calibri"/>
                <a:cs typeface="Calibri"/>
                <a:sym typeface="Calibri"/>
              </a:rPr>
              <a:t>- or </a:t>
            </a:r>
            <a:r>
              <a:rPr lang="en-US" sz="900" i="1">
                <a:latin typeface="Calibri"/>
                <a:ea typeface="Calibri"/>
                <a:cs typeface="Calibri"/>
                <a:sym typeface="Calibri"/>
              </a:rPr>
              <a:t>Web application ARchive</a:t>
            </a:r>
            <a:r>
              <a:rPr lang="en-US" sz="900">
                <a:latin typeface="Calibri"/>
                <a:ea typeface="Calibri"/>
                <a:cs typeface="Calibri"/>
                <a:sym typeface="Calibri"/>
              </a:rPr>
              <a:t> - A WAR file is a web application, zipped into a single file. It is basically just a ZIP file with a special folder structure. It is called a WAR file to identify it as a web application.</a:t>
            </a:r>
          </a:p>
        </p:txBody>
      </p:sp>
    </p:spTree>
  </p:cSld>
  <p:clrMapOvr>
    <a:masterClrMapping/>
  </p:clrMapOvr>
  <p:transition spd="slow">
    <p:cut/>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Shape 85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Upgrades</a:t>
            </a:r>
          </a:p>
          <a:p>
            <a:pPr>
              <a:buNone/>
            </a:pPr>
            <a:r>
              <a:rPr lang="en-US">
                <a:latin typeface="Calibri"/>
                <a:ea typeface="Calibri"/>
                <a:cs typeface="Calibri"/>
                <a:sym typeface="Calibri"/>
              </a:rPr>
              <a:t>What is Upgraded and What is Not?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Business Rule</a:t>
            </a:r>
          </a:p>
        </p:txBody>
      </p:sp>
    </p:spTree>
  </p:cSld>
  <p:clrMapOvr>
    <a:masterClrMapping/>
  </p:clrMapOvr>
  <p:transition spd="slow">
    <p:cut/>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b="1">
                <a:latin typeface="Calibri"/>
                <a:ea typeface="Calibri"/>
                <a:cs typeface="Calibri"/>
                <a:sym typeface="Calibri"/>
              </a:rPr>
              <a:t>When an upgrade is applied</a:t>
            </a:r>
          </a:p>
          <a:p>
            <a:pPr lvl="0" rtl="0">
              <a:buNone/>
            </a:pPr>
            <a:r>
              <a:rPr lang="en-US" sz="1100">
                <a:latin typeface="Calibri"/>
                <a:ea typeface="Calibri"/>
                <a:cs typeface="Calibri"/>
                <a:sym typeface="Calibri"/>
              </a:rPr>
              <a:t>-Any record that has been altered from the base state by the customer will be exempt from the upgrade to prevent overwriting and breaking user customizations</a:t>
            </a:r>
          </a:p>
          <a:p>
            <a:pPr lvl="0" rtl="0">
              <a:buNone/>
            </a:pPr>
            <a:r>
              <a:rPr lang="en-US" sz="1100">
                <a:latin typeface="Calibri"/>
                <a:ea typeface="Calibri"/>
                <a:cs typeface="Calibri"/>
                <a:sym typeface="Calibri"/>
              </a:rPr>
              <a:t>-Any baseline script that is user modified will NOT get upgraded and there is no way to recover the original script; it is always tagged as a modified script</a:t>
            </a:r>
          </a:p>
          <a:p>
            <a:endParaRPr lang="en-US" sz="1100">
              <a:latin typeface="Calibri"/>
              <a:ea typeface="Calibri"/>
              <a:cs typeface="Calibri"/>
              <a:sym typeface="Calibri"/>
            </a:endParaRPr>
          </a:p>
          <a:p>
            <a:pPr lvl="0" rtl="0">
              <a:buNone/>
            </a:pPr>
            <a:r>
              <a:rPr lang="en-US" b="1">
                <a:latin typeface="Calibri"/>
                <a:ea typeface="Calibri"/>
                <a:cs typeface="Calibri"/>
                <a:sym typeface="Calibri"/>
              </a:rPr>
              <a:t>Customizations are tracked</a:t>
            </a:r>
          </a:p>
          <a:p>
            <a:pPr lvl="0" rtl="0">
              <a:buNone/>
            </a:pPr>
            <a:r>
              <a:rPr lang="en-US" sz="1100">
                <a:latin typeface="Calibri"/>
                <a:ea typeface="Calibri"/>
                <a:cs typeface="Calibri"/>
                <a:sym typeface="Calibri"/>
              </a:rPr>
              <a:t>-Any record that has an updated record in the Customer Update table [sys_update_xml] table is skipped during the upgrade</a:t>
            </a:r>
          </a:p>
        </p:txBody>
      </p:sp>
    </p:spTree>
  </p:cSld>
  <p:clrMapOvr>
    <a:masterClrMapping/>
  </p:clrMapOvr>
  <p:transition spd="slow">
    <p:cut/>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Shape 86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Upgrades</a:t>
            </a:r>
          </a:p>
          <a:p>
            <a:pPr>
              <a:buNone/>
            </a:pPr>
            <a:r>
              <a:rPr lang="en-US">
                <a:latin typeface="Calibri"/>
                <a:ea typeface="Calibri"/>
                <a:cs typeface="Calibri"/>
                <a:sym typeface="Calibri"/>
              </a:rPr>
              <a:t>Upgrade History module</a:t>
            </a:r>
          </a:p>
        </p:txBody>
      </p:sp>
    </p:spTree>
  </p:cSld>
  <p:clrMapOvr>
    <a:masterClrMapping/>
  </p:clrMapOvr>
  <p:transition spd="slow">
    <p:cut/>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System Diagnostics &gt; Upgrade History</a:t>
            </a:r>
          </a:p>
          <a:p>
            <a:endParaRPr lang="en-US">
              <a:latin typeface="Calibri"/>
              <a:ea typeface="Calibri"/>
              <a:cs typeface="Calibri"/>
              <a:sym typeface="Calibri"/>
            </a:endParaRPr>
          </a:p>
          <a:p>
            <a:pPr marL="457200" lvl="0" indent="-317500" rtl="0">
              <a:buClr>
                <a:srgbClr val="000000"/>
              </a:buClr>
              <a:buSzPct val="194444"/>
              <a:buFont typeface="Arial"/>
              <a:buChar char="•"/>
            </a:pPr>
            <a:r>
              <a:rPr lang="en-US">
                <a:latin typeface="Calibri"/>
                <a:ea typeface="Calibri"/>
                <a:cs typeface="Calibri"/>
                <a:sym typeface="Calibri"/>
              </a:rPr>
              <a:t>Tracks every upgrade made to the system</a:t>
            </a:r>
          </a:p>
          <a:p>
            <a:pPr marL="457200" lvl="0" indent="-317500" rtl="0">
              <a:buClr>
                <a:srgbClr val="000000"/>
              </a:buClr>
              <a:buSzPct val="194444"/>
              <a:buFont typeface="Arial"/>
              <a:buChar char="•"/>
            </a:pPr>
            <a:r>
              <a:rPr lang="en-US">
                <a:latin typeface="Calibri"/>
                <a:ea typeface="Calibri"/>
                <a:cs typeface="Calibri"/>
                <a:sym typeface="Calibri"/>
              </a:rPr>
              <a:t>Helps an administrator locate and resolve upgrade conflicts by reverting customizations to the base version, if necessary</a:t>
            </a:r>
          </a:p>
          <a:p>
            <a:endParaRPr lang="en-US">
              <a:latin typeface="Calibri"/>
              <a:ea typeface="Calibri"/>
              <a:cs typeface="Calibri"/>
              <a:sym typeface="Calibri"/>
            </a:endParaRPr>
          </a:p>
          <a:p>
            <a:endParaRPr lang="en-US">
              <a:latin typeface="Calibri"/>
              <a:ea typeface="Calibri"/>
              <a:cs typeface="Calibri"/>
              <a:sym typeface="Calibri"/>
            </a:endParaRPr>
          </a:p>
        </p:txBody>
      </p:sp>
    </p:spTree>
  </p:cSld>
  <p:clrMapOvr>
    <a:masterClrMapping/>
  </p:clrMapOvr>
  <p:transition spd="slow">
    <p:cut/>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Shape 87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Clr>
                <a:srgbClr val="000000"/>
              </a:buClr>
              <a:buSzPct val="61111"/>
              <a:buFont typeface="Arial"/>
              <a:buNone/>
            </a:pPr>
            <a:r>
              <a:rPr lang="en-US" sz="1800">
                <a:latin typeface="Calibri"/>
                <a:ea typeface="Calibri"/>
                <a:cs typeface="Calibri"/>
                <a:sym typeface="Calibri"/>
              </a:rPr>
              <a:t>Upgrades</a:t>
            </a:r>
          </a:p>
          <a:p>
            <a:pPr lvl="0" rtl="0">
              <a:buNone/>
            </a:pPr>
            <a:r>
              <a:rPr lang="en-US" sz="3000">
                <a:latin typeface="Calibri"/>
                <a:ea typeface="Calibri"/>
                <a:cs typeface="Calibri"/>
                <a:sym typeface="Calibri"/>
              </a:rPr>
              <a:t>New Build Notifications</a:t>
            </a:r>
          </a:p>
          <a:p>
            <a:endParaRPr lang="en-US" sz="3000">
              <a:latin typeface="Calibri"/>
              <a:ea typeface="Calibri"/>
              <a:cs typeface="Calibri"/>
              <a:sym typeface="Calibri"/>
            </a:endParaRPr>
          </a:p>
        </p:txBody>
      </p:sp>
    </p:spTree>
  </p:cSld>
  <p:clrMapOvr>
    <a:masterClrMapping/>
  </p:clrMapOvr>
  <p:transition spd="slow">
    <p:cut/>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You can configure your instance to send an email at the end of an upgrade</a:t>
            </a:r>
          </a:p>
          <a:p>
            <a:endParaRPr lang="en-US">
              <a:latin typeface="Calibri"/>
              <a:ea typeface="Calibri"/>
              <a:cs typeface="Calibri"/>
              <a:sym typeface="Calibri"/>
            </a:endParaRPr>
          </a:p>
          <a:p>
            <a:pPr lvl="0" rtl="0">
              <a:buNone/>
            </a:pPr>
            <a:r>
              <a:rPr lang="en-US" b="1">
                <a:latin typeface="Calibri"/>
                <a:ea typeface="Calibri"/>
                <a:cs typeface="Calibri"/>
                <a:sym typeface="Calibri"/>
              </a:rPr>
              <a:t>System Policy &gt; Notifications</a:t>
            </a:r>
            <a:r>
              <a:rPr lang="en-US">
                <a:latin typeface="Calibri"/>
                <a:ea typeface="Calibri"/>
                <a:cs typeface="Calibri"/>
                <a:sym typeface="Calibri"/>
              </a:rPr>
              <a:t>-Locate the email notification names </a:t>
            </a:r>
            <a:r>
              <a:rPr lang="en-US" i="1">
                <a:latin typeface="Calibri"/>
                <a:ea typeface="Calibri"/>
                <a:cs typeface="Calibri"/>
                <a:sym typeface="Calibri"/>
              </a:rPr>
              <a:t>System Upgraded</a:t>
            </a:r>
          </a:p>
          <a:p>
            <a:pPr>
              <a:buNone/>
            </a:pPr>
            <a:r>
              <a:rPr lang="en-US">
                <a:latin typeface="Calibri"/>
                <a:ea typeface="Calibri"/>
                <a:cs typeface="Calibri"/>
                <a:sym typeface="Calibri"/>
              </a:rPr>
              <a:t>-Add the user you want to receive a notification email-</a:t>
            </a:r>
          </a:p>
        </p:txBody>
      </p:sp>
    </p:spTree>
  </p:cSld>
  <p:clrMapOvr>
    <a:masterClrMapping/>
  </p:clrMapOvr>
  <p:transition spd="slow">
    <p:cut/>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Event Definitions</a:t>
            </a:r>
          </a:p>
        </p:txBody>
      </p:sp>
    </p:spTree>
  </p:cSld>
  <p:clrMapOvr>
    <a:masterClrMapping/>
  </p:clrMapOvr>
  <p:transition spd="slow">
    <p:cut/>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t>There are more than 235 events in the baseline implementation.</a:t>
            </a:r>
          </a:p>
          <a:p>
            <a:endParaRPr lang="en-US"/>
          </a:p>
          <a:p>
            <a:pPr lvl="0" rtl="0">
              <a:buNone/>
            </a:pPr>
            <a:r>
              <a:rPr lang="en-US"/>
              <a:t>Event definitions ar ein the </a:t>
            </a:r>
            <a:r>
              <a:rPr lang="en-US" b="1"/>
              <a:t>sys_event </a:t>
            </a:r>
            <a:r>
              <a:rPr lang="en-US"/>
              <a:t>table.</a:t>
            </a:r>
          </a:p>
          <a:p>
            <a:endParaRPr lang="en-US"/>
          </a:p>
          <a:p>
            <a:pPr>
              <a:buNone/>
            </a:pPr>
            <a:r>
              <a:rPr lang="en-US"/>
              <a:t>System Administrators can view the definitions using the </a:t>
            </a:r>
            <a:r>
              <a:rPr lang="en-US" b="1"/>
              <a:t>System Policy &gt; Events &gt; Registry </a:t>
            </a:r>
            <a:r>
              <a:rPr lang="en-US"/>
              <a:t>Application</a:t>
            </a:r>
          </a:p>
        </p:txBody>
      </p:sp>
    </p:spTree>
  </p:cSld>
  <p:clrMapOvr>
    <a:masterClrMapping/>
  </p:clrMapOvr>
  <p:transition spd="slow">
    <p:cut/>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a:latin typeface="Calibri"/>
                <a:ea typeface="Calibri"/>
                <a:cs typeface="Calibri"/>
                <a:sym typeface="Calibri"/>
              </a:rPr>
              <a:t>Levels of Access</a:t>
            </a:r>
          </a:p>
        </p:txBody>
      </p:sp>
    </p:spTree>
  </p:cSld>
  <p:clrMapOvr>
    <a:masterClrMapping/>
  </p:clrMapOvr>
  <p:transition spd="slow">
    <p:cut/>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ServiceNow provides several levels of security before an end user had the capability to perform CRUD (Create, Read, Update, Delete) operations on a table:</a:t>
            </a:r>
          </a:p>
          <a:p>
            <a:endParaRPr lang="en-US">
              <a:latin typeface="Calibri"/>
              <a:ea typeface="Calibri"/>
              <a:cs typeface="Calibri"/>
              <a:sym typeface="Calibri"/>
            </a:endParaRPr>
          </a:p>
          <a:p>
            <a:pPr marL="457200" lvl="0" indent="-317500" rtl="0">
              <a:buClr>
                <a:srgbClr val="000000"/>
              </a:buClr>
              <a:buSzPct val="194444"/>
              <a:buFont typeface="Arial"/>
              <a:buChar char="•"/>
            </a:pPr>
            <a:r>
              <a:rPr lang="en-US">
                <a:latin typeface="Calibri"/>
                <a:ea typeface="Calibri"/>
                <a:cs typeface="Calibri"/>
                <a:sym typeface="Calibri"/>
              </a:rPr>
              <a:t>System Access</a:t>
            </a:r>
          </a:p>
          <a:p>
            <a:pPr marL="457200" lvl="0" indent="-317500" rtl="0">
              <a:buClr>
                <a:srgbClr val="000000"/>
              </a:buClr>
              <a:buSzPct val="194444"/>
              <a:buFont typeface="Arial"/>
              <a:buChar char="•"/>
            </a:pPr>
            <a:r>
              <a:rPr lang="en-US">
                <a:latin typeface="Calibri"/>
                <a:ea typeface="Calibri"/>
                <a:cs typeface="Calibri"/>
                <a:sym typeface="Calibri"/>
              </a:rPr>
              <a:t>Application and Modules Access</a:t>
            </a:r>
          </a:p>
          <a:p>
            <a:pPr marL="457200" lvl="0" indent="-317500" rtl="0">
              <a:buClr>
                <a:srgbClr val="000000"/>
              </a:buClr>
              <a:buSzPct val="194444"/>
              <a:buFont typeface="Arial"/>
              <a:buChar char="•"/>
            </a:pPr>
            <a:r>
              <a:rPr lang="en-US">
                <a:latin typeface="Calibri"/>
                <a:ea typeface="Calibri"/>
                <a:cs typeface="Calibri"/>
                <a:sym typeface="Calibri"/>
              </a:rPr>
              <a:t>Table and Field Access</a:t>
            </a:r>
          </a:p>
        </p:txBody>
      </p:sp>
    </p:spTree>
  </p:cSld>
  <p:clrMapOvr>
    <a:masterClrMapping/>
  </p:clrMapOvr>
  <p:transition spd="slow">
    <p:cut/>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Shape 90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Clr>
                <a:srgbClr val="000000"/>
              </a:buClr>
              <a:buSzPct val="61111"/>
              <a:buFont typeface="Arial"/>
              <a:buNone/>
            </a:pPr>
            <a:r>
              <a:rPr lang="en-US" sz="1800">
                <a:latin typeface="Calibri"/>
                <a:ea typeface="Calibri"/>
                <a:cs typeface="Calibri"/>
                <a:sym typeface="Calibri"/>
              </a:rPr>
              <a:t>Levels of Access</a:t>
            </a:r>
          </a:p>
          <a:p>
            <a:pPr lvl="0" rtl="0">
              <a:buNone/>
            </a:pPr>
            <a:r>
              <a:rPr lang="en-US" sz="3000">
                <a:latin typeface="Calibri"/>
                <a:ea typeface="Calibri"/>
                <a:cs typeface="Calibri"/>
                <a:sym typeface="Calibri"/>
              </a:rPr>
              <a:t>System Level Access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control that applies permissions, sends notifications, and triggers other processes when a record is displayed, inserted, updated, deleted, or when a table is queried.</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Business rules monitor table transactions, but </a:t>
            </a:r>
            <a:r>
              <a:rPr lang="en-US" sz="1200" b="1" i="0" u="none" strike="noStrike" cap="none" baseline="0">
                <a:solidFill>
                  <a:schemeClr val="dk1"/>
                </a:solidFill>
                <a:latin typeface="Calibri"/>
                <a:ea typeface="Calibri"/>
                <a:cs typeface="Calibri"/>
                <a:sym typeface="Calibri"/>
              </a:rPr>
              <a:t>do</a:t>
            </a:r>
            <a:r>
              <a:rPr lang="en-US" sz="1200" b="0" i="0" u="none" strike="noStrike" cap="none" baseline="0">
                <a:solidFill>
                  <a:schemeClr val="dk1"/>
                </a:solidFill>
                <a:latin typeface="Calibri"/>
                <a:ea typeface="Calibri"/>
                <a:cs typeface="Calibri"/>
                <a:sym typeface="Calibri"/>
              </a:rPr>
              <a:t> </a:t>
            </a:r>
            <a:r>
              <a:rPr lang="en-US" sz="1200" b="1" i="0" u="none" strike="noStrike" cap="none" baseline="0">
                <a:solidFill>
                  <a:schemeClr val="dk1"/>
                </a:solidFill>
                <a:latin typeface="Calibri"/>
                <a:ea typeface="Calibri"/>
                <a:cs typeface="Calibri"/>
                <a:sym typeface="Calibri"/>
              </a:rPr>
              <a:t>not</a:t>
            </a:r>
            <a:r>
              <a:rPr lang="en-US" sz="1200" b="0" i="0" u="none" strike="noStrike" cap="none" baseline="0">
                <a:solidFill>
                  <a:schemeClr val="dk1"/>
                </a:solidFill>
                <a:latin typeface="Calibri"/>
                <a:ea typeface="Calibri"/>
                <a:cs typeface="Calibri"/>
                <a:sym typeface="Calibri"/>
              </a:rPr>
              <a:t> process in real-time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Global</a:t>
            </a:r>
            <a:r>
              <a:rPr lang="en-US" sz="1200" b="0" i="0" u="none" strike="noStrike" cap="none" baseline="0">
                <a:solidFill>
                  <a:schemeClr val="dk1"/>
                </a:solidFill>
                <a:latin typeface="Calibri"/>
                <a:ea typeface="Calibri"/>
                <a:cs typeface="Calibri"/>
                <a:sym typeface="Calibri"/>
              </a:rPr>
              <a:t> is a setting in the </a:t>
            </a:r>
            <a:r>
              <a:rPr lang="en-US" sz="1200" b="1" i="0" u="none" strike="noStrike" cap="none" baseline="0">
                <a:solidFill>
                  <a:schemeClr val="dk1"/>
                </a:solidFill>
                <a:latin typeface="Calibri"/>
                <a:ea typeface="Calibri"/>
                <a:cs typeface="Calibri"/>
                <a:sym typeface="Calibri"/>
              </a:rPr>
              <a:t>Table</a:t>
            </a:r>
            <a:r>
              <a:rPr lang="en-US" sz="1200" b="0" i="0" u="none" strike="noStrike" cap="none" baseline="0">
                <a:solidFill>
                  <a:schemeClr val="dk1"/>
                </a:solidFill>
                <a:latin typeface="Calibri"/>
                <a:ea typeface="Calibri"/>
                <a:cs typeface="Calibri"/>
                <a:sym typeface="Calibri"/>
              </a:rPr>
              <a:t> field that makes the business rule available to all tables</a:t>
            </a:r>
          </a:p>
        </p:txBody>
      </p:sp>
    </p:spTree>
  </p:cSld>
  <p:clrMapOvr>
    <a:masterClrMapping/>
  </p:clrMapOvr>
  <p:transition spd="slow">
    <p:cut/>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000">
                <a:latin typeface="Calibri"/>
                <a:ea typeface="Calibri"/>
                <a:cs typeface="Calibri"/>
                <a:sym typeface="Calibri"/>
              </a:rPr>
              <a:t>
</a:t>
            </a:r>
            <a:r>
              <a:rPr lang="en-US" b="1">
                <a:latin typeface="Calibri"/>
                <a:ea typeface="Calibri"/>
                <a:cs typeface="Calibri"/>
                <a:sym typeface="Calibri"/>
              </a:rPr>
              <a:t>System Access</a:t>
            </a:r>
          </a:p>
          <a:p>
            <a:pPr marL="457200" lvl="0" indent="-304800" rtl="0">
              <a:buClr>
                <a:srgbClr val="000000"/>
              </a:buClr>
              <a:buSzPct val="166666"/>
              <a:buFont typeface="Arial"/>
              <a:buChar char="•"/>
            </a:pPr>
            <a:r>
              <a:rPr lang="en-US">
                <a:latin typeface="Calibri"/>
                <a:ea typeface="Calibri"/>
                <a:cs typeface="Calibri"/>
                <a:sym typeface="Calibri"/>
              </a:rPr>
              <a:t>Access to the "system" or instance is </a:t>
            </a:r>
            <a:r>
              <a:rPr lang="en-US" i="1">
                <a:latin typeface="Calibri"/>
                <a:ea typeface="Calibri"/>
                <a:cs typeface="Calibri"/>
                <a:sym typeface="Calibri"/>
              </a:rPr>
              <a:t>governed by Username and Password</a:t>
            </a:r>
          </a:p>
          <a:p>
            <a:pPr marL="457200" lvl="0" indent="-304800" rtl="0">
              <a:buClr>
                <a:srgbClr val="000000"/>
              </a:buClr>
              <a:buSzPct val="166666"/>
              <a:buFont typeface="Arial"/>
              <a:buChar char="•"/>
            </a:pPr>
            <a:r>
              <a:rPr lang="en-US">
                <a:latin typeface="Calibri"/>
                <a:ea typeface="Calibri"/>
                <a:cs typeface="Calibri"/>
                <a:sym typeface="Calibri"/>
              </a:rPr>
              <a:t>Username and Password defined in ServiceNow or maintained in an Active Directory (LDAP integration)</a:t>
            </a:r>
          </a:p>
        </p:txBody>
      </p:sp>
    </p:spTree>
  </p:cSld>
  <p:clrMapOvr>
    <a:masterClrMapping/>
  </p:clrMapOvr>
  <p:transition spd="slow">
    <p:cut/>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Levels of Access</a:t>
            </a:r>
          </a:p>
          <a:p>
            <a:pPr lvl="0" rtl="0">
              <a:buNone/>
            </a:pPr>
            <a:r>
              <a:rPr lang="en-US" sz="3000">
                <a:latin typeface="Calibri"/>
                <a:ea typeface="Calibri"/>
                <a:cs typeface="Calibri"/>
                <a:sym typeface="Calibri"/>
              </a:rPr>
              <a:t>Application and Module Access</a:t>
            </a:r>
          </a:p>
        </p:txBody>
      </p:sp>
    </p:spTree>
  </p:cSld>
  <p:clrMapOvr>
    <a:masterClrMapping/>
  </p:clrMapOvr>
  <p:transition spd="slow">
    <p:cut/>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b="1">
                <a:latin typeface="Calibri"/>
                <a:ea typeface="Calibri"/>
                <a:cs typeface="Calibri"/>
                <a:sym typeface="Calibri"/>
              </a:rPr>
              <a:t>Application and Modules Access</a:t>
            </a:r>
          </a:p>
          <a:p>
            <a:pPr marL="457200" lvl="0" indent="-304800" rtl="0">
              <a:buClr>
                <a:srgbClr val="000000"/>
              </a:buClr>
              <a:buSzPct val="166666"/>
              <a:buFont typeface="Arial"/>
              <a:buChar char="•"/>
            </a:pPr>
            <a:r>
              <a:rPr lang="en-US" i="1">
                <a:latin typeface="Calibri"/>
                <a:ea typeface="Calibri"/>
                <a:cs typeface="Calibri"/>
                <a:sym typeface="Calibri"/>
              </a:rPr>
              <a:t>Controlled by roles</a:t>
            </a:r>
            <a:r>
              <a:rPr lang="en-US" b="1">
                <a:latin typeface="Calibri"/>
                <a:ea typeface="Calibri"/>
                <a:cs typeface="Calibri"/>
                <a:sym typeface="Calibri"/>
              </a:rPr>
              <a:t> </a:t>
            </a:r>
            <a:r>
              <a:rPr lang="en-US">
                <a:latin typeface="Calibri"/>
                <a:ea typeface="Calibri"/>
                <a:cs typeface="Calibri"/>
                <a:sym typeface="Calibri"/>
              </a:rPr>
              <a:t>configured at the Application and Module level</a:t>
            </a:r>
          </a:p>
          <a:p>
            <a:pPr marL="457200" lvl="0" indent="-304800" rtl="0">
              <a:buClr>
                <a:srgbClr val="000000"/>
              </a:buClr>
              <a:buSzPct val="166666"/>
              <a:buFont typeface="Arial"/>
              <a:buChar char="•"/>
            </a:pPr>
            <a:r>
              <a:rPr lang="en-US">
                <a:latin typeface="Calibri"/>
                <a:ea typeface="Calibri"/>
                <a:cs typeface="Calibri"/>
                <a:sym typeface="Calibri"/>
              </a:rPr>
              <a:t>If role field for an application is left blank, then ALL users will have access to that application. </a:t>
            </a:r>
          </a:p>
          <a:p>
            <a:pPr marL="457200" lvl="0" indent="-304800" rtl="0">
              <a:buClr>
                <a:srgbClr val="000000"/>
              </a:buClr>
              <a:buSzPct val="166666"/>
              <a:buFont typeface="Arial"/>
              <a:buChar char="•"/>
            </a:pPr>
            <a:r>
              <a:rPr lang="en-US">
                <a:latin typeface="Calibri"/>
                <a:ea typeface="Calibri"/>
                <a:cs typeface="Calibri"/>
                <a:sym typeface="Calibri"/>
              </a:rPr>
              <a:t>If the role field is left blank at the module level, then any user that has access to the application level will by default also have access to the module.</a:t>
            </a:r>
          </a:p>
        </p:txBody>
      </p:sp>
    </p:spTree>
  </p:cSld>
  <p:clrMapOvr>
    <a:masterClrMapping/>
  </p:clrMapOvr>
  <p:transition spd="slow">
    <p:cut/>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Levels of Access</a:t>
            </a:r>
          </a:p>
          <a:p>
            <a:pPr lvl="0" rtl="0">
              <a:buNone/>
            </a:pPr>
            <a:r>
              <a:rPr lang="en-US" sz="3000">
                <a:latin typeface="Calibri"/>
                <a:ea typeface="Calibri"/>
                <a:cs typeface="Calibri"/>
                <a:sym typeface="Calibri"/>
              </a:rPr>
              <a:t>Table and Field Level Access</a:t>
            </a:r>
          </a:p>
        </p:txBody>
      </p:sp>
    </p:spTree>
  </p:cSld>
  <p:clrMapOvr>
    <a:masterClrMapping/>
  </p:clrMapOvr>
  <p:transition spd="slow">
    <p:cut/>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000" b="1">
                <a:latin typeface="Calibri"/>
                <a:ea typeface="Calibri"/>
                <a:cs typeface="Calibri"/>
                <a:sym typeface="Calibri"/>
              </a:rPr>
              <a:t>Table and Field Access</a:t>
            </a:r>
          </a:p>
          <a:p>
            <a:pPr lvl="0" rtl="0">
              <a:buNone/>
            </a:pPr>
            <a:r>
              <a:rPr lang="en-US" sz="1000">
                <a:latin typeface="Calibri"/>
                <a:ea typeface="Calibri"/>
                <a:cs typeface="Calibri"/>
                <a:sym typeface="Calibri"/>
              </a:rPr>
              <a:t>-Access c</a:t>
            </a:r>
            <a:r>
              <a:rPr lang="en-US" sz="1000" i="1">
                <a:latin typeface="Calibri"/>
                <a:ea typeface="Calibri"/>
                <a:cs typeface="Calibri"/>
                <a:sym typeface="Calibri"/>
              </a:rPr>
              <a:t>ontrolled via a globally defined system properties</a:t>
            </a:r>
          </a:p>
          <a:p>
            <a:pPr lvl="0" rtl="0">
              <a:buNone/>
            </a:pPr>
            <a:r>
              <a:rPr lang="en-US" sz="1000">
                <a:latin typeface="Calibri"/>
                <a:ea typeface="Calibri"/>
                <a:cs typeface="Calibri"/>
                <a:sym typeface="Calibri"/>
              </a:rPr>
              <a:t>A new security manager property controls the default security behaviour for all table access. The options are:</a:t>
            </a:r>
          </a:p>
          <a:p>
            <a:pPr marL="457200" lvl="0" indent="-292100" rtl="0">
              <a:buClr>
                <a:srgbClr val="000000"/>
              </a:buClr>
              <a:buSzPct val="166666"/>
              <a:buFont typeface="Arial"/>
              <a:buChar char="•"/>
            </a:pPr>
            <a:r>
              <a:rPr lang="en-US" sz="1000" b="1" i="1">
                <a:latin typeface="Calibri"/>
                <a:ea typeface="Calibri"/>
                <a:cs typeface="Calibri"/>
                <a:sym typeface="Calibri"/>
              </a:rPr>
              <a:t>Deny</a:t>
            </a:r>
            <a:r>
              <a:rPr lang="en-US" sz="1000">
                <a:latin typeface="Calibri"/>
                <a:ea typeface="Calibri"/>
                <a:cs typeface="Calibri"/>
                <a:sym typeface="Calibri"/>
              </a:rPr>
              <a:t> - prevents access to all tables unless the user's role is adin or specific ACLs are in place to permit access</a:t>
            </a:r>
          </a:p>
          <a:p>
            <a:pPr marL="457200" lvl="0" indent="-292100" rtl="0">
              <a:buClr>
                <a:srgbClr val="000000"/>
              </a:buClr>
              <a:buSzPct val="166666"/>
              <a:buFont typeface="Arial"/>
              <a:buChar char="•"/>
            </a:pPr>
            <a:r>
              <a:rPr lang="en-US" sz="1000" b="1" i="1">
                <a:latin typeface="Calibri"/>
                <a:ea typeface="Calibri"/>
                <a:cs typeface="Calibri"/>
                <a:sym typeface="Calibri"/>
              </a:rPr>
              <a:t>Allow </a:t>
            </a:r>
            <a:r>
              <a:rPr lang="en-US" sz="1000">
                <a:latin typeface="Calibri"/>
                <a:ea typeface="Calibri"/>
                <a:cs typeface="Calibri"/>
                <a:sym typeface="Calibri"/>
              </a:rPr>
              <a:t>- gives access to the tables unless there are specific ACLs in place to restrict access</a:t>
            </a:r>
          </a:p>
          <a:p>
            <a:pPr lvl="0" rtl="0">
              <a:buNone/>
            </a:pPr>
            <a:r>
              <a:rPr lang="en-US" sz="1000">
                <a:latin typeface="Calibri"/>
                <a:ea typeface="Calibri"/>
                <a:cs typeface="Calibri"/>
                <a:sym typeface="Calibri"/>
              </a:rPr>
              <a:t>-Access also controlled by </a:t>
            </a:r>
            <a:r>
              <a:rPr lang="en-US" sz="1000" i="1">
                <a:latin typeface="Calibri"/>
                <a:ea typeface="Calibri"/>
                <a:cs typeface="Calibri"/>
                <a:sym typeface="Calibri"/>
              </a:rPr>
              <a:t>table and field level Access Controls</a:t>
            </a:r>
          </a:p>
          <a:p>
            <a:pPr marL="457200" lvl="0" indent="-292100" rtl="0">
              <a:buClr>
                <a:srgbClr val="000000"/>
              </a:buClr>
              <a:buSzPct val="166666"/>
              <a:buFont typeface="Arial"/>
              <a:buChar char="•"/>
            </a:pPr>
            <a:r>
              <a:rPr lang="en-US" sz="1000">
                <a:latin typeface="Calibri"/>
                <a:ea typeface="Calibri"/>
                <a:cs typeface="Calibri"/>
                <a:sym typeface="Calibri"/>
              </a:rPr>
              <a:t>Security rules are defined and set at the </a:t>
            </a:r>
            <a:r>
              <a:rPr lang="en-US" sz="1000" b="1" i="1">
                <a:latin typeface="Calibri"/>
                <a:ea typeface="Calibri"/>
                <a:cs typeface="Calibri"/>
                <a:sym typeface="Calibri"/>
              </a:rPr>
              <a:t>Row Level</a:t>
            </a:r>
            <a:r>
              <a:rPr lang="en-US" sz="1000">
                <a:latin typeface="Calibri"/>
                <a:ea typeface="Calibri"/>
                <a:cs typeface="Calibri"/>
                <a:sym typeface="Calibri"/>
              </a:rPr>
              <a:t> (access to the record) and at the </a:t>
            </a:r>
            <a:r>
              <a:rPr lang="en-US" sz="1000" b="1" i="1">
                <a:latin typeface="Calibri"/>
                <a:ea typeface="Calibri"/>
                <a:cs typeface="Calibri"/>
                <a:sym typeface="Calibri"/>
              </a:rPr>
              <a:t>Column Leve</a:t>
            </a:r>
            <a:r>
              <a:rPr lang="en-US" sz="1000">
                <a:latin typeface="Calibri"/>
                <a:ea typeface="Calibri"/>
                <a:cs typeface="Calibri"/>
                <a:sym typeface="Calibri"/>
              </a:rPr>
              <a:t>l (access to the field), and are executed when attempting to access any ServiceNow table to create, read, update, or delete.</a:t>
            </a:r>
          </a:p>
          <a:p>
            <a:pPr marL="457200" lvl="0" indent="-292100" rtl="0">
              <a:buClr>
                <a:srgbClr val="000000"/>
              </a:buClr>
              <a:buSzPct val="166666"/>
              <a:buFont typeface="Arial"/>
              <a:buChar char="•"/>
            </a:pPr>
            <a:r>
              <a:rPr lang="en-US" sz="1000">
                <a:latin typeface="Calibri"/>
                <a:ea typeface="Calibri"/>
                <a:cs typeface="Calibri"/>
                <a:sym typeface="Calibri"/>
              </a:rPr>
              <a:t>Admin are exempt from Access Controls when the Admin overrides checkbox is checked.</a:t>
            </a:r>
          </a:p>
        </p:txBody>
      </p:sp>
    </p:spTree>
  </p:cSld>
  <p:clrMapOvr>
    <a:masterClrMapping/>
  </p:clrMapOvr>
  <p:transition spd="slow">
    <p:cut/>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Shape 93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800">
                <a:latin typeface="Calibri"/>
                <a:ea typeface="Calibri"/>
                <a:cs typeface="Calibri"/>
                <a:sym typeface="Calibri"/>
              </a:rPr>
              <a:t>Access Control Rules</a:t>
            </a:r>
          </a:p>
          <a:p>
            <a:pPr>
              <a:buNone/>
            </a:pPr>
            <a:r>
              <a:rPr lang="en-US">
                <a:latin typeface="Calibri"/>
                <a:ea typeface="Calibri"/>
                <a:cs typeface="Calibri"/>
                <a:sym typeface="Calibri"/>
              </a:rPr>
              <a:t>Defining ACLS</a:t>
            </a:r>
          </a:p>
        </p:txBody>
      </p:sp>
    </p:spTree>
  </p:cSld>
  <p:clrMapOvr>
    <a:masterClrMapping/>
  </p:clrMapOvr>
  <p:transition spd="slow">
    <p:cut/>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Shape 94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sz="1400">
                <a:latin typeface="Calibri"/>
                <a:ea typeface="Calibri"/>
                <a:cs typeface="Calibri"/>
                <a:sym typeface="Calibri"/>
              </a:rPr>
              <a:t>Access Controls Rules allow access to the specified resource</a:t>
            </a:r>
            <a:r>
              <a:rPr lang="en-US" sz="1400" b="1" i="1">
                <a:latin typeface="Calibri"/>
                <a:ea typeface="Calibri"/>
                <a:cs typeface="Calibri"/>
                <a:sym typeface="Calibri"/>
              </a:rPr>
              <a:t> if all three of the following are true:</a:t>
            </a:r>
          </a:p>
          <a:p>
            <a:endParaRPr lang="en-US" sz="1400" b="1" i="1">
              <a:latin typeface="Calibri"/>
              <a:ea typeface="Calibri"/>
              <a:cs typeface="Calibri"/>
              <a:sym typeface="Calibri"/>
            </a:endParaRPr>
          </a:p>
          <a:p>
            <a:pPr marL="457200" lvl="0" indent="-317500" rtl="0">
              <a:buClr>
                <a:srgbClr val="000000"/>
              </a:buClr>
              <a:buSzPct val="116666"/>
              <a:buFont typeface="Calibri"/>
              <a:buAutoNum type="arabicPeriod"/>
            </a:pPr>
            <a:r>
              <a:rPr lang="en-US">
                <a:latin typeface="Calibri"/>
                <a:ea typeface="Calibri"/>
                <a:cs typeface="Calibri"/>
                <a:sym typeface="Calibri"/>
              </a:rPr>
              <a:t>condition in the </a:t>
            </a:r>
            <a:r>
              <a:rPr lang="en-US" b="1">
                <a:latin typeface="Calibri"/>
                <a:ea typeface="Calibri"/>
                <a:cs typeface="Calibri"/>
                <a:sym typeface="Calibri"/>
              </a:rPr>
              <a:t>Condition</a:t>
            </a:r>
            <a:r>
              <a:rPr lang="en-US">
                <a:latin typeface="Calibri"/>
                <a:ea typeface="Calibri"/>
                <a:cs typeface="Calibri"/>
                <a:sym typeface="Calibri"/>
              </a:rPr>
              <a:t> field evaluate to true</a:t>
            </a:r>
          </a:p>
          <a:p>
            <a:pPr marL="457200" lvl="0" indent="-317500" rtl="0">
              <a:buClr>
                <a:srgbClr val="000000"/>
              </a:buClr>
              <a:buSzPct val="116666"/>
              <a:buFont typeface="Calibri"/>
              <a:buAutoNum type="arabicPeriod"/>
            </a:pPr>
            <a:r>
              <a:rPr lang="en-US">
                <a:latin typeface="Calibri"/>
                <a:ea typeface="Calibri"/>
                <a:cs typeface="Calibri"/>
                <a:sym typeface="Calibri"/>
              </a:rPr>
              <a:t>script in the </a:t>
            </a:r>
            <a:r>
              <a:rPr lang="en-US" b="1">
                <a:latin typeface="Calibri"/>
                <a:ea typeface="Calibri"/>
                <a:cs typeface="Calibri"/>
                <a:sym typeface="Calibri"/>
              </a:rPr>
              <a:t>Script </a:t>
            </a:r>
            <a:r>
              <a:rPr lang="en-US">
                <a:latin typeface="Calibri"/>
                <a:ea typeface="Calibri"/>
                <a:cs typeface="Calibri"/>
                <a:sym typeface="Calibri"/>
              </a:rPr>
              <a:t>field returns true or sets the variable "answer" to true, and</a:t>
            </a:r>
          </a:p>
          <a:p>
            <a:pPr marL="457200" lvl="0" indent="-317500" rtl="0">
              <a:buClr>
                <a:srgbClr val="000000"/>
              </a:buClr>
              <a:buSzPct val="116666"/>
              <a:buFont typeface="Calibri"/>
              <a:buAutoNum type="arabicPeriod"/>
            </a:pPr>
            <a:r>
              <a:rPr lang="en-US">
                <a:latin typeface="Calibri"/>
                <a:ea typeface="Calibri"/>
                <a:cs typeface="Calibri"/>
                <a:sym typeface="Calibri"/>
              </a:rPr>
              <a:t>the user has one of the roles specified in the </a:t>
            </a:r>
            <a:r>
              <a:rPr lang="en-US" b="1">
                <a:latin typeface="Calibri"/>
                <a:ea typeface="Calibri"/>
                <a:cs typeface="Calibri"/>
                <a:sym typeface="Calibri"/>
              </a:rPr>
              <a:t>Requires role</a:t>
            </a:r>
            <a:r>
              <a:rPr lang="en-US">
                <a:latin typeface="Calibri"/>
                <a:ea typeface="Calibri"/>
                <a:cs typeface="Calibri"/>
                <a:sym typeface="Calibri"/>
              </a:rPr>
              <a:t> related list</a:t>
            </a:r>
          </a:p>
          <a:p>
            <a:endParaRPr lang="en-US">
              <a:latin typeface="Calibri"/>
              <a:ea typeface="Calibri"/>
              <a:cs typeface="Calibri"/>
              <a:sym typeface="Calibri"/>
            </a:endParaRPr>
          </a:p>
        </p:txBody>
      </p:sp>
    </p:spTree>
  </p:cSld>
  <p:clrMapOvr>
    <a:masterClrMapping/>
  </p:clrMapOvr>
  <p:transition spd="slow">
    <p:cut/>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Shape 94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a:buNone/>
            </a:pPr>
            <a:r>
              <a:rPr lang="en-US" sz="3000">
                <a:latin typeface="Calibri"/>
                <a:ea typeface="Calibri"/>
                <a:cs typeface="Calibri"/>
                <a:sym typeface="Calibri"/>
              </a:rPr>
              <a:t>Where are the Security Controls?</a:t>
            </a:r>
          </a:p>
        </p:txBody>
      </p:sp>
    </p:spTree>
  </p:cSld>
  <p:clrMapOvr>
    <a:masterClrMapping/>
  </p:clrMapOvr>
  <p:transition spd="slow">
    <p:cut/>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Shape 952"/>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pPr lvl="0" rtl="0">
              <a:buNone/>
            </a:pPr>
            <a:r>
              <a:rPr lang="en-US">
                <a:latin typeface="Calibri"/>
                <a:ea typeface="Calibri"/>
                <a:cs typeface="Calibri"/>
                <a:sym typeface="Calibri"/>
              </a:rPr>
              <a:t>System Administrators typically use three security modules</a:t>
            </a:r>
          </a:p>
          <a:p>
            <a:endParaRPr lang="en-US">
              <a:latin typeface="Calibri"/>
              <a:ea typeface="Calibri"/>
              <a:cs typeface="Calibri"/>
              <a:sym typeface="Calibri"/>
            </a:endParaRPr>
          </a:p>
          <a:p>
            <a:pPr lvl="0" rtl="0">
              <a:buNone/>
            </a:pPr>
            <a:r>
              <a:rPr lang="en-US" b="1">
                <a:latin typeface="Calibri"/>
                <a:ea typeface="Calibri"/>
                <a:cs typeface="Calibri"/>
                <a:sym typeface="Calibri"/>
              </a:rPr>
              <a:t>1. System Properties &gt; Security</a:t>
            </a:r>
          </a:p>
          <a:p>
            <a:pPr lvl="0" rtl="0">
              <a:buNone/>
            </a:pPr>
            <a:r>
              <a:rPr lang="en-US" sz="1100">
                <a:latin typeface="Calibri"/>
                <a:ea typeface="Calibri"/>
                <a:cs typeface="Calibri"/>
                <a:sym typeface="Calibri"/>
              </a:rPr>
              <a:t>-application module Admins used to set advanced security options. </a:t>
            </a:r>
          </a:p>
          <a:p>
            <a:pPr lvl="0" rtl="0">
              <a:buNone/>
            </a:pPr>
            <a:r>
              <a:rPr lang="en-US" sz="1100">
                <a:latin typeface="Calibri"/>
                <a:ea typeface="Calibri"/>
                <a:cs typeface="Calibri"/>
                <a:sym typeface="Calibri"/>
              </a:rPr>
              <a:t>-e.g. this is where you can set the Security Manager Default Behavior where there are no ACLS on a table (explicitly set Deny Access or Allow Access)</a:t>
            </a:r>
          </a:p>
          <a:p>
            <a:endParaRPr lang="en-US" sz="1100">
              <a:latin typeface="Calibri"/>
              <a:ea typeface="Calibri"/>
              <a:cs typeface="Calibri"/>
              <a:sym typeface="Calibri"/>
            </a:endParaRPr>
          </a:p>
          <a:p>
            <a:pPr lvl="0" rtl="0">
              <a:buNone/>
            </a:pPr>
            <a:r>
              <a:rPr lang="en-US" b="1">
                <a:latin typeface="Calibri"/>
                <a:ea typeface="Calibri"/>
                <a:cs typeface="Calibri"/>
                <a:sym typeface="Calibri"/>
              </a:rPr>
              <a:t>2. System Security &gt; Access Control </a:t>
            </a:r>
          </a:p>
          <a:p>
            <a:pPr lvl="0" rtl="0">
              <a:buNone/>
            </a:pPr>
            <a:r>
              <a:rPr lang="en-US" sz="1100">
                <a:latin typeface="Calibri"/>
                <a:ea typeface="Calibri"/>
                <a:cs typeface="Calibri"/>
                <a:sym typeface="Calibri"/>
              </a:rPr>
              <a:t>-manages the Access Control Rules and Lists</a:t>
            </a:r>
          </a:p>
          <a:p>
            <a:endParaRPr lang="en-US" sz="1100">
              <a:latin typeface="Calibri"/>
              <a:ea typeface="Calibri"/>
              <a:cs typeface="Calibri"/>
              <a:sym typeface="Calibri"/>
            </a:endParaRPr>
          </a:p>
          <a:p>
            <a:pPr lvl="0" rtl="0">
              <a:buNone/>
            </a:pPr>
            <a:r>
              <a:rPr lang="en-US" b="1">
                <a:latin typeface="Calibri"/>
                <a:ea typeface="Calibri"/>
                <a:cs typeface="Calibri"/>
                <a:sym typeface="Calibri"/>
              </a:rPr>
              <a:t>3. System Security &gt; High Security Settings</a:t>
            </a:r>
          </a:p>
          <a:p>
            <a:pPr>
              <a:buNone/>
            </a:pPr>
            <a:r>
              <a:rPr lang="en-US" sz="1100">
                <a:latin typeface="Calibri"/>
                <a:ea typeface="Calibri"/>
                <a:cs typeface="Calibri"/>
                <a:sym typeface="Calibri"/>
              </a:rPr>
              <a:t>-module Admins use to set tighter security options</a:t>
            </a:r>
          </a:p>
        </p:txBody>
      </p:sp>
    </p:spTree>
  </p:cSld>
  <p:clrMapOvr>
    <a:masterClrMapping/>
  </p:clrMapOvr>
  <p:transition spd="slow">
    <p:cut/>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Shape 957"/>
          <p:cNvSpPr txBox="1">
            <a:spLocks noGrp="1"/>
          </p:cNvSpPr>
          <p:nvPr>
            <p:ph type="body" idx="1"/>
          </p:nvPr>
        </p:nvSpPr>
        <p:spPr>
          <a:xfrm>
            <a:off x="228600" y="228600"/>
            <a:ext cx="4114800" cy="2286000"/>
          </a:xfrm>
          <a:prstGeom prst="rect">
            <a:avLst/>
          </a:prstGeom>
        </p:spPr>
        <p:txBody>
          <a:bodyPr lIns="91425" tIns="91425" rIns="91425" bIns="91425" anchor="ctr" anchorCtr="0">
            <a:noAutofit/>
          </a:bodyPr>
          <a:lstStyle/>
          <a:p>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Supported Types of Client Scripts (4)</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rule that applies to a form to dynamically change form information or the form itself</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An Alternative to client scripts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Run on the </a:t>
            </a:r>
            <a:r>
              <a:rPr lang="en-US" sz="1200" b="0" i="0" u="sng" strike="noStrike" cap="none" baseline="0">
                <a:solidFill>
                  <a:schemeClr val="dk1"/>
                </a:solidFill>
                <a:latin typeface="Calibri"/>
                <a:ea typeface="Calibri"/>
                <a:cs typeface="Calibri"/>
                <a:sym typeface="Calibri"/>
              </a:rPr>
              <a:t>client side</a:t>
            </a:r>
            <a:r>
              <a:rPr lang="en-US" sz="1200" b="0" i="0" u="none" strike="noStrike" cap="none" baseline="0">
                <a:solidFill>
                  <a:schemeClr val="dk1"/>
                </a:solidFill>
                <a:latin typeface="Calibri"/>
                <a:ea typeface="Calibri"/>
                <a:cs typeface="Calibri"/>
                <a:sym typeface="Calibri"/>
              </a:rPr>
              <a:t> (on the browser)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onCellEdit: respond to use of the list editor</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onChange(): scripts apply to a particular widget on a form, rather than to the form itself.</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onLoad(): runs when form is first drawn and before control is given to the user to begin typing (typically used to perform client-side manipulation of the document on screen</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onSubmit(): can potentially cancel a submission by returning false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What table stores user records?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sys_user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How can users be brought in?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Manually</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LDAP</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
            </a:r>
            <a:br>
              <a:rPr lang="en-US" sz="1200" b="0" i="0" u="none" strike="noStrike" cap="none" baseline="0">
                <a:solidFill>
                  <a:schemeClr val="dk1"/>
                </a:solidFill>
                <a:latin typeface="Calibri"/>
                <a:ea typeface="Calibri"/>
                <a:cs typeface="Calibri"/>
                <a:sym typeface="Calibri"/>
              </a:rPr>
            </a:br>
            <a:r>
              <a:rPr lang="en-US" sz="1200" b="0" i="0" u="none" strike="noStrike" cap="none" baseline="0">
                <a:solidFill>
                  <a:schemeClr val="dk1"/>
                </a:solidFill>
                <a:latin typeface="Calibri"/>
                <a:ea typeface="Calibri"/>
                <a:cs typeface="Calibri"/>
                <a:sym typeface="Calibri"/>
              </a:rPr>
              <a:t>SSO (Single Sign 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36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ServiceNow integrates with customer LDAP using a </a:t>
            </a:r>
            <a:r>
              <a:rPr lang="en-US" sz="1800" b="0" i="0" u="sng" strike="noStrike" cap="none" baseline="0">
                <a:solidFill>
                  <a:schemeClr val="dk1"/>
                </a:solidFill>
                <a:latin typeface="Calibri"/>
                <a:ea typeface="Calibri"/>
                <a:cs typeface="Calibri"/>
                <a:sym typeface="Calibri"/>
              </a:rPr>
              <a:t>(read-only / read-write) </a:t>
            </a:r>
            <a:r>
              <a:rPr lang="en-US" sz="1800" b="0" i="0" u="none" strike="noStrike" cap="none" baseline="0">
                <a:solidFill>
                  <a:schemeClr val="dk1"/>
                </a:solidFill>
                <a:latin typeface="Calibri"/>
                <a:ea typeface="Calibri"/>
                <a:cs typeface="Calibri"/>
                <a:sym typeface="Calibri"/>
              </a:rPr>
              <a:t>connection; Service now </a:t>
            </a:r>
            <a:r>
              <a:rPr lang="en-US" sz="1800" b="0" i="0" u="sng" strike="noStrike" cap="none" baseline="0">
                <a:solidFill>
                  <a:schemeClr val="dk1"/>
                </a:solidFill>
                <a:latin typeface="Calibri"/>
                <a:ea typeface="Calibri"/>
                <a:cs typeface="Calibri"/>
                <a:sym typeface="Calibri"/>
              </a:rPr>
              <a:t>(modifies / does not modify)</a:t>
            </a:r>
            <a:r>
              <a:rPr lang="en-US" sz="1800" b="0" i="0" u="none" strike="noStrike" cap="none" baseline="0">
                <a:solidFill>
                  <a:schemeClr val="dk1"/>
                </a:solidFill>
                <a:latin typeface="Calibri"/>
                <a:ea typeface="Calibri"/>
                <a:cs typeface="Calibri"/>
                <a:sym typeface="Calibri"/>
              </a:rPr>
              <a:t> customer LDAP data.</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ServiceNow integrates with customer LDAP using a </a:t>
            </a:r>
            <a:r>
              <a:rPr lang="en-US" sz="1200" b="1" i="0" u="none" strike="noStrike" cap="none" baseline="0">
                <a:solidFill>
                  <a:schemeClr val="dk1"/>
                </a:solidFill>
                <a:latin typeface="Calibri"/>
                <a:ea typeface="Calibri"/>
                <a:cs typeface="Calibri"/>
                <a:sym typeface="Calibri"/>
              </a:rPr>
              <a:t>read-only </a:t>
            </a:r>
            <a:r>
              <a:rPr lang="en-US" sz="1200" b="0" i="0" u="none" strike="noStrike" cap="none" baseline="0">
                <a:solidFill>
                  <a:schemeClr val="dk1"/>
                </a:solidFill>
                <a:latin typeface="Calibri"/>
                <a:ea typeface="Calibri"/>
                <a:cs typeface="Calibri"/>
                <a:sym typeface="Calibri"/>
              </a:rPr>
              <a:t>connection; Service now </a:t>
            </a:r>
            <a:r>
              <a:rPr lang="en-US" sz="1200" b="1" i="0" u="none" strike="noStrike" cap="none" baseline="0">
                <a:solidFill>
                  <a:schemeClr val="dk1"/>
                </a:solidFill>
                <a:latin typeface="Calibri"/>
                <a:ea typeface="Calibri"/>
                <a:cs typeface="Calibri"/>
                <a:sym typeface="Calibri"/>
              </a:rPr>
              <a:t>does not modify</a:t>
            </a:r>
            <a:r>
              <a:rPr lang="en-US" sz="1200" b="0" i="0" u="none" strike="noStrike" cap="none" baseline="0">
                <a:solidFill>
                  <a:schemeClr val="dk1"/>
                </a:solidFill>
                <a:latin typeface="Calibri"/>
                <a:ea typeface="Calibri"/>
                <a:cs typeface="Calibri"/>
                <a:sym typeface="Calibri"/>
              </a:rPr>
              <a:t> customer LDAP data.</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36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(T/F) Once LDAP integration is complete, new users are allowed to login to the system, even if their account has not yet been created.</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True; if the account is not found, the instance automatically queries the LDAP server for the username that was entered. If found, the system tries to authenticate with the user’s password. If successful, the instance creates an account for the user and populates the account with all applicable LDAP information, and logs the user into the instance.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Group</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Use a UI Policy to set fields on a form to: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collection of users who share a common purpose: approve change requests, have incidents assigned to them, receive email notifications, etc.</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640"/>
              </a:spcBef>
              <a:buClr>
                <a:schemeClr val="dk1"/>
              </a:buClr>
              <a:buSzPct val="25000"/>
              <a:buFont typeface="Calibri"/>
              <a:buNone/>
            </a:pPr>
            <a:r>
              <a:rPr lang="en-US" sz="3200" b="0" i="0" u="none" strike="noStrike" cap="none" baseline="0">
                <a:solidFill>
                  <a:schemeClr val="dk1"/>
                </a:solidFill>
                <a:latin typeface="Calibri"/>
                <a:ea typeface="Calibri"/>
                <a:cs typeface="Calibri"/>
                <a:sym typeface="Calibri"/>
              </a:rPr>
              <a:t>A </a:t>
            </a:r>
            <a:r>
              <a:rPr lang="en-US" sz="3200" b="1" i="0" u="none" strike="noStrike" cap="none" baseline="0">
                <a:solidFill>
                  <a:schemeClr val="dk1"/>
                </a:solidFill>
                <a:latin typeface="Calibri"/>
                <a:ea typeface="Calibri"/>
                <a:cs typeface="Calibri"/>
                <a:sym typeface="Calibri"/>
              </a:rPr>
              <a:t>Group </a:t>
            </a:r>
            <a:r>
              <a:rPr lang="en-US" sz="3200" b="0" i="0" u="none" strike="noStrike" cap="none" baseline="0">
                <a:solidFill>
                  <a:schemeClr val="dk1"/>
                </a:solidFill>
                <a:latin typeface="Calibri"/>
                <a:ea typeface="Calibri"/>
                <a:cs typeface="Calibri"/>
                <a:sym typeface="Calibri"/>
              </a:rPr>
              <a:t>is one record stored in the ____________ table.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sys_user_group</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Role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persona that is assigned to a group or a single user; a user can be assigned more than one role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Each role grants permissions to parts of the system</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Any access that is granted to one role is granted to any role that contains it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A </a:t>
            </a:r>
            <a:r>
              <a:rPr lang="en-US" sz="3600" b="1" i="0" u="none" strike="noStrike" cap="none" baseline="0">
                <a:solidFill>
                  <a:schemeClr val="dk1"/>
                </a:solidFill>
                <a:latin typeface="Calibri"/>
                <a:ea typeface="Calibri"/>
                <a:cs typeface="Calibri"/>
                <a:sym typeface="Calibri"/>
              </a:rPr>
              <a:t>role</a:t>
            </a:r>
            <a:r>
              <a:rPr lang="en-US" sz="3600" b="0" i="0" u="none" strike="noStrike" cap="none" baseline="0">
                <a:solidFill>
                  <a:schemeClr val="dk1"/>
                </a:solidFill>
                <a:latin typeface="Calibri"/>
                <a:ea typeface="Calibri"/>
                <a:cs typeface="Calibri"/>
                <a:sym typeface="Calibri"/>
              </a:rPr>
              <a:t> is one record stored in the __________ table.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sys_user_role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640"/>
              </a:spcBef>
              <a:buClr>
                <a:schemeClr val="dk1"/>
              </a:buClr>
              <a:buSzPct val="25000"/>
              <a:buFont typeface="Calibri"/>
              <a:buNone/>
            </a:pPr>
            <a:r>
              <a:rPr lang="en-US" sz="3200" b="0" i="0" u="none" strike="noStrike" cap="none" baseline="0">
                <a:solidFill>
                  <a:schemeClr val="dk1"/>
                </a:solidFill>
                <a:latin typeface="Calibri"/>
                <a:ea typeface="Calibri"/>
                <a:cs typeface="Calibri"/>
                <a:sym typeface="Calibri"/>
              </a:rPr>
              <a:t>A role is a collection of permissions used to (2):</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Grant access </a:t>
            </a:r>
            <a:r>
              <a:rPr lang="en-US" sz="1200" b="0" i="0" u="none" strike="noStrike" cap="none" baseline="0">
                <a:solidFill>
                  <a:schemeClr val="dk1"/>
                </a:solidFill>
                <a:latin typeface="Calibri"/>
                <a:ea typeface="Calibri"/>
                <a:cs typeface="Calibri"/>
                <a:sym typeface="Calibri"/>
              </a:rPr>
              <a:t>to applications &amp; other parts of the system</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Assign security </a:t>
            </a:r>
            <a:r>
              <a:rPr lang="en-US" sz="1200" b="0" i="0" u="none" strike="noStrike" cap="none" baseline="0">
                <a:solidFill>
                  <a:schemeClr val="dk1"/>
                </a:solidFill>
                <a:latin typeface="Calibri"/>
                <a:ea typeface="Calibri"/>
                <a:cs typeface="Calibri"/>
                <a:sym typeface="Calibri"/>
              </a:rPr>
              <a:t>controls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48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It is best practice to </a:t>
            </a:r>
            <a:r>
              <a:rPr lang="en-US" sz="2400" b="1" i="0" u="none" strike="noStrike" cap="none" baseline="0">
                <a:solidFill>
                  <a:schemeClr val="dk1"/>
                </a:solidFill>
                <a:latin typeface="Calibri"/>
                <a:ea typeface="Calibri"/>
                <a:cs typeface="Calibri"/>
                <a:sym typeface="Calibri"/>
              </a:rPr>
              <a:t>(map / not map)</a:t>
            </a:r>
            <a:r>
              <a:rPr lang="en-US" sz="2400" b="0" i="0" u="none" strike="noStrike" cap="none" baseline="0">
                <a:solidFill>
                  <a:schemeClr val="dk1"/>
                </a:solidFill>
                <a:latin typeface="Calibri"/>
                <a:ea typeface="Calibri"/>
                <a:cs typeface="Calibri"/>
                <a:sym typeface="Calibri"/>
              </a:rPr>
              <a:t> roles directly to users.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Visible or Hidden</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Editable or Read-Only</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Optional or Mandatory</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It is best practice to </a:t>
            </a:r>
            <a:r>
              <a:rPr lang="en-US" sz="1200" b="1" i="0" u="none" strike="noStrike" cap="none" baseline="0">
                <a:solidFill>
                  <a:schemeClr val="dk1"/>
                </a:solidFill>
                <a:latin typeface="Calibri"/>
                <a:ea typeface="Calibri"/>
                <a:cs typeface="Calibri"/>
                <a:sym typeface="Calibri"/>
              </a:rPr>
              <a:t>not map </a:t>
            </a:r>
            <a:r>
              <a:rPr lang="en-US" sz="1200" b="0" i="0" u="none" strike="noStrike" cap="none" baseline="0">
                <a:solidFill>
                  <a:schemeClr val="dk1"/>
                </a:solidFill>
                <a:latin typeface="Calibri"/>
                <a:ea typeface="Calibri"/>
                <a:cs typeface="Calibri"/>
                <a:sym typeface="Calibri"/>
              </a:rPr>
              <a:t>roles directly to users. Instead, map roles to groups and apply general roles to large groups. Apply more specific roles &amp; entitlements to smaller groups.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Delegate</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Another user in the instance designated to receive and interact with approvals and tasks assigned or sent to you.</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48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The database contains __(1)__; __(1)__ contain records; </a:t>
            </a:r>
          </a:p>
          <a:p>
            <a:pPr marL="0" marR="0" lvl="0" indent="0" algn="l" rtl="0">
              <a:spcBef>
                <a:spcPts val="48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records hold _____.</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48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The database contains </a:t>
            </a:r>
            <a:r>
              <a:rPr lang="en-US" sz="2400" b="1" i="0" u="none" strike="noStrike" cap="none" baseline="0">
                <a:solidFill>
                  <a:schemeClr val="dk1"/>
                </a:solidFill>
                <a:latin typeface="Calibri"/>
                <a:ea typeface="Calibri"/>
                <a:cs typeface="Calibri"/>
                <a:sym typeface="Calibri"/>
              </a:rPr>
              <a:t>tables</a:t>
            </a:r>
            <a:r>
              <a:rPr lang="en-US" sz="2400" b="0" i="0" u="none" strike="noStrike" cap="none" baseline="0">
                <a:solidFill>
                  <a:schemeClr val="dk1"/>
                </a:solidFill>
                <a:latin typeface="Calibri"/>
                <a:ea typeface="Calibri"/>
                <a:cs typeface="Calibri"/>
                <a:sym typeface="Calibri"/>
              </a:rPr>
              <a:t>; </a:t>
            </a:r>
            <a:r>
              <a:rPr lang="en-US" sz="2400" b="1" i="0" u="none" strike="noStrike" cap="none" baseline="0">
                <a:solidFill>
                  <a:schemeClr val="dk1"/>
                </a:solidFill>
                <a:latin typeface="Calibri"/>
                <a:ea typeface="Calibri"/>
                <a:cs typeface="Calibri"/>
                <a:sym typeface="Calibri"/>
              </a:rPr>
              <a:t>tables </a:t>
            </a:r>
            <a:r>
              <a:rPr lang="en-US" sz="2400" b="0" i="0" u="none" strike="noStrike" cap="none" baseline="0">
                <a:solidFill>
                  <a:schemeClr val="dk1"/>
                </a:solidFill>
                <a:latin typeface="Calibri"/>
                <a:ea typeface="Calibri"/>
                <a:cs typeface="Calibri"/>
                <a:sym typeface="Calibri"/>
              </a:rPr>
              <a:t>contain records; </a:t>
            </a:r>
          </a:p>
          <a:p>
            <a:pPr marL="0" marR="0" lvl="0" indent="0" algn="l" rtl="0">
              <a:spcBef>
                <a:spcPts val="48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records hold </a:t>
            </a:r>
            <a:r>
              <a:rPr lang="en-US" sz="2400" b="1" i="0" u="none" strike="noStrike" cap="none" baseline="0">
                <a:solidFill>
                  <a:schemeClr val="dk1"/>
                </a:solidFill>
                <a:latin typeface="Calibri"/>
                <a:ea typeface="Calibri"/>
                <a:cs typeface="Calibri"/>
                <a:sym typeface="Calibri"/>
              </a:rPr>
              <a:t>fields</a:t>
            </a:r>
            <a:r>
              <a:rPr lang="en-US" sz="2400" b="0" i="0" u="none" strike="noStrike" cap="none" baseline="0">
                <a:solidFill>
                  <a:schemeClr val="dk1"/>
                </a:solidFill>
                <a:latin typeface="Calibri"/>
                <a:ea typeface="Calibri"/>
                <a:cs typeface="Calibri"/>
                <a:sym typeface="Calibri"/>
              </a:rPr>
              <a:t>.</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Table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database element where data is stored &amp; organized by rows, records, columns, and fields.</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Record</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One set of all the fields in a table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Fields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Data Policy</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Hold individual pieces of data which can be viewed as a list or form.</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4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Tables can be viewed &amp; manipulated through three interfaces:</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The Record List View</a:t>
            </a:r>
          </a:p>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The Schema Map*</a:t>
            </a:r>
          </a:p>
          <a:p>
            <a:pPr marL="228600" marR="0" lvl="0" indent="-228600" algn="l" rtl="0">
              <a:spcBef>
                <a:spcPts val="240"/>
              </a:spcBef>
              <a:buClr>
                <a:schemeClr val="dk1"/>
              </a:buClr>
              <a:buSzPct val="100000"/>
              <a:buFont typeface="Calibri"/>
              <a:buAutoNum type="arabicPeriod"/>
            </a:pPr>
            <a:r>
              <a:rPr lang="en-US" sz="1200" b="0" i="0" u="none" strike="noStrike" cap="none" baseline="0">
                <a:solidFill>
                  <a:schemeClr val="dk1"/>
                </a:solidFill>
                <a:latin typeface="Calibri"/>
                <a:ea typeface="Calibri"/>
                <a:cs typeface="Calibri"/>
                <a:sym typeface="Calibri"/>
              </a:rPr>
              <a:t>The Tables &amp; Columns Module*</a:t>
            </a:r>
          </a:p>
          <a:p>
            <a:endParaRPr lang="en-US" sz="1200" b="0" i="0" u="none" strike="noStrike" cap="none" baseline="0">
              <a:solidFill>
                <a:schemeClr val="dk1"/>
              </a:solidFill>
              <a:latin typeface="Calibri"/>
              <a:ea typeface="Calibri"/>
              <a:cs typeface="Calibri"/>
              <a:sym typeface="Calibri"/>
            </a:endParaRP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 Administrative access only</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Schema Map</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graphical representation of other tables related to a specific table, either through class extension or reference.</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Table Class</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collection of records. Every extended class is a specialization of the parent class.</a:t>
            </a:r>
          </a:p>
          <a:p>
            <a:endParaRPr lang="en-US" sz="1200" b="0" i="0" u="none" strike="noStrike" cap="none" baseline="0">
              <a:solidFill>
                <a:schemeClr val="dk1"/>
              </a:solidFill>
              <a:latin typeface="Calibri"/>
              <a:ea typeface="Calibri"/>
              <a:cs typeface="Calibri"/>
              <a:sym typeface="Calibri"/>
            </a:endParaRPr>
          </a:p>
          <a:p>
            <a:endParaRPr lang="en-US" sz="1200" b="0" i="0" u="none" strike="noStrike" cap="none" baseline="0">
              <a:solidFill>
                <a:schemeClr val="dk1"/>
              </a:solidFill>
              <a:latin typeface="Calibri"/>
              <a:ea typeface="Calibri"/>
              <a:cs typeface="Calibri"/>
              <a:sym typeface="Calibri"/>
            </a:endParaRPr>
          </a:p>
          <a:p>
            <a:endParaRPr lang="en-US" sz="1200" b="0" i="0" u="none" strike="noStrike" cap="none" baseline="0">
              <a:solidFill>
                <a:schemeClr val="dk1"/>
              </a:solidFill>
              <a:latin typeface="Calibri"/>
              <a:ea typeface="Calibri"/>
              <a:cs typeface="Calibri"/>
              <a:sym typeface="Calibri"/>
            </a:endParaRPr>
          </a:p>
        </p:txBody>
      </p:sp>
      <p:sp>
        <p:nvSpPr>
          <p:cNvPr id="291" name="Shape 291"/>
          <p:cNvSpPr/>
          <p:nvPr/>
        </p:nvSpPr>
        <p:spPr>
          <a:xfrm>
            <a:off x="1828800" y="1267537"/>
            <a:ext cx="2185988" cy="1120256"/>
          </a:xfrm>
          <a:prstGeom prst="rect">
            <a:avLst/>
          </a:prstGeom>
          <a:noFill/>
          <a:ln>
            <a:noFill/>
          </a:ln>
        </p:spPr>
        <p:txBody>
          <a:bodyPr lIns="91425" tIns="91425" rIns="91425" bIns="91425" anchor="ctr" anchorCtr="0">
            <a:noAutofit/>
          </a:bodyPr>
          <a:lstStyle/>
          <a:p>
            <a:endParaRP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Tables can be related to each other in various ways (4):</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Extensions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One-to-Many</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Many-to-Many</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Database Views</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Table Relationships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Extensions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Controls that enable administrators to set mandatory and read-only states for fields and can be used to enforce data consistency across applications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table can extend another table. The table doing the extending (child class) includes all of the fields in the other table (parent class), and adds its own fields</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Table Relationships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One-to-Many</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Within a table, a field can hold reference to a record on another table. There are 3 one-to-many relationship fields:</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One-to-Many Relationship Fields</a:t>
            </a:r>
          </a:p>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Reference Fields</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Allows a user to select a record on a table defined by the reference field.</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E.g. Caller field on the incident table allows user to select any record on user table</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One-to-Many Relationship Fields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Glide List</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Allows a user to select multiple records on a table defined by the glide list.</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E.g. Incident watchlist table field allows user to select any record / records on the User table</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One-to-Many Relationship Fields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Document ID Fields</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Allows a user to select a record on any table in the instance.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E.g. document field on the Translated Text table</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Table Relationships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Many-to-Many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Data policies (can / cannot) be opted out for Web Services &amp; Import Sets.</a:t>
            </a:r>
          </a:p>
          <a:p>
            <a:endParaRPr lang="en-US" sz="1400" b="0" i="0" u="none" strike="noStrike" cap="none" baseline="0">
              <a:solidFill>
                <a:schemeClr val="dk1"/>
              </a:solidFill>
              <a:latin typeface="Calibri"/>
              <a:ea typeface="Calibri"/>
              <a:cs typeface="Calibri"/>
              <a:sym typeface="Calibri"/>
            </a:endParaRPr>
          </a:p>
          <a:p>
            <a:pPr marL="0" marR="0" lvl="0" indent="0" algn="l"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A data policy is used to set _________ &amp; _________ states on a form field.</a:t>
            </a:r>
          </a:p>
          <a:p>
            <a:endParaRPr lang="en-US" sz="1400" b="0" i="0" u="none" strike="noStrike" cap="none" baseline="0">
              <a:solidFill>
                <a:schemeClr val="dk1"/>
              </a:solidFill>
              <a:latin typeface="Calibri"/>
              <a:ea typeface="Calibri"/>
              <a:cs typeface="Calibri"/>
              <a:sym typeface="Calibri"/>
            </a:endParaRPr>
          </a:p>
          <a:p>
            <a:pPr marL="0" marR="0" lvl="0" indent="0" algn="l"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Data policies (can / cannot) be applied to lists.</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Two tables can be related in a bi-directional relationship, so that the related records are visible from both tables in a related list</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40"/>
              </a:spcBef>
              <a:buClr>
                <a:schemeClr val="dk1"/>
              </a:buClr>
              <a:buSzPct val="25000"/>
              <a:buFont typeface="Calibri"/>
              <a:buNone/>
            </a:pPr>
            <a:r>
              <a:rPr lang="en-US" sz="1200" b="0" i="0" u="none" strike="noStrike" cap="none" baseline="0">
                <a:solidFill>
                  <a:srgbClr val="000000"/>
                </a:solidFill>
                <a:latin typeface="Calibri"/>
                <a:ea typeface="Calibri"/>
                <a:cs typeface="Calibri"/>
                <a:sym typeface="Calibri"/>
              </a:rPr>
              <a:t>Table Relationships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Database Views</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Two tables can be joined virtually using the Database Views Plugin to allow for reporting on data that might be stored in more than one table</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Reference Field</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Stores a reference to a field on another table and once a Reference Field is defined, there is a relationship between the two tables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Data Dictionary Tables</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Tables that hold information that defines the database.</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Dictionary Entries</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Stored in the sys_dictionary table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Contain the definitions for the database structure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Define every table &amp; field in the system</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Each row defines a different field on a table</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Data Dictionary</a:t>
            </a:r>
            <a:r>
              <a:rPr lang="en-US" sz="3600" b="0" i="0" u="none" strike="noStrike" cap="none" baseline="0">
                <a:solidFill>
                  <a:schemeClr val="dk1"/>
                </a:solidFill>
                <a:latin typeface="Calibri"/>
                <a:ea typeface="Calibri"/>
                <a:cs typeface="Calibri"/>
                <a:sym typeface="Calibri"/>
              </a:rPr>
              <a:t>Field Labels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Data policies </a:t>
            </a:r>
            <a:r>
              <a:rPr lang="en-US" sz="1200" b="1" i="0" u="none" strike="noStrike" cap="none" baseline="0">
                <a:solidFill>
                  <a:schemeClr val="dk1"/>
                </a:solidFill>
                <a:latin typeface="Calibri"/>
                <a:ea typeface="Calibri"/>
                <a:cs typeface="Calibri"/>
                <a:sym typeface="Calibri"/>
              </a:rPr>
              <a:t>can</a:t>
            </a:r>
            <a:r>
              <a:rPr lang="en-US" sz="1200" b="0" i="0" u="none" strike="noStrike" cap="none" baseline="0">
                <a:solidFill>
                  <a:schemeClr val="dk1"/>
                </a:solidFill>
                <a:latin typeface="Calibri"/>
                <a:ea typeface="Calibri"/>
                <a:cs typeface="Calibri"/>
                <a:sym typeface="Calibri"/>
              </a:rPr>
              <a:t> be opted out for Web Services &amp; Import Sets.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data policy is used to set </a:t>
            </a:r>
            <a:r>
              <a:rPr lang="en-US" sz="1200" b="1" i="0" u="none" strike="noStrike" cap="none" baseline="0">
                <a:solidFill>
                  <a:schemeClr val="dk1"/>
                </a:solidFill>
                <a:latin typeface="Calibri"/>
                <a:ea typeface="Calibri"/>
                <a:cs typeface="Calibri"/>
                <a:sym typeface="Calibri"/>
              </a:rPr>
              <a:t>mandatory &amp; read-only </a:t>
            </a:r>
            <a:r>
              <a:rPr lang="en-US" sz="1200" b="0" i="0" u="none" strike="noStrike" cap="none" baseline="0">
                <a:solidFill>
                  <a:schemeClr val="dk1"/>
                </a:solidFill>
                <a:latin typeface="Calibri"/>
                <a:ea typeface="Calibri"/>
                <a:cs typeface="Calibri"/>
                <a:sym typeface="Calibri"/>
              </a:rPr>
              <a:t>states on a form field.</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Data policies </a:t>
            </a:r>
            <a:r>
              <a:rPr lang="en-US" sz="1200" b="1" i="0" u="none" strike="noStrike" cap="none" baseline="0">
                <a:solidFill>
                  <a:schemeClr val="dk1"/>
                </a:solidFill>
                <a:latin typeface="Calibri"/>
                <a:ea typeface="Calibri"/>
                <a:cs typeface="Calibri"/>
                <a:sym typeface="Calibri"/>
              </a:rPr>
              <a:t>cannot </a:t>
            </a:r>
            <a:r>
              <a:rPr lang="en-US" sz="1200" b="0" i="0" u="none" strike="noStrike" cap="none" baseline="0">
                <a:solidFill>
                  <a:schemeClr val="dk1"/>
                </a:solidFill>
                <a:latin typeface="Calibri"/>
                <a:ea typeface="Calibri"/>
                <a:cs typeface="Calibri"/>
                <a:sym typeface="Calibri"/>
              </a:rPr>
              <a:t>be applied to lists.</a:t>
            </a:r>
          </a:p>
          <a:p>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Contains the human-readable labels &amp; language information</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1400" b="0" i="0" u="none" strike="noStrike" cap="none" baseline="0">
                <a:solidFill>
                  <a:schemeClr val="dk1"/>
                </a:solidFill>
                <a:latin typeface="Calibri"/>
                <a:ea typeface="Calibri"/>
                <a:cs typeface="Calibri"/>
                <a:sym typeface="Calibri"/>
              </a:rPr>
              <a:t>Data Dictionary</a:t>
            </a:r>
            <a:r>
              <a:rPr lang="en-US" sz="3600" b="0" i="0" u="none" strike="noStrike" cap="none" baseline="0">
                <a:solidFill>
                  <a:schemeClr val="dk1"/>
                </a:solidFill>
                <a:latin typeface="Calibri"/>
                <a:ea typeface="Calibri"/>
                <a:cs typeface="Calibri"/>
                <a:sym typeface="Calibri"/>
              </a:rPr>
              <a:t>Table Classes</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Contains the information on how tables extend one another</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Dictionary Changes</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Changes made in the data dictionary automatically apply to all related extended tables, except in cases where dictionary overrides apply</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Configuration Item Table</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cmdb_ci</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 table that stores the basic attributes of all the CIs</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CI Relationship Table</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cmdb_rel_ci</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The table that defines all existing relationships between CIs</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Business Service Map (BSM)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UI Action</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Graphically displays the configuration items that compose a business service and indicates the status of those configuration items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In the incident form, the BSM icon          displays when a CI is specified on an incident.</a:t>
            </a:r>
          </a:p>
        </p:txBody>
      </p:sp>
      <p:sp>
        <p:nvSpPr>
          <p:cNvPr id="462" name="Shape 462"/>
          <p:cNvSpPr/>
          <p:nvPr/>
        </p:nvSpPr>
        <p:spPr>
          <a:xfrm>
            <a:off x="2430936" y="1524000"/>
            <a:ext cx="276225" cy="285750"/>
          </a:xfrm>
          <a:prstGeom prst="rect">
            <a:avLst/>
          </a:prstGeom>
          <a:blipFill>
            <a:blip r:embed="rId3"/>
            <a:stretch>
              <a:fillRect/>
            </a:stretch>
          </a:blipFill>
        </p:spPr>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720"/>
              </a:spcBef>
              <a:buClr>
                <a:schemeClr val="dk1"/>
              </a:buClr>
              <a:buSzPct val="25000"/>
              <a:buFont typeface="Calibri"/>
              <a:buNone/>
            </a:pPr>
            <a:r>
              <a:rPr lang="en-US" sz="3600" b="0" i="0" u="none" strike="noStrike" cap="none" baseline="0">
                <a:solidFill>
                  <a:schemeClr val="dk1"/>
                </a:solidFill>
                <a:latin typeface="Calibri"/>
                <a:ea typeface="Calibri"/>
                <a:cs typeface="Calibri"/>
                <a:sym typeface="Calibri"/>
              </a:rPr>
              <a:t>Ways to Populate the CMDB</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Discovery (an automated ServiceNow product)</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Import Sets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Integrate (with external CMDBs)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Web Services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Help the Help Desk (from within ServiceNow)</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Manual input</a:t>
            </a: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80"/>
              </a:spcBef>
              <a:buClr>
                <a:schemeClr val="dk1"/>
              </a:buClr>
              <a:buSzPct val="25000"/>
              <a:buFont typeface="Calibri"/>
              <a:buNone/>
            </a:pPr>
            <a:r>
              <a:rPr lang="en-US" sz="1400" b="0" i="0" u="none" strike="noStrike" cap="none" baseline="0">
                <a:solidFill>
                  <a:srgbClr val="000000"/>
                </a:solidFill>
                <a:latin typeface="Calibri"/>
                <a:ea typeface="Calibri"/>
                <a:cs typeface="Calibri"/>
                <a:sym typeface="Calibri"/>
              </a:rPr>
              <a:t>Ways to Populate the CMDB</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Help the Help Desk</a:t>
            </a: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tool within ServiceNow that populates the CMDB automatically with information about their Windows computer</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80"/>
              </a:spcBef>
              <a:buClr>
                <a:schemeClr val="dk1"/>
              </a:buClr>
              <a:buSzPct val="25000"/>
              <a:buFont typeface="Calibri"/>
              <a:buNone/>
            </a:pPr>
            <a:r>
              <a:rPr lang="en-US" sz="1400" b="0" i="0" u="none" strike="noStrike" cap="none" baseline="0">
                <a:solidFill>
                  <a:srgbClr val="000000"/>
                </a:solidFill>
                <a:latin typeface="Calibri"/>
                <a:ea typeface="Calibri"/>
                <a:cs typeface="Calibri"/>
                <a:sym typeface="Calibri"/>
              </a:rPr>
              <a:t>Ways to Populate the CMDB</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Import Sets</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tool used to import data from various data sources, and map that data into ServiceNow tables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Import sets provide a mechanism to pull data into SN</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Import Sets store data in Import Set tables</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Any user logged in with the Admin role can manage &amp; set up Import Sets</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80"/>
              </a:spcBef>
              <a:buClr>
                <a:schemeClr val="dk1"/>
              </a:buClr>
              <a:buSzPct val="25000"/>
              <a:buFont typeface="Calibri"/>
              <a:buNone/>
            </a:pPr>
            <a:r>
              <a:rPr lang="en-US" sz="1400" b="0" i="0" u="none" strike="noStrike" cap="none" baseline="0">
                <a:solidFill>
                  <a:srgbClr val="000000"/>
                </a:solidFill>
                <a:latin typeface="Calibri"/>
                <a:ea typeface="Calibri"/>
                <a:cs typeface="Calibri"/>
                <a:sym typeface="Calibri"/>
              </a:rPr>
              <a:t>Ways to Populate the CMDB &gt; Import Sets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Import Set Table</a:t>
            </a: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A table that acts as a staging area for records imported from a data source</a:t>
            </a:r>
          </a:p>
          <a:p>
            <a:endParaRPr lang="en-US" sz="1200" b="0" i="0" u="none" strike="noStrike" cap="none" baseline="0">
              <a:solidFill>
                <a:schemeClr val="dk1"/>
              </a:solidFill>
              <a:latin typeface="Calibri"/>
              <a:ea typeface="Calibri"/>
              <a:cs typeface="Calibri"/>
              <a:sym typeface="Calibri"/>
            </a:endParaRP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Import sources include:</a:t>
            </a:r>
            <a:br>
              <a:rPr lang="en-US" sz="1200" b="0" i="0" u="none" strike="noStrike" cap="none" baseline="0">
                <a:solidFill>
                  <a:schemeClr val="dk1"/>
                </a:solidFill>
                <a:latin typeface="Calibri"/>
                <a:ea typeface="Calibri"/>
                <a:cs typeface="Calibri"/>
                <a:sym typeface="Calibri"/>
              </a:rPr>
            </a:br>
            <a:r>
              <a:rPr lang="en-US" sz="1200" b="0" i="0" u="none" strike="noStrike" cap="none" baseline="0">
                <a:solidFill>
                  <a:schemeClr val="dk1"/>
                </a:solidFill>
                <a:latin typeface="Calibri"/>
                <a:ea typeface="Calibri"/>
                <a:cs typeface="Calibri"/>
                <a:sym typeface="Calibri"/>
              </a:rPr>
              <a:t>Files</a:t>
            </a:r>
          </a:p>
          <a:p>
            <a:pPr marL="0" marR="0" lvl="0" indent="0" algn="l" rtl="0">
              <a:spcBef>
                <a:spcPts val="240"/>
              </a:spcBef>
              <a:buClr>
                <a:schemeClr val="dk1"/>
              </a:buClr>
              <a:buSzPct val="25000"/>
              <a:buFont typeface="Calibri"/>
              <a:buNone/>
            </a:pPr>
            <a:r>
              <a:rPr lang="en-US" sz="1200" b="0" i="0" u="none" strike="noStrike" cap="none" baseline="0">
                <a:solidFill>
                  <a:schemeClr val="dk1"/>
                </a:solidFill>
                <a:latin typeface="Calibri"/>
                <a:ea typeface="Calibri"/>
                <a:cs typeface="Calibri"/>
                <a:sym typeface="Calibri"/>
              </a:rPr>
              <a:t>Network</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228600" y="228600"/>
            <a:ext cx="4114800" cy="2286000"/>
          </a:xfrm>
          <a:prstGeom prst="rect">
            <a:avLst/>
          </a:prstGeom>
          <a:solidFill>
            <a:schemeClr val="lt1"/>
          </a:solidFill>
          <a:ln w="25400" cap="flat">
            <a:solidFill>
              <a:schemeClr val="dk1"/>
            </a:solidFill>
            <a:prstDash val="solid"/>
            <a:round/>
            <a:headEnd type="none" w="med" len="med"/>
            <a:tailEnd type="none" w="med" len="med"/>
          </a:ln>
        </p:spPr>
        <p:txBody>
          <a:bodyPr lIns="45700" tIns="45700" rIns="45700" bIns="45700" anchor="ctr" anchorCtr="0">
            <a:noAutofit/>
          </a:bodyPr>
          <a:lstStyle/>
          <a:p>
            <a:pPr marL="0" marR="0" lvl="0" indent="0" algn="ctr" rtl="0">
              <a:spcBef>
                <a:spcPts val="280"/>
              </a:spcBef>
              <a:buClr>
                <a:schemeClr val="dk1"/>
              </a:buClr>
              <a:buSzPct val="25000"/>
              <a:buFont typeface="Calibri"/>
              <a:buNone/>
            </a:pPr>
            <a:r>
              <a:rPr lang="en-US" sz="1400" b="0" i="0" u="none" strike="noStrike" cap="none" baseline="0">
                <a:solidFill>
                  <a:srgbClr val="000000"/>
                </a:solidFill>
                <a:latin typeface="Calibri"/>
                <a:ea typeface="Calibri"/>
                <a:cs typeface="Calibri"/>
                <a:sym typeface="Calibri"/>
              </a:rPr>
              <a:t>Ways to Populate the CMDB &gt; Import Sets</a:t>
            </a:r>
          </a:p>
          <a:p>
            <a:pPr marL="0" marR="0" lvl="0" indent="0" algn="ctr" rtl="0">
              <a:spcBef>
                <a:spcPts val="720"/>
              </a:spcBef>
              <a:buClr>
                <a:schemeClr val="dk1"/>
              </a:buClr>
              <a:buSzPct val="25000"/>
              <a:buFont typeface="Calibri"/>
              <a:buNone/>
            </a:pPr>
            <a:r>
              <a:rPr lang="en-US" sz="3600" b="0" i="0" u="none" strike="noStrike" cap="none" baseline="0">
                <a:solidFill>
                  <a:srgbClr val="000000"/>
                </a:solidFill>
                <a:latin typeface="Calibri"/>
                <a:ea typeface="Calibri"/>
                <a:cs typeface="Calibri"/>
                <a:sym typeface="Calibri"/>
              </a:rPr>
              <a:t>Transform Map</a:t>
            </a:r>
          </a:p>
          <a:p>
            <a:endParaRPr lang="en-US" sz="3600" b="0" i="0" u="none" strike="noStrike" cap="none" baseline="0">
              <a:solidFill>
                <a:srgbClr val="000000"/>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E3022A486CBE44B90228F29DB1D851" ma:contentTypeVersion="0" ma:contentTypeDescription="Create a new document." ma:contentTypeScope="" ma:versionID="76ab66f29c06aaa9fc0a34d92e08453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4458AB-4A3F-420B-A201-9DE5783A86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9B2C22E-F09F-414B-B9D6-4015982190CE}">
  <ds:schemaRefs>
    <ds:schemaRef ds:uri="http://schemas.microsoft.com/sharepoint/v3/contenttype/forms"/>
  </ds:schemaRefs>
</ds:datastoreItem>
</file>

<file path=customXml/itemProps3.xml><?xml version="1.0" encoding="utf-8"?>
<ds:datastoreItem xmlns:ds="http://schemas.openxmlformats.org/officeDocument/2006/customXml" ds:itemID="{718CA740-2757-4296-8F05-35F4E2E249C2}">
  <ds:schemaRefs>
    <ds:schemaRef ds:uri="http://purl.org/dc/elements/1.1/"/>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4010</Words>
  <Application>Microsoft Office PowerPoint</Application>
  <PresentationFormat>Custom</PresentationFormat>
  <Paragraphs>482</Paragraphs>
  <Slides>189</Slides>
  <Notes>189</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vaigai.kothandaraman</dc:creator>
  <cp:lastModifiedBy>vaigai.kothandaraman</cp:lastModifiedBy>
  <cp:revision>2</cp:revision>
  <dcterms:modified xsi:type="dcterms:W3CDTF">2013-10-17T12:14:39Z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0x01010093E3022A486CBE44B90228F29DB1D851</vt:lpwstr>
  </property>
</Properties>
</file>