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0DE90-E193-4E70-8620-BA59D52A0DD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6B1549-0736-4812-8EAE-A7DE63FBCF95}">
      <dgm:prSet/>
      <dgm:spPr/>
      <dgm:t>
        <a:bodyPr/>
        <a:lstStyle/>
        <a:p>
          <a:r>
            <a:rPr lang="en-US"/>
            <a:t>• Extend return window to 30 days</a:t>
          </a:r>
        </a:p>
      </dgm:t>
    </dgm:pt>
    <dgm:pt modelId="{6619E71D-7279-4F81-AF02-D67FE14C41F8}" type="parTrans" cxnId="{12C57C11-C546-427C-82BF-816A828C8D3E}">
      <dgm:prSet/>
      <dgm:spPr/>
      <dgm:t>
        <a:bodyPr/>
        <a:lstStyle/>
        <a:p>
          <a:endParaRPr lang="en-US"/>
        </a:p>
      </dgm:t>
    </dgm:pt>
    <dgm:pt modelId="{E3F24422-B647-4951-8F76-97C7D2A56C4A}" type="sibTrans" cxnId="{12C57C11-C546-427C-82BF-816A828C8D3E}">
      <dgm:prSet/>
      <dgm:spPr/>
      <dgm:t>
        <a:bodyPr/>
        <a:lstStyle/>
        <a:p>
          <a:endParaRPr lang="en-US"/>
        </a:p>
      </dgm:t>
    </dgm:pt>
    <dgm:pt modelId="{8E353795-696C-40CD-B6E9-6D0F7106D8BF}">
      <dgm:prSet/>
      <dgm:spPr/>
      <dgm:t>
        <a:bodyPr/>
        <a:lstStyle/>
        <a:p>
          <a:r>
            <a:rPr lang="en-US"/>
            <a:t>• Accept items in 'resalable condition'</a:t>
          </a:r>
        </a:p>
      </dgm:t>
    </dgm:pt>
    <dgm:pt modelId="{2B3F6C99-CA3F-495D-A33A-5C4F55C4EB91}" type="parTrans" cxnId="{73DE1572-1229-426D-B17D-3F91492E4ECD}">
      <dgm:prSet/>
      <dgm:spPr/>
      <dgm:t>
        <a:bodyPr/>
        <a:lstStyle/>
        <a:p>
          <a:endParaRPr lang="en-US"/>
        </a:p>
      </dgm:t>
    </dgm:pt>
    <dgm:pt modelId="{7EFA491D-5A59-4C99-A59E-31FE9EB065B7}" type="sibTrans" cxnId="{73DE1572-1229-426D-B17D-3F91492E4ECD}">
      <dgm:prSet/>
      <dgm:spPr/>
      <dgm:t>
        <a:bodyPr/>
        <a:lstStyle/>
        <a:p>
          <a:endParaRPr lang="en-US"/>
        </a:p>
      </dgm:t>
    </dgm:pt>
    <dgm:pt modelId="{C64F0D08-8EB9-4F6E-8B45-2E8954F57597}">
      <dgm:prSet/>
      <dgm:spPr/>
      <dgm:t>
        <a:bodyPr/>
        <a:lstStyle/>
        <a:p>
          <a:r>
            <a:rPr lang="en-US"/>
            <a:t>• Cover return shipping &amp; offer scannable barcodes</a:t>
          </a:r>
        </a:p>
      </dgm:t>
    </dgm:pt>
    <dgm:pt modelId="{1B187CB8-9ED8-4BDA-AF29-26742B039AD7}" type="parTrans" cxnId="{C2E9EDE6-F153-4DAB-BA2A-7E4FECD90CC4}">
      <dgm:prSet/>
      <dgm:spPr/>
      <dgm:t>
        <a:bodyPr/>
        <a:lstStyle/>
        <a:p>
          <a:endParaRPr lang="en-US"/>
        </a:p>
      </dgm:t>
    </dgm:pt>
    <dgm:pt modelId="{48C49638-6728-4844-810D-ECE4378AE809}" type="sibTrans" cxnId="{C2E9EDE6-F153-4DAB-BA2A-7E4FECD90CC4}">
      <dgm:prSet/>
      <dgm:spPr/>
      <dgm:t>
        <a:bodyPr/>
        <a:lstStyle/>
        <a:p>
          <a:endParaRPr lang="en-US"/>
        </a:p>
      </dgm:t>
    </dgm:pt>
    <dgm:pt modelId="{D20430B1-074D-42F7-9706-3A6FC5F4BF66}">
      <dgm:prSet/>
      <dgm:spPr/>
      <dgm:t>
        <a:bodyPr/>
        <a:lstStyle/>
        <a:p>
          <a:r>
            <a:rPr lang="en-US"/>
            <a:t>• Add online return request option</a:t>
          </a:r>
        </a:p>
      </dgm:t>
    </dgm:pt>
    <dgm:pt modelId="{FA898871-68C2-4CB9-9458-DBD54208C110}" type="parTrans" cxnId="{A4DD798D-9614-43D2-A3C4-2AE6A1DDECCB}">
      <dgm:prSet/>
      <dgm:spPr/>
      <dgm:t>
        <a:bodyPr/>
        <a:lstStyle/>
        <a:p>
          <a:endParaRPr lang="en-US"/>
        </a:p>
      </dgm:t>
    </dgm:pt>
    <dgm:pt modelId="{7C90B128-152A-4D4A-AE9F-52D3A70F9EF4}" type="sibTrans" cxnId="{A4DD798D-9614-43D2-A3C4-2AE6A1DDECCB}">
      <dgm:prSet/>
      <dgm:spPr/>
      <dgm:t>
        <a:bodyPr/>
        <a:lstStyle/>
        <a:p>
          <a:endParaRPr lang="en-US"/>
        </a:p>
      </dgm:t>
    </dgm:pt>
    <dgm:pt modelId="{B318ED5E-B134-41F2-B40F-2DAB879D95AF}">
      <dgm:prSet/>
      <dgm:spPr/>
      <dgm:t>
        <a:bodyPr/>
        <a:lstStyle/>
        <a:p>
          <a:r>
            <a:rPr lang="en-US"/>
            <a:t>→ Improves buyer trust, satisfaction, and potential sales</a:t>
          </a:r>
        </a:p>
      </dgm:t>
    </dgm:pt>
    <dgm:pt modelId="{CB33E017-2482-4895-9048-DC5895210BE6}" type="parTrans" cxnId="{9BA54A68-CCFE-4F88-9F98-D91B6F7E7D1B}">
      <dgm:prSet/>
      <dgm:spPr/>
      <dgm:t>
        <a:bodyPr/>
        <a:lstStyle/>
        <a:p>
          <a:endParaRPr lang="en-US"/>
        </a:p>
      </dgm:t>
    </dgm:pt>
    <dgm:pt modelId="{9B194792-8343-4471-B46E-1572823DF152}" type="sibTrans" cxnId="{9BA54A68-CCFE-4F88-9F98-D91B6F7E7D1B}">
      <dgm:prSet/>
      <dgm:spPr/>
      <dgm:t>
        <a:bodyPr/>
        <a:lstStyle/>
        <a:p>
          <a:endParaRPr lang="en-US"/>
        </a:p>
      </dgm:t>
    </dgm:pt>
    <dgm:pt modelId="{A2804CA8-1205-4801-9507-4BEAE30BB214}" type="pres">
      <dgm:prSet presAssocID="{EEC0DE90-E193-4E70-8620-BA59D52A0DD1}" presName="vert0" presStyleCnt="0">
        <dgm:presLayoutVars>
          <dgm:dir/>
          <dgm:animOne val="branch"/>
          <dgm:animLvl val="lvl"/>
        </dgm:presLayoutVars>
      </dgm:prSet>
      <dgm:spPr/>
    </dgm:pt>
    <dgm:pt modelId="{A80035C8-D5B0-4B93-961A-0487E8C72486}" type="pres">
      <dgm:prSet presAssocID="{5E6B1549-0736-4812-8EAE-A7DE63FBCF95}" presName="thickLine" presStyleLbl="alignNode1" presStyleIdx="0" presStyleCnt="5"/>
      <dgm:spPr/>
    </dgm:pt>
    <dgm:pt modelId="{A8C1BFA1-1DFE-4DB6-8134-27DAB39AE129}" type="pres">
      <dgm:prSet presAssocID="{5E6B1549-0736-4812-8EAE-A7DE63FBCF95}" presName="horz1" presStyleCnt="0"/>
      <dgm:spPr/>
    </dgm:pt>
    <dgm:pt modelId="{79FEE2B2-0EFA-4BF4-9338-76A69C06FECC}" type="pres">
      <dgm:prSet presAssocID="{5E6B1549-0736-4812-8EAE-A7DE63FBCF95}" presName="tx1" presStyleLbl="revTx" presStyleIdx="0" presStyleCnt="5"/>
      <dgm:spPr/>
    </dgm:pt>
    <dgm:pt modelId="{B94DFF31-2C0A-44EC-A7C7-957876B3AE14}" type="pres">
      <dgm:prSet presAssocID="{5E6B1549-0736-4812-8EAE-A7DE63FBCF95}" presName="vert1" presStyleCnt="0"/>
      <dgm:spPr/>
    </dgm:pt>
    <dgm:pt modelId="{71A9860C-A8F7-4F42-95C4-70140A3A069D}" type="pres">
      <dgm:prSet presAssocID="{8E353795-696C-40CD-B6E9-6D0F7106D8BF}" presName="thickLine" presStyleLbl="alignNode1" presStyleIdx="1" presStyleCnt="5"/>
      <dgm:spPr/>
    </dgm:pt>
    <dgm:pt modelId="{E66AC1A4-E515-4454-89DC-A0B9DEBD5DD2}" type="pres">
      <dgm:prSet presAssocID="{8E353795-696C-40CD-B6E9-6D0F7106D8BF}" presName="horz1" presStyleCnt="0"/>
      <dgm:spPr/>
    </dgm:pt>
    <dgm:pt modelId="{28E18168-288B-4773-9A38-7C1FAA170015}" type="pres">
      <dgm:prSet presAssocID="{8E353795-696C-40CD-B6E9-6D0F7106D8BF}" presName="tx1" presStyleLbl="revTx" presStyleIdx="1" presStyleCnt="5"/>
      <dgm:spPr/>
    </dgm:pt>
    <dgm:pt modelId="{7AFD04AB-7CC6-4369-9529-1648E35A34D9}" type="pres">
      <dgm:prSet presAssocID="{8E353795-696C-40CD-B6E9-6D0F7106D8BF}" presName="vert1" presStyleCnt="0"/>
      <dgm:spPr/>
    </dgm:pt>
    <dgm:pt modelId="{BBD51633-C812-459B-A20E-C5C73EA16C7B}" type="pres">
      <dgm:prSet presAssocID="{C64F0D08-8EB9-4F6E-8B45-2E8954F57597}" presName="thickLine" presStyleLbl="alignNode1" presStyleIdx="2" presStyleCnt="5"/>
      <dgm:spPr/>
    </dgm:pt>
    <dgm:pt modelId="{18638657-59D1-4E8F-B596-9E42C0430815}" type="pres">
      <dgm:prSet presAssocID="{C64F0D08-8EB9-4F6E-8B45-2E8954F57597}" presName="horz1" presStyleCnt="0"/>
      <dgm:spPr/>
    </dgm:pt>
    <dgm:pt modelId="{716F8EE2-036F-4BC3-AB88-33C817F9A4F3}" type="pres">
      <dgm:prSet presAssocID="{C64F0D08-8EB9-4F6E-8B45-2E8954F57597}" presName="tx1" presStyleLbl="revTx" presStyleIdx="2" presStyleCnt="5"/>
      <dgm:spPr/>
    </dgm:pt>
    <dgm:pt modelId="{1B26C919-5A00-434E-9E16-D60AD44735B0}" type="pres">
      <dgm:prSet presAssocID="{C64F0D08-8EB9-4F6E-8B45-2E8954F57597}" presName="vert1" presStyleCnt="0"/>
      <dgm:spPr/>
    </dgm:pt>
    <dgm:pt modelId="{FF307CE5-AFEA-4222-9DE2-A0B87A28A67D}" type="pres">
      <dgm:prSet presAssocID="{D20430B1-074D-42F7-9706-3A6FC5F4BF66}" presName="thickLine" presStyleLbl="alignNode1" presStyleIdx="3" presStyleCnt="5"/>
      <dgm:spPr/>
    </dgm:pt>
    <dgm:pt modelId="{79160B91-604F-4B9A-81FA-4D148FE08581}" type="pres">
      <dgm:prSet presAssocID="{D20430B1-074D-42F7-9706-3A6FC5F4BF66}" presName="horz1" presStyleCnt="0"/>
      <dgm:spPr/>
    </dgm:pt>
    <dgm:pt modelId="{912ED132-D8CB-401E-B31C-A79A668A5AF7}" type="pres">
      <dgm:prSet presAssocID="{D20430B1-074D-42F7-9706-3A6FC5F4BF66}" presName="tx1" presStyleLbl="revTx" presStyleIdx="3" presStyleCnt="5"/>
      <dgm:spPr/>
    </dgm:pt>
    <dgm:pt modelId="{ED3115ED-CD5A-4966-AD39-03533830622B}" type="pres">
      <dgm:prSet presAssocID="{D20430B1-074D-42F7-9706-3A6FC5F4BF66}" presName="vert1" presStyleCnt="0"/>
      <dgm:spPr/>
    </dgm:pt>
    <dgm:pt modelId="{978D1F99-0BFE-4072-A563-FC6C31929E7E}" type="pres">
      <dgm:prSet presAssocID="{B318ED5E-B134-41F2-B40F-2DAB879D95AF}" presName="thickLine" presStyleLbl="alignNode1" presStyleIdx="4" presStyleCnt="5"/>
      <dgm:spPr/>
    </dgm:pt>
    <dgm:pt modelId="{58F0C38D-A89C-4FFA-9E1C-B8BC3958229F}" type="pres">
      <dgm:prSet presAssocID="{B318ED5E-B134-41F2-B40F-2DAB879D95AF}" presName="horz1" presStyleCnt="0"/>
      <dgm:spPr/>
    </dgm:pt>
    <dgm:pt modelId="{EBEE5166-F08E-4ABB-8048-F51545D7866D}" type="pres">
      <dgm:prSet presAssocID="{B318ED5E-B134-41F2-B40F-2DAB879D95AF}" presName="tx1" presStyleLbl="revTx" presStyleIdx="4" presStyleCnt="5"/>
      <dgm:spPr/>
    </dgm:pt>
    <dgm:pt modelId="{53E25103-1DE1-4D1B-9FAE-3C8E58AB84DF}" type="pres">
      <dgm:prSet presAssocID="{B318ED5E-B134-41F2-B40F-2DAB879D95AF}" presName="vert1" presStyleCnt="0"/>
      <dgm:spPr/>
    </dgm:pt>
  </dgm:ptLst>
  <dgm:cxnLst>
    <dgm:cxn modelId="{12C57C11-C546-427C-82BF-816A828C8D3E}" srcId="{EEC0DE90-E193-4E70-8620-BA59D52A0DD1}" destId="{5E6B1549-0736-4812-8EAE-A7DE63FBCF95}" srcOrd="0" destOrd="0" parTransId="{6619E71D-7279-4F81-AF02-D67FE14C41F8}" sibTransId="{E3F24422-B647-4951-8F76-97C7D2A56C4A}"/>
    <dgm:cxn modelId="{9BA54A68-CCFE-4F88-9F98-D91B6F7E7D1B}" srcId="{EEC0DE90-E193-4E70-8620-BA59D52A0DD1}" destId="{B318ED5E-B134-41F2-B40F-2DAB879D95AF}" srcOrd="4" destOrd="0" parTransId="{CB33E017-2482-4895-9048-DC5895210BE6}" sibTransId="{9B194792-8343-4471-B46E-1572823DF152}"/>
    <dgm:cxn modelId="{1DAAE36A-689C-4E04-A7F5-7559A9EE5BE4}" type="presOf" srcId="{EEC0DE90-E193-4E70-8620-BA59D52A0DD1}" destId="{A2804CA8-1205-4801-9507-4BEAE30BB214}" srcOrd="0" destOrd="0" presId="urn:microsoft.com/office/officeart/2008/layout/LinedList"/>
    <dgm:cxn modelId="{BD07F16D-6544-4A00-B2C4-F16B09C96A5B}" type="presOf" srcId="{B318ED5E-B134-41F2-B40F-2DAB879D95AF}" destId="{EBEE5166-F08E-4ABB-8048-F51545D7866D}" srcOrd="0" destOrd="0" presId="urn:microsoft.com/office/officeart/2008/layout/LinedList"/>
    <dgm:cxn modelId="{73DE1572-1229-426D-B17D-3F91492E4ECD}" srcId="{EEC0DE90-E193-4E70-8620-BA59D52A0DD1}" destId="{8E353795-696C-40CD-B6E9-6D0F7106D8BF}" srcOrd="1" destOrd="0" parTransId="{2B3F6C99-CA3F-495D-A33A-5C4F55C4EB91}" sibTransId="{7EFA491D-5A59-4C99-A59E-31FE9EB065B7}"/>
    <dgm:cxn modelId="{06EC3272-27C0-403C-8B4D-088B97DB5983}" type="presOf" srcId="{D20430B1-074D-42F7-9706-3A6FC5F4BF66}" destId="{912ED132-D8CB-401E-B31C-A79A668A5AF7}" srcOrd="0" destOrd="0" presId="urn:microsoft.com/office/officeart/2008/layout/LinedList"/>
    <dgm:cxn modelId="{800ABB89-940F-44A1-A208-36F8189D12AF}" type="presOf" srcId="{8E353795-696C-40CD-B6E9-6D0F7106D8BF}" destId="{28E18168-288B-4773-9A38-7C1FAA170015}" srcOrd="0" destOrd="0" presId="urn:microsoft.com/office/officeart/2008/layout/LinedList"/>
    <dgm:cxn modelId="{A4DD798D-9614-43D2-A3C4-2AE6A1DDECCB}" srcId="{EEC0DE90-E193-4E70-8620-BA59D52A0DD1}" destId="{D20430B1-074D-42F7-9706-3A6FC5F4BF66}" srcOrd="3" destOrd="0" parTransId="{FA898871-68C2-4CB9-9458-DBD54208C110}" sibTransId="{7C90B128-152A-4D4A-AE9F-52D3A70F9EF4}"/>
    <dgm:cxn modelId="{C7BE42B5-B940-417D-B7D5-FE62E6DE06A1}" type="presOf" srcId="{C64F0D08-8EB9-4F6E-8B45-2E8954F57597}" destId="{716F8EE2-036F-4BC3-AB88-33C817F9A4F3}" srcOrd="0" destOrd="0" presId="urn:microsoft.com/office/officeart/2008/layout/LinedList"/>
    <dgm:cxn modelId="{D4486FC6-F4D6-4128-B182-FE0AEBA6A32E}" type="presOf" srcId="{5E6B1549-0736-4812-8EAE-A7DE63FBCF95}" destId="{79FEE2B2-0EFA-4BF4-9338-76A69C06FECC}" srcOrd="0" destOrd="0" presId="urn:microsoft.com/office/officeart/2008/layout/LinedList"/>
    <dgm:cxn modelId="{C2E9EDE6-F153-4DAB-BA2A-7E4FECD90CC4}" srcId="{EEC0DE90-E193-4E70-8620-BA59D52A0DD1}" destId="{C64F0D08-8EB9-4F6E-8B45-2E8954F57597}" srcOrd="2" destOrd="0" parTransId="{1B187CB8-9ED8-4BDA-AF29-26742B039AD7}" sibTransId="{48C49638-6728-4844-810D-ECE4378AE809}"/>
    <dgm:cxn modelId="{8B11256B-5062-4602-9864-3A2359426589}" type="presParOf" srcId="{A2804CA8-1205-4801-9507-4BEAE30BB214}" destId="{A80035C8-D5B0-4B93-961A-0487E8C72486}" srcOrd="0" destOrd="0" presId="urn:microsoft.com/office/officeart/2008/layout/LinedList"/>
    <dgm:cxn modelId="{4705A829-A7E9-429B-A599-52DE579CB71E}" type="presParOf" srcId="{A2804CA8-1205-4801-9507-4BEAE30BB214}" destId="{A8C1BFA1-1DFE-4DB6-8134-27DAB39AE129}" srcOrd="1" destOrd="0" presId="urn:microsoft.com/office/officeart/2008/layout/LinedList"/>
    <dgm:cxn modelId="{94D4B5D4-5EA2-4E4C-A9EC-0C4922BD2393}" type="presParOf" srcId="{A8C1BFA1-1DFE-4DB6-8134-27DAB39AE129}" destId="{79FEE2B2-0EFA-4BF4-9338-76A69C06FECC}" srcOrd="0" destOrd="0" presId="urn:microsoft.com/office/officeart/2008/layout/LinedList"/>
    <dgm:cxn modelId="{0D0DB76D-264B-4D62-84D3-193FB7D9257B}" type="presParOf" srcId="{A8C1BFA1-1DFE-4DB6-8134-27DAB39AE129}" destId="{B94DFF31-2C0A-44EC-A7C7-957876B3AE14}" srcOrd="1" destOrd="0" presId="urn:microsoft.com/office/officeart/2008/layout/LinedList"/>
    <dgm:cxn modelId="{C08DC4F8-4103-4D75-9A0F-9680772153B6}" type="presParOf" srcId="{A2804CA8-1205-4801-9507-4BEAE30BB214}" destId="{71A9860C-A8F7-4F42-95C4-70140A3A069D}" srcOrd="2" destOrd="0" presId="urn:microsoft.com/office/officeart/2008/layout/LinedList"/>
    <dgm:cxn modelId="{B225D88C-A7F0-4708-9DA8-4870516D3D2F}" type="presParOf" srcId="{A2804CA8-1205-4801-9507-4BEAE30BB214}" destId="{E66AC1A4-E515-4454-89DC-A0B9DEBD5DD2}" srcOrd="3" destOrd="0" presId="urn:microsoft.com/office/officeart/2008/layout/LinedList"/>
    <dgm:cxn modelId="{35F77EED-0007-4E44-B237-3F4131C1574F}" type="presParOf" srcId="{E66AC1A4-E515-4454-89DC-A0B9DEBD5DD2}" destId="{28E18168-288B-4773-9A38-7C1FAA170015}" srcOrd="0" destOrd="0" presId="urn:microsoft.com/office/officeart/2008/layout/LinedList"/>
    <dgm:cxn modelId="{1BBFCF7A-D72A-4E94-ADA6-40D1D5A080FA}" type="presParOf" srcId="{E66AC1A4-E515-4454-89DC-A0B9DEBD5DD2}" destId="{7AFD04AB-7CC6-4369-9529-1648E35A34D9}" srcOrd="1" destOrd="0" presId="urn:microsoft.com/office/officeart/2008/layout/LinedList"/>
    <dgm:cxn modelId="{238FD76C-5F97-4C55-A88F-E52111F51D63}" type="presParOf" srcId="{A2804CA8-1205-4801-9507-4BEAE30BB214}" destId="{BBD51633-C812-459B-A20E-C5C73EA16C7B}" srcOrd="4" destOrd="0" presId="urn:microsoft.com/office/officeart/2008/layout/LinedList"/>
    <dgm:cxn modelId="{5A748A6E-4933-460E-A026-31EEA4CC0703}" type="presParOf" srcId="{A2804CA8-1205-4801-9507-4BEAE30BB214}" destId="{18638657-59D1-4E8F-B596-9E42C0430815}" srcOrd="5" destOrd="0" presId="urn:microsoft.com/office/officeart/2008/layout/LinedList"/>
    <dgm:cxn modelId="{AC44BC5E-54DB-4D5C-A807-ACE2DAC18703}" type="presParOf" srcId="{18638657-59D1-4E8F-B596-9E42C0430815}" destId="{716F8EE2-036F-4BC3-AB88-33C817F9A4F3}" srcOrd="0" destOrd="0" presId="urn:microsoft.com/office/officeart/2008/layout/LinedList"/>
    <dgm:cxn modelId="{CF11F644-71D0-4099-A788-A41055AF8C5E}" type="presParOf" srcId="{18638657-59D1-4E8F-B596-9E42C0430815}" destId="{1B26C919-5A00-434E-9E16-D60AD44735B0}" srcOrd="1" destOrd="0" presId="urn:microsoft.com/office/officeart/2008/layout/LinedList"/>
    <dgm:cxn modelId="{4DC892C1-52CC-48A2-8794-50A7DE0A720E}" type="presParOf" srcId="{A2804CA8-1205-4801-9507-4BEAE30BB214}" destId="{FF307CE5-AFEA-4222-9DE2-A0B87A28A67D}" srcOrd="6" destOrd="0" presId="urn:microsoft.com/office/officeart/2008/layout/LinedList"/>
    <dgm:cxn modelId="{8C6F11D4-8893-410B-A7D3-371AE8C11BCC}" type="presParOf" srcId="{A2804CA8-1205-4801-9507-4BEAE30BB214}" destId="{79160B91-604F-4B9A-81FA-4D148FE08581}" srcOrd="7" destOrd="0" presId="urn:microsoft.com/office/officeart/2008/layout/LinedList"/>
    <dgm:cxn modelId="{F262C81D-C698-415A-81BD-ADF3F88D7A64}" type="presParOf" srcId="{79160B91-604F-4B9A-81FA-4D148FE08581}" destId="{912ED132-D8CB-401E-B31C-A79A668A5AF7}" srcOrd="0" destOrd="0" presId="urn:microsoft.com/office/officeart/2008/layout/LinedList"/>
    <dgm:cxn modelId="{1630E3BA-C43F-40CC-8A93-C79699F4B0A9}" type="presParOf" srcId="{79160B91-604F-4B9A-81FA-4D148FE08581}" destId="{ED3115ED-CD5A-4966-AD39-03533830622B}" srcOrd="1" destOrd="0" presId="urn:microsoft.com/office/officeart/2008/layout/LinedList"/>
    <dgm:cxn modelId="{A6E557C9-ACF2-49F2-92AD-ED705F8CF059}" type="presParOf" srcId="{A2804CA8-1205-4801-9507-4BEAE30BB214}" destId="{978D1F99-0BFE-4072-A563-FC6C31929E7E}" srcOrd="8" destOrd="0" presId="urn:microsoft.com/office/officeart/2008/layout/LinedList"/>
    <dgm:cxn modelId="{EA7413F6-8C56-45E5-8968-7AD85AFA646D}" type="presParOf" srcId="{A2804CA8-1205-4801-9507-4BEAE30BB214}" destId="{58F0C38D-A89C-4FFA-9E1C-B8BC3958229F}" srcOrd="9" destOrd="0" presId="urn:microsoft.com/office/officeart/2008/layout/LinedList"/>
    <dgm:cxn modelId="{EA88764E-BAA6-43EF-AE78-DA9AE7BFC881}" type="presParOf" srcId="{58F0C38D-A89C-4FFA-9E1C-B8BC3958229F}" destId="{EBEE5166-F08E-4ABB-8048-F51545D7866D}" srcOrd="0" destOrd="0" presId="urn:microsoft.com/office/officeart/2008/layout/LinedList"/>
    <dgm:cxn modelId="{67DD615B-05D5-4F2D-ACA1-3071807287C8}" type="presParOf" srcId="{58F0C38D-A89C-4FFA-9E1C-B8BC3958229F}" destId="{53E25103-1DE1-4D1B-9FAE-3C8E58AB84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035C8-D5B0-4B93-961A-0487E8C72486}">
      <dsp:nvSpPr>
        <dsp:cNvPr id="0" name=""/>
        <dsp:cNvSpPr/>
      </dsp:nvSpPr>
      <dsp:spPr>
        <a:xfrm>
          <a:off x="0" y="561"/>
          <a:ext cx="42291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EE2B2-0EFA-4BF4-9338-76A69C06FECC}">
      <dsp:nvSpPr>
        <dsp:cNvPr id="0" name=""/>
        <dsp:cNvSpPr/>
      </dsp:nvSpPr>
      <dsp:spPr>
        <a:xfrm>
          <a:off x="0" y="561"/>
          <a:ext cx="42291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Extend return window to 30 days</a:t>
          </a:r>
        </a:p>
      </dsp:txBody>
      <dsp:txXfrm>
        <a:off x="0" y="561"/>
        <a:ext cx="4229100" cy="920525"/>
      </dsp:txXfrm>
    </dsp:sp>
    <dsp:sp modelId="{71A9860C-A8F7-4F42-95C4-70140A3A069D}">
      <dsp:nvSpPr>
        <dsp:cNvPr id="0" name=""/>
        <dsp:cNvSpPr/>
      </dsp:nvSpPr>
      <dsp:spPr>
        <a:xfrm>
          <a:off x="0" y="921087"/>
          <a:ext cx="4229100" cy="0"/>
        </a:xfrm>
        <a:prstGeom prst="line">
          <a:avLst/>
        </a:prstGeom>
        <a:solidFill>
          <a:schemeClr val="accent5">
            <a:hueOff val="1250720"/>
            <a:satOff val="925"/>
            <a:lumOff val="2598"/>
            <a:alphaOff val="0"/>
          </a:schemeClr>
        </a:solidFill>
        <a:ln w="15875" cap="flat" cmpd="sng" algn="ctr">
          <a:solidFill>
            <a:schemeClr val="accent5">
              <a:hueOff val="1250720"/>
              <a:satOff val="925"/>
              <a:lumOff val="25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18168-288B-4773-9A38-7C1FAA170015}">
      <dsp:nvSpPr>
        <dsp:cNvPr id="0" name=""/>
        <dsp:cNvSpPr/>
      </dsp:nvSpPr>
      <dsp:spPr>
        <a:xfrm>
          <a:off x="0" y="921087"/>
          <a:ext cx="42291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Accept items in 'resalable condition'</a:t>
          </a:r>
        </a:p>
      </dsp:txBody>
      <dsp:txXfrm>
        <a:off x="0" y="921087"/>
        <a:ext cx="4229100" cy="920525"/>
      </dsp:txXfrm>
    </dsp:sp>
    <dsp:sp modelId="{BBD51633-C812-459B-A20E-C5C73EA16C7B}">
      <dsp:nvSpPr>
        <dsp:cNvPr id="0" name=""/>
        <dsp:cNvSpPr/>
      </dsp:nvSpPr>
      <dsp:spPr>
        <a:xfrm>
          <a:off x="0" y="1841612"/>
          <a:ext cx="4229100" cy="0"/>
        </a:xfrm>
        <a:prstGeom prst="line">
          <a:avLst/>
        </a:prstGeom>
        <a:solidFill>
          <a:schemeClr val="accent5">
            <a:hueOff val="2501440"/>
            <a:satOff val="1850"/>
            <a:lumOff val="5195"/>
            <a:alphaOff val="0"/>
          </a:schemeClr>
        </a:solidFill>
        <a:ln w="15875" cap="flat" cmpd="sng" algn="ctr">
          <a:solidFill>
            <a:schemeClr val="accent5">
              <a:hueOff val="2501440"/>
              <a:satOff val="1850"/>
              <a:lumOff val="5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F8EE2-036F-4BC3-AB88-33C817F9A4F3}">
      <dsp:nvSpPr>
        <dsp:cNvPr id="0" name=""/>
        <dsp:cNvSpPr/>
      </dsp:nvSpPr>
      <dsp:spPr>
        <a:xfrm>
          <a:off x="0" y="1841612"/>
          <a:ext cx="42291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Cover return shipping &amp; offer scannable barcodes</a:t>
          </a:r>
        </a:p>
      </dsp:txBody>
      <dsp:txXfrm>
        <a:off x="0" y="1841612"/>
        <a:ext cx="4229100" cy="920525"/>
      </dsp:txXfrm>
    </dsp:sp>
    <dsp:sp modelId="{FF307CE5-AFEA-4222-9DE2-A0B87A28A67D}">
      <dsp:nvSpPr>
        <dsp:cNvPr id="0" name=""/>
        <dsp:cNvSpPr/>
      </dsp:nvSpPr>
      <dsp:spPr>
        <a:xfrm>
          <a:off x="0" y="2762137"/>
          <a:ext cx="4229100" cy="0"/>
        </a:xfrm>
        <a:prstGeom prst="line">
          <a:avLst/>
        </a:prstGeom>
        <a:solidFill>
          <a:schemeClr val="accent5">
            <a:hueOff val="3752159"/>
            <a:satOff val="2775"/>
            <a:lumOff val="7793"/>
            <a:alphaOff val="0"/>
          </a:schemeClr>
        </a:solidFill>
        <a:ln w="15875" cap="flat" cmpd="sng" algn="ctr">
          <a:solidFill>
            <a:schemeClr val="accent5">
              <a:hueOff val="3752159"/>
              <a:satOff val="2775"/>
              <a:lumOff val="7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ED132-D8CB-401E-B31C-A79A668A5AF7}">
      <dsp:nvSpPr>
        <dsp:cNvPr id="0" name=""/>
        <dsp:cNvSpPr/>
      </dsp:nvSpPr>
      <dsp:spPr>
        <a:xfrm>
          <a:off x="0" y="2762137"/>
          <a:ext cx="42291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Add online return request option</a:t>
          </a:r>
        </a:p>
      </dsp:txBody>
      <dsp:txXfrm>
        <a:off x="0" y="2762137"/>
        <a:ext cx="4229100" cy="920525"/>
      </dsp:txXfrm>
    </dsp:sp>
    <dsp:sp modelId="{978D1F99-0BFE-4072-A563-FC6C31929E7E}">
      <dsp:nvSpPr>
        <dsp:cNvPr id="0" name=""/>
        <dsp:cNvSpPr/>
      </dsp:nvSpPr>
      <dsp:spPr>
        <a:xfrm>
          <a:off x="0" y="3682662"/>
          <a:ext cx="4229100" cy="0"/>
        </a:xfrm>
        <a:prstGeom prst="line">
          <a:avLst/>
        </a:prstGeom>
        <a:solidFill>
          <a:schemeClr val="accent5">
            <a:hueOff val="5002879"/>
            <a:satOff val="3700"/>
            <a:lumOff val="10391"/>
            <a:alphaOff val="0"/>
          </a:schemeClr>
        </a:solidFill>
        <a:ln w="15875" cap="flat" cmpd="sng" algn="ctr">
          <a:solidFill>
            <a:schemeClr val="accent5">
              <a:hueOff val="5002879"/>
              <a:satOff val="3700"/>
              <a:lumOff val="10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E5166-F08E-4ABB-8048-F51545D7866D}">
      <dsp:nvSpPr>
        <dsp:cNvPr id="0" name=""/>
        <dsp:cNvSpPr/>
      </dsp:nvSpPr>
      <dsp:spPr>
        <a:xfrm>
          <a:off x="0" y="3682662"/>
          <a:ext cx="4229100" cy="92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→ Improves buyer trust, satisfaction, and potential sales</a:t>
          </a:r>
        </a:p>
      </dsp:txBody>
      <dsp:txXfrm>
        <a:off x="0" y="3682662"/>
        <a:ext cx="4229100" cy="920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4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4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1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Urban Hamster</a:t>
            </a:r>
            <a:r>
              <a:rPr lang="en-US" dirty="0"/>
              <a:t> Clothing</a:t>
            </a:r>
            <a:r>
              <a:rPr dirty="0"/>
              <a:t>: Return Policy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Analysis &amp; Business Recommendations</a:t>
            </a:r>
          </a:p>
          <a:p>
            <a:r>
              <a:rPr dirty="0"/>
              <a:t>Presented by: </a:t>
            </a:r>
            <a:r>
              <a:rPr lang="en-US" dirty="0"/>
              <a:t>Logan Kaliba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58391"/>
            <a:ext cx="2624234" cy="2453676"/>
          </a:xfrm>
        </p:spPr>
        <p:txBody>
          <a:bodyPr>
            <a:normAutofit/>
          </a:bodyPr>
          <a:lstStyle/>
          <a:p>
            <a:r>
              <a:t>Urban Hamster Return Rate Overview</a:t>
            </a:r>
          </a:p>
        </p:txBody>
      </p:sp>
      <p:pic>
        <p:nvPicPr>
          <p:cNvPr id="4" name="Picture 3" descr="Return Rate (Urban Hamster).jpg"/>
          <p:cNvPicPr>
            <a:picLocks noChangeAspect="1"/>
          </p:cNvPicPr>
          <p:nvPr/>
        </p:nvPicPr>
        <p:blipFill>
          <a:blip r:embed="rId2"/>
          <a:srcRect l="2588" r="2580" b="-1"/>
          <a:stretch>
            <a:fillRect/>
          </a:stretch>
        </p:blipFill>
        <p:spPr>
          <a:xfrm>
            <a:off x="3643361" y="622300"/>
            <a:ext cx="5102351" cy="3228294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267830"/>
            <a:ext cx="4711405" cy="178397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Overall</a:t>
            </a:r>
            <a:r>
              <a:rPr dirty="0"/>
              <a:t> Return Rate: 10.0%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dirty="0"/>
              <a:t>Industry Average: 13.2%</a:t>
            </a:r>
            <a:r>
              <a:rPr lang="en-US" dirty="0"/>
              <a:t> (Capital One Shopping, 2025)</a:t>
            </a:r>
          </a:p>
          <a:p>
            <a:pPr>
              <a:lnSpc>
                <a:spcPct val="110000"/>
              </a:lnSpc>
            </a:pPr>
            <a:r>
              <a:rPr dirty="0"/>
              <a:t>Return rate 24% lower than</a:t>
            </a:r>
            <a:r>
              <a:rPr lang="en-US" dirty="0"/>
              <a:t> the</a:t>
            </a:r>
            <a:r>
              <a:rPr dirty="0"/>
              <a:t> national average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dirty="0"/>
              <a:t>Lost revenue due to returns: $1.09M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Trends &amp; Product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returned categories:</a:t>
            </a:r>
          </a:p>
          <a:p>
            <a:r>
              <a:t>   1. Pants</a:t>
            </a:r>
          </a:p>
          <a:p>
            <a:r>
              <a:t>   2. Leggings</a:t>
            </a:r>
          </a:p>
          <a:p>
            <a:r>
              <a:t>   3. Socks &amp; Hosiery</a:t>
            </a:r>
          </a:p>
          <a:p>
            <a:endParaRPr/>
          </a:p>
          <a:p>
            <a:r>
              <a:t>• Return rate rising since 2019 – gradual increase over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/>
              <a:t>Improving Policy, Boosting Trust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3A533AC-2BFA-EE89-0450-864BDE632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494829"/>
              </p:ext>
            </p:extLst>
          </p:nvPr>
        </p:nvGraphicFramePr>
        <p:xfrm>
          <a:off x="4080272" y="1125538"/>
          <a:ext cx="4229100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29</TotalTime>
  <Words>135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Rockwell</vt:lpstr>
      <vt:lpstr>Wingdings</vt:lpstr>
      <vt:lpstr>Atlas</vt:lpstr>
      <vt:lpstr>Urban Hamster Clothing: Return Policy Case Study</vt:lpstr>
      <vt:lpstr>Urban Hamster Return Rate Overview</vt:lpstr>
      <vt:lpstr>Return Trends &amp; Product Categories</vt:lpstr>
      <vt:lpstr>Improving Policy, Boosting Trust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LOGAN KALIBA</cp:lastModifiedBy>
  <cp:revision>2</cp:revision>
  <dcterms:created xsi:type="dcterms:W3CDTF">2013-01-27T09:14:16Z</dcterms:created>
  <dcterms:modified xsi:type="dcterms:W3CDTF">2025-05-27T19:42:24Z</dcterms:modified>
  <cp:category/>
</cp:coreProperties>
</file>