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0075"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4B3FF-7342-4ADC-BA39-622261F01D08}" type="datetimeFigureOut">
              <a:rPr lang="en-US" smtClean="0"/>
              <a:t>10/13/2021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F6B35-6170-4C23-BE15-A186393959B2}" type="slidenum">
              <a:rPr lang="en-US" smtClean="0"/>
              <a:t>‹#›</a:t>
            </a:fld>
            <a:endParaRPr lang="en-US"/>
          </a:p>
        </p:txBody>
      </p:sp>
    </p:spTree>
    <p:extLst>
      <p:ext uri="{BB962C8B-B14F-4D97-AF65-F5344CB8AC3E}">
        <p14:creationId xmlns:p14="http://schemas.microsoft.com/office/powerpoint/2010/main" val="2343753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I have been working on this semester works with medical and lifestyle data that is used to predict stroke outcomes of patients. </a:t>
            </a:r>
          </a:p>
        </p:txBody>
      </p:sp>
      <p:sp>
        <p:nvSpPr>
          <p:cNvPr id="4" name="Slide Number Placeholder 3"/>
          <p:cNvSpPr>
            <a:spLocks noGrp="1"/>
          </p:cNvSpPr>
          <p:nvPr>
            <p:ph type="sldNum" sz="quarter" idx="5"/>
          </p:nvPr>
        </p:nvSpPr>
        <p:spPr/>
        <p:txBody>
          <a:bodyPr/>
          <a:lstStyle/>
          <a:p>
            <a:fld id="{B59F6B35-6170-4C23-BE15-A186393959B2}" type="slidenum">
              <a:rPr lang="en-US" smtClean="0"/>
              <a:t>1</a:t>
            </a:fld>
            <a:endParaRPr lang="en-US"/>
          </a:p>
        </p:txBody>
      </p:sp>
    </p:spTree>
    <p:extLst>
      <p:ext uri="{BB962C8B-B14F-4D97-AF65-F5344CB8AC3E}">
        <p14:creationId xmlns:p14="http://schemas.microsoft.com/office/powerpoint/2010/main" val="1458526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motivation for this project is to better understand the factors that lead to a stroke from previous patients. This can then be used to predict the outcome of future patients. This problem is a classification problem that would predict if a patient had or will have a stroke or not. This is an important problem because the world health organization states that  stroke is the second leading cause of death in the world. </a:t>
            </a:r>
          </a:p>
        </p:txBody>
      </p:sp>
      <p:sp>
        <p:nvSpPr>
          <p:cNvPr id="4" name="Slide Number Placeholder 3"/>
          <p:cNvSpPr>
            <a:spLocks noGrp="1"/>
          </p:cNvSpPr>
          <p:nvPr>
            <p:ph type="sldNum" sz="quarter" idx="5"/>
          </p:nvPr>
        </p:nvSpPr>
        <p:spPr/>
        <p:txBody>
          <a:bodyPr/>
          <a:lstStyle/>
          <a:p>
            <a:fld id="{B59F6B35-6170-4C23-BE15-A186393959B2}" type="slidenum">
              <a:rPr lang="en-US" smtClean="0"/>
              <a:t>2</a:t>
            </a:fld>
            <a:endParaRPr lang="en-US"/>
          </a:p>
        </p:txBody>
      </p:sp>
    </p:spTree>
    <p:extLst>
      <p:ext uri="{BB962C8B-B14F-4D97-AF65-F5344CB8AC3E}">
        <p14:creationId xmlns:p14="http://schemas.microsoft.com/office/powerpoint/2010/main" val="1062535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itself comes from Kaggle.com via the link shown. There are 5,110 patients or data points with 10 feature columns including heart </a:t>
            </a:r>
            <a:r>
              <a:rPr lang="en-US" dirty="0" err="1"/>
              <a:t>dieseae</a:t>
            </a:r>
            <a:r>
              <a:rPr lang="en-US" dirty="0"/>
              <a:t>, hypertension, work type, residence type, marital status that will be used to predict the target variable, which is stroke outcome. Having a stroke will be referred to as 1 and not having a stroke will be referred to as 0.  Some of the issues that were presented within this data includes missing values within the </a:t>
            </a:r>
            <a:r>
              <a:rPr lang="en-US" dirty="0" err="1"/>
              <a:t>bmi</a:t>
            </a:r>
            <a:r>
              <a:rPr lang="en-US" dirty="0"/>
              <a:t> or body mass index feature column. The handling of this issue will be discussed later in the preprocessing section of this presentation. </a:t>
            </a:r>
          </a:p>
        </p:txBody>
      </p:sp>
      <p:sp>
        <p:nvSpPr>
          <p:cNvPr id="4" name="Slide Number Placeholder 3"/>
          <p:cNvSpPr>
            <a:spLocks noGrp="1"/>
          </p:cNvSpPr>
          <p:nvPr>
            <p:ph type="sldNum" sz="quarter" idx="5"/>
          </p:nvPr>
        </p:nvSpPr>
        <p:spPr/>
        <p:txBody>
          <a:bodyPr/>
          <a:lstStyle/>
          <a:p>
            <a:fld id="{B59F6B35-6170-4C23-BE15-A186393959B2}" type="slidenum">
              <a:rPr lang="en-US" smtClean="0"/>
              <a:t>3</a:t>
            </a:fld>
            <a:endParaRPr lang="en-US"/>
          </a:p>
        </p:txBody>
      </p:sp>
    </p:spTree>
    <p:extLst>
      <p:ext uri="{BB962C8B-B14F-4D97-AF65-F5344CB8AC3E}">
        <p14:creationId xmlns:p14="http://schemas.microsoft.com/office/powerpoint/2010/main" val="349895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EDA, the features were compared against the target variable in the univariate and bivariate plots as will be shown here. This stacked bar plot describes the relationship between smoking status of a patient and their stroke outcome. This was a feature column that I suspected would have a strong positive relationship between the two columns “former and current smokers” and stroke outcome. However, the fractions of patients does not vary through all four options for this </a:t>
            </a:r>
            <a:r>
              <a:rPr lang="en-US"/>
              <a:t>categorical featureas </a:t>
            </a:r>
            <a:r>
              <a:rPr lang="en-US" dirty="0"/>
              <a:t>I anticipated. A side note here is that “unknown” are not </a:t>
            </a:r>
            <a:r>
              <a:rPr lang="en-US" dirty="0" err="1"/>
              <a:t>NaN</a:t>
            </a:r>
            <a:r>
              <a:rPr lang="en-US" dirty="0"/>
              <a:t> values but instead the patient did not provide information about their smoking habits. These were not eliminated because they are a unique category within this feature as opposed to a Null value. </a:t>
            </a:r>
          </a:p>
        </p:txBody>
      </p:sp>
      <p:sp>
        <p:nvSpPr>
          <p:cNvPr id="4" name="Slide Number Placeholder 3"/>
          <p:cNvSpPr>
            <a:spLocks noGrp="1"/>
          </p:cNvSpPr>
          <p:nvPr>
            <p:ph type="sldNum" sz="quarter" idx="5"/>
          </p:nvPr>
        </p:nvSpPr>
        <p:spPr/>
        <p:txBody>
          <a:bodyPr/>
          <a:lstStyle/>
          <a:p>
            <a:fld id="{B59F6B35-6170-4C23-BE15-A186393959B2}" type="slidenum">
              <a:rPr lang="en-US" smtClean="0"/>
              <a:t>4</a:t>
            </a:fld>
            <a:endParaRPr lang="en-US"/>
          </a:p>
        </p:txBody>
      </p:sp>
    </p:spTree>
    <p:extLst>
      <p:ext uri="{BB962C8B-B14F-4D97-AF65-F5344CB8AC3E}">
        <p14:creationId xmlns:p14="http://schemas.microsoft.com/office/powerpoint/2010/main" val="3062356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feature that was examined was age with stroke outcome. This overlayed histogram distinguishes the patients that had a stroke and those that did not and then they are binned according to their age. As seen here, Age does play a role in stroke outcome as the patients that did have a stroke are primarily over the age of 40. </a:t>
            </a:r>
          </a:p>
        </p:txBody>
      </p:sp>
      <p:sp>
        <p:nvSpPr>
          <p:cNvPr id="4" name="Slide Number Placeholder 3"/>
          <p:cNvSpPr>
            <a:spLocks noGrp="1"/>
          </p:cNvSpPr>
          <p:nvPr>
            <p:ph type="sldNum" sz="quarter" idx="5"/>
          </p:nvPr>
        </p:nvSpPr>
        <p:spPr/>
        <p:txBody>
          <a:bodyPr/>
          <a:lstStyle/>
          <a:p>
            <a:fld id="{B59F6B35-6170-4C23-BE15-A186393959B2}" type="slidenum">
              <a:rPr lang="en-US" smtClean="0"/>
              <a:t>5</a:t>
            </a:fld>
            <a:endParaRPr lang="en-US"/>
          </a:p>
        </p:txBody>
      </p:sp>
    </p:spTree>
    <p:extLst>
      <p:ext uri="{BB962C8B-B14F-4D97-AF65-F5344CB8AC3E}">
        <p14:creationId xmlns:p14="http://schemas.microsoft.com/office/powerpoint/2010/main" val="3158646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plot that I would like to speak about is this scatter plot of age verses average glucose level. This scatter plot also makes a distinction between patients that had a stroke or did not have a stroke via red and blue points. Again, age clearly has an impact on stroke outcome, but average glucose level does not have quite as clear impaction on stroke outcome. </a:t>
            </a:r>
          </a:p>
        </p:txBody>
      </p:sp>
      <p:sp>
        <p:nvSpPr>
          <p:cNvPr id="4" name="Slide Number Placeholder 3"/>
          <p:cNvSpPr>
            <a:spLocks noGrp="1"/>
          </p:cNvSpPr>
          <p:nvPr>
            <p:ph type="sldNum" sz="quarter" idx="5"/>
          </p:nvPr>
        </p:nvSpPr>
        <p:spPr/>
        <p:txBody>
          <a:bodyPr/>
          <a:lstStyle/>
          <a:p>
            <a:fld id="{B59F6B35-6170-4C23-BE15-A186393959B2}" type="slidenum">
              <a:rPr lang="en-US" smtClean="0"/>
              <a:t>6</a:t>
            </a:fld>
            <a:endParaRPr lang="en-US"/>
          </a:p>
        </p:txBody>
      </p:sp>
    </p:spTree>
    <p:extLst>
      <p:ext uri="{BB962C8B-B14F-4D97-AF65-F5344CB8AC3E}">
        <p14:creationId xmlns:p14="http://schemas.microsoft.com/office/powerpoint/2010/main" val="112551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formulating my pipeline, the splitting of this dataset was an important factor. This data is quite unbalanced, seeing that 209 patients had a stroke, and 4901 patients did not. This meant that a splitting method, such as stratified split would help to balance this data. Specifically, I chose a stratified k fold split, with an 80/10/10 train/test/validation set size split due to the size of the dataset. This will provide a larger sample to train on through the fold iterations. </a:t>
            </a:r>
          </a:p>
        </p:txBody>
      </p:sp>
      <p:sp>
        <p:nvSpPr>
          <p:cNvPr id="4" name="Slide Number Placeholder 3"/>
          <p:cNvSpPr>
            <a:spLocks noGrp="1"/>
          </p:cNvSpPr>
          <p:nvPr>
            <p:ph type="sldNum" sz="quarter" idx="5"/>
          </p:nvPr>
        </p:nvSpPr>
        <p:spPr/>
        <p:txBody>
          <a:bodyPr/>
          <a:lstStyle/>
          <a:p>
            <a:fld id="{B59F6B35-6170-4C23-BE15-A186393959B2}" type="slidenum">
              <a:rPr lang="en-US" smtClean="0"/>
              <a:t>7</a:t>
            </a:fld>
            <a:endParaRPr lang="en-US"/>
          </a:p>
        </p:txBody>
      </p:sp>
    </p:spTree>
    <p:extLst>
      <p:ext uri="{BB962C8B-B14F-4D97-AF65-F5344CB8AC3E}">
        <p14:creationId xmlns:p14="http://schemas.microsoft.com/office/powerpoint/2010/main" val="3853247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cs typeface="Times New Roman" panose="02020603050405020304" pitchFamily="18" charset="0"/>
              </a:rPr>
              <a:t>Finally, the preprocessing was performed as described here. I decided against ordinal encoder due to the categorical features not being able to be ranked. In addition to the two encoders here, 201 patients or rows were eliminated from the dataset because they did not have a value for body mass index. I did not want to impute medical data because this is sensitive data that could impact the accuracy of my model and thus the health outcome of a patient. This equated to only 4.26% of the dataset which quite small. </a:t>
            </a:r>
            <a:endParaRPr lang="en-US" dirty="0"/>
          </a:p>
        </p:txBody>
      </p:sp>
      <p:sp>
        <p:nvSpPr>
          <p:cNvPr id="4" name="Slide Number Placeholder 3"/>
          <p:cNvSpPr>
            <a:spLocks noGrp="1"/>
          </p:cNvSpPr>
          <p:nvPr>
            <p:ph type="sldNum" sz="quarter" idx="5"/>
          </p:nvPr>
        </p:nvSpPr>
        <p:spPr/>
        <p:txBody>
          <a:bodyPr/>
          <a:lstStyle/>
          <a:p>
            <a:fld id="{B59F6B35-6170-4C23-BE15-A186393959B2}" type="slidenum">
              <a:rPr lang="en-US" smtClean="0"/>
              <a:t>8</a:t>
            </a:fld>
            <a:endParaRPr lang="en-US"/>
          </a:p>
        </p:txBody>
      </p:sp>
    </p:spTree>
    <p:extLst>
      <p:ext uri="{BB962C8B-B14F-4D97-AF65-F5344CB8AC3E}">
        <p14:creationId xmlns:p14="http://schemas.microsoft.com/office/powerpoint/2010/main" val="2192041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there any questions?</a:t>
            </a:r>
          </a:p>
        </p:txBody>
      </p:sp>
      <p:sp>
        <p:nvSpPr>
          <p:cNvPr id="4" name="Slide Number Placeholder 3"/>
          <p:cNvSpPr>
            <a:spLocks noGrp="1"/>
          </p:cNvSpPr>
          <p:nvPr>
            <p:ph type="sldNum" sz="quarter" idx="5"/>
          </p:nvPr>
        </p:nvSpPr>
        <p:spPr/>
        <p:txBody>
          <a:bodyPr/>
          <a:lstStyle/>
          <a:p>
            <a:fld id="{B59F6B35-6170-4C23-BE15-A186393959B2}" type="slidenum">
              <a:rPr lang="en-US" smtClean="0"/>
              <a:t>9</a:t>
            </a:fld>
            <a:endParaRPr lang="en-US"/>
          </a:p>
        </p:txBody>
      </p:sp>
    </p:spTree>
    <p:extLst>
      <p:ext uri="{BB962C8B-B14F-4D97-AF65-F5344CB8AC3E}">
        <p14:creationId xmlns:p14="http://schemas.microsoft.com/office/powerpoint/2010/main" val="164852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3ED0-8F45-4AF9-A09E-1CB63668FA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F3B6EE-D440-428F-ACA7-40E24816E8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C66BE5-D86B-4C3A-AABE-A639FF4DDA00}"/>
              </a:ext>
            </a:extLst>
          </p:cNvPr>
          <p:cNvSpPr>
            <a:spLocks noGrp="1"/>
          </p:cNvSpPr>
          <p:nvPr>
            <p:ph type="dt" sz="half" idx="10"/>
          </p:nvPr>
        </p:nvSpPr>
        <p:spPr/>
        <p:txBody>
          <a:bodyPr/>
          <a:lstStyle/>
          <a:p>
            <a:fld id="{2B66482D-0D83-4EEE-9676-FE7E84D81136}" type="datetimeFigureOut">
              <a:rPr lang="en-US" smtClean="0"/>
              <a:t>10/13/2021</a:t>
            </a:fld>
            <a:endParaRPr lang="en-US"/>
          </a:p>
        </p:txBody>
      </p:sp>
      <p:sp>
        <p:nvSpPr>
          <p:cNvPr id="5" name="Footer Placeholder 4">
            <a:extLst>
              <a:ext uri="{FF2B5EF4-FFF2-40B4-BE49-F238E27FC236}">
                <a16:creationId xmlns:a16="http://schemas.microsoft.com/office/drawing/2014/main" id="{5610C588-1ED6-4EC8-8BFF-CCF5F7D87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535EF-F078-4089-9A38-3CEE50E49C28}"/>
              </a:ext>
            </a:extLst>
          </p:cNvPr>
          <p:cNvSpPr>
            <a:spLocks noGrp="1"/>
          </p:cNvSpPr>
          <p:nvPr>
            <p:ph type="sldNum" sz="quarter" idx="12"/>
          </p:nvPr>
        </p:nvSpPr>
        <p:spPr/>
        <p:txBody>
          <a:bodyPr/>
          <a:lstStyle/>
          <a:p>
            <a:fld id="{4172D686-600C-4CF7-BC45-6E0203F2665C}" type="slidenum">
              <a:rPr lang="en-US" smtClean="0"/>
              <a:t>‹#›</a:t>
            </a:fld>
            <a:endParaRPr lang="en-US"/>
          </a:p>
        </p:txBody>
      </p:sp>
    </p:spTree>
    <p:extLst>
      <p:ext uri="{BB962C8B-B14F-4D97-AF65-F5344CB8AC3E}">
        <p14:creationId xmlns:p14="http://schemas.microsoft.com/office/powerpoint/2010/main" val="67102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BF0B-622D-4FD5-995C-6BA5F1F040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EA894C-A7F0-4F28-BD0C-4136D78A1F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0AF49-D683-43D5-8C53-FA90E2CBB2F6}"/>
              </a:ext>
            </a:extLst>
          </p:cNvPr>
          <p:cNvSpPr>
            <a:spLocks noGrp="1"/>
          </p:cNvSpPr>
          <p:nvPr>
            <p:ph type="dt" sz="half" idx="10"/>
          </p:nvPr>
        </p:nvSpPr>
        <p:spPr/>
        <p:txBody>
          <a:bodyPr/>
          <a:lstStyle/>
          <a:p>
            <a:fld id="{2B66482D-0D83-4EEE-9676-FE7E84D81136}" type="datetimeFigureOut">
              <a:rPr lang="en-US" smtClean="0"/>
              <a:t>10/13/2021</a:t>
            </a:fld>
            <a:endParaRPr lang="en-US"/>
          </a:p>
        </p:txBody>
      </p:sp>
      <p:sp>
        <p:nvSpPr>
          <p:cNvPr id="5" name="Footer Placeholder 4">
            <a:extLst>
              <a:ext uri="{FF2B5EF4-FFF2-40B4-BE49-F238E27FC236}">
                <a16:creationId xmlns:a16="http://schemas.microsoft.com/office/drawing/2014/main" id="{03920012-555E-4E9B-B7A5-0B01C7954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22345-4B5D-459F-8993-1AA13EDE5693}"/>
              </a:ext>
            </a:extLst>
          </p:cNvPr>
          <p:cNvSpPr>
            <a:spLocks noGrp="1"/>
          </p:cNvSpPr>
          <p:nvPr>
            <p:ph type="sldNum" sz="quarter" idx="12"/>
          </p:nvPr>
        </p:nvSpPr>
        <p:spPr/>
        <p:txBody>
          <a:bodyPr/>
          <a:lstStyle/>
          <a:p>
            <a:fld id="{4172D686-600C-4CF7-BC45-6E0203F2665C}" type="slidenum">
              <a:rPr lang="en-US" smtClean="0"/>
              <a:t>‹#›</a:t>
            </a:fld>
            <a:endParaRPr lang="en-US"/>
          </a:p>
        </p:txBody>
      </p:sp>
    </p:spTree>
    <p:extLst>
      <p:ext uri="{BB962C8B-B14F-4D97-AF65-F5344CB8AC3E}">
        <p14:creationId xmlns:p14="http://schemas.microsoft.com/office/powerpoint/2010/main" val="258342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4D941-C922-46EC-A44E-002207DBCF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48C7A0-1956-480F-8999-54FE400D0B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AAD6A-A66A-409D-A3BD-2B50F4A2160A}"/>
              </a:ext>
            </a:extLst>
          </p:cNvPr>
          <p:cNvSpPr>
            <a:spLocks noGrp="1"/>
          </p:cNvSpPr>
          <p:nvPr>
            <p:ph type="dt" sz="half" idx="10"/>
          </p:nvPr>
        </p:nvSpPr>
        <p:spPr/>
        <p:txBody>
          <a:bodyPr/>
          <a:lstStyle/>
          <a:p>
            <a:fld id="{2B66482D-0D83-4EEE-9676-FE7E84D81136}" type="datetimeFigureOut">
              <a:rPr lang="en-US" smtClean="0"/>
              <a:t>10/13/2021</a:t>
            </a:fld>
            <a:endParaRPr lang="en-US"/>
          </a:p>
        </p:txBody>
      </p:sp>
      <p:sp>
        <p:nvSpPr>
          <p:cNvPr id="5" name="Footer Placeholder 4">
            <a:extLst>
              <a:ext uri="{FF2B5EF4-FFF2-40B4-BE49-F238E27FC236}">
                <a16:creationId xmlns:a16="http://schemas.microsoft.com/office/drawing/2014/main" id="{0998DD3F-1C25-4F40-BF7B-2B1D809DA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17652-5BA4-4909-A8A4-3EA7802781E4}"/>
              </a:ext>
            </a:extLst>
          </p:cNvPr>
          <p:cNvSpPr>
            <a:spLocks noGrp="1"/>
          </p:cNvSpPr>
          <p:nvPr>
            <p:ph type="sldNum" sz="quarter" idx="12"/>
          </p:nvPr>
        </p:nvSpPr>
        <p:spPr/>
        <p:txBody>
          <a:bodyPr/>
          <a:lstStyle/>
          <a:p>
            <a:fld id="{4172D686-600C-4CF7-BC45-6E0203F2665C}" type="slidenum">
              <a:rPr lang="en-US" smtClean="0"/>
              <a:t>‹#›</a:t>
            </a:fld>
            <a:endParaRPr lang="en-US"/>
          </a:p>
        </p:txBody>
      </p:sp>
    </p:spTree>
    <p:extLst>
      <p:ext uri="{BB962C8B-B14F-4D97-AF65-F5344CB8AC3E}">
        <p14:creationId xmlns:p14="http://schemas.microsoft.com/office/powerpoint/2010/main" val="347380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C799-EC7B-4247-885E-574A1080D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9FED87-D26F-4AE3-BBFE-C3C5818A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8B3D0-DEE4-4C5F-B876-B4FCA08DFF99}"/>
              </a:ext>
            </a:extLst>
          </p:cNvPr>
          <p:cNvSpPr>
            <a:spLocks noGrp="1"/>
          </p:cNvSpPr>
          <p:nvPr>
            <p:ph type="dt" sz="half" idx="10"/>
          </p:nvPr>
        </p:nvSpPr>
        <p:spPr/>
        <p:txBody>
          <a:bodyPr/>
          <a:lstStyle/>
          <a:p>
            <a:fld id="{2B66482D-0D83-4EEE-9676-FE7E84D81136}" type="datetimeFigureOut">
              <a:rPr lang="en-US" smtClean="0"/>
              <a:t>10/13/2021</a:t>
            </a:fld>
            <a:endParaRPr lang="en-US"/>
          </a:p>
        </p:txBody>
      </p:sp>
      <p:sp>
        <p:nvSpPr>
          <p:cNvPr id="5" name="Footer Placeholder 4">
            <a:extLst>
              <a:ext uri="{FF2B5EF4-FFF2-40B4-BE49-F238E27FC236}">
                <a16:creationId xmlns:a16="http://schemas.microsoft.com/office/drawing/2014/main" id="{4DEFD470-CE89-4ECD-BAFC-8CA546FD8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CD84D-852C-4102-9992-34EED3AA1E6E}"/>
              </a:ext>
            </a:extLst>
          </p:cNvPr>
          <p:cNvSpPr>
            <a:spLocks noGrp="1"/>
          </p:cNvSpPr>
          <p:nvPr>
            <p:ph type="sldNum" sz="quarter" idx="12"/>
          </p:nvPr>
        </p:nvSpPr>
        <p:spPr/>
        <p:txBody>
          <a:bodyPr/>
          <a:lstStyle/>
          <a:p>
            <a:fld id="{4172D686-600C-4CF7-BC45-6E0203F2665C}" type="slidenum">
              <a:rPr lang="en-US" smtClean="0"/>
              <a:t>‹#›</a:t>
            </a:fld>
            <a:endParaRPr lang="en-US"/>
          </a:p>
        </p:txBody>
      </p:sp>
    </p:spTree>
    <p:extLst>
      <p:ext uri="{BB962C8B-B14F-4D97-AF65-F5344CB8AC3E}">
        <p14:creationId xmlns:p14="http://schemas.microsoft.com/office/powerpoint/2010/main" val="95695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DCEA-D0FE-44B6-ADD8-5B75AD851D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AB48BF-DA34-4FE9-AF24-03AED6F2F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1B8137-3E39-4ADE-A0C6-A0280F90C824}"/>
              </a:ext>
            </a:extLst>
          </p:cNvPr>
          <p:cNvSpPr>
            <a:spLocks noGrp="1"/>
          </p:cNvSpPr>
          <p:nvPr>
            <p:ph type="dt" sz="half" idx="10"/>
          </p:nvPr>
        </p:nvSpPr>
        <p:spPr/>
        <p:txBody>
          <a:bodyPr/>
          <a:lstStyle/>
          <a:p>
            <a:fld id="{2B66482D-0D83-4EEE-9676-FE7E84D81136}" type="datetimeFigureOut">
              <a:rPr lang="en-US" smtClean="0"/>
              <a:t>10/13/2021</a:t>
            </a:fld>
            <a:endParaRPr lang="en-US"/>
          </a:p>
        </p:txBody>
      </p:sp>
      <p:sp>
        <p:nvSpPr>
          <p:cNvPr id="5" name="Footer Placeholder 4">
            <a:extLst>
              <a:ext uri="{FF2B5EF4-FFF2-40B4-BE49-F238E27FC236}">
                <a16:creationId xmlns:a16="http://schemas.microsoft.com/office/drawing/2014/main" id="{E57600F5-EBAF-4E54-8EC5-383F0F256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152CF-3BC5-4968-A55B-5FA06CAA4264}"/>
              </a:ext>
            </a:extLst>
          </p:cNvPr>
          <p:cNvSpPr>
            <a:spLocks noGrp="1"/>
          </p:cNvSpPr>
          <p:nvPr>
            <p:ph type="sldNum" sz="quarter" idx="12"/>
          </p:nvPr>
        </p:nvSpPr>
        <p:spPr/>
        <p:txBody>
          <a:bodyPr/>
          <a:lstStyle/>
          <a:p>
            <a:fld id="{4172D686-600C-4CF7-BC45-6E0203F2665C}" type="slidenum">
              <a:rPr lang="en-US" smtClean="0"/>
              <a:t>‹#›</a:t>
            </a:fld>
            <a:endParaRPr lang="en-US"/>
          </a:p>
        </p:txBody>
      </p:sp>
    </p:spTree>
    <p:extLst>
      <p:ext uri="{BB962C8B-B14F-4D97-AF65-F5344CB8AC3E}">
        <p14:creationId xmlns:p14="http://schemas.microsoft.com/office/powerpoint/2010/main" val="167996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EDFA-DB68-4EC9-8F4A-85894DC35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6EB26-C4A5-4287-8AE6-5A663BA4E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5905C3-2B29-4026-B83F-4513DCDB50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80AA0-9D59-4B5C-ACCE-713E04C36E69}"/>
              </a:ext>
            </a:extLst>
          </p:cNvPr>
          <p:cNvSpPr>
            <a:spLocks noGrp="1"/>
          </p:cNvSpPr>
          <p:nvPr>
            <p:ph type="dt" sz="half" idx="10"/>
          </p:nvPr>
        </p:nvSpPr>
        <p:spPr/>
        <p:txBody>
          <a:bodyPr/>
          <a:lstStyle/>
          <a:p>
            <a:fld id="{2B66482D-0D83-4EEE-9676-FE7E84D81136}" type="datetimeFigureOut">
              <a:rPr lang="en-US" smtClean="0"/>
              <a:t>10/13/2021</a:t>
            </a:fld>
            <a:endParaRPr lang="en-US"/>
          </a:p>
        </p:txBody>
      </p:sp>
      <p:sp>
        <p:nvSpPr>
          <p:cNvPr id="6" name="Footer Placeholder 5">
            <a:extLst>
              <a:ext uri="{FF2B5EF4-FFF2-40B4-BE49-F238E27FC236}">
                <a16:creationId xmlns:a16="http://schemas.microsoft.com/office/drawing/2014/main" id="{EC64F86C-AA8C-4D22-BAFC-E89CF19CF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26DF4-94B5-4EF6-B05B-2C79C07EFC66}"/>
              </a:ext>
            </a:extLst>
          </p:cNvPr>
          <p:cNvSpPr>
            <a:spLocks noGrp="1"/>
          </p:cNvSpPr>
          <p:nvPr>
            <p:ph type="sldNum" sz="quarter" idx="12"/>
          </p:nvPr>
        </p:nvSpPr>
        <p:spPr/>
        <p:txBody>
          <a:bodyPr/>
          <a:lstStyle/>
          <a:p>
            <a:fld id="{4172D686-600C-4CF7-BC45-6E0203F2665C}" type="slidenum">
              <a:rPr lang="en-US" smtClean="0"/>
              <a:t>‹#›</a:t>
            </a:fld>
            <a:endParaRPr lang="en-US"/>
          </a:p>
        </p:txBody>
      </p:sp>
    </p:spTree>
    <p:extLst>
      <p:ext uri="{BB962C8B-B14F-4D97-AF65-F5344CB8AC3E}">
        <p14:creationId xmlns:p14="http://schemas.microsoft.com/office/powerpoint/2010/main" val="203863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0BAD-796C-46FF-89AF-84E14E712B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81D314-BE2E-44BE-A73C-778A72A009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6797FA-061B-4F2B-B6D9-2C47B8505F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C39127-F350-4DDB-B6B6-9AAB531F47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0F4BBE-EF9C-4CE9-9A98-300CF614E8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89A8F0-1416-40D9-930A-4582670EF1BD}"/>
              </a:ext>
            </a:extLst>
          </p:cNvPr>
          <p:cNvSpPr>
            <a:spLocks noGrp="1"/>
          </p:cNvSpPr>
          <p:nvPr>
            <p:ph type="dt" sz="half" idx="10"/>
          </p:nvPr>
        </p:nvSpPr>
        <p:spPr/>
        <p:txBody>
          <a:bodyPr/>
          <a:lstStyle/>
          <a:p>
            <a:fld id="{2B66482D-0D83-4EEE-9676-FE7E84D81136}" type="datetimeFigureOut">
              <a:rPr lang="en-US" smtClean="0"/>
              <a:t>10/13/2021</a:t>
            </a:fld>
            <a:endParaRPr lang="en-US"/>
          </a:p>
        </p:txBody>
      </p:sp>
      <p:sp>
        <p:nvSpPr>
          <p:cNvPr id="8" name="Footer Placeholder 7">
            <a:extLst>
              <a:ext uri="{FF2B5EF4-FFF2-40B4-BE49-F238E27FC236}">
                <a16:creationId xmlns:a16="http://schemas.microsoft.com/office/drawing/2014/main" id="{242C59F4-69BB-4C30-BADA-4B6754E5A1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6A7038-3D86-4399-A685-D905D1AE1237}"/>
              </a:ext>
            </a:extLst>
          </p:cNvPr>
          <p:cNvSpPr>
            <a:spLocks noGrp="1"/>
          </p:cNvSpPr>
          <p:nvPr>
            <p:ph type="sldNum" sz="quarter" idx="12"/>
          </p:nvPr>
        </p:nvSpPr>
        <p:spPr/>
        <p:txBody>
          <a:bodyPr/>
          <a:lstStyle/>
          <a:p>
            <a:fld id="{4172D686-600C-4CF7-BC45-6E0203F2665C}" type="slidenum">
              <a:rPr lang="en-US" smtClean="0"/>
              <a:t>‹#›</a:t>
            </a:fld>
            <a:endParaRPr lang="en-US"/>
          </a:p>
        </p:txBody>
      </p:sp>
    </p:spTree>
    <p:extLst>
      <p:ext uri="{BB962C8B-B14F-4D97-AF65-F5344CB8AC3E}">
        <p14:creationId xmlns:p14="http://schemas.microsoft.com/office/powerpoint/2010/main" val="356097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D1A6-2A20-47D9-8DA4-CE39CF6B77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2332DE-1B6C-48E6-AF8C-F554B060AEF9}"/>
              </a:ext>
            </a:extLst>
          </p:cNvPr>
          <p:cNvSpPr>
            <a:spLocks noGrp="1"/>
          </p:cNvSpPr>
          <p:nvPr>
            <p:ph type="dt" sz="half" idx="10"/>
          </p:nvPr>
        </p:nvSpPr>
        <p:spPr/>
        <p:txBody>
          <a:bodyPr/>
          <a:lstStyle/>
          <a:p>
            <a:fld id="{2B66482D-0D83-4EEE-9676-FE7E84D81136}" type="datetimeFigureOut">
              <a:rPr lang="en-US" smtClean="0"/>
              <a:t>10/13/2021</a:t>
            </a:fld>
            <a:endParaRPr lang="en-US"/>
          </a:p>
        </p:txBody>
      </p:sp>
      <p:sp>
        <p:nvSpPr>
          <p:cNvPr id="4" name="Footer Placeholder 3">
            <a:extLst>
              <a:ext uri="{FF2B5EF4-FFF2-40B4-BE49-F238E27FC236}">
                <a16:creationId xmlns:a16="http://schemas.microsoft.com/office/drawing/2014/main" id="{EF9A64BB-315B-4769-BF50-D7477CBB3F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7A273A-301E-4B3D-8DAE-1DCCEAA6BE35}"/>
              </a:ext>
            </a:extLst>
          </p:cNvPr>
          <p:cNvSpPr>
            <a:spLocks noGrp="1"/>
          </p:cNvSpPr>
          <p:nvPr>
            <p:ph type="sldNum" sz="quarter" idx="12"/>
          </p:nvPr>
        </p:nvSpPr>
        <p:spPr/>
        <p:txBody>
          <a:bodyPr/>
          <a:lstStyle/>
          <a:p>
            <a:fld id="{4172D686-600C-4CF7-BC45-6E0203F2665C}" type="slidenum">
              <a:rPr lang="en-US" smtClean="0"/>
              <a:t>‹#›</a:t>
            </a:fld>
            <a:endParaRPr lang="en-US"/>
          </a:p>
        </p:txBody>
      </p:sp>
    </p:spTree>
    <p:extLst>
      <p:ext uri="{BB962C8B-B14F-4D97-AF65-F5344CB8AC3E}">
        <p14:creationId xmlns:p14="http://schemas.microsoft.com/office/powerpoint/2010/main" val="3768606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0DF508-C53C-4480-8B5C-0E80C96A0812}"/>
              </a:ext>
            </a:extLst>
          </p:cNvPr>
          <p:cNvSpPr>
            <a:spLocks noGrp="1"/>
          </p:cNvSpPr>
          <p:nvPr>
            <p:ph type="dt" sz="half" idx="10"/>
          </p:nvPr>
        </p:nvSpPr>
        <p:spPr/>
        <p:txBody>
          <a:bodyPr/>
          <a:lstStyle/>
          <a:p>
            <a:fld id="{2B66482D-0D83-4EEE-9676-FE7E84D81136}" type="datetimeFigureOut">
              <a:rPr lang="en-US" smtClean="0"/>
              <a:t>10/13/2021</a:t>
            </a:fld>
            <a:endParaRPr lang="en-US"/>
          </a:p>
        </p:txBody>
      </p:sp>
      <p:sp>
        <p:nvSpPr>
          <p:cNvPr id="3" name="Footer Placeholder 2">
            <a:extLst>
              <a:ext uri="{FF2B5EF4-FFF2-40B4-BE49-F238E27FC236}">
                <a16:creationId xmlns:a16="http://schemas.microsoft.com/office/drawing/2014/main" id="{99C57A8A-0AFF-45C0-B090-CE3C211856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D16B7A-F29D-4322-BC1C-F6CAF8FA718C}"/>
              </a:ext>
            </a:extLst>
          </p:cNvPr>
          <p:cNvSpPr>
            <a:spLocks noGrp="1"/>
          </p:cNvSpPr>
          <p:nvPr>
            <p:ph type="sldNum" sz="quarter" idx="12"/>
          </p:nvPr>
        </p:nvSpPr>
        <p:spPr/>
        <p:txBody>
          <a:bodyPr/>
          <a:lstStyle/>
          <a:p>
            <a:fld id="{4172D686-600C-4CF7-BC45-6E0203F2665C}" type="slidenum">
              <a:rPr lang="en-US" smtClean="0"/>
              <a:t>‹#›</a:t>
            </a:fld>
            <a:endParaRPr lang="en-US"/>
          </a:p>
        </p:txBody>
      </p:sp>
    </p:spTree>
    <p:extLst>
      <p:ext uri="{BB962C8B-B14F-4D97-AF65-F5344CB8AC3E}">
        <p14:creationId xmlns:p14="http://schemas.microsoft.com/office/powerpoint/2010/main" val="5248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2822-44A5-4243-949C-248017A0B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971568-8ACC-4F17-9852-8461E2445E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564D81-7FF6-4081-AF67-233E0A749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271DE-9FFC-4217-83E2-79308A049CF2}"/>
              </a:ext>
            </a:extLst>
          </p:cNvPr>
          <p:cNvSpPr>
            <a:spLocks noGrp="1"/>
          </p:cNvSpPr>
          <p:nvPr>
            <p:ph type="dt" sz="half" idx="10"/>
          </p:nvPr>
        </p:nvSpPr>
        <p:spPr/>
        <p:txBody>
          <a:bodyPr/>
          <a:lstStyle/>
          <a:p>
            <a:fld id="{2B66482D-0D83-4EEE-9676-FE7E84D81136}" type="datetimeFigureOut">
              <a:rPr lang="en-US" smtClean="0"/>
              <a:t>10/13/2021</a:t>
            </a:fld>
            <a:endParaRPr lang="en-US"/>
          </a:p>
        </p:txBody>
      </p:sp>
      <p:sp>
        <p:nvSpPr>
          <p:cNvPr id="6" name="Footer Placeholder 5">
            <a:extLst>
              <a:ext uri="{FF2B5EF4-FFF2-40B4-BE49-F238E27FC236}">
                <a16:creationId xmlns:a16="http://schemas.microsoft.com/office/drawing/2014/main" id="{9FB25B6A-1853-4C06-A21A-3ABEDEF5E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555E95-109E-4C9D-AE6D-CD382677F949}"/>
              </a:ext>
            </a:extLst>
          </p:cNvPr>
          <p:cNvSpPr>
            <a:spLocks noGrp="1"/>
          </p:cNvSpPr>
          <p:nvPr>
            <p:ph type="sldNum" sz="quarter" idx="12"/>
          </p:nvPr>
        </p:nvSpPr>
        <p:spPr/>
        <p:txBody>
          <a:bodyPr/>
          <a:lstStyle/>
          <a:p>
            <a:fld id="{4172D686-600C-4CF7-BC45-6E0203F2665C}" type="slidenum">
              <a:rPr lang="en-US" smtClean="0"/>
              <a:t>‹#›</a:t>
            </a:fld>
            <a:endParaRPr lang="en-US"/>
          </a:p>
        </p:txBody>
      </p:sp>
    </p:spTree>
    <p:extLst>
      <p:ext uri="{BB962C8B-B14F-4D97-AF65-F5344CB8AC3E}">
        <p14:creationId xmlns:p14="http://schemas.microsoft.com/office/powerpoint/2010/main" val="3331492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A4E0-D98A-4524-BC65-B87E1C7B8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35E7B2-CDE9-4A55-8B63-00F57C924B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265B5-ED67-4F1C-8D77-3E05E152A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17FBC-F348-4BFF-AC23-1344D207A358}"/>
              </a:ext>
            </a:extLst>
          </p:cNvPr>
          <p:cNvSpPr>
            <a:spLocks noGrp="1"/>
          </p:cNvSpPr>
          <p:nvPr>
            <p:ph type="dt" sz="half" idx="10"/>
          </p:nvPr>
        </p:nvSpPr>
        <p:spPr/>
        <p:txBody>
          <a:bodyPr/>
          <a:lstStyle/>
          <a:p>
            <a:fld id="{2B66482D-0D83-4EEE-9676-FE7E84D81136}" type="datetimeFigureOut">
              <a:rPr lang="en-US" smtClean="0"/>
              <a:t>10/13/2021</a:t>
            </a:fld>
            <a:endParaRPr lang="en-US"/>
          </a:p>
        </p:txBody>
      </p:sp>
      <p:sp>
        <p:nvSpPr>
          <p:cNvPr id="6" name="Footer Placeholder 5">
            <a:extLst>
              <a:ext uri="{FF2B5EF4-FFF2-40B4-BE49-F238E27FC236}">
                <a16:creationId xmlns:a16="http://schemas.microsoft.com/office/drawing/2014/main" id="{637E1F7A-4FF5-473E-8B1E-11A8F1C7F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51DD5B-8780-4C15-AC4B-8CFDD87FD3DC}"/>
              </a:ext>
            </a:extLst>
          </p:cNvPr>
          <p:cNvSpPr>
            <a:spLocks noGrp="1"/>
          </p:cNvSpPr>
          <p:nvPr>
            <p:ph type="sldNum" sz="quarter" idx="12"/>
          </p:nvPr>
        </p:nvSpPr>
        <p:spPr/>
        <p:txBody>
          <a:bodyPr/>
          <a:lstStyle/>
          <a:p>
            <a:fld id="{4172D686-600C-4CF7-BC45-6E0203F2665C}" type="slidenum">
              <a:rPr lang="en-US" smtClean="0"/>
              <a:t>‹#›</a:t>
            </a:fld>
            <a:endParaRPr lang="en-US"/>
          </a:p>
        </p:txBody>
      </p:sp>
    </p:spTree>
    <p:extLst>
      <p:ext uri="{BB962C8B-B14F-4D97-AF65-F5344CB8AC3E}">
        <p14:creationId xmlns:p14="http://schemas.microsoft.com/office/powerpoint/2010/main" val="124691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611C3C-C59F-4AB0-8EDE-77C3FC0185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D6367B-5B65-4821-BAB6-2664CE76FF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D863A-4D0A-4F6C-B6D3-396625CD4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6482D-0D83-4EEE-9676-FE7E84D81136}" type="datetimeFigureOut">
              <a:rPr lang="en-US" smtClean="0"/>
              <a:t>10/13/2021</a:t>
            </a:fld>
            <a:endParaRPr lang="en-US"/>
          </a:p>
        </p:txBody>
      </p:sp>
      <p:sp>
        <p:nvSpPr>
          <p:cNvPr id="5" name="Footer Placeholder 4">
            <a:extLst>
              <a:ext uri="{FF2B5EF4-FFF2-40B4-BE49-F238E27FC236}">
                <a16:creationId xmlns:a16="http://schemas.microsoft.com/office/drawing/2014/main" id="{062A809C-65AF-4322-8C90-B3895884A8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D3284-EB63-4FB1-83DE-AD63ED76D6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2D686-600C-4CF7-BC45-6E0203F2665C}" type="slidenum">
              <a:rPr lang="en-US" smtClean="0"/>
              <a:t>‹#›</a:t>
            </a:fld>
            <a:endParaRPr lang="en-US"/>
          </a:p>
        </p:txBody>
      </p:sp>
    </p:spTree>
    <p:extLst>
      <p:ext uri="{BB962C8B-B14F-4D97-AF65-F5344CB8AC3E}">
        <p14:creationId xmlns:p14="http://schemas.microsoft.com/office/powerpoint/2010/main" val="9050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lkania1/data1030projec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kaggle.com/fedesoriano/stroke-prediction-datas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9914A97-7370-4859-9296-4C29EFE44A69}"/>
              </a:ext>
            </a:extLst>
          </p:cNvPr>
          <p:cNvPicPr>
            <a:picLocks noChangeAspect="1"/>
          </p:cNvPicPr>
          <p:nvPr/>
        </p:nvPicPr>
        <p:blipFill rotWithShape="1">
          <a:blip r:embed="rId3"/>
          <a:srcRect r="9714"/>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3EE3B6-7825-43F1-9A77-A59D5A624191}"/>
              </a:ext>
            </a:extLst>
          </p:cNvPr>
          <p:cNvSpPr>
            <a:spLocks noGrp="1"/>
          </p:cNvSpPr>
          <p:nvPr>
            <p:ph type="ctrTitle"/>
          </p:nvPr>
        </p:nvSpPr>
        <p:spPr>
          <a:xfrm>
            <a:off x="477981" y="1122363"/>
            <a:ext cx="4023360" cy="3204134"/>
          </a:xfrm>
        </p:spPr>
        <p:txBody>
          <a:bodyPr anchor="b">
            <a:normAutofit/>
          </a:bodyPr>
          <a:lstStyle/>
          <a:p>
            <a:pPr algn="l"/>
            <a:r>
              <a:rPr lang="en-US" sz="4800" b="1" dirty="0"/>
              <a:t>Predicting Strokes from Medical and Lifestyle data</a:t>
            </a:r>
          </a:p>
        </p:txBody>
      </p:sp>
      <p:sp>
        <p:nvSpPr>
          <p:cNvPr id="3" name="Subtitle 2">
            <a:extLst>
              <a:ext uri="{FF2B5EF4-FFF2-40B4-BE49-F238E27FC236}">
                <a16:creationId xmlns:a16="http://schemas.microsoft.com/office/drawing/2014/main" id="{4EC38128-9C7C-4578-B59E-D8F42AB9969D}"/>
              </a:ext>
            </a:extLst>
          </p:cNvPr>
          <p:cNvSpPr>
            <a:spLocks noGrp="1"/>
          </p:cNvSpPr>
          <p:nvPr>
            <p:ph type="subTitle" idx="1"/>
          </p:nvPr>
        </p:nvSpPr>
        <p:spPr>
          <a:xfrm>
            <a:off x="477980" y="4872922"/>
            <a:ext cx="4254441" cy="1624131"/>
          </a:xfrm>
        </p:spPr>
        <p:txBody>
          <a:bodyPr>
            <a:normAutofit fontScale="92500"/>
          </a:bodyPr>
          <a:lstStyle/>
          <a:p>
            <a:pPr algn="l"/>
            <a:r>
              <a:rPr lang="en-US" sz="2000" dirty="0"/>
              <a:t>Lukas Kania</a:t>
            </a:r>
          </a:p>
          <a:p>
            <a:pPr algn="l"/>
            <a:r>
              <a:rPr lang="en-US" sz="2000" dirty="0"/>
              <a:t>DATA 1030 Fall 2021: Andras </a:t>
            </a:r>
            <a:r>
              <a:rPr lang="en-US" sz="2000" dirty="0" err="1"/>
              <a:t>Zsom</a:t>
            </a:r>
            <a:endParaRPr lang="en-US" sz="2000" dirty="0"/>
          </a:p>
          <a:p>
            <a:pPr algn="l"/>
            <a:r>
              <a:rPr lang="en-US" sz="2000" dirty="0"/>
              <a:t>Brown University - October 13, 2021</a:t>
            </a:r>
          </a:p>
          <a:p>
            <a:pPr algn="l"/>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https://github.com/lkania1/data1030project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26174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E6EB-4C4D-45EA-ACC9-1E332E743225}"/>
              </a:ext>
            </a:extLst>
          </p:cNvPr>
          <p:cNvSpPr>
            <a:spLocks noGrp="1"/>
          </p:cNvSpPr>
          <p:nvPr>
            <p:ph type="title"/>
          </p:nvPr>
        </p:nvSpPr>
        <p:spPr/>
        <p:txBody>
          <a:bodyPr/>
          <a:lstStyle/>
          <a:p>
            <a:r>
              <a:rPr lang="en-US" b="1" dirty="0"/>
              <a:t>Project Motivation</a:t>
            </a:r>
          </a:p>
        </p:txBody>
      </p:sp>
      <p:pic>
        <p:nvPicPr>
          <p:cNvPr id="4" name="Content Placeholder 3">
            <a:extLst>
              <a:ext uri="{FF2B5EF4-FFF2-40B4-BE49-F238E27FC236}">
                <a16:creationId xmlns:a16="http://schemas.microsoft.com/office/drawing/2014/main" id="{DA7D2D12-543B-4EE6-BD74-0440E1587782}"/>
              </a:ext>
            </a:extLst>
          </p:cNvPr>
          <p:cNvPicPr>
            <a:picLocks noGrp="1" noChangeAspect="1"/>
          </p:cNvPicPr>
          <p:nvPr>
            <p:ph idx="1"/>
          </p:nvPr>
        </p:nvPicPr>
        <p:blipFill>
          <a:blip r:embed="rId3"/>
          <a:stretch>
            <a:fillRect/>
          </a:stretch>
        </p:blipFill>
        <p:spPr>
          <a:xfrm>
            <a:off x="6257925" y="4832826"/>
            <a:ext cx="5934075" cy="2025174"/>
          </a:xfrm>
          <a:prstGeom prst="rect">
            <a:avLst/>
          </a:prstGeom>
        </p:spPr>
      </p:pic>
      <p:sp>
        <p:nvSpPr>
          <p:cNvPr id="5" name="TextBox 4">
            <a:extLst>
              <a:ext uri="{FF2B5EF4-FFF2-40B4-BE49-F238E27FC236}">
                <a16:creationId xmlns:a16="http://schemas.microsoft.com/office/drawing/2014/main" id="{101F72CE-07FD-4AC3-ABD7-58344FCFF4A5}"/>
              </a:ext>
            </a:extLst>
          </p:cNvPr>
          <p:cNvSpPr txBox="1"/>
          <p:nvPr/>
        </p:nvSpPr>
        <p:spPr>
          <a:xfrm>
            <a:off x="838200" y="1690688"/>
            <a:ext cx="10162096"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World Health Organization states that Stroke is the second highest cause of death in the world (11% of deaths). </a:t>
            </a:r>
          </a:p>
          <a:p>
            <a:pPr marL="285750" indent="-285750">
              <a:buFont typeface="Arial" panose="020B0604020202020204" pitchFamily="34" charset="0"/>
              <a:buChar char="•"/>
            </a:pPr>
            <a:r>
              <a:rPr lang="en-US" sz="2800" dirty="0"/>
              <a:t>Goal is to predict stroke outcomes of patients</a:t>
            </a:r>
          </a:p>
          <a:p>
            <a:pPr marL="742950" lvl="1" indent="-285750">
              <a:buFont typeface="Arial" panose="020B0604020202020204" pitchFamily="34" charset="0"/>
              <a:buChar char="•"/>
            </a:pPr>
            <a:r>
              <a:rPr lang="en-US" sz="2800" dirty="0"/>
              <a:t>Classification (1 = had a stroke, 0 = did not have a stroke)</a:t>
            </a:r>
          </a:p>
          <a:p>
            <a:pPr marL="285750" indent="-285750">
              <a:buFont typeface="Arial" panose="020B0604020202020204" pitchFamily="34" charset="0"/>
              <a:buChar char="•"/>
            </a:pPr>
            <a:r>
              <a:rPr lang="en-US" sz="2800" dirty="0"/>
              <a:t>Accurate model could help provide insights to future patient’s health outcome.</a:t>
            </a:r>
          </a:p>
        </p:txBody>
      </p:sp>
    </p:spTree>
    <p:extLst>
      <p:ext uri="{BB962C8B-B14F-4D97-AF65-F5344CB8AC3E}">
        <p14:creationId xmlns:p14="http://schemas.microsoft.com/office/powerpoint/2010/main" val="134289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9B2D262-AEAA-4218-8C66-DC59F3FC55CF}"/>
              </a:ext>
            </a:extLst>
          </p:cNvPr>
          <p:cNvPicPr>
            <a:picLocks noChangeAspect="1"/>
          </p:cNvPicPr>
          <p:nvPr/>
        </p:nvPicPr>
        <p:blipFill rotWithShape="1">
          <a:blip r:embed="rId3"/>
          <a:srcRect t="9091" r="9212"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770A5C-A2DF-491B-A4DA-5297E727E243}"/>
              </a:ext>
            </a:extLst>
          </p:cNvPr>
          <p:cNvSpPr>
            <a:spLocks noGrp="1"/>
          </p:cNvSpPr>
          <p:nvPr>
            <p:ph type="title"/>
          </p:nvPr>
        </p:nvSpPr>
        <p:spPr>
          <a:xfrm>
            <a:off x="371094" y="1161288"/>
            <a:ext cx="3438144" cy="1124712"/>
          </a:xfrm>
        </p:spPr>
        <p:txBody>
          <a:bodyPr anchor="b">
            <a:normAutofit/>
          </a:bodyPr>
          <a:lstStyle/>
          <a:p>
            <a:r>
              <a:rPr lang="en-US" sz="4000" b="1" dirty="0"/>
              <a:t>The Dataset:</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693C2B-AD10-4A9F-A1E5-DF3275CE1AC3}"/>
              </a:ext>
            </a:extLst>
          </p:cNvPr>
          <p:cNvSpPr>
            <a:spLocks noGrp="1"/>
          </p:cNvSpPr>
          <p:nvPr>
            <p:ph idx="1"/>
          </p:nvPr>
        </p:nvSpPr>
        <p:spPr>
          <a:xfrm>
            <a:off x="371093" y="2718054"/>
            <a:ext cx="4393412" cy="3776752"/>
          </a:xfrm>
        </p:spPr>
        <p:txBody>
          <a:bodyPr anchor="t">
            <a:normAutofit fontScale="92500"/>
          </a:bodyPr>
          <a:lstStyle/>
          <a:p>
            <a:r>
              <a:rPr lang="en-US" sz="2400" dirty="0"/>
              <a:t>Kaggle dataset: </a:t>
            </a:r>
            <a:r>
              <a:rPr lang="en-US" sz="2400" dirty="0">
                <a:hlinkClick r:id="rId4"/>
              </a:rPr>
              <a:t>https://www.kaggle.com/fedesoriano/stroke-prediction-dataset</a:t>
            </a:r>
            <a:r>
              <a:rPr lang="en-US" sz="2400" dirty="0"/>
              <a:t> </a:t>
            </a:r>
          </a:p>
          <a:p>
            <a:r>
              <a:rPr lang="en-US" sz="2400" dirty="0"/>
              <a:t>5,110 patients, with 10 different feature columns</a:t>
            </a:r>
          </a:p>
          <a:p>
            <a:r>
              <a:rPr lang="en-US" sz="2400" b="1" dirty="0"/>
              <a:t>Target Variable: </a:t>
            </a:r>
            <a:r>
              <a:rPr lang="en-US" sz="2400" dirty="0"/>
              <a:t>Stroke outcome</a:t>
            </a:r>
          </a:p>
          <a:p>
            <a:pPr lvl="1"/>
            <a:r>
              <a:rPr lang="en-US" sz="1800" dirty="0"/>
              <a:t>1 = Had a Stroke</a:t>
            </a:r>
          </a:p>
          <a:p>
            <a:pPr lvl="1"/>
            <a:r>
              <a:rPr lang="en-US" sz="1800" dirty="0"/>
              <a:t>0 = Did not have a Stroke</a:t>
            </a:r>
          </a:p>
          <a:p>
            <a:r>
              <a:rPr lang="en-US" sz="2400" b="1" dirty="0"/>
              <a:t>Problems: </a:t>
            </a:r>
            <a:r>
              <a:rPr lang="en-US" sz="2400" dirty="0"/>
              <a:t>Missing values for feature columns (</a:t>
            </a:r>
            <a:r>
              <a:rPr lang="en-US" sz="2400" dirty="0" err="1"/>
              <a:t>bmi</a:t>
            </a:r>
            <a:r>
              <a:rPr lang="en-US" sz="2400" dirty="0"/>
              <a:t>)</a:t>
            </a:r>
          </a:p>
        </p:txBody>
      </p:sp>
    </p:spTree>
    <p:extLst>
      <p:ext uri="{BB962C8B-B14F-4D97-AF65-F5344CB8AC3E}">
        <p14:creationId xmlns:p14="http://schemas.microsoft.com/office/powerpoint/2010/main" val="14211741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F08D-FEE5-4E2F-B15E-2D22F7BAD54E}"/>
              </a:ext>
            </a:extLst>
          </p:cNvPr>
          <p:cNvSpPr>
            <a:spLocks noGrp="1"/>
          </p:cNvSpPr>
          <p:nvPr>
            <p:ph type="title"/>
          </p:nvPr>
        </p:nvSpPr>
        <p:spPr>
          <a:xfrm>
            <a:off x="597205" y="365125"/>
            <a:ext cx="10756595" cy="1325563"/>
          </a:xfrm>
        </p:spPr>
        <p:txBody>
          <a:bodyPr/>
          <a:lstStyle/>
          <a:p>
            <a:r>
              <a:rPr lang="en-US" b="1" dirty="0"/>
              <a:t>Stroke Outcome compared with Smoking Status</a:t>
            </a:r>
          </a:p>
        </p:txBody>
      </p:sp>
      <p:pic>
        <p:nvPicPr>
          <p:cNvPr id="8" name="Content Placeholder 7" descr="Chart, bar chart&#10;&#10;Description automatically generated">
            <a:extLst>
              <a:ext uri="{FF2B5EF4-FFF2-40B4-BE49-F238E27FC236}">
                <a16:creationId xmlns:a16="http://schemas.microsoft.com/office/drawing/2014/main" id="{AB6ED67F-D752-4A6C-A8A3-4BBD261C850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7205" y="1931320"/>
            <a:ext cx="5931931" cy="4279365"/>
          </a:xfrm>
          <a:prstGeom prst="rect">
            <a:avLst/>
          </a:prstGeom>
          <a:noFill/>
          <a:ln>
            <a:noFill/>
          </a:ln>
        </p:spPr>
      </p:pic>
      <p:sp>
        <p:nvSpPr>
          <p:cNvPr id="9" name="TextBox 8">
            <a:extLst>
              <a:ext uri="{FF2B5EF4-FFF2-40B4-BE49-F238E27FC236}">
                <a16:creationId xmlns:a16="http://schemas.microsoft.com/office/drawing/2014/main" id="{63F21FD4-5447-452D-8FEB-AA2D847A9384}"/>
              </a:ext>
            </a:extLst>
          </p:cNvPr>
          <p:cNvSpPr txBox="1"/>
          <p:nvPr/>
        </p:nvSpPr>
        <p:spPr>
          <a:xfrm>
            <a:off x="6621742" y="2202587"/>
            <a:ext cx="4973053" cy="3416320"/>
          </a:xfrm>
          <a:prstGeom prst="rect">
            <a:avLst/>
          </a:prstGeom>
          <a:noFill/>
        </p:spPr>
        <p:txBody>
          <a:bodyPr wrap="square" rtlCol="0">
            <a:spAutoFit/>
          </a:bodyPr>
          <a:lstStyle/>
          <a:p>
            <a:r>
              <a:rPr lang="en-US" sz="2400" b="1" dirty="0"/>
              <a:t>Is smoking a strong indicator of positive stroke outcome? </a:t>
            </a:r>
          </a:p>
          <a:p>
            <a:endParaRPr lang="en-US" sz="2400" dirty="0"/>
          </a:p>
          <a:p>
            <a:r>
              <a:rPr lang="en-US" sz="2400" dirty="0"/>
              <a:t>Expected to have stronger fractions for stroke positive patients. </a:t>
            </a:r>
          </a:p>
          <a:p>
            <a:endParaRPr lang="en-US" sz="2400" dirty="0"/>
          </a:p>
          <a:p>
            <a:r>
              <a:rPr lang="en-US" sz="2400" dirty="0"/>
              <a:t>“Unknown” status indicates information was not provided for given patient</a:t>
            </a:r>
          </a:p>
        </p:txBody>
      </p:sp>
    </p:spTree>
    <p:extLst>
      <p:ext uri="{BB962C8B-B14F-4D97-AF65-F5344CB8AC3E}">
        <p14:creationId xmlns:p14="http://schemas.microsoft.com/office/powerpoint/2010/main" val="297618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C83F-31DD-4F64-9388-C32B7592DE39}"/>
              </a:ext>
            </a:extLst>
          </p:cNvPr>
          <p:cNvSpPr>
            <a:spLocks noGrp="1"/>
          </p:cNvSpPr>
          <p:nvPr>
            <p:ph type="title"/>
          </p:nvPr>
        </p:nvSpPr>
        <p:spPr/>
        <p:txBody>
          <a:bodyPr>
            <a:norm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P</a:t>
            </a:r>
            <a:r>
              <a:rPr lang="en-US" b="1" dirty="0">
                <a:effectLst/>
                <a:latin typeface="Calibri" panose="020F0502020204030204" pitchFamily="34" charset="0"/>
                <a:ea typeface="Calibri" panose="020F0502020204030204" pitchFamily="34" charset="0"/>
                <a:cs typeface="Times New Roman" panose="02020603050405020304" pitchFamily="18" charset="0"/>
              </a:rPr>
              <a:t>atient</a:t>
            </a:r>
            <a:r>
              <a:rPr lang="en-US" sz="4000" b="1" dirty="0">
                <a:effectLst/>
                <a:latin typeface="Calibri" panose="020F0502020204030204" pitchFamily="34" charset="0"/>
                <a:ea typeface="Calibri" panose="020F0502020204030204" pitchFamily="34" charset="0"/>
                <a:cs typeface="Times New Roman" panose="02020603050405020304" pitchFamily="18" charset="0"/>
              </a:rPr>
              <a:t> compared to their risk of having a stroke</a:t>
            </a:r>
            <a:endParaRPr lang="en-US" sz="8000" b="1" dirty="0"/>
          </a:p>
        </p:txBody>
      </p:sp>
      <p:pic>
        <p:nvPicPr>
          <p:cNvPr id="4" name="Content Placeholder 3">
            <a:extLst>
              <a:ext uri="{FF2B5EF4-FFF2-40B4-BE49-F238E27FC236}">
                <a16:creationId xmlns:a16="http://schemas.microsoft.com/office/drawing/2014/main" id="{9D9C0B49-28BE-4293-911D-8B11EDC9C1DB}"/>
              </a:ext>
            </a:extLst>
          </p:cNvPr>
          <p:cNvPicPr>
            <a:picLocks noGrp="1" noChangeAspect="1"/>
          </p:cNvPicPr>
          <p:nvPr>
            <p:ph idx="1"/>
          </p:nvPr>
        </p:nvPicPr>
        <p:blipFill>
          <a:blip r:embed="rId3"/>
          <a:stretch>
            <a:fillRect/>
          </a:stretch>
        </p:blipFill>
        <p:spPr>
          <a:xfrm>
            <a:off x="560616" y="2387495"/>
            <a:ext cx="6819852" cy="3852883"/>
          </a:xfrm>
          <a:prstGeom prst="rect">
            <a:avLst/>
          </a:prstGeom>
        </p:spPr>
      </p:pic>
      <p:sp>
        <p:nvSpPr>
          <p:cNvPr id="5" name="TextBox 4">
            <a:extLst>
              <a:ext uri="{FF2B5EF4-FFF2-40B4-BE49-F238E27FC236}">
                <a16:creationId xmlns:a16="http://schemas.microsoft.com/office/drawing/2014/main" id="{EE9D99D3-ED64-4C23-B07C-7585EF161E87}"/>
              </a:ext>
            </a:extLst>
          </p:cNvPr>
          <p:cNvSpPr txBox="1"/>
          <p:nvPr/>
        </p:nvSpPr>
        <p:spPr>
          <a:xfrm>
            <a:off x="7380468" y="2432843"/>
            <a:ext cx="4667153" cy="3508653"/>
          </a:xfrm>
          <a:prstGeom prst="rect">
            <a:avLst/>
          </a:prstGeom>
          <a:noFill/>
        </p:spPr>
        <p:txBody>
          <a:bodyPr wrap="square" rtlCol="0">
            <a:spAutoFit/>
          </a:bodyPr>
          <a:lstStyle/>
          <a:p>
            <a:r>
              <a:rPr lang="en-US" sz="2400" b="1" dirty="0"/>
              <a:t>Does age play a role in the likelihood of having a stroke?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sz="2400" dirty="0"/>
              <a:t>Age does play a role in having a stroke</a:t>
            </a:r>
          </a:p>
          <a:p>
            <a:endParaRPr lang="en-US" sz="2400" dirty="0"/>
          </a:p>
          <a:p>
            <a:r>
              <a:rPr lang="en-US" sz="2400" dirty="0"/>
              <a:t>Patients that did have a stroke are primarily above 40 years old. </a:t>
            </a:r>
          </a:p>
        </p:txBody>
      </p:sp>
      <p:sp>
        <p:nvSpPr>
          <p:cNvPr id="3" name="Rectangle 2">
            <a:extLst>
              <a:ext uri="{FF2B5EF4-FFF2-40B4-BE49-F238E27FC236}">
                <a16:creationId xmlns:a16="http://schemas.microsoft.com/office/drawing/2014/main" id="{036072F8-2AFC-48AD-9E69-82890E39E10E}"/>
              </a:ext>
            </a:extLst>
          </p:cNvPr>
          <p:cNvSpPr/>
          <p:nvPr/>
        </p:nvSpPr>
        <p:spPr>
          <a:xfrm>
            <a:off x="4052642" y="2510139"/>
            <a:ext cx="3035431" cy="34313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4900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E325-C323-427F-944D-8C0516C95978}"/>
              </a:ext>
            </a:extLst>
          </p:cNvPr>
          <p:cNvSpPr>
            <a:spLocks noGrp="1"/>
          </p:cNvSpPr>
          <p:nvPr>
            <p:ph type="title"/>
          </p:nvPr>
        </p:nvSpPr>
        <p:spPr/>
        <p:txBody>
          <a:bodyPr/>
          <a:lstStyle/>
          <a:p>
            <a:r>
              <a:rPr lang="en-US" b="1" dirty="0"/>
              <a:t>Age compared with Average Glucose Level with Stroke outcome distinguished</a:t>
            </a:r>
          </a:p>
        </p:txBody>
      </p:sp>
      <p:pic>
        <p:nvPicPr>
          <p:cNvPr id="4" name="Content Placeholder 3">
            <a:extLst>
              <a:ext uri="{FF2B5EF4-FFF2-40B4-BE49-F238E27FC236}">
                <a16:creationId xmlns:a16="http://schemas.microsoft.com/office/drawing/2014/main" id="{AAA2E43C-B9F0-4B2D-B5D5-DAF425505C2F}"/>
              </a:ext>
            </a:extLst>
          </p:cNvPr>
          <p:cNvPicPr>
            <a:picLocks noGrp="1" noChangeAspect="1"/>
          </p:cNvPicPr>
          <p:nvPr>
            <p:ph idx="1"/>
          </p:nvPr>
        </p:nvPicPr>
        <p:blipFill>
          <a:blip r:embed="rId3"/>
          <a:stretch>
            <a:fillRect/>
          </a:stretch>
        </p:blipFill>
        <p:spPr>
          <a:xfrm>
            <a:off x="290147" y="2121294"/>
            <a:ext cx="7394021" cy="4215338"/>
          </a:xfrm>
          <a:prstGeom prst="rect">
            <a:avLst/>
          </a:prstGeom>
        </p:spPr>
      </p:pic>
      <p:sp>
        <p:nvSpPr>
          <p:cNvPr id="6" name="TextBox 5">
            <a:extLst>
              <a:ext uri="{FF2B5EF4-FFF2-40B4-BE49-F238E27FC236}">
                <a16:creationId xmlns:a16="http://schemas.microsoft.com/office/drawing/2014/main" id="{7456D4F9-360D-47D4-B132-E8042B73270D}"/>
              </a:ext>
            </a:extLst>
          </p:cNvPr>
          <p:cNvSpPr txBox="1"/>
          <p:nvPr/>
        </p:nvSpPr>
        <p:spPr>
          <a:xfrm>
            <a:off x="7684168" y="2674832"/>
            <a:ext cx="4217685" cy="3046988"/>
          </a:xfrm>
          <a:prstGeom prst="rect">
            <a:avLst/>
          </a:prstGeom>
          <a:noFill/>
        </p:spPr>
        <p:txBody>
          <a:bodyPr wrap="square" rtlCol="0">
            <a:spAutoFit/>
          </a:bodyPr>
          <a:lstStyle/>
          <a:p>
            <a:r>
              <a:rPr lang="en-US" sz="2400" b="1" dirty="0"/>
              <a:t>What does multiple features say about stroke outcome?</a:t>
            </a:r>
          </a:p>
          <a:p>
            <a:pPr marL="342900" indent="-342900">
              <a:buFont typeface="Arial" panose="020B0604020202020204" pitchFamily="34" charset="0"/>
              <a:buChar char="•"/>
            </a:pPr>
            <a:endParaRPr lang="en-US" sz="2400" dirty="0"/>
          </a:p>
          <a:p>
            <a:r>
              <a:rPr lang="en-US" sz="2400" dirty="0"/>
              <a:t>As discussed previously, age does impact stroke outcome.</a:t>
            </a:r>
          </a:p>
          <a:p>
            <a:endParaRPr lang="en-US" sz="2400" dirty="0"/>
          </a:p>
          <a:p>
            <a:r>
              <a:rPr lang="en-US" sz="2400" dirty="0"/>
              <a:t>Average Glucose level does not provide as strong of insights.</a:t>
            </a:r>
          </a:p>
        </p:txBody>
      </p:sp>
      <p:sp>
        <p:nvSpPr>
          <p:cNvPr id="3" name="Rectangle 2">
            <a:extLst>
              <a:ext uri="{FF2B5EF4-FFF2-40B4-BE49-F238E27FC236}">
                <a16:creationId xmlns:a16="http://schemas.microsoft.com/office/drawing/2014/main" id="{160B8B3A-EA0C-4A58-A0AE-A3FD5279BA0B}"/>
              </a:ext>
            </a:extLst>
          </p:cNvPr>
          <p:cNvSpPr/>
          <p:nvPr/>
        </p:nvSpPr>
        <p:spPr>
          <a:xfrm>
            <a:off x="4429125" y="2121294"/>
            <a:ext cx="3019425" cy="397470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827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A2F9-6338-43EE-AB75-809E3858CEC8}"/>
              </a:ext>
            </a:extLst>
          </p:cNvPr>
          <p:cNvSpPr>
            <a:spLocks noGrp="1"/>
          </p:cNvSpPr>
          <p:nvPr>
            <p:ph type="title"/>
          </p:nvPr>
        </p:nvSpPr>
        <p:spPr/>
        <p:txBody>
          <a:bodyPr/>
          <a:lstStyle/>
          <a:p>
            <a:r>
              <a:rPr lang="en-US" b="1" dirty="0"/>
              <a:t>Splitting the Data:</a:t>
            </a:r>
          </a:p>
        </p:txBody>
      </p:sp>
      <p:sp>
        <p:nvSpPr>
          <p:cNvPr id="3" name="Content Placeholder 2">
            <a:extLst>
              <a:ext uri="{FF2B5EF4-FFF2-40B4-BE49-F238E27FC236}">
                <a16:creationId xmlns:a16="http://schemas.microsoft.com/office/drawing/2014/main" id="{6109D149-9064-4A1D-86CE-179CBCE3CC80}"/>
              </a:ext>
            </a:extLst>
          </p:cNvPr>
          <p:cNvSpPr>
            <a:spLocks noGrp="1"/>
          </p:cNvSpPr>
          <p:nvPr>
            <p:ph idx="1"/>
          </p:nvPr>
        </p:nvSpPr>
        <p:spPr/>
        <p:txBody>
          <a:bodyPr/>
          <a:lstStyle/>
          <a:p>
            <a:r>
              <a:rPr lang="en-US" dirty="0"/>
              <a:t>Unbalanced data (209 Patients had a stroke. 4901 patients did not.)</a:t>
            </a:r>
          </a:p>
          <a:p>
            <a:r>
              <a:rPr lang="en-US" dirty="0"/>
              <a:t>Dataset is IID, therefore Stratified </a:t>
            </a:r>
            <a:r>
              <a:rPr lang="en-US" dirty="0" err="1"/>
              <a:t>Kfold</a:t>
            </a:r>
            <a:r>
              <a:rPr lang="en-US" dirty="0"/>
              <a:t> Split was utilized. </a:t>
            </a:r>
          </a:p>
          <a:p>
            <a:r>
              <a:rPr lang="en-US" dirty="0"/>
              <a:t>80/10/10 train/test/</a:t>
            </a:r>
            <a:r>
              <a:rPr lang="en-US" dirty="0" err="1"/>
              <a:t>val</a:t>
            </a:r>
            <a:r>
              <a:rPr lang="en-US" dirty="0"/>
              <a:t> split</a:t>
            </a:r>
          </a:p>
          <a:p>
            <a:endParaRPr lang="en-US" dirty="0"/>
          </a:p>
          <a:p>
            <a:endParaRPr lang="en-US" dirty="0"/>
          </a:p>
        </p:txBody>
      </p:sp>
      <p:sp>
        <p:nvSpPr>
          <p:cNvPr id="4" name="AutoShape 2">
            <a:extLst>
              <a:ext uri="{FF2B5EF4-FFF2-40B4-BE49-F238E27FC236}">
                <a16:creationId xmlns:a16="http://schemas.microsoft.com/office/drawing/2014/main" id="{17BCA3EC-EC8A-4D7E-BAEB-7BE7DC3FAB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6CE6727C-5B13-4647-913D-3F5DF1AAFB28}"/>
              </a:ext>
            </a:extLst>
          </p:cNvPr>
          <p:cNvPicPr>
            <a:picLocks noChangeAspect="1"/>
          </p:cNvPicPr>
          <p:nvPr/>
        </p:nvPicPr>
        <p:blipFill>
          <a:blip r:embed="rId3"/>
          <a:stretch>
            <a:fillRect/>
          </a:stretch>
        </p:blipFill>
        <p:spPr>
          <a:xfrm>
            <a:off x="2954003" y="3355433"/>
            <a:ext cx="6588794" cy="3294397"/>
          </a:xfrm>
          <a:prstGeom prst="rect">
            <a:avLst/>
          </a:prstGeom>
        </p:spPr>
      </p:pic>
    </p:spTree>
    <p:extLst>
      <p:ext uri="{BB962C8B-B14F-4D97-AF65-F5344CB8AC3E}">
        <p14:creationId xmlns:p14="http://schemas.microsoft.com/office/powerpoint/2010/main" val="135389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A634-587C-4894-B85D-667E8BEEBE59}"/>
              </a:ext>
            </a:extLst>
          </p:cNvPr>
          <p:cNvSpPr>
            <a:spLocks noGrp="1"/>
          </p:cNvSpPr>
          <p:nvPr>
            <p:ph type="title"/>
          </p:nvPr>
        </p:nvSpPr>
        <p:spPr/>
        <p:txBody>
          <a:bodyPr/>
          <a:lstStyle/>
          <a:p>
            <a:r>
              <a:rPr lang="en-US" b="1" dirty="0"/>
              <a:t>Data Preprocessing:</a:t>
            </a:r>
          </a:p>
        </p:txBody>
      </p:sp>
      <p:pic>
        <p:nvPicPr>
          <p:cNvPr id="4" name="Content Placeholder 3">
            <a:extLst>
              <a:ext uri="{FF2B5EF4-FFF2-40B4-BE49-F238E27FC236}">
                <a16:creationId xmlns:a16="http://schemas.microsoft.com/office/drawing/2014/main" id="{E332D771-2932-4B51-AA94-856286FA1EF1}"/>
              </a:ext>
            </a:extLst>
          </p:cNvPr>
          <p:cNvPicPr>
            <a:picLocks noGrp="1" noChangeAspect="1"/>
          </p:cNvPicPr>
          <p:nvPr>
            <p:ph idx="1"/>
          </p:nvPr>
        </p:nvPicPr>
        <p:blipFill>
          <a:blip r:embed="rId3"/>
          <a:stretch>
            <a:fillRect/>
          </a:stretch>
        </p:blipFill>
        <p:spPr>
          <a:xfrm>
            <a:off x="346772" y="2263190"/>
            <a:ext cx="4706491" cy="3098175"/>
          </a:xfrm>
          <a:prstGeom prst="rect">
            <a:avLst/>
          </a:prstGeom>
        </p:spPr>
      </p:pic>
      <p:sp>
        <p:nvSpPr>
          <p:cNvPr id="5" name="TextBox 4">
            <a:extLst>
              <a:ext uri="{FF2B5EF4-FFF2-40B4-BE49-F238E27FC236}">
                <a16:creationId xmlns:a16="http://schemas.microsoft.com/office/drawing/2014/main" id="{D8327E20-11CD-4104-9718-D2630BB7708E}"/>
              </a:ext>
            </a:extLst>
          </p:cNvPr>
          <p:cNvSpPr txBox="1"/>
          <p:nvPr/>
        </p:nvSpPr>
        <p:spPr>
          <a:xfrm>
            <a:off x="5053263" y="1556083"/>
            <a:ext cx="6962274" cy="4175502"/>
          </a:xfrm>
          <a:prstGeom prst="rect">
            <a:avLst/>
          </a:prstGeom>
          <a:noFill/>
        </p:spPr>
        <p:txBody>
          <a:bodyPr wrap="square" rtlCol="0">
            <a:spAutoFit/>
          </a:bodyPr>
          <a:lstStyle/>
          <a:p>
            <a:r>
              <a:rPr lang="en-US" sz="2200" b="1" dirty="0" err="1"/>
              <a:t>StandardScaler</a:t>
            </a:r>
            <a:r>
              <a:rPr lang="en-US" sz="2200" b="1" dirty="0"/>
              <a:t>: </a:t>
            </a:r>
            <a:r>
              <a:rPr lang="en-US" sz="2200" dirty="0"/>
              <a:t>Age</a:t>
            </a:r>
          </a:p>
          <a:p>
            <a:r>
              <a:rPr lang="en-US" sz="2200" dirty="0"/>
              <a:t>	Continuous, roughly normally distributed</a:t>
            </a:r>
          </a:p>
          <a:p>
            <a:endParaRPr lang="en-US" sz="2200" dirty="0"/>
          </a:p>
          <a:p>
            <a:r>
              <a:rPr lang="en-US" sz="2200" b="1" dirty="0" err="1"/>
              <a:t>OneHotEncoder</a:t>
            </a:r>
            <a:r>
              <a:rPr lang="en-US" sz="2200" b="1" dirty="0"/>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work_type</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smoking_status</a:t>
            </a:r>
            <a:r>
              <a:rPr lang="en-US" sz="2200" dirty="0">
                <a:effectLst/>
                <a:latin typeface="Calibri" panose="020F0502020204030204" pitchFamily="34" charset="0"/>
                <a:ea typeface="Calibri" panose="020F0502020204030204" pitchFamily="34" charset="0"/>
                <a:cs typeface="Times New Roman" panose="02020603050405020304" pitchFamily="18" charset="0"/>
              </a:rPr>
              <a:t>, gender,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ever_married</a:t>
            </a:r>
            <a:r>
              <a:rPr lang="en-US" sz="22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Residence_type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Calibri" panose="020F0502020204030204" pitchFamily="34" charset="0"/>
                <a:ea typeface="Calibri" panose="020F0502020204030204" pitchFamily="34" charset="0"/>
                <a:cs typeface="Times New Roman" panose="02020603050405020304" pitchFamily="18" charset="0"/>
              </a:rPr>
              <a:t>	Categorical, unrankable values </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2200" b="1" dirty="0">
                <a:latin typeface="Calibri" panose="020F0502020204030204" pitchFamily="34" charset="0"/>
                <a:cs typeface="Times New Roman" panose="02020603050405020304" pitchFamily="18" charset="0"/>
              </a:rPr>
              <a:t>Already Processed: </a:t>
            </a:r>
            <a:r>
              <a:rPr lang="en-US" sz="2200" dirty="0">
                <a:effectLst/>
                <a:latin typeface="Calibri" panose="020F0502020204030204" pitchFamily="34" charset="0"/>
                <a:ea typeface="Calibri" panose="020F0502020204030204" pitchFamily="34" charset="0"/>
                <a:cs typeface="Times New Roman" panose="02020603050405020304" pitchFamily="18" charset="0"/>
              </a:rPr>
              <a:t>Hypertension</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Heart_Disease</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Avg_glucose_level</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Bmi</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	Boolean (1 or 0) values or Float values</a:t>
            </a:r>
          </a:p>
          <a:p>
            <a:endParaRPr lang="en-US" b="1" dirty="0"/>
          </a:p>
          <a:p>
            <a:endParaRPr lang="en-US" dirty="0"/>
          </a:p>
        </p:txBody>
      </p:sp>
      <p:sp>
        <p:nvSpPr>
          <p:cNvPr id="6" name="TextBox 5">
            <a:extLst>
              <a:ext uri="{FF2B5EF4-FFF2-40B4-BE49-F238E27FC236}">
                <a16:creationId xmlns:a16="http://schemas.microsoft.com/office/drawing/2014/main" id="{D7E11E55-F281-4E7E-9C53-237FA30BABA1}"/>
              </a:ext>
            </a:extLst>
          </p:cNvPr>
          <p:cNvSpPr txBox="1"/>
          <p:nvPr/>
        </p:nvSpPr>
        <p:spPr>
          <a:xfrm>
            <a:off x="545432" y="5534526"/>
            <a:ext cx="11261557" cy="1384995"/>
          </a:xfrm>
          <a:prstGeom prst="rect">
            <a:avLst/>
          </a:prstGeom>
          <a:noFill/>
        </p:spPr>
        <p:txBody>
          <a:bodyPr wrap="square" rtlCol="0">
            <a:spAutoFit/>
          </a:bodyPr>
          <a:lstStyle/>
          <a:p>
            <a:r>
              <a:rPr lang="en-US" sz="2200" b="1" dirty="0">
                <a:latin typeface="Calibri" panose="020F0502020204030204" pitchFamily="34" charset="0"/>
                <a:cs typeface="Times New Roman" panose="02020603050405020304" pitchFamily="18" charset="0"/>
              </a:rPr>
              <a:t>Missing Data: </a:t>
            </a:r>
            <a:r>
              <a:rPr lang="en-US" sz="2200" dirty="0">
                <a:latin typeface="Calibri" panose="020F0502020204030204" pitchFamily="34" charset="0"/>
                <a:cs typeface="Times New Roman" panose="02020603050405020304" pitchFamily="18" charset="0"/>
              </a:rPr>
              <a:t>Body Mass Index contained 201 missing values which were eliminated. </a:t>
            </a:r>
          </a:p>
          <a:p>
            <a:r>
              <a:rPr lang="en-US" sz="2200" b="1" dirty="0">
                <a:latin typeface="Calibri" panose="020F0502020204030204" pitchFamily="34" charset="0"/>
                <a:cs typeface="Times New Roman" panose="02020603050405020304" pitchFamily="18" charset="0"/>
              </a:rPr>
              <a:t>	</a:t>
            </a:r>
            <a:r>
              <a:rPr lang="en-US" sz="2200" dirty="0">
                <a:latin typeface="Calibri" panose="020F0502020204030204" pitchFamily="34" charset="0"/>
                <a:cs typeface="Times New Roman" panose="02020603050405020304" pitchFamily="18" charset="0"/>
              </a:rPr>
              <a:t>4.26% of dataset</a:t>
            </a:r>
          </a:p>
          <a:p>
            <a:r>
              <a:rPr lang="en-US" sz="2200" dirty="0">
                <a:latin typeface="Calibri" panose="020F0502020204030204" pitchFamily="34" charset="0"/>
                <a:cs typeface="Times New Roman" panose="02020603050405020304" pitchFamily="18" charset="0"/>
              </a:rPr>
              <a:t>		</a:t>
            </a:r>
            <a:endParaRPr lang="en-US" sz="2200" b="1" dirty="0"/>
          </a:p>
          <a:p>
            <a:endParaRPr lang="en-US" dirty="0"/>
          </a:p>
        </p:txBody>
      </p:sp>
    </p:spTree>
    <p:extLst>
      <p:ext uri="{BB962C8B-B14F-4D97-AF65-F5344CB8AC3E}">
        <p14:creationId xmlns:p14="http://schemas.microsoft.com/office/powerpoint/2010/main" val="373923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9B2D262-AEAA-4218-8C66-DC59F3FC55CF}"/>
              </a:ext>
            </a:extLst>
          </p:cNvPr>
          <p:cNvPicPr>
            <a:picLocks noChangeAspect="1"/>
          </p:cNvPicPr>
          <p:nvPr/>
        </p:nvPicPr>
        <p:blipFill rotWithShape="1">
          <a:blip r:embed="rId3"/>
          <a:srcRect t="9091" r="9212"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770A5C-A2DF-491B-A4DA-5297E727E243}"/>
              </a:ext>
            </a:extLst>
          </p:cNvPr>
          <p:cNvSpPr>
            <a:spLocks noGrp="1"/>
          </p:cNvSpPr>
          <p:nvPr>
            <p:ph type="title"/>
          </p:nvPr>
        </p:nvSpPr>
        <p:spPr>
          <a:xfrm>
            <a:off x="371094" y="1161288"/>
            <a:ext cx="3438144" cy="1124712"/>
          </a:xfrm>
        </p:spPr>
        <p:txBody>
          <a:bodyPr anchor="b">
            <a:normAutofit/>
          </a:bodyPr>
          <a:lstStyle/>
          <a:p>
            <a:r>
              <a:rPr lang="en-US" sz="4000" b="1" dirty="0"/>
              <a:t>Questions?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693C2B-AD10-4A9F-A1E5-DF3275CE1AC3}"/>
              </a:ext>
            </a:extLst>
          </p:cNvPr>
          <p:cNvSpPr>
            <a:spLocks noGrp="1"/>
          </p:cNvSpPr>
          <p:nvPr>
            <p:ph idx="1"/>
          </p:nvPr>
        </p:nvSpPr>
        <p:spPr>
          <a:xfrm>
            <a:off x="371093" y="2718054"/>
            <a:ext cx="4393412" cy="3776752"/>
          </a:xfrm>
        </p:spPr>
        <p:txBody>
          <a:bodyPr anchor="t">
            <a:normAutofit/>
          </a:bodyPr>
          <a:lstStyle/>
          <a:p>
            <a:pPr marL="0" indent="0">
              <a:buNone/>
            </a:pPr>
            <a:r>
              <a:rPr lang="en-US" sz="2400" dirty="0"/>
              <a:t>Thank you!</a:t>
            </a:r>
          </a:p>
        </p:txBody>
      </p:sp>
    </p:spTree>
    <p:extLst>
      <p:ext uri="{BB962C8B-B14F-4D97-AF65-F5344CB8AC3E}">
        <p14:creationId xmlns:p14="http://schemas.microsoft.com/office/powerpoint/2010/main" val="40715821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1090</Words>
  <Application>Microsoft Office PowerPoint</Application>
  <PresentationFormat>Widescreen</PresentationFormat>
  <Paragraphs>73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Predicting Strokes from Medical and Lifestyle data</vt:lpstr>
      <vt:lpstr>Project Motivation</vt:lpstr>
      <vt:lpstr>The Dataset:</vt:lpstr>
      <vt:lpstr>Stroke Outcome compared with Smoking Status</vt:lpstr>
      <vt:lpstr>Patient compared to their risk of having a stroke</vt:lpstr>
      <vt:lpstr>Age compared with Average Glucose Level with Stroke outcome distinguished</vt:lpstr>
      <vt:lpstr>Splitting the Data:</vt:lpstr>
      <vt:lpstr>Data Preprocessing: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Strokes from Medical and Lifestyle data</dc:title>
  <dc:creator>luke kania</dc:creator>
  <cp:lastModifiedBy>luke kania</cp:lastModifiedBy>
  <cp:revision>6</cp:revision>
  <dcterms:created xsi:type="dcterms:W3CDTF">2021-10-11T22:07:30Z</dcterms:created>
  <dcterms:modified xsi:type="dcterms:W3CDTF">2021-10-13T19:09:41Z</dcterms:modified>
</cp:coreProperties>
</file>