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6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075" autoAdjust="0"/>
  </p:normalViewPr>
  <p:slideViewPr>
    <p:cSldViewPr snapToGrid="0">
      <p:cViewPr varScale="1">
        <p:scale>
          <a:sx n="74" d="100"/>
          <a:sy n="74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4B3FF-7342-4ADC-BA39-622261F01D0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F6B35-6170-4C23-BE15-A18639395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5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project I have been working on this semester works with medical and lifestyle data that is used to predict stroke outcomes of patients.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F6B35-6170-4C23-BE15-A186393959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motivation for this project is to better understand the factors that lead to a stroke from previous patients. This can then be used to predict the outcome of future patients. This problem is a classification problem that would predict if a patient had or will have a stroke or not. This is an important problem because the world health organization states that  stroke is the second leading cause of death in the world.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F6B35-6170-4C23-BE15-A18639395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5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itself comes from Kaggle.com via the link shown. There are 5,110 patients or data points with 10 feature columns including heart </a:t>
            </a:r>
            <a:r>
              <a:rPr lang="en-US" dirty="0" err="1"/>
              <a:t>dieseae</a:t>
            </a:r>
            <a:r>
              <a:rPr lang="en-US" dirty="0"/>
              <a:t>, hypertension, work type, residence type, marital status that will be used to predict the target variable, which is stroke outcome. Having a stroke will be referred to as 1 and not having a stroke will be referred to as 0.  Some of the issues that were presented within this data includes missing values within the </a:t>
            </a:r>
            <a:r>
              <a:rPr lang="en-US" dirty="0" err="1"/>
              <a:t>bmi</a:t>
            </a:r>
            <a:r>
              <a:rPr lang="en-US" dirty="0"/>
              <a:t> or body mass index feature column. The handling of this issue will be discussed later in the preprocessing section of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F6B35-6170-4C23-BE15-A186393959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itself comes from Kaggle.com via the link shown. There are 5,110 patients or data points with 10 feature columns including heart </a:t>
            </a:r>
            <a:r>
              <a:rPr lang="en-US" dirty="0" err="1"/>
              <a:t>dieseae</a:t>
            </a:r>
            <a:r>
              <a:rPr lang="en-US" dirty="0"/>
              <a:t>, hypertension, work type, residence type, marital status that will be used to predict the target variable, which is stroke outcome. Having a stroke will be referred to as 1 and not having a stroke will be referred to as 0.  Some of the issues that were presented within this data includes missing values within the </a:t>
            </a:r>
            <a:r>
              <a:rPr lang="en-US" dirty="0" err="1"/>
              <a:t>bmi</a:t>
            </a:r>
            <a:r>
              <a:rPr lang="en-US" dirty="0"/>
              <a:t> or body mass index feature column. The handling of this issue will be discussed later in the preprocessing section of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9F6B35-6170-4C23-BE15-A186393959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736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itself comes from Kaggle.com via the link shown. There are 5,110 patients or data points with 10 feature columns including heart </a:t>
            </a:r>
            <a:r>
              <a:rPr lang="en-US" dirty="0" err="1"/>
              <a:t>dieseae</a:t>
            </a:r>
            <a:r>
              <a:rPr lang="en-US" dirty="0"/>
              <a:t>, hypertension, work type, residence type, marital status that will be used to predict the target variable, which is stroke outcome. Having a stroke will be referred to as 1 and not having a stroke will be referred to as 0.  Some of the issues that were presented within this data includes missing values within the </a:t>
            </a:r>
            <a:r>
              <a:rPr lang="en-US" dirty="0" err="1"/>
              <a:t>bmi</a:t>
            </a:r>
            <a:r>
              <a:rPr lang="en-US" dirty="0"/>
              <a:t> or body mass index feature column. The handling of this issue will be discussed later in the preprocessing section of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9F6B35-6170-4C23-BE15-A186393959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39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itself comes from Kaggle.com via the link shown. There are 5,110 patients or data points with 10 feature columns including heart </a:t>
            </a:r>
            <a:r>
              <a:rPr lang="en-US" dirty="0" err="1"/>
              <a:t>dieseae</a:t>
            </a:r>
            <a:r>
              <a:rPr lang="en-US" dirty="0"/>
              <a:t>, hypertension, work type, residence type, marital status that will be used to predict the target variable, which is stroke outcome. Having a stroke will be referred to as 1 and not having a stroke will be referred to as 0.  Some of the issues that were presented within this data includes missing values within the </a:t>
            </a:r>
            <a:r>
              <a:rPr lang="en-US" dirty="0" err="1"/>
              <a:t>bmi</a:t>
            </a:r>
            <a:r>
              <a:rPr lang="en-US" dirty="0"/>
              <a:t> or body mass index feature column. The handling of this issue will be discussed later in the preprocessing section of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9F6B35-6170-4C23-BE15-A186393959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847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itself comes from Kaggle.com via the link shown. There are 5,110 patients or data points with 10 feature columns including heart </a:t>
            </a:r>
            <a:r>
              <a:rPr lang="en-US" dirty="0" err="1"/>
              <a:t>dieseae</a:t>
            </a:r>
            <a:r>
              <a:rPr lang="en-US" dirty="0"/>
              <a:t>, hypertension, work type, residence type, marital status that will be used to predict the target variable, which is stroke outcome. Having a stroke will be referred to as 1 and not having a stroke will be referred to as 0.  Some of the issues that were presented within this data includes missing values within the </a:t>
            </a:r>
            <a:r>
              <a:rPr lang="en-US" dirty="0" err="1"/>
              <a:t>bmi</a:t>
            </a:r>
            <a:r>
              <a:rPr lang="en-US" dirty="0"/>
              <a:t> or body mass index feature column. The handling of this issue will be discussed later in the preprocessing section of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9F6B35-6170-4C23-BE15-A186393959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684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itself comes from Kaggle.com via the link shown. There are 5,110 patients or data points with 10 feature columns including heart </a:t>
            </a:r>
            <a:r>
              <a:rPr lang="en-US" dirty="0" err="1"/>
              <a:t>dieseae</a:t>
            </a:r>
            <a:r>
              <a:rPr lang="en-US" dirty="0"/>
              <a:t>, hypertension, work type, residence type, marital status that will be used to predict the target variable, which is stroke outcome. Having a stroke will be referred to as 1 and not having a stroke will be referred to as 0.  Some of the issues that were presented within this data includes missing values within the </a:t>
            </a:r>
            <a:r>
              <a:rPr lang="en-US" dirty="0" err="1"/>
              <a:t>bmi</a:t>
            </a:r>
            <a:r>
              <a:rPr lang="en-US" dirty="0"/>
              <a:t> or body mass index feature column. The handling of this issue will be discussed later in the preprocessing section of this presentation.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9F6B35-6170-4C23-BE15-A186393959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691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any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F6B35-6170-4C23-BE15-A186393959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9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0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6482D-0D83-4EEE-9676-FE7E84D81136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2D686-600C-4CF7-BC45-6E0203F26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62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kania1/data1030projec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fedesoriano/stroke-prediction-datas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914A97-7370-4859-9296-4C29EFE44A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EE3B6-7825-43F1-9A77-A59D5A62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Predicting Strokes from Medical and Lifestyle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8128-9C7C-4578-B59E-D8F42AB99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54441" cy="1624131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dirty="0"/>
              <a:t>Lukas Kania</a:t>
            </a:r>
          </a:p>
          <a:p>
            <a:pPr algn="l"/>
            <a:r>
              <a:rPr lang="en-US" sz="2000" dirty="0"/>
              <a:t>DATA 1030 Fall 2021: Andras </a:t>
            </a:r>
            <a:r>
              <a:rPr lang="en-US" sz="2000" dirty="0" err="1"/>
              <a:t>Zsom</a:t>
            </a:r>
            <a:endParaRPr lang="en-US" sz="2000" dirty="0"/>
          </a:p>
          <a:p>
            <a:pPr algn="l"/>
            <a:r>
              <a:rPr lang="en-US" sz="2000" dirty="0"/>
              <a:t>Brown University – December 8th, 2021</a:t>
            </a:r>
          </a:p>
          <a:p>
            <a:pPr algn="l"/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https://github.com/lkania1/data1030project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2617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E6EB-4C4D-45EA-ACC9-1E332E74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D2D12-543B-4EE6-BD74-0440E1587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5406" y="5065658"/>
            <a:ext cx="3619499" cy="144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1F72CE-07FD-4AC3-ABD7-58344FCFF4A5}"/>
              </a:ext>
            </a:extLst>
          </p:cNvPr>
          <p:cNvSpPr txBox="1"/>
          <p:nvPr/>
        </p:nvSpPr>
        <p:spPr>
          <a:xfrm>
            <a:off x="838200" y="1462246"/>
            <a:ext cx="101620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Classification Problem: predicting “stroke” (class 1) and “no stroke” (class 0) outcomes of patients to help predict future patients’ outcomes. 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World Health Organization states that Stroke is the second highest cause of death in the world (11% of deaths).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 comprised of 5,110 patients, with 11 different feature columns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F80AE-E3C7-4F26-B0D6-9E80AE6C9B41}"/>
              </a:ext>
            </a:extLst>
          </p:cNvPr>
          <p:cNvSpPr txBox="1"/>
          <p:nvPr/>
        </p:nvSpPr>
        <p:spPr>
          <a:xfrm>
            <a:off x="417095" y="6144126"/>
            <a:ext cx="344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Kaggle Data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9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A5C-A2DF-491B-A4DA-5297E72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02" y="177613"/>
            <a:ext cx="4634043" cy="699262"/>
          </a:xfrm>
        </p:spPr>
        <p:txBody>
          <a:bodyPr anchor="b">
            <a:normAutofit fontScale="90000"/>
          </a:bodyPr>
          <a:lstStyle/>
          <a:p>
            <a:r>
              <a:rPr lang="en-US" sz="4000" b="1" dirty="0"/>
              <a:t>EDA </a:t>
            </a:r>
            <a:r>
              <a:rPr lang="en-US" b="1" dirty="0"/>
              <a:t>and</a:t>
            </a:r>
            <a:r>
              <a:rPr lang="en-US" sz="4000" b="1" dirty="0"/>
              <a:t> Preprocessing: 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7A9FE28-5BB5-4D7C-9839-E0AA8504F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503" y="3347419"/>
            <a:ext cx="5805284" cy="33329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39B97D2-EAE6-4101-B632-D76A4CD6C4F1}"/>
              </a:ext>
            </a:extLst>
          </p:cNvPr>
          <p:cNvSpPr/>
          <p:nvPr/>
        </p:nvSpPr>
        <p:spPr>
          <a:xfrm>
            <a:off x="3288632" y="3428999"/>
            <a:ext cx="2584909" cy="30074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F27FCF-8923-4B9D-A601-8187DD90B63F}"/>
              </a:ext>
            </a:extLst>
          </p:cNvPr>
          <p:cNvGrpSpPr/>
          <p:nvPr/>
        </p:nvGrpSpPr>
        <p:grpSpPr>
          <a:xfrm>
            <a:off x="6401906" y="3347418"/>
            <a:ext cx="5585591" cy="3360323"/>
            <a:chOff x="6181597" y="2375471"/>
            <a:chExt cx="5817883" cy="4061004"/>
          </a:xfrm>
        </p:grpSpPr>
        <p:pic>
          <p:nvPicPr>
            <p:cNvPr id="17" name="Content Placeholder 3">
              <a:extLst>
                <a:ext uri="{FF2B5EF4-FFF2-40B4-BE49-F238E27FC236}">
                  <a16:creationId xmlns:a16="http://schemas.microsoft.com/office/drawing/2014/main" id="{2141AB1C-D2EA-4A04-800B-C61C77D0A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1597" y="2375471"/>
              <a:ext cx="5817883" cy="4061004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840F85-6807-4801-8C2E-5E76775C5F47}"/>
                </a:ext>
              </a:extLst>
            </p:cNvPr>
            <p:cNvSpPr/>
            <p:nvPr/>
          </p:nvSpPr>
          <p:spPr>
            <a:xfrm>
              <a:off x="9208168" y="2461768"/>
              <a:ext cx="2555588" cy="36924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0B3F47-9217-4EB3-A9E1-9F1BB5EB409C}"/>
              </a:ext>
            </a:extLst>
          </p:cNvPr>
          <p:cNvSpPr txBox="1"/>
          <p:nvPr/>
        </p:nvSpPr>
        <p:spPr>
          <a:xfrm>
            <a:off x="424195" y="876874"/>
            <a:ext cx="115633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201 patients had missing data for BMI. These patients were dropped as to not impute health data, which could impact a person’s livelihood (4.26%).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Dataset is heavily unbalanced (class 1: 209 patients, class 2: 4901 patients)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60/20/20 training, testing, validating split utilizing Stratified K Fold with 4 folds.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11 features originally with 22 after preprocessing: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Age and average glucose level show promise as features for prediction of stroke.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7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A5C-A2DF-491B-A4DA-5297E72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02" y="177613"/>
            <a:ext cx="4634043" cy="6992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Pipelines and Models: 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8A055DF-9EF2-44EB-8B38-3C8158008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41254"/>
              </p:ext>
            </p:extLst>
          </p:nvPr>
        </p:nvGraphicFramePr>
        <p:xfrm>
          <a:off x="417094" y="1233014"/>
          <a:ext cx="11454065" cy="3439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5664">
                  <a:extLst>
                    <a:ext uri="{9D8B030D-6E8A-4147-A177-3AD203B41FA5}">
                      <a16:colId xmlns:a16="http://schemas.microsoft.com/office/drawing/2014/main" val="3113827832"/>
                    </a:ext>
                  </a:extLst>
                </a:gridCol>
                <a:gridCol w="2406316">
                  <a:extLst>
                    <a:ext uri="{9D8B030D-6E8A-4147-A177-3AD203B41FA5}">
                      <a16:colId xmlns:a16="http://schemas.microsoft.com/office/drawing/2014/main" val="3873602274"/>
                    </a:ext>
                  </a:extLst>
                </a:gridCol>
                <a:gridCol w="2534652">
                  <a:extLst>
                    <a:ext uri="{9D8B030D-6E8A-4147-A177-3AD203B41FA5}">
                      <a16:colId xmlns:a16="http://schemas.microsoft.com/office/drawing/2014/main" val="3373812569"/>
                    </a:ext>
                  </a:extLst>
                </a:gridCol>
                <a:gridCol w="2550695">
                  <a:extLst>
                    <a:ext uri="{9D8B030D-6E8A-4147-A177-3AD203B41FA5}">
                      <a16:colId xmlns:a16="http://schemas.microsoft.com/office/drawing/2014/main" val="4174772605"/>
                    </a:ext>
                  </a:extLst>
                </a:gridCol>
                <a:gridCol w="2566738">
                  <a:extLst>
                    <a:ext uri="{9D8B030D-6E8A-4147-A177-3AD203B41FA5}">
                      <a16:colId xmlns:a16="http://schemas.microsoft.com/office/drawing/2014/main" val="763806559"/>
                    </a:ext>
                  </a:extLst>
                </a:gridCol>
              </a:tblGrid>
              <a:tr h="7882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SVC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207430"/>
                  </a:ext>
                </a:extLst>
              </a:tr>
              <a:tr h="13558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Reasoning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Processed features are binary, thus classification with Ridge regularization should work well.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Processed features are primarily binary, which work well for Random Forest Classifiers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 number of features overall, many of which seem to be unrelated.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Powerful tree algorithm that routinely outperforms RFC and Logistic regression.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714957"/>
                  </a:ext>
                </a:extLst>
              </a:tr>
              <a:tr h="732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Tuning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Alpha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logspace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depth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linspace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 features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linspace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Alpha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logspace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Gamma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logspace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Learning rate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linspace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Column sample by tree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linspace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Sub sample 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linspace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8976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5C55F1-99BE-47C5-BB86-1236BECB9152}"/>
              </a:ext>
            </a:extLst>
          </p:cNvPr>
          <p:cNvSpPr txBox="1"/>
          <p:nvPr/>
        </p:nvSpPr>
        <p:spPr>
          <a:xfrm>
            <a:off x="417094" y="5245768"/>
            <a:ext cx="11309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Evaluation Metric: </a:t>
            </a:r>
            <a:r>
              <a:rPr lang="en-US" sz="2800" dirty="0"/>
              <a:t>F1 score, with the goal of maximizing true positive and minimizing false positives. </a:t>
            </a:r>
          </a:p>
        </p:txBody>
      </p:sp>
    </p:spTree>
    <p:extLst>
      <p:ext uri="{BB962C8B-B14F-4D97-AF65-F5344CB8AC3E}">
        <p14:creationId xmlns:p14="http://schemas.microsoft.com/office/powerpoint/2010/main" val="320394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A5C-A2DF-491B-A4DA-5297E72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02" y="177613"/>
            <a:ext cx="6487243" cy="6992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Results: Cross Validation 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C55F1-99BE-47C5-BB86-1236BECB9152}"/>
              </a:ext>
            </a:extLst>
          </p:cNvPr>
          <p:cNvSpPr txBox="1"/>
          <p:nvPr/>
        </p:nvSpPr>
        <p:spPr>
          <a:xfrm>
            <a:off x="745203" y="4002731"/>
            <a:ext cx="113096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Model:</a:t>
            </a: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i="0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XGBoost</a:t>
            </a: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performs best (highest number of standard deviations And positive percent change)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Parameters: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Learning Rate: 0.67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Column Sample by Tree: 1.0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Sub Sample: 0.2575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97D73DB-8120-40CD-801C-9729444A2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9342"/>
              </p:ext>
            </p:extLst>
          </p:nvPr>
        </p:nvGraphicFramePr>
        <p:xfrm>
          <a:off x="1347915" y="876875"/>
          <a:ext cx="9258041" cy="29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135">
                  <a:extLst>
                    <a:ext uri="{9D8B030D-6E8A-4147-A177-3AD203B41FA5}">
                      <a16:colId xmlns:a16="http://schemas.microsoft.com/office/drawing/2014/main" val="2395025928"/>
                    </a:ext>
                  </a:extLst>
                </a:gridCol>
                <a:gridCol w="1355496">
                  <a:extLst>
                    <a:ext uri="{9D8B030D-6E8A-4147-A177-3AD203B41FA5}">
                      <a16:colId xmlns:a16="http://schemas.microsoft.com/office/drawing/2014/main" val="2651341503"/>
                    </a:ext>
                  </a:extLst>
                </a:gridCol>
                <a:gridCol w="1491046">
                  <a:extLst>
                    <a:ext uri="{9D8B030D-6E8A-4147-A177-3AD203B41FA5}">
                      <a16:colId xmlns:a16="http://schemas.microsoft.com/office/drawing/2014/main" val="577880405"/>
                    </a:ext>
                  </a:extLst>
                </a:gridCol>
                <a:gridCol w="1558820">
                  <a:extLst>
                    <a:ext uri="{9D8B030D-6E8A-4147-A177-3AD203B41FA5}">
                      <a16:colId xmlns:a16="http://schemas.microsoft.com/office/drawing/2014/main" val="95139219"/>
                    </a:ext>
                  </a:extLst>
                </a:gridCol>
                <a:gridCol w="1303537">
                  <a:extLst>
                    <a:ext uri="{9D8B030D-6E8A-4147-A177-3AD203B41FA5}">
                      <a16:colId xmlns:a16="http://schemas.microsoft.com/office/drawing/2014/main" val="3149834600"/>
                    </a:ext>
                  </a:extLst>
                </a:gridCol>
                <a:gridCol w="1543007">
                  <a:extLst>
                    <a:ext uri="{9D8B030D-6E8A-4147-A177-3AD203B41FA5}">
                      <a16:colId xmlns:a16="http://schemas.microsoft.com/office/drawing/2014/main" val="133309220"/>
                    </a:ext>
                  </a:extLst>
                </a:gridCol>
              </a:tblGrid>
              <a:tr h="4942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Baseline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SVC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55211"/>
                  </a:ext>
                </a:extLst>
              </a:tr>
              <a:tr h="4942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F1 Score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8.17%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1.152%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3.0303%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8.139%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12.163%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742421"/>
                  </a:ext>
                </a:extLst>
              </a:tr>
              <a:tr h="5860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Percent Change from baseline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-85.90%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-62.9%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-0.38%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48.87%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555253"/>
                  </a:ext>
                </a:extLst>
              </a:tr>
              <a:tr h="4942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F1 Standard Deviation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0.01996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0.03329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0.03906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0.04916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781206"/>
                  </a:ext>
                </a:extLst>
              </a:tr>
              <a:tr h="8211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Number of Std. Devs. From baseline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-3.5148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-0.007206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-1.5432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0.8127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3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478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A5C-A2DF-491B-A4DA-5297E72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02" y="177613"/>
            <a:ext cx="4634043" cy="6992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Results cont.: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C55F1-99BE-47C5-BB86-1236BECB9152}"/>
              </a:ext>
            </a:extLst>
          </p:cNvPr>
          <p:cNvSpPr txBox="1"/>
          <p:nvPr/>
        </p:nvSpPr>
        <p:spPr>
          <a:xfrm>
            <a:off x="441157" y="5269496"/>
            <a:ext cx="113096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Importance:</a:t>
            </a:r>
            <a:r>
              <a:rPr kumimoji="0" lang="en-US" sz="2800" b="1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Age, BMI, and average glucose level all impact the outcome of a stroke the most.</a:t>
            </a: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FE8EE-3D7D-4F62-82B8-6C2041B2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2" y="1216676"/>
            <a:ext cx="5208049" cy="39624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2F43E-F5DC-4793-B3B5-12B9EED2E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69" y="1216676"/>
            <a:ext cx="5208049" cy="39624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36926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A5C-A2DF-491B-A4DA-5297E72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02" y="177613"/>
            <a:ext cx="4634043" cy="6992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Results cont.: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C55F1-99BE-47C5-BB86-1236BECB9152}"/>
              </a:ext>
            </a:extLst>
          </p:cNvPr>
          <p:cNvSpPr txBox="1"/>
          <p:nvPr/>
        </p:nvSpPr>
        <p:spPr>
          <a:xfrm>
            <a:off x="441155" y="4739560"/>
            <a:ext cx="11309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SHAP: Depicts a single patient’s local feature importance. </a:t>
            </a: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r>
              <a:rPr lang="en-US" sz="2400" b="0" u="none" dirty="0">
                <a:solidFill>
                  <a:prstClr val="white"/>
                </a:solidFill>
                <a:latin typeface="Calibri" panose="020F0502020204030204"/>
              </a:rPr>
              <a:t>Can show patient what is causing their classification</a:t>
            </a: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r>
              <a:rPr lang="en-US" sz="2400" b="0" u="none" dirty="0">
                <a:solidFill>
                  <a:prstClr val="white"/>
                </a:solidFill>
                <a:latin typeface="Calibri" panose="020F0502020204030204"/>
              </a:rPr>
              <a:t>Residence type, smoking status and marriage push value left</a:t>
            </a:r>
          </a:p>
          <a:p>
            <a:pPr marL="2171700" lvl="4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Hypertension push value right</a:t>
            </a:r>
            <a:r>
              <a:rPr lang="en-US" sz="2400" b="0" u="none" dirty="0">
                <a:solidFill>
                  <a:prstClr val="white"/>
                </a:solidFill>
                <a:latin typeface="Calibri" panose="020F0502020204030204"/>
              </a:rPr>
              <a:t>		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0D662A70-1669-4FF2-B54A-E6F737EC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40" y="1945478"/>
            <a:ext cx="9225917" cy="18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1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0A5C-A2DF-491B-A4DA-5297E72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02" y="271131"/>
            <a:ext cx="4634043" cy="69926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Outlook: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C55F1-99BE-47C5-BB86-1236BECB9152}"/>
              </a:ext>
            </a:extLst>
          </p:cNvPr>
          <p:cNvSpPr txBox="1"/>
          <p:nvPr/>
        </p:nvSpPr>
        <p:spPr>
          <a:xfrm>
            <a:off x="441157" y="1358359"/>
            <a:ext cx="1130968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Need additional patient data to make predictions more accurate.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Additional stroke patients (4.26% to ~11%)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Possible Important Features: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Physical activity habits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MRI scan data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Blood health metrics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  Implement KNN</a:t>
            </a:r>
            <a:endParaRPr kumimoji="0" lang="en-US" sz="3200" i="0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9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B2D262-AEAA-4218-8C66-DC59F3FC55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9212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70A5C-A2DF-491B-A4DA-5297E72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3C2B-AD10-4A9F-A1E5-DF3275CE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393412" cy="37767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71582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1322</Words>
  <Application>Microsoft Office PowerPoint</Application>
  <PresentationFormat>Widescreen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Predicting Strokes from Medical and Lifestyle data</vt:lpstr>
      <vt:lpstr>Context</vt:lpstr>
      <vt:lpstr>EDA and Preprocessing: </vt:lpstr>
      <vt:lpstr>Pipelines and Models: </vt:lpstr>
      <vt:lpstr>Results: Cross Validation Scores</vt:lpstr>
      <vt:lpstr>Results cont.: </vt:lpstr>
      <vt:lpstr>Results cont.: </vt:lpstr>
      <vt:lpstr>Outlook: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Strokes from Medical and Lifestyle data</dc:title>
  <dc:creator>luke kania</dc:creator>
  <cp:lastModifiedBy>luke kania</cp:lastModifiedBy>
  <cp:revision>21</cp:revision>
  <dcterms:created xsi:type="dcterms:W3CDTF">2021-10-11T22:07:30Z</dcterms:created>
  <dcterms:modified xsi:type="dcterms:W3CDTF">2021-12-09T16:08:04Z</dcterms:modified>
</cp:coreProperties>
</file>