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84" r:id="rId2"/>
    <p:sldId id="630" r:id="rId3"/>
    <p:sldId id="720" r:id="rId4"/>
    <p:sldId id="721" r:id="rId5"/>
    <p:sldId id="673" r:id="rId6"/>
    <p:sldId id="714" r:id="rId7"/>
    <p:sldId id="606" r:id="rId8"/>
    <p:sldId id="615" r:id="rId9"/>
    <p:sldId id="616" r:id="rId10"/>
    <p:sldId id="625" r:id="rId11"/>
    <p:sldId id="624" r:id="rId12"/>
    <p:sldId id="627" r:id="rId13"/>
    <p:sldId id="629" r:id="rId14"/>
    <p:sldId id="636" r:id="rId15"/>
    <p:sldId id="638" r:id="rId16"/>
    <p:sldId id="654" r:id="rId17"/>
    <p:sldId id="668" r:id="rId18"/>
    <p:sldId id="666" r:id="rId19"/>
    <p:sldId id="688" r:id="rId20"/>
    <p:sldId id="689" r:id="rId21"/>
    <p:sldId id="711" r:id="rId22"/>
    <p:sldId id="692" r:id="rId23"/>
    <p:sldId id="702" r:id="rId24"/>
    <p:sldId id="703" r:id="rId25"/>
    <p:sldId id="602" r:id="rId26"/>
  </p:sldIdLst>
  <p:sldSz cx="9144000" cy="6858000" type="screen4x3"/>
  <p:notesSz cx="6799263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CC"/>
    <a:srgbClr val="FFFFFF"/>
    <a:srgbClr val="C4E3F2"/>
    <a:srgbClr val="C5E3ED"/>
    <a:srgbClr val="C9E3FF"/>
    <a:srgbClr val="FF00FF"/>
    <a:srgbClr val="00CCFF"/>
    <a:srgbClr val="1F89AF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3145" autoAdjust="0"/>
  </p:normalViewPr>
  <p:slideViewPr>
    <p:cSldViewPr>
      <p:cViewPr varScale="1">
        <p:scale>
          <a:sx n="66" d="100"/>
          <a:sy n="66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40" y="-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343" y="0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r">
              <a:defRPr sz="1200"/>
            </a:lvl1pPr>
          </a:lstStyle>
          <a:p>
            <a:fld id="{A904CE38-F054-43A8-9C76-AC20FFB6BF50}" type="datetimeFigureOut">
              <a:rPr lang="zh-CN" altLang="en-US" smtClean="0"/>
              <a:pPr/>
              <a:t>2018/6/21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343" y="9431599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r">
              <a:defRPr sz="1200"/>
            </a:lvl1pPr>
          </a:lstStyle>
          <a:p>
            <a:fld id="{A200372A-8A8F-4F33-98DC-AD56062CC6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9923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/>
          <a:lstStyle>
            <a:lvl1pPr algn="r">
              <a:defRPr sz="1200"/>
            </a:lvl1pPr>
          </a:lstStyle>
          <a:p>
            <a:fld id="{1B1ADBE7-EA5F-4E96-BC0C-A98B935D2069}" type="datetimeFigureOut">
              <a:rPr lang="zh-CN" altLang="en-US" smtClean="0"/>
              <a:pPr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0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9" tIns="45670" rIns="91339" bIns="4567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339" tIns="45670" rIns="91339" bIns="4567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8" cy="496491"/>
          </a:xfrm>
          <a:prstGeom prst="rect">
            <a:avLst/>
          </a:prstGeom>
        </p:spPr>
        <p:txBody>
          <a:bodyPr vert="horz" lIns="91339" tIns="45670" rIns="91339" bIns="45670" rtlCol="0" anchor="b"/>
          <a:lstStyle>
            <a:lvl1pPr algn="r">
              <a:defRPr sz="1200"/>
            </a:lvl1pPr>
          </a:lstStyle>
          <a:p>
            <a:fld id="{4C7228B8-D81B-42BF-8710-E447C6C3AC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450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5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endParaRPr lang="zh-CN" altLang="en-US" sz="1200" b="1" dirty="0" smtClean="0">
              <a:solidFill>
                <a:srgbClr val="7030A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有时候你觉得看黑客电影挺过瘾，其实现实生活中就发生在你身边，甚至就发生在你身上。</a:t>
            </a:r>
            <a:endParaRPr lang="en-US" altLang="zh-CN" dirty="0" smtClean="0">
              <a:latin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itchFamily="34" charset="0"/>
              </a:rPr>
              <a:t>163</a:t>
            </a:r>
            <a:r>
              <a:rPr lang="zh-CN" altLang="en-US" dirty="0" smtClean="0">
                <a:latin typeface="Arial" pitchFamily="34" charset="0"/>
              </a:rPr>
              <a:t>邮件客户信息密码被盗事件，其实还是有很多人都知道被盗了，密码还是不改。</a:t>
            </a:r>
            <a:r>
              <a:rPr lang="en-US" altLang="zh-CN" dirty="0" smtClean="0">
                <a:latin typeface="Arial" pitchFamily="34" charset="0"/>
              </a:rPr>
              <a:t>--</a:t>
            </a:r>
            <a:r>
              <a:rPr lang="zh-CN" altLang="en-US" dirty="0" smtClean="0">
                <a:latin typeface="Arial" pitchFamily="34" charset="0"/>
              </a:rPr>
              <a:t>安全意识太差！</a:t>
            </a: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口令短语 例如“你是我的小呀小苹果”可以转换成“</a:t>
            </a:r>
            <a:r>
              <a:rPr lang="en-US" altLang="zh-CN" dirty="0" smtClean="0"/>
              <a:t>N4WDXYxpg!"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字符替换 例如将密码中的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替换</a:t>
            </a:r>
            <a:br>
              <a:rPr lang="zh-CN" altLang="en-US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单词误拼 例如将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拼写成</a:t>
            </a:r>
            <a:r>
              <a:rPr lang="en-US" altLang="zh-CN" dirty="0" err="1" smtClean="0"/>
              <a:t>appie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键盘模式 通过键盘上的固定键位来组合密码，例如</a:t>
            </a:r>
            <a:r>
              <a:rPr lang="en-US" altLang="zh-CN" dirty="0" smtClean="0"/>
              <a:t>QAWSEDRFTG</a:t>
            </a:r>
            <a:br>
              <a:rPr lang="en-US" altLang="zh-CN" dirty="0" smtClean="0"/>
            </a:b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latin typeface="+mn-ea"/>
              <a:ea typeface="+mn-ea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21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latin typeface="+mn-ea"/>
              <a:ea typeface="+mn-ea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latin typeface="+mn-ea"/>
              <a:ea typeface="+mn-ea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前一篇目录</a:t>
            </a:r>
            <a:r>
              <a:rPr lang="en-US" altLang="zh-CN" dirty="0" err="1" smtClean="0">
                <a:latin typeface="Arial" pitchFamily="34" charset="0"/>
              </a:rPr>
              <a:t>ppt</a:t>
            </a:r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CA5B9-F64E-4970-87CB-E75B794CA5B2}" type="slidenum">
              <a:rPr lang="zh-CN" altLang="en-US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atinLnBrk="0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DACF-CE10-442C-9F7D-224D0E5B6B5A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22300" y="4827588"/>
            <a:ext cx="8523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800" b="1" smtClean="0">
              <a:solidFill>
                <a:schemeClr val="bg1"/>
              </a:solidFill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43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8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9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0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8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9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0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50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0" y="762000"/>
            <a:ext cx="9145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169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02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grpSp>
        <p:nvGrpSpPr>
          <p:cNvPr id="7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8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9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0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8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9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0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02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9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10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95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11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12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3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7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8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9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8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6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7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30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9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10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6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F42FB0-E5FC-4495-8469-E2AF794587D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Group 54"/>
          <p:cNvGrpSpPr>
            <a:grpSpLocks/>
          </p:cNvGrpSpPr>
          <p:nvPr userDrawn="1"/>
        </p:nvGrpSpPr>
        <p:grpSpPr bwMode="auto">
          <a:xfrm>
            <a:off x="-1588" y="747126"/>
            <a:ext cx="9156701" cy="53975"/>
            <a:chOff x="-1" y="196"/>
            <a:chExt cx="5768" cy="635"/>
          </a:xfrm>
        </p:grpSpPr>
        <p:sp>
          <p:nvSpPr>
            <p:cNvPr id="9" name="Rectangle 36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99C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800" b="0"/>
            </a:p>
          </p:txBody>
        </p:sp>
        <p:sp>
          <p:nvSpPr>
            <p:cNvPr id="10" name="Freeform 51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4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  <p:sp>
          <p:nvSpPr>
            <p:cNvPr id="11" name="Freeform 41"/>
            <p:cNvSpPr>
              <a:spLocks/>
            </p:cNvSpPr>
            <p:nvPr userDrawn="1"/>
          </p:nvSpPr>
          <p:spPr bwMode="gray">
            <a:xfrm>
              <a:off x="-1" y="514"/>
              <a:ext cx="3702" cy="317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rgbClr val="0099CC"/>
                </a:gs>
                <a:gs pos="100000">
                  <a:srgbClr val="00475E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eaLnBrk="0" hangingPunct="0">
                <a:defRPr/>
              </a:pPr>
              <a:endParaRPr lang="zh-CN" altLang="en-US" sz="1800" b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808248"/>
            <a:ext cx="9132887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44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/>
          </p:cNvSpPr>
          <p:nvPr/>
        </p:nvSpPr>
        <p:spPr bwMode="auto">
          <a:xfrm>
            <a:off x="2411760" y="2285992"/>
            <a:ext cx="5112568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5000" b="1" spc="5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2015</a:t>
            </a:r>
            <a:r>
              <a:rPr lang="zh-CN" altLang="en-US" sz="5000" b="1" spc="5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年行动方案</a:t>
            </a:r>
          </a:p>
        </p:txBody>
      </p:sp>
      <p:sp>
        <p:nvSpPr>
          <p:cNvPr id="3" name="文本占位符 7"/>
          <p:cNvSpPr>
            <a:spLocks/>
          </p:cNvSpPr>
          <p:nvPr/>
        </p:nvSpPr>
        <p:spPr bwMode="auto">
          <a:xfrm>
            <a:off x="2653457" y="4653136"/>
            <a:ext cx="4006775" cy="86067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558ED5"/>
              </a:buClr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理赔事业部</a:t>
            </a:r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精算部</a:t>
            </a:r>
            <a:endParaRPr lang="en-US" altLang="zh-CN" sz="32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558ED5"/>
              </a:buClr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2015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21</a:t>
            </a: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日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5253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 smtClean="0"/>
              <a:t>1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/>
          <a:p>
            <a:r>
              <a:rPr lang="zh-CN" altLang="en-US" sz="4800" b="1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信息安全意识培训</a:t>
            </a:r>
            <a:endParaRPr lang="zh-CN" altLang="en-US" sz="4800" b="1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" name="图片占位符 9" descr="1425298402695178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2094" r="2094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800112" y="5053030"/>
            <a:ext cx="6700846" cy="8048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信息安全意识培训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4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1" descr="C:\Documents and Settings\Administrator\桌面\3ac79f3df8dcd1004b9f1f40728b4710b9122f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0"/>
            <a:ext cx="2928958" cy="2500330"/>
          </a:xfrm>
          <a:prstGeom prst="rect">
            <a:avLst/>
          </a:prstGeom>
          <a:noFill/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7" name="Picture 4" descr="http://www.0755car.com/n/img/2006/1004/12173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9" y="4572008"/>
            <a:ext cx="2857520" cy="212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http://www.kongming.cn/cottage/userpic/2010/20101101/201011117043728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4572024"/>
            <a:ext cx="32448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39"/>
          <p:cNvSpPr>
            <a:spLocks noChangeArrowheads="1"/>
          </p:cNvSpPr>
          <p:nvPr/>
        </p:nvSpPr>
        <p:spPr bwMode="auto">
          <a:xfrm>
            <a:off x="1500166" y="922323"/>
            <a:ext cx="5983287" cy="50641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09" tIns="45705" rIns="91409" bIns="45705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我们需要保护人身安全与财产安全！</a:t>
            </a:r>
          </a:p>
        </p:txBody>
      </p:sp>
      <p:pic>
        <p:nvPicPr>
          <p:cNvPr id="11" name="Picture 9" descr="http://a4.att.hudong.com/41/15/300000764046128011151590101_95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4" y="1643050"/>
            <a:ext cx="3214710" cy="248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4483074" y="3214686"/>
            <a:ext cx="1582738" cy="106203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</a:rPr>
              <a:t>水灾</a:t>
            </a:r>
            <a:endParaRPr lang="ja-JP" altLang="en-US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768574" y="4429124"/>
            <a:ext cx="1562100" cy="114300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</a:rPr>
              <a:t>交通事故</a:t>
            </a:r>
            <a:endParaRPr lang="ja-JP" altLang="en-US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483074" y="4429124"/>
            <a:ext cx="1582738" cy="114300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</a:rPr>
              <a:t>街头抢劫</a:t>
            </a:r>
            <a:endParaRPr lang="ja-JP" altLang="en-US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768574" y="3214686"/>
            <a:ext cx="1562100" cy="1062038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</a:rPr>
              <a:t>火灾</a:t>
            </a:r>
            <a:endParaRPr lang="ja-JP" altLang="en-US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</a:t>
            </a: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信息安全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Picture 4" descr="价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071678"/>
            <a:ext cx="312102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rdArt 5"/>
          <p:cNvSpPr>
            <a:spLocks noChangeArrowheads="1" noChangeShapeType="1" noTextEdit="1"/>
          </p:cNvSpPr>
          <p:nvPr/>
        </p:nvSpPr>
        <p:spPr bwMode="auto">
          <a:xfrm>
            <a:off x="4119536" y="2879715"/>
            <a:ext cx="4495800" cy="1427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E46C0A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</a:rPr>
              <a:t>信息和其它资产一样</a:t>
            </a:r>
          </a:p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E46C0A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</a:rPr>
              <a:t>是具有价值的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什么是信息安全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22" name="Picture 2" descr="C:\Documents and Settings\Administrator\桌面\新建文件夹\licG3CdEns0R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073" y="1643050"/>
            <a:ext cx="3901051" cy="2286016"/>
          </a:xfrm>
          <a:prstGeom prst="rect">
            <a:avLst/>
          </a:prstGeom>
          <a:noFill/>
        </p:spPr>
      </p:pic>
      <p:pic>
        <p:nvPicPr>
          <p:cNvPr id="30723" name="Picture 3" descr="C:\Documents and Settings\Administrator\桌面\新建文件夹\Img40069916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72" y="1000108"/>
            <a:ext cx="4143380" cy="318810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28596" y="485776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信息安全，就是保证信息的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机密性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完整性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可用性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信息安全三要素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5567335" y="2173274"/>
            <a:ext cx="2687637" cy="1539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保密！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91135" y="4497374"/>
            <a:ext cx="2662237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97" tIns="47298" rIns="94597" bIns="47298">
            <a:spAutoFit/>
          </a:bodyPr>
          <a:lstStyle/>
          <a:p>
            <a:pPr algn="just" defTabSz="465138" hangingPunct="0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zh-CN" altLang="en-US" sz="2700">
                <a:latin typeface="Bitstream Vera Sans"/>
              </a:rPr>
              <a:t>不该知道的人，不让他知道！</a:t>
            </a:r>
            <a:endParaRPr lang="en-US" altLang="zh-CN" sz="2700">
              <a:latin typeface="Bitstream Vera San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00174"/>
            <a:ext cx="40909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信息安全三要素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5634038" y="2084374"/>
            <a:ext cx="2455862" cy="1336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完整！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29190" y="4517648"/>
            <a:ext cx="4500594" cy="112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597" tIns="47298" rIns="94597" bIns="47298">
            <a:spAutoFit/>
          </a:bodyPr>
          <a:lstStyle/>
          <a:p>
            <a:pPr defTabSz="465138" hangingPunct="0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zh-CN" altLang="en-US" sz="2700" dirty="0">
                <a:latin typeface="Bitstream Vera Sans"/>
              </a:rPr>
              <a:t>信息不能追求残缺美</a:t>
            </a:r>
            <a:r>
              <a:rPr lang="zh-CN" altLang="en-US" sz="2700" dirty="0" smtClean="0">
                <a:latin typeface="Bitstream Vera Sans"/>
              </a:rPr>
              <a:t>！</a:t>
            </a:r>
            <a:endParaRPr lang="en-US" altLang="zh-CN" sz="2700" dirty="0" smtClean="0">
              <a:latin typeface="Bitstream Vera Sans"/>
            </a:endParaRPr>
          </a:p>
          <a:p>
            <a:pPr defTabSz="465138" hangingPunct="0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</a:pPr>
            <a:r>
              <a:rPr lang="zh-CN" altLang="en-US" sz="2700" dirty="0" smtClean="0">
                <a:latin typeface="Bitstream Vera Sans"/>
              </a:rPr>
              <a:t>确保信息不被篡改和破坏。</a:t>
            </a:r>
          </a:p>
        </p:txBody>
      </p:sp>
      <p:pic>
        <p:nvPicPr>
          <p:cNvPr id="9" name="Picture 10" descr="完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313" y="1500174"/>
            <a:ext cx="3976687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信息安全三要素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5545138" y="2043099"/>
            <a:ext cx="2471737" cy="1136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可用！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3588" y="3933812"/>
            <a:ext cx="4333875" cy="112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97" tIns="47298" rIns="94597" bIns="47298">
            <a:spAutoFit/>
          </a:bodyPr>
          <a:lstStyle/>
          <a:p>
            <a:pPr algn="just" defTabSz="465138" hangingPunct="0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zh-CN" altLang="en-US" sz="2700" dirty="0">
                <a:latin typeface="Bitstream Vera Sans"/>
              </a:rPr>
              <a:t>     信息要方便、快捷！</a:t>
            </a:r>
          </a:p>
          <a:p>
            <a:pPr algn="just" defTabSz="465138" hangingPunct="0">
              <a:lnSpc>
                <a:spcPct val="99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zh-CN" altLang="en-US" sz="2700" dirty="0" smtClean="0">
                <a:latin typeface="Bitstream Vera Sans"/>
              </a:rPr>
              <a:t>  </a:t>
            </a:r>
            <a:endParaRPr lang="en-US" altLang="zh-CN" sz="2700" dirty="0">
              <a:latin typeface="Bitstream Vera Sans"/>
            </a:endParaRPr>
          </a:p>
        </p:txBody>
      </p:sp>
      <p:pic>
        <p:nvPicPr>
          <p:cNvPr id="134145" name="Picture 1" descr="C:\Documents and Settings\Administrator\桌面\12-21-10-45-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84"/>
            <a:ext cx="3500462" cy="5387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769" y="11909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908720"/>
            <a:ext cx="8280920" cy="0"/>
          </a:xfrm>
          <a:prstGeom prst="line">
            <a:avLst/>
          </a:prstGeom>
          <a:ln w="635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6489" y="65253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/>
              <a:t>2</a:t>
            </a:r>
            <a:endParaRPr lang="en-US" altLang="zh-CN" sz="1050" dirty="0" smtClean="0"/>
          </a:p>
        </p:txBody>
      </p:sp>
      <p:grpSp>
        <p:nvGrpSpPr>
          <p:cNvPr id="2" name="组合 28"/>
          <p:cNvGrpSpPr/>
          <p:nvPr/>
        </p:nvGrpSpPr>
        <p:grpSpPr>
          <a:xfrm>
            <a:off x="5097994" y="764704"/>
            <a:ext cx="3218422" cy="2965459"/>
            <a:chOff x="5097994" y="764704"/>
            <a:chExt cx="3218422" cy="2965459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994" y="764704"/>
              <a:ext cx="3218422" cy="296545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 rot="21324496">
              <a:off x="5477095" y="2495117"/>
              <a:ext cx="27088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</a:rPr>
                <a:t>纠正错误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" name="组合 31"/>
          <p:cNvGrpSpPr/>
          <p:nvPr/>
        </p:nvGrpSpPr>
        <p:grpSpPr>
          <a:xfrm>
            <a:off x="4714876" y="3861048"/>
            <a:ext cx="3857651" cy="2704725"/>
            <a:chOff x="4932040" y="3861048"/>
            <a:chExt cx="3844619" cy="270472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32040" y="3861048"/>
              <a:ext cx="3672408" cy="270472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074333" y="4615773"/>
              <a:ext cx="27023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514350" marR="0" lvl="0" indent="-5143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latin typeface="微软雅黑" pitchFamily="34" charset="-122"/>
                  <a:cs typeface="Times New Roman" pitchFamily="18" charset="0"/>
                </a:rPr>
                <a:t>易犯的错误</a:t>
              </a:r>
              <a:endParaRPr lang="en-US" altLang="zh-CN" sz="2800" dirty="0" smtClean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zh-CN" sz="2800" dirty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  <a:p>
              <a:pPr marL="514350" marR="0" lvl="0" indent="-5143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uLnTx/>
                  <a:uFillTx/>
                  <a:latin typeface="微软雅黑" pitchFamily="34" charset="-122"/>
                  <a:cs typeface="Times New Roman" pitchFamily="18" charset="0"/>
                </a:rPr>
                <a:t>如何行动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uLnTx/>
                <a:uFillTx/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" name="组合 34"/>
          <p:cNvGrpSpPr/>
          <p:nvPr/>
        </p:nvGrpSpPr>
        <p:grpSpPr>
          <a:xfrm>
            <a:off x="539552" y="3861048"/>
            <a:ext cx="3961010" cy="2704725"/>
            <a:chOff x="539552" y="3861048"/>
            <a:chExt cx="3672408" cy="2704725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861048"/>
              <a:ext cx="3672408" cy="270472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43608" y="4731430"/>
              <a:ext cx="2885450" cy="129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514350" indent="-514350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latin typeface="微软雅黑" pitchFamily="34" charset="-122"/>
                  <a:cs typeface="Times New Roman" pitchFamily="18" charset="0"/>
                </a:rPr>
                <a:t>信息安全概念</a:t>
              </a:r>
              <a:endParaRPr lang="en-US" altLang="zh-CN" sz="2800" dirty="0" smtClean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  <a:p>
              <a:pPr marL="457200" lvl="0" indent="-457200">
                <a:lnSpc>
                  <a:spcPct val="100000"/>
                </a:lnSpc>
                <a:buFont typeface="Wingdings" pitchFamily="2" charset="2"/>
                <a:buChar char="p"/>
                <a:defRPr/>
              </a:pPr>
              <a:endPara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rial" pitchFamily="34" charset="0"/>
              </a:endParaRPr>
            </a:p>
            <a:p>
              <a:pPr marL="514350" lvl="0" indent="-514350">
                <a:lnSpc>
                  <a:spcPct val="100000"/>
                </a:lnSpc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latin typeface="微软雅黑" pitchFamily="34" charset="-122"/>
                  <a:cs typeface="Times New Roman" pitchFamily="18" charset="0"/>
                </a:rPr>
                <a:t>提高安全意识</a:t>
              </a:r>
              <a:endParaRPr lang="en-US" altLang="zh-CN" sz="2800" dirty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7" name="组合 37"/>
          <p:cNvGrpSpPr/>
          <p:nvPr/>
        </p:nvGrpSpPr>
        <p:grpSpPr>
          <a:xfrm>
            <a:off x="827584" y="764704"/>
            <a:ext cx="3218422" cy="2965459"/>
            <a:chOff x="827584" y="764704"/>
            <a:chExt cx="3218422" cy="2965459"/>
          </a:xfrm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764704"/>
              <a:ext cx="3218422" cy="2965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TextBox 42"/>
            <p:cNvSpPr txBox="1"/>
            <p:nvPr/>
          </p:nvSpPr>
          <p:spPr>
            <a:xfrm rot="21324496">
              <a:off x="1062663" y="2494995"/>
              <a:ext cx="271186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</a:rPr>
                <a:t>增强意识</a:t>
              </a:r>
              <a:endPara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9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 descr="C:\Documents and Settings\Administrator\桌面\新建文件夹\44957403201408111631054201040222273_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928670"/>
            <a:ext cx="4786346" cy="2928958"/>
          </a:xfrm>
          <a:prstGeom prst="rect">
            <a:avLst/>
          </a:prstGeom>
          <a:noFill/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口令安全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易犯错误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1142984"/>
            <a:ext cx="68580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脆弱的口令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...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少于</a:t>
            </a:r>
            <a:r>
              <a:rPr lang="en-US" altLang="zh-CN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个字符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用户名与口令相同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口令一直不变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所有系统都使用相同的口令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单一的字符类型，例如只用小写字母，或只用数字</a:t>
            </a:r>
            <a:endParaRPr lang="en-US" altLang="zh-CN" sz="2000" dirty="0" smtClean="0">
              <a:latin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最常被人使用的弱口令：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000" dirty="0" smtClean="0">
                <a:latin typeface="+mn-ea"/>
              </a:rPr>
              <a:t>  自己、家人、朋友、亲戚、宠物的名字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defRPr/>
            </a:pPr>
            <a:r>
              <a:rPr lang="zh-CN" altLang="en-US" sz="2000" dirty="0" smtClean="0">
                <a:latin typeface="+mn-ea"/>
              </a:rPr>
              <a:t>  生日、结婚纪念日、电话号码等个人信息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6724664" y="4005868"/>
            <a:ext cx="1776426" cy="923330"/>
          </a:xfrm>
          <a:prstGeom prst="rect">
            <a:avLst/>
          </a:prstGeom>
        </p:spPr>
        <p:txBody>
          <a:bodyPr wrap="square">
            <a:spAutoFit/>
            <a:scene3d>
              <a:camera prst="isometricOffAxis1Righ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defRPr/>
            </a:pPr>
            <a:r>
              <a:rPr lang="en-US" altLang="zh-CN" sz="3600" b="1" dirty="0" smtClean="0">
                <a:ln w="38100" cmpd="sng">
                  <a:solidFill>
                    <a:srgbClr val="0000FF"/>
                  </a:solidFill>
                  <a:round/>
                </a:ln>
                <a:blipFill>
                  <a:blip r:embed="rId4"/>
                  <a:tile tx="0" ty="0" sx="100000" sy="100000" flip="none" algn="tl"/>
                </a:blip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1111</a:t>
            </a:r>
            <a:endParaRPr lang="zh-CN" altLang="en-US" sz="3600" dirty="0">
              <a:ln w="38100" cmpd="sng">
                <a:solidFill>
                  <a:srgbClr val="0000FF"/>
                </a:solidFill>
                <a:round/>
              </a:ln>
              <a:blipFill>
                <a:blip r:embed="rId4"/>
                <a:tile tx="0" ty="0" sx="100000" sy="100000" flip="none" algn="tl"/>
              </a:blip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8" y="4831016"/>
            <a:ext cx="2143140" cy="834909"/>
          </a:xfrm>
          <a:prstGeom prst="rect">
            <a:avLst/>
          </a:prstGeom>
        </p:spPr>
        <p:txBody>
          <a:bodyPr wrap="square">
            <a:spAutoFit/>
            <a:scene3d>
              <a:camera prst="isometricOffAxis1Right"/>
              <a:lightRig rig="threePt" dir="t"/>
            </a:scene3d>
            <a:sp3d extrusionH="57150">
              <a:bevelT w="82550" h="38100" prst="coolSlant"/>
              <a:bevelB w="38100" h="38100"/>
            </a:sp3d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defRPr/>
            </a:pPr>
            <a:r>
              <a:rPr lang="en-US" altLang="zh-CN" sz="3600" b="1" dirty="0" smtClean="0">
                <a:ln w="38100" cmpd="sng">
                  <a:solidFill>
                    <a:schemeClr val="accent6">
                      <a:lumMod val="75000"/>
                    </a:schemeClr>
                  </a:solidFill>
                  <a:round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123456</a:t>
            </a:r>
            <a:endParaRPr lang="zh-CN" altLang="en-US" sz="3600" dirty="0">
              <a:ln w="38100" cmpd="sng">
                <a:solidFill>
                  <a:schemeClr val="accent6">
                    <a:lumMod val="75000"/>
                  </a:schemeClr>
                </a:solidFill>
                <a:round/>
              </a:ln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388" y="5572140"/>
            <a:ext cx="2143140" cy="834909"/>
          </a:xfrm>
          <a:prstGeom prst="rect">
            <a:avLst/>
          </a:prstGeom>
        </p:spPr>
        <p:txBody>
          <a:bodyPr wrap="square">
            <a:spAutoFit/>
            <a:scene3d>
              <a:camera prst="isometricOffAxis1Right"/>
              <a:lightRig rig="threePt" dir="t"/>
            </a:scene3d>
            <a:sp3d extrusionH="57150">
              <a:bevelT w="82550" h="38100" prst="coolSlant"/>
              <a:bevelB w="38100" h="38100"/>
            </a:sp3d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defRPr/>
            </a:pPr>
            <a:r>
              <a:rPr lang="en-US" altLang="zh-CN" sz="3600" b="1" dirty="0" smtClean="0">
                <a:ln w="38100" cmpd="sng">
                  <a:solidFill>
                    <a:schemeClr val="accent3">
                      <a:lumMod val="50000"/>
                    </a:schemeClr>
                  </a:solidFill>
                  <a:round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abc123</a:t>
            </a:r>
            <a:endParaRPr lang="zh-CN" altLang="en-US" sz="3600" dirty="0">
              <a:ln w="38100" cmpd="sng">
                <a:solidFill>
                  <a:schemeClr val="accent3">
                    <a:lumMod val="50000"/>
                  </a:schemeClr>
                </a:solidFill>
                <a:round/>
              </a:ln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口令安全</a:t>
            </a:r>
            <a:r>
              <a:rPr lang="en-US" altLang="zh-CN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易犯错误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1338262" y="1731971"/>
          <a:ext cx="6734200" cy="491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r:id="rId5" imgW="8955800" imgH="5901439" progId="Excel.Sheet.8">
                  <p:embed/>
                </p:oleObj>
              </mc:Choice>
              <mc:Fallback>
                <p:oleObj r:id="rId5" imgW="8955800" imgH="5901439" progId="Excel.Sheet.8">
                  <p:embed/>
                  <p:pic>
                    <p:nvPicPr>
                      <p:cNvPr id="0" name="内容占位符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2" y="1731971"/>
                        <a:ext cx="6734200" cy="4911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44"/>
          <p:cNvSpPr>
            <a:spLocks noChangeArrowheads="1"/>
          </p:cNvSpPr>
          <p:nvPr/>
        </p:nvSpPr>
        <p:spPr bwMode="gray">
          <a:xfrm>
            <a:off x="2643174" y="1000108"/>
            <a:ext cx="3494088" cy="50006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 eaLnBrk="0" hangingPunct="0"/>
            <a:r>
              <a:rPr lang="zh-CN" altLang="en-US" sz="2000" b="1" dirty="0">
                <a:latin typeface="宋体" pitchFamily="2" charset="-122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弱口令</a:t>
            </a:r>
            <a:r>
              <a:rPr lang="zh-CN" altLang="en-US" sz="2000" b="1" dirty="0">
                <a:latin typeface="宋体" pitchFamily="2" charset="-122"/>
              </a:rPr>
              <a:t>”很容易被破解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口令安全</a:t>
            </a:r>
            <a:r>
              <a:rPr lang="en-US" altLang="zh-CN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如何行动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635000" y="2212984"/>
            <a:ext cx="7861300" cy="2501900"/>
            <a:chOff x="457200" y="3581400"/>
            <a:chExt cx="8382000" cy="246274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3581400"/>
              <a:ext cx="8382000" cy="154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533370" y="5104986"/>
              <a:ext cx="1531847" cy="939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342900" eaLnBrk="0" hangingPunct="0">
                <a:lnSpc>
                  <a:spcPct val="150000"/>
                </a:lnSpc>
                <a:spcBef>
                  <a:spcPct val="40000"/>
                </a:spcBef>
                <a:buClr>
                  <a:schemeClr val="hlink"/>
                </a:buClr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口令至少应该由</a:t>
              </a:r>
              <a:r>
                <a:rPr lang="en-US" altLang="zh-CN" sz="1400" dirty="0">
                  <a:latin typeface="+mn-ea"/>
                  <a:ea typeface="+mn-ea"/>
                </a:rPr>
                <a:t>8</a:t>
              </a:r>
              <a:r>
                <a:rPr lang="zh-CN" altLang="en-US" sz="1400" dirty="0">
                  <a:latin typeface="+mn-ea"/>
                  <a:ea typeface="+mn-ea"/>
                </a:rPr>
                <a:t>个字符组成</a:t>
              </a:r>
              <a:endParaRPr lang="en-US" altLang="zh-CN" sz="1400" dirty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2209093" y="5104986"/>
              <a:ext cx="1448908" cy="89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342900" eaLnBrk="0" hangingPunct="0">
                <a:lnSpc>
                  <a:spcPct val="150000"/>
                </a:lnSpc>
                <a:spcBef>
                  <a:spcPct val="40000"/>
                </a:spcBef>
                <a:buClr>
                  <a:schemeClr val="hlink"/>
                </a:buClr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口令应包含大小写字母</a:t>
              </a:r>
              <a:endParaRPr lang="en-US" altLang="zh-CN" sz="1400" dirty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962678" y="5104986"/>
              <a:ext cx="1371046" cy="89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342900" eaLnBrk="0" hangingPunct="0">
                <a:lnSpc>
                  <a:spcPct val="150000"/>
                </a:lnSpc>
                <a:spcBef>
                  <a:spcPct val="40000"/>
                </a:spcBef>
                <a:buClr>
                  <a:schemeClr val="hlink"/>
                </a:buClr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口令应包含数字、特殊字符</a:t>
              </a:r>
              <a:endParaRPr lang="en-US" altLang="zh-CN" sz="1400" dirty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5638400" y="5104986"/>
              <a:ext cx="1372738" cy="89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342900" eaLnBrk="0" hangingPunct="0">
                <a:lnSpc>
                  <a:spcPct val="150000"/>
                </a:lnSpc>
                <a:spcBef>
                  <a:spcPct val="40000"/>
                </a:spcBef>
                <a:buClr>
                  <a:schemeClr val="hlink"/>
                </a:buClr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不要使用字典中的单词</a:t>
              </a:r>
              <a:endParaRPr lang="en-US" altLang="zh-CN" sz="1400" dirty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7315816" y="5104986"/>
              <a:ext cx="1371046" cy="89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-342900" eaLnBrk="0" hangingPunct="0">
                <a:lnSpc>
                  <a:spcPct val="150000"/>
                </a:lnSpc>
                <a:spcBef>
                  <a:spcPct val="40000"/>
                </a:spcBef>
                <a:buClr>
                  <a:schemeClr val="hlink"/>
                </a:buClr>
                <a:defRPr/>
              </a:pPr>
              <a:r>
                <a:rPr lang="zh-CN" altLang="en-US" sz="1400" dirty="0">
                  <a:latin typeface="+mn-ea"/>
                  <a:ea typeface="+mn-ea"/>
                </a:rPr>
                <a:t>不要基于人的姓名、生日</a:t>
              </a:r>
              <a:endParaRPr lang="en-US" altLang="zh-CN" sz="1400" dirty="0">
                <a:latin typeface="+mn-ea"/>
                <a:ea typeface="+mn-ea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7158" y="1460508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40000"/>
              </a:spcBef>
              <a:buClr>
                <a:schemeClr val="hlink"/>
              </a:buClr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  强壮的口令</a:t>
            </a:r>
            <a:endParaRPr lang="en-US" altLang="zh-CN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你遇到过吗？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42844" y="904386"/>
            <a:ext cx="20717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0" dirty="0" smtClean="0">
                <a:latin typeface="+mn-ea"/>
                <a:ea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：</a:t>
            </a:r>
            <a:endParaRPr lang="zh-CN" altLang="en-US" sz="2800" b="0" dirty="0">
              <a:latin typeface="+mn-ea"/>
              <a:ea typeface="+mn-ea"/>
            </a:endParaRPr>
          </a:p>
        </p:txBody>
      </p:sp>
      <p:pic>
        <p:nvPicPr>
          <p:cNvPr id="136193" name="Picture 1" descr="C:\Documents and Settings\Administrator\桌面\8644ebf81a4c510f0d93ae936059252dd52aa5e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429000"/>
            <a:ext cx="4690502" cy="2928958"/>
          </a:xfrm>
          <a:prstGeom prst="rect">
            <a:avLst/>
          </a:prstGeom>
          <a:noFill/>
        </p:spPr>
      </p:pic>
      <p:pic>
        <p:nvPicPr>
          <p:cNvPr id="132097" name="Picture 1" descr="C:\Documents and Settings\Administrator\桌面\b90e7bec54e736d186ae6e209a504fc2d562695d.jpg"/>
          <p:cNvPicPr>
            <a:picLocks noChangeAspect="1" noChangeArrowheads="1"/>
          </p:cNvPicPr>
          <p:nvPr/>
        </p:nvPicPr>
        <p:blipFill>
          <a:blip r:embed="rId4"/>
          <a:srcRect l="59880" t="1761"/>
          <a:stretch>
            <a:fillRect/>
          </a:stretch>
        </p:blipFill>
        <p:spPr bwMode="auto">
          <a:xfrm>
            <a:off x="4857752" y="1214422"/>
            <a:ext cx="4124308" cy="53578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42844" y="1740747"/>
            <a:ext cx="4643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上网正在兴头上，突然</a:t>
            </a:r>
            <a:r>
              <a:rPr lang="en-US" altLang="zh-CN" sz="2400" dirty="0" smtClean="0">
                <a:latin typeface="+mn-ea"/>
              </a:rPr>
              <a:t>IE </a:t>
            </a:r>
            <a:r>
              <a:rPr lang="zh-CN" altLang="en-US" sz="2400" dirty="0" smtClean="0">
                <a:latin typeface="+mn-ea"/>
              </a:rPr>
              <a:t>窗口不停地打开，直到资源耗尽死机？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271490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口令安全</a:t>
            </a:r>
            <a:r>
              <a:rPr lang="en-US" altLang="zh-CN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如何行动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914400" y="1357298"/>
            <a:ext cx="8229600" cy="571504"/>
          </a:xfrm>
        </p:spPr>
        <p:txBody>
          <a:bodyPr>
            <a:noAutofit/>
          </a:bodyPr>
          <a:lstStyle/>
          <a:p>
            <a:pPr>
              <a:buFont typeface="Times"/>
              <a:buNone/>
            </a:pPr>
            <a:r>
              <a:rPr lang="zh-CN" altLang="en-US" sz="2400" dirty="0" smtClean="0">
                <a:latin typeface="+mn-ea"/>
              </a:rPr>
              <a:t>密码：</a:t>
            </a:r>
            <a:r>
              <a:rPr lang="en-US" altLang="zh-CN" sz="2400" dirty="0" smtClean="0">
                <a:latin typeface="+mn-ea"/>
              </a:rPr>
              <a:t>ppnn13%  dkstFeb.1st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>
              <a:buFont typeface="Times"/>
              <a:buNone/>
            </a:pPr>
            <a:endParaRPr lang="en-US" sz="2200" dirty="0" smtClean="0"/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528666" y="1643050"/>
            <a:ext cx="804386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buClr>
                <a:schemeClr val="tx1"/>
              </a:buClr>
              <a:buSzPct val="65000"/>
              <a:buFont typeface="Times" pitchFamily="18" charset="0"/>
              <a:buNone/>
              <a:tabLst>
                <a:tab pos="1314450" algn="l"/>
              </a:tabLst>
              <a:defRPr/>
            </a:pPr>
            <a: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  <a:t/>
            </a:r>
            <a:b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</a:br>
            <a:r>
              <a:rPr lang="zh-CN" altLang="en-US" sz="2200" b="0" kern="0" dirty="0">
                <a:solidFill>
                  <a:srgbClr val="0070C0"/>
                </a:solidFill>
                <a:latin typeface="+mn-lt"/>
                <a:ea typeface="+mn-ea"/>
              </a:rPr>
              <a:t>解释：娉娉袅袅十三余，豆蔻梢头二月初</a:t>
            </a:r>
            <a: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  <a:t/>
            </a:r>
            <a:b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</a:br>
            <a: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  <a:t/>
            </a:r>
            <a:b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</a:br>
            <a:endParaRPr lang="en-US" sz="2200" b="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115000"/>
              </a:lnSpc>
              <a:buClr>
                <a:schemeClr val="tx1"/>
              </a:buClr>
              <a:buSzPct val="65000"/>
              <a:buFont typeface="Times" pitchFamily="18" charset="0"/>
              <a:buNone/>
              <a:tabLst>
                <a:tab pos="1314450" algn="l"/>
              </a:tabLst>
              <a:defRPr/>
            </a:pPr>
            <a: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  <a:t/>
            </a:r>
            <a:br>
              <a:rPr lang="en-US" sz="2200" b="0" kern="0" dirty="0">
                <a:solidFill>
                  <a:srgbClr val="0070C0"/>
                </a:solidFill>
                <a:latin typeface="+mn-lt"/>
                <a:ea typeface="+mn-ea"/>
              </a:rPr>
            </a:br>
            <a:r>
              <a:rPr lang="en-US" sz="2200" b="0" kern="0" dirty="0" smtClean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endParaRPr lang="zh-CN" altLang="en-US" sz="2200" b="0" kern="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2548023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/>
              <a:t>密码： </a:t>
            </a:r>
            <a:r>
              <a:rPr lang="en-US" altLang="zh-CN" sz="2400" dirty="0" smtClean="0">
                <a:latin typeface="+mn-ea"/>
              </a:rPr>
              <a:t>FLZX3000c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Y4yhl9day</a:t>
            </a: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952095" y="3500438"/>
            <a:ext cx="52629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kern="0" dirty="0" smtClean="0">
                <a:solidFill>
                  <a:srgbClr val="0070C0"/>
                </a:solidFill>
              </a:rPr>
              <a:t>解释：飞流直下三千尺，疑似银河落九天</a:t>
            </a:r>
            <a:endParaRPr lang="en-US" altLang="zh-CN" sz="2200" kern="0" dirty="0" smtClean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100" y="4357694"/>
            <a:ext cx="2912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密码： </a:t>
            </a:r>
            <a:r>
              <a:rPr lang="en-US" altLang="zh-CN" sz="2400" dirty="0" err="1" smtClean="0">
                <a:latin typeface="+mn-ea"/>
              </a:rPr>
              <a:t>Wwjlwdmm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8168" y="5000636"/>
            <a:ext cx="32880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kern="0" dirty="0" smtClean="0">
                <a:solidFill>
                  <a:srgbClr val="0070C0"/>
                </a:solidFill>
              </a:rPr>
              <a:t>解释：我忘记了我的密码</a:t>
            </a:r>
            <a:endParaRPr lang="en-US" altLang="zh-CN" sz="2200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电子邮件安全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图片 4" descr="Diddl-Email-3143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301" y="928670"/>
            <a:ext cx="26574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57356" y="1857364"/>
            <a:ext cx="7000924" cy="52149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latin typeface="+mn-ea"/>
              </a:rPr>
              <a:t>电子邮件欺骗的特点： 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Times" pitchFamily="18" charset="0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据统计，有超过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87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％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的病毒是借助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Email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进入的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Times" pitchFamily="18" charset="0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    </a:t>
            </a:r>
            <a:r>
              <a:rPr lang="en-US" altLang="zh-CN" sz="2400" dirty="0" smtClean="0">
                <a:latin typeface="+mn-ea"/>
              </a:rPr>
              <a:t>A.</a:t>
            </a:r>
            <a:r>
              <a:rPr lang="zh-CN" altLang="en-US" sz="2400" dirty="0" smtClean="0">
                <a:latin typeface="+mn-ea"/>
              </a:rPr>
              <a:t>邮件标题：</a:t>
            </a:r>
            <a:r>
              <a:rPr lang="en-US" altLang="zh-CN" sz="2400" dirty="0" smtClean="0">
                <a:latin typeface="+mn-ea"/>
              </a:rPr>
              <a:t>I LOVE YOU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Great joke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Message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Special offer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％</a:t>
            </a:r>
            <a:r>
              <a:rPr lang="zh-CN" altLang="en-US" sz="2400" dirty="0" smtClean="0">
                <a:latin typeface="+mn-ea"/>
              </a:rPr>
              <a:t>多的人会打开邮件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 typeface="Times" pitchFamily="18" charset="0"/>
              <a:buNone/>
              <a:defRPr/>
            </a:pPr>
            <a:r>
              <a:rPr lang="en-US" altLang="zh-CN" sz="2400" dirty="0" smtClean="0">
                <a:latin typeface="+mn-ea"/>
              </a:rPr>
              <a:t>     B.</a:t>
            </a:r>
            <a:r>
              <a:rPr lang="zh-CN" altLang="en-US" sz="2400" dirty="0" smtClean="0">
                <a:latin typeface="+mn-ea"/>
              </a:rPr>
              <a:t>邮件内文有时并无威吓性，反而含有令人欣喜的信息，例如告知收件人中奖。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2556213"/>
            <a:ext cx="4857784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/>
              <a:t>PC</a:t>
            </a:r>
            <a:r>
              <a:rPr lang="zh-CN" altLang="en-US" sz="2000" b="1" dirty="0" smtClean="0"/>
              <a:t>端：</a:t>
            </a:r>
            <a:endParaRPr lang="en-US" altLang="zh-CN" sz="2000" b="1" dirty="0" smtClean="0"/>
          </a:p>
          <a:p>
            <a:pPr>
              <a:defRPr/>
            </a:pPr>
            <a:r>
              <a:rPr lang="zh-CN" altLang="en-US" sz="2000" b="1" dirty="0" smtClean="0"/>
              <a:t>退出某应用账号时选择“退出”、“注销”等选项，不要直接关闭浏览器。</a:t>
            </a:r>
            <a:endParaRPr lang="en-US" altLang="zh-CN" sz="20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285720" y="4000504"/>
            <a:ext cx="8501122" cy="27084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木马短信：</a:t>
            </a:r>
            <a:r>
              <a:rPr lang="zh-CN" altLang="en-US" sz="2000" dirty="0" smtClean="0">
                <a:solidFill>
                  <a:schemeClr val="bg1"/>
                </a:solidFill>
              </a:rPr>
              <a:t/>
            </a:r>
            <a:br>
              <a:rPr lang="zh-CN" altLang="en-US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　　</a:t>
            </a:r>
            <a:r>
              <a:rPr lang="en-US" altLang="zh-CN" sz="2000" dirty="0" smtClean="0">
                <a:solidFill>
                  <a:schemeClr val="bg1"/>
                </a:solidFill>
              </a:rPr>
              <a:t>1..</a:t>
            </a:r>
            <a:r>
              <a:rPr lang="zh-CN" altLang="en-US" sz="2000" dirty="0" smtClean="0">
                <a:solidFill>
                  <a:schemeClr val="bg1"/>
                </a:solidFill>
              </a:rPr>
              <a:t>这是聚会的照片，好珍贵的留影，你快看看吧！</a:t>
            </a:r>
            <a:br>
              <a:rPr lang="zh-CN" altLang="en-US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　　</a:t>
            </a:r>
            <a:r>
              <a:rPr lang="en-US" altLang="zh-CN" sz="2000" dirty="0" smtClean="0">
                <a:solidFill>
                  <a:schemeClr val="bg1"/>
                </a:solidFill>
              </a:rPr>
              <a:t>2.</a:t>
            </a:r>
            <a:r>
              <a:rPr lang="zh-CN" altLang="en-US" sz="2000" dirty="0" smtClean="0">
                <a:solidFill>
                  <a:schemeClr val="bg1"/>
                </a:solidFill>
              </a:rPr>
              <a:t>有人悄悄关注了你，点击了解！</a:t>
            </a:r>
            <a:br>
              <a:rPr lang="zh-CN" altLang="en-US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　　</a:t>
            </a:r>
            <a:r>
              <a:rPr lang="en-US" altLang="zh-CN" sz="2000" dirty="0" smtClean="0">
                <a:solidFill>
                  <a:schemeClr val="bg1"/>
                </a:solidFill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</a:rPr>
              <a:t>家长您好，这是本学期学校总结学生各项表现资料，请查收！</a:t>
            </a:r>
            <a:br>
              <a:rPr lang="zh-CN" altLang="en-US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　　</a:t>
            </a:r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en-US" sz="2000" dirty="0" smtClean="0">
                <a:solidFill>
                  <a:schemeClr val="bg1"/>
                </a:solidFill>
              </a:rPr>
              <a:t>你的他有外遇，还被拍了下来，点击查看照片！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720" y="1193527"/>
            <a:ext cx="4857784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手机移动端：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/>
              <a:t>不要乱点、乱下、乱用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各种软件、链接、图片等。</a:t>
            </a:r>
            <a:endParaRPr lang="zh-CN" altLang="en-US" sz="2000" b="1" dirty="0"/>
          </a:p>
        </p:txBody>
      </p:sp>
      <p:pic>
        <p:nvPicPr>
          <p:cNvPr id="149506" name="Picture 2" descr="C:\Documents and Settings\Administrator\桌面\客户信息安全培训\u=4170585865,2726313914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803" y="1000108"/>
            <a:ext cx="3276601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872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© 2009</a:t>
            </a:r>
            <a:r>
              <a:rPr lang="en-US" altLang="zh-CN" smtClean="0">
                <a:latin typeface="Arial" pitchFamily="34" charset="0"/>
              </a:rPr>
              <a:t> </a:t>
            </a:r>
            <a:r>
              <a:rPr lang="zh-CN" altLang="en-US" smtClean="0">
                <a:latin typeface="Arial" pitchFamily="34" charset="0"/>
              </a:rPr>
              <a:t>中科软科技股份有限公司 金融保险一部</a:t>
            </a:r>
            <a:endParaRPr lang="en-US" altLang="en-US" smtClean="0">
              <a:latin typeface="Arial" pitchFamily="34" charset="0"/>
            </a:endParaRPr>
          </a:p>
        </p:txBody>
      </p:sp>
      <p:pic>
        <p:nvPicPr>
          <p:cNvPr id="158724" name="Picture 3" descr="0304_des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3" descr="0304_desk"/>
          <p:cNvPicPr>
            <a:picLocks noChangeAspect="1" noChangeArrowheads="1"/>
          </p:cNvPicPr>
          <p:nvPr/>
        </p:nvPicPr>
        <p:blipFill>
          <a:blip r:embed="rId2" cstate="print">
            <a:lum bright="4000"/>
          </a:blip>
          <a:srcRect/>
          <a:stretch>
            <a:fillRect/>
          </a:stretch>
        </p:blipFill>
        <p:spPr bwMode="auto">
          <a:xfrm>
            <a:off x="-11998" y="0"/>
            <a:ext cx="9159876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47" name="灯片编号占位符 3"/>
          <p:cNvSpPr txBox="1">
            <a:spLocks/>
          </p:cNvSpPr>
          <p:nvPr/>
        </p:nvSpPr>
        <p:spPr bwMode="auto">
          <a:xfrm>
            <a:off x="3433763" y="6554788"/>
            <a:ext cx="2203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479" tIns="41239" rIns="82479" bIns="41239"/>
          <a:lstStyle/>
          <a:p>
            <a:pPr defTabSz="823913"/>
            <a:r>
              <a:rPr lang="zh-CN" altLang="en-US" sz="2200">
                <a:latin typeface="Times New Roman" pitchFamily="18" charset="0"/>
                <a:ea typeface="微软雅黑" pitchFamily="34" charset="-122"/>
              </a:rPr>
              <a:t>第</a:t>
            </a:r>
            <a:fld id="{F737BFFB-FBE2-46D4-8DBD-D26EB852AD4D}" type="slidenum">
              <a:rPr lang="zh-CN" altLang="en-US" sz="2200">
                <a:latin typeface="Times New Roman" pitchFamily="18" charset="0"/>
                <a:ea typeface="微软雅黑" pitchFamily="34" charset="-122"/>
              </a:rPr>
              <a:pPr defTabSz="823913"/>
              <a:t>24</a:t>
            </a:fld>
            <a:r>
              <a:rPr lang="zh-CN" altLang="en-US" sz="2200">
                <a:latin typeface="Times New Roman" pitchFamily="18" charset="0"/>
                <a:ea typeface="微软雅黑" pitchFamily="34" charset="-122"/>
              </a:rPr>
              <a:t>页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895475" y="85725"/>
            <a:ext cx="7248525" cy="5964238"/>
            <a:chOff x="1894902" y="85554"/>
            <a:chExt cx="7249098" cy="5964997"/>
          </a:xfrm>
        </p:grpSpPr>
        <p:sp>
          <p:nvSpPr>
            <p:cNvPr id="23" name="Rectangular Callout 17"/>
            <p:cNvSpPr/>
            <p:nvPr/>
          </p:nvSpPr>
          <p:spPr>
            <a:xfrm>
              <a:off x="5206689" y="214158"/>
              <a:ext cx="1370121" cy="288962"/>
            </a:xfrm>
            <a:prstGeom prst="wedgeRectCallout">
              <a:avLst>
                <a:gd name="adj1" fmla="val -38578"/>
                <a:gd name="adj2" fmla="val 20012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电脑未锁屏</a:t>
              </a:r>
            </a:p>
          </p:txBody>
        </p:sp>
        <p:sp>
          <p:nvSpPr>
            <p:cNvPr id="24" name="Rectangular Callout 18"/>
            <p:cNvSpPr/>
            <p:nvPr/>
          </p:nvSpPr>
          <p:spPr>
            <a:xfrm>
              <a:off x="3841331" y="2457581"/>
              <a:ext cx="1371708" cy="574748"/>
            </a:xfrm>
            <a:prstGeom prst="wedgeRectCallout">
              <a:avLst>
                <a:gd name="adj1" fmla="val 69469"/>
                <a:gd name="adj2" fmla="val -104339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记录登陆密码的贴纸</a:t>
              </a:r>
            </a:p>
          </p:txBody>
        </p:sp>
        <p:sp>
          <p:nvSpPr>
            <p:cNvPr id="25" name="Rectangular Callout 19"/>
            <p:cNvSpPr/>
            <p:nvPr/>
          </p:nvSpPr>
          <p:spPr>
            <a:xfrm>
              <a:off x="7232499" y="85554"/>
              <a:ext cx="1660656" cy="574748"/>
            </a:xfrm>
            <a:prstGeom prst="wedgeRectCallout">
              <a:avLst>
                <a:gd name="adj1" fmla="val -41908"/>
                <a:gd name="adj2" fmla="val 132485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遗留在白板上的敏感数据</a:t>
              </a:r>
            </a:p>
          </p:txBody>
        </p:sp>
        <p:sp>
          <p:nvSpPr>
            <p:cNvPr id="26" name="Rectangular Callout 20"/>
            <p:cNvSpPr/>
            <p:nvPr/>
          </p:nvSpPr>
          <p:spPr>
            <a:xfrm>
              <a:off x="1894902" y="4253272"/>
              <a:ext cx="1443152" cy="576335"/>
            </a:xfrm>
            <a:prstGeom prst="wedgeRectCallout">
              <a:avLst>
                <a:gd name="adj1" fmla="val -99409"/>
                <a:gd name="adj2" fmla="val -9066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垃圾桶里的文件未粉碎</a:t>
              </a:r>
            </a:p>
          </p:txBody>
        </p:sp>
        <p:sp>
          <p:nvSpPr>
            <p:cNvPr id="27" name="Rectangular Callout 21"/>
            <p:cNvSpPr/>
            <p:nvPr/>
          </p:nvSpPr>
          <p:spPr>
            <a:xfrm>
              <a:off x="5428956" y="3967486"/>
              <a:ext cx="1370121" cy="574748"/>
            </a:xfrm>
            <a:prstGeom prst="wedgeRectCallout">
              <a:avLst>
                <a:gd name="adj1" fmla="val 123086"/>
                <a:gd name="adj2" fmla="val -4441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插在锁上的钥匙</a:t>
              </a:r>
            </a:p>
          </p:txBody>
        </p:sp>
        <p:sp>
          <p:nvSpPr>
            <p:cNvPr id="28" name="Rectangular Callout 22"/>
            <p:cNvSpPr/>
            <p:nvPr/>
          </p:nvSpPr>
          <p:spPr>
            <a:xfrm>
              <a:off x="6222769" y="5690142"/>
              <a:ext cx="1441564" cy="360409"/>
            </a:xfrm>
            <a:prstGeom prst="wedgeRectCallout">
              <a:avLst>
                <a:gd name="adj1" fmla="val 42527"/>
                <a:gd name="adj2" fmla="val -196244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抽屉未上锁</a:t>
              </a:r>
            </a:p>
          </p:txBody>
        </p:sp>
        <p:sp>
          <p:nvSpPr>
            <p:cNvPr id="29" name="Rectangular Callout 23"/>
            <p:cNvSpPr/>
            <p:nvPr/>
          </p:nvSpPr>
          <p:spPr>
            <a:xfrm>
              <a:off x="5286070" y="3105363"/>
              <a:ext cx="1441564" cy="573161"/>
            </a:xfrm>
            <a:prstGeom prst="wedgeRectCallout">
              <a:avLst>
                <a:gd name="adj1" fmla="val 59239"/>
                <a:gd name="adj2" fmla="val -122299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打印出的文件未取走</a:t>
              </a:r>
            </a:p>
          </p:txBody>
        </p:sp>
        <p:sp>
          <p:nvSpPr>
            <p:cNvPr id="30" name="Rectangular Callout 24"/>
            <p:cNvSpPr/>
            <p:nvPr/>
          </p:nvSpPr>
          <p:spPr>
            <a:xfrm>
              <a:off x="7737364" y="4253272"/>
              <a:ext cx="1406636" cy="576335"/>
            </a:xfrm>
            <a:prstGeom prst="wedgeRectCallout">
              <a:avLst>
                <a:gd name="adj1" fmla="val -22196"/>
                <a:gd name="adj2" fmla="val -234463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479" tIns="41239" rIns="82479" bIns="41239" anchor="ctr"/>
            <a:lstStyle/>
            <a:p>
              <a:pPr algn="ctr">
                <a:spcBef>
                  <a:spcPts val="541"/>
                </a:spcBef>
                <a:spcAft>
                  <a:spcPts val="541"/>
                </a:spcAft>
                <a:defRPr/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记录机密信息的记事本</a:t>
              </a:r>
              <a:endPara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571536" y="1"/>
            <a:ext cx="10144196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5660244" y="4677329"/>
            <a:ext cx="448392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8000" b="1" spc="60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谢  </a:t>
            </a:r>
            <a:r>
              <a:rPr lang="zh-CN" altLang="en-US" sz="8000" b="1" spc="60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谢 </a:t>
            </a:r>
            <a:r>
              <a:rPr lang="zh-CN" altLang="en-US" sz="8000" b="1" spc="60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！</a:t>
            </a:r>
            <a:endParaRPr lang="zh-CN" altLang="en-US" sz="8000" b="1" spc="60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6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你遇到过吗？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14282" y="1051934"/>
            <a:ext cx="74898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0" dirty="0" smtClean="0">
                <a:latin typeface="+mn-ea"/>
                <a:ea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：</a:t>
            </a:r>
            <a:endParaRPr lang="zh-CN" altLang="en-US" sz="2800" b="0" dirty="0">
              <a:latin typeface="+mn-ea"/>
              <a:ea typeface="+mn-ea"/>
            </a:endParaRPr>
          </a:p>
        </p:txBody>
      </p:sp>
      <p:pic>
        <p:nvPicPr>
          <p:cNvPr id="136194" name="Picture 2" descr="C:\Documents and Settings\Administrator\桌面\u=1231146428,2794451726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643050"/>
            <a:ext cx="4627235" cy="35719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85720" y="2000240"/>
            <a:ext cx="364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QQ</a:t>
            </a:r>
            <a:r>
              <a:rPr lang="zh-CN" altLang="en-US" sz="2400" dirty="0" smtClean="0">
                <a:latin typeface="+mn-ea"/>
              </a:rPr>
              <a:t>被盗，黑客公开售卖</a:t>
            </a:r>
            <a:r>
              <a:rPr lang="en-US" altLang="zh-CN" sz="2400" dirty="0" smtClean="0">
                <a:latin typeface="+mn-ea"/>
              </a:rPr>
              <a:t>200</a:t>
            </a:r>
            <a:r>
              <a:rPr lang="zh-CN" altLang="en-US" sz="2400" dirty="0" smtClean="0">
                <a:latin typeface="+mn-ea"/>
              </a:rPr>
              <a:t>元，最后费尽周折，利用密码保护才要回了心爱的</a:t>
            </a:r>
            <a:r>
              <a:rPr lang="en-US" altLang="zh-CN" sz="2400" dirty="0" smtClean="0">
                <a:latin typeface="+mn-ea"/>
              </a:rPr>
              <a:t>QQ</a:t>
            </a:r>
            <a:r>
              <a:rPr lang="zh-CN" altLang="en-US" sz="2400" dirty="0" smtClean="0">
                <a:latin typeface="+mn-ea"/>
              </a:rPr>
              <a:t>号，但是里面的好友和群全部被删除。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</a:rPr>
              <a:t>你遇到过吗？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85720" y="1051934"/>
            <a:ext cx="74898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0" dirty="0">
                <a:latin typeface="+mn-ea"/>
                <a:ea typeface="+mn-ea"/>
              </a:rPr>
              <a:t>    </a:t>
            </a:r>
            <a:r>
              <a:rPr lang="zh-CN" altLang="en-US" sz="2800" dirty="0" smtClean="0">
                <a:latin typeface="+mn-ea"/>
              </a:rPr>
              <a:t>例</a:t>
            </a:r>
            <a:r>
              <a:rPr lang="en-US" altLang="zh-CN" sz="2800" dirty="0" smtClean="0">
                <a:latin typeface="+mn-ea"/>
              </a:rPr>
              <a:t>3</a:t>
            </a:r>
            <a:r>
              <a:rPr lang="zh-CN" altLang="en-US" sz="2800" dirty="0" smtClean="0">
                <a:latin typeface="+mn-ea"/>
              </a:rPr>
              <a:t>：</a:t>
            </a:r>
            <a:endParaRPr lang="zh-CN" altLang="en-US" sz="2800" b="0" dirty="0">
              <a:latin typeface="+mn-ea"/>
              <a:ea typeface="+mn-ea"/>
            </a:endParaRPr>
          </a:p>
        </p:txBody>
      </p:sp>
      <p:pic>
        <p:nvPicPr>
          <p:cNvPr id="136195" name="Picture 3" descr="C:\Documents and Settings\Administrator\桌面\113H25217-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972574"/>
            <a:ext cx="6357982" cy="424250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714480" y="1214422"/>
            <a:ext cx="45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经常收到各类的垃圾短信。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互联网安全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48482" name="Picture 2" descr="C:\Documents and Settings\Administrator\桌面\c03fd54abb7616d2087f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500438"/>
            <a:ext cx="4572032" cy="3027923"/>
          </a:xfrm>
          <a:prstGeom prst="rect">
            <a:avLst/>
          </a:prstGeom>
          <a:noFill/>
        </p:spPr>
      </p:pic>
      <p:pic>
        <p:nvPicPr>
          <p:cNvPr id="148483" name="Picture 3" descr="C:\Documents and Settings\Administrator\桌面\84C8F618EE571DB1FEE20F74BE357849.jpg"/>
          <p:cNvPicPr>
            <a:picLocks noChangeAspect="1" noChangeArrowheads="1"/>
          </p:cNvPicPr>
          <p:nvPr/>
        </p:nvPicPr>
        <p:blipFill>
          <a:blip r:embed="rId4" cstate="print"/>
          <a:srcRect b="24424"/>
          <a:stretch>
            <a:fillRect/>
          </a:stretch>
        </p:blipFill>
        <p:spPr bwMode="auto">
          <a:xfrm>
            <a:off x="300393" y="1000108"/>
            <a:ext cx="4700235" cy="285749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143504" y="1028343"/>
            <a:ext cx="35719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前期，支付宝因“光纤被挖断”中断服务数小时，携程网因“错误操作”系统瘫痪近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小时，各大券商网站也“一时拥堵”造成集体登录失败。</a:t>
            </a: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285720" y="3995702"/>
            <a:ext cx="37147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支付宝钱没了，不能转账；股票登陆不了，影响交易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宕机事件给人们带来诸多不便，让很多人意识到网络安全与每个人的生活如此相关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互联网安全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内容占位符 5" descr="u=302850914,2614266079&amp;fm=23&amp;gp=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86088" y="2071678"/>
            <a:ext cx="2857500" cy="2266950"/>
          </a:xfrm>
        </p:spPr>
      </p:pic>
      <p:sp>
        <p:nvSpPr>
          <p:cNvPr id="4" name="矩形 3"/>
          <p:cNvSpPr/>
          <p:nvPr/>
        </p:nvSpPr>
        <p:spPr>
          <a:xfrm>
            <a:off x="500034" y="4857760"/>
            <a:ext cx="8143932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当你接入一个叫“</a:t>
            </a:r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Starbucks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的接入点时，你无法确认这是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星巴克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提供的，还是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猩疤客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提供的。</a:t>
            </a:r>
            <a:endParaRPr lang="en-US" altLang="zh-CN" sz="2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6434" name="Picture 2" descr="C:\Documents and Settings\Administrator\桌面\u=1869172432,3619004504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928802"/>
            <a:ext cx="5500726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769" y="11909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908720"/>
            <a:ext cx="8280920" cy="0"/>
          </a:xfrm>
          <a:prstGeom prst="line">
            <a:avLst/>
          </a:prstGeom>
          <a:ln w="635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6489" y="65253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/>
              <a:t>2</a:t>
            </a:r>
            <a:endParaRPr lang="en-US" altLang="zh-CN" sz="1050" dirty="0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5097994" y="764704"/>
            <a:ext cx="3218422" cy="2965459"/>
            <a:chOff x="5097994" y="764704"/>
            <a:chExt cx="3218422" cy="2965459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994" y="764704"/>
              <a:ext cx="3218422" cy="296545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 rot="21324496">
              <a:off x="5477095" y="2495117"/>
              <a:ext cx="27088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</a:rPr>
                <a:t>纠正错误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14876" y="3861048"/>
            <a:ext cx="3857651" cy="2704725"/>
            <a:chOff x="4932040" y="3861048"/>
            <a:chExt cx="3844619" cy="270472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32040" y="3861048"/>
              <a:ext cx="3672408" cy="270472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074333" y="4615773"/>
              <a:ext cx="27023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514350" marR="0" lvl="0" indent="-5143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latin typeface="微软雅黑" pitchFamily="34" charset="-122"/>
                  <a:cs typeface="Times New Roman" pitchFamily="18" charset="0"/>
                </a:rPr>
                <a:t>易犯的错误</a:t>
              </a:r>
              <a:endParaRPr lang="en-US" altLang="zh-CN" sz="2800" dirty="0" smtClean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zh-CN" sz="2800" dirty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  <a:p>
              <a:pPr marL="514350" marR="0" lvl="0" indent="-5143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uLnTx/>
                  <a:uFillTx/>
                  <a:latin typeface="微软雅黑" pitchFamily="34" charset="-122"/>
                  <a:cs typeface="Times New Roman" pitchFamily="18" charset="0"/>
                </a:rPr>
                <a:t>如何行动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uLnTx/>
                <a:uFillTx/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9552" y="3861048"/>
            <a:ext cx="3961010" cy="2704725"/>
            <a:chOff x="539552" y="3861048"/>
            <a:chExt cx="3672408" cy="2704725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861048"/>
              <a:ext cx="3672408" cy="270472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43608" y="4731430"/>
              <a:ext cx="2885450" cy="129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514350" indent="-514350"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latin typeface="微软雅黑" pitchFamily="34" charset="-122"/>
                  <a:cs typeface="Times New Roman" pitchFamily="18" charset="0"/>
                </a:rPr>
                <a:t>信息安全概念</a:t>
              </a:r>
              <a:endParaRPr lang="en-US" altLang="zh-CN" sz="2800" dirty="0" smtClean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  <a:p>
              <a:pPr marL="457200" lvl="0" indent="-457200">
                <a:lnSpc>
                  <a:spcPct val="100000"/>
                </a:lnSpc>
                <a:buFont typeface="Wingdings" pitchFamily="2" charset="2"/>
                <a:buChar char="p"/>
                <a:defRPr/>
              </a:pPr>
              <a:endPara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rial" pitchFamily="34" charset="0"/>
              </a:endParaRPr>
            </a:p>
            <a:p>
              <a:pPr marL="514350" lvl="0" indent="-514350">
                <a:lnSpc>
                  <a:spcPct val="100000"/>
                </a:lnSpc>
                <a:defRPr/>
              </a:pP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dist="25400" dir="5400000" algn="t" rotWithShape="0">
                      <a:sysClr val="window" lastClr="FFFFFF">
                        <a:alpha val="29000"/>
                      </a:sysClr>
                    </a:outerShdw>
                  </a:effectLst>
                  <a:latin typeface="微软雅黑" pitchFamily="34" charset="-122"/>
                  <a:cs typeface="Times New Roman" pitchFamily="18" charset="0"/>
                </a:rPr>
                <a:t>提高安全意识</a:t>
              </a:r>
              <a:endParaRPr lang="en-US" altLang="zh-CN" sz="2800" dirty="0">
                <a:solidFill>
                  <a:schemeClr val="tx1"/>
                </a:solidFill>
                <a:effectLst>
                  <a:outerShdw dist="25400" dir="5400000" algn="t" rotWithShape="0">
                    <a:sysClr val="window" lastClr="FFFFFF">
                      <a:alpha val="29000"/>
                    </a:sysClr>
                  </a:outerShdw>
                </a:effectLst>
                <a:latin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27584" y="764704"/>
            <a:ext cx="3218422" cy="2965459"/>
            <a:chOff x="827584" y="764704"/>
            <a:chExt cx="3218422" cy="2965459"/>
          </a:xfrm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764704"/>
              <a:ext cx="3218422" cy="2965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TextBox 42"/>
            <p:cNvSpPr txBox="1"/>
            <p:nvPr/>
          </p:nvSpPr>
          <p:spPr>
            <a:xfrm rot="21324496">
              <a:off x="1062663" y="2494995"/>
              <a:ext cx="271186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</a:rPr>
                <a:t>增强意识</a:t>
              </a:r>
              <a:endPara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9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124200" y="63627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1079C5FB-9904-4B2C-BBF4-B5609111CD36}" type="slidenum">
              <a:rPr lang="zh-CN" altLang="en-US" sz="800">
                <a:ea typeface="宋体" pitchFamily="2" charset="-122"/>
              </a:rPr>
              <a:pPr algn="ctr"/>
              <a:t>8</a:t>
            </a:fld>
            <a:endParaRPr lang="en-US" altLang="zh-CN" sz="800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611188" y="1152525"/>
            <a:ext cx="804703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3200" b="0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273050" y="2057400"/>
            <a:ext cx="5999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zh-CN" altLang="en-US" sz="3200" b="0" dirty="0">
                <a:latin typeface="+mn-ea"/>
                <a:ea typeface="+mn-ea"/>
              </a:rPr>
              <a:t>首先让我们先来了解三个概念</a:t>
            </a:r>
            <a:endParaRPr lang="zh-CN" altLang="en-US" sz="3000" dirty="0">
              <a:latin typeface="+mn-ea"/>
              <a:ea typeface="+mn-ea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808038" y="2778125"/>
            <a:ext cx="388620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sz="3000" b="0" dirty="0">
                <a:latin typeface="+mn-ea"/>
                <a:ea typeface="+mn-ea"/>
              </a:rPr>
              <a:t>1</a:t>
            </a:r>
            <a:r>
              <a:rPr lang="zh-CN" altLang="en-US" sz="3000" b="0" dirty="0">
                <a:latin typeface="+mn-ea"/>
                <a:ea typeface="+mn-ea"/>
              </a:rPr>
              <a:t>）什么是信息？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3000" b="0" dirty="0">
                <a:latin typeface="+mn-ea"/>
                <a:ea typeface="+mn-ea"/>
              </a:rPr>
              <a:t>2</a:t>
            </a:r>
            <a:r>
              <a:rPr lang="zh-CN" altLang="en-US" sz="3000" b="0" dirty="0">
                <a:latin typeface="+mn-ea"/>
                <a:ea typeface="+mn-ea"/>
              </a:rPr>
              <a:t>）什么是安全？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3000" b="0" dirty="0">
                <a:latin typeface="+mn-ea"/>
                <a:ea typeface="+mn-ea"/>
              </a:rPr>
              <a:t>3</a:t>
            </a:r>
            <a:r>
              <a:rPr lang="zh-CN" altLang="en-US" sz="3000" b="0" dirty="0">
                <a:latin typeface="+mn-ea"/>
                <a:ea typeface="+mn-ea"/>
              </a:rPr>
              <a:t>）什么是信息安全？</a:t>
            </a:r>
          </a:p>
        </p:txBody>
      </p:sp>
      <p:pic>
        <p:nvPicPr>
          <p:cNvPr id="35847" name="Picture 8" descr="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2009775"/>
            <a:ext cx="19145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.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B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何为</a:t>
            </a: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信息安全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83666"/>
            <a:ext cx="3857652" cy="257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 cstate="print"/>
          <a:srcRect b="18338"/>
          <a:stretch>
            <a:fillRect/>
          </a:stretch>
        </p:blipFill>
        <p:spPr bwMode="auto">
          <a:xfrm>
            <a:off x="285720" y="1214422"/>
            <a:ext cx="3429024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19" descr="http://pic.viewpics.cn/2009/09/20/mirendeshuicaifengjingbizhi/viewpics_cn_7712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0081" y="3875111"/>
            <a:ext cx="349408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9" descr="http://www.shjdj.com/images/uploads/news/2011/05/03/01/2011050301170710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929085"/>
            <a:ext cx="31972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4116356" y="2643173"/>
            <a:ext cx="1582738" cy="10620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文本</a:t>
            </a:r>
            <a:endParaRPr lang="ja-JP" altLang="en-US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2401856" y="3857610"/>
            <a:ext cx="1562100" cy="114300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声音</a:t>
            </a:r>
            <a:endParaRPr lang="ja-JP" altLang="en-US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4116356" y="3857610"/>
            <a:ext cx="1582738" cy="114300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图像</a:t>
            </a:r>
            <a:endParaRPr lang="ja-JP" altLang="en-US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2401856" y="2643173"/>
            <a:ext cx="1562100" cy="1062037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数据</a:t>
            </a:r>
            <a:endParaRPr lang="ja-JP" altLang="en-US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-32" y="116632"/>
            <a:ext cx="8229600" cy="70643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rgbClr val="09BF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什么是信息</a:t>
            </a:r>
            <a:endParaRPr lang="zh-CN" altLang="en-US" sz="3600" b="1" dirty="0">
              <a:solidFill>
                <a:srgbClr val="09BFFF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矩形 37"/>
          <p:cNvSpPr>
            <a:spLocks noChangeArrowheads="1"/>
          </p:cNvSpPr>
          <p:nvPr/>
        </p:nvSpPr>
        <p:spPr bwMode="auto">
          <a:xfrm>
            <a:off x="2357422" y="2500306"/>
            <a:ext cx="3500462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定义：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       信息</a:t>
            </a:r>
            <a:r>
              <a:rPr lang="zh-CN" altLang="en-US" sz="2400" dirty="0">
                <a:latin typeface="+mn-ea"/>
                <a:ea typeface="+mn-ea"/>
              </a:rPr>
              <a:t>是有价值的符号、数据、图片和语音，它能够被</a:t>
            </a:r>
            <a:r>
              <a:rPr lang="zh-CN" altLang="en-US" sz="2400" dirty="0" smtClean="0">
                <a:latin typeface="+mn-ea"/>
                <a:ea typeface="+mn-ea"/>
              </a:rPr>
              <a:t>企业使用</a:t>
            </a:r>
            <a:r>
              <a:rPr lang="zh-CN" altLang="en-US" sz="2400" dirty="0">
                <a:latin typeface="+mn-ea"/>
                <a:ea typeface="+mn-ea"/>
              </a:rPr>
              <a:t>、处理、存储及传输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29200</TotalTime>
  <Words>863</Words>
  <Application>Microsoft Office PowerPoint</Application>
  <PresentationFormat>全屏显示(4:3)</PresentationFormat>
  <Paragraphs>152</Paragraphs>
  <Slides>25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Microsoft Excel 97-2003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环保能源，用心制造</dc:title>
  <dc:creator>王琳</dc:creator>
  <cp:lastModifiedBy>vicent</cp:lastModifiedBy>
  <cp:revision>2604</cp:revision>
  <cp:lastPrinted>2015-01-20T13:25:29Z</cp:lastPrinted>
  <dcterms:created xsi:type="dcterms:W3CDTF">2012-09-02T15:14:37Z</dcterms:created>
  <dcterms:modified xsi:type="dcterms:W3CDTF">2018-06-21T06:43:13Z</dcterms:modified>
</cp:coreProperties>
</file>