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9"/>
  </p:notesMasterIdLst>
  <p:sldIdLst>
    <p:sldId id="256" r:id="rId4"/>
    <p:sldId id="265" r:id="rId5"/>
    <p:sldId id="259" r:id="rId6"/>
    <p:sldId id="260" r:id="rId7"/>
    <p:sldId id="261" r:id="rId8"/>
    <p:sldId id="264" r:id="rId9"/>
    <p:sldId id="266" r:id="rId10"/>
    <p:sldId id="267" r:id="rId11"/>
    <p:sldId id="268" r:id="rId12"/>
    <p:sldId id="274" r:id="rId13"/>
    <p:sldId id="275" r:id="rId14"/>
    <p:sldId id="269" r:id="rId15"/>
    <p:sldId id="270" r:id="rId16"/>
    <p:sldId id="271" r:id="rId17"/>
    <p:sldId id="272" r:id="rId18"/>
    <p:sldId id="276" r:id="rId19"/>
    <p:sldId id="277" r:id="rId20"/>
    <p:sldId id="273" r:id="rId21"/>
    <p:sldId id="278" r:id="rId22"/>
    <p:sldId id="279" r:id="rId23"/>
    <p:sldId id="280" r:id="rId24"/>
    <p:sldId id="281" r:id="rId25"/>
    <p:sldId id="282" r:id="rId26"/>
    <p:sldId id="283" r:id="rId27"/>
    <p:sldId id="258"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2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5" autoAdjust="0"/>
  </p:normalViewPr>
  <p:slideViewPr>
    <p:cSldViewPr>
      <p:cViewPr>
        <p:scale>
          <a:sx n="130" d="100"/>
          <a:sy n="130" d="100"/>
        </p:scale>
        <p:origin x="-990" y="-22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4E9070-12F3-40FC-9EAF-794BC579C708}" type="doc">
      <dgm:prSet loTypeId="urn:microsoft.com/office/officeart/2005/8/layout/radial3" loCatId="cycle" qsTypeId="urn:microsoft.com/office/officeart/2005/8/quickstyle/simple2" qsCatId="simple" csTypeId="urn:microsoft.com/office/officeart/2005/8/colors/colorful5" csCatId="colorful" phldr="1"/>
      <dgm:spPr/>
      <dgm:t>
        <a:bodyPr/>
        <a:lstStyle/>
        <a:p>
          <a:endParaRPr lang="zh-CN" altLang="en-US"/>
        </a:p>
      </dgm:t>
    </dgm:pt>
    <dgm:pt modelId="{0D9F7BDC-9F11-4FA4-A037-26080F5951B8}">
      <dgm:prSet phldrT="[文本]"/>
      <dgm:spPr/>
      <dgm:t>
        <a:bodyPr/>
        <a:lstStyle/>
        <a:p>
          <a:r>
            <a:rPr lang="zh-CN" altLang="en-US" b="1" dirty="0" smtClean="0">
              <a:latin typeface="微软雅黑" pitchFamily="34" charset="-122"/>
              <a:ea typeface="微软雅黑" pitchFamily="34" charset="-122"/>
            </a:rPr>
            <a:t>什么样的信息需要保护</a:t>
          </a:r>
          <a:endParaRPr lang="zh-CN" altLang="en-US" dirty="0">
            <a:latin typeface="微软雅黑" pitchFamily="34" charset="-122"/>
            <a:ea typeface="微软雅黑" pitchFamily="34" charset="-122"/>
          </a:endParaRPr>
        </a:p>
      </dgm:t>
    </dgm:pt>
    <dgm:pt modelId="{F256C882-8FF6-4D3A-9079-9B56990FE749}" type="parTrans" cxnId="{97D5D049-1EF6-4585-A4C5-54C1D7CDAA41}">
      <dgm:prSet/>
      <dgm:spPr/>
      <dgm:t>
        <a:bodyPr/>
        <a:lstStyle/>
        <a:p>
          <a:endParaRPr lang="zh-CN" altLang="en-US">
            <a:latin typeface="微软雅黑" pitchFamily="34" charset="-122"/>
            <a:ea typeface="微软雅黑" pitchFamily="34" charset="-122"/>
          </a:endParaRPr>
        </a:p>
      </dgm:t>
    </dgm:pt>
    <dgm:pt modelId="{29A9D4D4-82AA-4EC0-91A4-C5C581D91FD8}" type="sibTrans" cxnId="{97D5D049-1EF6-4585-A4C5-54C1D7CDAA41}">
      <dgm:prSet/>
      <dgm:spPr/>
      <dgm:t>
        <a:bodyPr/>
        <a:lstStyle/>
        <a:p>
          <a:endParaRPr lang="zh-CN" altLang="en-US">
            <a:latin typeface="微软雅黑" pitchFamily="34" charset="-122"/>
            <a:ea typeface="微软雅黑" pitchFamily="34" charset="-122"/>
          </a:endParaRPr>
        </a:p>
      </dgm:t>
    </dgm:pt>
    <dgm:pt modelId="{D3EBEB66-7189-4257-8D7F-A7FC353215EC}">
      <dgm:prSet phldrT="[文本]"/>
      <dgm:spPr/>
      <dgm:t>
        <a:bodyPr/>
        <a:lstStyle/>
        <a:p>
          <a:r>
            <a:rPr lang="zh-CN" altLang="en-US" dirty="0" smtClean="0">
              <a:latin typeface="微软雅黑" pitchFamily="34" charset="-122"/>
              <a:ea typeface="微软雅黑" pitchFamily="34" charset="-122"/>
            </a:rPr>
            <a:t>知识产权</a:t>
          </a:r>
          <a:endParaRPr lang="zh-CN" altLang="en-US" dirty="0">
            <a:latin typeface="微软雅黑" pitchFamily="34" charset="-122"/>
            <a:ea typeface="微软雅黑" pitchFamily="34" charset="-122"/>
          </a:endParaRPr>
        </a:p>
      </dgm:t>
    </dgm:pt>
    <dgm:pt modelId="{047145B2-1C3A-46E1-8BBD-DFA60FDA4D48}" type="parTrans" cxnId="{672210D9-48FD-411C-A5DB-8E4F008C396A}">
      <dgm:prSet/>
      <dgm:spPr/>
      <dgm:t>
        <a:bodyPr/>
        <a:lstStyle/>
        <a:p>
          <a:endParaRPr lang="zh-CN" altLang="en-US">
            <a:latin typeface="微软雅黑" pitchFamily="34" charset="-122"/>
            <a:ea typeface="微软雅黑" pitchFamily="34" charset="-122"/>
          </a:endParaRPr>
        </a:p>
      </dgm:t>
    </dgm:pt>
    <dgm:pt modelId="{F0F86946-A833-4E1B-9761-9C0F1E18EE59}" type="sibTrans" cxnId="{672210D9-48FD-411C-A5DB-8E4F008C396A}">
      <dgm:prSet/>
      <dgm:spPr/>
      <dgm:t>
        <a:bodyPr/>
        <a:lstStyle/>
        <a:p>
          <a:endParaRPr lang="zh-CN" altLang="en-US">
            <a:latin typeface="微软雅黑" pitchFamily="34" charset="-122"/>
            <a:ea typeface="微软雅黑" pitchFamily="34" charset="-122"/>
          </a:endParaRPr>
        </a:p>
      </dgm:t>
    </dgm:pt>
    <dgm:pt modelId="{465EDBAA-DBDC-4198-BD22-222EC4369701}">
      <dgm:prSet phldrT="[文本]"/>
      <dgm:spPr/>
      <dgm:t>
        <a:bodyPr/>
        <a:lstStyle/>
        <a:p>
          <a:r>
            <a:rPr lang="zh-CN" altLang="en-US" dirty="0" smtClean="0">
              <a:latin typeface="微软雅黑" pitchFamily="34" charset="-122"/>
              <a:ea typeface="微软雅黑" pitchFamily="34" charset="-122"/>
            </a:rPr>
            <a:t>技术秘密</a:t>
          </a:r>
          <a:endParaRPr lang="zh-CN" altLang="en-US" dirty="0">
            <a:latin typeface="微软雅黑" pitchFamily="34" charset="-122"/>
            <a:ea typeface="微软雅黑" pitchFamily="34" charset="-122"/>
          </a:endParaRPr>
        </a:p>
      </dgm:t>
    </dgm:pt>
    <dgm:pt modelId="{4B080FA4-24E9-4029-AAB4-CA5515A16717}" type="parTrans" cxnId="{8B0E81BE-448F-443B-9620-18B50C5BBA61}">
      <dgm:prSet/>
      <dgm:spPr/>
      <dgm:t>
        <a:bodyPr/>
        <a:lstStyle/>
        <a:p>
          <a:endParaRPr lang="zh-CN" altLang="en-US">
            <a:latin typeface="微软雅黑" pitchFamily="34" charset="-122"/>
            <a:ea typeface="微软雅黑" pitchFamily="34" charset="-122"/>
          </a:endParaRPr>
        </a:p>
      </dgm:t>
    </dgm:pt>
    <dgm:pt modelId="{B71B2482-439F-4C6F-8334-7AF01DFA3BA5}" type="sibTrans" cxnId="{8B0E81BE-448F-443B-9620-18B50C5BBA61}">
      <dgm:prSet/>
      <dgm:spPr/>
      <dgm:t>
        <a:bodyPr/>
        <a:lstStyle/>
        <a:p>
          <a:endParaRPr lang="zh-CN" altLang="en-US">
            <a:latin typeface="微软雅黑" pitchFamily="34" charset="-122"/>
            <a:ea typeface="微软雅黑" pitchFamily="34" charset="-122"/>
          </a:endParaRPr>
        </a:p>
      </dgm:t>
    </dgm:pt>
    <dgm:pt modelId="{171C25EF-6BC9-42FF-B375-519435A5DC6F}">
      <dgm:prSet phldrT="[文本]"/>
      <dgm:spPr/>
      <dgm:t>
        <a:bodyPr/>
        <a:lstStyle/>
        <a:p>
          <a:r>
            <a:rPr lang="zh-CN" altLang="en-US" dirty="0" smtClean="0">
              <a:latin typeface="微软雅黑" pitchFamily="34" charset="-122"/>
              <a:ea typeface="微软雅黑" pitchFamily="34" charset="-122"/>
            </a:rPr>
            <a:t>重要的合同</a:t>
          </a:r>
          <a:endParaRPr lang="zh-CN" altLang="en-US" dirty="0">
            <a:latin typeface="微软雅黑" pitchFamily="34" charset="-122"/>
            <a:ea typeface="微软雅黑" pitchFamily="34" charset="-122"/>
          </a:endParaRPr>
        </a:p>
      </dgm:t>
    </dgm:pt>
    <dgm:pt modelId="{E5E5E83F-B35E-4B8B-8CB9-F151D761138F}" type="parTrans" cxnId="{51F0A014-3910-4823-B62B-84941D0B0D24}">
      <dgm:prSet/>
      <dgm:spPr/>
      <dgm:t>
        <a:bodyPr/>
        <a:lstStyle/>
        <a:p>
          <a:endParaRPr lang="zh-CN" altLang="en-US">
            <a:latin typeface="微软雅黑" pitchFamily="34" charset="-122"/>
            <a:ea typeface="微软雅黑" pitchFamily="34" charset="-122"/>
          </a:endParaRPr>
        </a:p>
      </dgm:t>
    </dgm:pt>
    <dgm:pt modelId="{B62EDD61-059B-447D-AEEF-02CE3ADB7B8B}" type="sibTrans" cxnId="{51F0A014-3910-4823-B62B-84941D0B0D24}">
      <dgm:prSet/>
      <dgm:spPr/>
      <dgm:t>
        <a:bodyPr/>
        <a:lstStyle/>
        <a:p>
          <a:endParaRPr lang="zh-CN" altLang="en-US">
            <a:latin typeface="微软雅黑" pitchFamily="34" charset="-122"/>
            <a:ea typeface="微软雅黑" pitchFamily="34" charset="-122"/>
          </a:endParaRPr>
        </a:p>
      </dgm:t>
    </dgm:pt>
    <dgm:pt modelId="{A90CA46B-FA94-44BC-AD4F-16F03717194D}">
      <dgm:prSet phldrT="[文本]"/>
      <dgm:spPr/>
      <dgm:t>
        <a:bodyPr/>
        <a:lstStyle/>
        <a:p>
          <a:r>
            <a:rPr lang="zh-CN" altLang="en-US" dirty="0" smtClean="0">
              <a:latin typeface="微软雅黑" pitchFamily="34" charset="-122"/>
              <a:ea typeface="微软雅黑" pitchFamily="34" charset="-122"/>
            </a:rPr>
            <a:t>客户数据</a:t>
          </a:r>
          <a:endParaRPr lang="zh-CN" altLang="en-US" dirty="0">
            <a:latin typeface="微软雅黑" pitchFamily="34" charset="-122"/>
            <a:ea typeface="微软雅黑" pitchFamily="34" charset="-122"/>
          </a:endParaRPr>
        </a:p>
      </dgm:t>
    </dgm:pt>
    <dgm:pt modelId="{DA081B3E-2675-4E23-80C2-09933B3A8D6F}" type="parTrans" cxnId="{DDA3743F-BAC0-45D7-9BFA-528637714269}">
      <dgm:prSet/>
      <dgm:spPr/>
      <dgm:t>
        <a:bodyPr/>
        <a:lstStyle/>
        <a:p>
          <a:endParaRPr lang="zh-CN" altLang="en-US">
            <a:latin typeface="微软雅黑" pitchFamily="34" charset="-122"/>
            <a:ea typeface="微软雅黑" pitchFamily="34" charset="-122"/>
          </a:endParaRPr>
        </a:p>
      </dgm:t>
    </dgm:pt>
    <dgm:pt modelId="{34179226-EAF8-4C00-A7AA-CA32B3BF65D8}" type="sibTrans" cxnId="{DDA3743F-BAC0-45D7-9BFA-528637714269}">
      <dgm:prSet/>
      <dgm:spPr/>
      <dgm:t>
        <a:bodyPr/>
        <a:lstStyle/>
        <a:p>
          <a:endParaRPr lang="zh-CN" altLang="en-US">
            <a:latin typeface="微软雅黑" pitchFamily="34" charset="-122"/>
            <a:ea typeface="微软雅黑" pitchFamily="34" charset="-122"/>
          </a:endParaRPr>
        </a:p>
      </dgm:t>
    </dgm:pt>
    <dgm:pt modelId="{069D02DC-6E6F-42B9-9FBE-B9F1DFF15950}">
      <dgm:prSet phldrT="[文本]"/>
      <dgm:spPr/>
      <dgm:t>
        <a:bodyPr/>
        <a:lstStyle/>
        <a:p>
          <a:r>
            <a:rPr lang="zh-CN" altLang="en-US" dirty="0" smtClean="0">
              <a:latin typeface="微软雅黑" pitchFamily="34" charset="-122"/>
              <a:ea typeface="微软雅黑" pitchFamily="34" charset="-122"/>
            </a:rPr>
            <a:t>软件产品的源代码</a:t>
          </a:r>
          <a:endParaRPr lang="zh-CN" altLang="en-US" dirty="0">
            <a:latin typeface="微软雅黑" pitchFamily="34" charset="-122"/>
            <a:ea typeface="微软雅黑" pitchFamily="34" charset="-122"/>
          </a:endParaRPr>
        </a:p>
      </dgm:t>
    </dgm:pt>
    <dgm:pt modelId="{3F64C54F-CE88-4979-839E-546CC8C1862F}" type="parTrans" cxnId="{76A3815E-E0E8-4482-ABA5-5D6344DB9417}">
      <dgm:prSet/>
      <dgm:spPr/>
      <dgm:t>
        <a:bodyPr/>
        <a:lstStyle/>
        <a:p>
          <a:endParaRPr lang="zh-CN" altLang="en-US">
            <a:latin typeface="微软雅黑" pitchFamily="34" charset="-122"/>
            <a:ea typeface="微软雅黑" pitchFamily="34" charset="-122"/>
          </a:endParaRPr>
        </a:p>
      </dgm:t>
    </dgm:pt>
    <dgm:pt modelId="{DFE3BFBD-F7E1-4CCF-A2D7-6561573E665A}" type="sibTrans" cxnId="{76A3815E-E0E8-4482-ABA5-5D6344DB9417}">
      <dgm:prSet/>
      <dgm:spPr/>
      <dgm:t>
        <a:bodyPr/>
        <a:lstStyle/>
        <a:p>
          <a:endParaRPr lang="zh-CN" altLang="en-US">
            <a:latin typeface="微软雅黑" pitchFamily="34" charset="-122"/>
            <a:ea typeface="微软雅黑" pitchFamily="34" charset="-122"/>
          </a:endParaRPr>
        </a:p>
      </dgm:t>
    </dgm:pt>
    <dgm:pt modelId="{72BE06BC-0692-4121-BCD5-C8833B2A1163}">
      <dgm:prSet phldrT="[文本]"/>
      <dgm:spPr/>
      <dgm:t>
        <a:bodyPr/>
        <a:lstStyle/>
        <a:p>
          <a:r>
            <a:rPr lang="zh-CN" altLang="en-US" dirty="0" smtClean="0">
              <a:latin typeface="微软雅黑" pitchFamily="34" charset="-122"/>
              <a:ea typeface="微软雅黑" pitchFamily="34" charset="-122"/>
            </a:rPr>
            <a:t>财务数据</a:t>
          </a:r>
          <a:endParaRPr lang="zh-CN" altLang="en-US" dirty="0">
            <a:latin typeface="微软雅黑" pitchFamily="34" charset="-122"/>
            <a:ea typeface="微软雅黑" pitchFamily="34" charset="-122"/>
          </a:endParaRPr>
        </a:p>
      </dgm:t>
    </dgm:pt>
    <dgm:pt modelId="{32F8815F-8C59-4283-B98F-38B6188DF8DC}" type="parTrans" cxnId="{F30EC2CB-1398-4785-8394-8A3C1DE90B9E}">
      <dgm:prSet/>
      <dgm:spPr/>
      <dgm:t>
        <a:bodyPr/>
        <a:lstStyle/>
        <a:p>
          <a:endParaRPr lang="zh-CN" altLang="en-US">
            <a:latin typeface="微软雅黑" pitchFamily="34" charset="-122"/>
            <a:ea typeface="微软雅黑" pitchFamily="34" charset="-122"/>
          </a:endParaRPr>
        </a:p>
      </dgm:t>
    </dgm:pt>
    <dgm:pt modelId="{0CD1E1CB-9170-468E-BF27-B9A7C430A8F5}" type="sibTrans" cxnId="{F30EC2CB-1398-4785-8394-8A3C1DE90B9E}">
      <dgm:prSet/>
      <dgm:spPr/>
      <dgm:t>
        <a:bodyPr/>
        <a:lstStyle/>
        <a:p>
          <a:endParaRPr lang="zh-CN" altLang="en-US">
            <a:latin typeface="微软雅黑" pitchFamily="34" charset="-122"/>
            <a:ea typeface="微软雅黑" pitchFamily="34" charset="-122"/>
          </a:endParaRPr>
        </a:p>
      </dgm:t>
    </dgm:pt>
    <dgm:pt modelId="{3ECA78CC-B5FD-4BF4-B712-128F3B1C5EBD}">
      <dgm:prSet phldrT="[文本]"/>
      <dgm:spPr/>
      <dgm:t>
        <a:bodyPr/>
        <a:lstStyle/>
        <a:p>
          <a:r>
            <a:rPr lang="zh-CN" altLang="en-US" dirty="0" smtClean="0">
              <a:latin typeface="微软雅黑" pitchFamily="34" charset="-122"/>
              <a:ea typeface="微软雅黑" pitchFamily="34" charset="-122"/>
            </a:rPr>
            <a:t>内部文件</a:t>
          </a:r>
          <a:endParaRPr lang="zh-CN" altLang="en-US" dirty="0">
            <a:latin typeface="微软雅黑" pitchFamily="34" charset="-122"/>
            <a:ea typeface="微软雅黑" pitchFamily="34" charset="-122"/>
          </a:endParaRPr>
        </a:p>
      </dgm:t>
    </dgm:pt>
    <dgm:pt modelId="{E6F1505F-D341-42AD-9317-5FB60CF64401}" type="parTrans" cxnId="{D5DF1EC7-78C2-4C0D-B51A-3D69B464A962}">
      <dgm:prSet/>
      <dgm:spPr/>
      <dgm:t>
        <a:bodyPr/>
        <a:lstStyle/>
        <a:p>
          <a:endParaRPr lang="zh-CN" altLang="en-US">
            <a:latin typeface="微软雅黑" pitchFamily="34" charset="-122"/>
            <a:ea typeface="微软雅黑" pitchFamily="34" charset="-122"/>
          </a:endParaRPr>
        </a:p>
      </dgm:t>
    </dgm:pt>
    <dgm:pt modelId="{C59FF67B-0076-4C65-9089-BC9F41C41DFD}" type="sibTrans" cxnId="{D5DF1EC7-78C2-4C0D-B51A-3D69B464A962}">
      <dgm:prSet/>
      <dgm:spPr/>
      <dgm:t>
        <a:bodyPr/>
        <a:lstStyle/>
        <a:p>
          <a:endParaRPr lang="zh-CN" altLang="en-US">
            <a:latin typeface="微软雅黑" pitchFamily="34" charset="-122"/>
            <a:ea typeface="微软雅黑" pitchFamily="34" charset="-122"/>
          </a:endParaRPr>
        </a:p>
      </dgm:t>
    </dgm:pt>
    <dgm:pt modelId="{5F32D387-5AA3-4146-9741-AF4D41C4830E}" type="pres">
      <dgm:prSet presAssocID="{354E9070-12F3-40FC-9EAF-794BC579C708}" presName="composite" presStyleCnt="0">
        <dgm:presLayoutVars>
          <dgm:chMax val="1"/>
          <dgm:dir/>
          <dgm:resizeHandles val="exact"/>
        </dgm:presLayoutVars>
      </dgm:prSet>
      <dgm:spPr/>
      <dgm:t>
        <a:bodyPr/>
        <a:lstStyle/>
        <a:p>
          <a:endParaRPr lang="zh-CN" altLang="en-US"/>
        </a:p>
      </dgm:t>
    </dgm:pt>
    <dgm:pt modelId="{3A71D9F7-CCAD-4A99-B4EF-392645625D65}" type="pres">
      <dgm:prSet presAssocID="{354E9070-12F3-40FC-9EAF-794BC579C708}" presName="radial" presStyleCnt="0">
        <dgm:presLayoutVars>
          <dgm:animLvl val="ctr"/>
        </dgm:presLayoutVars>
      </dgm:prSet>
      <dgm:spPr/>
    </dgm:pt>
    <dgm:pt modelId="{DA500B04-508E-42DD-9E42-043B5F1AD8A9}" type="pres">
      <dgm:prSet presAssocID="{0D9F7BDC-9F11-4FA4-A037-26080F5951B8}" presName="centerShape" presStyleLbl="vennNode1" presStyleIdx="0" presStyleCnt="8" custScaleX="78964" custScaleY="80355"/>
      <dgm:spPr/>
      <dgm:t>
        <a:bodyPr/>
        <a:lstStyle/>
        <a:p>
          <a:endParaRPr lang="zh-CN" altLang="en-US"/>
        </a:p>
      </dgm:t>
    </dgm:pt>
    <dgm:pt modelId="{C873076F-8994-4BC2-B210-07127D53F939}" type="pres">
      <dgm:prSet presAssocID="{D3EBEB66-7189-4257-8D7F-A7FC353215EC}" presName="node" presStyleLbl="vennNode1" presStyleIdx="1" presStyleCnt="8" custScaleX="136377" custScaleY="131835">
        <dgm:presLayoutVars>
          <dgm:bulletEnabled val="1"/>
        </dgm:presLayoutVars>
      </dgm:prSet>
      <dgm:spPr/>
      <dgm:t>
        <a:bodyPr/>
        <a:lstStyle/>
        <a:p>
          <a:endParaRPr lang="zh-CN" altLang="en-US"/>
        </a:p>
      </dgm:t>
    </dgm:pt>
    <dgm:pt modelId="{2313517F-03C6-475A-AE9E-400B3A55EB67}" type="pres">
      <dgm:prSet presAssocID="{465EDBAA-DBDC-4198-BD22-222EC4369701}" presName="node" presStyleLbl="vennNode1" presStyleIdx="2" presStyleCnt="8" custScaleX="136377" custScaleY="131835">
        <dgm:presLayoutVars>
          <dgm:bulletEnabled val="1"/>
        </dgm:presLayoutVars>
      </dgm:prSet>
      <dgm:spPr/>
      <dgm:t>
        <a:bodyPr/>
        <a:lstStyle/>
        <a:p>
          <a:endParaRPr lang="zh-CN" altLang="en-US"/>
        </a:p>
      </dgm:t>
    </dgm:pt>
    <dgm:pt modelId="{B5A68C09-E898-4689-BC1A-790C4021411A}" type="pres">
      <dgm:prSet presAssocID="{171C25EF-6BC9-42FF-B375-519435A5DC6F}" presName="node" presStyleLbl="vennNode1" presStyleIdx="3" presStyleCnt="8" custScaleX="136377" custScaleY="131835">
        <dgm:presLayoutVars>
          <dgm:bulletEnabled val="1"/>
        </dgm:presLayoutVars>
      </dgm:prSet>
      <dgm:spPr/>
      <dgm:t>
        <a:bodyPr/>
        <a:lstStyle/>
        <a:p>
          <a:endParaRPr lang="zh-CN" altLang="en-US"/>
        </a:p>
      </dgm:t>
    </dgm:pt>
    <dgm:pt modelId="{232AC2C8-9CD5-43AC-A6AC-4F9B5C761B30}" type="pres">
      <dgm:prSet presAssocID="{A90CA46B-FA94-44BC-AD4F-16F03717194D}" presName="node" presStyleLbl="vennNode1" presStyleIdx="4" presStyleCnt="8" custScaleX="136377" custScaleY="131835">
        <dgm:presLayoutVars>
          <dgm:bulletEnabled val="1"/>
        </dgm:presLayoutVars>
      </dgm:prSet>
      <dgm:spPr/>
      <dgm:t>
        <a:bodyPr/>
        <a:lstStyle/>
        <a:p>
          <a:endParaRPr lang="zh-CN" altLang="en-US"/>
        </a:p>
      </dgm:t>
    </dgm:pt>
    <dgm:pt modelId="{6194A9FB-070C-4C64-8930-C3C98015A84B}" type="pres">
      <dgm:prSet presAssocID="{069D02DC-6E6F-42B9-9FBE-B9F1DFF15950}" presName="node" presStyleLbl="vennNode1" presStyleIdx="5" presStyleCnt="8" custScaleX="136377" custScaleY="131835">
        <dgm:presLayoutVars>
          <dgm:bulletEnabled val="1"/>
        </dgm:presLayoutVars>
      </dgm:prSet>
      <dgm:spPr/>
      <dgm:t>
        <a:bodyPr/>
        <a:lstStyle/>
        <a:p>
          <a:endParaRPr lang="zh-CN" altLang="en-US"/>
        </a:p>
      </dgm:t>
    </dgm:pt>
    <dgm:pt modelId="{E07D10F6-83DC-40D9-97B6-F0855745A62E}" type="pres">
      <dgm:prSet presAssocID="{72BE06BC-0692-4121-BCD5-C8833B2A1163}" presName="node" presStyleLbl="vennNode1" presStyleIdx="6" presStyleCnt="8" custScaleX="136377" custScaleY="131835">
        <dgm:presLayoutVars>
          <dgm:bulletEnabled val="1"/>
        </dgm:presLayoutVars>
      </dgm:prSet>
      <dgm:spPr/>
      <dgm:t>
        <a:bodyPr/>
        <a:lstStyle/>
        <a:p>
          <a:endParaRPr lang="zh-CN" altLang="en-US"/>
        </a:p>
      </dgm:t>
    </dgm:pt>
    <dgm:pt modelId="{DF80C060-9446-4C96-86F1-2BB6363DEAB2}" type="pres">
      <dgm:prSet presAssocID="{3ECA78CC-B5FD-4BF4-B712-128F3B1C5EBD}" presName="node" presStyleLbl="vennNode1" presStyleIdx="7" presStyleCnt="8" custScaleX="136377" custScaleY="131835">
        <dgm:presLayoutVars>
          <dgm:bulletEnabled val="1"/>
        </dgm:presLayoutVars>
      </dgm:prSet>
      <dgm:spPr/>
      <dgm:t>
        <a:bodyPr/>
        <a:lstStyle/>
        <a:p>
          <a:endParaRPr lang="zh-CN" altLang="en-US"/>
        </a:p>
      </dgm:t>
    </dgm:pt>
  </dgm:ptLst>
  <dgm:cxnLst>
    <dgm:cxn modelId="{BA0C6E5F-66D2-41C9-A06C-9E76029E5C33}" type="presOf" srcId="{72BE06BC-0692-4121-BCD5-C8833B2A1163}" destId="{E07D10F6-83DC-40D9-97B6-F0855745A62E}" srcOrd="0" destOrd="0" presId="urn:microsoft.com/office/officeart/2005/8/layout/radial3"/>
    <dgm:cxn modelId="{08D6488D-3EEF-42E6-8EA1-D19BF29048FE}" type="presOf" srcId="{D3EBEB66-7189-4257-8D7F-A7FC353215EC}" destId="{C873076F-8994-4BC2-B210-07127D53F939}" srcOrd="0" destOrd="0" presId="urn:microsoft.com/office/officeart/2005/8/layout/radial3"/>
    <dgm:cxn modelId="{2B6BE56A-44F0-428D-8033-6C54D77105FF}" type="presOf" srcId="{171C25EF-6BC9-42FF-B375-519435A5DC6F}" destId="{B5A68C09-E898-4689-BC1A-790C4021411A}" srcOrd="0" destOrd="0" presId="urn:microsoft.com/office/officeart/2005/8/layout/radial3"/>
    <dgm:cxn modelId="{D5DF1EC7-78C2-4C0D-B51A-3D69B464A962}" srcId="{0D9F7BDC-9F11-4FA4-A037-26080F5951B8}" destId="{3ECA78CC-B5FD-4BF4-B712-128F3B1C5EBD}" srcOrd="6" destOrd="0" parTransId="{E6F1505F-D341-42AD-9317-5FB60CF64401}" sibTransId="{C59FF67B-0076-4C65-9089-BC9F41C41DFD}"/>
    <dgm:cxn modelId="{F30EC2CB-1398-4785-8394-8A3C1DE90B9E}" srcId="{0D9F7BDC-9F11-4FA4-A037-26080F5951B8}" destId="{72BE06BC-0692-4121-BCD5-C8833B2A1163}" srcOrd="5" destOrd="0" parTransId="{32F8815F-8C59-4283-B98F-38B6188DF8DC}" sibTransId="{0CD1E1CB-9170-468E-BF27-B9A7C430A8F5}"/>
    <dgm:cxn modelId="{672210D9-48FD-411C-A5DB-8E4F008C396A}" srcId="{0D9F7BDC-9F11-4FA4-A037-26080F5951B8}" destId="{D3EBEB66-7189-4257-8D7F-A7FC353215EC}" srcOrd="0" destOrd="0" parTransId="{047145B2-1C3A-46E1-8BBD-DFA60FDA4D48}" sibTransId="{F0F86946-A833-4E1B-9761-9C0F1E18EE59}"/>
    <dgm:cxn modelId="{76A3815E-E0E8-4482-ABA5-5D6344DB9417}" srcId="{0D9F7BDC-9F11-4FA4-A037-26080F5951B8}" destId="{069D02DC-6E6F-42B9-9FBE-B9F1DFF15950}" srcOrd="4" destOrd="0" parTransId="{3F64C54F-CE88-4979-839E-546CC8C1862F}" sibTransId="{DFE3BFBD-F7E1-4CCF-A2D7-6561573E665A}"/>
    <dgm:cxn modelId="{0325758E-4109-44A5-BFE5-973B275AE7FC}" type="presOf" srcId="{069D02DC-6E6F-42B9-9FBE-B9F1DFF15950}" destId="{6194A9FB-070C-4C64-8930-C3C98015A84B}" srcOrd="0" destOrd="0" presId="urn:microsoft.com/office/officeart/2005/8/layout/radial3"/>
    <dgm:cxn modelId="{D0062595-D9CB-423A-A9F6-C6A978786FF5}" type="presOf" srcId="{354E9070-12F3-40FC-9EAF-794BC579C708}" destId="{5F32D387-5AA3-4146-9741-AF4D41C4830E}" srcOrd="0" destOrd="0" presId="urn:microsoft.com/office/officeart/2005/8/layout/radial3"/>
    <dgm:cxn modelId="{51F0A014-3910-4823-B62B-84941D0B0D24}" srcId="{0D9F7BDC-9F11-4FA4-A037-26080F5951B8}" destId="{171C25EF-6BC9-42FF-B375-519435A5DC6F}" srcOrd="2" destOrd="0" parTransId="{E5E5E83F-B35E-4B8B-8CB9-F151D761138F}" sibTransId="{B62EDD61-059B-447D-AEEF-02CE3ADB7B8B}"/>
    <dgm:cxn modelId="{8B0E81BE-448F-443B-9620-18B50C5BBA61}" srcId="{0D9F7BDC-9F11-4FA4-A037-26080F5951B8}" destId="{465EDBAA-DBDC-4198-BD22-222EC4369701}" srcOrd="1" destOrd="0" parTransId="{4B080FA4-24E9-4029-AAB4-CA5515A16717}" sibTransId="{B71B2482-439F-4C6F-8334-7AF01DFA3BA5}"/>
    <dgm:cxn modelId="{D3E4BF66-13AF-4AE9-A22F-13F61FDAD99D}" type="presOf" srcId="{3ECA78CC-B5FD-4BF4-B712-128F3B1C5EBD}" destId="{DF80C060-9446-4C96-86F1-2BB6363DEAB2}" srcOrd="0" destOrd="0" presId="urn:microsoft.com/office/officeart/2005/8/layout/radial3"/>
    <dgm:cxn modelId="{DDA3743F-BAC0-45D7-9BFA-528637714269}" srcId="{0D9F7BDC-9F11-4FA4-A037-26080F5951B8}" destId="{A90CA46B-FA94-44BC-AD4F-16F03717194D}" srcOrd="3" destOrd="0" parTransId="{DA081B3E-2675-4E23-80C2-09933B3A8D6F}" sibTransId="{34179226-EAF8-4C00-A7AA-CA32B3BF65D8}"/>
    <dgm:cxn modelId="{9C1F255D-4EE7-4B97-84FD-D58774E78B27}" type="presOf" srcId="{0D9F7BDC-9F11-4FA4-A037-26080F5951B8}" destId="{DA500B04-508E-42DD-9E42-043B5F1AD8A9}" srcOrd="0" destOrd="0" presId="urn:microsoft.com/office/officeart/2005/8/layout/radial3"/>
    <dgm:cxn modelId="{37FEED7B-CC10-4C5F-A553-8E4E2DDF7D19}" type="presOf" srcId="{465EDBAA-DBDC-4198-BD22-222EC4369701}" destId="{2313517F-03C6-475A-AE9E-400B3A55EB67}" srcOrd="0" destOrd="0" presId="urn:microsoft.com/office/officeart/2005/8/layout/radial3"/>
    <dgm:cxn modelId="{5BBC580D-C5E3-487E-87EA-2C21CF06B934}" type="presOf" srcId="{A90CA46B-FA94-44BC-AD4F-16F03717194D}" destId="{232AC2C8-9CD5-43AC-A6AC-4F9B5C761B30}" srcOrd="0" destOrd="0" presId="urn:microsoft.com/office/officeart/2005/8/layout/radial3"/>
    <dgm:cxn modelId="{97D5D049-1EF6-4585-A4C5-54C1D7CDAA41}" srcId="{354E9070-12F3-40FC-9EAF-794BC579C708}" destId="{0D9F7BDC-9F11-4FA4-A037-26080F5951B8}" srcOrd="0" destOrd="0" parTransId="{F256C882-8FF6-4D3A-9079-9B56990FE749}" sibTransId="{29A9D4D4-82AA-4EC0-91A4-C5C581D91FD8}"/>
    <dgm:cxn modelId="{13E30606-BC07-4C3D-BC7F-CDCEC2B23926}" type="presParOf" srcId="{5F32D387-5AA3-4146-9741-AF4D41C4830E}" destId="{3A71D9F7-CCAD-4A99-B4EF-392645625D65}" srcOrd="0" destOrd="0" presId="urn:microsoft.com/office/officeart/2005/8/layout/radial3"/>
    <dgm:cxn modelId="{F4617B34-02B2-4AD6-BEFC-5D5F1E9387CE}" type="presParOf" srcId="{3A71D9F7-CCAD-4A99-B4EF-392645625D65}" destId="{DA500B04-508E-42DD-9E42-043B5F1AD8A9}" srcOrd="0" destOrd="0" presId="urn:microsoft.com/office/officeart/2005/8/layout/radial3"/>
    <dgm:cxn modelId="{CDC3527B-6BDD-4980-BC5E-A02603AC7C60}" type="presParOf" srcId="{3A71D9F7-CCAD-4A99-B4EF-392645625D65}" destId="{C873076F-8994-4BC2-B210-07127D53F939}" srcOrd="1" destOrd="0" presId="urn:microsoft.com/office/officeart/2005/8/layout/radial3"/>
    <dgm:cxn modelId="{306DB99B-F663-4AA2-A81C-249E7AD4AD6F}" type="presParOf" srcId="{3A71D9F7-CCAD-4A99-B4EF-392645625D65}" destId="{2313517F-03C6-475A-AE9E-400B3A55EB67}" srcOrd="2" destOrd="0" presId="urn:microsoft.com/office/officeart/2005/8/layout/radial3"/>
    <dgm:cxn modelId="{C8829F91-F7F5-4C24-809F-47330CAE5E60}" type="presParOf" srcId="{3A71D9F7-CCAD-4A99-B4EF-392645625D65}" destId="{B5A68C09-E898-4689-BC1A-790C4021411A}" srcOrd="3" destOrd="0" presId="urn:microsoft.com/office/officeart/2005/8/layout/radial3"/>
    <dgm:cxn modelId="{635FC4D6-9C63-4026-B9E9-88AD5FDDD417}" type="presParOf" srcId="{3A71D9F7-CCAD-4A99-B4EF-392645625D65}" destId="{232AC2C8-9CD5-43AC-A6AC-4F9B5C761B30}" srcOrd="4" destOrd="0" presId="urn:microsoft.com/office/officeart/2005/8/layout/radial3"/>
    <dgm:cxn modelId="{F47923CD-6E87-4B9C-A441-1B9F8E76A4F0}" type="presParOf" srcId="{3A71D9F7-CCAD-4A99-B4EF-392645625D65}" destId="{6194A9FB-070C-4C64-8930-C3C98015A84B}" srcOrd="5" destOrd="0" presId="urn:microsoft.com/office/officeart/2005/8/layout/radial3"/>
    <dgm:cxn modelId="{16B3F5B9-22E6-4952-80B5-EC9ED6B82CF0}" type="presParOf" srcId="{3A71D9F7-CCAD-4A99-B4EF-392645625D65}" destId="{E07D10F6-83DC-40D9-97B6-F0855745A62E}" srcOrd="6" destOrd="0" presId="urn:microsoft.com/office/officeart/2005/8/layout/radial3"/>
    <dgm:cxn modelId="{46FB6DE4-56F9-4D5F-8DE2-CF8EBCDF4098}" type="presParOf" srcId="{3A71D9F7-CCAD-4A99-B4EF-392645625D65}" destId="{DF80C060-9446-4C96-86F1-2BB6363DEAB2}" srcOrd="7" destOrd="0" presId="urn:microsoft.com/office/officeart/2005/8/layout/radial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A500B04-508E-42DD-9E42-043B5F1AD8A9}">
      <dsp:nvSpPr>
        <dsp:cNvPr id="0" name=""/>
        <dsp:cNvSpPr/>
      </dsp:nvSpPr>
      <dsp:spPr>
        <a:xfrm>
          <a:off x="2314751" y="1127518"/>
          <a:ext cx="1724441" cy="1754819"/>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什么样的信息需要保护</a:t>
          </a:r>
          <a:endParaRPr lang="zh-CN" altLang="en-US" sz="2000" kern="1200" dirty="0">
            <a:latin typeface="微软雅黑" pitchFamily="34" charset="-122"/>
            <a:ea typeface="微软雅黑" pitchFamily="34" charset="-122"/>
          </a:endParaRPr>
        </a:p>
      </dsp:txBody>
      <dsp:txXfrm>
        <a:off x="2314751" y="1127518"/>
        <a:ext cx="1724441" cy="1754819"/>
      </dsp:txXfrm>
    </dsp:sp>
    <dsp:sp modelId="{C873076F-8994-4BC2-B210-07127D53F939}">
      <dsp:nvSpPr>
        <dsp:cNvPr id="0" name=""/>
        <dsp:cNvSpPr/>
      </dsp:nvSpPr>
      <dsp:spPr>
        <a:xfrm>
          <a:off x="2432410" y="-137816"/>
          <a:ext cx="1489122" cy="1439528"/>
        </a:xfrm>
        <a:prstGeom prst="ellipse">
          <a:avLst/>
        </a:prstGeom>
        <a:solidFill>
          <a:schemeClr val="accent5">
            <a:alpha val="50000"/>
            <a:hueOff val="-1419125"/>
            <a:satOff val="5687"/>
            <a:lumOff val="1233"/>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知识产权</a:t>
          </a:r>
          <a:endParaRPr lang="zh-CN" altLang="en-US" sz="1900" kern="1200" dirty="0">
            <a:latin typeface="微软雅黑" pitchFamily="34" charset="-122"/>
            <a:ea typeface="微软雅黑" pitchFamily="34" charset="-122"/>
          </a:endParaRPr>
        </a:p>
      </dsp:txBody>
      <dsp:txXfrm>
        <a:off x="2432410" y="-137816"/>
        <a:ext cx="1489122" cy="1439528"/>
      </dsp:txXfrm>
    </dsp:sp>
    <dsp:sp modelId="{2313517F-03C6-475A-AE9E-400B3A55EB67}">
      <dsp:nvSpPr>
        <dsp:cNvPr id="0" name=""/>
        <dsp:cNvSpPr/>
      </dsp:nvSpPr>
      <dsp:spPr>
        <a:xfrm>
          <a:off x="3544941" y="397950"/>
          <a:ext cx="1489122" cy="1439528"/>
        </a:xfrm>
        <a:prstGeom prst="ellipse">
          <a:avLst/>
        </a:prstGeom>
        <a:solidFill>
          <a:schemeClr val="accent5">
            <a:alpha val="50000"/>
            <a:hueOff val="-2838251"/>
            <a:satOff val="11375"/>
            <a:lumOff val="2465"/>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技术秘密</a:t>
          </a:r>
          <a:endParaRPr lang="zh-CN" altLang="en-US" sz="1900" kern="1200" dirty="0">
            <a:latin typeface="微软雅黑" pitchFamily="34" charset="-122"/>
            <a:ea typeface="微软雅黑" pitchFamily="34" charset="-122"/>
          </a:endParaRPr>
        </a:p>
      </dsp:txBody>
      <dsp:txXfrm>
        <a:off x="3544941" y="397950"/>
        <a:ext cx="1489122" cy="1439528"/>
      </dsp:txXfrm>
    </dsp:sp>
    <dsp:sp modelId="{B5A68C09-E898-4689-BC1A-790C4021411A}">
      <dsp:nvSpPr>
        <dsp:cNvPr id="0" name=""/>
        <dsp:cNvSpPr/>
      </dsp:nvSpPr>
      <dsp:spPr>
        <a:xfrm>
          <a:off x="3819713" y="1601806"/>
          <a:ext cx="1489122" cy="1439528"/>
        </a:xfrm>
        <a:prstGeom prst="ellipse">
          <a:avLst/>
        </a:prstGeom>
        <a:solidFill>
          <a:schemeClr val="accent5">
            <a:alpha val="50000"/>
            <a:hueOff val="-4257376"/>
            <a:satOff val="17062"/>
            <a:lumOff val="3698"/>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重要的合同</a:t>
          </a:r>
          <a:endParaRPr lang="zh-CN" altLang="en-US" sz="1900" kern="1200" dirty="0">
            <a:latin typeface="微软雅黑" pitchFamily="34" charset="-122"/>
            <a:ea typeface="微软雅黑" pitchFamily="34" charset="-122"/>
          </a:endParaRPr>
        </a:p>
      </dsp:txBody>
      <dsp:txXfrm>
        <a:off x="3819713" y="1601806"/>
        <a:ext cx="1489122" cy="1439528"/>
      </dsp:txXfrm>
    </dsp:sp>
    <dsp:sp modelId="{232AC2C8-9CD5-43AC-A6AC-4F9B5C761B30}">
      <dsp:nvSpPr>
        <dsp:cNvPr id="0" name=""/>
        <dsp:cNvSpPr/>
      </dsp:nvSpPr>
      <dsp:spPr>
        <a:xfrm>
          <a:off x="3049818" y="2567224"/>
          <a:ext cx="1489122" cy="1439528"/>
        </a:xfrm>
        <a:prstGeom prst="ellipse">
          <a:avLst/>
        </a:prstGeom>
        <a:solidFill>
          <a:schemeClr val="accent5">
            <a:alpha val="50000"/>
            <a:hueOff val="-5676501"/>
            <a:satOff val="22749"/>
            <a:lumOff val="493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客户数据</a:t>
          </a:r>
          <a:endParaRPr lang="zh-CN" altLang="en-US" sz="1900" kern="1200" dirty="0">
            <a:latin typeface="微软雅黑" pitchFamily="34" charset="-122"/>
            <a:ea typeface="微软雅黑" pitchFamily="34" charset="-122"/>
          </a:endParaRPr>
        </a:p>
      </dsp:txBody>
      <dsp:txXfrm>
        <a:off x="3049818" y="2567224"/>
        <a:ext cx="1489122" cy="1439528"/>
      </dsp:txXfrm>
    </dsp:sp>
    <dsp:sp modelId="{6194A9FB-070C-4C64-8930-C3C98015A84B}">
      <dsp:nvSpPr>
        <dsp:cNvPr id="0" name=""/>
        <dsp:cNvSpPr/>
      </dsp:nvSpPr>
      <dsp:spPr>
        <a:xfrm>
          <a:off x="1815002" y="2567224"/>
          <a:ext cx="1489122" cy="1439528"/>
        </a:xfrm>
        <a:prstGeom prst="ellipse">
          <a:avLst/>
        </a:prstGeom>
        <a:solidFill>
          <a:schemeClr val="accent5">
            <a:alpha val="50000"/>
            <a:hueOff val="-7095626"/>
            <a:satOff val="28436"/>
            <a:lumOff val="6163"/>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软件产品的源代码</a:t>
          </a:r>
          <a:endParaRPr lang="zh-CN" altLang="en-US" sz="1900" kern="1200" dirty="0">
            <a:latin typeface="微软雅黑" pitchFamily="34" charset="-122"/>
            <a:ea typeface="微软雅黑" pitchFamily="34" charset="-122"/>
          </a:endParaRPr>
        </a:p>
      </dsp:txBody>
      <dsp:txXfrm>
        <a:off x="1815002" y="2567224"/>
        <a:ext cx="1489122" cy="1439528"/>
      </dsp:txXfrm>
    </dsp:sp>
    <dsp:sp modelId="{E07D10F6-83DC-40D9-97B6-F0855745A62E}">
      <dsp:nvSpPr>
        <dsp:cNvPr id="0" name=""/>
        <dsp:cNvSpPr/>
      </dsp:nvSpPr>
      <dsp:spPr>
        <a:xfrm>
          <a:off x="1045107" y="1601806"/>
          <a:ext cx="1489122" cy="1439528"/>
        </a:xfrm>
        <a:prstGeom prst="ellipse">
          <a:avLst/>
        </a:prstGeom>
        <a:solidFill>
          <a:schemeClr val="accent5">
            <a:alpha val="50000"/>
            <a:hueOff val="-8514751"/>
            <a:satOff val="34124"/>
            <a:lumOff val="7395"/>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财务数据</a:t>
          </a:r>
          <a:endParaRPr lang="zh-CN" altLang="en-US" sz="1900" kern="1200" dirty="0">
            <a:latin typeface="微软雅黑" pitchFamily="34" charset="-122"/>
            <a:ea typeface="微软雅黑" pitchFamily="34" charset="-122"/>
          </a:endParaRPr>
        </a:p>
      </dsp:txBody>
      <dsp:txXfrm>
        <a:off x="1045107" y="1601806"/>
        <a:ext cx="1489122" cy="1439528"/>
      </dsp:txXfrm>
    </dsp:sp>
    <dsp:sp modelId="{DF80C060-9446-4C96-86F1-2BB6363DEAB2}">
      <dsp:nvSpPr>
        <dsp:cNvPr id="0" name=""/>
        <dsp:cNvSpPr/>
      </dsp:nvSpPr>
      <dsp:spPr>
        <a:xfrm>
          <a:off x="1319879" y="397950"/>
          <a:ext cx="1489122" cy="1439528"/>
        </a:xfrm>
        <a:prstGeom prst="ellipse">
          <a:avLst/>
        </a:prstGeom>
        <a:solidFill>
          <a:schemeClr val="accent5">
            <a:alpha val="50000"/>
            <a:hueOff val="-9933876"/>
            <a:satOff val="39811"/>
            <a:lumOff val="8628"/>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内部文件</a:t>
          </a:r>
          <a:endParaRPr lang="zh-CN" altLang="en-US" sz="1900" kern="1200" dirty="0">
            <a:latin typeface="微软雅黑" pitchFamily="34" charset="-122"/>
            <a:ea typeface="微软雅黑" pitchFamily="34" charset="-122"/>
          </a:endParaRPr>
        </a:p>
      </dsp:txBody>
      <dsp:txXfrm>
        <a:off x="1319879" y="397950"/>
        <a:ext cx="1489122" cy="143952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F7A29D-FAD0-4843-A92F-9EA2591E2037}" type="datetimeFigureOut">
              <a:rPr lang="zh-CN" altLang="en-US" smtClean="0"/>
              <a:t>2014/12/11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448816-5F3A-4BA8-8DC9-68196096A8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pp.ent.ifeng.com/movie/detail/3879"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app.ent.ifeng.com/tv/detail/383"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众所周知，信息安全事故</a:t>
            </a:r>
            <a:r>
              <a:rPr lang="en-US" altLang="zh-CN" dirty="0" smtClean="0"/>
              <a:t>20%</a:t>
            </a:r>
            <a:r>
              <a:rPr lang="zh-CN" altLang="en-US" dirty="0" smtClean="0"/>
              <a:t>出在外部人，</a:t>
            </a:r>
            <a:r>
              <a:rPr lang="en-US" altLang="zh-CN" dirty="0" smtClean="0"/>
              <a:t>80%</a:t>
            </a:r>
            <a:r>
              <a:rPr lang="zh-CN" altLang="en-US" dirty="0" smtClean="0"/>
              <a:t>出在内部人身上，但是内部人故意造成安全事故的比例无人统计过。</a:t>
            </a:r>
          </a:p>
          <a:p>
            <a:endParaRPr lang="zh-CN" altLang="en-US" dirty="0"/>
          </a:p>
        </p:txBody>
      </p:sp>
      <p:sp>
        <p:nvSpPr>
          <p:cNvPr id="4" name="灯片编号占位符 3"/>
          <p:cNvSpPr>
            <a:spLocks noGrp="1"/>
          </p:cNvSpPr>
          <p:nvPr>
            <p:ph type="sldNum" sz="quarter" idx="10"/>
          </p:nvPr>
        </p:nvSpPr>
        <p:spPr/>
        <p:txBody>
          <a:bodyPr/>
          <a:lstStyle/>
          <a:p>
            <a:fld id="{A6448816-5F3A-4BA8-8DC9-68196096A829}" type="slidenum">
              <a:rPr lang="zh-CN" altLang="en-US" smtClean="0"/>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dirty="0" smtClean="0"/>
              <a:t>多美的小腿！</a:t>
            </a:r>
          </a:p>
          <a:p>
            <a:r>
              <a:rPr lang="zh-CN" altLang="en-US" dirty="0" smtClean="0"/>
              <a:t>照片里面有信息！</a:t>
            </a:r>
            <a:endParaRPr lang="en-US" altLang="zh-CN" dirty="0" smtClean="0"/>
          </a:p>
          <a:p>
            <a:endParaRPr lang="en-US" altLang="zh-CN" dirty="0" smtClean="0"/>
          </a:p>
          <a:p>
            <a:r>
              <a:rPr lang="zh-CN" altLang="en-US" dirty="0" smtClean="0"/>
              <a:t>华商网</a:t>
            </a:r>
            <a:r>
              <a:rPr lang="en-US" altLang="zh-CN" dirty="0" smtClean="0"/>
              <a:t>8</a:t>
            </a:r>
            <a:r>
              <a:rPr lang="zh-CN" altLang="en-US" dirty="0" smtClean="0"/>
              <a:t>月</a:t>
            </a:r>
            <a:r>
              <a:rPr lang="en-US" altLang="zh-CN" dirty="0" smtClean="0"/>
              <a:t>24</a:t>
            </a:r>
            <a:r>
              <a:rPr lang="zh-CN" altLang="en-US" dirty="0" smtClean="0"/>
              <a:t>日报道 微博到底有多万能？晒生活、秀照片、发感慨</a:t>
            </a:r>
            <a:r>
              <a:rPr lang="en-US" altLang="zh-CN" dirty="0" smtClean="0"/>
              <a:t>……</a:t>
            </a:r>
            <a:r>
              <a:rPr lang="zh-CN" altLang="en-US" dirty="0" smtClean="0"/>
              <a:t>但你一定想不到，可能会不小心泄露隐私。这不，有网友通过王珞丹微博的照片和几句“唠叨”，用</a:t>
            </a:r>
            <a:r>
              <a:rPr lang="en-US" altLang="zh-CN" dirty="0" smtClean="0"/>
              <a:t>40</a:t>
            </a:r>
            <a:r>
              <a:rPr lang="zh-CN" altLang="en-US" dirty="0" smtClean="0"/>
              <a:t>分钟分析出了她的住址。跟帖者在表示“佩服”的同时也惊出一身冷汗，原来在微博时代隐私常常裸奔，而我们却没察觉。</a:t>
            </a:r>
          </a:p>
          <a:p>
            <a:r>
              <a:rPr lang="zh-CN" altLang="en-US" dirty="0" smtClean="0"/>
              <a:t>“粉丝侦探”推理</a:t>
            </a:r>
          </a:p>
          <a:p>
            <a:r>
              <a:rPr lang="zh-CN" altLang="en-US" dirty="0" smtClean="0"/>
              <a:t>第一步：信息获取</a:t>
            </a:r>
          </a:p>
          <a:p>
            <a:r>
              <a:rPr lang="zh-CN" altLang="en-US" dirty="0" smtClean="0"/>
              <a:t>素材：两张照片</a:t>
            </a:r>
          </a:p>
          <a:p>
            <a:r>
              <a:rPr lang="zh-CN" altLang="en-US" dirty="0" smtClean="0"/>
              <a:t>网友从王珞丹的博客和微博中选取了两张图片，一张是从窗内俯瞰小区绿化植物的照片，一张是从窗内拍摄的窗外全景图。网友认为照片透露几个主要信息：第一，楼体外观和窗框难擦干净的痕迹，说明这是已经建成一段时间的西式小区。第二，王珞丹家在顶层。第三，小区内有三个在一条直线上大小一样的正方形花坛。</a:t>
            </a:r>
          </a:p>
          <a:p>
            <a:r>
              <a:rPr lang="zh-CN" altLang="en-US" dirty="0" smtClean="0"/>
              <a:t>第二步：区域筛选</a:t>
            </a:r>
          </a:p>
          <a:p>
            <a:r>
              <a:rPr lang="zh-CN" altLang="en-US" dirty="0" smtClean="0"/>
              <a:t>素材：四条微博留言、电子地图</a:t>
            </a:r>
          </a:p>
          <a:p>
            <a:r>
              <a:rPr lang="zh-CN" altLang="en-US" dirty="0" smtClean="0"/>
              <a:t>网友将北京城区地图划分为九个区域。然后根据王珞丹的微博留言用排除法分析小区所在地。</a:t>
            </a:r>
          </a:p>
          <a:p>
            <a:r>
              <a:rPr lang="zh-CN" altLang="en-US" dirty="0" smtClean="0"/>
              <a:t>王珞丹微博</a:t>
            </a:r>
            <a:r>
              <a:rPr lang="en-US" altLang="zh-CN" dirty="0" smtClean="0"/>
              <a:t>1</a:t>
            </a:r>
            <a:r>
              <a:rPr lang="zh-CN" altLang="en-US" dirty="0" smtClean="0"/>
              <a:t>：“四环堵死了，联排迟到了。”</a:t>
            </a:r>
            <a:r>
              <a:rPr lang="en-US" altLang="zh-CN" dirty="0" smtClean="0"/>
              <a:t>——— </a:t>
            </a:r>
            <a:r>
              <a:rPr lang="zh-CN" altLang="en-US" dirty="0" smtClean="0"/>
              <a:t>她家在四环外。</a:t>
            </a:r>
          </a:p>
          <a:p>
            <a:r>
              <a:rPr lang="zh-CN" altLang="en-US" dirty="0" smtClean="0"/>
              <a:t>王珞丹微博</a:t>
            </a:r>
            <a:r>
              <a:rPr lang="en-US" altLang="zh-CN" dirty="0" smtClean="0"/>
              <a:t>2</a:t>
            </a:r>
            <a:r>
              <a:rPr lang="zh-CN" altLang="en-US" dirty="0" smtClean="0"/>
              <a:t>：“演出这么多年，还没有在北京中心地带买一套房子。”</a:t>
            </a:r>
            <a:r>
              <a:rPr lang="en-US" altLang="zh-CN" dirty="0" smtClean="0"/>
              <a:t>——— </a:t>
            </a:r>
            <a:r>
              <a:rPr lang="zh-CN" altLang="en-US" dirty="0" smtClean="0"/>
              <a:t>说明她家不在市中心。</a:t>
            </a:r>
          </a:p>
          <a:p>
            <a:r>
              <a:rPr lang="zh-CN" altLang="en-US" dirty="0" smtClean="0"/>
              <a:t>王珞丹微博</a:t>
            </a:r>
            <a:r>
              <a:rPr lang="en-US" altLang="zh-CN" dirty="0" smtClean="0"/>
              <a:t>3</a:t>
            </a:r>
            <a:r>
              <a:rPr lang="zh-CN" altLang="en-US" dirty="0" smtClean="0"/>
              <a:t>：“爸爸送我和小</a:t>
            </a:r>
            <a:r>
              <a:rPr lang="en-US" altLang="zh-CN" dirty="0" smtClean="0"/>
              <a:t>6</a:t>
            </a:r>
            <a:r>
              <a:rPr lang="zh-CN" altLang="en-US" dirty="0" smtClean="0"/>
              <a:t>去给</a:t>
            </a:r>
            <a:r>
              <a:rPr lang="en-US" altLang="zh-CN" dirty="0" smtClean="0">
                <a:hlinkClick r:id="rId3"/>
              </a:rPr>
              <a:t>《</a:t>
            </a:r>
            <a:r>
              <a:rPr lang="zh-CN" altLang="en-US" dirty="0" smtClean="0">
                <a:hlinkClick r:id="rId3"/>
              </a:rPr>
              <a:t>无人驾驶</a:t>
            </a:r>
            <a:r>
              <a:rPr lang="en-US" altLang="zh-CN" dirty="0" smtClean="0">
                <a:hlinkClick r:id="rId3"/>
              </a:rPr>
              <a:t>》</a:t>
            </a:r>
            <a:r>
              <a:rPr lang="en-US" altLang="zh-CN" dirty="0" smtClean="0"/>
              <a:t>(</a:t>
            </a:r>
            <a:r>
              <a:rPr lang="zh-CN" altLang="en-US" dirty="0" smtClean="0"/>
              <a:t>影评</a:t>
            </a:r>
            <a:r>
              <a:rPr lang="en-US" altLang="zh-CN" dirty="0" smtClean="0"/>
              <a:t>)</a:t>
            </a:r>
            <a:r>
              <a:rPr lang="zh-CN" altLang="en-US" dirty="0" smtClean="0"/>
              <a:t>配音，光顾着看微博留言，忘记给老爸指路，车都开到中关村了！</a:t>
            </a:r>
            <a:r>
              <a:rPr lang="en-US" altLang="zh-CN" dirty="0" smtClean="0"/>
              <a:t>(</a:t>
            </a:r>
            <a:r>
              <a:rPr lang="zh-CN" altLang="en-US" dirty="0" smtClean="0"/>
              <a:t>爸爸开始唠叨我说开导航吧</a:t>
            </a:r>
            <a:r>
              <a:rPr lang="en-US" altLang="zh-CN" dirty="0" smtClean="0"/>
              <a:t>)”——— </a:t>
            </a:r>
            <a:r>
              <a:rPr lang="zh-CN" altLang="en-US" dirty="0" smtClean="0"/>
              <a:t>她家不在中关村及进城路过中关村的地方。</a:t>
            </a:r>
          </a:p>
          <a:p>
            <a:r>
              <a:rPr lang="zh-CN" altLang="en-US" dirty="0" smtClean="0"/>
              <a:t>王珞丹微博</a:t>
            </a:r>
            <a:r>
              <a:rPr lang="en-US" altLang="zh-CN" dirty="0" smtClean="0"/>
              <a:t>4</a:t>
            </a:r>
            <a:r>
              <a:rPr lang="zh-CN" altLang="en-US" dirty="0" smtClean="0"/>
              <a:t>：“患了严重的痢疾，</a:t>
            </a:r>
            <a:r>
              <a:rPr lang="en-US" altLang="zh-CN" dirty="0" smtClean="0"/>
              <a:t>20</a:t>
            </a:r>
            <a:r>
              <a:rPr lang="zh-CN" altLang="en-US" dirty="0" smtClean="0"/>
              <a:t>分钟后赶到了附近的一所小医院。”</a:t>
            </a:r>
            <a:r>
              <a:rPr lang="en-US" altLang="zh-CN" dirty="0" smtClean="0"/>
              <a:t>——— </a:t>
            </a:r>
            <a:r>
              <a:rPr lang="zh-CN" altLang="en-US" dirty="0" smtClean="0"/>
              <a:t>她家周边无大医院。</a:t>
            </a:r>
          </a:p>
          <a:p>
            <a:r>
              <a:rPr lang="zh-CN" altLang="en-US" dirty="0" smtClean="0"/>
              <a:t>剩下区域中排除开发晚、多为新建高层小区的南城区域。分析排除至此，只剩下一个区域被锁定。</a:t>
            </a:r>
          </a:p>
          <a:p>
            <a:r>
              <a:rPr lang="zh-CN" altLang="en-US" dirty="0" smtClean="0"/>
              <a:t>第三步：网络搜索</a:t>
            </a:r>
          </a:p>
          <a:p>
            <a:r>
              <a:rPr lang="zh-CN" altLang="en-US" dirty="0" smtClean="0"/>
              <a:t>素材：电子地图</a:t>
            </a:r>
          </a:p>
          <a:p>
            <a:r>
              <a:rPr lang="zh-CN" altLang="en-US" dirty="0" smtClean="0"/>
              <a:t>网友在电子地图上截取锁定区域俯视图，放大局部寻找王珞丹照片中有标志性花坛的小区，很快就找到目标。</a:t>
            </a:r>
          </a:p>
          <a:p>
            <a:r>
              <a:rPr lang="zh-CN" altLang="en-US" dirty="0" smtClean="0"/>
              <a:t>第四步：实地核对</a:t>
            </a:r>
          </a:p>
          <a:p>
            <a:r>
              <a:rPr lang="zh-CN" altLang="en-US" dirty="0" smtClean="0"/>
              <a:t>素材：照片</a:t>
            </a:r>
          </a:p>
          <a:p>
            <a:r>
              <a:rPr lang="zh-CN" altLang="en-US" dirty="0" smtClean="0"/>
              <a:t>该网友亲身前往这个小区，现场拍摄照片，与王珞丹所发的照片进行比较，确认推理正确。</a:t>
            </a:r>
          </a:p>
          <a:p>
            <a:r>
              <a:rPr lang="zh-CN" altLang="en-US" dirty="0" smtClean="0"/>
              <a:t>“粉丝侦探”是谁</a:t>
            </a:r>
          </a:p>
          <a:p>
            <a:r>
              <a:rPr lang="zh-CN" altLang="en-US" dirty="0" smtClean="0"/>
              <a:t>他如今是清华学生</a:t>
            </a:r>
          </a:p>
          <a:p>
            <a:r>
              <a:rPr lang="zh-CN" altLang="en-US" dirty="0" smtClean="0"/>
              <a:t>这个强大的推理过程是什么人完成的？记者找到了原帖作者，他是目前就读于北京清华大学水利水电工程专业的罗霄宇。</a:t>
            </a:r>
          </a:p>
          <a:p>
            <a:r>
              <a:rPr lang="zh-CN" altLang="en-US" dirty="0" smtClean="0"/>
              <a:t>罗霄宇是北京人，暑假结束就要升大二。他曾经在第一次到英国的时候，央求别人把自己放在市中心，凌晨</a:t>
            </a:r>
            <a:r>
              <a:rPr lang="en-US" altLang="zh-CN" dirty="0" smtClean="0"/>
              <a:t>2</a:t>
            </a:r>
            <a:r>
              <a:rPr lang="zh-CN" altLang="en-US" dirty="0" smtClean="0"/>
              <a:t>：</a:t>
            </a:r>
            <a:r>
              <a:rPr lang="en-US" altLang="zh-CN" dirty="0" smtClean="0"/>
              <a:t>00</a:t>
            </a:r>
            <a:r>
              <a:rPr lang="zh-CN" altLang="en-US" dirty="0" smtClean="0"/>
              <a:t>找到了回酒店的路。“我分析出王珞丹住址是一年多前。我并不是追星族，当时正在看王珞丹演的</a:t>
            </a:r>
            <a:r>
              <a:rPr lang="en-US" altLang="zh-CN" dirty="0" smtClean="0">
                <a:hlinkClick r:id="rId4"/>
              </a:rPr>
              <a:t>《</a:t>
            </a:r>
            <a:r>
              <a:rPr lang="zh-CN" altLang="en-US" dirty="0" smtClean="0">
                <a:hlinkClick r:id="rId4"/>
              </a:rPr>
              <a:t>杜拉拉升职记</a:t>
            </a:r>
            <a:r>
              <a:rPr lang="en-US" altLang="zh-CN" dirty="0" smtClean="0">
                <a:hlinkClick r:id="rId4"/>
              </a:rPr>
              <a:t>》</a:t>
            </a:r>
            <a:r>
              <a:rPr lang="zh-CN" altLang="en-US" dirty="0" smtClean="0"/>
              <a:t>，于是就拿她做了这个推理。”罗霄宇说，公开这个帖子的原因是王珞丹搬家了，不存在泄漏隐私。</a:t>
            </a:r>
          </a:p>
          <a:p>
            <a:endParaRPr lang="zh-CN" altLang="en-US" dirty="0"/>
          </a:p>
        </p:txBody>
      </p:sp>
      <p:sp>
        <p:nvSpPr>
          <p:cNvPr id="4" name="灯片编号占位符 3"/>
          <p:cNvSpPr>
            <a:spLocks noGrp="1"/>
          </p:cNvSpPr>
          <p:nvPr>
            <p:ph type="sldNum" sz="quarter" idx="10"/>
          </p:nvPr>
        </p:nvSpPr>
        <p:spPr/>
        <p:txBody>
          <a:bodyPr/>
          <a:lstStyle/>
          <a:p>
            <a:fld id="{A6448816-5F3A-4BA8-8DC9-68196096A829}" type="slidenum">
              <a:rPr lang="zh-CN" altLang="en-US" smtClean="0"/>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两条微博有信息</a:t>
            </a:r>
          </a:p>
          <a:p>
            <a:endParaRPr lang="zh-CN" altLang="en-US" dirty="0"/>
          </a:p>
        </p:txBody>
      </p:sp>
      <p:sp>
        <p:nvSpPr>
          <p:cNvPr id="4" name="灯片编号占位符 3"/>
          <p:cNvSpPr>
            <a:spLocks noGrp="1"/>
          </p:cNvSpPr>
          <p:nvPr>
            <p:ph type="sldNum" sz="quarter" idx="10"/>
          </p:nvPr>
        </p:nvSpPr>
        <p:spPr/>
        <p:txBody>
          <a:bodyPr/>
          <a:lstStyle/>
          <a:p>
            <a:fld id="{A6448816-5F3A-4BA8-8DC9-68196096A829}" type="slidenum">
              <a:rPr lang="zh-CN" altLang="en-US" smtClean="0"/>
              <a:t>15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228600" indent="-228600">
              <a:lnSpc>
                <a:spcPct val="90000"/>
              </a:lnSpc>
            </a:pPr>
            <a:r>
              <a:rPr lang="zh-CN" altLang="en-US" sz="1200" dirty="0" smtClean="0"/>
              <a:t>联排要到城里的摄影棚去，而她堵车堵在四环，时间是下午一点五十左右，刚好是从家里吃过午饭往摄制组赶的时间，说明她家不在四环以里。虽然不够充分，但极有可能是这样的。在她另一条微博里，她提到演出这么多年，自己还没有在北京中心地带买一套房子，便是佐证。因此排除</a:t>
            </a:r>
            <a:r>
              <a:rPr lang="en-US" altLang="zh-CN" sz="1200" dirty="0" smtClean="0"/>
              <a:t>E</a:t>
            </a:r>
            <a:r>
              <a:rPr lang="zh-CN" altLang="en-US" sz="1200" dirty="0" smtClean="0"/>
              <a:t>区域。 </a:t>
            </a:r>
          </a:p>
          <a:p>
            <a:pPr marL="228600" indent="-228600">
              <a:lnSpc>
                <a:spcPct val="90000"/>
              </a:lnSpc>
            </a:pPr>
            <a:endParaRPr lang="zh-CN" altLang="en-US" sz="1200" dirty="0" smtClean="0"/>
          </a:p>
          <a:p>
            <a:pPr marL="228600" indent="-228600">
              <a:lnSpc>
                <a:spcPct val="90000"/>
              </a:lnSpc>
            </a:pPr>
            <a:r>
              <a:rPr lang="zh-CN" altLang="en-US" sz="1200" dirty="0" smtClean="0"/>
              <a:t>“都开到中关村了”说明平时他们居住的地区离中关村很远，另外对中关村这一代并不熟悉，所以才需要导航仪导航。因此排除中关村所在的区域</a:t>
            </a:r>
            <a:r>
              <a:rPr lang="en-US" altLang="zh-CN" sz="1200" dirty="0" smtClean="0"/>
              <a:t>D</a:t>
            </a:r>
            <a:r>
              <a:rPr lang="zh-CN" altLang="en-US" sz="1200" dirty="0" smtClean="0"/>
              <a:t>。</a:t>
            </a:r>
          </a:p>
          <a:p>
            <a:pPr marL="228600" indent="-228600">
              <a:lnSpc>
                <a:spcPct val="90000"/>
              </a:lnSpc>
            </a:pPr>
            <a:r>
              <a:rPr lang="zh-CN" altLang="en-US" sz="1200" dirty="0" smtClean="0"/>
              <a:t> </a:t>
            </a:r>
          </a:p>
          <a:p>
            <a:pPr marL="228600" indent="-228600">
              <a:lnSpc>
                <a:spcPct val="90000"/>
              </a:lnSpc>
            </a:pPr>
            <a:r>
              <a:rPr lang="zh-CN" altLang="en-US" sz="1200" dirty="0" smtClean="0"/>
              <a:t>同时，关联区域</a:t>
            </a:r>
            <a:r>
              <a:rPr lang="en-US" altLang="zh-CN" sz="1200" dirty="0" smtClean="0"/>
              <a:t>A</a:t>
            </a:r>
            <a:r>
              <a:rPr lang="zh-CN" altLang="en-US" sz="1200" dirty="0" smtClean="0"/>
              <a:t>也随即排除，因为如果他们居住在区域</a:t>
            </a:r>
            <a:r>
              <a:rPr lang="en-US" altLang="zh-CN" sz="1200" dirty="0" smtClean="0"/>
              <a:t>A</a:t>
            </a:r>
            <a:r>
              <a:rPr lang="zh-CN" altLang="en-US" sz="1200" dirty="0" smtClean="0"/>
              <a:t>，那么只要进城就势必要途径中关村附近，而他们对中关村并不了解，还会迷路，所以不可能是</a:t>
            </a:r>
            <a:r>
              <a:rPr lang="en-US" altLang="zh-CN" sz="1200" dirty="0" smtClean="0"/>
              <a:t>A</a:t>
            </a:r>
            <a:r>
              <a:rPr lang="zh-CN" altLang="en-US" sz="1200" dirty="0" smtClean="0"/>
              <a:t>。</a:t>
            </a:r>
          </a:p>
          <a:p>
            <a:pPr marL="228600" indent="-228600">
              <a:lnSpc>
                <a:spcPct val="90000"/>
              </a:lnSpc>
            </a:pPr>
            <a:r>
              <a:rPr lang="zh-CN" altLang="en-US" sz="1200" dirty="0" smtClean="0"/>
              <a:t> </a:t>
            </a:r>
          </a:p>
          <a:p>
            <a:pPr marL="228600" indent="-228600">
              <a:lnSpc>
                <a:spcPct val="90000"/>
              </a:lnSpc>
            </a:pPr>
            <a:r>
              <a:rPr lang="zh-CN" altLang="en-US" sz="1200" dirty="0" smtClean="0"/>
              <a:t>（三）</a:t>
            </a:r>
            <a:r>
              <a:rPr lang="en-US" altLang="zh-CN" sz="1200" dirty="0" smtClean="0"/>
              <a:t>.</a:t>
            </a:r>
            <a:r>
              <a:rPr lang="zh-CN" altLang="en-US" sz="1200" dirty="0" smtClean="0"/>
              <a:t>区域</a:t>
            </a:r>
            <a:r>
              <a:rPr lang="en-US" altLang="zh-CN" sz="1200" dirty="0" smtClean="0"/>
              <a:t>B </a:t>
            </a:r>
            <a:r>
              <a:rPr lang="zh-CN" altLang="en-US" sz="1200" dirty="0" smtClean="0"/>
              <a:t>和区域</a:t>
            </a:r>
            <a:r>
              <a:rPr lang="en-US" altLang="zh-CN" sz="1200" dirty="0" smtClean="0"/>
              <a:t>F</a:t>
            </a:r>
            <a:r>
              <a:rPr lang="zh-CN" altLang="en-US" sz="1200" dirty="0" smtClean="0"/>
              <a:t>我曾经居住过，对那附近较为了解，不存在这样的小区，所以排除区域</a:t>
            </a:r>
            <a:r>
              <a:rPr lang="en-US" altLang="zh-CN" sz="1200" dirty="0" smtClean="0"/>
              <a:t>B</a:t>
            </a:r>
            <a:r>
              <a:rPr lang="zh-CN" altLang="en-US" sz="1200" dirty="0" smtClean="0"/>
              <a:t>和区域</a:t>
            </a:r>
            <a:r>
              <a:rPr lang="en-US" altLang="zh-CN" sz="1200" dirty="0" smtClean="0"/>
              <a:t>F</a:t>
            </a:r>
            <a:r>
              <a:rPr lang="zh-CN" altLang="en-US" sz="1200" dirty="0" smtClean="0"/>
              <a:t>。</a:t>
            </a:r>
          </a:p>
          <a:p>
            <a:pPr marL="228600" indent="-228600">
              <a:lnSpc>
                <a:spcPct val="90000"/>
              </a:lnSpc>
            </a:pPr>
            <a:r>
              <a:rPr lang="zh-CN" altLang="en-US" sz="1200" dirty="0" smtClean="0"/>
              <a:t> </a:t>
            </a:r>
          </a:p>
          <a:p>
            <a:pPr marL="228600" indent="-228600">
              <a:lnSpc>
                <a:spcPct val="90000"/>
              </a:lnSpc>
            </a:pPr>
            <a:r>
              <a:rPr lang="zh-CN" altLang="en-US" sz="1200" dirty="0" smtClean="0"/>
              <a:t>（四）那么我们还剩区域</a:t>
            </a:r>
            <a:r>
              <a:rPr lang="en-US" altLang="zh-CN" sz="1200" dirty="0" smtClean="0"/>
              <a:t>C</a:t>
            </a:r>
            <a:r>
              <a:rPr lang="zh-CN" altLang="en-US" sz="1200" dirty="0" smtClean="0"/>
              <a:t>和区域</a:t>
            </a:r>
            <a:r>
              <a:rPr lang="en-US" altLang="zh-CN" sz="1200" dirty="0" smtClean="0"/>
              <a:t>G</a:t>
            </a:r>
            <a:r>
              <a:rPr lang="zh-CN" altLang="en-US" sz="1200" dirty="0" smtClean="0"/>
              <a:t>、</a:t>
            </a:r>
            <a:r>
              <a:rPr lang="en-US" altLang="zh-CN" sz="1200" dirty="0" smtClean="0"/>
              <a:t>H</a:t>
            </a:r>
            <a:r>
              <a:rPr lang="zh-CN" altLang="en-US" sz="1200" dirty="0" smtClean="0"/>
              <a:t>、</a:t>
            </a:r>
            <a:r>
              <a:rPr lang="en-US" altLang="zh-CN" sz="1200" dirty="0" smtClean="0"/>
              <a:t>I</a:t>
            </a:r>
            <a:r>
              <a:rPr lang="zh-CN" altLang="en-US" sz="1200" dirty="0" smtClean="0"/>
              <a:t>。我当时决定将着眼点投向区域</a:t>
            </a:r>
            <a:r>
              <a:rPr lang="en-US" altLang="zh-CN" sz="1200" dirty="0" smtClean="0"/>
              <a:t>C</a:t>
            </a:r>
            <a:r>
              <a:rPr lang="zh-CN" altLang="en-US" sz="1200" dirty="0" smtClean="0"/>
              <a:t>，并不是因为有确凿的证据，而是基于以下几点因素：</a:t>
            </a:r>
          </a:p>
          <a:p>
            <a:pPr marL="228600" indent="-228600">
              <a:lnSpc>
                <a:spcPct val="90000"/>
              </a:lnSpc>
            </a:pPr>
            <a:r>
              <a:rPr lang="zh-CN" altLang="en-US" sz="1200" dirty="0" smtClean="0"/>
              <a:t>百度搜索四环堵车路段，最常见的是北四环和东四环。 </a:t>
            </a:r>
          </a:p>
          <a:p>
            <a:pPr marL="228600" indent="-228600">
              <a:lnSpc>
                <a:spcPct val="90000"/>
              </a:lnSpc>
            </a:pPr>
            <a:r>
              <a:rPr lang="zh-CN" altLang="en-US" sz="1200" dirty="0" smtClean="0"/>
              <a:t>北京南部开发较晚，多为新建高层小区商品房，而从照片中分析，无论是从小区的建造年代还是楼房层数都不大符合这一带建筑的一般特点。 </a:t>
            </a:r>
          </a:p>
          <a:p>
            <a:pPr marL="228600" indent="-228600">
              <a:lnSpc>
                <a:spcPct val="90000"/>
              </a:lnSpc>
            </a:pPr>
            <a:r>
              <a:rPr lang="zh-CN" altLang="en-US" sz="1200" dirty="0" smtClean="0"/>
              <a:t>北京南部由于地理环境以及气候原因，空气、水都有较为严重的污染，试想一位已然走红的明星，有充足的钱去在环境相对更好的地方定居，为何会选择这里</a:t>
            </a:r>
          </a:p>
          <a:p>
            <a:pPr marL="228600" indent="-228600">
              <a:lnSpc>
                <a:spcPct val="90000"/>
              </a:lnSpc>
            </a:pPr>
            <a:r>
              <a:rPr lang="zh-CN" altLang="en-US" sz="1200" dirty="0" smtClean="0"/>
              <a:t> </a:t>
            </a:r>
          </a:p>
          <a:p>
            <a:pPr marL="228600" indent="-228600">
              <a:lnSpc>
                <a:spcPct val="90000"/>
              </a:lnSpc>
            </a:pPr>
            <a:r>
              <a:rPr lang="zh-CN" altLang="en-US" sz="1200" dirty="0" smtClean="0"/>
              <a:t>基于以上这四点因素，我认为</a:t>
            </a:r>
            <a:r>
              <a:rPr lang="en-US" altLang="zh-CN" sz="1200" dirty="0" smtClean="0"/>
              <a:t>C</a:t>
            </a:r>
            <a:r>
              <a:rPr lang="zh-CN" altLang="en-US" sz="1200" dirty="0" smtClean="0"/>
              <a:t>区域的可能性最大。如果</a:t>
            </a:r>
            <a:r>
              <a:rPr lang="en-US" altLang="zh-CN" sz="1200" dirty="0" smtClean="0"/>
              <a:t>C</a:t>
            </a:r>
            <a:r>
              <a:rPr lang="zh-CN" altLang="en-US" sz="1200" dirty="0" smtClean="0"/>
              <a:t>区域没有，再对以上三区域进行搜索。</a:t>
            </a:r>
          </a:p>
          <a:p>
            <a:endParaRPr lang="zh-CN" altLang="en-US" dirty="0"/>
          </a:p>
        </p:txBody>
      </p:sp>
      <p:sp>
        <p:nvSpPr>
          <p:cNvPr id="4" name="灯片编号占位符 3"/>
          <p:cNvSpPr>
            <a:spLocks noGrp="1"/>
          </p:cNvSpPr>
          <p:nvPr>
            <p:ph type="sldNum" sz="quarter" idx="10"/>
          </p:nvPr>
        </p:nvSpPr>
        <p:spPr/>
        <p:txBody>
          <a:bodyPr/>
          <a:lstStyle/>
          <a:p>
            <a:fld id="{A6448816-5F3A-4BA8-8DC9-68196096A829}"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9ED97C3E-F1CE-4C91-98E9-7997DC916CD7}"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B952422-9346-49C1-A84E-FD29E8C4785D}" type="datetimeFigureOut">
              <a:rPr lang="zh-CN" altLang="en-US" smtClean="0"/>
              <a:pPr/>
              <a:t>2014/12/11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2014/12/11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lijing\Desktop\亚信稿子\新LOGOppt-翅膀\封面 拷贝.jpg"/>
          <p:cNvPicPr>
            <a:picLocks noChangeAspect="1" noChangeArrowheads="1"/>
          </p:cNvPicPr>
          <p:nvPr userDrawn="1"/>
        </p:nvPicPr>
        <p:blipFill>
          <a:blip r:embed="rId13" cstate="print"/>
          <a:srcRect/>
          <a:stretch>
            <a:fillRect/>
          </a:stretch>
        </p:blipFill>
        <p:spPr bwMode="auto">
          <a:xfrm>
            <a:off x="0" y="0"/>
            <a:ext cx="9144001" cy="51435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descr="C:\Users\lijing\Desktop\亚信稿子\新LOGOppt-翅膀\内页 拷贝.jpg"/>
          <p:cNvPicPr>
            <a:picLocks noChangeAspect="1" noChangeArrowheads="1"/>
          </p:cNvPicPr>
          <p:nvPr userDrawn="1"/>
        </p:nvPicPr>
        <p:blipFill>
          <a:blip r:embed="rId13" cstate="print"/>
          <a:srcRect/>
          <a:stretch>
            <a:fillRect/>
          </a:stretch>
        </p:blipFill>
        <p:spPr bwMode="auto">
          <a:xfrm>
            <a:off x="1" y="1"/>
            <a:ext cx="9143999" cy="514350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C:\Users\lijing\Desktop\亚信稿子\新LOGOppt-翅膀\封底 拷贝.jpg"/>
          <p:cNvPicPr>
            <a:picLocks noChangeAspect="1" noChangeArrowheads="1"/>
          </p:cNvPicPr>
          <p:nvPr userDrawn="1"/>
        </p:nvPicPr>
        <p:blipFill>
          <a:blip r:embed="rId13" cstate="print"/>
          <a:srcRect/>
          <a:stretch>
            <a:fillRect/>
          </a:stretch>
        </p:blipFill>
        <p:spPr bwMode="auto">
          <a:xfrm>
            <a:off x="0" y="0"/>
            <a:ext cx="9144000" cy="514350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3939902"/>
            <a:ext cx="9144000" cy="1203598"/>
          </a:xfrm>
          <a:prstGeom prst="rect">
            <a:avLst/>
          </a:prstGeom>
          <a:solidFill>
            <a:schemeClr val="tx1">
              <a:lumMod val="95000"/>
              <a:lumOff val="5000"/>
              <a:alpha val="73000"/>
            </a:schemeClr>
          </a:solidFill>
          <a:ln>
            <a:miter lim="800000"/>
            <a:headEnd/>
            <a:tailEnd/>
          </a:ln>
        </p:spPr>
        <p:txBody>
          <a:bodyPr anchor="ctr" anchorCtr="0"/>
          <a:ls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a:lstStyle>
          <a:p>
            <a:pPr algn="ctr">
              <a:spcBef>
                <a:spcPts val="0"/>
              </a:spcBef>
            </a:pPr>
            <a:r>
              <a:rPr lang="zh-CN" altLang="en-US" dirty="0" smtClean="0">
                <a:solidFill>
                  <a:schemeClr val="bg1"/>
                </a:solidFill>
              </a:rPr>
              <a:t>                          识“家规”，认“家谱”，知“家业”</a:t>
            </a:r>
            <a:endParaRPr lang="en-US" altLang="zh-CN" dirty="0" smtClean="0">
              <a:solidFill>
                <a:schemeClr val="bg1"/>
              </a:solidFill>
            </a:endParaRPr>
          </a:p>
        </p:txBody>
      </p:sp>
      <p:sp>
        <p:nvSpPr>
          <p:cNvPr id="3" name="TextBox 2"/>
          <p:cNvSpPr txBox="1"/>
          <p:nvPr/>
        </p:nvSpPr>
        <p:spPr>
          <a:xfrm>
            <a:off x="0" y="987574"/>
            <a:ext cx="4652948" cy="1877437"/>
          </a:xfrm>
          <a:prstGeom prst="rect">
            <a:avLst/>
          </a:prstGeom>
          <a:noFill/>
        </p:spPr>
        <p:txBody>
          <a:bodyPr wrap="square" rtlCol="0">
            <a:spAutoFit/>
          </a:bodyPr>
          <a:lstStyle/>
          <a:p>
            <a:pPr algn="ctr">
              <a:lnSpc>
                <a:spcPct val="150000"/>
              </a:lnSpc>
            </a:pPr>
            <a:r>
              <a:rPr lang="zh-CN" altLang="en-US" sz="2800" b="1" dirty="0" smtClean="0">
                <a:latin typeface="微软雅黑" pitchFamily="34" charset="-122"/>
                <a:ea typeface="微软雅黑" pitchFamily="34" charset="-122"/>
              </a:rPr>
              <a:t>亚联新员工入职引导</a:t>
            </a:r>
            <a:endParaRPr lang="en-US" altLang="zh-CN" sz="2800" b="1" dirty="0" smtClean="0">
              <a:latin typeface="微软雅黑" pitchFamily="34" charset="-122"/>
              <a:ea typeface="微软雅黑" pitchFamily="34" charset="-122"/>
            </a:endParaRPr>
          </a:p>
          <a:p>
            <a:pPr algn="ctr">
              <a:lnSpc>
                <a:spcPct val="150000"/>
              </a:lnSpc>
            </a:pPr>
            <a:r>
              <a:rPr lang="zh-CN" altLang="en-US" sz="2800" b="1" dirty="0" smtClean="0">
                <a:latin typeface="微软雅黑" pitchFamily="34" charset="-122"/>
                <a:ea typeface="微软雅黑" pitchFamily="34" charset="-122"/>
              </a:rPr>
              <a:t>安全培训</a:t>
            </a:r>
            <a:endParaRPr lang="en-US" altLang="zh-CN" sz="2800" b="1" dirty="0" smtClean="0">
              <a:latin typeface="微软雅黑" pitchFamily="34" charset="-122"/>
              <a:ea typeface="微软雅黑" pitchFamily="34" charset="-122"/>
            </a:endParaRPr>
          </a:p>
          <a:p>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Box 13"/>
          <p:cNvSpPr txBox="1">
            <a:spLocks noChangeArrowheads="1"/>
          </p:cNvSpPr>
          <p:nvPr/>
        </p:nvSpPr>
        <p:spPr bwMode="gray">
          <a:xfrm>
            <a:off x="71314" y="4858072"/>
            <a:ext cx="2325688" cy="182563"/>
          </a:xfrm>
          <a:prstGeom prst="rect">
            <a:avLst/>
          </a:prstGeom>
          <a:noFill/>
          <a:ln w="9525">
            <a:noFill/>
            <a:miter lim="800000"/>
            <a:headEnd/>
            <a:tailEnd/>
          </a:ln>
        </p:spPr>
        <p:txBody>
          <a:bodyPr lIns="0" tIns="0" rIns="0" bIns="0">
            <a:spAutoFit/>
          </a:bodyPr>
          <a:lstStyle/>
          <a:p>
            <a:pPr defTabSz="801688">
              <a:spcAft>
                <a:spcPct val="40000"/>
              </a:spcAft>
            </a:pPr>
            <a:r>
              <a:rPr lang="en-US" altLang="zh-TW" sz="1200" noProof="1">
                <a:solidFill>
                  <a:srgbClr val="7F7F7F"/>
                </a:solidFill>
              </a:rPr>
              <a:t>For PowerPoint  97-20</a:t>
            </a:r>
            <a:r>
              <a:rPr lang="de-DE" altLang="zh-CN" sz="1200">
                <a:solidFill>
                  <a:srgbClr val="7F7F7F"/>
                </a:solidFill>
                <a:ea typeface="宋体" pitchFamily="2" charset="-122"/>
              </a:rPr>
              <a:t>10</a:t>
            </a:r>
            <a:endParaRPr lang="de-DE" altLang="zh-TW" sz="1200" noProof="1">
              <a:solidFill>
                <a:srgbClr val="7F7F7F"/>
              </a:solidFill>
            </a:endParaRPr>
          </a:p>
        </p:txBody>
      </p:sp>
      <p:graphicFrame>
        <p:nvGraphicFramePr>
          <p:cNvPr id="79" name="图示 78"/>
          <p:cNvGraphicFramePr/>
          <p:nvPr/>
        </p:nvGraphicFramePr>
        <p:xfrm>
          <a:off x="1619672" y="843558"/>
          <a:ext cx="6353944" cy="386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0" name="矩形 79"/>
          <p:cNvSpPr/>
          <p:nvPr/>
        </p:nvSpPr>
        <p:spPr>
          <a:xfrm>
            <a:off x="395536" y="195486"/>
            <a:ext cx="2492990" cy="369332"/>
          </a:xfrm>
          <a:prstGeom prst="rect">
            <a:avLst/>
          </a:prstGeom>
        </p:spPr>
        <p:txBody>
          <a:bodyPr wrap="none">
            <a:spAutoFit/>
          </a:bodyPr>
          <a:lstStyle/>
          <a:p>
            <a:pPr eaLnBrk="0" hangingPunct="0"/>
            <a:r>
              <a:rPr lang="zh-CN" altLang="en-US" b="1" dirty="0" smtClean="0">
                <a:latin typeface="微软雅黑" pitchFamily="34" charset="-122"/>
                <a:ea typeface="微软雅黑" pitchFamily="34" charset="-122"/>
              </a:rPr>
              <a:t>什么样的信息需要保护</a:t>
            </a:r>
            <a:endParaRPr lang="zh-CN" altLang="en-US"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2.quanjing.com/2m/monkey005/prf07817.jpg"/>
          <p:cNvPicPr>
            <a:picLocks noChangeAspect="1" noChangeArrowheads="1"/>
          </p:cNvPicPr>
          <p:nvPr/>
        </p:nvPicPr>
        <p:blipFill>
          <a:blip r:embed="rId2" cstate="print"/>
          <a:srcRect/>
          <a:stretch>
            <a:fillRect/>
          </a:stretch>
        </p:blipFill>
        <p:spPr bwMode="auto">
          <a:xfrm>
            <a:off x="3347864" y="1779662"/>
            <a:ext cx="2195736" cy="1464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827584" y="1131590"/>
            <a:ext cx="2736303" cy="369332"/>
          </a:xfrm>
          <a:prstGeom prst="rect">
            <a:avLst/>
          </a:prstGeom>
          <a:noFill/>
        </p:spPr>
        <p:txBody>
          <a:bodyPr wrap="square" rtlCol="0">
            <a:spAutoFit/>
          </a:bodyPr>
          <a:lstStyle/>
          <a:p>
            <a:r>
              <a:rPr lang="zh-CN" altLang="en-US" dirty="0" smtClean="0"/>
              <a:t>不使用他人帐号进行操作</a:t>
            </a:r>
            <a:endParaRPr lang="zh-CN" altLang="en-US" dirty="0"/>
          </a:p>
        </p:txBody>
      </p:sp>
      <p:sp>
        <p:nvSpPr>
          <p:cNvPr id="4" name="TextBox 3"/>
          <p:cNvSpPr txBox="1"/>
          <p:nvPr/>
        </p:nvSpPr>
        <p:spPr>
          <a:xfrm>
            <a:off x="827585" y="3291830"/>
            <a:ext cx="2448272" cy="369332"/>
          </a:xfrm>
          <a:prstGeom prst="rect">
            <a:avLst/>
          </a:prstGeom>
          <a:noFill/>
        </p:spPr>
        <p:txBody>
          <a:bodyPr wrap="square" rtlCol="0">
            <a:spAutoFit/>
          </a:bodyPr>
          <a:lstStyle/>
          <a:p>
            <a:r>
              <a:rPr lang="zh-CN" altLang="en-US" dirty="0" smtClean="0"/>
              <a:t>生产系统操作需授权</a:t>
            </a:r>
            <a:endParaRPr lang="zh-CN" altLang="en-US" dirty="0"/>
          </a:p>
        </p:txBody>
      </p:sp>
      <p:sp>
        <p:nvSpPr>
          <p:cNvPr id="5" name="TextBox 4"/>
          <p:cNvSpPr txBox="1"/>
          <p:nvPr/>
        </p:nvSpPr>
        <p:spPr>
          <a:xfrm>
            <a:off x="5940152" y="1275606"/>
            <a:ext cx="2448272" cy="369332"/>
          </a:xfrm>
          <a:prstGeom prst="rect">
            <a:avLst/>
          </a:prstGeom>
          <a:noFill/>
        </p:spPr>
        <p:txBody>
          <a:bodyPr wrap="square" rtlCol="0">
            <a:spAutoFit/>
          </a:bodyPr>
          <a:lstStyle/>
          <a:p>
            <a:r>
              <a:rPr lang="zh-CN" altLang="en-US" dirty="0" smtClean="0"/>
              <a:t>严禁私自部署程序</a:t>
            </a:r>
            <a:endParaRPr lang="zh-CN" altLang="en-US" dirty="0"/>
          </a:p>
        </p:txBody>
      </p:sp>
      <p:sp>
        <p:nvSpPr>
          <p:cNvPr id="6" name="TextBox 5"/>
          <p:cNvSpPr txBox="1"/>
          <p:nvPr/>
        </p:nvSpPr>
        <p:spPr>
          <a:xfrm>
            <a:off x="5940152" y="3147814"/>
            <a:ext cx="2448272" cy="923330"/>
          </a:xfrm>
          <a:prstGeom prst="rect">
            <a:avLst/>
          </a:prstGeom>
          <a:noFill/>
        </p:spPr>
        <p:txBody>
          <a:bodyPr wrap="square" rtlCol="0">
            <a:spAutoFit/>
          </a:bodyPr>
          <a:lstStyle/>
          <a:p>
            <a:r>
              <a:rPr lang="zh-CN" altLang="en-US" dirty="0" smtClean="0"/>
              <a:t>代码修改提交、测试应严格遵守本部门的规定</a:t>
            </a:r>
            <a:endParaRPr lang="zh-CN" altLang="en-US" dirty="0"/>
          </a:p>
        </p:txBody>
      </p:sp>
      <p:sp>
        <p:nvSpPr>
          <p:cNvPr id="7" name="矩形 6"/>
          <p:cNvSpPr/>
          <p:nvPr/>
        </p:nvSpPr>
        <p:spPr>
          <a:xfrm>
            <a:off x="467544" y="339502"/>
            <a:ext cx="1800493" cy="369332"/>
          </a:xfrm>
          <a:prstGeom prst="rect">
            <a:avLst/>
          </a:prstGeom>
        </p:spPr>
        <p:txBody>
          <a:bodyPr wrap="none">
            <a:spAutoFit/>
          </a:bodyPr>
          <a:lstStyle/>
          <a:p>
            <a:pPr eaLnBrk="0" hangingPunct="0"/>
            <a:r>
              <a:rPr lang="zh-CN" altLang="en-US" b="1" dirty="0" smtClean="0">
                <a:latin typeface="微软雅黑" pitchFamily="34" charset="-122"/>
                <a:ea typeface="微软雅黑" pitchFamily="34" charset="-122"/>
              </a:rPr>
              <a:t>日常工作需谨记</a:t>
            </a:r>
            <a:endParaRPr lang="zh-CN" altLang="en-US"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p:cNvSpPr/>
          <p:nvPr/>
        </p:nvSpPr>
        <p:spPr>
          <a:xfrm>
            <a:off x="395536" y="627534"/>
            <a:ext cx="7920038" cy="649287"/>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a:outerShdw blurRad="38100" dist="127000" dir="5400000" sx="95000" sy="95000" rotWithShape="0">
              <a:sysClr val="window" lastClr="FFFFFF">
                <a:lumMod val="50000"/>
                <a:alpha val="15000"/>
              </a:sys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9" name="椭圆​​ 4"/>
          <p:cNvSpPr/>
          <p:nvPr/>
        </p:nvSpPr>
        <p:spPr>
          <a:xfrm>
            <a:off x="1016249" y="138584"/>
            <a:ext cx="863600" cy="865187"/>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algn="ctr">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1</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0" name="椭圆​​ 5"/>
          <p:cNvSpPr/>
          <p:nvPr/>
        </p:nvSpPr>
        <p:spPr>
          <a:xfrm>
            <a:off x="1150467" y="1031507"/>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 name="矩形​​ 7"/>
          <p:cNvSpPr/>
          <p:nvPr/>
        </p:nvSpPr>
        <p:spPr>
          <a:xfrm>
            <a:off x="395536" y="1557065"/>
            <a:ext cx="7920038" cy="649287"/>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a:outerShdw blurRad="38100" dist="127000" dir="5400000" sx="95000" sy="95000" rotWithShape="0">
              <a:sysClr val="window" lastClr="FFFFFF">
                <a:lumMod val="50000"/>
                <a:alpha val="15000"/>
              </a:sys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22" name="椭圆​​ 8"/>
          <p:cNvSpPr/>
          <p:nvPr/>
        </p:nvSpPr>
        <p:spPr>
          <a:xfrm>
            <a:off x="1016249" y="1151773"/>
            <a:ext cx="863600" cy="865188"/>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algn="ctr">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2</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3" name="椭圆​​ 9"/>
          <p:cNvSpPr/>
          <p:nvPr/>
        </p:nvSpPr>
        <p:spPr>
          <a:xfrm>
            <a:off x="1150467" y="2044835"/>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矩形​​ 10"/>
          <p:cNvSpPr/>
          <p:nvPr/>
        </p:nvSpPr>
        <p:spPr>
          <a:xfrm>
            <a:off x="395536" y="2541364"/>
            <a:ext cx="7920038" cy="649287"/>
          </a:xfrm>
          <a:prstGeom prst="rect">
            <a:avLst/>
          </a:prstGeom>
          <a:gradFill flip="none" rotWithShape="1">
            <a:gsLst>
              <a:gs pos="0">
                <a:srgbClr val="57D3FF"/>
              </a:gs>
              <a:gs pos="1000">
                <a:srgbClr val="009AD0"/>
              </a:gs>
              <a:gs pos="99000">
                <a:srgbClr val="57D3FF"/>
              </a:gs>
            </a:gsLst>
            <a:lin ang="16200000" scaled="0"/>
            <a:tileRect/>
          </a:gradFill>
          <a:ln w="3175" cap="flat" cmpd="sng" algn="ctr">
            <a:noFill/>
            <a:prstDash val="solid"/>
          </a:ln>
          <a:effectLst/>
        </p:spPr>
        <p:txBody>
          <a:bodyPr anchor="ctr"/>
          <a:lstStyle/>
          <a:p>
            <a:pPr marR="0" lvl="0" indent="0" algn="ctr" fontAlgn="auto">
              <a:lnSpc>
                <a:spcPct val="100000"/>
              </a:lnSpc>
              <a:spcBef>
                <a:spcPts val="0"/>
              </a:spcBef>
              <a:spcAft>
                <a:spcPts val="0"/>
              </a:spcAft>
              <a:buClrTx/>
              <a:buSzTx/>
              <a:buFontTx/>
              <a:buNone/>
              <a:tabLst/>
              <a:defRPr/>
            </a:pPr>
            <a:endParaRPr lang="zh-CN" altLang="en-US" sz="3200" kern="0">
              <a:solidFill>
                <a:sysClr val="window" lastClr="FFFFFF"/>
              </a:solidFill>
              <a:latin typeface="Arial Unicode MS" pitchFamily="34" charset="-122"/>
              <a:ea typeface="Arial Unicode MS" pitchFamily="34" charset="-122"/>
              <a:cs typeface="Arial Unicode MS" pitchFamily="34" charset="-122"/>
            </a:endParaRPr>
          </a:p>
        </p:txBody>
      </p:sp>
      <p:sp>
        <p:nvSpPr>
          <p:cNvPr id="25" name="椭圆​​ 11"/>
          <p:cNvSpPr/>
          <p:nvPr/>
        </p:nvSpPr>
        <p:spPr>
          <a:xfrm>
            <a:off x="1013074" y="2161016"/>
            <a:ext cx="863600" cy="863600"/>
          </a:xfrm>
          <a:prstGeom prst="ellipse">
            <a:avLst/>
          </a:prstGeom>
          <a:gradFill flip="none" rotWithShape="1">
            <a:gsLst>
              <a:gs pos="0">
                <a:srgbClr val="57D3FF"/>
              </a:gs>
              <a:gs pos="1000">
                <a:srgbClr val="009AD0"/>
              </a:gs>
              <a:gs pos="99000">
                <a:srgbClr val="57D3FF"/>
              </a:gs>
            </a:gsLst>
            <a:lin ang="16200000" scaled="0"/>
            <a:tileRect/>
          </a:gradFill>
          <a:ln w="3175" cap="flat" cmpd="sng" algn="ctr">
            <a:noFill/>
            <a:prstDash val="solid"/>
          </a:ln>
          <a:effectLst/>
        </p:spPr>
        <p:txBody>
          <a:bodyPr anchor="ctr"/>
          <a:lstStyle/>
          <a:p>
            <a:pPr marR="0" lvl="0" indent="0" algn="ctr" fontAlgn="auto">
              <a:lnSpc>
                <a:spcPct val="100000"/>
              </a:lnSpc>
              <a:spcBef>
                <a:spcPts val="0"/>
              </a:spcBef>
              <a:spcAft>
                <a:spcPts val="0"/>
              </a:spcAft>
              <a:buClrTx/>
              <a:buSzTx/>
              <a:buFontTx/>
              <a:buNone/>
              <a:tabLst/>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3</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6" name="椭圆​​ 12"/>
          <p:cNvSpPr/>
          <p:nvPr/>
        </p:nvSpPr>
        <p:spPr>
          <a:xfrm>
            <a:off x="1147143" y="3052947"/>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矩形​​ 17"/>
          <p:cNvSpPr/>
          <p:nvPr/>
        </p:nvSpPr>
        <p:spPr>
          <a:xfrm>
            <a:off x="395536" y="3581796"/>
            <a:ext cx="7920038" cy="647700"/>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椭圆​​ 18"/>
          <p:cNvSpPr/>
          <p:nvPr/>
        </p:nvSpPr>
        <p:spPr>
          <a:xfrm>
            <a:off x="1013074" y="3167863"/>
            <a:ext cx="863600" cy="865187"/>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Arial Unicode MS" pitchFamily="34" charset="-122"/>
                <a:ea typeface="Arial Unicode MS" pitchFamily="34" charset="-122"/>
                <a:cs typeface="Arial Unicode MS" pitchFamily="34" charset="-122"/>
              </a:rPr>
              <a:t>4</a:t>
            </a:r>
            <a:endParaRPr kumimoji="0" lang="zh-CN" altLang="en-US" sz="3200" b="0" i="0" u="none" strike="noStrike" kern="0" cap="none" spc="0" normalizeH="0" baseline="0" noProof="0" dirty="0">
              <a:ln>
                <a:noFill/>
              </a:ln>
              <a:solidFill>
                <a:sysClr val="window" lastClr="FFFFFF"/>
              </a:solidFill>
              <a:effectLst/>
              <a:uLnTx/>
              <a:uFillTx/>
              <a:latin typeface="Arial Unicode MS" pitchFamily="34" charset="-122"/>
              <a:ea typeface="Arial Unicode MS" pitchFamily="34" charset="-122"/>
              <a:cs typeface="Arial Unicode MS" pitchFamily="34" charset="-122"/>
            </a:endParaRPr>
          </a:p>
        </p:txBody>
      </p:sp>
      <p:sp>
        <p:nvSpPr>
          <p:cNvPr id="29" name="椭圆​​ 19"/>
          <p:cNvSpPr/>
          <p:nvPr/>
        </p:nvSpPr>
        <p:spPr>
          <a:xfrm>
            <a:off x="1147143" y="4061059"/>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0" name="TextBox 29"/>
          <p:cNvSpPr txBox="1"/>
          <p:nvPr/>
        </p:nvSpPr>
        <p:spPr>
          <a:xfrm>
            <a:off x="3046661" y="721196"/>
            <a:ext cx="800219"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引言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1" name="TextBox 30"/>
          <p:cNvSpPr txBox="1"/>
          <p:nvPr/>
        </p:nvSpPr>
        <p:spPr>
          <a:xfrm>
            <a:off x="3046661" y="1650727"/>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信息安全小言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2" name="TextBox 31"/>
          <p:cNvSpPr txBox="1"/>
          <p:nvPr/>
        </p:nvSpPr>
        <p:spPr>
          <a:xfrm>
            <a:off x="3046661" y="2635026"/>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信息安全微言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3" name="TextBox 32"/>
          <p:cNvSpPr txBox="1"/>
          <p:nvPr/>
        </p:nvSpPr>
        <p:spPr>
          <a:xfrm>
            <a:off x="3046661" y="3673871"/>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信息安全危言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339502"/>
            <a:ext cx="1569660" cy="369332"/>
          </a:xfrm>
          <a:prstGeom prst="rect">
            <a:avLst/>
          </a:prstGeom>
        </p:spPr>
        <p:txBody>
          <a:bodyPr wrap="none">
            <a:spAutoFit/>
          </a:bodyPr>
          <a:lstStyle/>
          <a:p>
            <a:r>
              <a:rPr lang="zh-CN" altLang="en-US" b="1" dirty="0" smtClean="0"/>
              <a:t>信息安全微言</a:t>
            </a:r>
            <a:endParaRPr lang="zh-CN" altLang="en-US" b="1" dirty="0"/>
          </a:p>
        </p:txBody>
      </p:sp>
      <p:pic>
        <p:nvPicPr>
          <p:cNvPr id="3" name="Picture 4" descr="b_large_Riho_59ed00009cb95c43"/>
          <p:cNvPicPr>
            <a:picLocks noChangeAspect="1" noChangeArrowheads="1"/>
          </p:cNvPicPr>
          <p:nvPr/>
        </p:nvPicPr>
        <p:blipFill>
          <a:blip r:embed="rId2" cstate="print"/>
          <a:srcRect/>
          <a:stretch>
            <a:fillRect/>
          </a:stretch>
        </p:blipFill>
        <p:spPr bwMode="auto">
          <a:xfrm>
            <a:off x="0" y="987574"/>
            <a:ext cx="4398581" cy="4155926"/>
          </a:xfrm>
          <a:prstGeom prst="rect">
            <a:avLst/>
          </a:prstGeom>
          <a:noFill/>
          <a:ln w="9525">
            <a:noFill/>
            <a:miter lim="800000"/>
            <a:headEnd/>
            <a:tailEnd/>
          </a:ln>
        </p:spPr>
      </p:pic>
      <p:sp>
        <p:nvSpPr>
          <p:cNvPr id="4" name="矩形 3"/>
          <p:cNvSpPr/>
          <p:nvPr/>
        </p:nvSpPr>
        <p:spPr>
          <a:xfrm>
            <a:off x="5148064" y="2355726"/>
            <a:ext cx="3416320" cy="523220"/>
          </a:xfrm>
          <a:prstGeom prst="rect">
            <a:avLst/>
          </a:prstGeom>
        </p:spPr>
        <p:txBody>
          <a:bodyPr wrap="none">
            <a:spAutoFit/>
          </a:bodyPr>
          <a:lstStyle/>
          <a:p>
            <a:r>
              <a:rPr lang="zh-CN" altLang="en-US" sz="2800" dirty="0" smtClean="0">
                <a:solidFill>
                  <a:srgbClr val="C00000"/>
                </a:solidFill>
              </a:rPr>
              <a:t>说者无心，听者有意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_large_Wyw2_128500009c415c44"/>
          <p:cNvPicPr>
            <a:picLocks noChangeAspect="1" noChangeArrowheads="1"/>
          </p:cNvPicPr>
          <p:nvPr/>
        </p:nvPicPr>
        <p:blipFill>
          <a:blip r:embed="rId3" cstate="print"/>
          <a:srcRect/>
          <a:stretch>
            <a:fillRect/>
          </a:stretch>
        </p:blipFill>
        <p:spPr bwMode="auto">
          <a:xfrm>
            <a:off x="0" y="1716668"/>
            <a:ext cx="4572000" cy="3426832"/>
          </a:xfrm>
          <a:prstGeom prst="rect">
            <a:avLst/>
          </a:prstGeom>
          <a:ln>
            <a:noFill/>
          </a:ln>
          <a:effectLst>
            <a:outerShdw blurRad="190500" algn="tl" rotWithShape="0">
              <a:srgbClr val="000000">
                <a:alpha val="70000"/>
              </a:srgbClr>
            </a:outerShdw>
          </a:effectLst>
        </p:spPr>
      </p:pic>
      <p:pic>
        <p:nvPicPr>
          <p:cNvPr id="3" name="Picture 5" descr="b_large_79wc_339c00009cb75c71"/>
          <p:cNvPicPr>
            <a:picLocks noChangeAspect="1" noChangeArrowheads="1"/>
          </p:cNvPicPr>
          <p:nvPr/>
        </p:nvPicPr>
        <p:blipFill>
          <a:blip r:embed="rId4" cstate="print"/>
          <a:srcRect/>
          <a:stretch>
            <a:fillRect/>
          </a:stretch>
        </p:blipFill>
        <p:spPr bwMode="auto">
          <a:xfrm>
            <a:off x="4563273" y="1707654"/>
            <a:ext cx="4580728" cy="3435846"/>
          </a:xfrm>
          <a:prstGeom prst="rect">
            <a:avLst/>
          </a:prstGeom>
          <a:ln>
            <a:noFill/>
          </a:ln>
          <a:effectLst>
            <a:outerShdw blurRad="190500" algn="tl" rotWithShape="0">
              <a:srgbClr val="000000">
                <a:alpha val="70000"/>
              </a:srgbClr>
            </a:outerShdw>
          </a:effectLst>
        </p:spPr>
      </p:pic>
      <p:sp>
        <p:nvSpPr>
          <p:cNvPr id="4" name="矩形 3"/>
          <p:cNvSpPr/>
          <p:nvPr/>
        </p:nvSpPr>
        <p:spPr>
          <a:xfrm>
            <a:off x="323528" y="195486"/>
            <a:ext cx="2040943" cy="461665"/>
          </a:xfrm>
          <a:prstGeom prst="rect">
            <a:avLst/>
          </a:prstGeom>
        </p:spPr>
        <p:txBody>
          <a:bodyPr wrap="none">
            <a:spAutoFit/>
          </a:bodyPr>
          <a:lstStyle/>
          <a:p>
            <a:r>
              <a:rPr lang="zh-CN" altLang="en-US" sz="2400" b="1" dirty="0" smtClean="0"/>
              <a:t>信息安全微言</a:t>
            </a:r>
            <a:endParaRPr lang="zh-CN" altLang="en-US" sz="2400" b="1" dirty="0"/>
          </a:p>
        </p:txBody>
      </p:sp>
      <p:sp>
        <p:nvSpPr>
          <p:cNvPr id="5" name="矩形 4"/>
          <p:cNvSpPr/>
          <p:nvPr/>
        </p:nvSpPr>
        <p:spPr>
          <a:xfrm>
            <a:off x="3635896" y="915566"/>
            <a:ext cx="1338828" cy="369332"/>
          </a:xfrm>
          <a:prstGeom prst="rect">
            <a:avLst/>
          </a:prstGeom>
        </p:spPr>
        <p:txBody>
          <a:bodyPr wrap="none">
            <a:spAutoFit/>
          </a:bodyPr>
          <a:lstStyle/>
          <a:p>
            <a:pPr marL="342900" indent="-342900" eaLnBrk="0" hangingPunct="0">
              <a:spcBef>
                <a:spcPct val="20000"/>
              </a:spcBef>
            </a:pPr>
            <a:r>
              <a:rPr lang="zh-CN" altLang="en-US" dirty="0" smtClean="0">
                <a:ea typeface="宋体" charset="-122"/>
              </a:rPr>
              <a:t>公开的信息</a:t>
            </a:r>
            <a:endParaRPr lang="zh-CN" altLang="en-US"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_large_2FG3_12c400009c6a5c44"/>
          <p:cNvPicPr>
            <a:picLocks noChangeAspect="1" noChangeArrowheads="1"/>
          </p:cNvPicPr>
          <p:nvPr/>
        </p:nvPicPr>
        <p:blipFill>
          <a:blip r:embed="rId3" cstate="print"/>
          <a:srcRect/>
          <a:stretch>
            <a:fillRect/>
          </a:stretch>
        </p:blipFill>
        <p:spPr bwMode="auto">
          <a:xfrm>
            <a:off x="0" y="0"/>
            <a:ext cx="5524500" cy="3457575"/>
          </a:xfrm>
          <a:prstGeom prst="rect">
            <a:avLst/>
          </a:prstGeom>
          <a:noFill/>
          <a:ln w="9525">
            <a:noFill/>
            <a:miter lim="800000"/>
            <a:headEnd/>
            <a:tailEnd/>
          </a:ln>
        </p:spPr>
      </p:pic>
      <p:pic>
        <p:nvPicPr>
          <p:cNvPr id="3" name="Picture 5" descr="b_large_wXnG_33f500009d355c71"/>
          <p:cNvPicPr>
            <a:picLocks noChangeAspect="1" noChangeArrowheads="1"/>
          </p:cNvPicPr>
          <p:nvPr/>
        </p:nvPicPr>
        <p:blipFill>
          <a:blip r:embed="rId4" cstate="print"/>
          <a:srcRect/>
          <a:stretch>
            <a:fillRect/>
          </a:stretch>
        </p:blipFill>
        <p:spPr bwMode="auto">
          <a:xfrm>
            <a:off x="1600200" y="3581400"/>
            <a:ext cx="5991225" cy="10287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_large_WlTw_33f500009db65c71"/>
          <p:cNvPicPr>
            <a:picLocks noChangeAspect="1" noChangeArrowheads="1"/>
          </p:cNvPicPr>
          <p:nvPr/>
        </p:nvPicPr>
        <p:blipFill>
          <a:blip r:embed="rId3" cstate="print"/>
          <a:srcRect/>
          <a:stretch>
            <a:fillRect/>
          </a:stretch>
        </p:blipFill>
        <p:spPr bwMode="auto">
          <a:xfrm>
            <a:off x="0" y="0"/>
            <a:ext cx="4572000" cy="3271575"/>
          </a:xfrm>
          <a:prstGeom prst="rect">
            <a:avLst/>
          </a:prstGeom>
          <a:noFill/>
          <a:ln>
            <a:miter lim="800000"/>
            <a:headEnd/>
            <a:tailEnd/>
          </a:ln>
        </p:spPr>
      </p:pic>
      <p:pic>
        <p:nvPicPr>
          <p:cNvPr id="3" name="Picture 5" descr="b_large_yZj7_53fa00009cb05c72"/>
          <p:cNvPicPr>
            <a:picLocks noChangeAspect="1" noChangeArrowheads="1"/>
          </p:cNvPicPr>
          <p:nvPr/>
        </p:nvPicPr>
        <p:blipFill>
          <a:blip r:embed="rId4" cstate="print"/>
          <a:srcRect/>
          <a:stretch>
            <a:fillRect/>
          </a:stretch>
        </p:blipFill>
        <p:spPr bwMode="auto">
          <a:xfrm>
            <a:off x="4572000" y="0"/>
            <a:ext cx="4572000" cy="2554663"/>
          </a:xfrm>
          <a:prstGeom prst="rect">
            <a:avLst/>
          </a:prstGeom>
          <a:noFill/>
          <a:ln w="9525">
            <a:noFill/>
            <a:miter lim="800000"/>
            <a:headEnd/>
            <a:tailEnd/>
          </a:ln>
        </p:spPr>
      </p:pic>
      <p:pic>
        <p:nvPicPr>
          <p:cNvPr id="4" name="Picture 6" descr="b_large_xrVx_53f100009cda5c72"/>
          <p:cNvPicPr>
            <a:picLocks noChangeAspect="1" noChangeArrowheads="1"/>
          </p:cNvPicPr>
          <p:nvPr/>
        </p:nvPicPr>
        <p:blipFill>
          <a:blip r:embed="rId5" cstate="print"/>
          <a:srcRect/>
          <a:stretch>
            <a:fillRect/>
          </a:stretch>
        </p:blipFill>
        <p:spPr bwMode="auto">
          <a:xfrm>
            <a:off x="4572000" y="2540000"/>
            <a:ext cx="4572000" cy="2603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descr="剪断.jpg"/>
          <p:cNvPicPr>
            <a:picLocks noGrp="1" noChangeAspect="1"/>
          </p:cNvPicPr>
          <p:nvPr isPhoto="1"/>
        </p:nvPicPr>
        <p:blipFill>
          <a:blip r:embed="rId2" cstate="print"/>
          <a:srcRect/>
          <a:stretch>
            <a:fillRect/>
          </a:stretch>
        </p:blipFill>
        <p:spPr bwMode="auto">
          <a:xfrm>
            <a:off x="6286500" y="2286000"/>
            <a:ext cx="2857500" cy="2857500"/>
          </a:xfrm>
          <a:prstGeom prst="rect">
            <a:avLst/>
          </a:prstGeom>
          <a:noFill/>
          <a:ln w="9525">
            <a:noFill/>
            <a:miter lim="800000"/>
            <a:headEnd/>
            <a:tailEnd/>
          </a:ln>
        </p:spPr>
      </p:pic>
      <p:sp>
        <p:nvSpPr>
          <p:cNvPr id="2" name="矩形 1"/>
          <p:cNvSpPr/>
          <p:nvPr/>
        </p:nvSpPr>
        <p:spPr>
          <a:xfrm>
            <a:off x="539552" y="843558"/>
            <a:ext cx="8964488" cy="3877985"/>
          </a:xfrm>
          <a:prstGeom prst="rect">
            <a:avLst/>
          </a:prstGeom>
        </p:spPr>
        <p:txBody>
          <a:bodyPr wrap="square">
            <a:spAutoFit/>
          </a:bodyPr>
          <a:lstStyle/>
          <a:p>
            <a:pPr>
              <a:lnSpc>
                <a:spcPct val="150000"/>
              </a:lnSpc>
            </a:pPr>
            <a:r>
              <a:rPr lang="en-US" altLang="zh-CN" sz="1600" dirty="0" smtClean="0"/>
              <a:t>@ </a:t>
            </a:r>
            <a:r>
              <a:rPr lang="zh-CN" altLang="en-US" sz="1600" dirty="0" smtClean="0"/>
              <a:t>这系统太烂了，号称固若金汤，实际上我只要这样</a:t>
            </a:r>
            <a:r>
              <a:rPr lang="en-US" altLang="zh-CN" sz="1600" dirty="0" smtClean="0"/>
              <a:t>…</a:t>
            </a:r>
            <a:r>
              <a:rPr lang="zh-CN" altLang="en-US" sz="1600" dirty="0" smtClean="0"/>
              <a:t>这样</a:t>
            </a:r>
            <a:r>
              <a:rPr lang="en-US" altLang="zh-CN" sz="1600" dirty="0" smtClean="0"/>
              <a:t>…</a:t>
            </a:r>
            <a:r>
              <a:rPr lang="zh-CN" altLang="en-US" sz="1600" dirty="0" smtClean="0"/>
              <a:t>再这样就摆平了。</a:t>
            </a:r>
          </a:p>
          <a:p>
            <a:pPr>
              <a:lnSpc>
                <a:spcPct val="150000"/>
              </a:lnSpc>
            </a:pPr>
            <a:r>
              <a:rPr lang="en-US" altLang="zh-CN" sz="1600" dirty="0" smtClean="0"/>
              <a:t>@ </a:t>
            </a:r>
            <a:r>
              <a:rPr lang="zh-CN" altLang="en-US" sz="1600" dirty="0" smtClean="0"/>
              <a:t>这个系统负担太重了，</a:t>
            </a:r>
            <a:r>
              <a:rPr lang="en-US" altLang="zh-CN" sz="1600" dirty="0" smtClean="0"/>
              <a:t>128</a:t>
            </a:r>
            <a:r>
              <a:rPr lang="zh-CN" altLang="en-US" sz="1600" dirty="0" smtClean="0"/>
              <a:t>位加密根本跑不动，</a:t>
            </a:r>
            <a:r>
              <a:rPr lang="en-US" altLang="zh-CN" sz="1600" dirty="0" smtClean="0"/>
              <a:t>64</a:t>
            </a:r>
            <a:r>
              <a:rPr lang="zh-CN" altLang="en-US" sz="1600" dirty="0" smtClean="0"/>
              <a:t>位加密到头了。</a:t>
            </a:r>
            <a:r>
              <a:rPr lang="en-US" altLang="zh-CN" sz="1600" dirty="0" smtClean="0"/>
              <a:t>HTTPS</a:t>
            </a:r>
            <a:r>
              <a:rPr lang="zh-CN" altLang="en-US" sz="1600" dirty="0" smtClean="0"/>
              <a:t>证书都不买。</a:t>
            </a:r>
            <a:endParaRPr lang="en-US" altLang="zh-CN" sz="1600" dirty="0" smtClean="0"/>
          </a:p>
          <a:p>
            <a:pPr>
              <a:lnSpc>
                <a:spcPct val="150000"/>
              </a:lnSpc>
            </a:pPr>
            <a:r>
              <a:rPr lang="en-US" altLang="zh-CN" sz="1600" dirty="0" smtClean="0"/>
              <a:t>@ </a:t>
            </a:r>
            <a:r>
              <a:rPr lang="zh-CN" altLang="en-US" sz="1600" dirty="0" smtClean="0"/>
              <a:t>这么重要的信息居然用明文传输！</a:t>
            </a:r>
          </a:p>
          <a:p>
            <a:pPr>
              <a:lnSpc>
                <a:spcPct val="150000"/>
              </a:lnSpc>
            </a:pPr>
            <a:r>
              <a:rPr lang="en-US" altLang="zh-CN" sz="1600" dirty="0" smtClean="0"/>
              <a:t>@ </a:t>
            </a:r>
            <a:r>
              <a:rPr lang="zh-CN" altLang="en-US" sz="1600" dirty="0" smtClean="0"/>
              <a:t>惨了！今晚又睡不成觉了！这是本月第三次系统崩溃。</a:t>
            </a:r>
          </a:p>
          <a:p>
            <a:pPr>
              <a:lnSpc>
                <a:spcPct val="150000"/>
              </a:lnSpc>
            </a:pPr>
            <a:r>
              <a:rPr lang="en-US" altLang="zh-CN" sz="1600" dirty="0" smtClean="0"/>
              <a:t>@ </a:t>
            </a:r>
            <a:r>
              <a:rPr lang="zh-CN" altLang="en-US" sz="1600" dirty="0" smtClean="0"/>
              <a:t>今晚可以踏实干活了，核心系统都停下来，没啥可怕的了！</a:t>
            </a:r>
          </a:p>
          <a:p>
            <a:pPr>
              <a:lnSpc>
                <a:spcPct val="150000"/>
              </a:lnSpc>
            </a:pPr>
            <a:r>
              <a:rPr lang="en-US" altLang="zh-CN" sz="1600" dirty="0" smtClean="0"/>
              <a:t>@ </a:t>
            </a:r>
            <a:r>
              <a:rPr lang="zh-CN" altLang="en-US" sz="1600" dirty="0" smtClean="0"/>
              <a:t>我们开发的这套反垃圾短信软件效率极高，每分钟发信超</a:t>
            </a:r>
            <a:r>
              <a:rPr lang="en-US" altLang="zh-CN" sz="1600" dirty="0" smtClean="0"/>
              <a:t>500</a:t>
            </a:r>
            <a:r>
              <a:rPr lang="zh-CN" altLang="en-US" sz="1600" dirty="0" smtClean="0"/>
              <a:t>条</a:t>
            </a:r>
            <a:endParaRPr lang="en-US" altLang="zh-CN" sz="1600" dirty="0" smtClean="0"/>
          </a:p>
          <a:p>
            <a:pPr>
              <a:lnSpc>
                <a:spcPct val="150000"/>
              </a:lnSpc>
            </a:pPr>
            <a:r>
              <a:rPr lang="en-US" altLang="zh-CN" sz="1600" dirty="0" smtClean="0"/>
              <a:t> </a:t>
            </a:r>
            <a:r>
              <a:rPr lang="en-US" altLang="zh-CN" sz="1600" dirty="0" smtClean="0"/>
              <a:t>    </a:t>
            </a:r>
            <a:r>
              <a:rPr lang="zh-CN" altLang="en-US" sz="1600" dirty="0" smtClean="0"/>
              <a:t>的</a:t>
            </a:r>
            <a:r>
              <a:rPr lang="zh-CN" altLang="en-US" sz="1600" dirty="0" smtClean="0"/>
              <a:t>用户立马封号。</a:t>
            </a:r>
          </a:p>
          <a:p>
            <a:pPr>
              <a:lnSpc>
                <a:spcPct val="150000"/>
              </a:lnSpc>
            </a:pPr>
            <a:r>
              <a:rPr lang="en-US" altLang="zh-CN" sz="1600" dirty="0" smtClean="0"/>
              <a:t>@ XX</a:t>
            </a:r>
            <a:r>
              <a:rPr lang="zh-CN" altLang="en-US" sz="1600" dirty="0" smtClean="0"/>
              <a:t>公司居然能把资费配错，看他们怎么把这一千万找补回来</a:t>
            </a:r>
          </a:p>
          <a:p>
            <a:pPr>
              <a:lnSpc>
                <a:spcPct val="150000"/>
              </a:lnSpc>
            </a:pPr>
            <a:r>
              <a:rPr lang="en-US" altLang="zh-CN" sz="1600" dirty="0" smtClean="0"/>
              <a:t>@ </a:t>
            </a:r>
            <a:r>
              <a:rPr lang="zh-CN" altLang="en-US" sz="1600" dirty="0" smtClean="0"/>
              <a:t>瞎闹，就俩人怎么可能玩得转</a:t>
            </a:r>
            <a:r>
              <a:rPr lang="en-US" altLang="zh-CN" sz="1600" dirty="0" smtClean="0"/>
              <a:t>4A</a:t>
            </a:r>
            <a:r>
              <a:rPr lang="zh-CN" altLang="en-US" sz="1600" dirty="0" smtClean="0"/>
              <a:t>呢，一年多都没上线，</a:t>
            </a:r>
            <a:r>
              <a:rPr lang="zh-CN" altLang="en-US" sz="1600" dirty="0" smtClean="0"/>
              <a:t>上线</a:t>
            </a:r>
            <a:endParaRPr lang="en-US" altLang="zh-CN" sz="1600" dirty="0" smtClean="0"/>
          </a:p>
          <a:p>
            <a:pPr>
              <a:lnSpc>
                <a:spcPct val="150000"/>
              </a:lnSpc>
            </a:pPr>
            <a:r>
              <a:rPr lang="zh-CN" altLang="en-US" sz="1600" dirty="0" smtClean="0"/>
              <a:t>也</a:t>
            </a:r>
            <a:r>
              <a:rPr lang="zh-CN" altLang="en-US" sz="1600" dirty="0" smtClean="0"/>
              <a:t>就一摆设。</a:t>
            </a:r>
          </a:p>
        </p:txBody>
      </p:sp>
      <p:sp>
        <p:nvSpPr>
          <p:cNvPr id="3" name="TextBox 2"/>
          <p:cNvSpPr txBox="1"/>
          <p:nvPr/>
        </p:nvSpPr>
        <p:spPr>
          <a:xfrm>
            <a:off x="539552" y="339502"/>
            <a:ext cx="1991251" cy="400110"/>
          </a:xfrm>
          <a:prstGeom prst="rect">
            <a:avLst/>
          </a:prstGeom>
          <a:noFill/>
        </p:spPr>
        <p:txBody>
          <a:bodyPr wrap="none" rtlCol="0">
            <a:spAutoFit/>
          </a:bodyPr>
          <a:lstStyle/>
          <a:p>
            <a:r>
              <a:rPr lang="zh-CN" altLang="en-US" sz="2000" b="1" dirty="0" smtClean="0"/>
              <a:t>发布信息需谨慎</a:t>
            </a:r>
            <a:endParaRPr lang="zh-CN" altLang="en-US"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p:cNvSpPr/>
          <p:nvPr/>
        </p:nvSpPr>
        <p:spPr>
          <a:xfrm>
            <a:off x="395536" y="627534"/>
            <a:ext cx="7920038" cy="649287"/>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a:outerShdw blurRad="38100" dist="127000" dir="5400000" sx="95000" sy="95000" rotWithShape="0">
              <a:sysClr val="window" lastClr="FFFFFF">
                <a:lumMod val="50000"/>
                <a:alpha val="15000"/>
              </a:sys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9" name="椭圆​​ 4"/>
          <p:cNvSpPr/>
          <p:nvPr/>
        </p:nvSpPr>
        <p:spPr>
          <a:xfrm>
            <a:off x="1016249" y="138584"/>
            <a:ext cx="863600" cy="865187"/>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algn="ctr">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1</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0" name="椭圆​​ 5"/>
          <p:cNvSpPr/>
          <p:nvPr/>
        </p:nvSpPr>
        <p:spPr>
          <a:xfrm>
            <a:off x="1150467" y="1031507"/>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 name="矩形​​ 7"/>
          <p:cNvSpPr/>
          <p:nvPr/>
        </p:nvSpPr>
        <p:spPr>
          <a:xfrm>
            <a:off x="395536" y="1557065"/>
            <a:ext cx="7920038" cy="649287"/>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a:outerShdw blurRad="38100" dist="127000" dir="5400000" sx="95000" sy="95000" rotWithShape="0">
              <a:sysClr val="window" lastClr="FFFFFF">
                <a:lumMod val="50000"/>
                <a:alpha val="15000"/>
              </a:sys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22" name="椭圆​​ 8"/>
          <p:cNvSpPr/>
          <p:nvPr/>
        </p:nvSpPr>
        <p:spPr>
          <a:xfrm>
            <a:off x="1016249" y="1151773"/>
            <a:ext cx="863600" cy="865188"/>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algn="ctr">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2</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3" name="椭圆​​ 9"/>
          <p:cNvSpPr/>
          <p:nvPr/>
        </p:nvSpPr>
        <p:spPr>
          <a:xfrm>
            <a:off x="1150467" y="2044835"/>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矩形​​ 10"/>
          <p:cNvSpPr/>
          <p:nvPr/>
        </p:nvSpPr>
        <p:spPr>
          <a:xfrm>
            <a:off x="395536" y="2541364"/>
            <a:ext cx="7920038" cy="649287"/>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a:outerShdw blurRad="38100" dist="127000" dir="5400000" sx="95000" sy="95000" rotWithShape="0">
              <a:sysClr val="window" lastClr="FFFFFF">
                <a:lumMod val="50000"/>
                <a:alpha val="15000"/>
              </a:sysClr>
            </a:outerShdw>
          </a:effectLst>
        </p:spPr>
        <p:txBody>
          <a:bodyPr anchor="ctr"/>
          <a:lstStyle/>
          <a:p>
            <a:pPr marR="0" lvl="0" indent="0" algn="ctr" fontAlgn="auto">
              <a:lnSpc>
                <a:spcPct val="100000"/>
              </a:lnSpc>
              <a:spcBef>
                <a:spcPts val="0"/>
              </a:spcBef>
              <a:spcAft>
                <a:spcPts val="0"/>
              </a:spcAft>
              <a:buClrTx/>
              <a:buSzTx/>
              <a:buFontTx/>
              <a:buNone/>
              <a:tabLst/>
              <a:defRPr/>
            </a:pPr>
            <a:endParaRPr lang="zh-CN" altLang="en-US" kern="0">
              <a:solidFill>
                <a:sysClr val="window" lastClr="FFFFFF"/>
              </a:solidFill>
              <a:latin typeface="Calibri"/>
              <a:ea typeface="宋体"/>
            </a:endParaRPr>
          </a:p>
        </p:txBody>
      </p:sp>
      <p:sp>
        <p:nvSpPr>
          <p:cNvPr id="25" name="椭圆​​ 11"/>
          <p:cNvSpPr/>
          <p:nvPr/>
        </p:nvSpPr>
        <p:spPr>
          <a:xfrm>
            <a:off x="1013074" y="2161016"/>
            <a:ext cx="863600" cy="863600"/>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marR="0" lvl="0" indent="0" algn="ctr" fontAlgn="auto">
              <a:lnSpc>
                <a:spcPct val="100000"/>
              </a:lnSpc>
              <a:spcBef>
                <a:spcPts val="0"/>
              </a:spcBef>
              <a:spcAft>
                <a:spcPts val="0"/>
              </a:spcAft>
              <a:buClrTx/>
              <a:buSzTx/>
              <a:buFontTx/>
              <a:buNone/>
              <a:tabLst/>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3</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6" name="椭圆​​ 12"/>
          <p:cNvSpPr/>
          <p:nvPr/>
        </p:nvSpPr>
        <p:spPr>
          <a:xfrm>
            <a:off x="1147143" y="3052947"/>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矩形​​ 17"/>
          <p:cNvSpPr/>
          <p:nvPr/>
        </p:nvSpPr>
        <p:spPr>
          <a:xfrm>
            <a:off x="395536" y="3581796"/>
            <a:ext cx="7920038" cy="647700"/>
          </a:xfrm>
          <a:prstGeom prst="rect">
            <a:avLst/>
          </a:prstGeom>
          <a:gradFill flip="none" rotWithShape="1">
            <a:gsLst>
              <a:gs pos="0">
                <a:srgbClr val="57D3FF"/>
              </a:gs>
              <a:gs pos="1000">
                <a:srgbClr val="009AD0"/>
              </a:gs>
              <a:gs pos="99000">
                <a:srgbClr val="57D3FF"/>
              </a:gs>
            </a:gsLst>
            <a:lin ang="16200000" scaled="0"/>
            <a:tileRect/>
          </a:gradFill>
          <a:ln w="3175" cap="flat" cmpd="sng" algn="ctr">
            <a:noFill/>
            <a:prstDash val="solid"/>
          </a:ln>
          <a:effectLst/>
        </p:spPr>
        <p:txBody>
          <a:bodyPr anchor="ctr"/>
          <a:lstStyle/>
          <a:p>
            <a:pPr algn="ctr">
              <a:defRPr/>
            </a:pPr>
            <a:endParaRPr lang="zh-CN" altLang="en-US" sz="3200" kern="0">
              <a:solidFill>
                <a:sysClr val="window" lastClr="FFFFFF"/>
              </a:solidFill>
              <a:latin typeface="Arial Unicode MS" pitchFamily="34" charset="-122"/>
              <a:ea typeface="Arial Unicode MS" pitchFamily="34" charset="-122"/>
              <a:cs typeface="Arial Unicode MS" pitchFamily="34" charset="-122"/>
            </a:endParaRPr>
          </a:p>
        </p:txBody>
      </p:sp>
      <p:sp>
        <p:nvSpPr>
          <p:cNvPr id="28" name="椭圆​​ 18"/>
          <p:cNvSpPr/>
          <p:nvPr/>
        </p:nvSpPr>
        <p:spPr>
          <a:xfrm>
            <a:off x="1013074" y="3167863"/>
            <a:ext cx="863600" cy="865187"/>
          </a:xfrm>
          <a:prstGeom prst="ellipse">
            <a:avLst/>
          </a:prstGeom>
          <a:gradFill flip="none" rotWithShape="1">
            <a:gsLst>
              <a:gs pos="0">
                <a:srgbClr val="57D3FF"/>
              </a:gs>
              <a:gs pos="1000">
                <a:srgbClr val="009AD0"/>
              </a:gs>
              <a:gs pos="99000">
                <a:srgbClr val="57D3FF"/>
              </a:gs>
            </a:gsLst>
            <a:lin ang="16200000" scaled="0"/>
            <a:tileRect/>
          </a:gradFill>
          <a:ln w="3175" cap="flat" cmpd="sng" algn="ctr">
            <a:noFill/>
            <a:prstDash val="solid"/>
          </a:ln>
          <a:effectLst/>
        </p:spPr>
        <p:txBody>
          <a:bodyPr anchor="ctr"/>
          <a:lstStyle/>
          <a:p>
            <a:pPr algn="ctr">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4</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9" name="椭圆​​ 19"/>
          <p:cNvSpPr/>
          <p:nvPr/>
        </p:nvSpPr>
        <p:spPr>
          <a:xfrm>
            <a:off x="1147143" y="4061059"/>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0" name="TextBox 29"/>
          <p:cNvSpPr txBox="1"/>
          <p:nvPr/>
        </p:nvSpPr>
        <p:spPr>
          <a:xfrm>
            <a:off x="3046661" y="721196"/>
            <a:ext cx="800219"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引言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1" name="TextBox 30"/>
          <p:cNvSpPr txBox="1"/>
          <p:nvPr/>
        </p:nvSpPr>
        <p:spPr>
          <a:xfrm>
            <a:off x="3046661" y="1650727"/>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信息安全小言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2" name="TextBox 31"/>
          <p:cNvSpPr txBox="1"/>
          <p:nvPr/>
        </p:nvSpPr>
        <p:spPr>
          <a:xfrm>
            <a:off x="3046661" y="2635026"/>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信息安全微言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3" name="TextBox 32"/>
          <p:cNvSpPr txBox="1"/>
          <p:nvPr/>
        </p:nvSpPr>
        <p:spPr>
          <a:xfrm>
            <a:off x="3046661" y="3673871"/>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信息安全危言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descr="路障1.jpg"/>
          <p:cNvPicPr>
            <a:picLocks noGrp="1" noChangeAspect="1"/>
          </p:cNvPicPr>
          <p:nvPr isPhoto="1"/>
        </p:nvPicPr>
        <p:blipFill>
          <a:blip r:embed="rId2" cstate="print"/>
          <a:srcRect/>
          <a:stretch>
            <a:fillRect/>
          </a:stretch>
        </p:blipFill>
        <p:spPr bwMode="auto">
          <a:xfrm>
            <a:off x="5334000" y="2286000"/>
            <a:ext cx="3810000" cy="2857500"/>
          </a:xfrm>
          <a:prstGeom prst="rect">
            <a:avLst/>
          </a:prstGeom>
          <a:noFill/>
          <a:ln w="9525">
            <a:noFill/>
            <a:miter lim="800000"/>
            <a:headEnd/>
            <a:tailEnd/>
          </a:ln>
        </p:spPr>
      </p:pic>
      <p:sp>
        <p:nvSpPr>
          <p:cNvPr id="2" name="矩形 1"/>
          <p:cNvSpPr/>
          <p:nvPr/>
        </p:nvSpPr>
        <p:spPr>
          <a:xfrm>
            <a:off x="323528" y="699542"/>
            <a:ext cx="7776864" cy="3970318"/>
          </a:xfrm>
          <a:prstGeom prst="rect">
            <a:avLst/>
          </a:prstGeom>
        </p:spPr>
        <p:txBody>
          <a:bodyPr wrap="square">
            <a:spAutoFit/>
          </a:bodyPr>
          <a:lstStyle/>
          <a:p>
            <a:pPr marL="361950" indent="-361950">
              <a:lnSpc>
                <a:spcPct val="150000"/>
              </a:lnSpc>
              <a:buFont typeface="Wingdings" pitchFamily="2" charset="2"/>
              <a:buChar char="ü"/>
            </a:pPr>
            <a:r>
              <a:rPr lang="zh-CN" altLang="en-US" sz="1600" dirty="0" smtClean="0"/>
              <a:t>拿老公老婆的手机号当测试号可以吗？</a:t>
            </a:r>
          </a:p>
          <a:p>
            <a:pPr marL="361950" indent="-361950">
              <a:lnSpc>
                <a:spcPct val="150000"/>
              </a:lnSpc>
            </a:pPr>
            <a:r>
              <a:rPr lang="zh-CN" altLang="en-US" sz="1600" b="1" dirty="0" smtClean="0"/>
              <a:t>      </a:t>
            </a:r>
            <a:r>
              <a:rPr lang="zh-CN" altLang="en-US" sz="1200" b="1" dirty="0" smtClean="0"/>
              <a:t>答：</a:t>
            </a:r>
            <a:r>
              <a:rPr lang="en-US" altLang="zh-CN" sz="1200" b="1" dirty="0" smtClean="0">
                <a:solidFill>
                  <a:srgbClr val="FF0000"/>
                </a:solidFill>
              </a:rPr>
              <a:t>NO</a:t>
            </a:r>
            <a:r>
              <a:rPr lang="zh-CN" altLang="en-US" sz="1200" b="1" dirty="0" smtClean="0">
                <a:solidFill>
                  <a:srgbClr val="FF0000"/>
                </a:solidFill>
              </a:rPr>
              <a:t>！用自己的号也不成！要用测试方案里规定的测试号码。</a:t>
            </a:r>
          </a:p>
          <a:p>
            <a:pPr marL="361950" indent="-361950">
              <a:lnSpc>
                <a:spcPct val="150000"/>
              </a:lnSpc>
              <a:buFont typeface="Wingdings" pitchFamily="2" charset="2"/>
              <a:buChar char="ü"/>
            </a:pPr>
            <a:r>
              <a:rPr lang="zh-CN" altLang="en-US" sz="1600" dirty="0" smtClean="0"/>
              <a:t>哥们帮个忙，我这儿接了个活儿，你们那儿的系统怎么建的，给参考一下可以吗？</a:t>
            </a:r>
          </a:p>
          <a:p>
            <a:pPr marL="361950" indent="-361950">
              <a:lnSpc>
                <a:spcPct val="150000"/>
              </a:lnSpc>
            </a:pPr>
            <a:r>
              <a:rPr lang="zh-CN" altLang="en-US" sz="1200" dirty="0" smtClean="0"/>
              <a:t>        </a:t>
            </a:r>
            <a:r>
              <a:rPr lang="zh-CN" altLang="en-US" sz="1200" b="1" dirty="0" smtClean="0"/>
              <a:t>答：</a:t>
            </a:r>
            <a:r>
              <a:rPr lang="en-US" altLang="zh-CN" sz="1200" dirty="0" smtClean="0">
                <a:solidFill>
                  <a:srgbClr val="FF0000"/>
                </a:solidFill>
              </a:rPr>
              <a:t>NO!</a:t>
            </a:r>
            <a:endParaRPr lang="en-US" altLang="zh-CN" sz="1200" dirty="0" smtClean="0">
              <a:solidFill>
                <a:srgbClr val="FF0000"/>
              </a:solidFill>
            </a:endParaRPr>
          </a:p>
          <a:p>
            <a:pPr marL="361950" indent="-361950">
              <a:lnSpc>
                <a:spcPct val="150000"/>
              </a:lnSpc>
              <a:buFont typeface="Wingdings" pitchFamily="2" charset="2"/>
              <a:buChar char="ü"/>
            </a:pPr>
            <a:r>
              <a:rPr lang="zh-CN" altLang="en-US" sz="1600" dirty="0" smtClean="0"/>
              <a:t>哥们，我的账号进不去了，用一下你的。</a:t>
            </a:r>
          </a:p>
          <a:p>
            <a:pPr marL="361950" indent="-361950">
              <a:lnSpc>
                <a:spcPct val="150000"/>
              </a:lnSpc>
            </a:pPr>
            <a:r>
              <a:rPr lang="zh-CN" altLang="en-US" sz="1200" b="1" dirty="0" smtClean="0"/>
              <a:t>        答：</a:t>
            </a:r>
            <a:r>
              <a:rPr lang="zh-CN" altLang="en-US" sz="1200" dirty="0" smtClean="0">
                <a:solidFill>
                  <a:srgbClr val="FF0000"/>
                </a:solidFill>
              </a:rPr>
              <a:t>找项目经理要吧</a:t>
            </a:r>
          </a:p>
          <a:p>
            <a:pPr marL="361950" indent="-361950">
              <a:lnSpc>
                <a:spcPct val="150000"/>
              </a:lnSpc>
              <a:buFont typeface="Wingdings" pitchFamily="2" charset="2"/>
              <a:buChar char="ü"/>
            </a:pPr>
            <a:r>
              <a:rPr lang="zh-CN" altLang="en-US" sz="1600" dirty="0" smtClean="0"/>
              <a:t>笔记本电脑保存好，里面尽量少存客户机密信息，</a:t>
            </a:r>
            <a:r>
              <a:rPr lang="zh-CN" altLang="en-US" sz="1600" dirty="0" smtClean="0"/>
              <a:t>丢</a:t>
            </a:r>
            <a:endParaRPr lang="en-US" altLang="zh-CN" sz="1600" dirty="0" smtClean="0"/>
          </a:p>
          <a:p>
            <a:pPr marL="361950">
              <a:lnSpc>
                <a:spcPct val="150000"/>
              </a:lnSpc>
            </a:pPr>
            <a:r>
              <a:rPr lang="zh-CN" altLang="en-US" sz="1600" dirty="0" smtClean="0"/>
              <a:t>失</a:t>
            </a:r>
            <a:r>
              <a:rPr lang="zh-CN" altLang="en-US" sz="1600" dirty="0" smtClean="0"/>
              <a:t>本子要上报。</a:t>
            </a:r>
          </a:p>
          <a:p>
            <a:pPr marL="361950" indent="-361950">
              <a:lnSpc>
                <a:spcPct val="150000"/>
              </a:lnSpc>
              <a:buFont typeface="Wingdings" pitchFamily="2" charset="2"/>
              <a:buChar char="ü"/>
            </a:pPr>
            <a:r>
              <a:rPr lang="zh-CN" altLang="en-US" sz="1600" dirty="0" smtClean="0"/>
              <a:t>不明网站不能上，不明链接不能点，不明文件不要下</a:t>
            </a:r>
            <a:r>
              <a:rPr lang="zh-CN" altLang="en-US" sz="1600" dirty="0" smtClean="0"/>
              <a:t>，</a:t>
            </a:r>
            <a:endParaRPr lang="en-US" altLang="zh-CN" sz="1600" dirty="0" smtClean="0"/>
          </a:p>
          <a:p>
            <a:pPr marL="361950">
              <a:lnSpc>
                <a:spcPct val="150000"/>
              </a:lnSpc>
            </a:pPr>
            <a:r>
              <a:rPr lang="zh-CN" altLang="en-US" sz="1600" dirty="0" smtClean="0"/>
              <a:t>流氓</a:t>
            </a:r>
            <a:r>
              <a:rPr lang="zh-CN" altLang="en-US" sz="1600" dirty="0" smtClean="0"/>
              <a:t>软件不能用。及时更新病毒库。</a:t>
            </a:r>
          </a:p>
          <a:p>
            <a:pPr marL="361950" indent="-361950">
              <a:lnSpc>
                <a:spcPct val="150000"/>
              </a:lnSpc>
              <a:buFont typeface="Wingdings" pitchFamily="2" charset="2"/>
              <a:buChar char="ü"/>
            </a:pPr>
            <a:r>
              <a:rPr lang="zh-CN" altLang="en-US" sz="1600" dirty="0" smtClean="0"/>
              <a:t>即便日后离开公司，机密信息也不要留！</a:t>
            </a:r>
          </a:p>
        </p:txBody>
      </p:sp>
      <p:sp>
        <p:nvSpPr>
          <p:cNvPr id="3" name="TextBox 2"/>
          <p:cNvSpPr txBox="1"/>
          <p:nvPr/>
        </p:nvSpPr>
        <p:spPr>
          <a:xfrm>
            <a:off x="755576" y="339502"/>
            <a:ext cx="1569660" cy="369332"/>
          </a:xfrm>
          <a:prstGeom prst="rect">
            <a:avLst/>
          </a:prstGeom>
          <a:noFill/>
        </p:spPr>
        <p:txBody>
          <a:bodyPr wrap="none" rtlCol="0">
            <a:spAutoFit/>
          </a:bodyPr>
          <a:lstStyle/>
          <a:p>
            <a:r>
              <a:rPr lang="zh-CN" altLang="en-US" b="1" dirty="0" smtClean="0"/>
              <a:t>信息安全危言</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p:cNvSpPr/>
          <p:nvPr/>
        </p:nvSpPr>
        <p:spPr>
          <a:xfrm>
            <a:off x="395536" y="627534"/>
            <a:ext cx="7920038" cy="649287"/>
          </a:xfrm>
          <a:prstGeom prst="rect">
            <a:avLst/>
          </a:prstGeom>
          <a:gradFill flip="none" rotWithShape="1">
            <a:gsLst>
              <a:gs pos="0">
                <a:srgbClr val="57D3FF"/>
              </a:gs>
              <a:gs pos="1000">
                <a:srgbClr val="009AD0"/>
              </a:gs>
              <a:gs pos="99000">
                <a:srgbClr val="57D3FF"/>
              </a:gs>
            </a:gsLst>
            <a:lin ang="16200000" scaled="0"/>
            <a:tileRect/>
          </a:gradFill>
          <a:ln w="3175" cap="flat" cmpd="sng" algn="ctr">
            <a:noFill/>
            <a:prstDash val="solid"/>
          </a:ln>
          <a:effectLst/>
        </p:spPr>
        <p:txBody>
          <a:bodyPr anchor="ctr"/>
          <a:lstStyle/>
          <a:p>
            <a:pPr marR="0" lvl="0" indent="0" algn="ctr" fontAlgn="auto">
              <a:lnSpc>
                <a:spcPct val="100000"/>
              </a:lnSpc>
              <a:spcBef>
                <a:spcPts val="0"/>
              </a:spcBef>
              <a:spcAft>
                <a:spcPts val="0"/>
              </a:spcAft>
              <a:buClrTx/>
              <a:buSzTx/>
              <a:buFontTx/>
              <a:buNone/>
              <a:tabLst/>
              <a:defRPr/>
            </a:pPr>
            <a:endParaRPr lang="zh-CN" altLang="en-US" sz="3200" kern="0">
              <a:solidFill>
                <a:sysClr val="window" lastClr="FFFFFF"/>
              </a:solidFill>
              <a:latin typeface="Arial Unicode MS" pitchFamily="34" charset="-122"/>
              <a:ea typeface="Arial Unicode MS" pitchFamily="34" charset="-122"/>
              <a:cs typeface="Arial Unicode MS" pitchFamily="34" charset="-122"/>
            </a:endParaRPr>
          </a:p>
        </p:txBody>
      </p:sp>
      <p:sp>
        <p:nvSpPr>
          <p:cNvPr id="19" name="椭圆​​ 4"/>
          <p:cNvSpPr/>
          <p:nvPr/>
        </p:nvSpPr>
        <p:spPr>
          <a:xfrm>
            <a:off x="1016249" y="138584"/>
            <a:ext cx="863600" cy="865187"/>
          </a:xfrm>
          <a:prstGeom prst="ellipse">
            <a:avLst/>
          </a:prstGeom>
          <a:gradFill flip="none" rotWithShape="1">
            <a:gsLst>
              <a:gs pos="0">
                <a:srgbClr val="57D3FF"/>
              </a:gs>
              <a:gs pos="1000">
                <a:srgbClr val="009AD0"/>
              </a:gs>
              <a:gs pos="99000">
                <a:srgbClr val="57D3FF"/>
              </a:gs>
            </a:gsLst>
            <a:lin ang="16200000" scaled="0"/>
            <a:tileRect/>
          </a:gradFill>
          <a:ln w="3175" cap="flat" cmpd="sng" algn="ctr">
            <a:noFill/>
            <a:prstDash val="solid"/>
          </a:ln>
          <a:effectLst/>
        </p:spPr>
        <p:txBody>
          <a:bodyPr anchor="ctr"/>
          <a:lstStyle/>
          <a:p>
            <a:pPr algn="ctr">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1</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0" name="椭圆​​ 5"/>
          <p:cNvSpPr/>
          <p:nvPr/>
        </p:nvSpPr>
        <p:spPr>
          <a:xfrm>
            <a:off x="1150467" y="1031507"/>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 name="矩形​​ 7"/>
          <p:cNvSpPr/>
          <p:nvPr/>
        </p:nvSpPr>
        <p:spPr>
          <a:xfrm>
            <a:off x="395536" y="1557065"/>
            <a:ext cx="7920038" cy="649287"/>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a:outerShdw blurRad="38100" dist="127000" dir="5400000" sx="95000" sy="95000" rotWithShape="0">
              <a:sysClr val="window" lastClr="FFFFFF">
                <a:lumMod val="50000"/>
                <a:alpha val="15000"/>
              </a:sys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22" name="椭圆​​ 8"/>
          <p:cNvSpPr/>
          <p:nvPr/>
        </p:nvSpPr>
        <p:spPr>
          <a:xfrm>
            <a:off x="1016249" y="1151773"/>
            <a:ext cx="863600" cy="865188"/>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algn="ctr">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2</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3" name="椭圆​​ 9"/>
          <p:cNvSpPr/>
          <p:nvPr/>
        </p:nvSpPr>
        <p:spPr>
          <a:xfrm>
            <a:off x="1150467" y="2044835"/>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矩形​​ 10"/>
          <p:cNvSpPr/>
          <p:nvPr/>
        </p:nvSpPr>
        <p:spPr>
          <a:xfrm>
            <a:off x="395536" y="2541364"/>
            <a:ext cx="7920038" cy="649287"/>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a:outerShdw blurRad="38100" dist="127000" dir="5400000" sx="95000" sy="95000" rotWithShape="0">
              <a:sysClr val="window" lastClr="FFFFFF">
                <a:lumMod val="50000"/>
                <a:alpha val="15000"/>
              </a:sys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5" name="椭圆​​ 11"/>
          <p:cNvSpPr/>
          <p:nvPr/>
        </p:nvSpPr>
        <p:spPr>
          <a:xfrm>
            <a:off x="1013074" y="2161016"/>
            <a:ext cx="863600" cy="863600"/>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Arial Unicode MS" pitchFamily="34" charset="-122"/>
                <a:ea typeface="Arial Unicode MS" pitchFamily="34" charset="-122"/>
                <a:cs typeface="Arial Unicode MS" pitchFamily="34" charset="-122"/>
              </a:rPr>
              <a:t>3</a:t>
            </a:r>
            <a:endParaRPr kumimoji="0" lang="zh-CN" altLang="en-US" sz="3200" b="0" i="0" u="none" strike="noStrike" kern="0" cap="none" spc="0" normalizeH="0" baseline="0" noProof="0" dirty="0">
              <a:ln>
                <a:noFill/>
              </a:ln>
              <a:solidFill>
                <a:sysClr val="window" lastClr="FFFFFF"/>
              </a:solidFill>
              <a:effectLst/>
              <a:uLnTx/>
              <a:uFillTx/>
              <a:latin typeface="Arial Unicode MS" pitchFamily="34" charset="-122"/>
              <a:ea typeface="Arial Unicode MS" pitchFamily="34" charset="-122"/>
              <a:cs typeface="Arial Unicode MS" pitchFamily="34" charset="-122"/>
            </a:endParaRPr>
          </a:p>
        </p:txBody>
      </p:sp>
      <p:sp>
        <p:nvSpPr>
          <p:cNvPr id="26" name="椭圆​​ 12"/>
          <p:cNvSpPr/>
          <p:nvPr/>
        </p:nvSpPr>
        <p:spPr>
          <a:xfrm>
            <a:off x="1147143" y="3052947"/>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矩形​​ 17"/>
          <p:cNvSpPr/>
          <p:nvPr/>
        </p:nvSpPr>
        <p:spPr>
          <a:xfrm>
            <a:off x="395536" y="3581796"/>
            <a:ext cx="7920038" cy="647700"/>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椭圆​​ 18"/>
          <p:cNvSpPr/>
          <p:nvPr/>
        </p:nvSpPr>
        <p:spPr>
          <a:xfrm>
            <a:off x="1013074" y="3167863"/>
            <a:ext cx="863600" cy="865187"/>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Arial Unicode MS" pitchFamily="34" charset="-122"/>
                <a:ea typeface="Arial Unicode MS" pitchFamily="34" charset="-122"/>
                <a:cs typeface="Arial Unicode MS" pitchFamily="34" charset="-122"/>
              </a:rPr>
              <a:t>4</a:t>
            </a:r>
            <a:endParaRPr kumimoji="0" lang="zh-CN" altLang="en-US" sz="3200" b="0" i="0" u="none" strike="noStrike" kern="0" cap="none" spc="0" normalizeH="0" baseline="0" noProof="0" dirty="0">
              <a:ln>
                <a:noFill/>
              </a:ln>
              <a:solidFill>
                <a:sysClr val="window" lastClr="FFFFFF"/>
              </a:solidFill>
              <a:effectLst/>
              <a:uLnTx/>
              <a:uFillTx/>
              <a:latin typeface="Arial Unicode MS" pitchFamily="34" charset="-122"/>
              <a:ea typeface="Arial Unicode MS" pitchFamily="34" charset="-122"/>
              <a:cs typeface="Arial Unicode MS" pitchFamily="34" charset="-122"/>
            </a:endParaRPr>
          </a:p>
        </p:txBody>
      </p:sp>
      <p:sp>
        <p:nvSpPr>
          <p:cNvPr id="29" name="椭圆​​ 19"/>
          <p:cNvSpPr/>
          <p:nvPr/>
        </p:nvSpPr>
        <p:spPr>
          <a:xfrm>
            <a:off x="1147143" y="4061059"/>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0" name="TextBox 29"/>
          <p:cNvSpPr txBox="1"/>
          <p:nvPr/>
        </p:nvSpPr>
        <p:spPr>
          <a:xfrm>
            <a:off x="3046661" y="721196"/>
            <a:ext cx="800219"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引言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1" name="TextBox 30"/>
          <p:cNvSpPr txBox="1"/>
          <p:nvPr/>
        </p:nvSpPr>
        <p:spPr>
          <a:xfrm>
            <a:off x="3046661" y="1650727"/>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信息安全小言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2" name="TextBox 31"/>
          <p:cNvSpPr txBox="1"/>
          <p:nvPr/>
        </p:nvSpPr>
        <p:spPr>
          <a:xfrm>
            <a:off x="3046661" y="2635026"/>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信息安全微言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3" name="TextBox 32"/>
          <p:cNvSpPr txBox="1"/>
          <p:nvPr/>
        </p:nvSpPr>
        <p:spPr>
          <a:xfrm>
            <a:off x="3046661" y="3673871"/>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信息安全危言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4" descr="http://pic26.nipic.com/20121228/4499633_223946195304_2.jpg"/>
          <p:cNvPicPr>
            <a:picLocks noChangeAspect="1" noChangeArrowheads="1"/>
          </p:cNvPicPr>
          <p:nvPr/>
        </p:nvPicPr>
        <p:blipFill>
          <a:blip r:embed="rId2" cstate="print"/>
          <a:srcRect/>
          <a:stretch>
            <a:fillRect/>
          </a:stretch>
        </p:blipFill>
        <p:spPr bwMode="auto">
          <a:xfrm>
            <a:off x="6428234" y="2427734"/>
            <a:ext cx="2715766" cy="2715766"/>
          </a:xfrm>
          <a:prstGeom prst="rect">
            <a:avLst/>
          </a:prstGeom>
          <a:noFill/>
        </p:spPr>
      </p:pic>
      <p:sp>
        <p:nvSpPr>
          <p:cNvPr id="2" name="TextBox 1"/>
          <p:cNvSpPr txBox="1"/>
          <p:nvPr/>
        </p:nvSpPr>
        <p:spPr>
          <a:xfrm>
            <a:off x="0" y="915566"/>
            <a:ext cx="9144000" cy="3477875"/>
          </a:xfrm>
          <a:prstGeom prst="rect">
            <a:avLst/>
          </a:prstGeom>
          <a:noFill/>
        </p:spPr>
        <p:txBody>
          <a:bodyPr wrap="square" rtlCol="0">
            <a:spAutoFit/>
          </a:bodyPr>
          <a:lstStyle/>
          <a:p>
            <a:pPr lvl="0" fontAlgn="base">
              <a:spcBef>
                <a:spcPct val="0"/>
              </a:spcBef>
              <a:spcAft>
                <a:spcPct val="0"/>
              </a:spcAft>
            </a:pPr>
            <a:r>
              <a:rPr lang="zh-CN" altLang="zh-CN" sz="2000" dirty="0" smtClean="0">
                <a:solidFill>
                  <a:srgbClr val="000000"/>
                </a:solidFill>
                <a:latin typeface="Arial" charset="0"/>
                <a:ea typeface="微软雅黑" charset="-122"/>
              </a:rPr>
              <a:t>公司的秘密信息</a:t>
            </a:r>
            <a:r>
              <a:rPr lang="zh-CN" altLang="zh-CN" sz="2000" b="1" dirty="0" smtClean="0">
                <a:solidFill>
                  <a:srgbClr val="FF0000"/>
                </a:solidFill>
                <a:latin typeface="Arial" charset="0"/>
                <a:ea typeface="微软雅黑" charset="-122"/>
              </a:rPr>
              <a:t>不得</a:t>
            </a:r>
            <a:r>
              <a:rPr lang="zh-CN" altLang="zh-CN" sz="2000" dirty="0" smtClean="0">
                <a:solidFill>
                  <a:srgbClr val="000000"/>
                </a:solidFill>
                <a:latin typeface="Arial" charset="0"/>
                <a:ea typeface="微软雅黑" charset="-122"/>
              </a:rPr>
              <a:t>向公司以外的任何人披露，</a:t>
            </a:r>
            <a:r>
              <a:rPr lang="zh-CN" altLang="zh-CN" sz="2000" b="1" dirty="0" smtClean="0">
                <a:solidFill>
                  <a:srgbClr val="FF0000"/>
                </a:solidFill>
                <a:latin typeface="Arial" charset="0"/>
                <a:ea typeface="微软雅黑" charset="-122"/>
              </a:rPr>
              <a:t>严禁</a:t>
            </a:r>
            <a:r>
              <a:rPr lang="zh-CN" altLang="zh-CN" sz="2000" dirty="0" smtClean="0">
                <a:solidFill>
                  <a:srgbClr val="000000"/>
                </a:solidFill>
                <a:latin typeface="Arial" charset="0"/>
                <a:ea typeface="微软雅黑" charset="-122"/>
              </a:rPr>
              <a:t>将公司内部信息，包括但不仅限于公司技术资料、研发计划、市场推广计划、非公开的组织结构图、人力资源信息、投标文件、销售预测、客户名单与信息、内部通讯录等资料对外披露，或销售给第三方牟取利益。</a:t>
            </a:r>
            <a:endParaRPr lang="zh-CN" altLang="en-US" sz="2000" dirty="0" smtClean="0">
              <a:solidFill>
                <a:srgbClr val="000000"/>
              </a:solidFill>
              <a:latin typeface="Arial" charset="0"/>
              <a:ea typeface="微软雅黑" charset="-122"/>
            </a:endParaRPr>
          </a:p>
          <a:p>
            <a:pPr lvl="0" fontAlgn="base">
              <a:spcBef>
                <a:spcPct val="0"/>
              </a:spcBef>
              <a:spcAft>
                <a:spcPct val="0"/>
              </a:spcAft>
            </a:pPr>
            <a:endParaRPr lang="zh-CN" altLang="zh-CN" sz="2000" dirty="0" smtClean="0">
              <a:solidFill>
                <a:srgbClr val="000000"/>
              </a:solidFill>
              <a:latin typeface="Arial" charset="0"/>
              <a:ea typeface="微软雅黑" charset="-122"/>
            </a:endParaRPr>
          </a:p>
          <a:p>
            <a:pPr lvl="0" fontAlgn="base">
              <a:spcBef>
                <a:spcPct val="0"/>
              </a:spcBef>
              <a:spcAft>
                <a:spcPct val="0"/>
              </a:spcAft>
            </a:pPr>
            <a:r>
              <a:rPr lang="zh-CN" altLang="zh-CN" sz="2000" dirty="0" smtClean="0">
                <a:solidFill>
                  <a:srgbClr val="000000"/>
                </a:solidFill>
                <a:latin typeface="Arial" charset="0"/>
                <a:ea typeface="微软雅黑" charset="-122"/>
              </a:rPr>
              <a:t>凡是</a:t>
            </a:r>
            <a:r>
              <a:rPr lang="zh-CN" altLang="zh-CN" sz="2000" dirty="0" smtClean="0">
                <a:solidFill>
                  <a:srgbClr val="000000"/>
                </a:solidFill>
                <a:latin typeface="Arial" charset="0"/>
                <a:ea typeface="微软雅黑" charset="-122"/>
              </a:rPr>
              <a:t>泄漏公司机密的员工，一经发现，将立即给予严处</a:t>
            </a:r>
            <a:r>
              <a:rPr lang="zh-CN" altLang="zh-CN" sz="2000" dirty="0" smtClean="0">
                <a:solidFill>
                  <a:srgbClr val="000000"/>
                </a:solidFill>
                <a:latin typeface="Arial" charset="0"/>
                <a:ea typeface="微软雅黑" charset="-122"/>
              </a:rPr>
              <a:t>，</a:t>
            </a:r>
            <a:endParaRPr lang="en-US" altLang="zh-CN" sz="2000" dirty="0" smtClean="0">
              <a:solidFill>
                <a:srgbClr val="000000"/>
              </a:solidFill>
              <a:latin typeface="Arial" charset="0"/>
              <a:ea typeface="微软雅黑" charset="-122"/>
            </a:endParaRPr>
          </a:p>
          <a:p>
            <a:pPr lvl="0" fontAlgn="base">
              <a:spcBef>
                <a:spcPct val="0"/>
              </a:spcBef>
              <a:spcAft>
                <a:spcPct val="0"/>
              </a:spcAft>
            </a:pPr>
            <a:r>
              <a:rPr lang="zh-CN" altLang="zh-CN" sz="2000" dirty="0" smtClean="0">
                <a:solidFill>
                  <a:srgbClr val="000000"/>
                </a:solidFill>
                <a:latin typeface="Arial" charset="0"/>
                <a:ea typeface="微软雅黑" charset="-122"/>
              </a:rPr>
              <a:t>性质</a:t>
            </a:r>
            <a:r>
              <a:rPr lang="zh-CN" altLang="zh-CN" sz="2000" dirty="0" smtClean="0">
                <a:solidFill>
                  <a:srgbClr val="000000"/>
                </a:solidFill>
                <a:latin typeface="Arial" charset="0"/>
                <a:ea typeface="微软雅黑" charset="-122"/>
              </a:rPr>
              <a:t>严重、涉及违法的将</a:t>
            </a:r>
            <a:r>
              <a:rPr lang="zh-CN" altLang="zh-CN" sz="2000" b="1" dirty="0" smtClean="0">
                <a:solidFill>
                  <a:srgbClr val="FF0000"/>
                </a:solidFill>
                <a:latin typeface="Arial" charset="0"/>
                <a:ea typeface="微软雅黑" charset="-122"/>
              </a:rPr>
              <a:t>移交司法机关</a:t>
            </a:r>
            <a:r>
              <a:rPr lang="zh-CN" altLang="zh-CN" sz="2000" dirty="0" smtClean="0">
                <a:solidFill>
                  <a:srgbClr val="000000"/>
                </a:solidFill>
                <a:latin typeface="Arial" charset="0"/>
                <a:ea typeface="微软雅黑" charset="-122"/>
              </a:rPr>
              <a:t>进行处理。</a:t>
            </a:r>
            <a:endParaRPr lang="zh-CN" altLang="en-US" sz="2000" dirty="0" smtClean="0">
              <a:solidFill>
                <a:srgbClr val="000000"/>
              </a:solidFill>
              <a:latin typeface="Arial" charset="0"/>
              <a:ea typeface="微软雅黑" charset="-122"/>
            </a:endParaRPr>
          </a:p>
          <a:p>
            <a:pPr lvl="0" fontAlgn="base">
              <a:spcBef>
                <a:spcPct val="0"/>
              </a:spcBef>
              <a:spcAft>
                <a:spcPct val="0"/>
              </a:spcAft>
            </a:pPr>
            <a:endParaRPr lang="zh-CN" altLang="zh-CN" sz="2000" dirty="0" smtClean="0">
              <a:solidFill>
                <a:srgbClr val="000000"/>
              </a:solidFill>
              <a:latin typeface="Arial" charset="0"/>
              <a:ea typeface="微软雅黑" charset="-122"/>
            </a:endParaRPr>
          </a:p>
          <a:p>
            <a:pPr lvl="0" fontAlgn="base">
              <a:spcBef>
                <a:spcPct val="0"/>
              </a:spcBef>
              <a:spcAft>
                <a:spcPct val="0"/>
              </a:spcAft>
            </a:pPr>
            <a:r>
              <a:rPr lang="zh-CN" altLang="zh-CN" sz="2000" dirty="0" smtClean="0">
                <a:solidFill>
                  <a:srgbClr val="000000"/>
                </a:solidFill>
                <a:latin typeface="Arial" charset="0"/>
                <a:ea typeface="微软雅黑" charset="-122"/>
              </a:rPr>
              <a:t>请大家严格遵守</a:t>
            </a:r>
            <a:r>
              <a:rPr lang="zh-CN" altLang="zh-CN" sz="2000" dirty="0" smtClean="0">
                <a:solidFill>
                  <a:srgbClr val="000000"/>
                </a:solidFill>
                <a:latin typeface="Arial" charset="0"/>
                <a:ea typeface="微软雅黑" charset="-122"/>
              </a:rPr>
              <a:t>《亚信职业道德规范》</a:t>
            </a:r>
            <a:r>
              <a:rPr lang="zh-CN" altLang="zh-CN" sz="2000" dirty="0" smtClean="0">
                <a:solidFill>
                  <a:srgbClr val="000000"/>
                </a:solidFill>
                <a:latin typeface="Arial" charset="0"/>
                <a:ea typeface="微软雅黑" charset="-122"/>
              </a:rPr>
              <a:t>和信息保密制度</a:t>
            </a:r>
            <a:r>
              <a:rPr lang="zh-CN" altLang="zh-CN" sz="2000" dirty="0" smtClean="0">
                <a:solidFill>
                  <a:srgbClr val="000000"/>
                </a:solidFill>
                <a:latin typeface="Arial" charset="0"/>
                <a:ea typeface="微软雅黑" charset="-122"/>
              </a:rPr>
              <a:t>，</a:t>
            </a:r>
            <a:endParaRPr lang="en-US" altLang="zh-CN" sz="2000" dirty="0" smtClean="0">
              <a:solidFill>
                <a:srgbClr val="000000"/>
              </a:solidFill>
              <a:latin typeface="Arial" charset="0"/>
              <a:ea typeface="微软雅黑" charset="-122"/>
            </a:endParaRPr>
          </a:p>
          <a:p>
            <a:pPr lvl="0" fontAlgn="base">
              <a:spcBef>
                <a:spcPct val="0"/>
              </a:spcBef>
              <a:spcAft>
                <a:spcPct val="0"/>
              </a:spcAft>
            </a:pPr>
            <a:r>
              <a:rPr lang="zh-CN" altLang="zh-CN" sz="2000" dirty="0" smtClean="0">
                <a:solidFill>
                  <a:srgbClr val="000000"/>
                </a:solidFill>
                <a:latin typeface="Arial" charset="0"/>
                <a:ea typeface="微软雅黑" charset="-122"/>
              </a:rPr>
              <a:t>互相</a:t>
            </a:r>
            <a:r>
              <a:rPr lang="zh-CN" altLang="zh-CN" sz="2000" dirty="0" smtClean="0">
                <a:solidFill>
                  <a:srgbClr val="000000"/>
                </a:solidFill>
                <a:latin typeface="Arial" charset="0"/>
                <a:ea typeface="微软雅黑" charset="-122"/>
              </a:rPr>
              <a:t>监督，如发现有违反相关制度的行为，请及时向</a:t>
            </a:r>
            <a:r>
              <a:rPr lang="zh-CN" altLang="zh-CN" sz="2000" dirty="0" smtClean="0">
                <a:solidFill>
                  <a:srgbClr val="000000"/>
                </a:solidFill>
                <a:latin typeface="Arial" charset="0"/>
                <a:ea typeface="微软雅黑" charset="-122"/>
              </a:rPr>
              <a:t>公</a:t>
            </a:r>
            <a:endParaRPr lang="en-US" altLang="zh-CN" sz="2000" dirty="0" smtClean="0">
              <a:solidFill>
                <a:srgbClr val="000000"/>
              </a:solidFill>
              <a:latin typeface="Arial" charset="0"/>
              <a:ea typeface="微软雅黑" charset="-122"/>
            </a:endParaRPr>
          </a:p>
          <a:p>
            <a:pPr lvl="0" fontAlgn="base">
              <a:spcBef>
                <a:spcPct val="0"/>
              </a:spcBef>
              <a:spcAft>
                <a:spcPct val="0"/>
              </a:spcAft>
            </a:pPr>
            <a:r>
              <a:rPr lang="zh-CN" altLang="zh-CN" sz="2000" dirty="0" smtClean="0">
                <a:solidFill>
                  <a:srgbClr val="000000"/>
                </a:solidFill>
                <a:latin typeface="Arial" charset="0"/>
                <a:ea typeface="微软雅黑" charset="-122"/>
              </a:rPr>
              <a:t>司</a:t>
            </a:r>
            <a:r>
              <a:rPr lang="zh-CN" altLang="zh-CN" sz="2000" dirty="0" smtClean="0">
                <a:solidFill>
                  <a:srgbClr val="000000"/>
                </a:solidFill>
                <a:latin typeface="Arial" charset="0"/>
                <a:ea typeface="微软雅黑" charset="-122"/>
              </a:rPr>
              <a:t>信息安全管理部和法律部进行举报</a:t>
            </a:r>
            <a:r>
              <a:rPr lang="zh-CN" altLang="zh-CN" sz="2000" dirty="0" smtClean="0">
                <a:solidFill>
                  <a:srgbClr val="000000"/>
                </a:solidFill>
                <a:latin typeface="Arial" charset="0"/>
                <a:ea typeface="微软雅黑" charset="-122"/>
              </a:rPr>
              <a:t>。</a:t>
            </a:r>
            <a:endParaRPr lang="zh-CN" altLang="en-US" dirty="0"/>
          </a:p>
        </p:txBody>
      </p:sp>
      <p:sp>
        <p:nvSpPr>
          <p:cNvPr id="60418" name="AutoShape 2" descr="http://img0.imgtn.bdimg.com/it/u=3581750214,102514128&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251520" y="267494"/>
            <a:ext cx="3897221" cy="461665"/>
          </a:xfrm>
          <a:prstGeom prst="rect">
            <a:avLst/>
          </a:prstGeom>
        </p:spPr>
        <p:txBody>
          <a:bodyPr wrap="none">
            <a:spAutoFit/>
          </a:bodyPr>
          <a:lstStyle/>
          <a:p>
            <a:r>
              <a:rPr lang="zh-CN" altLang="zh-CN" sz="2400" b="1" dirty="0" smtClean="0"/>
              <a:t>信息安全</a:t>
            </a:r>
            <a:r>
              <a:rPr lang="zh-CN" altLang="en-US" sz="2400" b="1" dirty="0" smtClean="0">
                <a:solidFill>
                  <a:srgbClr val="FF0000"/>
                </a:solidFill>
                <a:latin typeface="微软雅黑" pitchFamily="34" charset="-122"/>
                <a:ea typeface="微软雅黑" pitchFamily="34" charset="-122"/>
              </a:rPr>
              <a:t>不</a:t>
            </a:r>
            <a:r>
              <a:rPr lang="zh-CN" altLang="zh-CN" sz="2400" b="1" dirty="0" smtClean="0">
                <a:solidFill>
                  <a:srgbClr val="FF0000"/>
                </a:solidFill>
                <a:latin typeface="微软雅黑" pitchFamily="34" charset="-122"/>
                <a:ea typeface="微软雅黑" pitchFamily="34" charset="-122"/>
              </a:rPr>
              <a:t>可</a:t>
            </a:r>
            <a:r>
              <a:rPr lang="zh-CN" altLang="zh-CN" sz="2400" b="1" dirty="0" smtClean="0">
                <a:solidFill>
                  <a:srgbClr val="FF0000"/>
                </a:solidFill>
                <a:latin typeface="微软雅黑" pitchFamily="34" charset="-122"/>
                <a:ea typeface="微软雅黑" pitchFamily="34" charset="-122"/>
              </a:rPr>
              <a:t>触碰的高压线</a:t>
            </a:r>
            <a:endParaRPr lang="zh-CN" altLang="en-US" sz="2400" b="1" dirty="0">
              <a:latin typeface="微软雅黑" pitchFamily="34" charset="-122"/>
              <a:ea typeface="微软雅黑"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755576" y="123478"/>
            <a:ext cx="6875463" cy="603250"/>
          </a:xfrm>
          <a:prstGeom prst="rect">
            <a:avLst/>
          </a:prstGeom>
          <a:noFill/>
          <a:ln w="9525">
            <a:noFill/>
            <a:miter lim="800000"/>
            <a:headEnd/>
            <a:tailEnd/>
          </a:ln>
        </p:spPr>
      </p:pic>
      <p:pic>
        <p:nvPicPr>
          <p:cNvPr id="3" name="Picture 6"/>
          <p:cNvPicPr>
            <a:picLocks noChangeAspect="1" noChangeArrowheads="1"/>
          </p:cNvPicPr>
          <p:nvPr/>
        </p:nvPicPr>
        <p:blipFill>
          <a:blip r:embed="rId3" cstate="print"/>
          <a:srcRect/>
          <a:stretch>
            <a:fillRect/>
          </a:stretch>
        </p:blipFill>
        <p:spPr bwMode="auto">
          <a:xfrm>
            <a:off x="1259632" y="699542"/>
            <a:ext cx="6769100" cy="40433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1331640" y="123478"/>
            <a:ext cx="6551613" cy="453650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1115616" y="0"/>
            <a:ext cx="7273801" cy="4750121"/>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3"/>
          <p:cNvPicPr>
            <a:picLocks noChangeAspect="1" noChangeArrowheads="1"/>
          </p:cNvPicPr>
          <p:nvPr/>
        </p:nvPicPr>
        <p:blipFill>
          <a:blip r:embed="rId2" cstate="print"/>
          <a:srcRect/>
          <a:stretch>
            <a:fillRect/>
          </a:stretch>
        </p:blipFill>
        <p:spPr bwMode="auto">
          <a:xfrm>
            <a:off x="709613" y="1209675"/>
            <a:ext cx="7724775" cy="27241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411510"/>
            <a:ext cx="2723823" cy="369332"/>
          </a:xfrm>
          <a:prstGeom prst="rect">
            <a:avLst/>
          </a:prstGeom>
        </p:spPr>
        <p:txBody>
          <a:bodyPr wrap="none">
            <a:spAutoFit/>
          </a:bodyPr>
          <a:lstStyle/>
          <a:p>
            <a:r>
              <a:rPr lang="zh-CN" altLang="en-US" b="1" dirty="0" smtClean="0">
                <a:ea typeface="微软雅黑" charset="-122"/>
              </a:rPr>
              <a:t>新员工安全培训主要目的</a:t>
            </a:r>
            <a:endParaRPr lang="zh-CN" altLang="en-US" b="1" dirty="0"/>
          </a:p>
        </p:txBody>
      </p:sp>
      <p:sp>
        <p:nvSpPr>
          <p:cNvPr id="20" name="矩形​​ 22"/>
          <p:cNvSpPr/>
          <p:nvPr/>
        </p:nvSpPr>
        <p:spPr>
          <a:xfrm>
            <a:off x="0" y="3384486"/>
            <a:ext cx="9144000" cy="1257050"/>
          </a:xfrm>
          <a:prstGeom prst="rect">
            <a:avLst/>
          </a:prstGeom>
          <a:gradFill>
            <a:gsLst>
              <a:gs pos="100000">
                <a:schemeClr val="bg1">
                  <a:lumMod val="65000"/>
                  <a:alpha val="76000"/>
                </a:schemeClr>
              </a:gs>
              <a:gs pos="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345072" y="2123379"/>
            <a:ext cx="2492748" cy="943387"/>
          </a:xfrm>
          <a:prstGeom prst="roundRect">
            <a:avLst/>
          </a:prstGeom>
          <a:solidFill>
            <a:schemeClr val="bg1">
              <a:lumMod val="95000"/>
            </a:schemeClr>
          </a:solidFill>
          <a:ln w="9525">
            <a:solidFill>
              <a:schemeClr val="bg1">
                <a:lumMod val="65000"/>
              </a:schemeClr>
            </a:solidFill>
            <a:prstDash val="dash"/>
          </a:ln>
        </p:spPr>
        <p:txBody>
          <a:bodyPr wrap="square" tIns="144000" bIns="72000" rtlCol="0" anchor="b">
            <a:noAutofit/>
          </a:bodyPr>
          <a:lstStyle/>
          <a:p>
            <a:r>
              <a:rPr lang="zh-CN" altLang="en-US" sz="1600" dirty="0" smtClean="0">
                <a:latin typeface="微软雅黑" charset="-122"/>
                <a:ea typeface="微软雅黑" charset="-122"/>
              </a:rPr>
              <a:t>预防信息安全事故因为新员工的无知而发生 </a:t>
            </a:r>
          </a:p>
        </p:txBody>
      </p:sp>
      <p:sp>
        <p:nvSpPr>
          <p:cNvPr id="33" name="椭圆​​ 24"/>
          <p:cNvSpPr/>
          <p:nvPr/>
        </p:nvSpPr>
        <p:spPr>
          <a:xfrm>
            <a:off x="581586" y="1836430"/>
            <a:ext cx="540000" cy="540000"/>
          </a:xfrm>
          <a:prstGeom prst="ellipse">
            <a:avLst/>
          </a:prstGeom>
          <a:gradFill flip="none" rotWithShape="1">
            <a:gsLst>
              <a:gs pos="0">
                <a:srgbClr val="09BFFF"/>
              </a:gs>
              <a:gs pos="16700">
                <a:srgbClr val="009AD0"/>
              </a:gs>
              <a:gs pos="100000">
                <a:srgbClr val="57D3FF"/>
              </a:gs>
            </a:gsLst>
            <a:lin ang="16200000" scaled="0"/>
            <a:tileRect/>
          </a:gra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Unicode MS" pitchFamily="34" charset="-122"/>
                <a:ea typeface="Arial Unicode MS" pitchFamily="34" charset="-122"/>
                <a:cs typeface="Arial Unicode MS" pitchFamily="34" charset="-122"/>
              </a:rPr>
              <a:t>1</a:t>
            </a:r>
            <a:endParaRPr lang="zh-CN" altLang="en-US" sz="2000" dirty="0">
              <a:latin typeface="Arial Unicode MS" pitchFamily="34" charset="-122"/>
              <a:ea typeface="Arial Unicode MS" pitchFamily="34" charset="-122"/>
              <a:cs typeface="Arial Unicode MS" pitchFamily="34" charset="-122"/>
            </a:endParaRPr>
          </a:p>
        </p:txBody>
      </p:sp>
      <p:sp>
        <p:nvSpPr>
          <p:cNvPr id="34" name="TextBox 33"/>
          <p:cNvSpPr txBox="1"/>
          <p:nvPr/>
        </p:nvSpPr>
        <p:spPr>
          <a:xfrm>
            <a:off x="6548706" y="2123379"/>
            <a:ext cx="2492748" cy="943387"/>
          </a:xfrm>
          <a:prstGeom prst="roundRect">
            <a:avLst/>
          </a:prstGeom>
          <a:solidFill>
            <a:schemeClr val="bg1">
              <a:lumMod val="95000"/>
            </a:schemeClr>
          </a:solidFill>
          <a:ln w="9525">
            <a:solidFill>
              <a:schemeClr val="bg1">
                <a:lumMod val="65000"/>
              </a:schemeClr>
            </a:solidFill>
            <a:prstDash val="dash"/>
          </a:ln>
        </p:spPr>
        <p:txBody>
          <a:bodyPr wrap="square" tIns="144000" bIns="72000" rtlCol="0" anchor="b">
            <a:noAutofit/>
          </a:bodyPr>
          <a:lstStyle/>
          <a:p>
            <a:r>
              <a:rPr lang="zh-CN" altLang="en-US" sz="1600" dirty="0" smtClean="0">
                <a:latin typeface="微软雅黑" charset="-122"/>
                <a:ea typeface="微软雅黑" charset="-122"/>
              </a:rPr>
              <a:t>推动新员工参与信息安全日常管理 </a:t>
            </a:r>
          </a:p>
        </p:txBody>
      </p:sp>
      <p:sp>
        <p:nvSpPr>
          <p:cNvPr id="35" name="椭圆​​ 26"/>
          <p:cNvSpPr/>
          <p:nvPr/>
        </p:nvSpPr>
        <p:spPr>
          <a:xfrm>
            <a:off x="6764870" y="1836430"/>
            <a:ext cx="540000" cy="540000"/>
          </a:xfrm>
          <a:prstGeom prst="ellipse">
            <a:avLst/>
          </a:prstGeom>
          <a:gradFill flip="none" rotWithShape="1">
            <a:gsLst>
              <a:gs pos="0">
                <a:srgbClr val="FFC000"/>
              </a:gs>
              <a:gs pos="16700">
                <a:srgbClr val="EE9012"/>
              </a:gs>
              <a:gs pos="100000">
                <a:srgbClr val="FFC000"/>
              </a:gs>
            </a:gsLst>
            <a:lin ang="1620000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Arial Unicode MS" pitchFamily="34" charset="-122"/>
                <a:ea typeface="Arial Unicode MS" pitchFamily="34" charset="-122"/>
                <a:cs typeface="Arial Unicode MS" pitchFamily="34" charset="-122"/>
              </a:rPr>
              <a:t>2</a:t>
            </a:r>
            <a:endParaRPr lang="zh-CN" altLang="en-US" sz="1600" dirty="0">
              <a:latin typeface="Arial Unicode MS" pitchFamily="34" charset="-122"/>
              <a:ea typeface="Arial Unicode MS" pitchFamily="34" charset="-122"/>
              <a:cs typeface="Arial Unicode MS" pitchFamily="34" charset="-122"/>
            </a:endParaRPr>
          </a:p>
        </p:txBody>
      </p:sp>
      <p:grpSp>
        <p:nvGrpSpPr>
          <p:cNvPr id="40" name="组合 39"/>
          <p:cNvGrpSpPr/>
          <p:nvPr/>
        </p:nvGrpSpPr>
        <p:grpSpPr>
          <a:xfrm>
            <a:off x="2051720" y="1332430"/>
            <a:ext cx="5062104" cy="2967512"/>
            <a:chOff x="1733524" y="1108580"/>
            <a:chExt cx="5956364" cy="3767426"/>
          </a:xfrm>
        </p:grpSpPr>
        <p:sp>
          <p:nvSpPr>
            <p:cNvPr id="21" name="椭圆​​ 13"/>
            <p:cNvSpPr/>
            <p:nvPr/>
          </p:nvSpPr>
          <p:spPr>
            <a:xfrm>
              <a:off x="1733524" y="3299321"/>
              <a:ext cx="5956364" cy="1576685"/>
            </a:xfrm>
            <a:prstGeom prst="ellipse">
              <a:avLst/>
            </a:prstGeom>
            <a:gradFill flip="none" rotWithShape="1">
              <a:gsLst>
                <a:gs pos="0">
                  <a:schemeClr val="bg1">
                    <a:lumMod val="95000"/>
                  </a:schemeClr>
                </a:gs>
                <a:gs pos="13000">
                  <a:schemeClr val="bg1">
                    <a:lumMod val="85000"/>
                  </a:schemeClr>
                </a:gs>
                <a:gs pos="100000">
                  <a:schemeClr val="bg1">
                    <a:lumMod val="95000"/>
                  </a:schemeClr>
                </a:gs>
              </a:gsLst>
              <a:lin ang="16200000" scaled="0"/>
              <a:tileRect/>
            </a:gradFill>
            <a:ln w="3175">
              <a:solidFill>
                <a:schemeClr val="bg1">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8"/>
            <p:cNvSpPr/>
            <p:nvPr/>
          </p:nvSpPr>
          <p:spPr>
            <a:xfrm>
              <a:off x="2018705" y="3066766"/>
              <a:ext cx="5368236" cy="1421004"/>
            </a:xfrm>
            <a:prstGeom prst="ellipse">
              <a:avLst/>
            </a:prstGeom>
            <a:gradFill flip="none" rotWithShape="1">
              <a:gsLst>
                <a:gs pos="0">
                  <a:schemeClr val="bg1">
                    <a:lumMod val="95000"/>
                  </a:schemeClr>
                </a:gs>
                <a:gs pos="13000">
                  <a:schemeClr val="bg1">
                    <a:lumMod val="85000"/>
                  </a:schemeClr>
                </a:gs>
                <a:gs pos="100000">
                  <a:schemeClr val="bg1">
                    <a:lumMod val="95000"/>
                  </a:schemeClr>
                </a:gs>
              </a:gsLst>
              <a:lin ang="16200000" scaled="0"/>
              <a:tileRect/>
            </a:gradFill>
            <a:ln w="3175">
              <a:solidFill>
                <a:schemeClr val="bg1">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
            <p:cNvSpPr/>
            <p:nvPr/>
          </p:nvSpPr>
          <p:spPr>
            <a:xfrm rot="3835836">
              <a:off x="2614457" y="1610731"/>
              <a:ext cx="2821563" cy="1817262"/>
            </a:xfrm>
            <a:custGeom>
              <a:avLst/>
              <a:gdLst/>
              <a:ahLst/>
              <a:cxnLst/>
              <a:rect l="l" t="t" r="r" b="b"/>
              <a:pathLst>
                <a:path w="3744416" h="2134150">
                  <a:moveTo>
                    <a:pt x="84171" y="639414"/>
                  </a:moveTo>
                  <a:cubicBezTo>
                    <a:pt x="197779" y="414638"/>
                    <a:pt x="420227" y="219371"/>
                    <a:pt x="714046" y="77920"/>
                  </a:cubicBezTo>
                  <a:cubicBezTo>
                    <a:pt x="474787" y="243624"/>
                    <a:pt x="329830" y="463502"/>
                    <a:pt x="329830" y="704482"/>
                  </a:cubicBezTo>
                  <a:cubicBezTo>
                    <a:pt x="329830" y="1225515"/>
                    <a:pt x="1007482" y="1647896"/>
                    <a:pt x="1843407" y="1647896"/>
                  </a:cubicBezTo>
                  <a:cubicBezTo>
                    <a:pt x="2679332" y="1647897"/>
                    <a:pt x="3356984" y="1225515"/>
                    <a:pt x="3356984" y="704483"/>
                  </a:cubicBezTo>
                  <a:cubicBezTo>
                    <a:pt x="3356984" y="423811"/>
                    <a:pt x="3160343" y="171766"/>
                    <a:pt x="2847667" y="0"/>
                  </a:cubicBezTo>
                  <a:cubicBezTo>
                    <a:pt x="3385726" y="201094"/>
                    <a:pt x="3744416" y="565780"/>
                    <a:pt x="3744416" y="982022"/>
                  </a:cubicBezTo>
                  <a:cubicBezTo>
                    <a:pt x="3744416" y="1618325"/>
                    <a:pt x="2906200" y="2134150"/>
                    <a:pt x="1872208" y="2134150"/>
                  </a:cubicBezTo>
                  <a:cubicBezTo>
                    <a:pt x="838216" y="2134150"/>
                    <a:pt x="0" y="1618325"/>
                    <a:pt x="0" y="982022"/>
                  </a:cubicBezTo>
                  <a:cubicBezTo>
                    <a:pt x="0" y="862715"/>
                    <a:pt x="29468" y="747644"/>
                    <a:pt x="84171" y="639414"/>
                  </a:cubicBezTo>
                  <a:close/>
                </a:path>
              </a:pathLst>
            </a:custGeom>
            <a:gradFill flip="none" rotWithShape="1">
              <a:gsLst>
                <a:gs pos="0">
                  <a:srgbClr val="09BFFF"/>
                </a:gs>
                <a:gs pos="16700">
                  <a:srgbClr val="009AD0"/>
                </a:gs>
                <a:gs pos="100000">
                  <a:srgbClr val="57D3FF"/>
                </a:gs>
              </a:gsLst>
              <a:lin ang="162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grpSp>
      <p:sp>
        <p:nvSpPr>
          <p:cNvPr id="25" name="椭圆​​ 4"/>
          <p:cNvSpPr/>
          <p:nvPr/>
        </p:nvSpPr>
        <p:spPr>
          <a:xfrm rot="14453685">
            <a:off x="4103930" y="1668019"/>
            <a:ext cx="2006271" cy="1548081"/>
          </a:xfrm>
          <a:custGeom>
            <a:avLst/>
            <a:gdLst/>
            <a:ahLst/>
            <a:cxnLst/>
            <a:rect l="l" t="t" r="r" b="b"/>
            <a:pathLst>
              <a:path w="3329483" h="2048912">
                <a:moveTo>
                  <a:pt x="3254639" y="1329098"/>
                </a:moveTo>
                <a:cubicBezTo>
                  <a:pt x="3043864" y="1746122"/>
                  <a:pt x="2411763" y="2048912"/>
                  <a:pt x="1664742" y="2048912"/>
                </a:cubicBezTo>
                <a:cubicBezTo>
                  <a:pt x="745331" y="2048912"/>
                  <a:pt x="0" y="1590247"/>
                  <a:pt x="0" y="1024456"/>
                </a:cubicBezTo>
                <a:cubicBezTo>
                  <a:pt x="0" y="688506"/>
                  <a:pt x="262776" y="390325"/>
                  <a:pt x="669301" y="204720"/>
                </a:cubicBezTo>
                <a:cubicBezTo>
                  <a:pt x="380839" y="357953"/>
                  <a:pt x="198258" y="586400"/>
                  <a:pt x="198259" y="841427"/>
                </a:cubicBezTo>
                <a:cubicBezTo>
                  <a:pt x="198258" y="1304722"/>
                  <a:pt x="800816" y="1680297"/>
                  <a:pt x="1544110" y="1680297"/>
                </a:cubicBezTo>
                <a:cubicBezTo>
                  <a:pt x="2287403" y="1680297"/>
                  <a:pt x="2889961" y="1304722"/>
                  <a:pt x="2889961" y="841427"/>
                </a:cubicBezTo>
                <a:cubicBezTo>
                  <a:pt x="2889961" y="382098"/>
                  <a:pt x="2297677" y="8995"/>
                  <a:pt x="1563167" y="3156"/>
                </a:cubicBezTo>
                <a:cubicBezTo>
                  <a:pt x="1596734" y="632"/>
                  <a:pt x="1630618" y="0"/>
                  <a:pt x="1664742" y="0"/>
                </a:cubicBezTo>
                <a:cubicBezTo>
                  <a:pt x="2584153" y="0"/>
                  <a:pt x="3329483" y="458665"/>
                  <a:pt x="3329483" y="1024456"/>
                </a:cubicBezTo>
                <a:cubicBezTo>
                  <a:pt x="3329483" y="1130542"/>
                  <a:pt x="3303280" y="1232862"/>
                  <a:pt x="3254639" y="1329098"/>
                </a:cubicBezTo>
                <a:close/>
              </a:path>
            </a:pathLst>
          </a:custGeom>
          <a:gradFill flip="none" rotWithShape="1">
            <a:gsLst>
              <a:gs pos="0">
                <a:srgbClr val="FFC000"/>
              </a:gs>
              <a:gs pos="16700">
                <a:srgbClr val="EE9012"/>
              </a:gs>
              <a:gs pos="100000">
                <a:srgbClr val="FFC000"/>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26" name="流程图: 摘录 25"/>
          <p:cNvSpPr/>
          <p:nvPr/>
        </p:nvSpPr>
        <p:spPr>
          <a:xfrm rot="19330531" flipH="1" flipV="1">
            <a:off x="4188027" y="1479149"/>
            <a:ext cx="309392" cy="140059"/>
          </a:xfrm>
          <a:prstGeom prst="flowChartExtract">
            <a:avLst/>
          </a:prstGeom>
          <a:gradFill flip="none" rotWithShape="1">
            <a:gsLst>
              <a:gs pos="0">
                <a:srgbClr val="09BFFF"/>
              </a:gs>
              <a:gs pos="16700">
                <a:srgbClr val="009AD0"/>
              </a:gs>
              <a:gs pos="100000">
                <a:srgbClr val="57D3FF"/>
              </a:gs>
            </a:gsLst>
            <a:lin ang="162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27" name="流程图: 摘录 26"/>
          <p:cNvSpPr/>
          <p:nvPr/>
        </p:nvSpPr>
        <p:spPr>
          <a:xfrm rot="8127063" flipH="1" flipV="1">
            <a:off x="4780036" y="3189470"/>
            <a:ext cx="309392" cy="140059"/>
          </a:xfrm>
          <a:prstGeom prst="flowChartExtract">
            <a:avLst/>
          </a:prstGeom>
          <a:gradFill flip="none" rotWithShape="1">
            <a:gsLst>
              <a:gs pos="0">
                <a:srgbClr val="FFC000"/>
              </a:gs>
              <a:gs pos="16700">
                <a:srgbClr val="EE9012"/>
              </a:gs>
              <a:gs pos="100000">
                <a:srgbClr val="FFC000"/>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28" name="椭圆​​ 11"/>
          <p:cNvSpPr/>
          <p:nvPr/>
        </p:nvSpPr>
        <p:spPr>
          <a:xfrm>
            <a:off x="3852070" y="3676033"/>
            <a:ext cx="1151132" cy="81543"/>
          </a:xfrm>
          <a:prstGeom prst="ellipse">
            <a:avLst/>
          </a:prstGeom>
          <a:gradFill flip="none" rotWithShape="1">
            <a:gsLst>
              <a:gs pos="35000">
                <a:schemeClr val="bg1">
                  <a:lumMod val="50000"/>
                  <a:alpha val="72000"/>
                </a:schemeClr>
              </a:gs>
              <a:gs pos="100000">
                <a:schemeClr val="bg1">
                  <a:lumMod val="95000"/>
                  <a:alpha val="0"/>
                </a:schemeClr>
              </a:gs>
              <a:gs pos="0">
                <a:schemeClr val="tx1">
                  <a:lumMod val="50000"/>
                  <a:lumOff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10"/>
          <p:cNvSpPr/>
          <p:nvPr/>
        </p:nvSpPr>
        <p:spPr>
          <a:xfrm>
            <a:off x="4770026" y="3449157"/>
            <a:ext cx="1356893" cy="96119"/>
          </a:xfrm>
          <a:prstGeom prst="ellipse">
            <a:avLst/>
          </a:prstGeom>
          <a:gradFill flip="none" rotWithShape="1">
            <a:gsLst>
              <a:gs pos="35000">
                <a:schemeClr val="bg1">
                  <a:lumMod val="50000"/>
                  <a:alpha val="72000"/>
                </a:schemeClr>
              </a:gs>
              <a:gs pos="100000">
                <a:schemeClr val="bg1">
                  <a:lumMod val="95000"/>
                  <a:alpha val="0"/>
                </a:schemeClr>
              </a:gs>
              <a:gs pos="0">
                <a:schemeClr val="tx1">
                  <a:lumMod val="50000"/>
                  <a:lumOff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3635896" y="1779662"/>
            <a:ext cx="504056" cy="954107"/>
          </a:xfrm>
          <a:prstGeom prst="rect">
            <a:avLst/>
          </a:prstGeom>
          <a:noFill/>
        </p:spPr>
        <p:txBody>
          <a:bodyPr wrap="square" rtlCol="0">
            <a:spAutoFit/>
          </a:bodyPr>
          <a:lstStyle/>
          <a:p>
            <a:r>
              <a:rPr lang="zh-CN" altLang="en-US" sz="2800" dirty="0" smtClean="0">
                <a:solidFill>
                  <a:schemeClr val="bg1">
                    <a:lumMod val="50000"/>
                  </a:schemeClr>
                </a:solidFill>
                <a:latin typeface="微软雅黑" pitchFamily="34" charset="-122"/>
                <a:ea typeface="微软雅黑" pitchFamily="34" charset="-122"/>
                <a:cs typeface="Arial Unicode MS" pitchFamily="34" charset="-122"/>
              </a:rPr>
              <a:t>了解</a:t>
            </a:r>
            <a:endParaRPr lang="zh-CN" altLang="en-US" sz="8800" dirty="0">
              <a:solidFill>
                <a:schemeClr val="bg1">
                  <a:lumMod val="50000"/>
                </a:schemeClr>
              </a:solidFill>
              <a:latin typeface="微软雅黑" pitchFamily="34" charset="-122"/>
              <a:ea typeface="微软雅黑" pitchFamily="34" charset="-122"/>
              <a:cs typeface="Arial Unicode MS" pitchFamily="34" charset="-122"/>
            </a:endParaRPr>
          </a:p>
        </p:txBody>
      </p:sp>
      <p:sp>
        <p:nvSpPr>
          <p:cNvPr id="37" name="TextBox 36"/>
          <p:cNvSpPr txBox="1"/>
          <p:nvPr/>
        </p:nvSpPr>
        <p:spPr>
          <a:xfrm>
            <a:off x="5004048" y="2067694"/>
            <a:ext cx="462105" cy="954107"/>
          </a:xfrm>
          <a:prstGeom prst="rect">
            <a:avLst/>
          </a:prstGeom>
          <a:noFill/>
        </p:spPr>
        <p:txBody>
          <a:bodyPr wrap="square" rtlCol="0">
            <a:spAutoFit/>
          </a:bodyPr>
          <a:lstStyle/>
          <a:p>
            <a:r>
              <a:rPr lang="zh-CN" altLang="en-US" sz="2800" dirty="0" smtClean="0">
                <a:solidFill>
                  <a:schemeClr val="bg1">
                    <a:lumMod val="50000"/>
                  </a:schemeClr>
                </a:solidFill>
                <a:latin typeface="微软雅黑" pitchFamily="34" charset="-122"/>
                <a:ea typeface="微软雅黑" pitchFamily="34" charset="-122"/>
                <a:cs typeface="Arial Unicode MS" pitchFamily="34" charset="-122"/>
              </a:rPr>
              <a:t>参</a:t>
            </a:r>
            <a:endParaRPr lang="en-US" altLang="zh-CN" sz="2800" dirty="0" smtClean="0">
              <a:solidFill>
                <a:schemeClr val="bg1">
                  <a:lumMod val="50000"/>
                </a:schemeClr>
              </a:solidFill>
              <a:latin typeface="微软雅黑" pitchFamily="34" charset="-122"/>
              <a:ea typeface="微软雅黑" pitchFamily="34" charset="-122"/>
              <a:cs typeface="Arial Unicode MS" pitchFamily="34" charset="-122"/>
            </a:endParaRPr>
          </a:p>
          <a:p>
            <a:r>
              <a:rPr lang="zh-CN" altLang="en-US" sz="2800" dirty="0" smtClean="0">
                <a:solidFill>
                  <a:schemeClr val="bg1">
                    <a:lumMod val="50000"/>
                  </a:schemeClr>
                </a:solidFill>
                <a:latin typeface="微软雅黑" pitchFamily="34" charset="-122"/>
                <a:ea typeface="微软雅黑" pitchFamily="34" charset="-122"/>
                <a:cs typeface="Arial Unicode MS" pitchFamily="34" charset="-122"/>
              </a:rPr>
              <a:t>与</a:t>
            </a:r>
            <a:endParaRPr lang="zh-CN" altLang="en-US" sz="8000" dirty="0">
              <a:solidFill>
                <a:schemeClr val="bg1">
                  <a:lumMod val="50000"/>
                </a:schemeClr>
              </a:solidFill>
              <a:latin typeface="微软雅黑" pitchFamily="34" charset="-122"/>
              <a:ea typeface="微软雅黑" pitchFamily="34" charset="-122"/>
              <a:cs typeface="Arial Unicode MS" pitchFamily="34" charset="-122"/>
            </a:endParaRPr>
          </a:p>
        </p:txBody>
      </p:sp>
      <p:sp>
        <p:nvSpPr>
          <p:cNvPr id="38" name="新月形 37"/>
          <p:cNvSpPr/>
          <p:nvPr/>
        </p:nvSpPr>
        <p:spPr>
          <a:xfrm rot="17489873">
            <a:off x="3983771" y="2032195"/>
            <a:ext cx="564299" cy="1445770"/>
          </a:xfrm>
          <a:prstGeom prst="moon">
            <a:avLst>
              <a:gd name="adj" fmla="val 43279"/>
            </a:avLst>
          </a:prstGeom>
          <a:gradFill flip="none" rotWithShape="1">
            <a:gsLst>
              <a:gs pos="69000">
                <a:schemeClr val="bg1">
                  <a:alpha val="38000"/>
                </a:schemeClr>
              </a:gs>
              <a:gs pos="0">
                <a:schemeClr val="bg1">
                  <a:alpha val="0"/>
                  <a:lumMod val="91000"/>
                  <a:lumOff val="9000"/>
                </a:schemeClr>
              </a:gs>
              <a:gs pos="35000">
                <a:schemeClr val="bg1">
                  <a:lumMod val="96000"/>
                  <a:alpha val="7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新月形 38"/>
          <p:cNvSpPr/>
          <p:nvPr/>
        </p:nvSpPr>
        <p:spPr>
          <a:xfrm rot="6728137">
            <a:off x="4929619" y="515129"/>
            <a:ext cx="564299" cy="1509187"/>
          </a:xfrm>
          <a:prstGeom prst="moon">
            <a:avLst>
              <a:gd name="adj" fmla="val 27473"/>
            </a:avLst>
          </a:prstGeom>
          <a:gradFill flip="none" rotWithShape="1">
            <a:gsLst>
              <a:gs pos="69000">
                <a:schemeClr val="bg1">
                  <a:alpha val="38000"/>
                </a:schemeClr>
              </a:gs>
              <a:gs pos="0">
                <a:schemeClr val="bg1">
                  <a:alpha val="0"/>
                  <a:lumMod val="91000"/>
                  <a:lumOff val="9000"/>
                </a:schemeClr>
              </a:gs>
              <a:gs pos="35000">
                <a:schemeClr val="bg1">
                  <a:lumMod val="96000"/>
                  <a:alpha val="7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val 2"/>
          <p:cNvSpPr>
            <a:spLocks noChangeArrowheads="1"/>
          </p:cNvSpPr>
          <p:nvPr/>
        </p:nvSpPr>
        <p:spPr bwMode="auto">
          <a:xfrm>
            <a:off x="3131840" y="3939902"/>
            <a:ext cx="2736304" cy="477850"/>
          </a:xfrm>
          <a:prstGeom prst="ellipse">
            <a:avLst/>
          </a:prstGeom>
          <a:gradFill rotWithShape="1">
            <a:gsLst>
              <a:gs pos="0">
                <a:srgbClr val="000000">
                  <a:alpha val="50000"/>
                </a:srgbClr>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49" name="Group 3"/>
          <p:cNvGrpSpPr>
            <a:grpSpLocks/>
          </p:cNvGrpSpPr>
          <p:nvPr/>
        </p:nvGrpSpPr>
        <p:grpSpPr bwMode="auto">
          <a:xfrm>
            <a:off x="3491880" y="1635646"/>
            <a:ext cx="2811563" cy="1840117"/>
            <a:chOff x="369" y="1318"/>
            <a:chExt cx="2819" cy="2334"/>
          </a:xfrm>
        </p:grpSpPr>
        <p:sp>
          <p:nvSpPr>
            <p:cNvPr id="50" name="Freeform 4"/>
            <p:cNvSpPr>
              <a:spLocks noEditPoints="1"/>
            </p:cNvSpPr>
            <p:nvPr/>
          </p:nvSpPr>
          <p:spPr bwMode="auto">
            <a:xfrm>
              <a:off x="630" y="2042"/>
              <a:ext cx="1505" cy="1610"/>
            </a:xfrm>
            <a:custGeom>
              <a:avLst/>
              <a:gdLst>
                <a:gd name="T0" fmla="*/ 369 w 369"/>
                <a:gd name="T1" fmla="*/ 187 h 395"/>
                <a:gd name="T2" fmla="*/ 330 w 369"/>
                <a:gd name="T3" fmla="*/ 159 h 395"/>
                <a:gd name="T4" fmla="*/ 361 w 369"/>
                <a:gd name="T5" fmla="*/ 117 h 395"/>
                <a:gd name="T6" fmla="*/ 315 w 369"/>
                <a:gd name="T7" fmla="*/ 105 h 395"/>
                <a:gd name="T8" fmla="*/ 331 w 369"/>
                <a:gd name="T9" fmla="*/ 58 h 395"/>
                <a:gd name="T10" fmla="*/ 284 w 369"/>
                <a:gd name="T11" fmla="*/ 64 h 395"/>
                <a:gd name="T12" fmla="*/ 283 w 369"/>
                <a:gd name="T13" fmla="*/ 18 h 395"/>
                <a:gd name="T14" fmla="*/ 241 w 369"/>
                <a:gd name="T15" fmla="*/ 39 h 395"/>
                <a:gd name="T16" fmla="*/ 225 w 369"/>
                <a:gd name="T17" fmla="*/ 0 h 395"/>
                <a:gd name="T18" fmla="*/ 191 w 369"/>
                <a:gd name="T19" fmla="*/ 33 h 395"/>
                <a:gd name="T20" fmla="*/ 164 w 369"/>
                <a:gd name="T21" fmla="*/ 4 h 395"/>
                <a:gd name="T22" fmla="*/ 142 w 369"/>
                <a:gd name="T23" fmla="*/ 45 h 395"/>
                <a:gd name="T24" fmla="*/ 107 w 369"/>
                <a:gd name="T25" fmla="*/ 29 h 395"/>
                <a:gd name="T26" fmla="*/ 97 w 369"/>
                <a:gd name="T27" fmla="*/ 72 h 395"/>
                <a:gd name="T28" fmla="*/ 58 w 369"/>
                <a:gd name="T29" fmla="*/ 71 h 395"/>
                <a:gd name="T30" fmla="*/ 62 w 369"/>
                <a:gd name="T31" fmla="*/ 112 h 395"/>
                <a:gd name="T32" fmla="*/ 22 w 369"/>
                <a:gd name="T33" fmla="*/ 126 h 395"/>
                <a:gd name="T34" fmla="*/ 39 w 369"/>
                <a:gd name="T35" fmla="*/ 161 h 395"/>
                <a:gd name="T36" fmla="*/ 2 w 369"/>
                <a:gd name="T37" fmla="*/ 188 h 395"/>
                <a:gd name="T38" fmla="*/ 31 w 369"/>
                <a:gd name="T39" fmla="*/ 214 h 395"/>
                <a:gd name="T40" fmla="*/ 2 w 369"/>
                <a:gd name="T41" fmla="*/ 253 h 395"/>
                <a:gd name="T42" fmla="*/ 39 w 369"/>
                <a:gd name="T43" fmla="*/ 266 h 395"/>
                <a:gd name="T44" fmla="*/ 23 w 369"/>
                <a:gd name="T45" fmla="*/ 312 h 395"/>
                <a:gd name="T46" fmla="*/ 64 w 369"/>
                <a:gd name="T47" fmla="*/ 310 h 395"/>
                <a:gd name="T48" fmla="*/ 62 w 369"/>
                <a:gd name="T49" fmla="*/ 360 h 395"/>
                <a:gd name="T50" fmla="*/ 104 w 369"/>
                <a:gd name="T51" fmla="*/ 341 h 395"/>
                <a:gd name="T52" fmla="*/ 118 w 369"/>
                <a:gd name="T53" fmla="*/ 389 h 395"/>
                <a:gd name="T54" fmla="*/ 154 w 369"/>
                <a:gd name="T55" fmla="*/ 355 h 395"/>
                <a:gd name="T56" fmla="*/ 184 w 369"/>
                <a:gd name="T57" fmla="*/ 394 h 395"/>
                <a:gd name="T58" fmla="*/ 209 w 369"/>
                <a:gd name="T59" fmla="*/ 348 h 395"/>
                <a:gd name="T60" fmla="*/ 251 w 369"/>
                <a:gd name="T61" fmla="*/ 372 h 395"/>
                <a:gd name="T62" fmla="*/ 260 w 369"/>
                <a:gd name="T63" fmla="*/ 319 h 395"/>
                <a:gd name="T64" fmla="*/ 310 w 369"/>
                <a:gd name="T65" fmla="*/ 325 h 395"/>
                <a:gd name="T66" fmla="*/ 301 w 369"/>
                <a:gd name="T67" fmla="*/ 274 h 395"/>
                <a:gd name="T68" fmla="*/ 351 w 369"/>
                <a:gd name="T69" fmla="*/ 260 h 395"/>
                <a:gd name="T70" fmla="*/ 326 w 369"/>
                <a:gd name="T71" fmla="*/ 218 h 395"/>
                <a:gd name="T72" fmla="*/ 212 w 369"/>
                <a:gd name="T73" fmla="*/ 213 h 395"/>
                <a:gd name="T74" fmla="*/ 144 w 369"/>
                <a:gd name="T75" fmla="*/ 171 h 395"/>
                <a:gd name="T76" fmla="*/ 212 w 369"/>
                <a:gd name="T77" fmla="*/ 213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9" h="395">
                  <a:moveTo>
                    <a:pt x="365" y="216"/>
                  </a:moveTo>
                  <a:cubicBezTo>
                    <a:pt x="369" y="187"/>
                    <a:pt x="369" y="187"/>
                    <a:pt x="369" y="187"/>
                  </a:cubicBezTo>
                  <a:cubicBezTo>
                    <a:pt x="331" y="180"/>
                    <a:pt x="331" y="180"/>
                    <a:pt x="331" y="180"/>
                  </a:cubicBezTo>
                  <a:cubicBezTo>
                    <a:pt x="330" y="159"/>
                    <a:pt x="330" y="159"/>
                    <a:pt x="330" y="159"/>
                  </a:cubicBezTo>
                  <a:cubicBezTo>
                    <a:pt x="367" y="143"/>
                    <a:pt x="367" y="143"/>
                    <a:pt x="367" y="143"/>
                  </a:cubicBezTo>
                  <a:cubicBezTo>
                    <a:pt x="361" y="117"/>
                    <a:pt x="361" y="117"/>
                    <a:pt x="361" y="117"/>
                  </a:cubicBezTo>
                  <a:cubicBezTo>
                    <a:pt x="323" y="124"/>
                    <a:pt x="323" y="124"/>
                    <a:pt x="323" y="124"/>
                  </a:cubicBezTo>
                  <a:cubicBezTo>
                    <a:pt x="315" y="105"/>
                    <a:pt x="315" y="105"/>
                    <a:pt x="315" y="105"/>
                  </a:cubicBezTo>
                  <a:cubicBezTo>
                    <a:pt x="345" y="79"/>
                    <a:pt x="345" y="79"/>
                    <a:pt x="345" y="79"/>
                  </a:cubicBezTo>
                  <a:cubicBezTo>
                    <a:pt x="331" y="58"/>
                    <a:pt x="331" y="58"/>
                    <a:pt x="331" y="58"/>
                  </a:cubicBezTo>
                  <a:cubicBezTo>
                    <a:pt x="297" y="77"/>
                    <a:pt x="297" y="77"/>
                    <a:pt x="297" y="77"/>
                  </a:cubicBezTo>
                  <a:cubicBezTo>
                    <a:pt x="284" y="64"/>
                    <a:pt x="284" y="64"/>
                    <a:pt x="284" y="64"/>
                  </a:cubicBezTo>
                  <a:cubicBezTo>
                    <a:pt x="303" y="31"/>
                    <a:pt x="303" y="31"/>
                    <a:pt x="303" y="31"/>
                  </a:cubicBezTo>
                  <a:cubicBezTo>
                    <a:pt x="283" y="18"/>
                    <a:pt x="283" y="18"/>
                    <a:pt x="283" y="18"/>
                  </a:cubicBezTo>
                  <a:cubicBezTo>
                    <a:pt x="257" y="46"/>
                    <a:pt x="257" y="46"/>
                    <a:pt x="257" y="46"/>
                  </a:cubicBezTo>
                  <a:cubicBezTo>
                    <a:pt x="241" y="39"/>
                    <a:pt x="241" y="39"/>
                    <a:pt x="241" y="39"/>
                  </a:cubicBezTo>
                  <a:cubicBezTo>
                    <a:pt x="248" y="4"/>
                    <a:pt x="248" y="4"/>
                    <a:pt x="248" y="4"/>
                  </a:cubicBezTo>
                  <a:cubicBezTo>
                    <a:pt x="225" y="0"/>
                    <a:pt x="225" y="0"/>
                    <a:pt x="225" y="0"/>
                  </a:cubicBezTo>
                  <a:cubicBezTo>
                    <a:pt x="210" y="33"/>
                    <a:pt x="210" y="33"/>
                    <a:pt x="210" y="33"/>
                  </a:cubicBezTo>
                  <a:cubicBezTo>
                    <a:pt x="191" y="33"/>
                    <a:pt x="191" y="33"/>
                    <a:pt x="191" y="33"/>
                  </a:cubicBezTo>
                  <a:cubicBezTo>
                    <a:pt x="188" y="0"/>
                    <a:pt x="188" y="0"/>
                    <a:pt x="188" y="0"/>
                  </a:cubicBezTo>
                  <a:cubicBezTo>
                    <a:pt x="164" y="4"/>
                    <a:pt x="164" y="4"/>
                    <a:pt x="164" y="4"/>
                  </a:cubicBezTo>
                  <a:cubicBezTo>
                    <a:pt x="160" y="38"/>
                    <a:pt x="160" y="38"/>
                    <a:pt x="160" y="38"/>
                  </a:cubicBezTo>
                  <a:cubicBezTo>
                    <a:pt x="142" y="45"/>
                    <a:pt x="142" y="45"/>
                    <a:pt x="142" y="45"/>
                  </a:cubicBezTo>
                  <a:cubicBezTo>
                    <a:pt x="128" y="17"/>
                    <a:pt x="128" y="17"/>
                    <a:pt x="128" y="17"/>
                  </a:cubicBezTo>
                  <a:cubicBezTo>
                    <a:pt x="107" y="29"/>
                    <a:pt x="107" y="29"/>
                    <a:pt x="107" y="29"/>
                  </a:cubicBezTo>
                  <a:cubicBezTo>
                    <a:pt x="113" y="60"/>
                    <a:pt x="113" y="60"/>
                    <a:pt x="113" y="60"/>
                  </a:cubicBezTo>
                  <a:cubicBezTo>
                    <a:pt x="97" y="72"/>
                    <a:pt x="97" y="72"/>
                    <a:pt x="97" y="72"/>
                  </a:cubicBezTo>
                  <a:cubicBezTo>
                    <a:pt x="75" y="53"/>
                    <a:pt x="75" y="53"/>
                    <a:pt x="75" y="53"/>
                  </a:cubicBezTo>
                  <a:cubicBezTo>
                    <a:pt x="58" y="71"/>
                    <a:pt x="58" y="71"/>
                    <a:pt x="58" y="71"/>
                  </a:cubicBezTo>
                  <a:cubicBezTo>
                    <a:pt x="73" y="96"/>
                    <a:pt x="73" y="96"/>
                    <a:pt x="73" y="96"/>
                  </a:cubicBezTo>
                  <a:cubicBezTo>
                    <a:pt x="62" y="112"/>
                    <a:pt x="62" y="112"/>
                    <a:pt x="62" y="112"/>
                  </a:cubicBezTo>
                  <a:cubicBezTo>
                    <a:pt x="34" y="103"/>
                    <a:pt x="34" y="103"/>
                    <a:pt x="34" y="103"/>
                  </a:cubicBezTo>
                  <a:cubicBezTo>
                    <a:pt x="22" y="126"/>
                    <a:pt x="22" y="126"/>
                    <a:pt x="22" y="126"/>
                  </a:cubicBezTo>
                  <a:cubicBezTo>
                    <a:pt x="45" y="143"/>
                    <a:pt x="45" y="143"/>
                    <a:pt x="45" y="143"/>
                  </a:cubicBezTo>
                  <a:cubicBezTo>
                    <a:pt x="39" y="161"/>
                    <a:pt x="39" y="161"/>
                    <a:pt x="39" y="161"/>
                  </a:cubicBezTo>
                  <a:cubicBezTo>
                    <a:pt x="8" y="164"/>
                    <a:pt x="8" y="164"/>
                    <a:pt x="8" y="164"/>
                  </a:cubicBezTo>
                  <a:cubicBezTo>
                    <a:pt x="2" y="188"/>
                    <a:pt x="2" y="188"/>
                    <a:pt x="2" y="188"/>
                  </a:cubicBezTo>
                  <a:cubicBezTo>
                    <a:pt x="32" y="195"/>
                    <a:pt x="32" y="195"/>
                    <a:pt x="32" y="195"/>
                  </a:cubicBezTo>
                  <a:cubicBezTo>
                    <a:pt x="31" y="214"/>
                    <a:pt x="31" y="214"/>
                    <a:pt x="31" y="214"/>
                  </a:cubicBezTo>
                  <a:cubicBezTo>
                    <a:pt x="0" y="228"/>
                    <a:pt x="0" y="228"/>
                    <a:pt x="0" y="228"/>
                  </a:cubicBezTo>
                  <a:cubicBezTo>
                    <a:pt x="2" y="253"/>
                    <a:pt x="2" y="253"/>
                    <a:pt x="2" y="253"/>
                  </a:cubicBezTo>
                  <a:cubicBezTo>
                    <a:pt x="34" y="248"/>
                    <a:pt x="34" y="248"/>
                    <a:pt x="34" y="248"/>
                  </a:cubicBezTo>
                  <a:cubicBezTo>
                    <a:pt x="39" y="266"/>
                    <a:pt x="39" y="266"/>
                    <a:pt x="39" y="266"/>
                  </a:cubicBezTo>
                  <a:cubicBezTo>
                    <a:pt x="12" y="290"/>
                    <a:pt x="12" y="290"/>
                    <a:pt x="12" y="290"/>
                  </a:cubicBezTo>
                  <a:cubicBezTo>
                    <a:pt x="23" y="312"/>
                    <a:pt x="23" y="312"/>
                    <a:pt x="23" y="312"/>
                  </a:cubicBezTo>
                  <a:cubicBezTo>
                    <a:pt x="53" y="295"/>
                    <a:pt x="53" y="295"/>
                    <a:pt x="53" y="295"/>
                  </a:cubicBezTo>
                  <a:cubicBezTo>
                    <a:pt x="64" y="310"/>
                    <a:pt x="64" y="310"/>
                    <a:pt x="64" y="310"/>
                  </a:cubicBezTo>
                  <a:cubicBezTo>
                    <a:pt x="45" y="344"/>
                    <a:pt x="45" y="344"/>
                    <a:pt x="45" y="344"/>
                  </a:cubicBezTo>
                  <a:cubicBezTo>
                    <a:pt x="62" y="360"/>
                    <a:pt x="62" y="360"/>
                    <a:pt x="62" y="360"/>
                  </a:cubicBezTo>
                  <a:cubicBezTo>
                    <a:pt x="88" y="332"/>
                    <a:pt x="88" y="332"/>
                    <a:pt x="88" y="332"/>
                  </a:cubicBezTo>
                  <a:cubicBezTo>
                    <a:pt x="104" y="341"/>
                    <a:pt x="104" y="341"/>
                    <a:pt x="104" y="341"/>
                  </a:cubicBezTo>
                  <a:cubicBezTo>
                    <a:pt x="95" y="381"/>
                    <a:pt x="95" y="381"/>
                    <a:pt x="95" y="381"/>
                  </a:cubicBezTo>
                  <a:cubicBezTo>
                    <a:pt x="118" y="389"/>
                    <a:pt x="118" y="389"/>
                    <a:pt x="118" y="389"/>
                  </a:cubicBezTo>
                  <a:cubicBezTo>
                    <a:pt x="135" y="352"/>
                    <a:pt x="135" y="352"/>
                    <a:pt x="135" y="352"/>
                  </a:cubicBezTo>
                  <a:cubicBezTo>
                    <a:pt x="154" y="355"/>
                    <a:pt x="154" y="355"/>
                    <a:pt x="154" y="355"/>
                  </a:cubicBezTo>
                  <a:cubicBezTo>
                    <a:pt x="158" y="395"/>
                    <a:pt x="158" y="395"/>
                    <a:pt x="158" y="395"/>
                  </a:cubicBezTo>
                  <a:cubicBezTo>
                    <a:pt x="184" y="394"/>
                    <a:pt x="184" y="394"/>
                    <a:pt x="184" y="394"/>
                  </a:cubicBezTo>
                  <a:cubicBezTo>
                    <a:pt x="189" y="353"/>
                    <a:pt x="189" y="353"/>
                    <a:pt x="189" y="353"/>
                  </a:cubicBezTo>
                  <a:cubicBezTo>
                    <a:pt x="209" y="348"/>
                    <a:pt x="209" y="348"/>
                    <a:pt x="209" y="348"/>
                  </a:cubicBezTo>
                  <a:cubicBezTo>
                    <a:pt x="226" y="383"/>
                    <a:pt x="226" y="383"/>
                    <a:pt x="226" y="383"/>
                  </a:cubicBezTo>
                  <a:cubicBezTo>
                    <a:pt x="251" y="372"/>
                    <a:pt x="251" y="372"/>
                    <a:pt x="251" y="372"/>
                  </a:cubicBezTo>
                  <a:cubicBezTo>
                    <a:pt x="242" y="332"/>
                    <a:pt x="242" y="332"/>
                    <a:pt x="242" y="332"/>
                  </a:cubicBezTo>
                  <a:cubicBezTo>
                    <a:pt x="260" y="319"/>
                    <a:pt x="260" y="319"/>
                    <a:pt x="260" y="319"/>
                  </a:cubicBezTo>
                  <a:cubicBezTo>
                    <a:pt x="289" y="346"/>
                    <a:pt x="289" y="346"/>
                    <a:pt x="289" y="346"/>
                  </a:cubicBezTo>
                  <a:cubicBezTo>
                    <a:pt x="310" y="325"/>
                    <a:pt x="310" y="325"/>
                    <a:pt x="310" y="325"/>
                  </a:cubicBezTo>
                  <a:cubicBezTo>
                    <a:pt x="288" y="292"/>
                    <a:pt x="288" y="292"/>
                    <a:pt x="288" y="292"/>
                  </a:cubicBezTo>
                  <a:cubicBezTo>
                    <a:pt x="301" y="274"/>
                    <a:pt x="301" y="274"/>
                    <a:pt x="301" y="274"/>
                  </a:cubicBezTo>
                  <a:cubicBezTo>
                    <a:pt x="338" y="287"/>
                    <a:pt x="338" y="287"/>
                    <a:pt x="338" y="287"/>
                  </a:cubicBezTo>
                  <a:cubicBezTo>
                    <a:pt x="351" y="260"/>
                    <a:pt x="351" y="260"/>
                    <a:pt x="351" y="260"/>
                  </a:cubicBezTo>
                  <a:cubicBezTo>
                    <a:pt x="319" y="239"/>
                    <a:pt x="319" y="239"/>
                    <a:pt x="319" y="239"/>
                  </a:cubicBezTo>
                  <a:cubicBezTo>
                    <a:pt x="326" y="218"/>
                    <a:pt x="326" y="218"/>
                    <a:pt x="326" y="218"/>
                  </a:cubicBezTo>
                  <a:lnTo>
                    <a:pt x="365" y="216"/>
                  </a:lnTo>
                  <a:close/>
                  <a:moveTo>
                    <a:pt x="212" y="213"/>
                  </a:moveTo>
                  <a:cubicBezTo>
                    <a:pt x="199" y="234"/>
                    <a:pt x="173" y="243"/>
                    <a:pt x="154" y="231"/>
                  </a:cubicBezTo>
                  <a:cubicBezTo>
                    <a:pt x="135" y="220"/>
                    <a:pt x="131" y="193"/>
                    <a:pt x="144" y="171"/>
                  </a:cubicBezTo>
                  <a:cubicBezTo>
                    <a:pt x="157" y="149"/>
                    <a:pt x="183" y="141"/>
                    <a:pt x="202" y="153"/>
                  </a:cubicBezTo>
                  <a:cubicBezTo>
                    <a:pt x="221" y="164"/>
                    <a:pt x="225" y="191"/>
                    <a:pt x="212" y="213"/>
                  </a:cubicBezTo>
                  <a:close/>
                </a:path>
              </a:pathLst>
            </a:custGeom>
            <a:gradFill rotWithShape="1">
              <a:gsLst>
                <a:gs pos="0">
                  <a:srgbClr val="007EEA"/>
                </a:gs>
                <a:gs pos="100000">
                  <a:srgbClr val="005EAC"/>
                </a:gs>
              </a:gsLst>
              <a:lin ang="2700000" scaled="1"/>
            </a:gradFill>
            <a:ln>
              <a:noFill/>
            </a:ln>
            <a:effectLst/>
            <a:scene3d>
              <a:camera prst="legacyObliqueBottomRight"/>
              <a:lightRig rig="legacyFlat3" dir="t"/>
            </a:scene3d>
            <a:sp3d extrusionH="227000" prstMaterial="legacyMatte">
              <a:bevelT w="13500" h="13500" prst="angle"/>
              <a:bevelB w="13500" h="13500" prst="angle"/>
              <a:extrusionClr>
                <a:srgbClr val="007EEA"/>
              </a:extrusionClr>
            </a:sp3d>
            <a:extLst>
              <a:ext uri="{91240B29-F687-4F45-9708-019B960494DF}">
                <a14:hiddenLine xmlns:a14="http://schemas.microsoft.com/office/drawing/2010/main" xmlns="" w="9525" cap="flat" cmpd="sng">
                  <a:no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Freeform 5"/>
            <p:cNvSpPr>
              <a:spLocks noEditPoints="1"/>
            </p:cNvSpPr>
            <p:nvPr/>
          </p:nvSpPr>
          <p:spPr bwMode="auto">
            <a:xfrm>
              <a:off x="369" y="1706"/>
              <a:ext cx="697" cy="754"/>
            </a:xfrm>
            <a:custGeom>
              <a:avLst/>
              <a:gdLst>
                <a:gd name="T0" fmla="*/ 146 w 171"/>
                <a:gd name="T1" fmla="*/ 83 h 185"/>
                <a:gd name="T2" fmla="*/ 171 w 171"/>
                <a:gd name="T3" fmla="*/ 70 h 185"/>
                <a:gd name="T4" fmla="*/ 168 w 171"/>
                <a:gd name="T5" fmla="*/ 48 h 185"/>
                <a:gd name="T6" fmla="*/ 142 w 171"/>
                <a:gd name="T7" fmla="*/ 54 h 185"/>
                <a:gd name="T8" fmla="*/ 135 w 171"/>
                <a:gd name="T9" fmla="*/ 42 h 185"/>
                <a:gd name="T10" fmla="*/ 149 w 171"/>
                <a:gd name="T11" fmla="*/ 17 h 185"/>
                <a:gd name="T12" fmla="*/ 133 w 171"/>
                <a:gd name="T13" fmla="*/ 6 h 185"/>
                <a:gd name="T14" fmla="*/ 114 w 171"/>
                <a:gd name="T15" fmla="*/ 27 h 185"/>
                <a:gd name="T16" fmla="*/ 100 w 171"/>
                <a:gd name="T17" fmla="*/ 25 h 185"/>
                <a:gd name="T18" fmla="*/ 98 w 171"/>
                <a:gd name="T19" fmla="*/ 0 h 185"/>
                <a:gd name="T20" fmla="*/ 77 w 171"/>
                <a:gd name="T21" fmla="*/ 5 h 185"/>
                <a:gd name="T22" fmla="*/ 72 w 171"/>
                <a:gd name="T23" fmla="*/ 30 h 185"/>
                <a:gd name="T24" fmla="*/ 58 w 171"/>
                <a:gd name="T25" fmla="*/ 39 h 185"/>
                <a:gd name="T26" fmla="*/ 42 w 171"/>
                <a:gd name="T27" fmla="*/ 25 h 185"/>
                <a:gd name="T28" fmla="*/ 26 w 171"/>
                <a:gd name="T29" fmla="*/ 42 h 185"/>
                <a:gd name="T30" fmla="*/ 36 w 171"/>
                <a:gd name="T31" fmla="*/ 61 h 185"/>
                <a:gd name="T32" fmla="*/ 28 w 171"/>
                <a:gd name="T33" fmla="*/ 76 h 185"/>
                <a:gd name="T34" fmla="*/ 5 w 171"/>
                <a:gd name="T35" fmla="*/ 80 h 185"/>
                <a:gd name="T36" fmla="*/ 0 w 171"/>
                <a:gd name="T37" fmla="*/ 102 h 185"/>
                <a:gd name="T38" fmla="*/ 21 w 171"/>
                <a:gd name="T39" fmla="*/ 106 h 185"/>
                <a:gd name="T40" fmla="*/ 23 w 171"/>
                <a:gd name="T41" fmla="*/ 121 h 185"/>
                <a:gd name="T42" fmla="*/ 3 w 171"/>
                <a:gd name="T43" fmla="*/ 140 h 185"/>
                <a:gd name="T44" fmla="*/ 11 w 171"/>
                <a:gd name="T45" fmla="*/ 158 h 185"/>
                <a:gd name="T46" fmla="*/ 35 w 171"/>
                <a:gd name="T47" fmla="*/ 144 h 185"/>
                <a:gd name="T48" fmla="*/ 45 w 171"/>
                <a:gd name="T49" fmla="*/ 153 h 185"/>
                <a:gd name="T50" fmla="*/ 38 w 171"/>
                <a:gd name="T51" fmla="*/ 181 h 185"/>
                <a:gd name="T52" fmla="*/ 58 w 171"/>
                <a:gd name="T53" fmla="*/ 185 h 185"/>
                <a:gd name="T54" fmla="*/ 71 w 171"/>
                <a:gd name="T55" fmla="*/ 159 h 185"/>
                <a:gd name="T56" fmla="*/ 86 w 171"/>
                <a:gd name="T57" fmla="*/ 157 h 185"/>
                <a:gd name="T58" fmla="*/ 97 w 171"/>
                <a:gd name="T59" fmla="*/ 179 h 185"/>
                <a:gd name="T60" fmla="*/ 118 w 171"/>
                <a:gd name="T61" fmla="*/ 168 h 185"/>
                <a:gd name="T62" fmla="*/ 114 w 171"/>
                <a:gd name="T63" fmla="*/ 142 h 185"/>
                <a:gd name="T64" fmla="*/ 127 w 171"/>
                <a:gd name="T65" fmla="*/ 129 h 185"/>
                <a:gd name="T66" fmla="*/ 150 w 171"/>
                <a:gd name="T67" fmla="*/ 135 h 185"/>
                <a:gd name="T68" fmla="*/ 162 w 171"/>
                <a:gd name="T69" fmla="*/ 113 h 185"/>
                <a:gd name="T70" fmla="*/ 142 w 171"/>
                <a:gd name="T71" fmla="*/ 100 h 185"/>
                <a:gd name="T72" fmla="*/ 146 w 171"/>
                <a:gd name="T73" fmla="*/ 83 h 185"/>
                <a:gd name="T74" fmla="*/ 96 w 171"/>
                <a:gd name="T75" fmla="*/ 100 h 185"/>
                <a:gd name="T76" fmla="*/ 69 w 171"/>
                <a:gd name="T77" fmla="*/ 108 h 185"/>
                <a:gd name="T78" fmla="*/ 64 w 171"/>
                <a:gd name="T79" fmla="*/ 80 h 185"/>
                <a:gd name="T80" fmla="*/ 92 w 171"/>
                <a:gd name="T81" fmla="*/ 71 h 185"/>
                <a:gd name="T82" fmla="*/ 96 w 171"/>
                <a:gd name="T83" fmla="*/ 10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1" h="185">
                  <a:moveTo>
                    <a:pt x="146" y="83"/>
                  </a:moveTo>
                  <a:cubicBezTo>
                    <a:pt x="171" y="70"/>
                    <a:pt x="171" y="70"/>
                    <a:pt x="171" y="70"/>
                  </a:cubicBezTo>
                  <a:cubicBezTo>
                    <a:pt x="168" y="48"/>
                    <a:pt x="168" y="48"/>
                    <a:pt x="168" y="48"/>
                  </a:cubicBezTo>
                  <a:cubicBezTo>
                    <a:pt x="142" y="54"/>
                    <a:pt x="142" y="54"/>
                    <a:pt x="142" y="54"/>
                  </a:cubicBezTo>
                  <a:cubicBezTo>
                    <a:pt x="135" y="42"/>
                    <a:pt x="135" y="42"/>
                    <a:pt x="135" y="42"/>
                  </a:cubicBezTo>
                  <a:cubicBezTo>
                    <a:pt x="149" y="17"/>
                    <a:pt x="149" y="17"/>
                    <a:pt x="149" y="17"/>
                  </a:cubicBezTo>
                  <a:cubicBezTo>
                    <a:pt x="133" y="6"/>
                    <a:pt x="133" y="6"/>
                    <a:pt x="133" y="6"/>
                  </a:cubicBezTo>
                  <a:cubicBezTo>
                    <a:pt x="114" y="27"/>
                    <a:pt x="114" y="27"/>
                    <a:pt x="114" y="27"/>
                  </a:cubicBezTo>
                  <a:cubicBezTo>
                    <a:pt x="100" y="25"/>
                    <a:pt x="100" y="25"/>
                    <a:pt x="100" y="25"/>
                  </a:cubicBezTo>
                  <a:cubicBezTo>
                    <a:pt x="98" y="0"/>
                    <a:pt x="98" y="0"/>
                    <a:pt x="98" y="0"/>
                  </a:cubicBezTo>
                  <a:cubicBezTo>
                    <a:pt x="77" y="5"/>
                    <a:pt x="77" y="5"/>
                    <a:pt x="77" y="5"/>
                  </a:cubicBezTo>
                  <a:cubicBezTo>
                    <a:pt x="72" y="30"/>
                    <a:pt x="72" y="30"/>
                    <a:pt x="72" y="30"/>
                  </a:cubicBezTo>
                  <a:cubicBezTo>
                    <a:pt x="58" y="39"/>
                    <a:pt x="58" y="39"/>
                    <a:pt x="58" y="39"/>
                  </a:cubicBezTo>
                  <a:cubicBezTo>
                    <a:pt x="42" y="25"/>
                    <a:pt x="42" y="25"/>
                    <a:pt x="42" y="25"/>
                  </a:cubicBezTo>
                  <a:cubicBezTo>
                    <a:pt x="26" y="42"/>
                    <a:pt x="26" y="42"/>
                    <a:pt x="26" y="42"/>
                  </a:cubicBezTo>
                  <a:cubicBezTo>
                    <a:pt x="36" y="61"/>
                    <a:pt x="36" y="61"/>
                    <a:pt x="36" y="61"/>
                  </a:cubicBezTo>
                  <a:cubicBezTo>
                    <a:pt x="28" y="76"/>
                    <a:pt x="28" y="76"/>
                    <a:pt x="28" y="76"/>
                  </a:cubicBezTo>
                  <a:cubicBezTo>
                    <a:pt x="5" y="80"/>
                    <a:pt x="5" y="80"/>
                    <a:pt x="5" y="80"/>
                  </a:cubicBezTo>
                  <a:cubicBezTo>
                    <a:pt x="0" y="102"/>
                    <a:pt x="0" y="102"/>
                    <a:pt x="0" y="102"/>
                  </a:cubicBezTo>
                  <a:cubicBezTo>
                    <a:pt x="21" y="106"/>
                    <a:pt x="21" y="106"/>
                    <a:pt x="21" y="106"/>
                  </a:cubicBezTo>
                  <a:cubicBezTo>
                    <a:pt x="23" y="121"/>
                    <a:pt x="23" y="121"/>
                    <a:pt x="23" y="121"/>
                  </a:cubicBezTo>
                  <a:cubicBezTo>
                    <a:pt x="3" y="140"/>
                    <a:pt x="3" y="140"/>
                    <a:pt x="3" y="140"/>
                  </a:cubicBezTo>
                  <a:cubicBezTo>
                    <a:pt x="11" y="158"/>
                    <a:pt x="11" y="158"/>
                    <a:pt x="11" y="158"/>
                  </a:cubicBezTo>
                  <a:cubicBezTo>
                    <a:pt x="35" y="144"/>
                    <a:pt x="35" y="144"/>
                    <a:pt x="35" y="144"/>
                  </a:cubicBezTo>
                  <a:cubicBezTo>
                    <a:pt x="45" y="153"/>
                    <a:pt x="45" y="153"/>
                    <a:pt x="45" y="153"/>
                  </a:cubicBezTo>
                  <a:cubicBezTo>
                    <a:pt x="38" y="181"/>
                    <a:pt x="38" y="181"/>
                    <a:pt x="38" y="181"/>
                  </a:cubicBezTo>
                  <a:cubicBezTo>
                    <a:pt x="58" y="185"/>
                    <a:pt x="58" y="185"/>
                    <a:pt x="58" y="185"/>
                  </a:cubicBezTo>
                  <a:cubicBezTo>
                    <a:pt x="71" y="159"/>
                    <a:pt x="71" y="159"/>
                    <a:pt x="71" y="159"/>
                  </a:cubicBezTo>
                  <a:cubicBezTo>
                    <a:pt x="86" y="157"/>
                    <a:pt x="86" y="157"/>
                    <a:pt x="86" y="157"/>
                  </a:cubicBezTo>
                  <a:cubicBezTo>
                    <a:pt x="97" y="179"/>
                    <a:pt x="97" y="179"/>
                    <a:pt x="97" y="179"/>
                  </a:cubicBezTo>
                  <a:cubicBezTo>
                    <a:pt x="118" y="168"/>
                    <a:pt x="118" y="168"/>
                    <a:pt x="118" y="168"/>
                  </a:cubicBezTo>
                  <a:cubicBezTo>
                    <a:pt x="114" y="142"/>
                    <a:pt x="114" y="142"/>
                    <a:pt x="114" y="142"/>
                  </a:cubicBezTo>
                  <a:cubicBezTo>
                    <a:pt x="127" y="129"/>
                    <a:pt x="127" y="129"/>
                    <a:pt x="127" y="129"/>
                  </a:cubicBezTo>
                  <a:cubicBezTo>
                    <a:pt x="150" y="135"/>
                    <a:pt x="150" y="135"/>
                    <a:pt x="150" y="135"/>
                  </a:cubicBezTo>
                  <a:cubicBezTo>
                    <a:pt x="162" y="113"/>
                    <a:pt x="162" y="113"/>
                    <a:pt x="162" y="113"/>
                  </a:cubicBezTo>
                  <a:cubicBezTo>
                    <a:pt x="142" y="100"/>
                    <a:pt x="142" y="100"/>
                    <a:pt x="142" y="100"/>
                  </a:cubicBezTo>
                  <a:lnTo>
                    <a:pt x="146" y="83"/>
                  </a:lnTo>
                  <a:close/>
                  <a:moveTo>
                    <a:pt x="96" y="100"/>
                  </a:moveTo>
                  <a:cubicBezTo>
                    <a:pt x="90" y="110"/>
                    <a:pt x="78" y="114"/>
                    <a:pt x="69" y="108"/>
                  </a:cubicBezTo>
                  <a:cubicBezTo>
                    <a:pt x="60" y="103"/>
                    <a:pt x="58" y="90"/>
                    <a:pt x="64" y="80"/>
                  </a:cubicBezTo>
                  <a:cubicBezTo>
                    <a:pt x="70" y="70"/>
                    <a:pt x="83" y="66"/>
                    <a:pt x="92" y="71"/>
                  </a:cubicBezTo>
                  <a:cubicBezTo>
                    <a:pt x="101" y="77"/>
                    <a:pt x="103" y="89"/>
                    <a:pt x="96" y="100"/>
                  </a:cubicBezTo>
                  <a:close/>
                </a:path>
              </a:pathLst>
            </a:custGeom>
            <a:gradFill rotWithShape="1">
              <a:gsLst>
                <a:gs pos="0">
                  <a:srgbClr val="808080"/>
                </a:gs>
                <a:gs pos="100000">
                  <a:srgbClr val="C0C0C0"/>
                </a:gs>
              </a:gsLst>
              <a:lin ang="18900000" scaled="1"/>
            </a:gradFill>
            <a:ln>
              <a:noFill/>
            </a:ln>
            <a:effectLst/>
            <a:scene3d>
              <a:camera prst="legacyObliqueBottomRight"/>
              <a:lightRig rig="legacyFlat4" dir="b"/>
            </a:scene3d>
            <a:sp3d extrusionH="201600" prstMaterial="legacyMatte">
              <a:bevelT w="13500" h="13500" prst="angle"/>
              <a:bevelB w="13500" h="13500" prst="angle"/>
              <a:extrusionClr>
                <a:srgbClr val="808080"/>
              </a:extrusionClr>
            </a:sp3d>
            <a:extLst>
              <a:ext uri="{91240B29-F687-4F45-9708-019B960494DF}">
                <a14:hiddenLine xmlns:a14="http://schemas.microsoft.com/office/drawing/2010/main" xmlns="" w="9525" cap="flat" cmpd="sng">
                  <a:no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Freeform 6"/>
            <p:cNvSpPr>
              <a:spLocks noEditPoints="1"/>
            </p:cNvSpPr>
            <p:nvPr/>
          </p:nvSpPr>
          <p:spPr bwMode="auto">
            <a:xfrm>
              <a:off x="1947" y="1318"/>
              <a:ext cx="1241" cy="1162"/>
            </a:xfrm>
            <a:custGeom>
              <a:avLst/>
              <a:gdLst>
                <a:gd name="T0" fmla="*/ 298 w 304"/>
                <a:gd name="T1" fmla="*/ 165 h 285"/>
                <a:gd name="T2" fmla="*/ 304 w 304"/>
                <a:gd name="T3" fmla="*/ 135 h 285"/>
                <a:gd name="T4" fmla="*/ 268 w 304"/>
                <a:gd name="T5" fmla="*/ 128 h 285"/>
                <a:gd name="T6" fmla="*/ 265 w 304"/>
                <a:gd name="T7" fmla="*/ 106 h 285"/>
                <a:gd name="T8" fmla="*/ 298 w 304"/>
                <a:gd name="T9" fmla="*/ 88 h 285"/>
                <a:gd name="T10" fmla="*/ 287 w 304"/>
                <a:gd name="T11" fmla="*/ 62 h 285"/>
                <a:gd name="T12" fmla="*/ 251 w 304"/>
                <a:gd name="T13" fmla="*/ 73 h 285"/>
                <a:gd name="T14" fmla="*/ 237 w 304"/>
                <a:gd name="T15" fmla="*/ 57 h 285"/>
                <a:gd name="T16" fmla="*/ 256 w 304"/>
                <a:gd name="T17" fmla="*/ 28 h 285"/>
                <a:gd name="T18" fmla="*/ 233 w 304"/>
                <a:gd name="T19" fmla="*/ 13 h 285"/>
                <a:gd name="T20" fmla="*/ 207 w 304"/>
                <a:gd name="T21" fmla="*/ 37 h 285"/>
                <a:gd name="T22" fmla="*/ 186 w 304"/>
                <a:gd name="T23" fmla="*/ 31 h 285"/>
                <a:gd name="T24" fmla="*/ 188 w 304"/>
                <a:gd name="T25" fmla="*/ 0 h 285"/>
                <a:gd name="T26" fmla="*/ 159 w 304"/>
                <a:gd name="T27" fmla="*/ 0 h 285"/>
                <a:gd name="T28" fmla="*/ 148 w 304"/>
                <a:gd name="T29" fmla="*/ 30 h 285"/>
                <a:gd name="T30" fmla="*/ 126 w 304"/>
                <a:gd name="T31" fmla="*/ 34 h 285"/>
                <a:gd name="T32" fmla="*/ 112 w 304"/>
                <a:gd name="T33" fmla="*/ 10 h 285"/>
                <a:gd name="T34" fmla="*/ 85 w 304"/>
                <a:gd name="T35" fmla="*/ 22 h 285"/>
                <a:gd name="T36" fmla="*/ 90 w 304"/>
                <a:gd name="T37" fmla="*/ 50 h 285"/>
                <a:gd name="T38" fmla="*/ 73 w 304"/>
                <a:gd name="T39" fmla="*/ 64 h 285"/>
                <a:gd name="T40" fmla="*/ 47 w 304"/>
                <a:gd name="T41" fmla="*/ 51 h 285"/>
                <a:gd name="T42" fmla="*/ 28 w 304"/>
                <a:gd name="T43" fmla="*/ 73 h 285"/>
                <a:gd name="T44" fmla="*/ 48 w 304"/>
                <a:gd name="T45" fmla="*/ 93 h 285"/>
                <a:gd name="T46" fmla="*/ 38 w 304"/>
                <a:gd name="T47" fmla="*/ 112 h 285"/>
                <a:gd name="T48" fmla="*/ 7 w 304"/>
                <a:gd name="T49" fmla="*/ 114 h 285"/>
                <a:gd name="T50" fmla="*/ 0 w 304"/>
                <a:gd name="T51" fmla="*/ 140 h 285"/>
                <a:gd name="T52" fmla="*/ 30 w 304"/>
                <a:gd name="T53" fmla="*/ 147 h 285"/>
                <a:gd name="T54" fmla="*/ 30 w 304"/>
                <a:gd name="T55" fmla="*/ 167 h 285"/>
                <a:gd name="T56" fmla="*/ 1 w 304"/>
                <a:gd name="T57" fmla="*/ 184 h 285"/>
                <a:gd name="T58" fmla="*/ 9 w 304"/>
                <a:gd name="T59" fmla="*/ 209 h 285"/>
                <a:gd name="T60" fmla="*/ 41 w 304"/>
                <a:gd name="T61" fmla="*/ 200 h 285"/>
                <a:gd name="T62" fmla="*/ 53 w 304"/>
                <a:gd name="T63" fmla="*/ 217 h 285"/>
                <a:gd name="T64" fmla="*/ 34 w 304"/>
                <a:gd name="T65" fmla="*/ 246 h 285"/>
                <a:gd name="T66" fmla="*/ 55 w 304"/>
                <a:gd name="T67" fmla="*/ 263 h 285"/>
                <a:gd name="T68" fmla="*/ 81 w 304"/>
                <a:gd name="T69" fmla="*/ 239 h 285"/>
                <a:gd name="T70" fmla="*/ 101 w 304"/>
                <a:gd name="T71" fmla="*/ 248 h 285"/>
                <a:gd name="T72" fmla="*/ 98 w 304"/>
                <a:gd name="T73" fmla="*/ 282 h 285"/>
                <a:gd name="T74" fmla="*/ 128 w 304"/>
                <a:gd name="T75" fmla="*/ 285 h 285"/>
                <a:gd name="T76" fmla="*/ 140 w 304"/>
                <a:gd name="T77" fmla="*/ 252 h 285"/>
                <a:gd name="T78" fmla="*/ 163 w 304"/>
                <a:gd name="T79" fmla="*/ 249 h 285"/>
                <a:gd name="T80" fmla="*/ 180 w 304"/>
                <a:gd name="T81" fmla="*/ 279 h 285"/>
                <a:gd name="T82" fmla="*/ 210 w 304"/>
                <a:gd name="T83" fmla="*/ 267 h 285"/>
                <a:gd name="T84" fmla="*/ 202 w 304"/>
                <a:gd name="T85" fmla="*/ 234 h 285"/>
                <a:gd name="T86" fmla="*/ 222 w 304"/>
                <a:gd name="T87" fmla="*/ 220 h 285"/>
                <a:gd name="T88" fmla="*/ 254 w 304"/>
                <a:gd name="T89" fmla="*/ 236 h 285"/>
                <a:gd name="T90" fmla="*/ 275 w 304"/>
                <a:gd name="T91" fmla="*/ 212 h 285"/>
                <a:gd name="T92" fmla="*/ 250 w 304"/>
                <a:gd name="T93" fmla="*/ 188 h 285"/>
                <a:gd name="T94" fmla="*/ 260 w 304"/>
                <a:gd name="T95" fmla="*/ 167 h 285"/>
                <a:gd name="T96" fmla="*/ 298 w 304"/>
                <a:gd name="T97" fmla="*/ 165 h 285"/>
                <a:gd name="T98" fmla="*/ 175 w 304"/>
                <a:gd name="T99" fmla="*/ 187 h 285"/>
                <a:gd name="T100" fmla="*/ 92 w 304"/>
                <a:gd name="T101" fmla="*/ 172 h 285"/>
                <a:gd name="T102" fmla="*/ 119 w 304"/>
                <a:gd name="T103" fmla="*/ 92 h 285"/>
                <a:gd name="T104" fmla="*/ 201 w 304"/>
                <a:gd name="T105" fmla="*/ 107 h 285"/>
                <a:gd name="T106" fmla="*/ 175 w 304"/>
                <a:gd name="T10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285">
                  <a:moveTo>
                    <a:pt x="298" y="165"/>
                  </a:moveTo>
                  <a:cubicBezTo>
                    <a:pt x="304" y="135"/>
                    <a:pt x="304" y="135"/>
                    <a:pt x="304" y="135"/>
                  </a:cubicBezTo>
                  <a:cubicBezTo>
                    <a:pt x="268" y="128"/>
                    <a:pt x="268" y="128"/>
                    <a:pt x="268" y="128"/>
                  </a:cubicBezTo>
                  <a:cubicBezTo>
                    <a:pt x="265" y="106"/>
                    <a:pt x="265" y="106"/>
                    <a:pt x="265" y="106"/>
                  </a:cubicBezTo>
                  <a:cubicBezTo>
                    <a:pt x="298" y="88"/>
                    <a:pt x="298" y="88"/>
                    <a:pt x="298" y="88"/>
                  </a:cubicBezTo>
                  <a:cubicBezTo>
                    <a:pt x="287" y="62"/>
                    <a:pt x="287" y="62"/>
                    <a:pt x="287" y="62"/>
                  </a:cubicBezTo>
                  <a:cubicBezTo>
                    <a:pt x="251" y="73"/>
                    <a:pt x="251" y="73"/>
                    <a:pt x="251" y="73"/>
                  </a:cubicBezTo>
                  <a:cubicBezTo>
                    <a:pt x="237" y="57"/>
                    <a:pt x="237" y="57"/>
                    <a:pt x="237" y="57"/>
                  </a:cubicBezTo>
                  <a:cubicBezTo>
                    <a:pt x="256" y="28"/>
                    <a:pt x="256" y="28"/>
                    <a:pt x="256" y="28"/>
                  </a:cubicBezTo>
                  <a:cubicBezTo>
                    <a:pt x="233" y="13"/>
                    <a:pt x="233" y="13"/>
                    <a:pt x="233" y="13"/>
                  </a:cubicBezTo>
                  <a:cubicBezTo>
                    <a:pt x="207" y="37"/>
                    <a:pt x="207" y="37"/>
                    <a:pt x="207" y="37"/>
                  </a:cubicBezTo>
                  <a:cubicBezTo>
                    <a:pt x="186" y="31"/>
                    <a:pt x="186" y="31"/>
                    <a:pt x="186" y="31"/>
                  </a:cubicBezTo>
                  <a:cubicBezTo>
                    <a:pt x="188" y="0"/>
                    <a:pt x="188" y="0"/>
                    <a:pt x="188" y="0"/>
                  </a:cubicBezTo>
                  <a:cubicBezTo>
                    <a:pt x="159" y="0"/>
                    <a:pt x="159" y="0"/>
                    <a:pt x="159" y="0"/>
                  </a:cubicBezTo>
                  <a:cubicBezTo>
                    <a:pt x="148" y="30"/>
                    <a:pt x="148" y="30"/>
                    <a:pt x="148" y="30"/>
                  </a:cubicBezTo>
                  <a:cubicBezTo>
                    <a:pt x="126" y="34"/>
                    <a:pt x="126" y="34"/>
                    <a:pt x="126" y="34"/>
                  </a:cubicBezTo>
                  <a:cubicBezTo>
                    <a:pt x="112" y="10"/>
                    <a:pt x="112" y="10"/>
                    <a:pt x="112" y="10"/>
                  </a:cubicBezTo>
                  <a:cubicBezTo>
                    <a:pt x="85" y="22"/>
                    <a:pt x="85" y="22"/>
                    <a:pt x="85" y="22"/>
                  </a:cubicBezTo>
                  <a:cubicBezTo>
                    <a:pt x="90" y="50"/>
                    <a:pt x="90" y="50"/>
                    <a:pt x="90" y="50"/>
                  </a:cubicBezTo>
                  <a:cubicBezTo>
                    <a:pt x="73" y="64"/>
                    <a:pt x="73" y="64"/>
                    <a:pt x="73" y="64"/>
                  </a:cubicBezTo>
                  <a:cubicBezTo>
                    <a:pt x="47" y="51"/>
                    <a:pt x="47" y="51"/>
                    <a:pt x="47" y="51"/>
                  </a:cubicBezTo>
                  <a:cubicBezTo>
                    <a:pt x="28" y="73"/>
                    <a:pt x="28" y="73"/>
                    <a:pt x="28" y="73"/>
                  </a:cubicBezTo>
                  <a:cubicBezTo>
                    <a:pt x="48" y="93"/>
                    <a:pt x="48" y="93"/>
                    <a:pt x="48" y="93"/>
                  </a:cubicBezTo>
                  <a:cubicBezTo>
                    <a:pt x="38" y="112"/>
                    <a:pt x="38" y="112"/>
                    <a:pt x="38" y="112"/>
                  </a:cubicBezTo>
                  <a:cubicBezTo>
                    <a:pt x="7" y="114"/>
                    <a:pt x="7" y="114"/>
                    <a:pt x="7" y="114"/>
                  </a:cubicBezTo>
                  <a:cubicBezTo>
                    <a:pt x="0" y="140"/>
                    <a:pt x="0" y="140"/>
                    <a:pt x="0" y="140"/>
                  </a:cubicBezTo>
                  <a:cubicBezTo>
                    <a:pt x="30" y="147"/>
                    <a:pt x="30" y="147"/>
                    <a:pt x="30" y="147"/>
                  </a:cubicBezTo>
                  <a:cubicBezTo>
                    <a:pt x="30" y="167"/>
                    <a:pt x="30" y="167"/>
                    <a:pt x="30" y="167"/>
                  </a:cubicBezTo>
                  <a:cubicBezTo>
                    <a:pt x="1" y="184"/>
                    <a:pt x="1" y="184"/>
                    <a:pt x="1" y="184"/>
                  </a:cubicBezTo>
                  <a:cubicBezTo>
                    <a:pt x="9" y="209"/>
                    <a:pt x="9" y="209"/>
                    <a:pt x="9" y="209"/>
                  </a:cubicBezTo>
                  <a:cubicBezTo>
                    <a:pt x="41" y="200"/>
                    <a:pt x="41" y="200"/>
                    <a:pt x="41" y="200"/>
                  </a:cubicBezTo>
                  <a:cubicBezTo>
                    <a:pt x="53" y="217"/>
                    <a:pt x="53" y="217"/>
                    <a:pt x="53" y="217"/>
                  </a:cubicBezTo>
                  <a:cubicBezTo>
                    <a:pt x="34" y="246"/>
                    <a:pt x="34" y="246"/>
                    <a:pt x="34" y="246"/>
                  </a:cubicBezTo>
                  <a:cubicBezTo>
                    <a:pt x="55" y="263"/>
                    <a:pt x="55" y="263"/>
                    <a:pt x="55" y="263"/>
                  </a:cubicBezTo>
                  <a:cubicBezTo>
                    <a:pt x="81" y="239"/>
                    <a:pt x="81" y="239"/>
                    <a:pt x="81" y="239"/>
                  </a:cubicBezTo>
                  <a:cubicBezTo>
                    <a:pt x="101" y="248"/>
                    <a:pt x="101" y="248"/>
                    <a:pt x="101" y="248"/>
                  </a:cubicBezTo>
                  <a:cubicBezTo>
                    <a:pt x="98" y="282"/>
                    <a:pt x="98" y="282"/>
                    <a:pt x="98" y="282"/>
                  </a:cubicBezTo>
                  <a:cubicBezTo>
                    <a:pt x="128" y="285"/>
                    <a:pt x="128" y="285"/>
                    <a:pt x="128" y="285"/>
                  </a:cubicBezTo>
                  <a:cubicBezTo>
                    <a:pt x="140" y="252"/>
                    <a:pt x="140" y="252"/>
                    <a:pt x="140" y="252"/>
                  </a:cubicBezTo>
                  <a:cubicBezTo>
                    <a:pt x="163" y="249"/>
                    <a:pt x="163" y="249"/>
                    <a:pt x="163" y="249"/>
                  </a:cubicBezTo>
                  <a:cubicBezTo>
                    <a:pt x="180" y="279"/>
                    <a:pt x="180" y="279"/>
                    <a:pt x="180" y="279"/>
                  </a:cubicBezTo>
                  <a:cubicBezTo>
                    <a:pt x="210" y="267"/>
                    <a:pt x="210" y="267"/>
                    <a:pt x="210" y="267"/>
                  </a:cubicBezTo>
                  <a:cubicBezTo>
                    <a:pt x="202" y="234"/>
                    <a:pt x="202" y="234"/>
                    <a:pt x="202" y="234"/>
                  </a:cubicBezTo>
                  <a:cubicBezTo>
                    <a:pt x="222" y="220"/>
                    <a:pt x="222" y="220"/>
                    <a:pt x="222" y="220"/>
                  </a:cubicBezTo>
                  <a:cubicBezTo>
                    <a:pt x="254" y="236"/>
                    <a:pt x="254" y="236"/>
                    <a:pt x="254" y="236"/>
                  </a:cubicBezTo>
                  <a:cubicBezTo>
                    <a:pt x="275" y="212"/>
                    <a:pt x="275" y="212"/>
                    <a:pt x="275" y="212"/>
                  </a:cubicBezTo>
                  <a:cubicBezTo>
                    <a:pt x="250" y="188"/>
                    <a:pt x="250" y="188"/>
                    <a:pt x="250" y="188"/>
                  </a:cubicBezTo>
                  <a:cubicBezTo>
                    <a:pt x="260" y="167"/>
                    <a:pt x="260" y="167"/>
                    <a:pt x="260" y="167"/>
                  </a:cubicBezTo>
                  <a:lnTo>
                    <a:pt x="298" y="165"/>
                  </a:lnTo>
                  <a:close/>
                  <a:moveTo>
                    <a:pt x="175" y="187"/>
                  </a:moveTo>
                  <a:cubicBezTo>
                    <a:pt x="145" y="205"/>
                    <a:pt x="108" y="198"/>
                    <a:pt x="92" y="172"/>
                  </a:cubicBezTo>
                  <a:cubicBezTo>
                    <a:pt x="77" y="145"/>
                    <a:pt x="89" y="110"/>
                    <a:pt x="119" y="92"/>
                  </a:cubicBezTo>
                  <a:cubicBezTo>
                    <a:pt x="149" y="75"/>
                    <a:pt x="185" y="81"/>
                    <a:pt x="201" y="107"/>
                  </a:cubicBezTo>
                  <a:cubicBezTo>
                    <a:pt x="216" y="134"/>
                    <a:pt x="205" y="169"/>
                    <a:pt x="175" y="187"/>
                  </a:cubicBezTo>
                  <a:close/>
                </a:path>
              </a:pathLst>
            </a:custGeom>
            <a:gradFill rotWithShape="1">
              <a:gsLst>
                <a:gs pos="0">
                  <a:srgbClr val="C0C0C0"/>
                </a:gs>
                <a:gs pos="100000">
                  <a:srgbClr val="FFFFFF"/>
                </a:gs>
              </a:gsLst>
              <a:lin ang="18900000" scaled="1"/>
            </a:gradFill>
            <a:ln>
              <a:noFill/>
            </a:ln>
            <a:effectLst/>
            <a:scene3d>
              <a:camera prst="legacyObliqueBottomRight"/>
              <a:lightRig rig="legacyFlat4" dir="b"/>
            </a:scene3d>
            <a:sp3d extrusionH="252400" prstMaterial="legacyMatte">
              <a:bevelT w="13500" h="13500" prst="angle"/>
              <a:bevelB w="13500" h="13500" prst="angle"/>
              <a:extrusionClr>
                <a:srgbClr val="FFFFFF"/>
              </a:extrusionClr>
            </a:sp3d>
            <a:extLst>
              <a:ext uri="{91240B29-F687-4F45-9708-019B960494DF}">
                <a14:hiddenLine xmlns:a14="http://schemas.microsoft.com/office/drawing/2010/main" xmlns="" w="9525" cap="flat" cmpd="sng">
                  <a:no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53" name="Rectangle 7"/>
          <p:cNvSpPr>
            <a:spLocks noChangeArrowheads="1"/>
          </p:cNvSpPr>
          <p:nvPr/>
        </p:nvSpPr>
        <p:spPr bwMode="auto">
          <a:xfrm>
            <a:off x="755576" y="3487782"/>
            <a:ext cx="2880320" cy="9599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179388" lvl="0" indent="-179388">
              <a:lnSpc>
                <a:spcPct val="120000"/>
              </a:lnSpc>
              <a:buFont typeface="Wingdings" pitchFamily="2" charset="2"/>
              <a:buChar char="ü"/>
            </a:pPr>
            <a:r>
              <a:rPr lang="zh-CN" altLang="en-US" sz="1200" kern="0" dirty="0" smtClean="0">
                <a:solidFill>
                  <a:srgbClr val="005EAC"/>
                </a:solidFill>
                <a:latin typeface="微软雅黑"/>
                <a:ea typeface="微软雅黑"/>
              </a:rPr>
              <a:t>可以知道，不可以说</a:t>
            </a:r>
            <a:r>
              <a:rPr lang="zh-CN" altLang="en-US" sz="1200" kern="0" dirty="0" smtClean="0">
                <a:solidFill>
                  <a:srgbClr val="005EAC"/>
                </a:solidFill>
                <a:latin typeface="微软雅黑"/>
                <a:ea typeface="微软雅黑"/>
              </a:rPr>
              <a:t>出去</a:t>
            </a:r>
            <a:endParaRPr kumimoji="0" lang="zh-CN" altLang="en-US" sz="1200" b="0" i="0" u="none" strike="noStrike" kern="0" cap="none" spc="0" normalizeH="0" baseline="0" noProof="0" dirty="0">
              <a:ln>
                <a:noFill/>
              </a:ln>
              <a:solidFill>
                <a:srgbClr val="005EAC"/>
              </a:solidFill>
              <a:effectLst/>
              <a:uLnTx/>
              <a:uFillTx/>
              <a:latin typeface="微软雅黑"/>
              <a:ea typeface="微软雅黑"/>
            </a:endParaRPr>
          </a:p>
          <a:p>
            <a:pPr marL="179388" marR="0" lvl="0" indent="-179388" defTabSz="914400" eaLnBrk="1" fontAlgn="auto" latinLnBrk="0" hangingPunct="1">
              <a:lnSpc>
                <a:spcPct val="120000"/>
              </a:lnSpc>
              <a:spcBef>
                <a:spcPts val="0"/>
              </a:spcBef>
              <a:spcAft>
                <a:spcPts val="0"/>
              </a:spcAft>
              <a:buClrTx/>
              <a:buSzTx/>
              <a:buFont typeface="Wingdings" pitchFamily="2" charset="2"/>
              <a:buChar char="ü"/>
              <a:tabLst/>
              <a:defRPr/>
            </a:pPr>
            <a:r>
              <a:rPr lang="zh-CN" altLang="en-US" sz="1200" kern="0" noProof="0" dirty="0" smtClean="0">
                <a:solidFill>
                  <a:srgbClr val="005EAC"/>
                </a:solidFill>
                <a:latin typeface="微软雅黑"/>
                <a:ea typeface="微软雅黑"/>
              </a:rPr>
              <a:t>信息开放的时代，时时面临泄漏的风险</a:t>
            </a:r>
            <a:endParaRPr lang="en-US" altLang="zh-CN" sz="1200" kern="0" noProof="0" dirty="0" smtClean="0">
              <a:solidFill>
                <a:srgbClr val="005EAC"/>
              </a:solidFill>
              <a:latin typeface="微软雅黑"/>
              <a:ea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005EAC"/>
              </a:solidFill>
              <a:effectLst/>
              <a:uLnTx/>
              <a:uFillTx/>
              <a:latin typeface="微软雅黑"/>
              <a:ea typeface="微软雅黑"/>
            </a:endParaRPr>
          </a:p>
        </p:txBody>
      </p:sp>
      <p:sp>
        <p:nvSpPr>
          <p:cNvPr id="54" name="Rectangle 8"/>
          <p:cNvSpPr>
            <a:spLocks noChangeArrowheads="1"/>
          </p:cNvSpPr>
          <p:nvPr/>
        </p:nvSpPr>
        <p:spPr bwMode="auto">
          <a:xfrm>
            <a:off x="755576" y="3147814"/>
            <a:ext cx="203132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005EAC"/>
                </a:solidFill>
                <a:effectLst/>
                <a:uLnTx/>
                <a:uFillTx/>
                <a:latin typeface="微软雅黑"/>
                <a:ea typeface="微软雅黑"/>
              </a:rPr>
              <a:t>信息安全的特殊之外</a:t>
            </a:r>
            <a:endParaRPr kumimoji="0" lang="zh-CN" altLang="en-US" sz="1600" b="1" i="0" u="none" strike="noStrike" kern="0" cap="none" spc="0" normalizeH="0" baseline="0" noProof="0" dirty="0">
              <a:ln>
                <a:noFill/>
              </a:ln>
              <a:solidFill>
                <a:srgbClr val="005EAC"/>
              </a:solidFill>
              <a:effectLst/>
              <a:uLnTx/>
              <a:uFillTx/>
              <a:latin typeface="微软雅黑"/>
              <a:ea typeface="微软雅黑"/>
            </a:endParaRPr>
          </a:p>
        </p:txBody>
      </p:sp>
      <p:sp>
        <p:nvSpPr>
          <p:cNvPr id="55" name="Rectangle 9"/>
          <p:cNvSpPr>
            <a:spLocks noChangeArrowheads="1"/>
          </p:cNvSpPr>
          <p:nvPr/>
        </p:nvSpPr>
        <p:spPr bwMode="auto">
          <a:xfrm>
            <a:off x="683568" y="1851670"/>
            <a:ext cx="2447225" cy="519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pPr>
            <a:r>
              <a:rPr lang="zh-CN" altLang="en-US" sz="1200" dirty="0" smtClean="0">
                <a:latin typeface="+mn-ea"/>
              </a:rPr>
              <a:t>信息安全在日常生活中都能找到原型。</a:t>
            </a:r>
          </a:p>
        </p:txBody>
      </p:sp>
      <p:sp>
        <p:nvSpPr>
          <p:cNvPr id="56" name="Rectangle 10"/>
          <p:cNvSpPr>
            <a:spLocks noChangeArrowheads="1"/>
          </p:cNvSpPr>
          <p:nvPr/>
        </p:nvSpPr>
        <p:spPr bwMode="auto">
          <a:xfrm>
            <a:off x="683568" y="1513116"/>
            <a:ext cx="203132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dirty="0" smtClean="0">
                <a:ea typeface="微软雅黑" charset="-122"/>
              </a:rPr>
              <a:t>安全常识人人</a:t>
            </a:r>
            <a:r>
              <a:rPr lang="zh-CN" altLang="en-US" sz="1600" dirty="0" smtClean="0">
                <a:ea typeface="微软雅黑" charset="-122"/>
              </a:rPr>
              <a:t>都应有</a:t>
            </a:r>
            <a:endParaRPr lang="zh-CN" altLang="en-US" sz="1600" dirty="0" smtClean="0">
              <a:ea typeface="微软雅黑" charset="-122"/>
            </a:endParaRPr>
          </a:p>
        </p:txBody>
      </p:sp>
      <p:sp>
        <p:nvSpPr>
          <p:cNvPr id="57" name="Rectangle 11"/>
          <p:cNvSpPr>
            <a:spLocks noChangeArrowheads="1"/>
          </p:cNvSpPr>
          <p:nvPr/>
        </p:nvSpPr>
        <p:spPr bwMode="auto">
          <a:xfrm>
            <a:off x="6089477" y="2496042"/>
            <a:ext cx="2447225"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179388" indent="-179388">
              <a:lnSpc>
                <a:spcPct val="120000"/>
              </a:lnSpc>
              <a:buFont typeface="Wingdings" pitchFamily="2" charset="2"/>
              <a:buChar char="ü"/>
            </a:pPr>
            <a:r>
              <a:rPr lang="zh-CN" altLang="en-US" sz="1200" dirty="0" smtClean="0">
                <a:latin typeface="+mn-ea"/>
              </a:rPr>
              <a:t>流程是方法，技术</a:t>
            </a:r>
            <a:r>
              <a:rPr lang="zh-CN" altLang="en-US" sz="1200" dirty="0" smtClean="0">
                <a:latin typeface="+mn-ea"/>
              </a:rPr>
              <a:t>是</a:t>
            </a:r>
            <a:r>
              <a:rPr lang="zh-CN" altLang="en-US" sz="1200" dirty="0" smtClean="0">
                <a:latin typeface="+mn-ea"/>
              </a:rPr>
              <a:t>手段</a:t>
            </a:r>
            <a:endParaRPr lang="en-US" altLang="zh-CN" sz="1200" dirty="0" smtClean="0">
              <a:latin typeface="+mn-ea"/>
            </a:endParaRPr>
          </a:p>
          <a:p>
            <a:pPr marL="179388" indent="-179388">
              <a:lnSpc>
                <a:spcPct val="120000"/>
              </a:lnSpc>
              <a:buFont typeface="Wingdings" pitchFamily="2" charset="2"/>
              <a:buChar char="ü"/>
            </a:pPr>
            <a:r>
              <a:rPr lang="zh-CN" altLang="en-US" sz="1200" dirty="0" smtClean="0">
                <a:latin typeface="+mn-ea"/>
                <a:ea typeface="+mn-ea"/>
              </a:rPr>
              <a:t>安全意识是重点</a:t>
            </a:r>
            <a:endParaRPr lang="en-US" altLang="zh-CN" sz="1200" dirty="0" smtClean="0">
              <a:latin typeface="+mn-ea"/>
              <a:ea typeface="+mn-ea"/>
            </a:endParaRPr>
          </a:p>
          <a:p>
            <a:pPr marL="179388" indent="-179388">
              <a:lnSpc>
                <a:spcPct val="120000"/>
              </a:lnSpc>
              <a:buFont typeface="Wingdings" pitchFamily="2" charset="2"/>
              <a:buChar char="ü"/>
            </a:pPr>
            <a:r>
              <a:rPr lang="zh-CN" altLang="en-US" sz="1200" dirty="0" smtClean="0">
                <a:latin typeface="+mn-ea"/>
                <a:ea typeface="+mn-ea"/>
              </a:rPr>
              <a:t>防范是关键</a:t>
            </a:r>
            <a:endParaRPr lang="zh-CN" altLang="en-US" sz="1200" dirty="0">
              <a:latin typeface="+mn-ea"/>
              <a:ea typeface="+mn-ea"/>
            </a:endParaRPr>
          </a:p>
        </p:txBody>
      </p:sp>
      <p:sp>
        <p:nvSpPr>
          <p:cNvPr id="58" name="Rectangle 12"/>
          <p:cNvSpPr>
            <a:spLocks noChangeArrowheads="1"/>
          </p:cNvSpPr>
          <p:nvPr/>
        </p:nvSpPr>
        <p:spPr bwMode="auto">
          <a:xfrm>
            <a:off x="6660232" y="2139702"/>
            <a:ext cx="101181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zh-CN" altLang="en-US" sz="1600" b="1" dirty="0" smtClean="0">
                <a:latin typeface="+mn-ea"/>
                <a:ea typeface="+mn-ea"/>
              </a:rPr>
              <a:t>安全保障</a:t>
            </a:r>
            <a:endParaRPr lang="zh-CN" altLang="en-US" sz="1600" b="1" dirty="0">
              <a:latin typeface="+mn-ea"/>
              <a:ea typeface="+mn-ea"/>
            </a:endParaRPr>
          </a:p>
        </p:txBody>
      </p:sp>
      <p:sp>
        <p:nvSpPr>
          <p:cNvPr id="59" name="矩形 58"/>
          <p:cNvSpPr/>
          <p:nvPr/>
        </p:nvSpPr>
        <p:spPr>
          <a:xfrm>
            <a:off x="611560" y="195486"/>
            <a:ext cx="2262158" cy="369332"/>
          </a:xfrm>
          <a:prstGeom prst="rect">
            <a:avLst/>
          </a:prstGeom>
        </p:spPr>
        <p:txBody>
          <a:bodyPr wrap="none">
            <a:spAutoFit/>
          </a:bodyPr>
          <a:lstStyle/>
          <a:p>
            <a:r>
              <a:rPr lang="zh-CN" altLang="en-US" b="1" dirty="0" smtClean="0">
                <a:ea typeface="微软雅黑" charset="-122"/>
              </a:rPr>
              <a:t>安全是个古老的话题</a:t>
            </a:r>
            <a:endParaRPr lang="zh-CN" alt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95486"/>
            <a:ext cx="2723823" cy="369332"/>
          </a:xfrm>
          <a:prstGeom prst="rect">
            <a:avLst/>
          </a:prstGeom>
        </p:spPr>
        <p:txBody>
          <a:bodyPr wrap="none">
            <a:spAutoFit/>
          </a:bodyPr>
          <a:lstStyle/>
          <a:p>
            <a:r>
              <a:rPr lang="zh-CN" altLang="en-US" b="1" dirty="0" smtClean="0"/>
              <a:t>我们从事行业的特殊之处</a:t>
            </a:r>
            <a:endParaRPr lang="zh-CN" altLang="en-US" b="1" dirty="0"/>
          </a:p>
        </p:txBody>
      </p:sp>
      <p:sp>
        <p:nvSpPr>
          <p:cNvPr id="72" name="椭圆 71"/>
          <p:cNvSpPr/>
          <p:nvPr/>
        </p:nvSpPr>
        <p:spPr>
          <a:xfrm>
            <a:off x="823256" y="2952082"/>
            <a:ext cx="1119844" cy="1104380"/>
          </a:xfrm>
          <a:prstGeom prst="ellipse">
            <a:avLst/>
          </a:prstGeom>
          <a:gradFill flip="none" rotWithShape="1">
            <a:gsLst>
              <a:gs pos="0">
                <a:schemeClr val="bg1"/>
              </a:gs>
              <a:gs pos="70000">
                <a:schemeClr val="bg1"/>
              </a:gs>
              <a:gs pos="100000">
                <a:schemeClr val="bg1">
                  <a:lumMod val="50000"/>
                  <a:alpha val="7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tx1">
                    <a:lumMod val="65000"/>
                    <a:lumOff val="35000"/>
                  </a:schemeClr>
                </a:solidFill>
                <a:latin typeface="Agency FB" pitchFamily="34" charset="0"/>
                <a:ea typeface="Arial Unicode MS" pitchFamily="34" charset="-122"/>
                <a:cs typeface="Arial Unicode MS" pitchFamily="34" charset="-122"/>
              </a:rPr>
              <a:t>01</a:t>
            </a:r>
            <a:endParaRPr lang="zh-CN" altLang="en-US" b="1" dirty="0">
              <a:solidFill>
                <a:schemeClr val="tx1">
                  <a:lumMod val="65000"/>
                  <a:lumOff val="35000"/>
                </a:schemeClr>
              </a:solidFill>
              <a:latin typeface="Agency FB" pitchFamily="34" charset="0"/>
              <a:ea typeface="Arial Unicode MS" pitchFamily="34" charset="-122"/>
              <a:cs typeface="Arial Unicode MS" pitchFamily="34" charset="-122"/>
            </a:endParaRPr>
          </a:p>
        </p:txBody>
      </p:sp>
      <p:sp>
        <p:nvSpPr>
          <p:cNvPr id="73" name="椭圆 72"/>
          <p:cNvSpPr/>
          <p:nvPr/>
        </p:nvSpPr>
        <p:spPr>
          <a:xfrm>
            <a:off x="2732173" y="1102556"/>
            <a:ext cx="1040482" cy="1026114"/>
          </a:xfrm>
          <a:prstGeom prst="ellipse">
            <a:avLst/>
          </a:prstGeom>
          <a:gradFill flip="none" rotWithShape="1">
            <a:gsLst>
              <a:gs pos="0">
                <a:schemeClr val="bg1"/>
              </a:gs>
              <a:gs pos="70000">
                <a:schemeClr val="bg1"/>
              </a:gs>
              <a:gs pos="100000">
                <a:schemeClr val="bg1">
                  <a:lumMod val="50000"/>
                  <a:alpha val="7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tx1">
                    <a:lumMod val="65000"/>
                    <a:lumOff val="35000"/>
                  </a:schemeClr>
                </a:solidFill>
                <a:latin typeface="Agency FB" pitchFamily="34" charset="0"/>
                <a:ea typeface="Arial Unicode MS" pitchFamily="34" charset="-122"/>
                <a:cs typeface="Arial Unicode MS" pitchFamily="34" charset="-122"/>
              </a:rPr>
              <a:t>02</a:t>
            </a:r>
            <a:endParaRPr lang="zh-CN" altLang="en-US" b="1" dirty="0">
              <a:solidFill>
                <a:schemeClr val="tx1">
                  <a:lumMod val="65000"/>
                  <a:lumOff val="35000"/>
                </a:schemeClr>
              </a:solidFill>
              <a:latin typeface="Agency FB" pitchFamily="34" charset="0"/>
              <a:ea typeface="Arial Unicode MS" pitchFamily="34" charset="-122"/>
              <a:cs typeface="Arial Unicode MS" pitchFamily="34" charset="-122"/>
            </a:endParaRPr>
          </a:p>
        </p:txBody>
      </p:sp>
      <p:sp>
        <p:nvSpPr>
          <p:cNvPr id="74" name="矩形 73"/>
          <p:cNvSpPr/>
          <p:nvPr/>
        </p:nvSpPr>
        <p:spPr>
          <a:xfrm>
            <a:off x="-18493" y="2163047"/>
            <a:ext cx="3257966" cy="16201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710221" y="1099492"/>
            <a:ext cx="1058504" cy="1043888"/>
          </a:xfrm>
          <a:prstGeom prst="ellipse">
            <a:avLst/>
          </a:prstGeom>
          <a:gradFill flip="none" rotWithShape="1">
            <a:gsLst>
              <a:gs pos="0">
                <a:schemeClr val="bg1"/>
              </a:gs>
              <a:gs pos="70000">
                <a:schemeClr val="bg1"/>
              </a:gs>
              <a:gs pos="100000">
                <a:schemeClr val="bg1">
                  <a:lumMod val="50000"/>
                  <a:alpha val="7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tx1">
                    <a:lumMod val="65000"/>
                    <a:lumOff val="35000"/>
                  </a:schemeClr>
                </a:solidFill>
                <a:latin typeface="Agency FB" pitchFamily="34" charset="0"/>
                <a:ea typeface="Arial Unicode MS" pitchFamily="34" charset="-122"/>
                <a:cs typeface="Arial Unicode MS" pitchFamily="34" charset="-122"/>
              </a:rPr>
              <a:t>02</a:t>
            </a:r>
            <a:endParaRPr lang="zh-CN" altLang="en-US" b="1" dirty="0">
              <a:solidFill>
                <a:schemeClr val="tx1">
                  <a:lumMod val="65000"/>
                  <a:lumOff val="35000"/>
                </a:schemeClr>
              </a:solidFill>
              <a:latin typeface="Agency FB" pitchFamily="34" charset="0"/>
              <a:ea typeface="Arial Unicode MS" pitchFamily="34" charset="-122"/>
              <a:cs typeface="Arial Unicode MS" pitchFamily="34" charset="-122"/>
            </a:endParaRPr>
          </a:p>
        </p:txBody>
      </p:sp>
      <p:sp>
        <p:nvSpPr>
          <p:cNvPr id="76" name="矩形 75"/>
          <p:cNvSpPr/>
          <p:nvPr/>
        </p:nvSpPr>
        <p:spPr>
          <a:xfrm flipV="1">
            <a:off x="-26369" y="2802194"/>
            <a:ext cx="1416867" cy="16201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同心圆 76"/>
          <p:cNvSpPr/>
          <p:nvPr/>
        </p:nvSpPr>
        <p:spPr>
          <a:xfrm rot="10800000">
            <a:off x="671269" y="2802194"/>
            <a:ext cx="1423818" cy="1404156"/>
          </a:xfrm>
          <a:prstGeom prst="donut">
            <a:avLst>
              <a:gd name="adj" fmla="val 13848"/>
            </a:avLst>
          </a:prstGeom>
          <a:gradFill>
            <a:gsLst>
              <a:gs pos="0">
                <a:schemeClr val="accent6">
                  <a:lumMod val="100000"/>
                </a:schemeClr>
              </a:gs>
              <a:gs pos="79000">
                <a:schemeClr val="accent6">
                  <a:lumMod val="75000"/>
                </a:schemeClr>
              </a:gs>
              <a:gs pos="80000">
                <a:srgbClr val="FFC000"/>
              </a:gs>
              <a:gs pos="100000">
                <a:srgbClr val="FFC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8" name="组合 77"/>
          <p:cNvGrpSpPr/>
          <p:nvPr/>
        </p:nvGrpSpPr>
        <p:grpSpPr>
          <a:xfrm rot="10800000">
            <a:off x="4499993" y="2500001"/>
            <a:ext cx="1423818" cy="1404156"/>
            <a:chOff x="3347864" y="1268760"/>
            <a:chExt cx="1872208" cy="1872208"/>
          </a:xfrm>
          <a:gradFill>
            <a:gsLst>
              <a:gs pos="0">
                <a:schemeClr val="accent6">
                  <a:lumMod val="100000"/>
                </a:schemeClr>
              </a:gs>
              <a:gs pos="79000">
                <a:schemeClr val="accent6">
                  <a:lumMod val="75000"/>
                </a:schemeClr>
              </a:gs>
              <a:gs pos="80000">
                <a:srgbClr val="FFC000"/>
              </a:gs>
              <a:gs pos="100000">
                <a:srgbClr val="FFC000"/>
              </a:gs>
            </a:gsLst>
            <a:lin ang="5400000" scaled="0"/>
          </a:gradFill>
        </p:grpSpPr>
        <p:sp>
          <p:nvSpPr>
            <p:cNvPr id="79" name="同心圆 78"/>
            <p:cNvSpPr/>
            <p:nvPr/>
          </p:nvSpPr>
          <p:spPr>
            <a:xfrm>
              <a:off x="3347864" y="1268760"/>
              <a:ext cx="1872208" cy="1872208"/>
            </a:xfrm>
            <a:prstGeom prst="donut">
              <a:avLst>
                <a:gd name="adj" fmla="val 13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椭圆 79"/>
            <p:cNvSpPr/>
            <p:nvPr/>
          </p:nvSpPr>
          <p:spPr>
            <a:xfrm>
              <a:off x="3599892" y="1520788"/>
              <a:ext cx="1368152" cy="13681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tx1">
                      <a:lumMod val="65000"/>
                      <a:lumOff val="35000"/>
                    </a:schemeClr>
                  </a:solidFill>
                  <a:latin typeface="Agency FB" pitchFamily="34" charset="0"/>
                  <a:ea typeface="Arial Unicode MS" pitchFamily="34" charset="-122"/>
                  <a:cs typeface="Arial Unicode MS" pitchFamily="34" charset="-122"/>
                </a:rPr>
                <a:t>02</a:t>
              </a:r>
              <a:endParaRPr lang="zh-CN" altLang="en-US" b="1" dirty="0">
                <a:solidFill>
                  <a:schemeClr val="tx1">
                    <a:lumMod val="65000"/>
                    <a:lumOff val="35000"/>
                  </a:schemeClr>
                </a:solidFill>
                <a:latin typeface="Agency FB" pitchFamily="34" charset="0"/>
                <a:ea typeface="Arial Unicode MS" pitchFamily="34" charset="-122"/>
                <a:cs typeface="Arial Unicode MS" pitchFamily="34" charset="-122"/>
              </a:endParaRPr>
            </a:p>
          </p:txBody>
        </p:sp>
      </p:grpSp>
      <p:sp>
        <p:nvSpPr>
          <p:cNvPr id="81" name="矩形 80"/>
          <p:cNvSpPr/>
          <p:nvPr/>
        </p:nvSpPr>
        <p:spPr>
          <a:xfrm>
            <a:off x="-9486" y="2500001"/>
            <a:ext cx="5233340" cy="16201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4660697" y="2677071"/>
            <a:ext cx="1076528" cy="1061662"/>
          </a:xfrm>
          <a:prstGeom prst="ellipse">
            <a:avLst/>
          </a:prstGeom>
          <a:gradFill flip="none" rotWithShape="1">
            <a:gsLst>
              <a:gs pos="0">
                <a:schemeClr val="bg1"/>
              </a:gs>
              <a:gs pos="70000">
                <a:schemeClr val="bg1"/>
              </a:gs>
              <a:gs pos="100000">
                <a:schemeClr val="bg1">
                  <a:lumMod val="50000"/>
                  <a:alpha val="7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tx1">
                    <a:lumMod val="65000"/>
                    <a:lumOff val="35000"/>
                  </a:schemeClr>
                </a:solidFill>
                <a:latin typeface="Agency FB" pitchFamily="34" charset="0"/>
                <a:ea typeface="Arial Unicode MS" pitchFamily="34" charset="-122"/>
                <a:cs typeface="Arial Unicode MS" pitchFamily="34" charset="-122"/>
              </a:rPr>
              <a:t>03</a:t>
            </a:r>
            <a:endParaRPr lang="zh-CN" altLang="en-US" b="1" dirty="0">
              <a:solidFill>
                <a:schemeClr val="tx1">
                  <a:lumMod val="65000"/>
                  <a:lumOff val="35000"/>
                </a:schemeClr>
              </a:solidFill>
              <a:latin typeface="Agency FB" pitchFamily="34" charset="0"/>
              <a:ea typeface="Arial Unicode MS" pitchFamily="34" charset="-122"/>
              <a:cs typeface="Arial Unicode MS" pitchFamily="34" charset="-122"/>
            </a:endParaRPr>
          </a:p>
        </p:txBody>
      </p:sp>
      <p:sp>
        <p:nvSpPr>
          <p:cNvPr id="83" name="同心圆 82"/>
          <p:cNvSpPr/>
          <p:nvPr/>
        </p:nvSpPr>
        <p:spPr>
          <a:xfrm>
            <a:off x="2534808" y="920679"/>
            <a:ext cx="1423818" cy="1404156"/>
          </a:xfrm>
          <a:prstGeom prst="donut">
            <a:avLst>
              <a:gd name="adj" fmla="val 13848"/>
            </a:avLst>
          </a:prstGeom>
          <a:gradFill>
            <a:gsLst>
              <a:gs pos="0">
                <a:schemeClr val="accent6">
                  <a:lumMod val="100000"/>
                </a:schemeClr>
              </a:gs>
              <a:gs pos="79000">
                <a:schemeClr val="accent6">
                  <a:lumMod val="75000"/>
                </a:schemeClr>
              </a:gs>
              <a:gs pos="80000">
                <a:srgbClr val="FFC000"/>
              </a:gs>
              <a:gs pos="100000">
                <a:srgbClr val="FFC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TextBox 83"/>
          <p:cNvSpPr txBox="1"/>
          <p:nvPr/>
        </p:nvSpPr>
        <p:spPr>
          <a:xfrm>
            <a:off x="4128611" y="1102557"/>
            <a:ext cx="3179693" cy="1200329"/>
          </a:xfrm>
          <a:prstGeom prst="rect">
            <a:avLst/>
          </a:prstGeom>
          <a:noFill/>
        </p:spPr>
        <p:txBody>
          <a:bodyPr wrap="square" rtlCol="0">
            <a:spAutoFit/>
          </a:bodyPr>
          <a:lstStyle/>
          <a:p>
            <a:r>
              <a:rPr lang="zh-CN" altLang="en-US" b="1" dirty="0" smtClean="0">
                <a:solidFill>
                  <a:srgbClr val="F59240"/>
                </a:solidFill>
              </a:rPr>
              <a:t>为电信行业服务</a:t>
            </a:r>
            <a:endParaRPr lang="en-US" altLang="zh-CN" b="1" dirty="0" smtClean="0">
              <a:solidFill>
                <a:srgbClr val="F59240"/>
              </a:solidFill>
            </a:endParaRPr>
          </a:p>
          <a:p>
            <a:r>
              <a:rPr lang="zh-CN" altLang="en-US" dirty="0" smtClean="0"/>
              <a:t>我们为特种行业服务，接触大量特殊敏感信息，稍有不慎，会造成重大影响</a:t>
            </a:r>
          </a:p>
        </p:txBody>
      </p:sp>
      <p:sp>
        <p:nvSpPr>
          <p:cNvPr id="85" name="TextBox 84"/>
          <p:cNvSpPr txBox="1"/>
          <p:nvPr/>
        </p:nvSpPr>
        <p:spPr>
          <a:xfrm>
            <a:off x="2219917" y="3117084"/>
            <a:ext cx="2262158" cy="646331"/>
          </a:xfrm>
          <a:prstGeom prst="rect">
            <a:avLst/>
          </a:prstGeom>
          <a:noFill/>
        </p:spPr>
        <p:txBody>
          <a:bodyPr wrap="none" rtlCol="0">
            <a:spAutoFit/>
          </a:bodyPr>
          <a:lstStyle/>
          <a:p>
            <a:r>
              <a:rPr lang="zh-CN" altLang="en-US" b="1" dirty="0" smtClean="0">
                <a:solidFill>
                  <a:srgbClr val="F59240"/>
                </a:solidFill>
              </a:rPr>
              <a:t>电信行业</a:t>
            </a:r>
            <a:endParaRPr lang="en-US" altLang="zh-CN" b="1" dirty="0" smtClean="0">
              <a:solidFill>
                <a:srgbClr val="F59240"/>
              </a:solidFill>
            </a:endParaRPr>
          </a:p>
          <a:p>
            <a:r>
              <a:rPr lang="zh-CN" altLang="en-US" dirty="0" smtClean="0"/>
              <a:t>电信行业是特种行业</a:t>
            </a:r>
          </a:p>
        </p:txBody>
      </p:sp>
      <p:sp>
        <p:nvSpPr>
          <p:cNvPr id="86" name="TextBox 85"/>
          <p:cNvSpPr txBox="1"/>
          <p:nvPr/>
        </p:nvSpPr>
        <p:spPr>
          <a:xfrm>
            <a:off x="6156177" y="2745409"/>
            <a:ext cx="2520280" cy="923330"/>
          </a:xfrm>
          <a:prstGeom prst="rect">
            <a:avLst/>
          </a:prstGeom>
          <a:noFill/>
        </p:spPr>
        <p:txBody>
          <a:bodyPr wrap="square" rtlCol="0">
            <a:spAutoFit/>
          </a:bodyPr>
          <a:lstStyle/>
          <a:p>
            <a:r>
              <a:rPr lang="zh-CN" altLang="en-US" b="1" dirty="0" smtClean="0">
                <a:solidFill>
                  <a:srgbClr val="F59240"/>
                </a:solidFill>
              </a:rPr>
              <a:t>龙头企业</a:t>
            </a:r>
            <a:endParaRPr lang="en-US" altLang="zh-CN" b="1" dirty="0" smtClean="0">
              <a:solidFill>
                <a:srgbClr val="F59240"/>
              </a:solidFill>
            </a:endParaRPr>
          </a:p>
          <a:p>
            <a:r>
              <a:rPr lang="zh-CN" altLang="en-US" dirty="0" smtClean="0"/>
              <a:t>我们</a:t>
            </a:r>
            <a:r>
              <a:rPr lang="zh-CN" altLang="en-US" dirty="0" smtClean="0"/>
              <a:t>还是为特种行业服务的龙头企业</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矩形 380"/>
          <p:cNvSpPr/>
          <p:nvPr/>
        </p:nvSpPr>
        <p:spPr>
          <a:xfrm>
            <a:off x="6948264" y="771550"/>
            <a:ext cx="1944216" cy="2880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376" name="组合 375"/>
          <p:cNvGrpSpPr/>
          <p:nvPr/>
        </p:nvGrpSpPr>
        <p:grpSpPr>
          <a:xfrm>
            <a:off x="0" y="987574"/>
            <a:ext cx="7470280" cy="3680940"/>
            <a:chOff x="1043608" y="987574"/>
            <a:chExt cx="7470280" cy="3680940"/>
          </a:xfrm>
        </p:grpSpPr>
        <p:sp>
          <p:nvSpPr>
            <p:cNvPr id="176" name="Freeform 4"/>
            <p:cNvSpPr>
              <a:spLocks/>
            </p:cNvSpPr>
            <p:nvPr/>
          </p:nvSpPr>
          <p:spPr bwMode="auto">
            <a:xfrm>
              <a:off x="4793252" y="3723469"/>
              <a:ext cx="265651" cy="262597"/>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7" name="Freeform 5"/>
            <p:cNvSpPr>
              <a:spLocks/>
            </p:cNvSpPr>
            <p:nvPr/>
          </p:nvSpPr>
          <p:spPr bwMode="auto">
            <a:xfrm>
              <a:off x="5058902" y="3692935"/>
              <a:ext cx="164887" cy="143512"/>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8" name="Freeform 6"/>
            <p:cNvSpPr>
              <a:spLocks/>
            </p:cNvSpPr>
            <p:nvPr/>
          </p:nvSpPr>
          <p:spPr bwMode="auto">
            <a:xfrm>
              <a:off x="4953559" y="3740263"/>
              <a:ext cx="186261" cy="200002"/>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9" name="Freeform 7"/>
            <p:cNvSpPr>
              <a:spLocks/>
            </p:cNvSpPr>
            <p:nvPr/>
          </p:nvSpPr>
          <p:spPr bwMode="auto">
            <a:xfrm>
              <a:off x="5171880" y="3912784"/>
              <a:ext cx="29008" cy="35115"/>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0" name="Freeform 8"/>
            <p:cNvSpPr>
              <a:spLocks/>
            </p:cNvSpPr>
            <p:nvPr/>
          </p:nvSpPr>
          <p:spPr bwMode="auto">
            <a:xfrm>
              <a:off x="5097071" y="3970799"/>
              <a:ext cx="45802" cy="51909"/>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1" name="Freeform 9"/>
            <p:cNvSpPr>
              <a:spLocks noEditPoints="1"/>
            </p:cNvSpPr>
            <p:nvPr/>
          </p:nvSpPr>
          <p:spPr bwMode="auto">
            <a:xfrm>
              <a:off x="4883329" y="3828813"/>
              <a:ext cx="332827" cy="293132"/>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2" name="Freeform 10"/>
            <p:cNvSpPr>
              <a:spLocks/>
            </p:cNvSpPr>
            <p:nvPr/>
          </p:nvSpPr>
          <p:spPr bwMode="auto">
            <a:xfrm>
              <a:off x="4793252" y="3485300"/>
              <a:ext cx="242750" cy="258017"/>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3" name="Freeform 11"/>
            <p:cNvSpPr>
              <a:spLocks/>
            </p:cNvSpPr>
            <p:nvPr/>
          </p:nvSpPr>
          <p:spPr bwMode="auto">
            <a:xfrm>
              <a:off x="4994780" y="3534155"/>
              <a:ext cx="238170" cy="210688"/>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4" name="Freeform 12"/>
            <p:cNvSpPr>
              <a:spLocks/>
            </p:cNvSpPr>
            <p:nvPr/>
          </p:nvSpPr>
          <p:spPr bwMode="auto">
            <a:xfrm>
              <a:off x="5135239" y="3384536"/>
              <a:ext cx="41222" cy="36641"/>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5" name="Freeform 13"/>
            <p:cNvSpPr>
              <a:spLocks/>
            </p:cNvSpPr>
            <p:nvPr/>
          </p:nvSpPr>
          <p:spPr bwMode="auto">
            <a:xfrm>
              <a:off x="5385622" y="3108198"/>
              <a:ext cx="215269" cy="287025"/>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6" name="Freeform 14"/>
            <p:cNvSpPr>
              <a:spLocks/>
            </p:cNvSpPr>
            <p:nvPr/>
          </p:nvSpPr>
          <p:spPr bwMode="auto">
            <a:xfrm>
              <a:off x="4278745" y="2579950"/>
              <a:ext cx="250383" cy="1984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7" name="Freeform 15"/>
            <p:cNvSpPr>
              <a:spLocks/>
            </p:cNvSpPr>
            <p:nvPr/>
          </p:nvSpPr>
          <p:spPr bwMode="auto">
            <a:xfrm>
              <a:off x="4703175" y="2544836"/>
              <a:ext cx="90077" cy="167940"/>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8" name="Freeform 16"/>
            <p:cNvSpPr>
              <a:spLocks/>
            </p:cNvSpPr>
            <p:nvPr/>
          </p:nvSpPr>
          <p:spPr bwMode="auto">
            <a:xfrm>
              <a:off x="4368821" y="2550943"/>
              <a:ext cx="432064" cy="413744"/>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9" name="Freeform 17"/>
            <p:cNvSpPr>
              <a:spLocks/>
            </p:cNvSpPr>
            <p:nvPr/>
          </p:nvSpPr>
          <p:spPr bwMode="auto">
            <a:xfrm>
              <a:off x="4747450" y="2645600"/>
              <a:ext cx="316033" cy="303819"/>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0" name="Freeform 18"/>
            <p:cNvSpPr>
              <a:spLocks/>
            </p:cNvSpPr>
            <p:nvPr/>
          </p:nvSpPr>
          <p:spPr bwMode="auto">
            <a:xfrm>
              <a:off x="4205462" y="3068503"/>
              <a:ext cx="59543" cy="21374"/>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1" name="Freeform 19"/>
            <p:cNvSpPr>
              <a:spLocks/>
            </p:cNvSpPr>
            <p:nvPr/>
          </p:nvSpPr>
          <p:spPr bwMode="auto">
            <a:xfrm>
              <a:off x="4193248" y="3012014"/>
              <a:ext cx="120612" cy="97711"/>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2" name="Freeform 20"/>
            <p:cNvSpPr>
              <a:spLocks/>
            </p:cNvSpPr>
            <p:nvPr/>
          </p:nvSpPr>
          <p:spPr bwMode="auto">
            <a:xfrm>
              <a:off x="4208515" y="3099037"/>
              <a:ext cx="58016" cy="32062"/>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3" name="Freeform 21"/>
            <p:cNvSpPr>
              <a:spLocks/>
            </p:cNvSpPr>
            <p:nvPr/>
          </p:nvSpPr>
          <p:spPr bwMode="auto">
            <a:xfrm>
              <a:off x="4851267" y="3129572"/>
              <a:ext cx="253437" cy="17862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4" name="Freeform 22"/>
            <p:cNvSpPr>
              <a:spLocks/>
            </p:cNvSpPr>
            <p:nvPr/>
          </p:nvSpPr>
          <p:spPr bwMode="auto">
            <a:xfrm>
              <a:off x="4608518" y="3070030"/>
              <a:ext cx="245804" cy="204581"/>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5" name="Freeform 23"/>
            <p:cNvSpPr>
              <a:spLocks/>
            </p:cNvSpPr>
            <p:nvPr/>
          </p:nvSpPr>
          <p:spPr bwMode="auto">
            <a:xfrm>
              <a:off x="4567296" y="3102091"/>
              <a:ext cx="62596" cy="128245"/>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6" name="Freeform 24"/>
            <p:cNvSpPr>
              <a:spLocks/>
            </p:cNvSpPr>
            <p:nvPr/>
          </p:nvSpPr>
          <p:spPr bwMode="auto">
            <a:xfrm>
              <a:off x="4548975" y="3129572"/>
              <a:ext cx="39695" cy="108398"/>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7" name="Freeform 25"/>
            <p:cNvSpPr>
              <a:spLocks/>
            </p:cNvSpPr>
            <p:nvPr/>
          </p:nvSpPr>
          <p:spPr bwMode="auto">
            <a:xfrm>
              <a:off x="4729129" y="3086824"/>
              <a:ext cx="154200" cy="239697"/>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8" name="Freeform 26"/>
            <p:cNvSpPr>
              <a:spLocks/>
            </p:cNvSpPr>
            <p:nvPr/>
          </p:nvSpPr>
          <p:spPr bwMode="auto">
            <a:xfrm>
              <a:off x="4373402" y="3138732"/>
              <a:ext cx="126719" cy="129772"/>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9" name="Freeform 27"/>
            <p:cNvSpPr>
              <a:spLocks/>
            </p:cNvSpPr>
            <p:nvPr/>
          </p:nvSpPr>
          <p:spPr bwMode="auto">
            <a:xfrm>
              <a:off x="4484853" y="3131099"/>
              <a:ext cx="88550" cy="134352"/>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0" name="Freeform 28"/>
            <p:cNvSpPr>
              <a:spLocks/>
            </p:cNvSpPr>
            <p:nvPr/>
          </p:nvSpPr>
          <p:spPr bwMode="auto">
            <a:xfrm>
              <a:off x="4235996" y="3099037"/>
              <a:ext cx="158780" cy="11755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1" name="Freeform 29"/>
            <p:cNvSpPr>
              <a:spLocks/>
            </p:cNvSpPr>
            <p:nvPr/>
          </p:nvSpPr>
          <p:spPr bwMode="auto">
            <a:xfrm>
              <a:off x="4312333" y="3186061"/>
              <a:ext cx="85497" cy="82443"/>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2" name="Freeform 30"/>
            <p:cNvSpPr>
              <a:spLocks/>
            </p:cNvSpPr>
            <p:nvPr/>
          </p:nvSpPr>
          <p:spPr bwMode="auto">
            <a:xfrm>
              <a:off x="4275691" y="3155527"/>
              <a:ext cx="61069" cy="65650"/>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3" name="Freeform 31"/>
            <p:cNvSpPr>
              <a:spLocks/>
            </p:cNvSpPr>
            <p:nvPr/>
          </p:nvSpPr>
          <p:spPr bwMode="auto">
            <a:xfrm>
              <a:off x="4197828" y="2770791"/>
              <a:ext cx="172521" cy="141986"/>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4" name="Freeform 32"/>
            <p:cNvSpPr>
              <a:spLocks/>
            </p:cNvSpPr>
            <p:nvPr/>
          </p:nvSpPr>
          <p:spPr bwMode="auto">
            <a:xfrm>
              <a:off x="4196302" y="2778425"/>
              <a:ext cx="251911" cy="276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5" name="Freeform 33"/>
            <p:cNvSpPr>
              <a:spLocks/>
            </p:cNvSpPr>
            <p:nvPr/>
          </p:nvSpPr>
          <p:spPr bwMode="auto">
            <a:xfrm>
              <a:off x="4294012" y="2830333"/>
              <a:ext cx="346568" cy="325193"/>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6" name="Freeform 34"/>
            <p:cNvSpPr>
              <a:spLocks/>
            </p:cNvSpPr>
            <p:nvPr/>
          </p:nvSpPr>
          <p:spPr bwMode="auto">
            <a:xfrm>
              <a:off x="4437525" y="3045602"/>
              <a:ext cx="169467" cy="120612"/>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7" name="Freeform 35"/>
            <p:cNvSpPr>
              <a:spLocks/>
            </p:cNvSpPr>
            <p:nvPr/>
          </p:nvSpPr>
          <p:spPr bwMode="auto">
            <a:xfrm>
              <a:off x="4555082" y="2865449"/>
              <a:ext cx="323666" cy="251910"/>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8" name="Freeform 36"/>
            <p:cNvSpPr>
              <a:spLocks/>
            </p:cNvSpPr>
            <p:nvPr/>
          </p:nvSpPr>
          <p:spPr bwMode="auto">
            <a:xfrm>
              <a:off x="4832947" y="2865449"/>
              <a:ext cx="207635" cy="343514"/>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9" name="Freeform 37"/>
            <p:cNvSpPr>
              <a:spLocks/>
            </p:cNvSpPr>
            <p:nvPr/>
          </p:nvSpPr>
          <p:spPr bwMode="auto">
            <a:xfrm>
              <a:off x="5051269" y="2674607"/>
              <a:ext cx="227483" cy="225956"/>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0" name="Freeform 38"/>
            <p:cNvSpPr>
              <a:spLocks/>
            </p:cNvSpPr>
            <p:nvPr/>
          </p:nvSpPr>
          <p:spPr bwMode="auto">
            <a:xfrm>
              <a:off x="4733710" y="3315833"/>
              <a:ext cx="117559" cy="129772"/>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1" name="Freeform 39"/>
            <p:cNvSpPr>
              <a:spLocks/>
            </p:cNvSpPr>
            <p:nvPr/>
          </p:nvSpPr>
          <p:spPr bwMode="auto">
            <a:xfrm>
              <a:off x="4745924" y="3317360"/>
              <a:ext cx="45802" cy="27481"/>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2" name="Freeform 40"/>
            <p:cNvSpPr>
              <a:spLocks/>
            </p:cNvSpPr>
            <p:nvPr/>
          </p:nvSpPr>
          <p:spPr bwMode="auto">
            <a:xfrm>
              <a:off x="4782565" y="3285298"/>
              <a:ext cx="148093" cy="181681"/>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3" name="Freeform 41"/>
            <p:cNvSpPr>
              <a:spLocks/>
            </p:cNvSpPr>
            <p:nvPr/>
          </p:nvSpPr>
          <p:spPr bwMode="auto">
            <a:xfrm>
              <a:off x="4991726" y="2866975"/>
              <a:ext cx="345041" cy="424430"/>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4" name="Freeform 42"/>
            <p:cNvSpPr>
              <a:spLocks/>
            </p:cNvSpPr>
            <p:nvPr/>
          </p:nvSpPr>
          <p:spPr bwMode="auto">
            <a:xfrm>
              <a:off x="5400889" y="3095984"/>
              <a:ext cx="39695" cy="3969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5" name="Freeform 43"/>
            <p:cNvSpPr>
              <a:spLocks/>
            </p:cNvSpPr>
            <p:nvPr/>
          </p:nvSpPr>
          <p:spPr bwMode="auto">
            <a:xfrm>
              <a:off x="5290965" y="2983006"/>
              <a:ext cx="140459" cy="11908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6" name="Freeform 44"/>
            <p:cNvSpPr>
              <a:spLocks/>
            </p:cNvSpPr>
            <p:nvPr/>
          </p:nvSpPr>
          <p:spPr bwMode="auto">
            <a:xfrm>
              <a:off x="5219209" y="3048656"/>
              <a:ext cx="311452" cy="242750"/>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7" name="Freeform 45"/>
            <p:cNvSpPr>
              <a:spLocks/>
            </p:cNvSpPr>
            <p:nvPr/>
          </p:nvSpPr>
          <p:spPr bwMode="auto">
            <a:xfrm>
              <a:off x="5268065" y="2605905"/>
              <a:ext cx="32062" cy="38169"/>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8" name="Freeform 46"/>
            <p:cNvSpPr>
              <a:spLocks/>
            </p:cNvSpPr>
            <p:nvPr/>
          </p:nvSpPr>
          <p:spPr bwMode="auto">
            <a:xfrm>
              <a:off x="5277225" y="2546362"/>
              <a:ext cx="143512" cy="114505"/>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9" name="Freeform 47"/>
            <p:cNvSpPr>
              <a:spLocks/>
            </p:cNvSpPr>
            <p:nvPr/>
          </p:nvSpPr>
          <p:spPr bwMode="auto">
            <a:xfrm>
              <a:off x="7144413" y="2523462"/>
              <a:ext cx="77864" cy="97711"/>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0" name="Freeform 48"/>
            <p:cNvSpPr>
              <a:spLocks/>
            </p:cNvSpPr>
            <p:nvPr/>
          </p:nvSpPr>
          <p:spPr bwMode="auto">
            <a:xfrm>
              <a:off x="6364255" y="2798273"/>
              <a:ext cx="91604" cy="123665"/>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1" name="Freeform 49"/>
            <p:cNvSpPr>
              <a:spLocks/>
            </p:cNvSpPr>
            <p:nvPr/>
          </p:nvSpPr>
          <p:spPr bwMode="auto">
            <a:xfrm>
              <a:off x="5965779" y="2590638"/>
              <a:ext cx="578630" cy="610691"/>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92D050"/>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2" name="Freeform 50"/>
            <p:cNvSpPr>
              <a:spLocks/>
            </p:cNvSpPr>
            <p:nvPr/>
          </p:nvSpPr>
          <p:spPr bwMode="auto">
            <a:xfrm>
              <a:off x="6364255" y="2166207"/>
              <a:ext cx="651913" cy="282445"/>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3" name="Freeform 51"/>
            <p:cNvSpPr>
              <a:spLocks/>
            </p:cNvSpPr>
            <p:nvPr/>
          </p:nvSpPr>
          <p:spPr bwMode="auto">
            <a:xfrm>
              <a:off x="5266537" y="2657814"/>
              <a:ext cx="10688" cy="29008"/>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4" name="Freeform 52"/>
            <p:cNvSpPr>
              <a:spLocks/>
            </p:cNvSpPr>
            <p:nvPr/>
          </p:nvSpPr>
          <p:spPr bwMode="auto">
            <a:xfrm>
              <a:off x="5248217" y="2639493"/>
              <a:ext cx="30535" cy="87024"/>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5" name="Freeform 53"/>
            <p:cNvSpPr>
              <a:spLocks/>
            </p:cNvSpPr>
            <p:nvPr/>
          </p:nvSpPr>
          <p:spPr bwMode="auto">
            <a:xfrm>
              <a:off x="5265011" y="2639493"/>
              <a:ext cx="88550" cy="94657"/>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6" name="Freeform 54"/>
            <p:cNvSpPr>
              <a:spLocks/>
            </p:cNvSpPr>
            <p:nvPr/>
          </p:nvSpPr>
          <p:spPr bwMode="auto">
            <a:xfrm>
              <a:off x="5988680" y="2401323"/>
              <a:ext cx="225956" cy="9923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7" name="Freeform 55"/>
            <p:cNvSpPr>
              <a:spLocks/>
            </p:cNvSpPr>
            <p:nvPr/>
          </p:nvSpPr>
          <p:spPr bwMode="auto">
            <a:xfrm>
              <a:off x="5367301" y="2390636"/>
              <a:ext cx="143512" cy="64123"/>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8" name="Freeform 56"/>
            <p:cNvSpPr>
              <a:spLocks noEditPoints="1"/>
            </p:cNvSpPr>
            <p:nvPr/>
          </p:nvSpPr>
          <p:spPr bwMode="auto">
            <a:xfrm>
              <a:off x="5080277" y="2425751"/>
              <a:ext cx="390842" cy="154200"/>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9" name="Freeform 57"/>
            <p:cNvSpPr>
              <a:spLocks/>
            </p:cNvSpPr>
            <p:nvPr/>
          </p:nvSpPr>
          <p:spPr bwMode="auto">
            <a:xfrm>
              <a:off x="6168834" y="2581477"/>
              <a:ext cx="48855" cy="45802"/>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0" name="Freeform 58"/>
            <p:cNvSpPr>
              <a:spLocks/>
            </p:cNvSpPr>
            <p:nvPr/>
          </p:nvSpPr>
          <p:spPr bwMode="auto">
            <a:xfrm>
              <a:off x="7104718" y="2408957"/>
              <a:ext cx="141986" cy="135879"/>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1" name="Freeform 59"/>
            <p:cNvSpPr>
              <a:spLocks/>
            </p:cNvSpPr>
            <p:nvPr/>
          </p:nvSpPr>
          <p:spPr bwMode="auto">
            <a:xfrm>
              <a:off x="6211582" y="2712776"/>
              <a:ext cx="160307" cy="91604"/>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FFC000"/>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2" name="Freeform 60"/>
            <p:cNvSpPr>
              <a:spLocks/>
            </p:cNvSpPr>
            <p:nvPr/>
          </p:nvSpPr>
          <p:spPr bwMode="auto">
            <a:xfrm>
              <a:off x="6443645" y="2753997"/>
              <a:ext cx="175574" cy="392369"/>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3" name="Freeform 61"/>
            <p:cNvSpPr>
              <a:spLocks/>
            </p:cNvSpPr>
            <p:nvPr/>
          </p:nvSpPr>
          <p:spPr bwMode="auto">
            <a:xfrm>
              <a:off x="6382576" y="2760104"/>
              <a:ext cx="62596" cy="38169"/>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4" name="Freeform 62"/>
            <p:cNvSpPr>
              <a:spLocks/>
            </p:cNvSpPr>
            <p:nvPr/>
          </p:nvSpPr>
          <p:spPr bwMode="auto">
            <a:xfrm>
              <a:off x="6642120" y="2868502"/>
              <a:ext cx="154200" cy="319086"/>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5" name="Freeform 63"/>
            <p:cNvSpPr>
              <a:spLocks/>
            </p:cNvSpPr>
            <p:nvPr/>
          </p:nvSpPr>
          <p:spPr bwMode="auto">
            <a:xfrm>
              <a:off x="6642120" y="3059342"/>
              <a:ext cx="126719" cy="90077"/>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6" name="Freeform 64"/>
            <p:cNvSpPr>
              <a:spLocks/>
            </p:cNvSpPr>
            <p:nvPr/>
          </p:nvSpPr>
          <p:spPr bwMode="auto">
            <a:xfrm>
              <a:off x="6600897" y="2888349"/>
              <a:ext cx="154200" cy="187788"/>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7" name="Freeform 65"/>
            <p:cNvSpPr>
              <a:spLocks/>
            </p:cNvSpPr>
            <p:nvPr/>
          </p:nvSpPr>
          <p:spPr bwMode="auto">
            <a:xfrm>
              <a:off x="6547462" y="2931097"/>
              <a:ext cx="169467" cy="31603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FFC000"/>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8" name="Freeform 66"/>
            <p:cNvSpPr>
              <a:spLocks/>
            </p:cNvSpPr>
            <p:nvPr/>
          </p:nvSpPr>
          <p:spPr bwMode="auto">
            <a:xfrm>
              <a:off x="4843634" y="2080711"/>
              <a:ext cx="200002" cy="163360"/>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9" name="Freeform 67"/>
            <p:cNvSpPr>
              <a:spLocks/>
            </p:cNvSpPr>
            <p:nvPr/>
          </p:nvSpPr>
          <p:spPr bwMode="auto">
            <a:xfrm>
              <a:off x="4872642" y="2346361"/>
              <a:ext cx="76336" cy="71757"/>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0" name="Freeform 68"/>
            <p:cNvSpPr>
              <a:spLocks/>
            </p:cNvSpPr>
            <p:nvPr/>
          </p:nvSpPr>
          <p:spPr bwMode="auto">
            <a:xfrm>
              <a:off x="4836000" y="2314300"/>
              <a:ext cx="109924" cy="94657"/>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1" name="Freeform 69"/>
            <p:cNvSpPr>
              <a:spLocks/>
            </p:cNvSpPr>
            <p:nvPr/>
          </p:nvSpPr>
          <p:spPr bwMode="auto">
            <a:xfrm>
              <a:off x="4942871" y="2415064"/>
              <a:ext cx="38169" cy="74810"/>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2" name="Freeform 70"/>
            <p:cNvSpPr>
              <a:spLocks/>
            </p:cNvSpPr>
            <p:nvPr/>
          </p:nvSpPr>
          <p:spPr bwMode="auto">
            <a:xfrm>
              <a:off x="4752031" y="2247124"/>
              <a:ext cx="154200" cy="68703"/>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3" name="Freeform 71"/>
            <p:cNvSpPr>
              <a:spLocks/>
            </p:cNvSpPr>
            <p:nvPr/>
          </p:nvSpPr>
          <p:spPr bwMode="auto">
            <a:xfrm>
              <a:off x="4883329" y="2254758"/>
              <a:ext cx="137406" cy="77864"/>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4" name="Freeform 72"/>
            <p:cNvSpPr>
              <a:spLocks/>
            </p:cNvSpPr>
            <p:nvPr/>
          </p:nvSpPr>
          <p:spPr bwMode="auto">
            <a:xfrm>
              <a:off x="4805465" y="2192161"/>
              <a:ext cx="129772" cy="67176"/>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5" name="Freeform 73"/>
            <p:cNvSpPr>
              <a:spLocks/>
            </p:cNvSpPr>
            <p:nvPr/>
          </p:nvSpPr>
          <p:spPr bwMode="auto">
            <a:xfrm>
              <a:off x="4898596" y="2231856"/>
              <a:ext cx="116031" cy="48855"/>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6" name="Freeform 74"/>
            <p:cNvSpPr>
              <a:spLocks/>
            </p:cNvSpPr>
            <p:nvPr/>
          </p:nvSpPr>
          <p:spPr bwMode="auto">
            <a:xfrm>
              <a:off x="4348974" y="2425751"/>
              <a:ext cx="77864" cy="128245"/>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7" name="Freeform 75"/>
            <p:cNvSpPr>
              <a:spLocks/>
            </p:cNvSpPr>
            <p:nvPr/>
          </p:nvSpPr>
          <p:spPr bwMode="auto">
            <a:xfrm>
              <a:off x="4617678" y="2124985"/>
              <a:ext cx="85497" cy="73283"/>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8" name="Freeform 76"/>
            <p:cNvSpPr>
              <a:spLocks/>
            </p:cNvSpPr>
            <p:nvPr/>
          </p:nvSpPr>
          <p:spPr bwMode="auto">
            <a:xfrm>
              <a:off x="4672641" y="2218116"/>
              <a:ext cx="15267" cy="18321"/>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9" name="Freeform 77"/>
            <p:cNvSpPr>
              <a:spLocks/>
            </p:cNvSpPr>
            <p:nvPr/>
          </p:nvSpPr>
          <p:spPr bwMode="auto">
            <a:xfrm>
              <a:off x="4603937" y="2178421"/>
              <a:ext cx="80917" cy="58016"/>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0" name="Freeform 78"/>
            <p:cNvSpPr>
              <a:spLocks/>
            </p:cNvSpPr>
            <p:nvPr/>
          </p:nvSpPr>
          <p:spPr bwMode="auto">
            <a:xfrm>
              <a:off x="4970352" y="2263918"/>
              <a:ext cx="187788" cy="123665"/>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1" name="Freeform 79"/>
            <p:cNvSpPr>
              <a:spLocks/>
            </p:cNvSpPr>
            <p:nvPr/>
          </p:nvSpPr>
          <p:spPr bwMode="auto">
            <a:xfrm>
              <a:off x="5098597" y="2260865"/>
              <a:ext cx="64123" cy="7939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2" name="Freeform 80"/>
            <p:cNvSpPr>
              <a:spLocks/>
            </p:cNvSpPr>
            <p:nvPr/>
          </p:nvSpPr>
          <p:spPr bwMode="auto">
            <a:xfrm>
              <a:off x="5005467" y="2373842"/>
              <a:ext cx="129772" cy="71757"/>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3" name="Freeform 81"/>
            <p:cNvSpPr>
              <a:spLocks/>
            </p:cNvSpPr>
            <p:nvPr/>
          </p:nvSpPr>
          <p:spPr bwMode="auto">
            <a:xfrm>
              <a:off x="4968826" y="2418117"/>
              <a:ext cx="56489" cy="41222"/>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4" name="Freeform 82"/>
            <p:cNvSpPr>
              <a:spLocks/>
            </p:cNvSpPr>
            <p:nvPr/>
          </p:nvSpPr>
          <p:spPr bwMode="auto">
            <a:xfrm>
              <a:off x="5005467" y="2153994"/>
              <a:ext cx="369468" cy="215269"/>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5" name="Freeform 83"/>
            <p:cNvSpPr>
              <a:spLocks/>
            </p:cNvSpPr>
            <p:nvPr/>
          </p:nvSpPr>
          <p:spPr bwMode="auto">
            <a:xfrm>
              <a:off x="5025314" y="2044069"/>
              <a:ext cx="195421" cy="140459"/>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6" name="Freeform 84"/>
            <p:cNvSpPr>
              <a:spLocks/>
            </p:cNvSpPr>
            <p:nvPr/>
          </p:nvSpPr>
          <p:spPr bwMode="auto">
            <a:xfrm>
              <a:off x="4976459" y="1989107"/>
              <a:ext cx="154200" cy="71757"/>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7" name="Freeform 85"/>
            <p:cNvSpPr>
              <a:spLocks/>
            </p:cNvSpPr>
            <p:nvPr/>
          </p:nvSpPr>
          <p:spPr bwMode="auto">
            <a:xfrm>
              <a:off x="4976459" y="2034909"/>
              <a:ext cx="120612" cy="76336"/>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8" name="Freeform 86"/>
            <p:cNvSpPr>
              <a:spLocks/>
            </p:cNvSpPr>
            <p:nvPr/>
          </p:nvSpPr>
          <p:spPr bwMode="auto">
            <a:xfrm>
              <a:off x="4680274" y="2282239"/>
              <a:ext cx="93131" cy="53436"/>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9" name="Freeform 87"/>
            <p:cNvSpPr>
              <a:spLocks/>
            </p:cNvSpPr>
            <p:nvPr/>
          </p:nvSpPr>
          <p:spPr bwMode="auto">
            <a:xfrm>
              <a:off x="4678748" y="2085290"/>
              <a:ext cx="184735" cy="210688"/>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0" name="Freeform 88"/>
            <p:cNvSpPr>
              <a:spLocks/>
            </p:cNvSpPr>
            <p:nvPr/>
          </p:nvSpPr>
          <p:spPr bwMode="auto">
            <a:xfrm>
              <a:off x="4981040" y="1582998"/>
              <a:ext cx="216795" cy="346568"/>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1" name="Freeform 89"/>
            <p:cNvSpPr>
              <a:spLocks/>
            </p:cNvSpPr>
            <p:nvPr/>
          </p:nvSpPr>
          <p:spPr bwMode="auto">
            <a:xfrm>
              <a:off x="5258904" y="2668500"/>
              <a:ext cx="438171" cy="349621"/>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2" name="Freeform 90"/>
            <p:cNvSpPr>
              <a:spLocks/>
            </p:cNvSpPr>
            <p:nvPr/>
          </p:nvSpPr>
          <p:spPr bwMode="auto">
            <a:xfrm>
              <a:off x="5617685" y="2828807"/>
              <a:ext cx="167940" cy="184734"/>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3" name="Freeform 91"/>
            <p:cNvSpPr>
              <a:spLocks/>
            </p:cNvSpPr>
            <p:nvPr/>
          </p:nvSpPr>
          <p:spPr bwMode="auto">
            <a:xfrm>
              <a:off x="5591731" y="2805906"/>
              <a:ext cx="24428" cy="36641"/>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4" name="Freeform 92"/>
            <p:cNvSpPr>
              <a:spLocks/>
            </p:cNvSpPr>
            <p:nvPr/>
          </p:nvSpPr>
          <p:spPr bwMode="auto">
            <a:xfrm>
              <a:off x="5617685" y="2802852"/>
              <a:ext cx="99238" cy="80917"/>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5" name="Freeform 93"/>
            <p:cNvSpPr>
              <a:spLocks noEditPoints="1"/>
            </p:cNvSpPr>
            <p:nvPr/>
          </p:nvSpPr>
          <p:spPr bwMode="auto">
            <a:xfrm>
              <a:off x="6597844" y="3227282"/>
              <a:ext cx="403056" cy="125192"/>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FF0000"/>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6" name="Freeform 94"/>
            <p:cNvSpPr>
              <a:spLocks/>
            </p:cNvSpPr>
            <p:nvPr/>
          </p:nvSpPr>
          <p:spPr bwMode="auto">
            <a:xfrm>
              <a:off x="6889450" y="3266977"/>
              <a:ext cx="27481" cy="16794"/>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7" name="Freeform 95"/>
            <p:cNvSpPr>
              <a:spLocks/>
            </p:cNvSpPr>
            <p:nvPr/>
          </p:nvSpPr>
          <p:spPr bwMode="auto">
            <a:xfrm>
              <a:off x="5345927" y="2541782"/>
              <a:ext cx="201528" cy="1984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8" name="Freeform 96"/>
            <p:cNvSpPr>
              <a:spLocks/>
            </p:cNvSpPr>
            <p:nvPr/>
          </p:nvSpPr>
          <p:spPr bwMode="auto">
            <a:xfrm>
              <a:off x="5507760" y="2714302"/>
              <a:ext cx="39695" cy="36641"/>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9" name="Freeform 97"/>
            <p:cNvSpPr>
              <a:spLocks noEditPoints="1"/>
            </p:cNvSpPr>
            <p:nvPr/>
          </p:nvSpPr>
          <p:spPr bwMode="auto">
            <a:xfrm>
              <a:off x="4449738" y="2192161"/>
              <a:ext cx="303819" cy="251910"/>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0" name="Freeform 98"/>
            <p:cNvSpPr>
              <a:spLocks/>
            </p:cNvSpPr>
            <p:nvPr/>
          </p:nvSpPr>
          <p:spPr bwMode="auto">
            <a:xfrm>
              <a:off x="2668046" y="3060870"/>
              <a:ext cx="48855" cy="25955"/>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1" name="Freeform 99"/>
            <p:cNvSpPr>
              <a:spLocks/>
            </p:cNvSpPr>
            <p:nvPr/>
          </p:nvSpPr>
          <p:spPr bwMode="auto">
            <a:xfrm>
              <a:off x="2684841" y="3022701"/>
              <a:ext cx="126719" cy="70229"/>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2" name="Freeform 100"/>
            <p:cNvSpPr>
              <a:spLocks/>
            </p:cNvSpPr>
            <p:nvPr/>
          </p:nvSpPr>
          <p:spPr bwMode="auto">
            <a:xfrm>
              <a:off x="2107738" y="2657814"/>
              <a:ext cx="632065" cy="390842"/>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3" name="Freeform 101"/>
            <p:cNvSpPr>
              <a:spLocks/>
            </p:cNvSpPr>
            <p:nvPr/>
          </p:nvSpPr>
          <p:spPr bwMode="auto">
            <a:xfrm>
              <a:off x="2616138" y="2987587"/>
              <a:ext cx="88550" cy="87024"/>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4" name="Freeform 102"/>
            <p:cNvSpPr>
              <a:spLocks/>
            </p:cNvSpPr>
            <p:nvPr/>
          </p:nvSpPr>
          <p:spPr bwMode="auto">
            <a:xfrm>
              <a:off x="2686367" y="2975373"/>
              <a:ext cx="25955" cy="54962"/>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5" name="Freeform 103"/>
            <p:cNvSpPr>
              <a:spLocks/>
            </p:cNvSpPr>
            <p:nvPr/>
          </p:nvSpPr>
          <p:spPr bwMode="auto">
            <a:xfrm>
              <a:off x="2990187" y="2934151"/>
              <a:ext cx="62596" cy="53436"/>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6" name="Freeform 104"/>
            <p:cNvSpPr>
              <a:spLocks/>
            </p:cNvSpPr>
            <p:nvPr/>
          </p:nvSpPr>
          <p:spPr bwMode="auto">
            <a:xfrm>
              <a:off x="3046675" y="2943311"/>
              <a:ext cx="71757" cy="48855"/>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7" name="Freeform 105"/>
            <p:cNvSpPr>
              <a:spLocks/>
            </p:cNvSpPr>
            <p:nvPr/>
          </p:nvSpPr>
          <p:spPr bwMode="auto">
            <a:xfrm>
              <a:off x="2723009" y="3048656"/>
              <a:ext cx="88550" cy="90077"/>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8" name="Freeform 106"/>
            <p:cNvSpPr>
              <a:spLocks/>
            </p:cNvSpPr>
            <p:nvPr/>
          </p:nvSpPr>
          <p:spPr bwMode="auto">
            <a:xfrm>
              <a:off x="3002400" y="3254764"/>
              <a:ext cx="827487" cy="844281"/>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9" name="Freeform 107"/>
            <p:cNvSpPr>
              <a:spLocks/>
            </p:cNvSpPr>
            <p:nvPr/>
          </p:nvSpPr>
          <p:spPr bwMode="auto">
            <a:xfrm>
              <a:off x="3329120" y="4013548"/>
              <a:ext cx="102291" cy="112978"/>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0" name="Freeform 108"/>
            <p:cNvSpPr>
              <a:spLocks noEditPoints="1"/>
            </p:cNvSpPr>
            <p:nvPr/>
          </p:nvSpPr>
          <p:spPr bwMode="auto">
            <a:xfrm>
              <a:off x="3008507" y="3825760"/>
              <a:ext cx="419851" cy="827486"/>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1" name="Freeform 109"/>
            <p:cNvSpPr>
              <a:spLocks/>
            </p:cNvSpPr>
            <p:nvPr/>
          </p:nvSpPr>
          <p:spPr bwMode="auto">
            <a:xfrm>
              <a:off x="2962705" y="3732630"/>
              <a:ext cx="183207" cy="935884"/>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2" name="Freeform 110"/>
            <p:cNvSpPr>
              <a:spLocks/>
            </p:cNvSpPr>
            <p:nvPr/>
          </p:nvSpPr>
          <p:spPr bwMode="auto">
            <a:xfrm>
              <a:off x="3234463" y="3773851"/>
              <a:ext cx="184735" cy="184734"/>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3" name="Freeform 111"/>
            <p:cNvSpPr>
              <a:spLocks/>
            </p:cNvSpPr>
            <p:nvPr/>
          </p:nvSpPr>
          <p:spPr bwMode="auto">
            <a:xfrm>
              <a:off x="2753543" y="3132625"/>
              <a:ext cx="68703" cy="54962"/>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4" name="Freeform 112"/>
            <p:cNvSpPr>
              <a:spLocks/>
            </p:cNvSpPr>
            <p:nvPr/>
          </p:nvSpPr>
          <p:spPr bwMode="auto">
            <a:xfrm>
              <a:off x="2816140" y="3160106"/>
              <a:ext cx="120612" cy="58016"/>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5" name="Freeform 113"/>
            <p:cNvSpPr>
              <a:spLocks/>
            </p:cNvSpPr>
            <p:nvPr/>
          </p:nvSpPr>
          <p:spPr bwMode="auto">
            <a:xfrm>
              <a:off x="2898583" y="3100565"/>
              <a:ext cx="247330" cy="352674"/>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6" name="Freeform 114"/>
            <p:cNvSpPr>
              <a:spLocks/>
            </p:cNvSpPr>
            <p:nvPr/>
          </p:nvSpPr>
          <p:spPr bwMode="auto">
            <a:xfrm>
              <a:off x="3092477" y="3569269"/>
              <a:ext cx="256490" cy="288552"/>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7" name="Freeform 115"/>
            <p:cNvSpPr>
              <a:spLocks/>
            </p:cNvSpPr>
            <p:nvPr/>
          </p:nvSpPr>
          <p:spPr bwMode="auto">
            <a:xfrm>
              <a:off x="2846674" y="3366215"/>
              <a:ext cx="268704" cy="389316"/>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8" name="Freeform 116"/>
            <p:cNvSpPr>
              <a:spLocks/>
            </p:cNvSpPr>
            <p:nvPr/>
          </p:nvSpPr>
          <p:spPr bwMode="auto">
            <a:xfrm>
              <a:off x="3014614" y="3111251"/>
              <a:ext cx="285499" cy="241223"/>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9" name="Freeform 117"/>
            <p:cNvSpPr>
              <a:spLocks/>
            </p:cNvSpPr>
            <p:nvPr/>
          </p:nvSpPr>
          <p:spPr bwMode="auto">
            <a:xfrm>
              <a:off x="3335227" y="3234917"/>
              <a:ext cx="88550" cy="93131"/>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0" name="Freeform 118"/>
            <p:cNvSpPr>
              <a:spLocks/>
            </p:cNvSpPr>
            <p:nvPr/>
          </p:nvSpPr>
          <p:spPr bwMode="auto">
            <a:xfrm>
              <a:off x="3266524" y="3187588"/>
              <a:ext cx="102291" cy="152673"/>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1" name="Freeform 119"/>
            <p:cNvSpPr>
              <a:spLocks/>
            </p:cNvSpPr>
            <p:nvPr/>
          </p:nvSpPr>
          <p:spPr bwMode="auto">
            <a:xfrm>
              <a:off x="3413090" y="3244077"/>
              <a:ext cx="64123" cy="80917"/>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2" name="Freeform 120"/>
            <p:cNvSpPr>
              <a:spLocks/>
            </p:cNvSpPr>
            <p:nvPr/>
          </p:nvSpPr>
          <p:spPr bwMode="auto">
            <a:xfrm>
              <a:off x="2781024" y="2865449"/>
              <a:ext cx="218323" cy="77864"/>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3" name="Freeform 121"/>
            <p:cNvSpPr>
              <a:spLocks/>
            </p:cNvSpPr>
            <p:nvPr/>
          </p:nvSpPr>
          <p:spPr bwMode="auto">
            <a:xfrm>
              <a:off x="2906216" y="2969266"/>
              <a:ext cx="50383" cy="24428"/>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4" name="Freeform 122"/>
            <p:cNvSpPr>
              <a:spLocks/>
            </p:cNvSpPr>
            <p:nvPr/>
          </p:nvSpPr>
          <p:spPr bwMode="auto">
            <a:xfrm>
              <a:off x="3139806" y="2967739"/>
              <a:ext cx="45802" cy="25955"/>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5" name="Freeform 123"/>
            <p:cNvSpPr>
              <a:spLocks noEditPoints="1"/>
            </p:cNvSpPr>
            <p:nvPr/>
          </p:nvSpPr>
          <p:spPr bwMode="auto">
            <a:xfrm>
              <a:off x="3029881" y="987574"/>
              <a:ext cx="1271765" cy="94809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296" name="Freeform 124"/>
            <p:cNvSpPr>
              <a:spLocks noEditPoints="1"/>
            </p:cNvSpPr>
            <p:nvPr/>
          </p:nvSpPr>
          <p:spPr bwMode="auto">
            <a:xfrm>
              <a:off x="1605444" y="1004368"/>
              <a:ext cx="1847341" cy="1421384"/>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7" name="Freeform 125"/>
            <p:cNvSpPr>
              <a:spLocks noEditPoints="1"/>
            </p:cNvSpPr>
            <p:nvPr/>
          </p:nvSpPr>
          <p:spPr bwMode="auto">
            <a:xfrm>
              <a:off x="1043608" y="1540249"/>
              <a:ext cx="2108412" cy="1294665"/>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8" name="Freeform 126"/>
            <p:cNvSpPr>
              <a:spLocks noEditPoints="1"/>
            </p:cNvSpPr>
            <p:nvPr/>
          </p:nvSpPr>
          <p:spPr bwMode="auto">
            <a:xfrm>
              <a:off x="4356608" y="2387582"/>
              <a:ext cx="265651" cy="189314"/>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9" name="Freeform 127"/>
            <p:cNvSpPr>
              <a:spLocks noEditPoints="1"/>
            </p:cNvSpPr>
            <p:nvPr/>
          </p:nvSpPr>
          <p:spPr bwMode="auto">
            <a:xfrm>
              <a:off x="4962719" y="2436438"/>
              <a:ext cx="131299" cy="163360"/>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0" name="Freeform 128"/>
            <p:cNvSpPr>
              <a:spLocks/>
            </p:cNvSpPr>
            <p:nvPr/>
          </p:nvSpPr>
          <p:spPr bwMode="auto">
            <a:xfrm>
              <a:off x="5206995" y="2578424"/>
              <a:ext cx="53436" cy="33588"/>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1" name="Freeform 129"/>
            <p:cNvSpPr>
              <a:spLocks/>
            </p:cNvSpPr>
            <p:nvPr/>
          </p:nvSpPr>
          <p:spPr bwMode="auto">
            <a:xfrm>
              <a:off x="4046682" y="1712769"/>
              <a:ext cx="222902" cy="112978"/>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2" name="Freeform 130"/>
            <p:cNvSpPr>
              <a:spLocks/>
            </p:cNvSpPr>
            <p:nvPr/>
          </p:nvSpPr>
          <p:spPr bwMode="auto">
            <a:xfrm>
              <a:off x="4333707" y="2076130"/>
              <a:ext cx="94657" cy="103817"/>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3" name="Freeform 131"/>
            <p:cNvSpPr>
              <a:spLocks noEditPoints="1"/>
            </p:cNvSpPr>
            <p:nvPr/>
          </p:nvSpPr>
          <p:spPr bwMode="auto">
            <a:xfrm>
              <a:off x="4379509" y="1905137"/>
              <a:ext cx="210688" cy="320613"/>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A5A5A5">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4" name="Freeform 132"/>
            <p:cNvSpPr>
              <a:spLocks noEditPoints="1"/>
            </p:cNvSpPr>
            <p:nvPr/>
          </p:nvSpPr>
          <p:spPr bwMode="auto">
            <a:xfrm>
              <a:off x="4379509" y="1905137"/>
              <a:ext cx="210688" cy="320613"/>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5" name="Freeform 133"/>
            <p:cNvSpPr>
              <a:spLocks noEditPoints="1"/>
            </p:cNvSpPr>
            <p:nvPr/>
          </p:nvSpPr>
          <p:spPr bwMode="auto">
            <a:xfrm>
              <a:off x="4718442" y="1998267"/>
              <a:ext cx="99238" cy="94657"/>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FF0000"/>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6" name="Freeform 134"/>
            <p:cNvSpPr>
              <a:spLocks noEditPoints="1"/>
            </p:cNvSpPr>
            <p:nvPr/>
          </p:nvSpPr>
          <p:spPr bwMode="auto">
            <a:xfrm>
              <a:off x="4787145" y="1619639"/>
              <a:ext cx="256490" cy="45343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7" name="Freeform 135"/>
            <p:cNvSpPr>
              <a:spLocks noEditPoints="1"/>
            </p:cNvSpPr>
            <p:nvPr/>
          </p:nvSpPr>
          <p:spPr bwMode="auto">
            <a:xfrm>
              <a:off x="4997833" y="1938725"/>
              <a:ext cx="131299" cy="64123"/>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8" name="Freeform 136"/>
            <p:cNvSpPr>
              <a:spLocks/>
            </p:cNvSpPr>
            <p:nvPr/>
          </p:nvSpPr>
          <p:spPr bwMode="auto">
            <a:xfrm>
              <a:off x="5239056" y="3259344"/>
              <a:ext cx="166414" cy="203055"/>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9" name="Freeform 137"/>
            <p:cNvSpPr>
              <a:spLocks/>
            </p:cNvSpPr>
            <p:nvPr/>
          </p:nvSpPr>
          <p:spPr bwMode="auto">
            <a:xfrm>
              <a:off x="5147453" y="3274611"/>
              <a:ext cx="112978" cy="11755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0" name="Freeform 138"/>
            <p:cNvSpPr>
              <a:spLocks/>
            </p:cNvSpPr>
            <p:nvPr/>
          </p:nvSpPr>
          <p:spPr bwMode="auto">
            <a:xfrm>
              <a:off x="5706235" y="2341781"/>
              <a:ext cx="367942" cy="212216"/>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1" name="Freeform 139"/>
            <p:cNvSpPr>
              <a:spLocks noEditPoints="1"/>
            </p:cNvSpPr>
            <p:nvPr/>
          </p:nvSpPr>
          <p:spPr bwMode="auto">
            <a:xfrm>
              <a:off x="4654320" y="1141773"/>
              <a:ext cx="537408" cy="84886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2" name="Freeform 140"/>
            <p:cNvSpPr>
              <a:spLocks/>
            </p:cNvSpPr>
            <p:nvPr/>
          </p:nvSpPr>
          <p:spPr bwMode="auto">
            <a:xfrm>
              <a:off x="8443659" y="1819640"/>
              <a:ext cx="70229" cy="25955"/>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3" name="Freeform 141"/>
            <p:cNvSpPr>
              <a:spLocks noEditPoints="1"/>
            </p:cNvSpPr>
            <p:nvPr/>
          </p:nvSpPr>
          <p:spPr bwMode="auto">
            <a:xfrm>
              <a:off x="7214642" y="2343308"/>
              <a:ext cx="355728" cy="354201"/>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4" name="Freeform 142"/>
            <p:cNvSpPr>
              <a:spLocks noEditPoints="1"/>
            </p:cNvSpPr>
            <p:nvPr/>
          </p:nvSpPr>
          <p:spPr bwMode="auto">
            <a:xfrm>
              <a:off x="6083337" y="2128039"/>
              <a:ext cx="1244284" cy="862601"/>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E20000"/>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5" name="Freeform 143"/>
            <p:cNvSpPr>
              <a:spLocks noEditPoints="1"/>
            </p:cNvSpPr>
            <p:nvPr/>
          </p:nvSpPr>
          <p:spPr bwMode="auto">
            <a:xfrm>
              <a:off x="6956626" y="2973846"/>
              <a:ext cx="200002" cy="280918"/>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6" name="Freeform 144"/>
            <p:cNvSpPr>
              <a:spLocks noEditPoints="1"/>
            </p:cNvSpPr>
            <p:nvPr/>
          </p:nvSpPr>
          <p:spPr bwMode="auto">
            <a:xfrm>
              <a:off x="7452812" y="3425757"/>
              <a:ext cx="262597" cy="166414"/>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7" name="Freeform 145"/>
            <p:cNvSpPr>
              <a:spLocks/>
            </p:cNvSpPr>
            <p:nvPr/>
          </p:nvSpPr>
          <p:spPr bwMode="auto">
            <a:xfrm>
              <a:off x="6200895" y="3164687"/>
              <a:ext cx="44276" cy="85497"/>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8" name="Freeform 146"/>
            <p:cNvSpPr>
              <a:spLocks/>
            </p:cNvSpPr>
            <p:nvPr/>
          </p:nvSpPr>
          <p:spPr bwMode="auto">
            <a:xfrm>
              <a:off x="5428370" y="3607438"/>
              <a:ext cx="154200" cy="305345"/>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9" name="Freeform 147"/>
            <p:cNvSpPr>
              <a:spLocks noEditPoints="1"/>
            </p:cNvSpPr>
            <p:nvPr/>
          </p:nvSpPr>
          <p:spPr bwMode="auto">
            <a:xfrm>
              <a:off x="5422264" y="2961632"/>
              <a:ext cx="248857" cy="151146"/>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0" name="Freeform 148"/>
            <p:cNvSpPr>
              <a:spLocks noEditPoints="1"/>
            </p:cNvSpPr>
            <p:nvPr/>
          </p:nvSpPr>
          <p:spPr bwMode="auto">
            <a:xfrm>
              <a:off x="7738310" y="3480719"/>
              <a:ext cx="167940" cy="120612"/>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A5A5A5">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1" name="Freeform 149"/>
            <p:cNvSpPr>
              <a:spLocks noEditPoints="1"/>
            </p:cNvSpPr>
            <p:nvPr/>
          </p:nvSpPr>
          <p:spPr bwMode="auto">
            <a:xfrm>
              <a:off x="7738310" y="3480719"/>
              <a:ext cx="167940" cy="120612"/>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2" name="Freeform 150"/>
            <p:cNvSpPr>
              <a:spLocks noEditPoints="1"/>
            </p:cNvSpPr>
            <p:nvPr/>
          </p:nvSpPr>
          <p:spPr bwMode="auto">
            <a:xfrm>
              <a:off x="6866548" y="3590644"/>
              <a:ext cx="850388" cy="757257"/>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3" name="Freeform 151"/>
            <p:cNvSpPr>
              <a:spLocks noEditPoints="1"/>
            </p:cNvSpPr>
            <p:nvPr/>
          </p:nvSpPr>
          <p:spPr bwMode="auto">
            <a:xfrm>
              <a:off x="7979533" y="4129579"/>
              <a:ext cx="259544" cy="308399"/>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4" name="Freeform 152"/>
            <p:cNvSpPr>
              <a:spLocks noEditPoints="1"/>
            </p:cNvSpPr>
            <p:nvPr/>
          </p:nvSpPr>
          <p:spPr bwMode="auto">
            <a:xfrm>
              <a:off x="8207015" y="3709728"/>
              <a:ext cx="56489" cy="51909"/>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5" name="Freeform 153"/>
            <p:cNvSpPr>
              <a:spLocks/>
            </p:cNvSpPr>
            <p:nvPr/>
          </p:nvSpPr>
          <p:spPr bwMode="auto">
            <a:xfrm>
              <a:off x="5634479" y="2415064"/>
              <a:ext cx="297712" cy="187788"/>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6" name="Freeform 154"/>
            <p:cNvSpPr>
              <a:spLocks/>
            </p:cNvSpPr>
            <p:nvPr/>
          </p:nvSpPr>
          <p:spPr bwMode="auto">
            <a:xfrm>
              <a:off x="5454325" y="2482240"/>
              <a:ext cx="409163" cy="346568"/>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7" name="Freeform 155"/>
            <p:cNvSpPr>
              <a:spLocks noEditPoints="1"/>
            </p:cNvSpPr>
            <p:nvPr/>
          </p:nvSpPr>
          <p:spPr bwMode="auto">
            <a:xfrm>
              <a:off x="5507760" y="2073077"/>
              <a:ext cx="842754" cy="396949"/>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8" name="Freeform 156"/>
            <p:cNvSpPr>
              <a:spLocks noEditPoints="1"/>
            </p:cNvSpPr>
            <p:nvPr/>
          </p:nvSpPr>
          <p:spPr bwMode="auto">
            <a:xfrm>
              <a:off x="4952031" y="1095971"/>
              <a:ext cx="3540482" cy="1357261"/>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A5A5A5">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9" name="Freeform 158"/>
            <p:cNvSpPr>
              <a:spLocks/>
            </p:cNvSpPr>
            <p:nvPr/>
          </p:nvSpPr>
          <p:spPr bwMode="auto">
            <a:xfrm>
              <a:off x="4802412" y="3245603"/>
              <a:ext cx="380156" cy="400003"/>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0" name="Freeform 159"/>
            <p:cNvSpPr>
              <a:spLocks/>
            </p:cNvSpPr>
            <p:nvPr/>
          </p:nvSpPr>
          <p:spPr bwMode="auto">
            <a:xfrm>
              <a:off x="5141346" y="3412017"/>
              <a:ext cx="33588" cy="44276"/>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1" name="Freeform 160"/>
            <p:cNvSpPr>
              <a:spLocks/>
            </p:cNvSpPr>
            <p:nvPr/>
          </p:nvSpPr>
          <p:spPr bwMode="auto">
            <a:xfrm>
              <a:off x="5161194" y="3583010"/>
              <a:ext cx="221376" cy="354201"/>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2" name="Freeform 161"/>
            <p:cNvSpPr>
              <a:spLocks/>
            </p:cNvSpPr>
            <p:nvPr/>
          </p:nvSpPr>
          <p:spPr bwMode="auto">
            <a:xfrm>
              <a:off x="5148980" y="3381482"/>
              <a:ext cx="224429" cy="229009"/>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3" name="Freeform 162"/>
            <p:cNvSpPr>
              <a:spLocks/>
            </p:cNvSpPr>
            <p:nvPr/>
          </p:nvSpPr>
          <p:spPr bwMode="auto">
            <a:xfrm>
              <a:off x="5214629" y="3563162"/>
              <a:ext cx="68703" cy="161833"/>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4" name="Freeform 163"/>
            <p:cNvSpPr>
              <a:spLocks/>
            </p:cNvSpPr>
            <p:nvPr/>
          </p:nvSpPr>
          <p:spPr bwMode="auto">
            <a:xfrm>
              <a:off x="7933731" y="3795225"/>
              <a:ext cx="70229" cy="54962"/>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5" name="Freeform 164"/>
            <p:cNvSpPr>
              <a:spLocks/>
            </p:cNvSpPr>
            <p:nvPr/>
          </p:nvSpPr>
          <p:spPr bwMode="auto">
            <a:xfrm>
              <a:off x="5950511" y="2459339"/>
              <a:ext cx="160307" cy="106871"/>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6" name="Freeform 165"/>
            <p:cNvSpPr>
              <a:spLocks/>
            </p:cNvSpPr>
            <p:nvPr/>
          </p:nvSpPr>
          <p:spPr bwMode="auto">
            <a:xfrm>
              <a:off x="2912323" y="2822700"/>
              <a:ext cx="18321" cy="38169"/>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7" name="Freeform 166"/>
            <p:cNvSpPr>
              <a:spLocks/>
            </p:cNvSpPr>
            <p:nvPr/>
          </p:nvSpPr>
          <p:spPr bwMode="auto">
            <a:xfrm>
              <a:off x="3254310" y="3137206"/>
              <a:ext cx="24428" cy="1984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8" name="Freeform 167"/>
            <p:cNvSpPr>
              <a:spLocks/>
            </p:cNvSpPr>
            <p:nvPr/>
          </p:nvSpPr>
          <p:spPr bwMode="auto">
            <a:xfrm>
              <a:off x="5440584" y="2448652"/>
              <a:ext cx="68703" cy="5954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9" name="Freeform 168"/>
            <p:cNvSpPr>
              <a:spLocks noEditPoints="1"/>
            </p:cNvSpPr>
            <p:nvPr/>
          </p:nvSpPr>
          <p:spPr bwMode="auto">
            <a:xfrm>
              <a:off x="5472646" y="2434911"/>
              <a:ext cx="102291" cy="83970"/>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0" name="Freeform 169"/>
            <p:cNvSpPr>
              <a:spLocks/>
            </p:cNvSpPr>
            <p:nvPr/>
          </p:nvSpPr>
          <p:spPr bwMode="auto">
            <a:xfrm>
              <a:off x="5800892" y="2521934"/>
              <a:ext cx="297712" cy="212216"/>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1" name="Freeform 170"/>
            <p:cNvSpPr>
              <a:spLocks/>
            </p:cNvSpPr>
            <p:nvPr/>
          </p:nvSpPr>
          <p:spPr bwMode="auto">
            <a:xfrm>
              <a:off x="5813106" y="2553996"/>
              <a:ext cx="341987" cy="308399"/>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FFC000"/>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2" name="Freeform 171"/>
            <p:cNvSpPr>
              <a:spLocks noEditPoints="1"/>
            </p:cNvSpPr>
            <p:nvPr/>
          </p:nvSpPr>
          <p:spPr bwMode="auto">
            <a:xfrm>
              <a:off x="6498607" y="3244077"/>
              <a:ext cx="954205" cy="346568"/>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3" name="Freeform 172"/>
            <p:cNvSpPr>
              <a:spLocks noEditPoints="1"/>
            </p:cNvSpPr>
            <p:nvPr/>
          </p:nvSpPr>
          <p:spPr bwMode="auto">
            <a:xfrm>
              <a:off x="7100138" y="3537209"/>
              <a:ext cx="67176" cy="29008"/>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4" name="Freeform 173"/>
            <p:cNvSpPr>
              <a:spLocks/>
            </p:cNvSpPr>
            <p:nvPr/>
          </p:nvSpPr>
          <p:spPr bwMode="auto">
            <a:xfrm>
              <a:off x="4819207" y="2305139"/>
              <a:ext cx="70229" cy="38169"/>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5" name="Freeform 174"/>
            <p:cNvSpPr>
              <a:spLocks noEditPoints="1"/>
            </p:cNvSpPr>
            <p:nvPr/>
          </p:nvSpPr>
          <p:spPr bwMode="auto">
            <a:xfrm>
              <a:off x="4689434" y="2300559"/>
              <a:ext cx="238170" cy="259544"/>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6" name="Freeform 175"/>
            <p:cNvSpPr>
              <a:spLocks/>
            </p:cNvSpPr>
            <p:nvPr/>
          </p:nvSpPr>
          <p:spPr bwMode="auto">
            <a:xfrm>
              <a:off x="4927604" y="2396743"/>
              <a:ext cx="25955" cy="32062"/>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7" name="Freeform 176"/>
            <p:cNvSpPr>
              <a:spLocks/>
            </p:cNvSpPr>
            <p:nvPr/>
          </p:nvSpPr>
          <p:spPr bwMode="auto">
            <a:xfrm>
              <a:off x="4933711" y="2323460"/>
              <a:ext cx="87024" cy="102291"/>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A5A5A5">
                <a:lumMod val="60000"/>
                <a:lumOff val="40000"/>
              </a:srgb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349" name="直接连接符 348"/>
            <p:cNvCxnSpPr>
              <a:stCxn id="305" idx="6"/>
            </p:cNvCxnSpPr>
            <p:nvPr/>
          </p:nvCxnSpPr>
          <p:spPr>
            <a:xfrm flipH="1" flipV="1">
              <a:off x="4211960" y="1563638"/>
              <a:ext cx="506489" cy="434641"/>
            </a:xfrm>
            <a:prstGeom prst="line">
              <a:avLst/>
            </a:prstGeom>
            <a:ln>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351" name="TextBox 350"/>
            <p:cNvSpPr txBox="1"/>
            <p:nvPr/>
          </p:nvSpPr>
          <p:spPr>
            <a:xfrm>
              <a:off x="3419872" y="1275606"/>
              <a:ext cx="906017" cy="261610"/>
            </a:xfrm>
            <a:prstGeom prst="rect">
              <a:avLst/>
            </a:prstGeom>
            <a:solidFill>
              <a:schemeClr val="tx1">
                <a:lumMod val="95000"/>
                <a:lumOff val="5000"/>
                <a:alpha val="56000"/>
              </a:schemeClr>
            </a:solidFill>
          </p:spPr>
          <p:txBody>
            <a:bodyPr wrap="none" rtlCol="0">
              <a:spAutoFit/>
            </a:bodyPr>
            <a:lstStyle/>
            <a:p>
              <a:r>
                <a:rPr lang="zh-CN" altLang="en-US" sz="1100" dirty="0" smtClean="0">
                  <a:solidFill>
                    <a:schemeClr val="bg1"/>
                  </a:solidFill>
                </a:rPr>
                <a:t>丹麦</a:t>
              </a:r>
              <a:r>
                <a:rPr lang="en-US" altLang="zh-CN" sz="1100" dirty="0" err="1" smtClean="0">
                  <a:solidFill>
                    <a:schemeClr val="bg1"/>
                  </a:solidFill>
                </a:rPr>
                <a:t>T</a:t>
              </a:r>
              <a:r>
                <a:rPr lang="en-US" altLang="zh-CN" sz="1100" dirty="0" err="1" smtClean="0">
                  <a:solidFill>
                    <a:schemeClr val="bg1"/>
                  </a:solidFill>
                </a:rPr>
                <a:t>elenor</a:t>
              </a:r>
              <a:endParaRPr lang="zh-CN" altLang="en-US" sz="1100" dirty="0">
                <a:solidFill>
                  <a:schemeClr val="bg1"/>
                </a:solidFill>
              </a:endParaRPr>
            </a:p>
          </p:txBody>
        </p:sp>
        <p:sp>
          <p:nvSpPr>
            <p:cNvPr id="352" name="TextBox 351"/>
            <p:cNvSpPr txBox="1"/>
            <p:nvPr/>
          </p:nvSpPr>
          <p:spPr>
            <a:xfrm>
              <a:off x="5220072" y="3147814"/>
              <a:ext cx="949299" cy="261610"/>
            </a:xfrm>
            <a:prstGeom prst="rect">
              <a:avLst/>
            </a:prstGeom>
            <a:solidFill>
              <a:schemeClr val="tx1">
                <a:lumMod val="95000"/>
                <a:lumOff val="5000"/>
                <a:alpha val="56000"/>
              </a:schemeClr>
            </a:solidFill>
          </p:spPr>
          <p:txBody>
            <a:bodyPr wrap="none" rtlCol="0">
              <a:spAutoFit/>
            </a:bodyPr>
            <a:lstStyle/>
            <a:p>
              <a:r>
                <a:rPr lang="zh-CN" altLang="en-US" sz="1100" dirty="0" smtClean="0">
                  <a:solidFill>
                    <a:schemeClr val="bg1"/>
                  </a:solidFill>
                </a:rPr>
                <a:t>印度</a:t>
              </a:r>
              <a:r>
                <a:rPr lang="en-US" altLang="zh-CN" sz="1100" dirty="0" smtClean="0">
                  <a:solidFill>
                    <a:schemeClr val="bg1"/>
                  </a:solidFill>
                </a:rPr>
                <a:t>Reliance</a:t>
              </a:r>
              <a:endParaRPr lang="zh-CN" altLang="en-US" sz="1100" dirty="0">
                <a:solidFill>
                  <a:schemeClr val="bg1"/>
                </a:solidFill>
              </a:endParaRPr>
            </a:p>
          </p:txBody>
        </p:sp>
        <p:sp>
          <p:nvSpPr>
            <p:cNvPr id="353" name="TextBox 352"/>
            <p:cNvSpPr txBox="1"/>
            <p:nvPr/>
          </p:nvSpPr>
          <p:spPr>
            <a:xfrm>
              <a:off x="6695728" y="3795886"/>
              <a:ext cx="1241045" cy="261610"/>
            </a:xfrm>
            <a:prstGeom prst="rect">
              <a:avLst/>
            </a:prstGeom>
            <a:solidFill>
              <a:schemeClr val="tx1">
                <a:alpha val="56000"/>
              </a:schemeClr>
            </a:solidFill>
          </p:spPr>
          <p:txBody>
            <a:bodyPr wrap="none" rtlCol="0">
              <a:spAutoFit/>
            </a:bodyPr>
            <a:lstStyle/>
            <a:p>
              <a:r>
                <a:rPr lang="zh-CN" altLang="en-US" sz="1100" dirty="0" smtClean="0">
                  <a:solidFill>
                    <a:schemeClr val="bg1"/>
                  </a:solidFill>
                </a:rPr>
                <a:t>马来西亚</a:t>
              </a:r>
              <a:r>
                <a:rPr lang="en-US" altLang="zh-CN" sz="1100" dirty="0" err="1" smtClean="0">
                  <a:solidFill>
                    <a:schemeClr val="bg1"/>
                  </a:solidFill>
                </a:rPr>
                <a:t>UMobile</a:t>
              </a:r>
              <a:endParaRPr lang="zh-CN" altLang="en-US" sz="1100" dirty="0">
                <a:solidFill>
                  <a:schemeClr val="bg1"/>
                </a:solidFill>
              </a:endParaRPr>
            </a:p>
          </p:txBody>
        </p:sp>
        <p:sp>
          <p:nvSpPr>
            <p:cNvPr id="354" name="TextBox 353"/>
            <p:cNvSpPr txBox="1"/>
            <p:nvPr/>
          </p:nvSpPr>
          <p:spPr>
            <a:xfrm>
              <a:off x="4788024" y="2211710"/>
              <a:ext cx="1172116" cy="261610"/>
            </a:xfrm>
            <a:prstGeom prst="rect">
              <a:avLst/>
            </a:prstGeom>
            <a:solidFill>
              <a:schemeClr val="tx1">
                <a:lumMod val="95000"/>
                <a:lumOff val="5000"/>
                <a:alpha val="56000"/>
              </a:schemeClr>
            </a:solidFill>
          </p:spPr>
          <p:txBody>
            <a:bodyPr wrap="none" rtlCol="0">
              <a:spAutoFit/>
            </a:bodyPr>
            <a:lstStyle/>
            <a:p>
              <a:r>
                <a:rPr lang="zh-CN" altLang="en-US" sz="1100" dirty="0" smtClean="0">
                  <a:solidFill>
                    <a:schemeClr val="bg1"/>
                  </a:solidFill>
                </a:rPr>
                <a:t>巴基斯坦</a:t>
              </a:r>
              <a:r>
                <a:rPr lang="en-US" altLang="zh-CN" sz="1100" dirty="0" smtClean="0">
                  <a:solidFill>
                    <a:schemeClr val="bg1"/>
                  </a:solidFill>
                </a:rPr>
                <a:t>CMPAK</a:t>
              </a:r>
              <a:endParaRPr lang="zh-CN" altLang="en-US" sz="1100" dirty="0">
                <a:solidFill>
                  <a:schemeClr val="bg1"/>
                </a:solidFill>
              </a:endParaRPr>
            </a:p>
          </p:txBody>
        </p:sp>
        <p:sp>
          <p:nvSpPr>
            <p:cNvPr id="356" name="TextBox 355"/>
            <p:cNvSpPr txBox="1"/>
            <p:nvPr/>
          </p:nvSpPr>
          <p:spPr>
            <a:xfrm>
              <a:off x="6084168" y="1779662"/>
              <a:ext cx="768159" cy="261610"/>
            </a:xfrm>
            <a:prstGeom prst="rect">
              <a:avLst/>
            </a:prstGeom>
            <a:solidFill>
              <a:schemeClr val="tx1">
                <a:lumMod val="95000"/>
                <a:lumOff val="5000"/>
                <a:alpha val="56000"/>
              </a:schemeClr>
            </a:solidFill>
          </p:spPr>
          <p:txBody>
            <a:bodyPr wrap="none" rtlCol="0">
              <a:spAutoFit/>
            </a:bodyPr>
            <a:lstStyle/>
            <a:p>
              <a:r>
                <a:rPr lang="zh-CN" altLang="en-US" sz="1100" dirty="0" smtClean="0">
                  <a:solidFill>
                    <a:schemeClr val="bg1"/>
                  </a:solidFill>
                </a:rPr>
                <a:t>尼泊尔</a:t>
              </a:r>
              <a:r>
                <a:rPr lang="en-US" altLang="zh-CN" sz="1100" dirty="0" smtClean="0">
                  <a:solidFill>
                    <a:schemeClr val="bg1"/>
                  </a:solidFill>
                </a:rPr>
                <a:t>NT</a:t>
              </a:r>
              <a:endParaRPr lang="zh-CN" altLang="en-US" sz="1100" dirty="0">
                <a:solidFill>
                  <a:schemeClr val="bg1"/>
                </a:solidFill>
              </a:endParaRPr>
            </a:p>
          </p:txBody>
        </p:sp>
        <p:cxnSp>
          <p:nvCxnSpPr>
            <p:cNvPr id="357" name="直接连接符 356"/>
            <p:cNvCxnSpPr>
              <a:endCxn id="356" idx="2"/>
            </p:cNvCxnSpPr>
            <p:nvPr/>
          </p:nvCxnSpPr>
          <p:spPr>
            <a:xfrm flipV="1">
              <a:off x="6299860" y="2041272"/>
              <a:ext cx="168388" cy="719741"/>
            </a:xfrm>
            <a:prstGeom prst="line">
              <a:avLst/>
            </a:prstGeom>
            <a:ln>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360" name="TextBox 359"/>
            <p:cNvSpPr txBox="1"/>
            <p:nvPr/>
          </p:nvSpPr>
          <p:spPr>
            <a:xfrm>
              <a:off x="6156176" y="3435846"/>
              <a:ext cx="647934" cy="261610"/>
            </a:xfrm>
            <a:prstGeom prst="rect">
              <a:avLst/>
            </a:prstGeom>
            <a:solidFill>
              <a:schemeClr val="tx1">
                <a:alpha val="56000"/>
              </a:schemeClr>
            </a:solidFill>
          </p:spPr>
          <p:txBody>
            <a:bodyPr wrap="none" rtlCol="0">
              <a:spAutoFit/>
            </a:bodyPr>
            <a:lstStyle/>
            <a:p>
              <a:r>
                <a:rPr lang="zh-CN" altLang="en-US" sz="1100" dirty="0" smtClean="0">
                  <a:solidFill>
                    <a:schemeClr val="bg1"/>
                  </a:solidFill>
                </a:rPr>
                <a:t>泰国</a:t>
              </a:r>
              <a:r>
                <a:rPr lang="en-US" altLang="zh-CN" sz="1100" dirty="0" smtClean="0">
                  <a:solidFill>
                    <a:schemeClr val="bg1"/>
                  </a:solidFill>
                </a:rPr>
                <a:t>AIS</a:t>
              </a:r>
              <a:endParaRPr lang="zh-CN" altLang="en-US" sz="1100" dirty="0">
                <a:solidFill>
                  <a:schemeClr val="bg1"/>
                </a:solidFill>
              </a:endParaRPr>
            </a:p>
          </p:txBody>
        </p:sp>
        <p:cxnSp>
          <p:nvCxnSpPr>
            <p:cNvPr id="361" name="直接连接符 360"/>
            <p:cNvCxnSpPr>
              <a:endCxn id="360" idx="0"/>
            </p:cNvCxnSpPr>
            <p:nvPr/>
          </p:nvCxnSpPr>
          <p:spPr>
            <a:xfrm flipH="1">
              <a:off x="6480143" y="3075806"/>
              <a:ext cx="144155" cy="360040"/>
            </a:xfrm>
            <a:prstGeom prst="line">
              <a:avLst/>
            </a:prstGeom>
            <a:ln>
              <a:prstDash val="sysDot"/>
              <a:headEnd type="oval"/>
              <a:tailEnd type="none"/>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6876256" y="3291830"/>
              <a:ext cx="179512" cy="504056"/>
            </a:xfrm>
            <a:prstGeom prst="line">
              <a:avLst/>
            </a:prstGeom>
            <a:ln>
              <a:prstDash val="sysDot"/>
              <a:headEnd type="oval"/>
              <a:tailEnd type="none"/>
            </a:ln>
          </p:spPr>
          <p:style>
            <a:lnRef idx="1">
              <a:schemeClr val="accent1"/>
            </a:lnRef>
            <a:fillRef idx="0">
              <a:schemeClr val="accent1"/>
            </a:fillRef>
            <a:effectRef idx="0">
              <a:schemeClr val="accent1"/>
            </a:effectRef>
            <a:fontRef idx="minor">
              <a:schemeClr val="tx1"/>
            </a:fontRef>
          </p:style>
        </p:cxnSp>
        <p:cxnSp>
          <p:nvCxnSpPr>
            <p:cNvPr id="368" name="直接连接符 367"/>
            <p:cNvCxnSpPr>
              <a:endCxn id="352" idx="0"/>
            </p:cNvCxnSpPr>
            <p:nvPr/>
          </p:nvCxnSpPr>
          <p:spPr>
            <a:xfrm flipH="1">
              <a:off x="5694722" y="3006392"/>
              <a:ext cx="463888" cy="141422"/>
            </a:xfrm>
            <a:prstGeom prst="line">
              <a:avLst/>
            </a:prstGeom>
            <a:ln>
              <a:prstDash val="sysDot"/>
              <a:headEnd type="oval"/>
              <a:tailEnd type="none"/>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flipH="1" flipV="1">
              <a:off x="5724128" y="2499742"/>
              <a:ext cx="319872" cy="144016"/>
            </a:xfrm>
            <a:prstGeom prst="line">
              <a:avLst/>
            </a:prstGeom>
            <a:ln>
              <a:prstDash val="sysDot"/>
              <a:headEnd type="oval"/>
              <a:tailEnd type="none"/>
            </a:ln>
          </p:spPr>
          <p:style>
            <a:lnRef idx="1">
              <a:schemeClr val="accent1"/>
            </a:lnRef>
            <a:fillRef idx="0">
              <a:schemeClr val="accent1"/>
            </a:fillRef>
            <a:effectRef idx="0">
              <a:schemeClr val="accent1"/>
            </a:effectRef>
            <a:fontRef idx="minor">
              <a:schemeClr val="tx1"/>
            </a:fontRef>
          </p:style>
        </p:cxnSp>
      </p:grpSp>
      <p:sp>
        <p:nvSpPr>
          <p:cNvPr id="378" name="TextBox 377"/>
          <p:cNvSpPr txBox="1"/>
          <p:nvPr/>
        </p:nvSpPr>
        <p:spPr>
          <a:xfrm>
            <a:off x="7020272" y="771550"/>
            <a:ext cx="1872208" cy="276999"/>
          </a:xfrm>
          <a:prstGeom prst="rect">
            <a:avLst/>
          </a:prstGeom>
          <a:noFill/>
        </p:spPr>
        <p:txBody>
          <a:bodyPr wrap="square" rtlCol="0">
            <a:spAutoFit/>
          </a:bodyPr>
          <a:lstStyle/>
          <a:p>
            <a:r>
              <a:rPr lang="zh-CN" altLang="en-US" sz="1200" dirty="0" smtClean="0">
                <a:solidFill>
                  <a:schemeClr val="bg1"/>
                </a:solidFill>
              </a:rPr>
              <a:t>中国移动</a:t>
            </a:r>
            <a:r>
              <a:rPr lang="en-US" altLang="zh-CN" sz="1200" dirty="0" smtClean="0">
                <a:solidFill>
                  <a:schemeClr val="bg1"/>
                </a:solidFill>
              </a:rPr>
              <a:t>CRM</a:t>
            </a:r>
            <a:r>
              <a:rPr lang="zh-CN" altLang="en-US" sz="1200" dirty="0" smtClean="0">
                <a:solidFill>
                  <a:schemeClr val="bg1"/>
                </a:solidFill>
              </a:rPr>
              <a:t>、</a:t>
            </a:r>
            <a:r>
              <a:rPr lang="en-US" altLang="zh-CN" sz="1200" dirty="0" smtClean="0">
                <a:solidFill>
                  <a:schemeClr val="bg1"/>
                </a:solidFill>
              </a:rPr>
              <a:t>BOSS</a:t>
            </a:r>
            <a:r>
              <a:rPr lang="zh-CN" altLang="en-US" sz="1200" dirty="0" smtClean="0">
                <a:solidFill>
                  <a:schemeClr val="bg1"/>
                </a:solidFill>
              </a:rPr>
              <a:t>省份</a:t>
            </a:r>
            <a:endParaRPr lang="zh-CN" altLang="en-US" sz="1200" dirty="0">
              <a:solidFill>
                <a:schemeClr val="bg1"/>
              </a:solidFill>
            </a:endParaRPr>
          </a:p>
        </p:txBody>
      </p:sp>
      <p:sp>
        <p:nvSpPr>
          <p:cNvPr id="379" name="TextBox 378"/>
          <p:cNvSpPr txBox="1"/>
          <p:nvPr/>
        </p:nvSpPr>
        <p:spPr>
          <a:xfrm>
            <a:off x="6948264" y="1059582"/>
            <a:ext cx="1944216" cy="1169551"/>
          </a:xfrm>
          <a:prstGeom prst="rect">
            <a:avLst/>
          </a:prstGeom>
          <a:solidFill>
            <a:schemeClr val="tx1">
              <a:alpha val="42000"/>
            </a:schemeClr>
          </a:solidFill>
        </p:spPr>
        <p:txBody>
          <a:bodyPr wrap="square" rtlCol="0">
            <a:spAutoFit/>
          </a:bodyPr>
          <a:lstStyle/>
          <a:p>
            <a:r>
              <a:rPr lang="zh-CN" altLang="en-US" sz="1400" dirty="0" smtClean="0">
                <a:solidFill>
                  <a:schemeClr val="bg1"/>
                </a:solidFill>
                <a:latin typeface="宋体"/>
              </a:rPr>
              <a:t>上海</a:t>
            </a:r>
            <a:r>
              <a:rPr lang="zh-CN" altLang="en-US" sz="1400" dirty="0" smtClean="0">
                <a:solidFill>
                  <a:schemeClr val="bg1"/>
                </a:solidFill>
              </a:rPr>
              <a:t> </a:t>
            </a:r>
            <a:r>
              <a:rPr lang="zh-CN" altLang="en-US" sz="1400" dirty="0" smtClean="0">
                <a:solidFill>
                  <a:schemeClr val="bg1"/>
                </a:solidFill>
                <a:latin typeface="宋体"/>
              </a:rPr>
              <a:t>浙江</a:t>
            </a:r>
            <a:r>
              <a:rPr lang="zh-CN" altLang="en-US" sz="1400" dirty="0" smtClean="0">
                <a:solidFill>
                  <a:schemeClr val="bg1"/>
                </a:solidFill>
              </a:rPr>
              <a:t> </a:t>
            </a:r>
            <a:r>
              <a:rPr lang="zh-CN" altLang="en-US" sz="1400" dirty="0" smtClean="0">
                <a:solidFill>
                  <a:schemeClr val="bg1"/>
                </a:solidFill>
                <a:latin typeface="宋体"/>
              </a:rPr>
              <a:t>北京</a:t>
            </a:r>
            <a:r>
              <a:rPr lang="zh-CN" altLang="en-US" sz="1400" dirty="0" smtClean="0">
                <a:solidFill>
                  <a:schemeClr val="bg1"/>
                </a:solidFill>
              </a:rPr>
              <a:t> </a:t>
            </a:r>
            <a:r>
              <a:rPr lang="zh-CN" altLang="en-US" sz="1400" dirty="0" smtClean="0">
                <a:solidFill>
                  <a:schemeClr val="bg1"/>
                </a:solidFill>
                <a:latin typeface="宋体"/>
              </a:rPr>
              <a:t>河南</a:t>
            </a:r>
            <a:r>
              <a:rPr lang="zh-CN" altLang="en-US" sz="1400" dirty="0" smtClean="0">
                <a:solidFill>
                  <a:schemeClr val="bg1"/>
                </a:solidFill>
              </a:rPr>
              <a:t> </a:t>
            </a:r>
            <a:r>
              <a:rPr lang="zh-CN" altLang="en-US" sz="1400" dirty="0" smtClean="0">
                <a:solidFill>
                  <a:schemeClr val="bg1"/>
                </a:solidFill>
                <a:latin typeface="宋体"/>
              </a:rPr>
              <a:t>天津</a:t>
            </a:r>
            <a:r>
              <a:rPr lang="zh-CN" altLang="en-US" sz="1400" dirty="0" smtClean="0">
                <a:solidFill>
                  <a:schemeClr val="bg1"/>
                </a:solidFill>
              </a:rPr>
              <a:t> </a:t>
            </a:r>
            <a:r>
              <a:rPr lang="zh-CN" altLang="en-US" sz="1400" dirty="0" smtClean="0">
                <a:solidFill>
                  <a:schemeClr val="bg1"/>
                </a:solidFill>
                <a:latin typeface="宋体"/>
              </a:rPr>
              <a:t>云南</a:t>
            </a:r>
            <a:r>
              <a:rPr lang="zh-CN" altLang="en-US" sz="1400" dirty="0" smtClean="0">
                <a:solidFill>
                  <a:schemeClr val="bg1"/>
                </a:solidFill>
              </a:rPr>
              <a:t> </a:t>
            </a:r>
            <a:r>
              <a:rPr lang="zh-CN" altLang="en-US" sz="1400" dirty="0" smtClean="0">
                <a:solidFill>
                  <a:schemeClr val="bg1"/>
                </a:solidFill>
                <a:latin typeface="宋体"/>
              </a:rPr>
              <a:t>海南</a:t>
            </a:r>
            <a:r>
              <a:rPr lang="zh-CN" altLang="en-US" sz="1400" dirty="0" smtClean="0">
                <a:solidFill>
                  <a:schemeClr val="bg1"/>
                </a:solidFill>
              </a:rPr>
              <a:t> </a:t>
            </a:r>
            <a:r>
              <a:rPr lang="zh-CN" altLang="en-US" sz="1400" dirty="0" smtClean="0">
                <a:solidFill>
                  <a:schemeClr val="bg1"/>
                </a:solidFill>
                <a:latin typeface="宋体"/>
              </a:rPr>
              <a:t>新疆</a:t>
            </a:r>
            <a:r>
              <a:rPr lang="zh-CN" altLang="en-US" sz="1400" dirty="0" smtClean="0">
                <a:solidFill>
                  <a:schemeClr val="bg1"/>
                </a:solidFill>
              </a:rPr>
              <a:t> </a:t>
            </a:r>
            <a:r>
              <a:rPr lang="zh-CN" altLang="en-US" sz="1400" dirty="0" smtClean="0">
                <a:solidFill>
                  <a:schemeClr val="bg1"/>
                </a:solidFill>
                <a:latin typeface="宋体"/>
              </a:rPr>
              <a:t>青海</a:t>
            </a:r>
            <a:r>
              <a:rPr lang="zh-CN" altLang="en-US" sz="1400" dirty="0" smtClean="0">
                <a:solidFill>
                  <a:schemeClr val="bg1"/>
                </a:solidFill>
              </a:rPr>
              <a:t> </a:t>
            </a:r>
            <a:r>
              <a:rPr lang="zh-CN" altLang="en-US" sz="1400" dirty="0" smtClean="0">
                <a:solidFill>
                  <a:schemeClr val="bg1"/>
                </a:solidFill>
                <a:latin typeface="宋体"/>
              </a:rPr>
              <a:t>湖南</a:t>
            </a:r>
            <a:r>
              <a:rPr lang="zh-CN" altLang="en-US" sz="1400" dirty="0" smtClean="0">
                <a:solidFill>
                  <a:schemeClr val="bg1"/>
                </a:solidFill>
              </a:rPr>
              <a:t> </a:t>
            </a:r>
            <a:r>
              <a:rPr lang="zh-CN" altLang="en-US" sz="1400" dirty="0" smtClean="0">
                <a:solidFill>
                  <a:schemeClr val="bg1"/>
                </a:solidFill>
                <a:latin typeface="宋体"/>
              </a:rPr>
              <a:t>陕西</a:t>
            </a:r>
            <a:r>
              <a:rPr lang="zh-CN" altLang="en-US" sz="1400" dirty="0" smtClean="0">
                <a:solidFill>
                  <a:schemeClr val="bg1"/>
                </a:solidFill>
              </a:rPr>
              <a:t> </a:t>
            </a:r>
            <a:r>
              <a:rPr lang="zh-CN" altLang="en-US" sz="1400" dirty="0" smtClean="0">
                <a:solidFill>
                  <a:schemeClr val="bg1"/>
                </a:solidFill>
                <a:latin typeface="宋体"/>
              </a:rPr>
              <a:t>西藏</a:t>
            </a:r>
            <a:r>
              <a:rPr lang="zh-CN" altLang="en-US" sz="1400" dirty="0" smtClean="0">
                <a:solidFill>
                  <a:schemeClr val="bg1"/>
                </a:solidFill>
              </a:rPr>
              <a:t> </a:t>
            </a:r>
            <a:r>
              <a:rPr lang="zh-CN" altLang="en-US" sz="1400" dirty="0" smtClean="0">
                <a:solidFill>
                  <a:schemeClr val="bg1"/>
                </a:solidFill>
                <a:latin typeface="宋体"/>
              </a:rPr>
              <a:t>辽宁</a:t>
            </a:r>
            <a:r>
              <a:rPr lang="zh-CN" altLang="en-US" sz="1400" dirty="0" smtClean="0">
                <a:solidFill>
                  <a:schemeClr val="bg1"/>
                </a:solidFill>
              </a:rPr>
              <a:t> </a:t>
            </a:r>
            <a:r>
              <a:rPr lang="zh-CN" altLang="en-US" sz="1400" dirty="0" smtClean="0">
                <a:solidFill>
                  <a:schemeClr val="bg1"/>
                </a:solidFill>
                <a:latin typeface="宋体"/>
              </a:rPr>
              <a:t>内蒙古</a:t>
            </a:r>
            <a:r>
              <a:rPr lang="zh-CN" altLang="en-US" sz="1400" dirty="0" smtClean="0">
                <a:solidFill>
                  <a:schemeClr val="bg1"/>
                </a:solidFill>
              </a:rPr>
              <a:t> </a:t>
            </a:r>
            <a:r>
              <a:rPr lang="zh-CN" altLang="en-US" sz="1400" dirty="0" smtClean="0">
                <a:solidFill>
                  <a:schemeClr val="bg1"/>
                </a:solidFill>
                <a:latin typeface="宋体"/>
              </a:rPr>
              <a:t>甘肃</a:t>
            </a:r>
            <a:r>
              <a:rPr lang="zh-CN" altLang="en-US" sz="1400" dirty="0" smtClean="0">
                <a:solidFill>
                  <a:schemeClr val="bg1"/>
                </a:solidFill>
              </a:rPr>
              <a:t> </a:t>
            </a:r>
            <a:r>
              <a:rPr lang="zh-CN" altLang="en-US" sz="1400" dirty="0" smtClean="0">
                <a:solidFill>
                  <a:schemeClr val="bg1"/>
                </a:solidFill>
                <a:latin typeface="宋体"/>
              </a:rPr>
              <a:t>贵州</a:t>
            </a:r>
            <a:r>
              <a:rPr lang="zh-CN" altLang="en-US" sz="1400" dirty="0" smtClean="0">
                <a:solidFill>
                  <a:schemeClr val="bg1"/>
                </a:solidFill>
              </a:rPr>
              <a:t> </a:t>
            </a:r>
            <a:r>
              <a:rPr lang="zh-CN" altLang="en-US" sz="1400" dirty="0" smtClean="0">
                <a:solidFill>
                  <a:schemeClr val="bg1"/>
                </a:solidFill>
                <a:latin typeface="宋体"/>
              </a:rPr>
              <a:t>广西</a:t>
            </a:r>
            <a:r>
              <a:rPr lang="zh-CN" altLang="en-US" sz="1400" dirty="0" smtClean="0">
                <a:solidFill>
                  <a:schemeClr val="bg1"/>
                </a:solidFill>
              </a:rPr>
              <a:t> </a:t>
            </a:r>
            <a:r>
              <a:rPr lang="zh-CN" altLang="en-US" sz="1400" dirty="0" smtClean="0">
                <a:solidFill>
                  <a:schemeClr val="bg1"/>
                </a:solidFill>
                <a:latin typeface="宋体"/>
              </a:rPr>
              <a:t>江西</a:t>
            </a:r>
            <a:endParaRPr lang="zh-CN" altLang="en-US" sz="1400" dirty="0">
              <a:solidFill>
                <a:schemeClr val="bg1"/>
              </a:solidFill>
            </a:endParaRPr>
          </a:p>
        </p:txBody>
      </p:sp>
      <p:sp>
        <p:nvSpPr>
          <p:cNvPr id="385" name="TextBox 384"/>
          <p:cNvSpPr txBox="1"/>
          <p:nvPr/>
        </p:nvSpPr>
        <p:spPr>
          <a:xfrm>
            <a:off x="539552" y="339502"/>
            <a:ext cx="3877985" cy="369332"/>
          </a:xfrm>
          <a:prstGeom prst="rect">
            <a:avLst/>
          </a:prstGeom>
          <a:noFill/>
        </p:spPr>
        <p:txBody>
          <a:bodyPr wrap="none" rtlCol="0">
            <a:spAutoFit/>
          </a:bodyPr>
          <a:lstStyle/>
          <a:p>
            <a:r>
              <a:rPr lang="zh-CN" altLang="en-US" dirty="0" smtClean="0"/>
              <a:t>亚</a:t>
            </a:r>
            <a:r>
              <a:rPr lang="zh-CN" altLang="en-US" dirty="0" smtClean="0"/>
              <a:t>信海外项目和移动事业部业务分布</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p:cNvSpPr/>
          <p:nvPr/>
        </p:nvSpPr>
        <p:spPr>
          <a:xfrm>
            <a:off x="395536" y="627534"/>
            <a:ext cx="7920038" cy="649287"/>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a:outerShdw blurRad="38100" dist="127000" dir="5400000" sx="95000" sy="95000" rotWithShape="0">
              <a:sysClr val="window" lastClr="FFFFFF">
                <a:lumMod val="50000"/>
                <a:alpha val="15000"/>
              </a:sys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9" name="椭圆​​ 4"/>
          <p:cNvSpPr/>
          <p:nvPr/>
        </p:nvSpPr>
        <p:spPr>
          <a:xfrm>
            <a:off x="1016249" y="138584"/>
            <a:ext cx="863600" cy="865187"/>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algn="ctr">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1</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0" name="椭圆​​ 5"/>
          <p:cNvSpPr/>
          <p:nvPr/>
        </p:nvSpPr>
        <p:spPr>
          <a:xfrm>
            <a:off x="1150467" y="1031507"/>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 name="矩形​​ 7"/>
          <p:cNvSpPr/>
          <p:nvPr/>
        </p:nvSpPr>
        <p:spPr>
          <a:xfrm>
            <a:off x="395536" y="1557065"/>
            <a:ext cx="7920038" cy="649287"/>
          </a:xfrm>
          <a:prstGeom prst="rect">
            <a:avLst/>
          </a:prstGeom>
          <a:gradFill flip="none" rotWithShape="1">
            <a:gsLst>
              <a:gs pos="0">
                <a:srgbClr val="57D3FF"/>
              </a:gs>
              <a:gs pos="1000">
                <a:srgbClr val="009AD0"/>
              </a:gs>
              <a:gs pos="99000">
                <a:srgbClr val="57D3FF"/>
              </a:gs>
            </a:gsLst>
            <a:lin ang="16200000" scaled="0"/>
            <a:tileRect/>
          </a:gradFill>
          <a:ln w="3175" cap="flat" cmpd="sng" algn="ctr">
            <a:noFill/>
            <a:prstDash val="solid"/>
          </a:ln>
          <a:effectLst/>
        </p:spPr>
        <p:txBody>
          <a:bodyPr anchor="ctr"/>
          <a:lstStyle/>
          <a:p>
            <a:pPr algn="ctr">
              <a:defRPr/>
            </a:pPr>
            <a:endParaRPr lang="zh-CN" altLang="en-US" sz="3200" kern="0">
              <a:solidFill>
                <a:sysClr val="window" lastClr="FFFFFF"/>
              </a:solidFill>
              <a:latin typeface="Arial Unicode MS" pitchFamily="34" charset="-122"/>
              <a:ea typeface="Arial Unicode MS" pitchFamily="34" charset="-122"/>
              <a:cs typeface="Arial Unicode MS" pitchFamily="34" charset="-122"/>
            </a:endParaRPr>
          </a:p>
        </p:txBody>
      </p:sp>
      <p:sp>
        <p:nvSpPr>
          <p:cNvPr id="22" name="椭圆​​ 8"/>
          <p:cNvSpPr/>
          <p:nvPr/>
        </p:nvSpPr>
        <p:spPr>
          <a:xfrm>
            <a:off x="1016249" y="1151773"/>
            <a:ext cx="863600" cy="865188"/>
          </a:xfrm>
          <a:prstGeom prst="ellipse">
            <a:avLst/>
          </a:prstGeom>
          <a:gradFill flip="none" rotWithShape="1">
            <a:gsLst>
              <a:gs pos="0">
                <a:srgbClr val="57D3FF"/>
              </a:gs>
              <a:gs pos="1000">
                <a:srgbClr val="009AD0"/>
              </a:gs>
              <a:gs pos="99000">
                <a:srgbClr val="57D3FF"/>
              </a:gs>
            </a:gsLst>
            <a:lin ang="16200000" scaled="0"/>
            <a:tileRect/>
          </a:gradFill>
          <a:ln w="3175" cap="flat" cmpd="sng" algn="ctr">
            <a:noFill/>
            <a:prstDash val="solid"/>
          </a:ln>
          <a:effectLst/>
        </p:spPr>
        <p:txBody>
          <a:bodyPr anchor="ctr"/>
          <a:lstStyle/>
          <a:p>
            <a:pPr algn="ctr">
              <a:defRPr/>
            </a:pPr>
            <a:r>
              <a:rPr lang="en-US" altLang="zh-CN" sz="3200" kern="0" dirty="0">
                <a:solidFill>
                  <a:sysClr val="window" lastClr="FFFFFF"/>
                </a:solidFill>
                <a:latin typeface="Arial Unicode MS" pitchFamily="34" charset="-122"/>
                <a:ea typeface="Arial Unicode MS" pitchFamily="34" charset="-122"/>
                <a:cs typeface="Arial Unicode MS" pitchFamily="34" charset="-122"/>
              </a:rPr>
              <a:t>2</a:t>
            </a:r>
            <a:endParaRPr lang="zh-CN" altLang="en-US" sz="3200"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3" name="椭圆​​ 9"/>
          <p:cNvSpPr/>
          <p:nvPr/>
        </p:nvSpPr>
        <p:spPr>
          <a:xfrm>
            <a:off x="1150467" y="2044835"/>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矩形​​ 10"/>
          <p:cNvSpPr/>
          <p:nvPr/>
        </p:nvSpPr>
        <p:spPr>
          <a:xfrm>
            <a:off x="395536" y="2541364"/>
            <a:ext cx="7920038" cy="649287"/>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a:outerShdw blurRad="38100" dist="127000" dir="5400000" sx="95000" sy="95000" rotWithShape="0">
              <a:sysClr val="window" lastClr="FFFFFF">
                <a:lumMod val="50000"/>
                <a:alpha val="15000"/>
              </a:sys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5" name="椭圆​​ 11"/>
          <p:cNvSpPr/>
          <p:nvPr/>
        </p:nvSpPr>
        <p:spPr>
          <a:xfrm>
            <a:off x="1013074" y="2161016"/>
            <a:ext cx="863600" cy="863600"/>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Arial Unicode MS" pitchFamily="34" charset="-122"/>
                <a:ea typeface="Arial Unicode MS" pitchFamily="34" charset="-122"/>
                <a:cs typeface="Arial Unicode MS" pitchFamily="34" charset="-122"/>
              </a:rPr>
              <a:t>3</a:t>
            </a:r>
            <a:endParaRPr kumimoji="0" lang="zh-CN" altLang="en-US" sz="3200" b="0" i="0" u="none" strike="noStrike" kern="0" cap="none" spc="0" normalizeH="0" baseline="0" noProof="0" dirty="0">
              <a:ln>
                <a:noFill/>
              </a:ln>
              <a:solidFill>
                <a:sysClr val="window" lastClr="FFFFFF"/>
              </a:solidFill>
              <a:effectLst/>
              <a:uLnTx/>
              <a:uFillTx/>
              <a:latin typeface="Arial Unicode MS" pitchFamily="34" charset="-122"/>
              <a:ea typeface="Arial Unicode MS" pitchFamily="34" charset="-122"/>
              <a:cs typeface="Arial Unicode MS" pitchFamily="34" charset="-122"/>
            </a:endParaRPr>
          </a:p>
        </p:txBody>
      </p:sp>
      <p:sp>
        <p:nvSpPr>
          <p:cNvPr id="26" name="椭圆​​ 12"/>
          <p:cNvSpPr/>
          <p:nvPr/>
        </p:nvSpPr>
        <p:spPr>
          <a:xfrm>
            <a:off x="1147143" y="3052947"/>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矩形​​ 17"/>
          <p:cNvSpPr/>
          <p:nvPr/>
        </p:nvSpPr>
        <p:spPr>
          <a:xfrm>
            <a:off x="395536" y="3581796"/>
            <a:ext cx="7920038" cy="647700"/>
          </a:xfrm>
          <a:prstGeom prst="rect">
            <a:avLst/>
          </a:prstGeom>
          <a:gradFill flip="none" rotWithShape="1">
            <a:gsLst>
              <a:gs pos="0">
                <a:sysClr val="window" lastClr="FFFFFF">
                  <a:lumMod val="65000"/>
                </a:sysClr>
              </a:gs>
              <a:gs pos="13000">
                <a:sysClr val="window" lastClr="FFFFFF">
                  <a:lumMod val="65000"/>
                </a:sysClr>
              </a:gs>
              <a:gs pos="100000">
                <a:sysClr val="window" lastClr="FFFFFF">
                  <a:lumMod val="95000"/>
                </a:sysClr>
              </a:gs>
            </a:gsLst>
            <a:lin ang="5400000" scaled="0"/>
            <a:tileRect/>
          </a:gradFill>
          <a:ln w="3175" cap="flat" cmpd="sng" algn="ctr">
            <a:solidFill>
              <a:sysClr val="window" lastClr="FFFFFF">
                <a:lumMod val="75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椭圆​​ 18"/>
          <p:cNvSpPr/>
          <p:nvPr/>
        </p:nvSpPr>
        <p:spPr>
          <a:xfrm>
            <a:off x="1013074" y="3167863"/>
            <a:ext cx="863600" cy="865187"/>
          </a:xfrm>
          <a:prstGeom prst="ellipse">
            <a:avLst/>
          </a:prstGeom>
          <a:gradFill flip="none" rotWithShape="1">
            <a:gsLst>
              <a:gs pos="0">
                <a:sysClr val="window" lastClr="FFFFFF">
                  <a:lumMod val="50000"/>
                </a:sysClr>
              </a:gs>
              <a:gs pos="43000">
                <a:sysClr val="window" lastClr="FFFFFF">
                  <a:lumMod val="50000"/>
                </a:sysClr>
              </a:gs>
              <a:gs pos="100000">
                <a:sysClr val="window" lastClr="FFFFFF">
                  <a:lumMod val="75000"/>
                </a:sysClr>
              </a:gs>
            </a:gsLst>
            <a:lin ang="162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Arial Unicode MS" pitchFamily="34" charset="-122"/>
                <a:ea typeface="Arial Unicode MS" pitchFamily="34" charset="-122"/>
                <a:cs typeface="Arial Unicode MS" pitchFamily="34" charset="-122"/>
              </a:rPr>
              <a:t>4</a:t>
            </a:r>
            <a:endParaRPr kumimoji="0" lang="zh-CN" altLang="en-US" sz="3200" b="0" i="0" u="none" strike="noStrike" kern="0" cap="none" spc="0" normalizeH="0" baseline="0" noProof="0" dirty="0">
              <a:ln>
                <a:noFill/>
              </a:ln>
              <a:solidFill>
                <a:sysClr val="window" lastClr="FFFFFF"/>
              </a:solidFill>
              <a:effectLst/>
              <a:uLnTx/>
              <a:uFillTx/>
              <a:latin typeface="Arial Unicode MS" pitchFamily="34" charset="-122"/>
              <a:ea typeface="Arial Unicode MS" pitchFamily="34" charset="-122"/>
              <a:cs typeface="Arial Unicode MS" pitchFamily="34" charset="-122"/>
            </a:endParaRPr>
          </a:p>
        </p:txBody>
      </p:sp>
      <p:sp>
        <p:nvSpPr>
          <p:cNvPr id="29" name="椭圆​​ 19"/>
          <p:cNvSpPr/>
          <p:nvPr/>
        </p:nvSpPr>
        <p:spPr>
          <a:xfrm>
            <a:off x="1147143" y="4061059"/>
            <a:ext cx="576064" cy="94867"/>
          </a:xfrm>
          <a:prstGeom prst="ellipse">
            <a:avLst/>
          </a:prstGeom>
          <a:gradFill>
            <a:gsLst>
              <a:gs pos="97000">
                <a:sysClr val="windowText" lastClr="000000">
                  <a:lumMod val="50000"/>
                  <a:lumOff val="50000"/>
                  <a:alpha val="15000"/>
                </a:sysClr>
              </a:gs>
              <a:gs pos="0">
                <a:sysClr val="windowText" lastClr="000000">
                  <a:lumMod val="85000"/>
                  <a:lumOff val="15000"/>
                  <a:alpha val="13000"/>
                </a:sysClr>
              </a:gs>
            </a:gsLst>
            <a:lin ang="162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0" name="TextBox 29"/>
          <p:cNvSpPr txBox="1"/>
          <p:nvPr/>
        </p:nvSpPr>
        <p:spPr>
          <a:xfrm>
            <a:off x="3046661" y="721196"/>
            <a:ext cx="800219"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引言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1" name="TextBox 30"/>
          <p:cNvSpPr txBox="1"/>
          <p:nvPr/>
        </p:nvSpPr>
        <p:spPr>
          <a:xfrm>
            <a:off x="3046661" y="1650727"/>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信息安全小言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2" name="TextBox 31"/>
          <p:cNvSpPr txBox="1"/>
          <p:nvPr/>
        </p:nvSpPr>
        <p:spPr>
          <a:xfrm>
            <a:off x="3046661" y="2635026"/>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信息安全微言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
        <p:nvSpPr>
          <p:cNvPr id="33" name="TextBox 32"/>
          <p:cNvSpPr txBox="1"/>
          <p:nvPr/>
        </p:nvSpPr>
        <p:spPr>
          <a:xfrm>
            <a:off x="3046661" y="3673871"/>
            <a:ext cx="2031325" cy="461665"/>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lumMod val="85000"/>
                    <a:lumOff val="15000"/>
                  </a:sysClr>
                </a:solidFill>
                <a:effectLst/>
                <a:uLnTx/>
                <a:uFillTx/>
                <a:latin typeface="微软雅黑" pitchFamily="34" charset="-122"/>
                <a:ea typeface="微软雅黑" pitchFamily="34" charset="-122"/>
              </a:rPr>
              <a:t>信息安全危言</a:t>
            </a:r>
            <a:endParaRPr kumimoji="0" lang="zh-CN" altLang="en-US" sz="2400" b="0" i="0" u="none" strike="noStrike" kern="0" cap="none" spc="0" normalizeH="0" baseline="0" noProof="0" dirty="0">
              <a:ln>
                <a:noFill/>
              </a:ln>
              <a:solidFill>
                <a:sysClr val="windowText" lastClr="000000">
                  <a:lumMod val="85000"/>
                  <a:lumOff val="15000"/>
                </a:sysClr>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endCxn id="5" idx="1"/>
          </p:cNvCxnSpPr>
          <p:nvPr/>
        </p:nvCxnSpPr>
        <p:spPr>
          <a:xfrm flipV="1">
            <a:off x="2992773" y="1376579"/>
            <a:ext cx="1097247" cy="632803"/>
          </a:xfrm>
          <a:prstGeom prst="line">
            <a:avLst/>
          </a:prstGeom>
          <a:ln>
            <a:solidFill>
              <a:srgbClr val="5F5F5F"/>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974579" y="706808"/>
            <a:ext cx="3499817" cy="1271605"/>
            <a:chOff x="4528567" y="803722"/>
            <a:chExt cx="3499817" cy="1271605"/>
          </a:xfrm>
        </p:grpSpPr>
        <p:sp>
          <p:nvSpPr>
            <p:cNvPr id="5" name="矩形 4"/>
            <p:cNvSpPr/>
            <p:nvPr/>
          </p:nvSpPr>
          <p:spPr>
            <a:xfrm>
              <a:off x="4644008" y="1450633"/>
              <a:ext cx="3384376" cy="45719"/>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528567" y="803722"/>
              <a:ext cx="1119217" cy="769441"/>
            </a:xfrm>
            <a:prstGeom prst="rect">
              <a:avLst/>
            </a:prstGeom>
            <a:noFill/>
          </p:spPr>
          <p:txBody>
            <a:bodyPr wrap="none" rtlCol="0">
              <a:spAutoFit/>
            </a:bodyPr>
            <a:lstStyle/>
            <a:p>
              <a:r>
                <a:rPr lang="en-US" altLang="zh-CN" sz="4400" b="1" dirty="0" smtClean="0">
                  <a:solidFill>
                    <a:srgbClr val="DC3C00"/>
                  </a:solidFill>
                  <a:latin typeface="微软雅黑" pitchFamily="34" charset="-122"/>
                  <a:ea typeface="微软雅黑" pitchFamily="34" charset="-122"/>
                </a:rPr>
                <a:t>20</a:t>
              </a:r>
              <a:r>
                <a:rPr lang="en-US" altLang="zh-CN" sz="2000" b="1" dirty="0" smtClean="0">
                  <a:solidFill>
                    <a:srgbClr val="DC3C00"/>
                  </a:solidFill>
                  <a:latin typeface="微软雅黑" pitchFamily="34" charset="-122"/>
                  <a:ea typeface="微软雅黑" pitchFamily="34" charset="-122"/>
                </a:rPr>
                <a:t>%</a:t>
              </a:r>
              <a:endParaRPr lang="zh-CN" altLang="en-US" sz="2000" b="1" dirty="0">
                <a:solidFill>
                  <a:srgbClr val="DC3C00"/>
                </a:solidFill>
                <a:latin typeface="微软雅黑" pitchFamily="34" charset="-122"/>
                <a:ea typeface="微软雅黑" pitchFamily="34" charset="-122"/>
              </a:endParaRPr>
            </a:p>
          </p:txBody>
        </p:sp>
        <p:grpSp>
          <p:nvGrpSpPr>
            <p:cNvPr id="7" name="说明文字1"/>
            <p:cNvGrpSpPr/>
            <p:nvPr/>
          </p:nvGrpSpPr>
          <p:grpSpPr>
            <a:xfrm>
              <a:off x="4557953" y="1589060"/>
              <a:ext cx="3470431" cy="486267"/>
              <a:chOff x="883394" y="1398992"/>
              <a:chExt cx="3470431" cy="486267"/>
            </a:xfrm>
          </p:grpSpPr>
          <p:sp>
            <p:nvSpPr>
              <p:cNvPr id="8" name="TextBox 7"/>
              <p:cNvSpPr txBox="1"/>
              <p:nvPr/>
            </p:nvSpPr>
            <p:spPr>
              <a:xfrm>
                <a:off x="883394" y="1398992"/>
                <a:ext cx="3112542" cy="276999"/>
              </a:xfrm>
              <a:prstGeom prst="rect">
                <a:avLst/>
              </a:prstGeom>
              <a:noFill/>
            </p:spPr>
            <p:txBody>
              <a:bodyPr wrap="square" rtlCol="0">
                <a:spAutoFit/>
              </a:bodyPr>
              <a:lstStyle/>
              <a:p>
                <a:r>
                  <a:rPr lang="zh-CN" altLang="en-US" sz="1200" b="1" dirty="0" smtClean="0">
                    <a:latin typeface="微软雅黑" pitchFamily="34" charset="-122"/>
                    <a:ea typeface="微软雅黑" pitchFamily="34" charset="-122"/>
                  </a:rPr>
                  <a:t>信息安全事故二八开</a:t>
                </a:r>
              </a:p>
            </p:txBody>
          </p:sp>
          <p:sp>
            <p:nvSpPr>
              <p:cNvPr id="9" name="TextBox 8"/>
              <p:cNvSpPr txBox="1"/>
              <p:nvPr/>
            </p:nvSpPr>
            <p:spPr>
              <a:xfrm>
                <a:off x="894087" y="1616596"/>
                <a:ext cx="3459738" cy="268663"/>
              </a:xfrm>
              <a:prstGeom prst="rect">
                <a:avLst/>
              </a:prstGeom>
              <a:noFill/>
            </p:spPr>
            <p:txBody>
              <a:bodyPr wrap="square" rtlCol="0">
                <a:spAutoFit/>
              </a:bodyPr>
              <a:lstStyle/>
              <a:p>
                <a:pPr algn="just">
                  <a:lnSpc>
                    <a:spcPts val="1500"/>
                  </a:lnSpc>
                </a:pPr>
                <a:r>
                  <a:rPr lang="en-US" altLang="zh-CN" sz="1050" dirty="0" smtClean="0">
                    <a:solidFill>
                      <a:srgbClr val="5F5F5F"/>
                    </a:solidFill>
                    <a:latin typeface="微软雅黑" pitchFamily="34" charset="-122"/>
                    <a:ea typeface="微软雅黑" pitchFamily="34" charset="-122"/>
                  </a:rPr>
                  <a:t>20%</a:t>
                </a:r>
                <a:r>
                  <a:rPr lang="zh-CN" altLang="en-US" sz="1050" dirty="0" smtClean="0">
                    <a:solidFill>
                      <a:srgbClr val="5F5F5F"/>
                    </a:solidFill>
                    <a:latin typeface="微软雅黑" pitchFamily="34" charset="-122"/>
                    <a:ea typeface="微软雅黑" pitchFamily="34" charset="-122"/>
                  </a:rPr>
                  <a:t>外部人：都是故意的</a:t>
                </a:r>
                <a:r>
                  <a:rPr lang="zh-CN" altLang="en-US" sz="1050" dirty="0" smtClean="0">
                    <a:solidFill>
                      <a:srgbClr val="5F5F5F"/>
                    </a:solidFill>
                    <a:latin typeface="微软雅黑" pitchFamily="34" charset="-122"/>
                    <a:ea typeface="微软雅黑" pitchFamily="34" charset="-122"/>
                  </a:rPr>
                  <a:t>！</a:t>
                </a:r>
                <a:endParaRPr lang="zh-CN" altLang="en-US" sz="1050" dirty="0" smtClean="0">
                  <a:solidFill>
                    <a:srgbClr val="5F5F5F"/>
                  </a:solidFill>
                  <a:latin typeface="微软雅黑" pitchFamily="34" charset="-122"/>
                  <a:ea typeface="微软雅黑" pitchFamily="34" charset="-122"/>
                </a:endParaRPr>
              </a:p>
            </p:txBody>
          </p:sp>
        </p:grpSp>
      </p:grpSp>
      <p:grpSp>
        <p:nvGrpSpPr>
          <p:cNvPr id="10" name="组合 9"/>
          <p:cNvGrpSpPr/>
          <p:nvPr/>
        </p:nvGrpSpPr>
        <p:grpSpPr>
          <a:xfrm>
            <a:off x="3988440" y="2460608"/>
            <a:ext cx="3485956" cy="1526396"/>
            <a:chOff x="4542428" y="2557522"/>
            <a:chExt cx="3485956" cy="1526396"/>
          </a:xfrm>
        </p:grpSpPr>
        <p:sp>
          <p:nvSpPr>
            <p:cNvPr id="11" name="矩形 10"/>
            <p:cNvSpPr/>
            <p:nvPr/>
          </p:nvSpPr>
          <p:spPr>
            <a:xfrm>
              <a:off x="4644008" y="3250833"/>
              <a:ext cx="3384376" cy="45719"/>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542428" y="2557522"/>
              <a:ext cx="1119217" cy="769441"/>
            </a:xfrm>
            <a:prstGeom prst="rect">
              <a:avLst/>
            </a:prstGeom>
            <a:noFill/>
          </p:spPr>
          <p:txBody>
            <a:bodyPr wrap="none" rtlCol="0">
              <a:spAutoFit/>
            </a:bodyPr>
            <a:lstStyle/>
            <a:p>
              <a:r>
                <a:rPr lang="en-US" altLang="zh-CN" sz="4400" b="1" dirty="0" smtClean="0">
                  <a:solidFill>
                    <a:srgbClr val="5F5F5F"/>
                  </a:solidFill>
                  <a:latin typeface="微软雅黑" pitchFamily="34" charset="-122"/>
                  <a:ea typeface="微软雅黑" pitchFamily="34" charset="-122"/>
                </a:rPr>
                <a:t>8</a:t>
              </a:r>
              <a:r>
                <a:rPr lang="en-US" altLang="zh-CN" sz="4400" b="1" dirty="0" smtClean="0">
                  <a:solidFill>
                    <a:srgbClr val="5F5F5F"/>
                  </a:solidFill>
                  <a:latin typeface="微软雅黑" pitchFamily="34" charset="-122"/>
                  <a:ea typeface="微软雅黑" pitchFamily="34" charset="-122"/>
                </a:rPr>
                <a:t>0</a:t>
              </a:r>
              <a:r>
                <a:rPr lang="en-US" altLang="zh-CN" sz="2000" b="1" dirty="0" smtClean="0">
                  <a:solidFill>
                    <a:srgbClr val="5F5F5F"/>
                  </a:solidFill>
                  <a:latin typeface="微软雅黑" pitchFamily="34" charset="-122"/>
                  <a:ea typeface="微软雅黑" pitchFamily="34" charset="-122"/>
                </a:rPr>
                <a:t>%</a:t>
              </a:r>
              <a:endParaRPr lang="zh-CN" altLang="en-US" sz="2000" b="1" dirty="0">
                <a:solidFill>
                  <a:srgbClr val="5F5F5F"/>
                </a:solidFill>
                <a:latin typeface="微软雅黑" pitchFamily="34" charset="-122"/>
                <a:ea typeface="微软雅黑" pitchFamily="34" charset="-122"/>
              </a:endParaRPr>
            </a:p>
          </p:txBody>
        </p:sp>
        <p:grpSp>
          <p:nvGrpSpPr>
            <p:cNvPr id="13" name="说明文字1"/>
            <p:cNvGrpSpPr/>
            <p:nvPr/>
          </p:nvGrpSpPr>
          <p:grpSpPr>
            <a:xfrm>
              <a:off x="4557953" y="3389260"/>
              <a:ext cx="3470431" cy="694658"/>
              <a:chOff x="883394" y="1398992"/>
              <a:chExt cx="3470431" cy="694658"/>
            </a:xfrm>
          </p:grpSpPr>
          <p:sp>
            <p:nvSpPr>
              <p:cNvPr id="14" name="TextBox 13"/>
              <p:cNvSpPr txBox="1"/>
              <p:nvPr/>
            </p:nvSpPr>
            <p:spPr>
              <a:xfrm>
                <a:off x="883394" y="1398992"/>
                <a:ext cx="3112542" cy="276999"/>
              </a:xfrm>
              <a:prstGeom prst="rect">
                <a:avLst/>
              </a:prstGeom>
              <a:noFill/>
            </p:spPr>
            <p:txBody>
              <a:bodyPr wrap="square" rtlCol="0">
                <a:spAutoFit/>
              </a:bodyPr>
              <a:lstStyle/>
              <a:p>
                <a:r>
                  <a:rPr lang="zh-CN" altLang="en-US" sz="1200" b="1" dirty="0" smtClean="0">
                    <a:latin typeface="微软雅黑" pitchFamily="34" charset="-122"/>
                    <a:ea typeface="微软雅黑" pitchFamily="34" charset="-122"/>
                  </a:rPr>
                  <a:t>信息安全管理重点</a:t>
                </a:r>
                <a:endParaRPr lang="zh-CN" altLang="en-US" sz="1200" b="1" dirty="0">
                  <a:latin typeface="微软雅黑" pitchFamily="34" charset="-122"/>
                  <a:ea typeface="微软雅黑" pitchFamily="34" charset="-122"/>
                </a:endParaRPr>
              </a:p>
            </p:txBody>
          </p:sp>
          <p:sp>
            <p:nvSpPr>
              <p:cNvPr id="15" name="TextBox 14"/>
              <p:cNvSpPr txBox="1"/>
              <p:nvPr/>
            </p:nvSpPr>
            <p:spPr>
              <a:xfrm>
                <a:off x="894087" y="1616596"/>
                <a:ext cx="3459738" cy="477054"/>
              </a:xfrm>
              <a:prstGeom prst="rect">
                <a:avLst/>
              </a:prstGeom>
              <a:noFill/>
            </p:spPr>
            <p:txBody>
              <a:bodyPr wrap="square" rtlCol="0">
                <a:spAutoFit/>
              </a:bodyPr>
              <a:lstStyle/>
              <a:p>
                <a:pPr algn="just">
                  <a:lnSpc>
                    <a:spcPts val="1500"/>
                  </a:lnSpc>
                </a:pPr>
                <a:r>
                  <a:rPr lang="zh-CN" altLang="en-US" sz="1050" dirty="0" smtClean="0"/>
                  <a:t>多少人是故意的呢？</a:t>
                </a:r>
                <a:r>
                  <a:rPr lang="zh-CN" altLang="en-US" sz="1050" dirty="0" smtClean="0"/>
                  <a:t>提醒</a:t>
                </a:r>
                <a:r>
                  <a:rPr lang="zh-CN" altLang="en-US" sz="1050" dirty="0" smtClean="0"/>
                  <a:t>内部人，不要无意间泄露机密信息</a:t>
                </a:r>
                <a:r>
                  <a:rPr lang="en-US" altLang="zh-CN" sz="1050" dirty="0" smtClean="0">
                    <a:solidFill>
                      <a:srgbClr val="5F5F5F"/>
                    </a:solidFill>
                    <a:latin typeface="微软雅黑" pitchFamily="34" charset="-122"/>
                    <a:ea typeface="微软雅黑" pitchFamily="34" charset="-122"/>
                  </a:rPr>
                  <a:t>.</a:t>
                </a:r>
                <a:endParaRPr lang="zh-CN" altLang="en-US" sz="1050" dirty="0">
                  <a:solidFill>
                    <a:srgbClr val="5F5F5F"/>
                  </a:solidFill>
                  <a:latin typeface="微软雅黑" pitchFamily="34" charset="-122"/>
                  <a:ea typeface="微软雅黑" pitchFamily="34" charset="-122"/>
                </a:endParaRPr>
              </a:p>
            </p:txBody>
          </p:sp>
        </p:grpSp>
      </p:grpSp>
      <p:cxnSp>
        <p:nvCxnSpPr>
          <p:cNvPr id="16" name="直接连接符 15"/>
          <p:cNvCxnSpPr>
            <a:stCxn id="20" idx="7"/>
            <a:endCxn id="11" idx="1"/>
          </p:cNvCxnSpPr>
          <p:nvPr/>
        </p:nvCxnSpPr>
        <p:spPr>
          <a:xfrm flipV="1">
            <a:off x="2935212" y="3176779"/>
            <a:ext cx="1154808" cy="510666"/>
          </a:xfrm>
          <a:prstGeom prst="line">
            <a:avLst/>
          </a:prstGeom>
          <a:ln>
            <a:solidFill>
              <a:srgbClr val="5F5F5F"/>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39552" y="987574"/>
            <a:ext cx="2664000" cy="3219880"/>
            <a:chOff x="1093540" y="1084488"/>
            <a:chExt cx="2664000" cy="3219880"/>
          </a:xfrm>
        </p:grpSpPr>
        <p:grpSp>
          <p:nvGrpSpPr>
            <p:cNvPr id="18" name="组合 10"/>
            <p:cNvGrpSpPr/>
            <p:nvPr/>
          </p:nvGrpSpPr>
          <p:grpSpPr>
            <a:xfrm>
              <a:off x="1093540" y="1084488"/>
              <a:ext cx="2664000" cy="3219880"/>
              <a:chOff x="1763688" y="1007758"/>
              <a:chExt cx="2664000" cy="3219880"/>
            </a:xfrm>
          </p:grpSpPr>
          <p:sp>
            <p:nvSpPr>
              <p:cNvPr id="23" name="椭圆 22"/>
              <p:cNvSpPr/>
              <p:nvPr/>
            </p:nvSpPr>
            <p:spPr>
              <a:xfrm>
                <a:off x="1898469" y="1689638"/>
                <a:ext cx="2412000" cy="2412000"/>
              </a:xfrm>
              <a:prstGeom prst="ellipse">
                <a:avLst/>
              </a:prstGeom>
              <a:solidFill>
                <a:srgbClr val="C0C0C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5"/>
              <p:cNvSpPr/>
              <p:nvPr/>
            </p:nvSpPr>
            <p:spPr>
              <a:xfrm>
                <a:off x="1763688" y="1563638"/>
                <a:ext cx="2664000" cy="2664000"/>
              </a:xfrm>
              <a:prstGeom prst="ellipse">
                <a:avLst/>
              </a:prstGeom>
              <a:noFill/>
              <a:ln w="7620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饼形 24"/>
              <p:cNvSpPr/>
              <p:nvPr/>
            </p:nvSpPr>
            <p:spPr>
              <a:xfrm>
                <a:off x="1898469" y="1689638"/>
                <a:ext cx="2412000" cy="2412000"/>
              </a:xfrm>
              <a:prstGeom prst="pie">
                <a:avLst>
                  <a:gd name="adj1" fmla="val 16189556"/>
                  <a:gd name="adj2" fmla="val 1422730"/>
                </a:avLst>
              </a:prstGeom>
              <a:solidFill>
                <a:srgbClr val="DC3C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924449" y="2715618"/>
                <a:ext cx="360040" cy="360040"/>
              </a:xfrm>
              <a:prstGeom prst="ellipse">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969688" y="1203638"/>
                <a:ext cx="252000" cy="360000"/>
              </a:xfrm>
              <a:prstGeom prst="roundRect">
                <a:avLst>
                  <a:gd name="adj" fmla="val 50000"/>
                </a:avLst>
              </a:prstGeom>
              <a:solidFill>
                <a:srgbClr val="5F5F5F"/>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861687" y="1007758"/>
                <a:ext cx="468000" cy="468000"/>
              </a:xfrm>
              <a:prstGeom prst="ellipse">
                <a:avLst/>
              </a:prstGeom>
              <a:noFill/>
              <a:ln w="571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969687" y="1376262"/>
                <a:ext cx="252000" cy="198992"/>
              </a:xfrm>
              <a:prstGeom prst="rect">
                <a:avLst/>
              </a:prstGeom>
              <a:solidFill>
                <a:srgbClr val="5F5F5F"/>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1"/>
            <p:cNvSpPr/>
            <p:nvPr/>
          </p:nvSpPr>
          <p:spPr>
            <a:xfrm>
              <a:off x="3399417" y="2081016"/>
              <a:ext cx="172624" cy="172624"/>
            </a:xfrm>
            <a:prstGeom prst="ellipse">
              <a:avLst/>
            </a:prstGeom>
            <a:solidFill>
              <a:srgbClr val="DC3C00"/>
            </a:solidFill>
            <a:ln w="571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341856" y="3759079"/>
              <a:ext cx="172624" cy="172624"/>
            </a:xfrm>
            <a:prstGeom prst="ellipse">
              <a:avLst/>
            </a:prstGeom>
            <a:solidFill>
              <a:srgbClr val="C0C0C0"/>
            </a:solidFill>
            <a:ln w="571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464440" y="2307640"/>
              <a:ext cx="1045006" cy="276999"/>
            </a:xfrm>
            <a:prstGeom prst="rect">
              <a:avLst/>
            </a:prstGeom>
          </p:spPr>
          <p:txBody>
            <a:bodyPr wrap="square">
              <a:spAutoFit/>
            </a:bodyPr>
            <a:lstStyle/>
            <a:p>
              <a:pPr algn="ctr"/>
              <a:r>
                <a:rPr lang="zh-CN" altLang="en-US" sz="1200" dirty="0" smtClean="0">
                  <a:solidFill>
                    <a:srgbClr val="FFFFFF"/>
                  </a:solidFill>
                </a:rPr>
                <a:t>外</a:t>
              </a:r>
              <a:r>
                <a:rPr lang="zh-CN" altLang="en-US" sz="1200" dirty="0" smtClean="0">
                  <a:solidFill>
                    <a:srgbClr val="FFFFFF"/>
                  </a:solidFill>
                </a:rPr>
                <a:t>部人</a:t>
              </a:r>
              <a:endParaRPr lang="zh-CN" altLang="en-US" sz="1200" dirty="0">
                <a:solidFill>
                  <a:srgbClr val="FFFFFF"/>
                </a:solidFill>
              </a:endParaRPr>
            </a:p>
          </p:txBody>
        </p:sp>
        <p:sp>
          <p:nvSpPr>
            <p:cNvPr id="22" name="矩形 21"/>
            <p:cNvSpPr/>
            <p:nvPr/>
          </p:nvSpPr>
          <p:spPr>
            <a:xfrm>
              <a:off x="1366754" y="3046190"/>
              <a:ext cx="1045006" cy="276999"/>
            </a:xfrm>
            <a:prstGeom prst="rect">
              <a:avLst/>
            </a:prstGeom>
          </p:spPr>
          <p:txBody>
            <a:bodyPr wrap="square">
              <a:spAutoFit/>
            </a:bodyPr>
            <a:lstStyle/>
            <a:p>
              <a:pPr algn="ctr"/>
              <a:r>
                <a:rPr lang="zh-CN" altLang="en-US" sz="1200" dirty="0" smtClean="0">
                  <a:solidFill>
                    <a:srgbClr val="FFFFFF"/>
                  </a:solidFill>
                </a:rPr>
                <a:t>内</a:t>
              </a:r>
              <a:r>
                <a:rPr lang="zh-CN" altLang="en-US" sz="1200" dirty="0" smtClean="0">
                  <a:solidFill>
                    <a:srgbClr val="FFFFFF"/>
                  </a:solidFill>
                </a:rPr>
                <a:t>部人</a:t>
              </a:r>
              <a:endParaRPr lang="zh-CN" altLang="en-US" sz="1200" dirty="0">
                <a:solidFill>
                  <a:srgbClr val="FFFFFF"/>
                </a:solidFill>
              </a:endParaRPr>
            </a:p>
          </p:txBody>
        </p:sp>
      </p:grpSp>
      <p:sp>
        <p:nvSpPr>
          <p:cNvPr id="30" name="矩形 29"/>
          <p:cNvSpPr/>
          <p:nvPr/>
        </p:nvSpPr>
        <p:spPr>
          <a:xfrm>
            <a:off x="467544" y="267494"/>
            <a:ext cx="1569660" cy="369332"/>
          </a:xfrm>
          <a:prstGeom prst="rect">
            <a:avLst/>
          </a:prstGeom>
        </p:spPr>
        <p:txBody>
          <a:bodyPr wrap="none">
            <a:spAutoFit/>
          </a:bodyPr>
          <a:lstStyle/>
          <a:p>
            <a:r>
              <a:rPr lang="zh-CN" altLang="en-US" b="1" dirty="0" smtClean="0"/>
              <a:t>信息安全小言</a:t>
            </a:r>
            <a:endParaRPr lang="zh-CN"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82"/>
          <p:cNvGraphicFramePr>
            <a:graphicFrameLocks/>
          </p:cNvGraphicFramePr>
          <p:nvPr/>
        </p:nvGraphicFramePr>
        <p:xfrm>
          <a:off x="395536" y="195486"/>
          <a:ext cx="8229600" cy="4313150"/>
        </p:xfrm>
        <a:graphic>
          <a:graphicData uri="http://schemas.openxmlformats.org/drawingml/2006/table">
            <a:tbl>
              <a:tblPr/>
              <a:tblGrid>
                <a:gridCol w="714375"/>
                <a:gridCol w="2078038"/>
                <a:gridCol w="5437187"/>
              </a:tblGrid>
              <a:tr h="235958">
                <a:tc gridSpan="3">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lang="zh-CN" altLang="en-US" sz="1200" b="1" dirty="0" smtClean="0">
                          <a:solidFill>
                            <a:srgbClr val="000000"/>
                          </a:solidFill>
                          <a:latin typeface="宋体" charset="-122"/>
                          <a:ea typeface="微软雅黑" charset="-122"/>
                        </a:rPr>
                        <a:t>敏感信息及相应的高风险操作实例</a:t>
                      </a:r>
                      <a:endParaRPr kumimoji="0" lang="zh-CN" altLang="en-US" sz="12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700" b="1" i="0" u="none" strike="noStrike" cap="none" normalizeH="0" baseline="0" dirty="0" smtClean="0">
                          <a:ln>
                            <a:noFill/>
                          </a:ln>
                          <a:solidFill>
                            <a:srgbClr val="000000"/>
                          </a:solidFill>
                          <a:effectLst/>
                          <a:latin typeface="宋体" charset="-122"/>
                          <a:ea typeface="微软雅黑" charset="-122"/>
                        </a:rPr>
                        <a:t>序号</a:t>
                      </a:r>
                      <a:endParaRPr kumimoji="0" lang="zh-CN" altLang="en-US" sz="7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solidFill>
                      <a:srgbClr val="CCCCFF"/>
                    </a:solid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700" b="1" i="0" u="none" strike="noStrike" cap="none" normalizeH="0" baseline="0" dirty="0" smtClean="0">
                          <a:ln>
                            <a:noFill/>
                          </a:ln>
                          <a:solidFill>
                            <a:srgbClr val="000000"/>
                          </a:solidFill>
                          <a:effectLst/>
                          <a:latin typeface="宋体" charset="-122"/>
                          <a:ea typeface="微软雅黑" charset="-122"/>
                        </a:rPr>
                        <a:t>敏感信息</a:t>
                      </a:r>
                      <a:endParaRPr kumimoji="0" lang="zh-CN" altLang="en-US" sz="7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solidFill>
                      <a:srgbClr val="CCCCFF"/>
                    </a:solid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700" b="1" i="0" u="none" strike="noStrike" cap="none" normalizeH="0" baseline="0" smtClean="0">
                          <a:ln>
                            <a:noFill/>
                          </a:ln>
                          <a:solidFill>
                            <a:srgbClr val="000000"/>
                          </a:solidFill>
                          <a:effectLst/>
                          <a:latin typeface="宋体" charset="-122"/>
                          <a:ea typeface="微软雅黑" charset="-122"/>
                        </a:rPr>
                        <a:t>对应高风险操作</a:t>
                      </a:r>
                      <a:endParaRPr kumimoji="0" lang="zh-CN" altLang="en-US" sz="7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solidFill>
                      <a:srgbClr val="CCCCFF"/>
                    </a:solid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dirty="0" smtClean="0">
                          <a:ln>
                            <a:noFill/>
                          </a:ln>
                          <a:solidFill>
                            <a:srgbClr val="000000"/>
                          </a:solidFill>
                          <a:effectLst/>
                          <a:latin typeface="宋体" charset="-122"/>
                          <a:ea typeface="微软雅黑" charset="-122"/>
                        </a:rPr>
                        <a:t>1</a:t>
                      </a:r>
                      <a:endParaRPr kumimoji="0" lang="en-US" altLang="zh-CN"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rowSpan="3">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详单</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rgbClr val="000000"/>
                          </a:solidFill>
                          <a:effectLst/>
                          <a:latin typeface="宋体" charset="-122"/>
                          <a:ea typeface="微软雅黑" charset="-122"/>
                        </a:rPr>
                        <a:t>非授权的查询</a:t>
                      </a:r>
                      <a:endParaRPr kumimoji="0" lang="zh-CN" altLang="en-US"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dirty="0" smtClean="0">
                          <a:ln>
                            <a:noFill/>
                          </a:ln>
                          <a:solidFill>
                            <a:srgbClr val="000000"/>
                          </a:solidFill>
                          <a:effectLst/>
                          <a:latin typeface="宋体" charset="-122"/>
                          <a:ea typeface="微软雅黑" charset="-122"/>
                        </a:rPr>
                        <a:t>2</a:t>
                      </a:r>
                      <a:endParaRPr kumimoji="0" lang="en-US" altLang="zh-CN"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rgbClr val="000000"/>
                          </a:solidFill>
                          <a:effectLst/>
                          <a:latin typeface="宋体" charset="-122"/>
                          <a:ea typeface="微软雅黑" charset="-122"/>
                        </a:rPr>
                        <a:t>无密码的查询客户详单；</a:t>
                      </a:r>
                      <a:endParaRPr kumimoji="0" lang="zh-CN" altLang="en-US"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dirty="0" smtClean="0">
                          <a:ln>
                            <a:noFill/>
                          </a:ln>
                          <a:solidFill>
                            <a:srgbClr val="000000"/>
                          </a:solidFill>
                          <a:effectLst/>
                          <a:latin typeface="宋体" charset="-122"/>
                          <a:ea typeface="微软雅黑" charset="-122"/>
                        </a:rPr>
                        <a:t>3</a:t>
                      </a:r>
                      <a:endParaRPr kumimoji="0" lang="en-US" altLang="zh-CN"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导出客户详单；</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4</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rowSpan="5">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客户资料</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批量查询客户资料；</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5</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批量导出客户资料；</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6</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批量变更客户资料；</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7</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查询、导出</a:t>
                      </a:r>
                      <a:r>
                        <a:rPr kumimoji="0" lang="en-US" altLang="zh-CN" sz="600" b="0" i="0" u="none" strike="noStrike" cap="none" normalizeH="0" baseline="0" dirty="0" smtClean="0">
                          <a:ln>
                            <a:noFill/>
                          </a:ln>
                          <a:solidFill>
                            <a:srgbClr val="000000"/>
                          </a:solidFill>
                          <a:effectLst/>
                          <a:latin typeface="宋体" charset="-122"/>
                          <a:ea typeface="微软雅黑" charset="-122"/>
                        </a:rPr>
                        <a:t>VIP</a:t>
                      </a:r>
                      <a:r>
                        <a:rPr kumimoji="0" lang="zh-CN" altLang="en-US" sz="600" b="0" i="0" u="none" strike="noStrike" cap="none" normalizeH="0" baseline="0" dirty="0" smtClean="0">
                          <a:ln>
                            <a:noFill/>
                          </a:ln>
                          <a:solidFill>
                            <a:srgbClr val="000000"/>
                          </a:solidFill>
                          <a:effectLst/>
                          <a:latin typeface="宋体" charset="-122"/>
                          <a:ea typeface="微软雅黑" charset="-122"/>
                        </a:rPr>
                        <a:t>客户（包括集团客户、大客户、政企客户）资料；</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8</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非授权的查询、导出、变更客户资料</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9</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rowSpan="2">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rgbClr val="000000"/>
                          </a:solidFill>
                          <a:effectLst/>
                          <a:latin typeface="宋体" charset="-122"/>
                          <a:ea typeface="微软雅黑" charset="-122"/>
                        </a:rPr>
                        <a:t>位置信息</a:t>
                      </a:r>
                      <a:endParaRPr kumimoji="0" lang="zh-CN" altLang="en-US"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查询</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10</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导出</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11</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rowSpan="4">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订购关系</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批量为客户开通业务；</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12</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批量为客户变更业务；</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13</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党政军等关键客户</a:t>
                      </a:r>
                      <a:r>
                        <a:rPr kumimoji="0" lang="en-US" altLang="zh-CN" sz="600" b="0" i="0" u="none" strike="noStrike" cap="none" normalizeH="0" baseline="0" dirty="0" smtClean="0">
                          <a:ln>
                            <a:noFill/>
                          </a:ln>
                          <a:solidFill>
                            <a:srgbClr val="000000"/>
                          </a:solidFill>
                          <a:effectLst/>
                          <a:latin typeface="宋体" charset="-122"/>
                          <a:ea typeface="微软雅黑" charset="-122"/>
                        </a:rPr>
                        <a:t>VPN</a:t>
                      </a:r>
                      <a:r>
                        <a:rPr kumimoji="0" lang="zh-CN" altLang="en-US" sz="600" b="0" i="0" u="none" strike="noStrike" cap="none" normalizeH="0" baseline="0" dirty="0" smtClean="0">
                          <a:ln>
                            <a:noFill/>
                          </a:ln>
                          <a:solidFill>
                            <a:srgbClr val="000000"/>
                          </a:solidFill>
                          <a:effectLst/>
                          <a:latin typeface="宋体" charset="-122"/>
                          <a:ea typeface="微软雅黑" charset="-122"/>
                        </a:rPr>
                        <a:t>业务；</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14</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非授权下的为个人开通或变更业务</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15</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rowSpan="2">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rgbClr val="000000"/>
                          </a:solidFill>
                          <a:effectLst/>
                          <a:latin typeface="宋体" charset="-122"/>
                          <a:ea typeface="微软雅黑" charset="-122"/>
                        </a:rPr>
                        <a:t>账户余额</a:t>
                      </a:r>
                      <a:endParaRPr kumimoji="0" lang="zh-CN" altLang="en-US"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批量为客户变更账户余额；</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16</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非授权下的为个人开通或变更业务</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17</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rgbClr val="000000"/>
                          </a:solidFill>
                          <a:effectLst/>
                          <a:latin typeface="宋体" charset="-122"/>
                          <a:ea typeface="微软雅黑" charset="-122"/>
                        </a:rPr>
                        <a:t>积分</a:t>
                      </a:r>
                      <a:endParaRPr kumimoji="0" lang="zh-CN" altLang="en-US"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变更客户积分信息；</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18</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rgbClr val="000000"/>
                          </a:solidFill>
                          <a:effectLst/>
                          <a:latin typeface="宋体" charset="-122"/>
                          <a:ea typeface="微软雅黑" charset="-122"/>
                        </a:rPr>
                        <a:t>充值卡</a:t>
                      </a:r>
                      <a:endParaRPr kumimoji="0" lang="zh-CN" altLang="en-US"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变更充值卡信息；</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19</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rgbClr val="000000"/>
                          </a:solidFill>
                          <a:effectLst/>
                          <a:latin typeface="宋体" charset="-122"/>
                          <a:ea typeface="微软雅黑" charset="-122"/>
                        </a:rPr>
                        <a:t>经营分析统计报表</a:t>
                      </a:r>
                      <a:endParaRPr kumimoji="0" lang="zh-CN" altLang="en-US"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查询、导出关键经营分析统计报表；</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20</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rowSpan="2">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rgbClr val="000000"/>
                          </a:solidFill>
                          <a:effectLst/>
                          <a:latin typeface="宋体" charset="-122"/>
                          <a:ea typeface="微软雅黑" charset="-122"/>
                        </a:rPr>
                        <a:t>关键系统操作日志</a:t>
                      </a:r>
                      <a:endParaRPr kumimoji="0" lang="zh-CN" altLang="en-US"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rgbClr val="000000"/>
                          </a:solidFill>
                          <a:effectLst/>
                          <a:latin typeface="宋体" charset="-122"/>
                          <a:ea typeface="微软雅黑" charset="-122"/>
                        </a:rPr>
                        <a:t>删除关键系统的操作日志；</a:t>
                      </a:r>
                      <a:endParaRPr kumimoji="0" lang="zh-CN" altLang="en-US"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170416">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600" b="0" i="0" u="none" strike="noStrike" cap="none" normalizeH="0" baseline="0" smtClean="0">
                          <a:ln>
                            <a:noFill/>
                          </a:ln>
                          <a:solidFill>
                            <a:srgbClr val="000000"/>
                          </a:solidFill>
                          <a:effectLst/>
                          <a:latin typeface="宋体" charset="-122"/>
                          <a:ea typeface="微软雅黑" charset="-122"/>
                        </a:rPr>
                        <a:t>21</a:t>
                      </a:r>
                      <a:endParaRPr kumimoji="0" lang="en-US" altLang="zh-CN" sz="600" b="0" i="0" u="none" strike="noStrike" cap="none" normalizeH="0" baseline="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宋体" charset="-122"/>
                          <a:ea typeface="微软雅黑" charset="-122"/>
                        </a:rPr>
                        <a:t>变更关键系统的操作日志；</a:t>
                      </a:r>
                      <a:endParaRPr kumimoji="0" lang="zh-CN" altLang="en-US" sz="600" b="0" i="0" u="none" strike="noStrike" cap="none" normalizeH="0" baseline="0" dirty="0" smtClean="0">
                        <a:ln>
                          <a:noFill/>
                        </a:ln>
                        <a:solidFill>
                          <a:schemeClr val="tx1"/>
                        </a:solidFill>
                        <a:effectLst/>
                        <a:latin typeface="Arial" charset="0"/>
                        <a:ea typeface="微软雅黑" charset="-122"/>
                      </a:endParaRPr>
                    </a:p>
                  </a:txBody>
                  <a:tcPr marT="45725" marB="45725" anchor="ctr" horzOverflow="overflow">
                    <a:lnL w="3175" cap="flat" cmpd="sng" algn="ctr">
                      <a:solidFill>
                        <a:schemeClr val="tx1">
                          <a:lumMod val="95000"/>
                          <a:lumOff val="5000"/>
                        </a:schemeClr>
                      </a:solidFill>
                      <a:prstDash val="solid"/>
                      <a:round/>
                      <a:headEnd type="none" w="med" len="med"/>
                      <a:tailEnd type="none" w="med" len="med"/>
                    </a:lnL>
                    <a:lnR w="3175" cap="flat" cmpd="sng" algn="ctr">
                      <a:solidFill>
                        <a:schemeClr val="tx1">
                          <a:lumMod val="95000"/>
                          <a:lumOff val="5000"/>
                        </a:schemeClr>
                      </a:solidFill>
                      <a:prstDash val="solid"/>
                      <a:round/>
                      <a:headEnd type="none" w="med" len="med"/>
                      <a:tailEnd type="none" w="med" len="med"/>
                    </a:lnR>
                    <a:lnT w="3175" cap="flat" cmpd="sng" algn="ctr">
                      <a:solidFill>
                        <a:schemeClr val="tx1">
                          <a:lumMod val="95000"/>
                          <a:lumOff val="5000"/>
                        </a:schemeClr>
                      </a:solidFill>
                      <a:prstDash val="solid"/>
                      <a:round/>
                      <a:headEnd type="none" w="med" len="med"/>
                      <a:tailEnd type="none" w="med" len="med"/>
                    </a:lnT>
                    <a:lnB w="3175"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TotalTime>
  <Words>1832</Words>
  <Application>Microsoft Office PowerPoint</Application>
  <PresentationFormat>全屏显示(16:9)</PresentationFormat>
  <Paragraphs>235</Paragraphs>
  <Slides>25</Slides>
  <Notes>4</Notes>
  <HiddenSlides>0</HiddenSlides>
  <MMClips>0</MMClips>
  <ScaleCrop>false</ScaleCrop>
  <HeadingPairs>
    <vt:vector size="4" baseType="variant">
      <vt:variant>
        <vt:lpstr>主题</vt:lpstr>
      </vt:variant>
      <vt:variant>
        <vt:i4>3</vt:i4>
      </vt:variant>
      <vt:variant>
        <vt:lpstr>幻灯片标题</vt:lpstr>
      </vt:variant>
      <vt:variant>
        <vt:i4>25</vt:i4>
      </vt:variant>
    </vt:vector>
  </HeadingPairs>
  <TitlesOfParts>
    <vt:vector size="28" baseType="lpstr">
      <vt:lpstr>Office 主题</vt:lpstr>
      <vt:lpstr>自定义设计方案</vt:lpstr>
      <vt:lpstr>1_自定义设计方案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lijing</dc:creator>
  <cp:lastModifiedBy>yangxw</cp:lastModifiedBy>
  <cp:revision>9</cp:revision>
  <dcterms:created xsi:type="dcterms:W3CDTF">2014-06-18T08:36:17Z</dcterms:created>
  <dcterms:modified xsi:type="dcterms:W3CDTF">2014-12-11T13:03:55Z</dcterms:modified>
</cp:coreProperties>
</file>