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94" r:id="rId2"/>
    <p:sldId id="295" r:id="rId3"/>
    <p:sldId id="296" r:id="rId4"/>
    <p:sldId id="316" r:id="rId5"/>
    <p:sldId id="322" r:id="rId6"/>
    <p:sldId id="259" r:id="rId7"/>
    <p:sldId id="321" r:id="rId8"/>
    <p:sldId id="303" r:id="rId9"/>
    <p:sldId id="270" r:id="rId10"/>
    <p:sldId id="278" r:id="rId11"/>
    <p:sldId id="268" r:id="rId12"/>
    <p:sldId id="280" r:id="rId13"/>
    <p:sldId id="310" r:id="rId14"/>
    <p:sldId id="323" r:id="rId15"/>
    <p:sldId id="281" r:id="rId16"/>
  </p:sldIdLst>
  <p:sldSz cx="12192000" cy="6858000"/>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8565"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130" algn="l" defTabSz="1218565" rtl="0" eaLnBrk="1" latinLnBrk="0" hangingPunct="1">
      <a:defRPr sz="2400" kern="1200">
        <a:solidFill>
          <a:schemeClr val="tx1"/>
        </a:solidFill>
        <a:latin typeface="+mn-lt"/>
        <a:ea typeface="+mn-ea"/>
        <a:cs typeface="+mn-cs"/>
      </a:defRPr>
    </a:lvl5pPr>
    <a:lvl6pPr marL="3046730" algn="l" defTabSz="1218565" rtl="0" eaLnBrk="1" latinLnBrk="0" hangingPunct="1">
      <a:defRPr sz="2400" kern="1200">
        <a:solidFill>
          <a:schemeClr val="tx1"/>
        </a:solidFill>
        <a:latin typeface="+mn-lt"/>
        <a:ea typeface="+mn-ea"/>
        <a:cs typeface="+mn-cs"/>
      </a:defRPr>
    </a:lvl6pPr>
    <a:lvl7pPr marL="3655695" algn="l" defTabSz="1218565" rtl="0" eaLnBrk="1" latinLnBrk="0" hangingPunct="1">
      <a:defRPr sz="2400" kern="1200">
        <a:solidFill>
          <a:schemeClr val="tx1"/>
        </a:solidFill>
        <a:latin typeface="+mn-lt"/>
        <a:ea typeface="+mn-ea"/>
        <a:cs typeface="+mn-cs"/>
      </a:defRPr>
    </a:lvl7pPr>
    <a:lvl8pPr marL="4265295" algn="l" defTabSz="1218565" rtl="0" eaLnBrk="1" latinLnBrk="0" hangingPunct="1">
      <a:defRPr sz="2400" kern="1200">
        <a:solidFill>
          <a:schemeClr val="tx1"/>
        </a:solidFill>
        <a:latin typeface="+mn-lt"/>
        <a:ea typeface="+mn-ea"/>
        <a:cs typeface="+mn-cs"/>
      </a:defRPr>
    </a:lvl8pPr>
    <a:lvl9pPr marL="4874260" algn="l" defTabSz="121856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BA0"/>
    <a:srgbClr val="2B6EA5"/>
    <a:srgbClr val="0A4A92"/>
    <a:srgbClr val="002086"/>
    <a:srgbClr val="072C95"/>
    <a:srgbClr val="226FC2"/>
    <a:srgbClr val="29ABED"/>
    <a:srgbClr val="0082D0"/>
    <a:srgbClr val="0177CF"/>
    <a:srgbClr val="5DAD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2" autoAdjust="0"/>
    <p:restoredTop sz="92618" autoAdjust="0"/>
  </p:normalViewPr>
  <p:slideViewPr>
    <p:cSldViewPr>
      <p:cViewPr varScale="1">
        <p:scale>
          <a:sx n="80" d="100"/>
          <a:sy n="80" d="100"/>
        </p:scale>
        <p:origin x="106" y="283"/>
      </p:cViewPr>
      <p:guideLst>
        <p:guide orient="horz" pos="2161"/>
        <p:guide pos="3841"/>
      </p:guideLst>
    </p:cSldViewPr>
  </p:slideViewPr>
  <p:outlineViewPr>
    <p:cViewPr>
      <p:scale>
        <a:sx n="33" d="100"/>
        <a:sy n="33" d="100"/>
      </p:scale>
      <p:origin x="0" y="-1578"/>
    </p:cViewPr>
  </p:outlineViewPr>
  <p:notesTextViewPr>
    <p:cViewPr>
      <p:scale>
        <a:sx n="1" d="1"/>
        <a:sy n="1" d="1"/>
      </p:scale>
      <p:origin x="0" y="0"/>
    </p:cViewPr>
  </p:notesTextViewPr>
  <p:sorterViewPr>
    <p:cViewPr varScale="1">
      <p:scale>
        <a:sx n="100" d="100"/>
        <a:sy n="100" d="100"/>
      </p:scale>
      <p:origin x="0" y="-32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E4E51A-69D8-425D-A366-AAC584F8F50F}" type="datetimeFigureOut">
              <a:rPr lang="zh-CN" altLang="en-US" smtClean="0"/>
              <a:t>2021/3/17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C15853-6D4D-4285-9BAE-B3F9C5535A6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8565" algn="l" defTabSz="1218565" rtl="0" eaLnBrk="1" latinLnBrk="0" hangingPunct="1">
      <a:defRPr sz="1600" kern="1200">
        <a:solidFill>
          <a:schemeClr val="tx1"/>
        </a:solidFill>
        <a:latin typeface="+mn-lt"/>
        <a:ea typeface="+mn-ea"/>
        <a:cs typeface="+mn-cs"/>
      </a:defRPr>
    </a:lvl3pPr>
    <a:lvl4pPr marL="1828165" algn="l" defTabSz="1218565" rtl="0" eaLnBrk="1" latinLnBrk="0" hangingPunct="1">
      <a:defRPr sz="1600" kern="1200">
        <a:solidFill>
          <a:schemeClr val="tx1"/>
        </a:solidFill>
        <a:latin typeface="+mn-lt"/>
        <a:ea typeface="+mn-ea"/>
        <a:cs typeface="+mn-cs"/>
      </a:defRPr>
    </a:lvl4pPr>
    <a:lvl5pPr marL="2437130" algn="l" defTabSz="1218565" rtl="0" eaLnBrk="1" latinLnBrk="0" hangingPunct="1">
      <a:defRPr sz="1600" kern="1200">
        <a:solidFill>
          <a:schemeClr val="tx1"/>
        </a:solidFill>
        <a:latin typeface="+mn-lt"/>
        <a:ea typeface="+mn-ea"/>
        <a:cs typeface="+mn-cs"/>
      </a:defRPr>
    </a:lvl5pPr>
    <a:lvl6pPr marL="3046730" algn="l" defTabSz="1218565" rtl="0" eaLnBrk="1" latinLnBrk="0" hangingPunct="1">
      <a:defRPr sz="1600" kern="1200">
        <a:solidFill>
          <a:schemeClr val="tx1"/>
        </a:solidFill>
        <a:latin typeface="+mn-lt"/>
        <a:ea typeface="+mn-ea"/>
        <a:cs typeface="+mn-cs"/>
      </a:defRPr>
    </a:lvl6pPr>
    <a:lvl7pPr marL="3655695" algn="l" defTabSz="1218565" rtl="0" eaLnBrk="1" latinLnBrk="0" hangingPunct="1">
      <a:defRPr sz="1600" kern="1200">
        <a:solidFill>
          <a:schemeClr val="tx1"/>
        </a:solidFill>
        <a:latin typeface="+mn-lt"/>
        <a:ea typeface="+mn-ea"/>
        <a:cs typeface="+mn-cs"/>
      </a:defRPr>
    </a:lvl7pPr>
    <a:lvl8pPr marL="4265295" algn="l" defTabSz="1218565" rtl="0" eaLnBrk="1" latinLnBrk="0" hangingPunct="1">
      <a:defRPr sz="1600" kern="1200">
        <a:solidFill>
          <a:schemeClr val="tx1"/>
        </a:solidFill>
        <a:latin typeface="+mn-lt"/>
        <a:ea typeface="+mn-ea"/>
        <a:cs typeface="+mn-cs"/>
      </a:defRPr>
    </a:lvl8pPr>
    <a:lvl9pPr marL="487426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C15853-6D4D-4285-9BAE-B3F9C5535A65}"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C15853-6D4D-4285-9BAE-B3F9C5535A65}"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C15853-6D4D-4285-9BAE-B3F9C5535A65}"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C15853-6D4D-4285-9BAE-B3F9C5535A65}"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C15853-6D4D-4285-9BAE-B3F9C5535A65}"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C15853-6D4D-4285-9BAE-B3F9C5535A65}" type="slidenum">
              <a:rPr lang="zh-CN" altLang="en-US" smtClean="0"/>
              <a:t>15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C15853-6D4D-4285-9BAE-B3F9C5535A65}"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C15853-6D4D-4285-9BAE-B3F9C5535A65}"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C15853-6D4D-4285-9BAE-B3F9C5535A65}"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C15853-6D4D-4285-9BAE-B3F9C5535A65}"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C15853-6D4D-4285-9BAE-B3F9C5535A65}"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C15853-6D4D-4285-9BAE-B3F9C5535A65}"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C15853-6D4D-4285-9BAE-B3F9C5535A65}"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C15853-6D4D-4285-9BAE-B3F9C5535A65}"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a:spLocks noChangeAspect="1"/>
          </p:cNvSpPr>
          <p:nvPr userDrawn="1"/>
        </p:nvSpPr>
        <p:spPr>
          <a:xfrm>
            <a:off x="5"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a:p>
        </p:txBody>
      </p:sp>
    </p:spTree>
  </p:cSld>
  <p:clrMapOvr>
    <a:masterClrMapping/>
  </p:clrMapOvr>
  <mc:AlternateContent xmlns:mc="http://schemas.openxmlformats.org/markup-compatibility/2006" xmlns:p14="http://schemas.microsoft.com/office/powerpoint/2010/main">
    <mc:Choice Requires="p14">
      <p:transition spd="slow" p14:dur="20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6" name="圆角矩形 5"/>
          <p:cNvSpPr/>
          <p:nvPr userDrawn="1"/>
        </p:nvSpPr>
        <p:spPr>
          <a:xfrm rot="3758590">
            <a:off x="-2813826" y="-3816905"/>
            <a:ext cx="5548080" cy="5548080"/>
          </a:xfrm>
          <a:prstGeom prst="roundRect">
            <a:avLst>
              <a:gd name="adj" fmla="val 680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a:p>
        </p:txBody>
      </p:sp>
      <p:sp>
        <p:nvSpPr>
          <p:cNvPr id="7" name="圆角矩形 6"/>
          <p:cNvSpPr/>
          <p:nvPr userDrawn="1"/>
        </p:nvSpPr>
        <p:spPr>
          <a:xfrm rot="4315517">
            <a:off x="-2765967" y="-4067223"/>
            <a:ext cx="5548080" cy="5548080"/>
          </a:xfrm>
          <a:prstGeom prst="roundRect">
            <a:avLst>
              <a:gd name="adj" fmla="val 653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dirty="0"/>
          </a:p>
        </p:txBody>
      </p:sp>
      <p:sp>
        <p:nvSpPr>
          <p:cNvPr id="2" name="标题 1"/>
          <p:cNvSpPr>
            <a:spLocks noGrp="1"/>
          </p:cNvSpPr>
          <p:nvPr>
            <p:ph type="title" hasCustomPrompt="1"/>
          </p:nvPr>
        </p:nvSpPr>
        <p:spPr>
          <a:xfrm>
            <a:off x="476618" y="226961"/>
            <a:ext cx="3086133" cy="370052"/>
          </a:xfrm>
        </p:spPr>
        <p:txBody>
          <a:bodyPr>
            <a:noAutofit/>
          </a:bodyPr>
          <a:lstStyle>
            <a:lvl1pPr algn="l">
              <a:defRPr sz="2020">
                <a:solidFill>
                  <a:schemeClr val="bg1"/>
                </a:solidFill>
                <a:latin typeface="微软雅黑" panose="020B0503020204020204" pitchFamily="34" charset="-122"/>
                <a:ea typeface="微软雅黑" panose="020B0503020204020204" pitchFamily="34" charset="-122"/>
              </a:defRPr>
            </a:lvl1pPr>
          </a:lstStyle>
          <a:p>
            <a:r>
              <a:rPr lang="zh-CN" altLang="en-US" dirty="0"/>
              <a:t>单击添加标题文本</a:t>
            </a:r>
          </a:p>
        </p:txBody>
      </p:sp>
      <p:sp>
        <p:nvSpPr>
          <p:cNvPr id="9" name="矩形 8"/>
          <p:cNvSpPr/>
          <p:nvPr userDrawn="1"/>
        </p:nvSpPr>
        <p:spPr>
          <a:xfrm>
            <a:off x="-4465170" y="-5023894"/>
            <a:ext cx="18842092" cy="4992100"/>
          </a:xfrm>
          <a:prstGeom prst="rect">
            <a:avLst/>
          </a:prstGeom>
          <a:gradFill>
            <a:gsLst>
              <a:gs pos="0">
                <a:srgbClr val="FAFAFA"/>
              </a:gs>
              <a:gs pos="100000">
                <a:srgbClr val="F8F8F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a:p>
        </p:txBody>
      </p:sp>
      <p:sp>
        <p:nvSpPr>
          <p:cNvPr id="3" name="矩形 2"/>
          <p:cNvSpPr/>
          <p:nvPr userDrawn="1"/>
        </p:nvSpPr>
        <p:spPr>
          <a:xfrm>
            <a:off x="-5273046" y="-4059505"/>
            <a:ext cx="5233260" cy="9313035"/>
          </a:xfrm>
          <a:prstGeom prst="rect">
            <a:avLst/>
          </a:prstGeom>
          <a:gradFill>
            <a:gsLst>
              <a:gs pos="0">
                <a:srgbClr val="FAFAFA"/>
              </a:gs>
              <a:gs pos="100000">
                <a:srgbClr val="F6F6F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a:p>
        </p:txBody>
      </p:sp>
      <p:sp>
        <p:nvSpPr>
          <p:cNvPr id="26" name="圆角矩形 25"/>
          <p:cNvSpPr/>
          <p:nvPr userDrawn="1"/>
        </p:nvSpPr>
        <p:spPr>
          <a:xfrm rot="683603">
            <a:off x="11930778" y="4390086"/>
            <a:ext cx="2567628" cy="2567628"/>
          </a:xfrm>
          <a:prstGeom prst="roundRect">
            <a:avLst>
              <a:gd name="adj" fmla="val 83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a:p>
        </p:txBody>
      </p:sp>
      <p:sp>
        <p:nvSpPr>
          <p:cNvPr id="27" name="圆角矩形 26"/>
          <p:cNvSpPr/>
          <p:nvPr userDrawn="1"/>
        </p:nvSpPr>
        <p:spPr>
          <a:xfrm rot="1384008">
            <a:off x="11855061" y="4383346"/>
            <a:ext cx="2567628" cy="2567628"/>
          </a:xfrm>
          <a:prstGeom prst="roundRect">
            <a:avLst>
              <a:gd name="adj" fmla="val 836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dirty="0"/>
          </a:p>
        </p:txBody>
      </p:sp>
      <p:sp>
        <p:nvSpPr>
          <p:cNvPr id="28" name="矩形 27"/>
          <p:cNvSpPr/>
          <p:nvPr userDrawn="1"/>
        </p:nvSpPr>
        <p:spPr>
          <a:xfrm>
            <a:off x="12208054" y="-1946685"/>
            <a:ext cx="5233260" cy="9313035"/>
          </a:xfrm>
          <a:prstGeom prst="rect">
            <a:avLst/>
          </a:prstGeom>
          <a:gradFill>
            <a:gsLst>
              <a:gs pos="0">
                <a:srgbClr val="FAFAFA"/>
              </a:gs>
              <a:gs pos="100000">
                <a:srgbClr val="F3F3F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a:p>
        </p:txBody>
      </p:sp>
    </p:spTree>
  </p:cSld>
  <p:clrMapOvr>
    <a:masterClrMapping/>
  </p:clrMapOvr>
  <mc:AlternateContent xmlns:mc="http://schemas.openxmlformats.org/markup-compatibility/2006" xmlns:p14="http://schemas.microsoft.com/office/powerpoint/2010/main">
    <mc:Choice Requires="p14">
      <p:transition spd="slow" p14:dur="2000" advClick="0" advTm="3000">
        <p:random/>
      </p:transition>
    </mc:Choice>
    <mc:Fallback xmlns="">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 y="5833872"/>
            <a:ext cx="12192000" cy="102412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3000">
        <p:random/>
      </p:transition>
    </mc:Choice>
    <mc:Fallback xmlns="">
      <p:transition spd="slow" advClick="0"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5FC270-55C9-4A20-A67A-3DE973D1FE95}" type="datetimeFigureOut">
              <a:rPr lang="zh-CN" altLang="en-US" smtClean="0"/>
              <a:t>2021/3/17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61FD41-A0E4-414C-A973-C8EC8DF1BF6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3000">
        <p:random/>
      </p:transition>
    </mc:Choice>
    <mc:Fallback xmlns="">
      <p:transition spd="slow" advClick="0"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61BD0C8-D35A-439E-96FB-C8D4A6430554}" type="datetimeFigureOut">
              <a:rPr lang="zh-CN" altLang="en-US" smtClean="0"/>
              <a:t>2021/3/17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0F15A6-E82C-4E1E-834E-C415C51F7DF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1" y="274643"/>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1" y="1600207"/>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1" y="6356358"/>
            <a:ext cx="2844800" cy="365125"/>
          </a:xfrm>
          <a:prstGeom prst="rect">
            <a:avLst/>
          </a:prstGeom>
        </p:spPr>
        <p:txBody>
          <a:bodyPr vert="horz" lIns="91440" tIns="45720" rIns="91440" bIns="45720" rtlCol="0" anchor="ctr"/>
          <a:lstStyle>
            <a:lvl1pPr algn="l">
              <a:defRPr sz="1470">
                <a:solidFill>
                  <a:schemeClr val="tx1">
                    <a:tint val="75000"/>
                  </a:schemeClr>
                </a:solidFill>
              </a:defRPr>
            </a:lvl1pPr>
          </a:lstStyle>
          <a:p>
            <a:fld id="{B95FC270-55C9-4A20-A67A-3DE973D1FE95}" type="datetimeFigureOut">
              <a:rPr lang="zh-CN" altLang="en-US" smtClean="0"/>
              <a:t>2021/3/17</a:t>
            </a:fld>
            <a:endParaRPr lang="zh-CN" altLang="en-US"/>
          </a:p>
        </p:txBody>
      </p:sp>
      <p:sp>
        <p:nvSpPr>
          <p:cNvPr id="5" name="页脚占位符 4"/>
          <p:cNvSpPr>
            <a:spLocks noGrp="1"/>
          </p:cNvSpPr>
          <p:nvPr>
            <p:ph type="ftr" sz="quarter" idx="3"/>
          </p:nvPr>
        </p:nvSpPr>
        <p:spPr>
          <a:xfrm>
            <a:off x="4165605" y="6356358"/>
            <a:ext cx="3860800" cy="365125"/>
          </a:xfrm>
          <a:prstGeom prst="rect">
            <a:avLst/>
          </a:prstGeom>
        </p:spPr>
        <p:txBody>
          <a:bodyPr vert="horz" lIns="91440" tIns="45720" rIns="91440" bIns="45720" rtlCol="0" anchor="ctr"/>
          <a:lstStyle>
            <a:lvl1pPr algn="ctr">
              <a:defRPr sz="147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1" y="6356358"/>
            <a:ext cx="2844800" cy="365125"/>
          </a:xfrm>
          <a:prstGeom prst="rect">
            <a:avLst/>
          </a:prstGeom>
        </p:spPr>
        <p:txBody>
          <a:bodyPr vert="horz" lIns="91440" tIns="45720" rIns="91440" bIns="45720" rtlCol="0" anchor="ctr"/>
          <a:lstStyle>
            <a:lvl1pPr algn="r">
              <a:defRPr sz="1470">
                <a:solidFill>
                  <a:schemeClr val="tx1">
                    <a:tint val="75000"/>
                  </a:schemeClr>
                </a:solidFill>
              </a:defRPr>
            </a:lvl1pPr>
          </a:lstStyle>
          <a:p>
            <a:fld id="{8961FD41-A0E4-414C-A973-C8EC8DF1BF61}" type="slidenum">
              <a:rPr lang="zh-CN" altLang="en-US" smtClean="0"/>
              <a:t>‹#›</a:t>
            </a:fld>
            <a:endParaRPr lang="zh-CN" altLang="en-US"/>
          </a:p>
        </p:txBody>
      </p:sp>
      <p:pic>
        <p:nvPicPr>
          <p:cNvPr id="7" name="Picture 4"/>
          <p:cNvPicPr>
            <a:picLocks noChangeAspect="1" noChangeArrowheads="1"/>
          </p:cNvPicPr>
          <p:nvPr userDrawn="1"/>
        </p:nvPicPr>
        <p:blipFill>
          <a:blip r:embed="rId7">
            <a:extLst>
              <a:ext uri="{28A0092B-C50C-407E-A947-70E740481C1C}">
                <a14:useLocalDpi xmlns:a14="http://schemas.microsoft.com/office/drawing/2010/main" val="0"/>
              </a:ext>
            </a:extLst>
          </a:blip>
          <a:stretch>
            <a:fillRect/>
          </a:stretch>
        </p:blipFill>
        <p:spPr bwMode="auto">
          <a:xfrm>
            <a:off x="5"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5" y="0"/>
            <a:ext cx="12192000" cy="6858000"/>
          </a:xfrm>
          <a:prstGeom prst="rect">
            <a:avLst/>
          </a:prstGeom>
          <a:gradFill flip="none" rotWithShape="1">
            <a:gsLst>
              <a:gs pos="0">
                <a:schemeClr val="bg1">
                  <a:alpha val="25000"/>
                </a:schemeClr>
              </a:gs>
              <a:gs pos="100000">
                <a:schemeClr val="bg1">
                  <a:alpha val="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slow" p14:dur="2000" advClick="0" advTm="3000">
        <p:random/>
      </p:transition>
    </mc:Choice>
    <mc:Fallback xmlns="">
      <p:transition spd="slow" advClick="0" advTm="3000">
        <p:random/>
      </p:transition>
    </mc:Fallback>
  </mc:AlternateContent>
  <p:txStyles>
    <p:titleStyle>
      <a:lvl1pPr algn="ctr" defTabSz="1120140" rtl="0" eaLnBrk="1" latinLnBrk="0" hangingPunct="1">
        <a:spcBef>
          <a:spcPct val="0"/>
        </a:spcBef>
        <a:buNone/>
        <a:defRPr sz="5390" kern="1200">
          <a:solidFill>
            <a:schemeClr val="tx1"/>
          </a:solidFill>
          <a:latin typeface="+mj-lt"/>
          <a:ea typeface="+mj-ea"/>
          <a:cs typeface="+mj-cs"/>
        </a:defRPr>
      </a:lvl1pPr>
    </p:titleStyle>
    <p:bodyStyle>
      <a:lvl1pPr marL="419735" indent="-419735" algn="l" defTabSz="1120140" rtl="0" eaLnBrk="1" latinLnBrk="0" hangingPunct="1">
        <a:spcBef>
          <a:spcPct val="20000"/>
        </a:spcBef>
        <a:buFont typeface="Arial" panose="020B0604020202020204" pitchFamily="34" charset="0"/>
        <a:buChar char="•"/>
        <a:defRPr sz="3920" kern="1200">
          <a:solidFill>
            <a:schemeClr val="tx1"/>
          </a:solidFill>
          <a:latin typeface="+mn-lt"/>
          <a:ea typeface="+mn-ea"/>
          <a:cs typeface="+mn-cs"/>
        </a:defRPr>
      </a:lvl1pPr>
      <a:lvl2pPr marL="909955" indent="-349885" algn="l" defTabSz="1120140" rtl="0" eaLnBrk="1" latinLnBrk="0" hangingPunct="1">
        <a:spcBef>
          <a:spcPct val="20000"/>
        </a:spcBef>
        <a:buFont typeface="Arial" panose="020B0604020202020204" pitchFamily="34" charset="0"/>
        <a:buChar char="–"/>
        <a:defRPr sz="3430" kern="1200">
          <a:solidFill>
            <a:schemeClr val="tx1"/>
          </a:solidFill>
          <a:latin typeface="+mn-lt"/>
          <a:ea typeface="+mn-ea"/>
          <a:cs typeface="+mn-cs"/>
        </a:defRPr>
      </a:lvl2pPr>
      <a:lvl3pPr marL="1400175" indent="-280035" algn="l" defTabSz="1120140" rtl="0" eaLnBrk="1" latinLnBrk="0" hangingPunct="1">
        <a:spcBef>
          <a:spcPct val="20000"/>
        </a:spcBef>
        <a:buFont typeface="Arial" panose="020B0604020202020204" pitchFamily="34" charset="0"/>
        <a:buChar char="•"/>
        <a:defRPr sz="2940" kern="1200">
          <a:solidFill>
            <a:schemeClr val="tx1"/>
          </a:solidFill>
          <a:latin typeface="+mn-lt"/>
          <a:ea typeface="+mn-ea"/>
          <a:cs typeface="+mn-cs"/>
        </a:defRPr>
      </a:lvl3pPr>
      <a:lvl4pPr marL="1959610" indent="-280035" algn="l" defTabSz="1120140" rtl="0" eaLnBrk="1" latinLnBrk="0" hangingPunct="1">
        <a:spcBef>
          <a:spcPct val="20000"/>
        </a:spcBef>
        <a:buFont typeface="Arial" panose="020B0604020202020204" pitchFamily="34" charset="0"/>
        <a:buChar char="–"/>
        <a:defRPr sz="2450" kern="1200">
          <a:solidFill>
            <a:schemeClr val="tx1"/>
          </a:solidFill>
          <a:latin typeface="+mn-lt"/>
          <a:ea typeface="+mn-ea"/>
          <a:cs typeface="+mn-cs"/>
        </a:defRPr>
      </a:lvl4pPr>
      <a:lvl5pPr marL="2519680" indent="-280035" algn="l" defTabSz="1120140" rtl="0" eaLnBrk="1" latinLnBrk="0" hangingPunct="1">
        <a:spcBef>
          <a:spcPct val="20000"/>
        </a:spcBef>
        <a:buFont typeface="Arial" panose="020B0604020202020204" pitchFamily="34" charset="0"/>
        <a:buChar char="»"/>
        <a:defRPr sz="2450" kern="1200">
          <a:solidFill>
            <a:schemeClr val="tx1"/>
          </a:solidFill>
          <a:latin typeface="+mn-lt"/>
          <a:ea typeface="+mn-ea"/>
          <a:cs typeface="+mn-cs"/>
        </a:defRPr>
      </a:lvl5pPr>
      <a:lvl6pPr marL="3079750" indent="-280035" algn="l" defTabSz="1120140" rtl="0" eaLnBrk="1" latinLnBrk="0" hangingPunct="1">
        <a:spcBef>
          <a:spcPct val="20000"/>
        </a:spcBef>
        <a:buFont typeface="Arial" panose="020B0604020202020204" pitchFamily="34" charset="0"/>
        <a:buChar char="•"/>
        <a:defRPr sz="2450" kern="1200">
          <a:solidFill>
            <a:schemeClr val="tx1"/>
          </a:solidFill>
          <a:latin typeface="+mn-lt"/>
          <a:ea typeface="+mn-ea"/>
          <a:cs typeface="+mn-cs"/>
        </a:defRPr>
      </a:lvl6pPr>
      <a:lvl7pPr marL="3639820" indent="-280035" algn="l" defTabSz="1120140" rtl="0" eaLnBrk="1" latinLnBrk="0" hangingPunct="1">
        <a:spcBef>
          <a:spcPct val="20000"/>
        </a:spcBef>
        <a:buFont typeface="Arial" panose="020B0604020202020204" pitchFamily="34" charset="0"/>
        <a:buChar char="•"/>
        <a:defRPr sz="2450" kern="1200">
          <a:solidFill>
            <a:schemeClr val="tx1"/>
          </a:solidFill>
          <a:latin typeface="+mn-lt"/>
          <a:ea typeface="+mn-ea"/>
          <a:cs typeface="+mn-cs"/>
        </a:defRPr>
      </a:lvl7pPr>
      <a:lvl8pPr marL="4199890" indent="-280035" algn="l" defTabSz="1120140" rtl="0" eaLnBrk="1" latinLnBrk="0" hangingPunct="1">
        <a:spcBef>
          <a:spcPct val="20000"/>
        </a:spcBef>
        <a:buFont typeface="Arial" panose="020B0604020202020204" pitchFamily="34" charset="0"/>
        <a:buChar char="•"/>
        <a:defRPr sz="2450" kern="1200">
          <a:solidFill>
            <a:schemeClr val="tx1"/>
          </a:solidFill>
          <a:latin typeface="+mn-lt"/>
          <a:ea typeface="+mn-ea"/>
          <a:cs typeface="+mn-cs"/>
        </a:defRPr>
      </a:lvl8pPr>
      <a:lvl9pPr marL="4759325" indent="-280035" algn="l" defTabSz="1120140" rtl="0" eaLnBrk="1" latinLnBrk="0" hangingPunct="1">
        <a:spcBef>
          <a:spcPct val="20000"/>
        </a:spcBef>
        <a:buFont typeface="Arial" panose="020B0604020202020204" pitchFamily="34" charset="0"/>
        <a:buChar char="•"/>
        <a:defRPr sz="2450" kern="1200">
          <a:solidFill>
            <a:schemeClr val="tx1"/>
          </a:solidFill>
          <a:latin typeface="+mn-lt"/>
          <a:ea typeface="+mn-ea"/>
          <a:cs typeface="+mn-cs"/>
        </a:defRPr>
      </a:lvl9pPr>
    </p:bodyStyle>
    <p:otherStyle>
      <a:defPPr>
        <a:defRPr lang="zh-CN"/>
      </a:defPPr>
      <a:lvl1pPr marL="0" algn="l" defTabSz="1120140" rtl="0" eaLnBrk="1" latinLnBrk="0" hangingPunct="1">
        <a:defRPr sz="2205" kern="1200">
          <a:solidFill>
            <a:schemeClr val="tx1"/>
          </a:solidFill>
          <a:latin typeface="+mn-lt"/>
          <a:ea typeface="+mn-ea"/>
          <a:cs typeface="+mn-cs"/>
        </a:defRPr>
      </a:lvl1pPr>
      <a:lvl2pPr marL="560070" algn="l" defTabSz="1120140" rtl="0" eaLnBrk="1" latinLnBrk="0" hangingPunct="1">
        <a:defRPr sz="2205" kern="1200">
          <a:solidFill>
            <a:schemeClr val="tx1"/>
          </a:solidFill>
          <a:latin typeface="+mn-lt"/>
          <a:ea typeface="+mn-ea"/>
          <a:cs typeface="+mn-cs"/>
        </a:defRPr>
      </a:lvl2pPr>
      <a:lvl3pPr marL="1120140" algn="l" defTabSz="1120140" rtl="0" eaLnBrk="1" latinLnBrk="0" hangingPunct="1">
        <a:defRPr sz="2205" kern="1200">
          <a:solidFill>
            <a:schemeClr val="tx1"/>
          </a:solidFill>
          <a:latin typeface="+mn-lt"/>
          <a:ea typeface="+mn-ea"/>
          <a:cs typeface="+mn-cs"/>
        </a:defRPr>
      </a:lvl3pPr>
      <a:lvl4pPr marL="1679575" algn="l" defTabSz="1120140" rtl="0" eaLnBrk="1" latinLnBrk="0" hangingPunct="1">
        <a:defRPr sz="2205" kern="1200">
          <a:solidFill>
            <a:schemeClr val="tx1"/>
          </a:solidFill>
          <a:latin typeface="+mn-lt"/>
          <a:ea typeface="+mn-ea"/>
          <a:cs typeface="+mn-cs"/>
        </a:defRPr>
      </a:lvl4pPr>
      <a:lvl5pPr marL="2239645" algn="l" defTabSz="1120140" rtl="0" eaLnBrk="1" latinLnBrk="0" hangingPunct="1">
        <a:defRPr sz="2205" kern="1200">
          <a:solidFill>
            <a:schemeClr val="tx1"/>
          </a:solidFill>
          <a:latin typeface="+mn-lt"/>
          <a:ea typeface="+mn-ea"/>
          <a:cs typeface="+mn-cs"/>
        </a:defRPr>
      </a:lvl5pPr>
      <a:lvl6pPr marL="2799715" algn="l" defTabSz="1120140" rtl="0" eaLnBrk="1" latinLnBrk="0" hangingPunct="1">
        <a:defRPr sz="2205" kern="1200">
          <a:solidFill>
            <a:schemeClr val="tx1"/>
          </a:solidFill>
          <a:latin typeface="+mn-lt"/>
          <a:ea typeface="+mn-ea"/>
          <a:cs typeface="+mn-cs"/>
        </a:defRPr>
      </a:lvl6pPr>
      <a:lvl7pPr marL="3359785" algn="l" defTabSz="1120140" rtl="0" eaLnBrk="1" latinLnBrk="0" hangingPunct="1">
        <a:defRPr sz="2205" kern="1200">
          <a:solidFill>
            <a:schemeClr val="tx1"/>
          </a:solidFill>
          <a:latin typeface="+mn-lt"/>
          <a:ea typeface="+mn-ea"/>
          <a:cs typeface="+mn-cs"/>
        </a:defRPr>
      </a:lvl7pPr>
      <a:lvl8pPr marL="3919855" algn="l" defTabSz="1120140" rtl="0" eaLnBrk="1" latinLnBrk="0" hangingPunct="1">
        <a:defRPr sz="2205" kern="1200">
          <a:solidFill>
            <a:schemeClr val="tx1"/>
          </a:solidFill>
          <a:latin typeface="+mn-lt"/>
          <a:ea typeface="+mn-ea"/>
          <a:cs typeface="+mn-cs"/>
        </a:defRPr>
      </a:lvl8pPr>
      <a:lvl9pPr marL="4479925" algn="l" defTabSz="1120140" rtl="0" eaLnBrk="1" latinLnBrk="0" hangingPunct="1">
        <a:defRPr sz="22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5.jpeg"/><Relationship Id="rId2" Type="http://schemas.openxmlformats.org/officeDocument/2006/relationships/audio" Target="file:///E:\&#21315;&#22270;&#32593;\&#12304;&#38899;&#20048;&#32032;&#26448;&#24211;&#12305;\&#23567;&#26354;%20passacaglia.mp3" TargetMode="External"/><Relationship Id="rId1" Type="http://schemas.microsoft.com/office/2007/relationships/media" Target="file:///E:\&#21315;&#22270;&#32593;\&#12304;&#38899;&#20048;&#32032;&#26448;&#24211;&#12305;\&#23567;&#26354;%20passacaglia.mp3" TargetMode="Externa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6.png"/><Relationship Id="rId4" Type="http://schemas.openxmlformats.org/officeDocument/2006/relationships/tags" Target="../tags/tag4.xml"/><Relationship Id="rId9"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0.jpg"/>
          <p:cNvPicPr>
            <a:picLocks noChangeAspect="1" noChangeArrowheads="1"/>
          </p:cNvPicPr>
          <p:nvPr/>
        </p:nvPicPr>
        <p:blipFill>
          <a:blip r:embed="rId5" cstate="print"/>
          <a:srcRect/>
          <a:stretch>
            <a:fillRect/>
          </a:stretch>
        </p:blipFill>
        <p:spPr bwMode="auto">
          <a:xfrm flipH="1">
            <a:off x="0" y="0"/>
            <a:ext cx="12192000" cy="6864351"/>
          </a:xfrm>
          <a:prstGeom prst="rect">
            <a:avLst/>
          </a:prstGeom>
          <a:noFill/>
        </p:spPr>
      </p:pic>
      <p:pic>
        <p:nvPicPr>
          <p:cNvPr id="7" name="小曲 passacaglia.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6" cstate="print"/>
          <a:stretch>
            <a:fillRect/>
          </a:stretch>
        </p:blipFill>
        <p:spPr>
          <a:xfrm>
            <a:off x="-406400" y="0"/>
            <a:ext cx="406400" cy="406400"/>
          </a:xfrm>
          <a:prstGeom prst="rect">
            <a:avLst/>
          </a:prstGeom>
        </p:spPr>
      </p:pic>
      <p:sp>
        <p:nvSpPr>
          <p:cNvPr id="9" name="矩形 259"/>
          <p:cNvSpPr>
            <a:spLocks noChangeArrowheads="1"/>
          </p:cNvSpPr>
          <p:nvPr/>
        </p:nvSpPr>
        <p:spPr bwMode="auto">
          <a:xfrm>
            <a:off x="4635591" y="3432175"/>
            <a:ext cx="7536160" cy="9079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zh-CN" sz="3500" b="1" dirty="0">
                <a:solidFill>
                  <a:srgbClr val="2B6EA5"/>
                </a:solidFill>
                <a:latin typeface="Arial" panose="020B0604020202020204" pitchFamily="34" charset="0"/>
                <a:cs typeface="+mn-ea"/>
              </a:rPr>
              <a:t>社会工程学网络攻击防护工作指引</a:t>
            </a:r>
          </a:p>
          <a:p>
            <a:pPr algn="ctr">
              <a:buNone/>
            </a:pPr>
            <a:r>
              <a:rPr lang="en-US" altLang="zh-CN" sz="2000" b="1" dirty="0">
                <a:solidFill>
                  <a:srgbClr val="2B6EA5"/>
                </a:solidFill>
                <a:latin typeface="Arial" panose="020B0604020202020204" pitchFamily="34" charset="0"/>
                <a:cs typeface="+mn-ea"/>
              </a:rPr>
              <a:t>v1.0</a:t>
            </a:r>
          </a:p>
        </p:txBody>
      </p:sp>
      <p:pic>
        <p:nvPicPr>
          <p:cNvPr id="14" name="图片 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5705873"/>
            <a:ext cx="12191999" cy="1152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50" presetClass="entr" presetSubtype="0" decel="10000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p:cTn id="11" dur="1000" fill="hold"/>
                                        <p:tgtEl>
                                          <p:spTgt spid="1026"/>
                                        </p:tgtEl>
                                        <p:attrNameLst>
                                          <p:attrName>ppt_w</p:attrName>
                                        </p:attrNameLst>
                                      </p:cBhvr>
                                      <p:tavLst>
                                        <p:tav tm="0">
                                          <p:val>
                                            <p:strVal val="#ppt_w+.3"/>
                                          </p:val>
                                        </p:tav>
                                        <p:tav tm="100000">
                                          <p:val>
                                            <p:strVal val="#ppt_w"/>
                                          </p:val>
                                        </p:tav>
                                      </p:tavLst>
                                    </p:anim>
                                    <p:anim calcmode="lin" valueType="num">
                                      <p:cBhvr>
                                        <p:cTn id="12" dur="1000" fill="hold"/>
                                        <p:tgtEl>
                                          <p:spTgt spid="1026"/>
                                        </p:tgtEl>
                                        <p:attrNameLst>
                                          <p:attrName>ppt_h</p:attrName>
                                        </p:attrNameLst>
                                      </p:cBhvr>
                                      <p:tavLst>
                                        <p:tav tm="0">
                                          <p:val>
                                            <p:strVal val="#ppt_h"/>
                                          </p:val>
                                        </p:tav>
                                        <p:tav tm="100000">
                                          <p:val>
                                            <p:strVal val="#ppt_h"/>
                                          </p:val>
                                        </p:tav>
                                      </p:tavLst>
                                    </p:anim>
                                    <p:animEffect transition="in" filter="fade">
                                      <p:cBhvr>
                                        <p:cTn id="13" dur="1000"/>
                                        <p:tgtEl>
                                          <p:spTgt spid="1026"/>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9"/>
                                        </p:tgtEl>
                                        <p:attrNameLst>
                                          <p:attrName>ppt_y</p:attrName>
                                        </p:attrNameLst>
                                      </p:cBhvr>
                                      <p:tavLst>
                                        <p:tav tm="0">
                                          <p:val>
                                            <p:strVal val="#ppt_y"/>
                                          </p:val>
                                        </p:tav>
                                        <p:tav tm="100000">
                                          <p:val>
                                            <p:strVal val="#ppt_y"/>
                                          </p:val>
                                        </p:tav>
                                      </p:tavLst>
                                    </p:anim>
                                    <p:anim calcmode="lin" valueType="num">
                                      <p:cBhvr>
                                        <p:cTn id="1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9"/>
                                        </p:tgtEl>
                                      </p:cBhvr>
                                    </p:animEffect>
                                  </p:childTnLst>
                                </p:cTn>
                              </p:par>
                            </p:childTnLst>
                          </p:cTn>
                        </p:par>
                        <p:par>
                          <p:cTn id="22" fill="hold">
                            <p:stCondLst>
                              <p:cond delay="2400"/>
                            </p:stCondLst>
                            <p:childTnLst>
                              <p:par>
                                <p:cTn id="23" presetID="26" presetClass="emph" presetSubtype="0" fill="hold" grpId="1" nodeType="afterEffect">
                                  <p:stCondLst>
                                    <p:cond delay="0"/>
                                  </p:stCondLst>
                                  <p:iterate type="lt">
                                    <p:tmPct val="0"/>
                                  </p:iterate>
                                  <p:childTnLst>
                                    <p:animEffect transition="out" filter="fade">
                                      <p:cBhvr>
                                        <p:cTn id="24" dur="500" tmFilter="0, 0; .2, .5; .8, .5; 1, 0"/>
                                        <p:tgtEl>
                                          <p:spTgt spid="9"/>
                                        </p:tgtEl>
                                      </p:cBhvr>
                                    </p:animEffect>
                                    <p:animScale>
                                      <p:cBhvr>
                                        <p:cTn id="25" dur="250" autoRev="1" fill="hold"/>
                                        <p:tgtEl>
                                          <p:spTgt spid="9"/>
                                        </p:tgtEl>
                                      </p:cBhvr>
                                      <p:by x="105000" y="105000"/>
                                    </p:animScale>
                                  </p:childTnLst>
                                </p:cTn>
                              </p:par>
                            </p:childTnLst>
                          </p:cTn>
                        </p:par>
                        <p:par>
                          <p:cTn id="26" fill="hold">
                            <p:stCondLst>
                              <p:cond delay="2900"/>
                            </p:stCondLst>
                            <p:childTnLst>
                              <p:par>
                                <p:cTn id="27" presetID="14" presetClass="entr" presetSubtype="1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randombar(horizontal)">
                                      <p:cBhvr>
                                        <p:cTn id="2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numSld="999" showWhenStopped="0">
                <p:cTn id="30" repeatCount="indefinite" fill="hold" display="0">
                  <p:stCondLst>
                    <p:cond delay="indefinite"/>
                  </p:stCondLst>
                  <p:endCondLst>
                    <p:cond evt="onPrev" delay="0">
                      <p:tgtEl>
                        <p:sldTgt/>
                      </p:tgtEl>
                    </p:cond>
                    <p:cond evt="onStopAudio" delay="0">
                      <p:tgtEl>
                        <p:sldTgt/>
                      </p:tgtEl>
                    </p:cond>
                  </p:endCondLst>
                </p:cTn>
                <p:tgtEl>
                  <p:spTgt spid="7"/>
                </p:tgtEl>
              </p:cMediaNode>
            </p:audio>
          </p:childTnLst>
        </p:cTn>
      </p:par>
    </p:tnLst>
    <p:bldLst>
      <p:bldP spid="9" grpId="0" bldLvl="0" animBg="1"/>
      <p:bldP spid="9" grpId="1"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a:off x="3962417" y="1498811"/>
            <a:ext cx="4267184" cy="4267182"/>
          </a:xfrm>
          <a:prstGeom prst="ellipse">
            <a:avLst/>
          </a:prstGeom>
          <a:noFill/>
          <a:ln w="9525">
            <a:solidFill>
              <a:srgbClr val="0A4A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等腰三角形 22"/>
          <p:cNvSpPr/>
          <p:nvPr/>
        </p:nvSpPr>
        <p:spPr>
          <a:xfrm rot="16200000" flipH="1">
            <a:off x="6170371" y="2356670"/>
            <a:ext cx="1798884" cy="2551460"/>
          </a:xfrm>
          <a:custGeom>
            <a:avLst/>
            <a:gdLst/>
            <a:ahLst/>
            <a:cxnLst/>
            <a:rect l="l" t="t" r="r" b="b"/>
            <a:pathLst>
              <a:path w="1468685" h="2083120">
                <a:moveTo>
                  <a:pt x="0" y="1764196"/>
                </a:moveTo>
                <a:lnTo>
                  <a:pt x="2311" y="1764196"/>
                </a:lnTo>
                <a:lnTo>
                  <a:pt x="734343" y="0"/>
                </a:lnTo>
                <a:lnTo>
                  <a:pt x="1466374" y="1764196"/>
                </a:lnTo>
                <a:lnTo>
                  <a:pt x="1468685" y="1764196"/>
                </a:lnTo>
                <a:cubicBezTo>
                  <a:pt x="1285526" y="1960771"/>
                  <a:pt x="1024222" y="2083120"/>
                  <a:pt x="734343" y="2083120"/>
                </a:cubicBezTo>
                <a:cubicBezTo>
                  <a:pt x="444464" y="2083120"/>
                  <a:pt x="183161" y="1960771"/>
                  <a:pt x="0" y="1764196"/>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标题 1"/>
          <p:cNvSpPr>
            <a:spLocks noGrp="1"/>
          </p:cNvSpPr>
          <p:nvPr>
            <p:ph type="title" idx="4294967295"/>
          </p:nvPr>
        </p:nvSpPr>
        <p:spPr>
          <a:xfrm>
            <a:off x="283540" y="544345"/>
            <a:ext cx="5510543" cy="369887"/>
          </a:xfrm>
        </p:spPr>
        <p:txBody>
          <a:bodyPr vert="horz" lIns="91440" tIns="45720" rIns="91440" bIns="45720" rtlCol="0" anchor="ctr">
            <a:noAutofit/>
          </a:bodyPr>
          <a:lstStyle/>
          <a:p>
            <a:r>
              <a:rPr lang="zh-CN" altLang="zh-CN" sz="4000" dirty="0">
                <a:solidFill>
                  <a:srgbClr val="0A4A92"/>
                </a:solidFill>
                <a:latin typeface="Arial" panose="020B0604020202020204" pitchFamily="34" charset="0"/>
                <a:ea typeface="微软雅黑" panose="020B0503020204020204" pitchFamily="34" charset="-122"/>
                <a:cs typeface="+mn-ea"/>
              </a:rPr>
              <a:t>互联网上网安全</a:t>
            </a:r>
            <a:endParaRPr lang="zh-CN" altLang="en-US" sz="4000"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3" name="组合 42"/>
          <p:cNvGrpSpPr/>
          <p:nvPr/>
        </p:nvGrpSpPr>
        <p:grpSpPr>
          <a:xfrm>
            <a:off x="7661367" y="2425971"/>
            <a:ext cx="617380" cy="617381"/>
            <a:chOff x="5850034" y="1848492"/>
            <a:chExt cx="504056" cy="504056"/>
          </a:xfrm>
        </p:grpSpPr>
        <p:sp>
          <p:nvSpPr>
            <p:cNvPr id="8" name="椭圆 7"/>
            <p:cNvSpPr/>
            <p:nvPr/>
          </p:nvSpPr>
          <p:spPr>
            <a:xfrm>
              <a:off x="5850034" y="1848492"/>
              <a:ext cx="504056" cy="504056"/>
            </a:xfrm>
            <a:prstGeom prst="ellipse">
              <a:avLst/>
            </a:prstGeom>
            <a:solidFill>
              <a:srgbClr val="0A4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Box 18"/>
            <p:cNvSpPr txBox="1"/>
            <p:nvPr/>
          </p:nvSpPr>
          <p:spPr>
            <a:xfrm>
              <a:off x="5889504" y="1931243"/>
              <a:ext cx="378493" cy="321536"/>
            </a:xfrm>
            <a:prstGeom prst="rect">
              <a:avLst/>
            </a:prstGeom>
            <a:solidFill>
              <a:srgbClr val="0A4A92"/>
            </a:solidFill>
          </p:spPr>
          <p:txBody>
            <a:bodyPr wrap="none" rtlCol="0">
              <a:spAutoFit/>
            </a:bodyPr>
            <a:lstStyle/>
            <a:p>
              <a:r>
                <a:rPr lang="en-US" altLang="zh-CN" sz="196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04</a:t>
              </a:r>
              <a:endParaRPr lang="zh-CN" altLang="en-US" sz="196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4" name="组合 43"/>
          <p:cNvGrpSpPr/>
          <p:nvPr/>
        </p:nvGrpSpPr>
        <p:grpSpPr>
          <a:xfrm>
            <a:off x="7661367" y="4234471"/>
            <a:ext cx="617380" cy="617381"/>
            <a:chOff x="5850034" y="3325028"/>
            <a:chExt cx="504056" cy="504056"/>
          </a:xfrm>
        </p:grpSpPr>
        <p:sp>
          <p:nvSpPr>
            <p:cNvPr id="10" name="椭圆 9"/>
            <p:cNvSpPr/>
            <p:nvPr/>
          </p:nvSpPr>
          <p:spPr>
            <a:xfrm>
              <a:off x="5850034" y="3325028"/>
              <a:ext cx="504056" cy="504056"/>
            </a:xfrm>
            <a:prstGeom prst="ellipse">
              <a:avLst/>
            </a:prstGeom>
            <a:solidFill>
              <a:srgbClr val="0A4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9"/>
            <p:cNvSpPr txBox="1"/>
            <p:nvPr/>
          </p:nvSpPr>
          <p:spPr>
            <a:xfrm>
              <a:off x="5889504" y="3407779"/>
              <a:ext cx="378493" cy="321536"/>
            </a:xfrm>
            <a:prstGeom prst="rect">
              <a:avLst/>
            </a:prstGeom>
            <a:solidFill>
              <a:srgbClr val="0A4A92"/>
            </a:solidFill>
          </p:spPr>
          <p:txBody>
            <a:bodyPr wrap="none" rtlCol="0">
              <a:spAutoFit/>
            </a:bodyPr>
            <a:lstStyle/>
            <a:p>
              <a:r>
                <a:rPr lang="en-US" altLang="zh-CN" sz="196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06</a:t>
              </a:r>
              <a:endParaRPr lang="zh-CN" altLang="en-US" sz="196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2" name="组合 41"/>
          <p:cNvGrpSpPr/>
          <p:nvPr/>
        </p:nvGrpSpPr>
        <p:grpSpPr>
          <a:xfrm>
            <a:off x="8036845" y="3330220"/>
            <a:ext cx="617380" cy="617381"/>
            <a:chOff x="6156589" y="2586760"/>
            <a:chExt cx="504056" cy="504056"/>
          </a:xfrm>
        </p:grpSpPr>
        <p:sp>
          <p:nvSpPr>
            <p:cNvPr id="9" name="椭圆 8"/>
            <p:cNvSpPr/>
            <p:nvPr/>
          </p:nvSpPr>
          <p:spPr>
            <a:xfrm>
              <a:off x="6156589" y="2586760"/>
              <a:ext cx="504056" cy="504056"/>
            </a:xfrm>
            <a:prstGeom prst="ellipse">
              <a:avLst/>
            </a:prstGeom>
            <a:solidFill>
              <a:srgbClr val="0A4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TextBox 20"/>
            <p:cNvSpPr txBox="1"/>
            <p:nvPr/>
          </p:nvSpPr>
          <p:spPr>
            <a:xfrm>
              <a:off x="6196059" y="2669511"/>
              <a:ext cx="378493" cy="321536"/>
            </a:xfrm>
            <a:prstGeom prst="rect">
              <a:avLst/>
            </a:prstGeom>
            <a:solidFill>
              <a:srgbClr val="0A4A92"/>
            </a:solidFill>
          </p:spPr>
          <p:txBody>
            <a:bodyPr wrap="none" rtlCol="0">
              <a:spAutoFit/>
            </a:bodyPr>
            <a:lstStyle/>
            <a:p>
              <a:r>
                <a:rPr lang="en-US" altLang="zh-CN" sz="196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05</a:t>
              </a:r>
              <a:endParaRPr lang="zh-CN" altLang="en-US" sz="196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2" name="TextBox 21"/>
          <p:cNvSpPr txBox="1"/>
          <p:nvPr/>
        </p:nvSpPr>
        <p:spPr>
          <a:xfrm>
            <a:off x="947889" y="1064712"/>
            <a:ext cx="2939095" cy="1900520"/>
          </a:xfrm>
          <a:prstGeom prst="rect">
            <a:avLst/>
          </a:prstGeom>
          <a:noFill/>
        </p:spPr>
        <p:txBody>
          <a:bodyPr wrap="square" lIns="0" tIns="0" rIns="0" bIns="0" rtlCol="0">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不得利用公司上网资源下载与工作无关的文件。要养成良好的上网安全操作习惯</a:t>
            </a:r>
            <a:r>
              <a:rPr lang="zh-CN" altLang="en-US" sz="1400" b="1" dirty="0">
                <a:solidFill>
                  <a:srgbClr val="0A4A92"/>
                </a:solidFill>
                <a:latin typeface="Arial" panose="020B0604020202020204" pitchFamily="34" charset="0"/>
                <a:ea typeface="微软雅黑" panose="020B0503020204020204" pitchFamily="34" charset="-122"/>
                <a:cs typeface="+mn-ea"/>
              </a:rPr>
              <a:t>；</a:t>
            </a:r>
            <a:r>
              <a:rPr lang="zh-CN" altLang="zh-CN" sz="1400" b="1" dirty="0">
                <a:solidFill>
                  <a:srgbClr val="0A4A92"/>
                </a:solidFill>
                <a:latin typeface="Arial" panose="020B0604020202020204" pitchFamily="34" charset="0"/>
                <a:ea typeface="微软雅黑" panose="020B0503020204020204" pitchFamily="34" charset="-122"/>
                <a:cs typeface="+mn-ea"/>
              </a:rPr>
              <a:t>上网前确认已开启防病毒软件和安全防护软件的实时监控功能</a:t>
            </a:r>
            <a:r>
              <a:rPr lang="zh-CN" altLang="en-US" sz="1400" b="1" dirty="0">
                <a:solidFill>
                  <a:srgbClr val="0A4A92"/>
                </a:solidFill>
                <a:latin typeface="Arial" panose="020B0604020202020204" pitchFamily="34" charset="0"/>
                <a:ea typeface="微软雅黑" panose="020B0503020204020204" pitchFamily="34" charset="-122"/>
                <a:cs typeface="+mn-ea"/>
              </a:rPr>
              <a:t>；</a:t>
            </a:r>
            <a:r>
              <a:rPr lang="zh-CN" altLang="zh-CN" sz="1400" b="1" dirty="0">
                <a:solidFill>
                  <a:srgbClr val="0A4A92"/>
                </a:solidFill>
                <a:latin typeface="Arial" panose="020B0604020202020204" pitchFamily="34" charset="0"/>
                <a:ea typeface="微软雅黑" panose="020B0503020204020204" pitchFamily="34" charset="-122"/>
                <a:cs typeface="+mn-ea"/>
              </a:rPr>
              <a:t>不访问与工作无关的网站，特别是游戏、淫秽、反动等类型的网站</a:t>
            </a:r>
            <a:endParaRPr lang="en-US" altLang="zh-CN"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等腰三角形 22"/>
          <p:cNvSpPr/>
          <p:nvPr/>
        </p:nvSpPr>
        <p:spPr>
          <a:xfrm rot="5400000">
            <a:off x="4167489" y="2356670"/>
            <a:ext cx="1798884" cy="2551460"/>
          </a:xfrm>
          <a:custGeom>
            <a:avLst/>
            <a:gdLst/>
            <a:ahLst/>
            <a:cxnLst/>
            <a:rect l="l" t="t" r="r" b="b"/>
            <a:pathLst>
              <a:path w="1468685" h="2083120">
                <a:moveTo>
                  <a:pt x="0" y="1764196"/>
                </a:moveTo>
                <a:lnTo>
                  <a:pt x="2311" y="1764196"/>
                </a:lnTo>
                <a:lnTo>
                  <a:pt x="734343" y="0"/>
                </a:lnTo>
                <a:lnTo>
                  <a:pt x="1466374" y="1764196"/>
                </a:lnTo>
                <a:lnTo>
                  <a:pt x="1468685" y="1764196"/>
                </a:lnTo>
                <a:cubicBezTo>
                  <a:pt x="1285526" y="1960771"/>
                  <a:pt x="1024222" y="2083120"/>
                  <a:pt x="734343" y="2083120"/>
                </a:cubicBezTo>
                <a:cubicBezTo>
                  <a:pt x="444464" y="2083120"/>
                  <a:pt x="183161" y="1960771"/>
                  <a:pt x="0" y="1764196"/>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7" name="组合 46"/>
          <p:cNvGrpSpPr/>
          <p:nvPr/>
        </p:nvGrpSpPr>
        <p:grpSpPr>
          <a:xfrm>
            <a:off x="3887786" y="2425971"/>
            <a:ext cx="617380" cy="617381"/>
            <a:chOff x="2769119" y="1848492"/>
            <a:chExt cx="504056" cy="504056"/>
          </a:xfrm>
        </p:grpSpPr>
        <p:sp>
          <p:nvSpPr>
            <p:cNvPr id="13" name="椭圆 12"/>
            <p:cNvSpPr/>
            <p:nvPr/>
          </p:nvSpPr>
          <p:spPr>
            <a:xfrm>
              <a:off x="2769119" y="1848492"/>
              <a:ext cx="504056" cy="504056"/>
            </a:xfrm>
            <a:prstGeom prst="ellipse">
              <a:avLst/>
            </a:prstGeom>
            <a:solidFill>
              <a:srgbClr val="0A4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TextBox 15"/>
            <p:cNvSpPr txBox="1"/>
            <p:nvPr/>
          </p:nvSpPr>
          <p:spPr>
            <a:xfrm>
              <a:off x="2808589" y="1931243"/>
              <a:ext cx="378493" cy="321536"/>
            </a:xfrm>
            <a:prstGeom prst="rect">
              <a:avLst/>
            </a:prstGeom>
            <a:solidFill>
              <a:srgbClr val="0A4A92"/>
            </a:solidFill>
          </p:spPr>
          <p:txBody>
            <a:bodyPr wrap="none" rtlCol="0">
              <a:spAutoFit/>
            </a:bodyPr>
            <a:lstStyle/>
            <a:p>
              <a:r>
                <a:rPr lang="en-US" altLang="zh-CN" sz="196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01</a:t>
              </a:r>
              <a:endParaRPr lang="zh-CN" altLang="en-US" sz="196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6" name="组合 45"/>
          <p:cNvGrpSpPr/>
          <p:nvPr/>
        </p:nvGrpSpPr>
        <p:grpSpPr>
          <a:xfrm>
            <a:off x="3522816" y="3330220"/>
            <a:ext cx="617380" cy="617381"/>
            <a:chOff x="2471142" y="2586760"/>
            <a:chExt cx="504056" cy="504056"/>
          </a:xfrm>
        </p:grpSpPr>
        <p:sp>
          <p:nvSpPr>
            <p:cNvPr id="15" name="椭圆 14"/>
            <p:cNvSpPr/>
            <p:nvPr/>
          </p:nvSpPr>
          <p:spPr>
            <a:xfrm>
              <a:off x="2471142" y="2586760"/>
              <a:ext cx="504056" cy="504056"/>
            </a:xfrm>
            <a:prstGeom prst="ellipse">
              <a:avLst/>
            </a:prstGeom>
            <a:solidFill>
              <a:srgbClr val="0A4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TextBox 16"/>
            <p:cNvSpPr txBox="1"/>
            <p:nvPr/>
          </p:nvSpPr>
          <p:spPr>
            <a:xfrm>
              <a:off x="2510612" y="2669511"/>
              <a:ext cx="378493" cy="321536"/>
            </a:xfrm>
            <a:prstGeom prst="rect">
              <a:avLst/>
            </a:prstGeom>
            <a:solidFill>
              <a:srgbClr val="0A4A92"/>
            </a:solidFill>
          </p:spPr>
          <p:txBody>
            <a:bodyPr wrap="none" rtlCol="0">
              <a:spAutoFit/>
            </a:bodyPr>
            <a:lstStyle/>
            <a:p>
              <a:r>
                <a:rPr lang="en-US" altLang="zh-CN" sz="196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02</a:t>
              </a:r>
              <a:endParaRPr lang="zh-CN" altLang="en-US" sz="196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5" name="组合 44"/>
          <p:cNvGrpSpPr/>
          <p:nvPr/>
        </p:nvGrpSpPr>
        <p:grpSpPr>
          <a:xfrm>
            <a:off x="3887786" y="4234471"/>
            <a:ext cx="617380" cy="617381"/>
            <a:chOff x="2769119" y="3325028"/>
            <a:chExt cx="504056" cy="504056"/>
          </a:xfrm>
        </p:grpSpPr>
        <p:sp>
          <p:nvSpPr>
            <p:cNvPr id="14" name="椭圆 13"/>
            <p:cNvSpPr/>
            <p:nvPr/>
          </p:nvSpPr>
          <p:spPr>
            <a:xfrm>
              <a:off x="2769119" y="3325028"/>
              <a:ext cx="504056" cy="504056"/>
            </a:xfrm>
            <a:prstGeom prst="ellipse">
              <a:avLst/>
            </a:prstGeom>
            <a:solidFill>
              <a:srgbClr val="0A4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TextBox 17"/>
            <p:cNvSpPr txBox="1"/>
            <p:nvPr/>
          </p:nvSpPr>
          <p:spPr>
            <a:xfrm>
              <a:off x="2808589" y="3407779"/>
              <a:ext cx="378493" cy="321536"/>
            </a:xfrm>
            <a:prstGeom prst="rect">
              <a:avLst/>
            </a:prstGeom>
            <a:solidFill>
              <a:srgbClr val="0A4A92"/>
            </a:solidFill>
          </p:spPr>
          <p:txBody>
            <a:bodyPr wrap="none" rtlCol="0">
              <a:spAutoFit/>
            </a:bodyPr>
            <a:lstStyle/>
            <a:p>
              <a:r>
                <a:rPr lang="en-US" altLang="zh-CN" sz="196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03</a:t>
              </a:r>
              <a:endParaRPr lang="zh-CN" altLang="en-US" sz="196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组合 6"/>
          <p:cNvGrpSpPr/>
          <p:nvPr/>
        </p:nvGrpSpPr>
        <p:grpSpPr>
          <a:xfrm>
            <a:off x="5346329" y="2886663"/>
            <a:ext cx="1499354" cy="1499354"/>
            <a:chOff x="3933873" y="2159157"/>
            <a:chExt cx="1224136" cy="1224136"/>
          </a:xfrm>
        </p:grpSpPr>
        <p:sp>
          <p:nvSpPr>
            <p:cNvPr id="3" name="椭圆 2"/>
            <p:cNvSpPr/>
            <p:nvPr/>
          </p:nvSpPr>
          <p:spPr>
            <a:xfrm>
              <a:off x="3933873" y="2159157"/>
              <a:ext cx="1224136" cy="1224136"/>
            </a:xfrm>
            <a:prstGeom prst="ellipse">
              <a:avLst/>
            </a:prstGeom>
            <a:solidFill>
              <a:srgbClr val="0A4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TextBox 3"/>
            <p:cNvSpPr txBox="1"/>
            <p:nvPr/>
          </p:nvSpPr>
          <p:spPr>
            <a:xfrm>
              <a:off x="4067944" y="2355727"/>
              <a:ext cx="955994" cy="814153"/>
            </a:xfrm>
            <a:prstGeom prst="rect">
              <a:avLst/>
            </a:prstGeom>
            <a:solidFill>
              <a:srgbClr val="0A4A92"/>
            </a:solidFill>
          </p:spPr>
          <p:txBody>
            <a:bodyPr wrap="square" rtlCol="0">
              <a:spAutoFit/>
            </a:bodyPr>
            <a:lstStyle/>
            <a:p>
              <a:pPr algn="ctr"/>
              <a:r>
                <a:rPr lang="zh-CN" altLang="en-US" sz="294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注意事项</a:t>
              </a:r>
            </a:p>
          </p:txBody>
        </p:sp>
      </p:grpSp>
      <p:sp>
        <p:nvSpPr>
          <p:cNvPr id="28" name="右箭头 27"/>
          <p:cNvSpPr/>
          <p:nvPr/>
        </p:nvSpPr>
        <p:spPr>
          <a:xfrm>
            <a:off x="4445393" y="3517200"/>
            <a:ext cx="623854" cy="250324"/>
          </a:xfrm>
          <a:prstGeom prst="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右箭头 28"/>
          <p:cNvSpPr/>
          <p:nvPr/>
        </p:nvSpPr>
        <p:spPr>
          <a:xfrm flipH="1">
            <a:off x="7144249" y="3517200"/>
            <a:ext cx="623854" cy="250324"/>
          </a:xfrm>
          <a:prstGeom prst="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Box 29"/>
          <p:cNvSpPr txBox="1"/>
          <p:nvPr/>
        </p:nvSpPr>
        <p:spPr>
          <a:xfrm>
            <a:off x="391682" y="3220956"/>
            <a:ext cx="2887459" cy="1900520"/>
          </a:xfrm>
          <a:prstGeom prst="rect">
            <a:avLst/>
          </a:prstGeom>
          <a:noFill/>
        </p:spPr>
        <p:txBody>
          <a:bodyPr wrap="square" lIns="0" tIns="0" rIns="0" bIns="0" rtlCol="0">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安全软件提示发现病毒或恶意程序停止访问该网站</a:t>
            </a:r>
            <a:r>
              <a:rPr lang="zh-CN" altLang="en-US" sz="1400" b="1" dirty="0">
                <a:solidFill>
                  <a:srgbClr val="0A4A92"/>
                </a:solidFill>
                <a:latin typeface="Arial" panose="020B0604020202020204" pitchFamily="34" charset="0"/>
                <a:ea typeface="微软雅黑" panose="020B0503020204020204" pitchFamily="34" charset="-122"/>
                <a:cs typeface="+mn-ea"/>
              </a:rPr>
              <a:t>；</a:t>
            </a:r>
            <a:r>
              <a:rPr lang="zh-CN" altLang="zh-CN" sz="1400" b="1" dirty="0">
                <a:solidFill>
                  <a:srgbClr val="0A4A92"/>
                </a:solidFill>
                <a:latin typeface="Arial" panose="020B0604020202020204" pitchFamily="34" charset="0"/>
                <a:ea typeface="微软雅黑" panose="020B0503020204020204" pitchFamily="34" charset="-122"/>
                <a:cs typeface="+mn-ea"/>
              </a:rPr>
              <a:t>不要轻易点击通过</a:t>
            </a:r>
            <a:r>
              <a:rPr lang="en-US" altLang="zh-CN" sz="1400" b="1" dirty="0">
                <a:solidFill>
                  <a:srgbClr val="0A4A92"/>
                </a:solidFill>
                <a:latin typeface="Arial" panose="020B0604020202020204" pitchFamily="34" charset="0"/>
                <a:ea typeface="微软雅黑" panose="020B0503020204020204" pitchFamily="34" charset="-122"/>
                <a:cs typeface="+mn-ea"/>
              </a:rPr>
              <a:t>QQ</a:t>
            </a:r>
            <a:r>
              <a:rPr lang="zh-CN" altLang="zh-CN" sz="1400" b="1" dirty="0">
                <a:solidFill>
                  <a:srgbClr val="0A4A92"/>
                </a:solidFill>
                <a:latin typeface="Arial" panose="020B0604020202020204" pitchFamily="34" charset="0"/>
                <a:ea typeface="微软雅黑" panose="020B0503020204020204" pitchFamily="34" charset="-122"/>
                <a:cs typeface="+mn-ea"/>
              </a:rPr>
              <a:t>、微信、邮件等传过来的网址</a:t>
            </a:r>
            <a:r>
              <a:rPr lang="zh-CN" altLang="en-US" sz="1400" b="1" dirty="0">
                <a:solidFill>
                  <a:srgbClr val="0A4A92"/>
                </a:solidFill>
                <a:latin typeface="Arial" panose="020B0604020202020204" pitchFamily="34" charset="0"/>
                <a:ea typeface="微软雅黑" panose="020B0503020204020204" pitchFamily="34" charset="-122"/>
                <a:cs typeface="+mn-ea"/>
              </a:rPr>
              <a:t>；</a:t>
            </a:r>
            <a:r>
              <a:rPr lang="zh-CN" altLang="zh-CN" sz="1400" b="1" dirty="0">
                <a:solidFill>
                  <a:srgbClr val="0A4A92"/>
                </a:solidFill>
                <a:latin typeface="Arial" panose="020B0604020202020204" pitchFamily="34" charset="0"/>
                <a:ea typeface="微软雅黑" panose="020B0503020204020204" pitchFamily="34" charset="-122"/>
                <a:cs typeface="+mn-ea"/>
              </a:rPr>
              <a:t>上网过程中被自动提示安装软件或修改配置时，除非能确认为实际需要外，一般都选择“否”</a:t>
            </a:r>
            <a:endParaRPr lang="en-US" altLang="zh-CN"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TextBox 31"/>
          <p:cNvSpPr txBox="1"/>
          <p:nvPr/>
        </p:nvSpPr>
        <p:spPr>
          <a:xfrm>
            <a:off x="8291850" y="559626"/>
            <a:ext cx="3232126" cy="1900520"/>
          </a:xfrm>
          <a:prstGeom prst="rect">
            <a:avLst/>
          </a:prstGeom>
          <a:noFill/>
        </p:spPr>
        <p:txBody>
          <a:bodyPr wrap="square" lIns="0" tIns="0" rIns="0" bIns="0" rtlCol="0">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互联网是一个开放的网络环境，上网时可能受到恶意网站或者黑客的攻击，导致系统感染病毒、系统被破坏、数据泄露等安全事件发生。上网过程中应遵守国家法律法规，不得利用公司网络制作、复制、查阅、传播违反国家法律法规的有害信息</a:t>
            </a:r>
            <a:endParaRPr lang="en-US" altLang="zh-CN"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extBox 32"/>
          <p:cNvSpPr txBox="1"/>
          <p:nvPr/>
        </p:nvSpPr>
        <p:spPr>
          <a:xfrm>
            <a:off x="1371536" y="5438964"/>
            <a:ext cx="3385784" cy="1292662"/>
          </a:xfrm>
          <a:prstGeom prst="rect">
            <a:avLst/>
          </a:prstGeom>
          <a:noFill/>
        </p:spPr>
        <p:txBody>
          <a:bodyPr wrap="square" lIns="0" tIns="0" rIns="0" bIns="0" rtlCol="0">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上网注册帐户时，用户名密码不要与公司内部用户名密码相同或有关联。除非必要，一般不提供真实姓名和联系方式，不将公司邮箱提供作为联系邮箱</a:t>
            </a:r>
            <a:endParaRPr lang="en-US" altLang="zh-CN"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Box 33"/>
          <p:cNvSpPr txBox="1"/>
          <p:nvPr/>
        </p:nvSpPr>
        <p:spPr>
          <a:xfrm>
            <a:off x="8891006" y="2804358"/>
            <a:ext cx="3138758" cy="1900520"/>
          </a:xfrm>
          <a:prstGeom prst="rect">
            <a:avLst/>
          </a:prstGeom>
          <a:noFill/>
        </p:spPr>
        <p:txBody>
          <a:bodyPr wrap="square" lIns="0" tIns="0" rIns="0" bIns="0" rtlCol="0">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避免在网吧等公用上网电脑登录公司</a:t>
            </a:r>
            <a:r>
              <a:rPr lang="en-US" altLang="zh-CN" sz="1400" b="1" dirty="0">
                <a:solidFill>
                  <a:srgbClr val="0A4A92"/>
                </a:solidFill>
                <a:latin typeface="Arial" panose="020B0604020202020204" pitchFamily="34" charset="0"/>
                <a:ea typeface="微软雅黑" panose="020B0503020204020204" pitchFamily="34" charset="-122"/>
                <a:cs typeface="+mn-ea"/>
              </a:rPr>
              <a:t>OA</a:t>
            </a:r>
            <a:r>
              <a:rPr lang="zh-CN" altLang="zh-CN" sz="1400" b="1" dirty="0">
                <a:solidFill>
                  <a:srgbClr val="0A4A92"/>
                </a:solidFill>
                <a:latin typeface="Arial" panose="020B0604020202020204" pitchFamily="34" charset="0"/>
                <a:ea typeface="微软雅黑" panose="020B0503020204020204" pitchFamily="34" charset="-122"/>
                <a:cs typeface="+mn-ea"/>
              </a:rPr>
              <a:t>等内部系统，如不可避免时，则注意不使用“记住密码”功能，使用完后正常退出用户，并及时在公司电脑上修改用户口令。避免通过远程控制方式从互联网或其他外部网络远程操作公司电脑</a:t>
            </a:r>
            <a:endParaRPr lang="en-US" altLang="zh-CN"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34"/>
          <p:cNvSpPr txBox="1"/>
          <p:nvPr/>
        </p:nvSpPr>
        <p:spPr>
          <a:xfrm>
            <a:off x="7782712" y="5438964"/>
            <a:ext cx="3578023" cy="1254189"/>
          </a:xfrm>
          <a:prstGeom prst="rect">
            <a:avLst/>
          </a:prstGeom>
          <a:noFill/>
        </p:spPr>
        <p:txBody>
          <a:bodyPr wrap="square" lIns="0" tIns="0" rIns="0" bIns="0" rtlCol="0">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避免使用公共网络（如餐厅、酒店、广场、公共场所等公共互联网）登录个人邮箱、微信、</a:t>
            </a:r>
            <a:r>
              <a:rPr lang="en-US" altLang="zh-CN" sz="1400" b="1" dirty="0">
                <a:solidFill>
                  <a:srgbClr val="0A4A92"/>
                </a:solidFill>
                <a:latin typeface="Arial" panose="020B0604020202020204" pitchFamily="34" charset="0"/>
                <a:ea typeface="微软雅黑" panose="020B0503020204020204" pitchFamily="34" charset="-122"/>
                <a:cs typeface="+mn-ea"/>
              </a:rPr>
              <a:t>QQ</a:t>
            </a:r>
            <a:r>
              <a:rPr lang="zh-CN" altLang="zh-CN" sz="1400" b="1" dirty="0">
                <a:solidFill>
                  <a:srgbClr val="0A4A92"/>
                </a:solidFill>
                <a:latin typeface="Arial" panose="020B0604020202020204" pitchFamily="34" charset="0"/>
                <a:ea typeface="微软雅黑" panose="020B0503020204020204" pitchFamily="34" charset="-122"/>
                <a:cs typeface="+mn-ea"/>
              </a:rPr>
              <a:t>等；并避免登录公司系统、办公邮箱，以及与工作相关的应用、网络资源和设备等</a:t>
            </a:r>
            <a:endParaRPr lang="en-US" altLang="zh-CN"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箭头: V 形 5"/>
          <p:cNvSpPr/>
          <p:nvPr/>
        </p:nvSpPr>
        <p:spPr>
          <a:xfrm>
            <a:off x="623392" y="544345"/>
            <a:ext cx="288032" cy="369887"/>
          </a:xfrm>
          <a:prstGeom prst="chevron">
            <a:avLst/>
          </a:prstGeom>
          <a:solidFill>
            <a:srgbClr val="0A4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箭头: V 形 10"/>
          <p:cNvSpPr/>
          <p:nvPr/>
        </p:nvSpPr>
        <p:spPr>
          <a:xfrm>
            <a:off x="922018" y="544345"/>
            <a:ext cx="288032" cy="369887"/>
          </a:xfrm>
          <a:prstGeom prst="chevron">
            <a:avLst/>
          </a:prstGeom>
          <a:solidFill>
            <a:srgbClr val="0A4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0-#ppt_w/2"/>
                                          </p:val>
                                        </p:tav>
                                        <p:tav tm="100000">
                                          <p:val>
                                            <p:strVal val="#ppt_x"/>
                                          </p:val>
                                        </p:tav>
                                      </p:tavLst>
                                    </p:anim>
                                    <p:anim calcmode="lin" valueType="num">
                                      <p:cBhvr additive="base">
                                        <p:cTn id="8" dur="3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right)">
                                      <p:cBhvr>
                                        <p:cTn id="12" dur="500"/>
                                        <p:tgtEl>
                                          <p:spTgt spid="2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par>
                          <p:cTn id="16" fill="hold">
                            <p:stCondLst>
                              <p:cond delay="1000"/>
                            </p:stCondLst>
                            <p:childTnLst>
                              <p:par>
                                <p:cTn id="17" presetID="21" presetClass="entr" presetSubtype="1"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heel(1)">
                                      <p:cBhvr>
                                        <p:cTn id="19" dur="1000"/>
                                        <p:tgtEl>
                                          <p:spTgt spid="27"/>
                                        </p:tgtEl>
                                      </p:cBhvr>
                                    </p:animEffect>
                                  </p:childTnLst>
                                </p:cTn>
                              </p:par>
                            </p:childTnLst>
                          </p:cTn>
                        </p:par>
                        <p:par>
                          <p:cTn id="20" fill="hold">
                            <p:stCondLst>
                              <p:cond delay="2000"/>
                            </p:stCondLst>
                            <p:childTnLst>
                              <p:par>
                                <p:cTn id="21" presetID="53" presetClass="entr" presetSubtype="528"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p:cTn id="23" dur="500" fill="hold"/>
                                        <p:tgtEl>
                                          <p:spTgt spid="47"/>
                                        </p:tgtEl>
                                        <p:attrNameLst>
                                          <p:attrName>ppt_w</p:attrName>
                                        </p:attrNameLst>
                                      </p:cBhvr>
                                      <p:tavLst>
                                        <p:tav tm="0">
                                          <p:val>
                                            <p:fltVal val="0"/>
                                          </p:val>
                                        </p:tav>
                                        <p:tav tm="100000">
                                          <p:val>
                                            <p:strVal val="#ppt_w"/>
                                          </p:val>
                                        </p:tav>
                                      </p:tavLst>
                                    </p:anim>
                                    <p:anim calcmode="lin" valueType="num">
                                      <p:cBhvr>
                                        <p:cTn id="24" dur="500" fill="hold"/>
                                        <p:tgtEl>
                                          <p:spTgt spid="47"/>
                                        </p:tgtEl>
                                        <p:attrNameLst>
                                          <p:attrName>ppt_h</p:attrName>
                                        </p:attrNameLst>
                                      </p:cBhvr>
                                      <p:tavLst>
                                        <p:tav tm="0">
                                          <p:val>
                                            <p:fltVal val="0"/>
                                          </p:val>
                                        </p:tav>
                                        <p:tav tm="100000">
                                          <p:val>
                                            <p:strVal val="#ppt_h"/>
                                          </p:val>
                                        </p:tav>
                                      </p:tavLst>
                                    </p:anim>
                                    <p:animEffect transition="in" filter="fade">
                                      <p:cBhvr>
                                        <p:cTn id="25" dur="500"/>
                                        <p:tgtEl>
                                          <p:spTgt spid="47"/>
                                        </p:tgtEl>
                                      </p:cBhvr>
                                    </p:animEffect>
                                    <p:anim calcmode="lin" valueType="num">
                                      <p:cBhvr>
                                        <p:cTn id="26" dur="500" fill="hold"/>
                                        <p:tgtEl>
                                          <p:spTgt spid="47"/>
                                        </p:tgtEl>
                                        <p:attrNameLst>
                                          <p:attrName>ppt_x</p:attrName>
                                        </p:attrNameLst>
                                      </p:cBhvr>
                                      <p:tavLst>
                                        <p:tav tm="0">
                                          <p:val>
                                            <p:fltVal val="0.5"/>
                                          </p:val>
                                        </p:tav>
                                        <p:tav tm="100000">
                                          <p:val>
                                            <p:strVal val="#ppt_x"/>
                                          </p:val>
                                        </p:tav>
                                      </p:tavLst>
                                    </p:anim>
                                    <p:anim calcmode="lin" valueType="num">
                                      <p:cBhvr>
                                        <p:cTn id="27" dur="500" fill="hold"/>
                                        <p:tgtEl>
                                          <p:spTgt spid="47"/>
                                        </p:tgtEl>
                                        <p:attrNameLst>
                                          <p:attrName>ppt_y</p:attrName>
                                        </p:attrNameLst>
                                      </p:cBhvr>
                                      <p:tavLst>
                                        <p:tav tm="0">
                                          <p:val>
                                            <p:fltVal val="0.5"/>
                                          </p:val>
                                        </p:tav>
                                        <p:tav tm="100000">
                                          <p:val>
                                            <p:strVal val="#ppt_y"/>
                                          </p:val>
                                        </p:tav>
                                      </p:tavLst>
                                    </p:anim>
                                  </p:childTnLst>
                                </p:cTn>
                              </p:par>
                              <p:par>
                                <p:cTn id="28" presetID="53" presetClass="entr" presetSubtype="528" fill="hold" nodeType="withEffect">
                                  <p:stCondLst>
                                    <p:cond delay="200"/>
                                  </p:stCondLst>
                                  <p:childTnLst>
                                    <p:set>
                                      <p:cBhvr>
                                        <p:cTn id="29" dur="1" fill="hold">
                                          <p:stCondLst>
                                            <p:cond delay="0"/>
                                          </p:stCondLst>
                                        </p:cTn>
                                        <p:tgtEl>
                                          <p:spTgt spid="46"/>
                                        </p:tgtEl>
                                        <p:attrNameLst>
                                          <p:attrName>style.visibility</p:attrName>
                                        </p:attrNameLst>
                                      </p:cBhvr>
                                      <p:to>
                                        <p:strVal val="visible"/>
                                      </p:to>
                                    </p:set>
                                    <p:anim calcmode="lin" valueType="num">
                                      <p:cBhvr>
                                        <p:cTn id="30" dur="500" fill="hold"/>
                                        <p:tgtEl>
                                          <p:spTgt spid="46"/>
                                        </p:tgtEl>
                                        <p:attrNameLst>
                                          <p:attrName>ppt_w</p:attrName>
                                        </p:attrNameLst>
                                      </p:cBhvr>
                                      <p:tavLst>
                                        <p:tav tm="0">
                                          <p:val>
                                            <p:fltVal val="0"/>
                                          </p:val>
                                        </p:tav>
                                        <p:tav tm="100000">
                                          <p:val>
                                            <p:strVal val="#ppt_w"/>
                                          </p:val>
                                        </p:tav>
                                      </p:tavLst>
                                    </p:anim>
                                    <p:anim calcmode="lin" valueType="num">
                                      <p:cBhvr>
                                        <p:cTn id="31" dur="500" fill="hold"/>
                                        <p:tgtEl>
                                          <p:spTgt spid="46"/>
                                        </p:tgtEl>
                                        <p:attrNameLst>
                                          <p:attrName>ppt_h</p:attrName>
                                        </p:attrNameLst>
                                      </p:cBhvr>
                                      <p:tavLst>
                                        <p:tav tm="0">
                                          <p:val>
                                            <p:fltVal val="0"/>
                                          </p:val>
                                        </p:tav>
                                        <p:tav tm="100000">
                                          <p:val>
                                            <p:strVal val="#ppt_h"/>
                                          </p:val>
                                        </p:tav>
                                      </p:tavLst>
                                    </p:anim>
                                    <p:animEffect transition="in" filter="fade">
                                      <p:cBhvr>
                                        <p:cTn id="32" dur="500"/>
                                        <p:tgtEl>
                                          <p:spTgt spid="46"/>
                                        </p:tgtEl>
                                      </p:cBhvr>
                                    </p:animEffect>
                                    <p:anim calcmode="lin" valueType="num">
                                      <p:cBhvr>
                                        <p:cTn id="33" dur="500" fill="hold"/>
                                        <p:tgtEl>
                                          <p:spTgt spid="46"/>
                                        </p:tgtEl>
                                        <p:attrNameLst>
                                          <p:attrName>ppt_x</p:attrName>
                                        </p:attrNameLst>
                                      </p:cBhvr>
                                      <p:tavLst>
                                        <p:tav tm="0">
                                          <p:val>
                                            <p:fltVal val="0.5"/>
                                          </p:val>
                                        </p:tav>
                                        <p:tav tm="100000">
                                          <p:val>
                                            <p:strVal val="#ppt_x"/>
                                          </p:val>
                                        </p:tav>
                                      </p:tavLst>
                                    </p:anim>
                                    <p:anim calcmode="lin" valueType="num">
                                      <p:cBhvr>
                                        <p:cTn id="34" dur="500" fill="hold"/>
                                        <p:tgtEl>
                                          <p:spTgt spid="46"/>
                                        </p:tgtEl>
                                        <p:attrNameLst>
                                          <p:attrName>ppt_y</p:attrName>
                                        </p:attrNameLst>
                                      </p:cBhvr>
                                      <p:tavLst>
                                        <p:tav tm="0">
                                          <p:val>
                                            <p:fltVal val="0.5"/>
                                          </p:val>
                                        </p:tav>
                                        <p:tav tm="100000">
                                          <p:val>
                                            <p:strVal val="#ppt_y"/>
                                          </p:val>
                                        </p:tav>
                                      </p:tavLst>
                                    </p:anim>
                                  </p:childTnLst>
                                </p:cTn>
                              </p:par>
                              <p:par>
                                <p:cTn id="35" presetID="53" presetClass="entr" presetSubtype="528" fill="hold" nodeType="withEffect">
                                  <p:stCondLst>
                                    <p:cond delay="400"/>
                                  </p:stCondLst>
                                  <p:childTnLst>
                                    <p:set>
                                      <p:cBhvr>
                                        <p:cTn id="36" dur="1" fill="hold">
                                          <p:stCondLst>
                                            <p:cond delay="0"/>
                                          </p:stCondLst>
                                        </p:cTn>
                                        <p:tgtEl>
                                          <p:spTgt spid="45"/>
                                        </p:tgtEl>
                                        <p:attrNameLst>
                                          <p:attrName>style.visibility</p:attrName>
                                        </p:attrNameLst>
                                      </p:cBhvr>
                                      <p:to>
                                        <p:strVal val="visible"/>
                                      </p:to>
                                    </p:set>
                                    <p:anim calcmode="lin" valueType="num">
                                      <p:cBhvr>
                                        <p:cTn id="37" dur="500" fill="hold"/>
                                        <p:tgtEl>
                                          <p:spTgt spid="45"/>
                                        </p:tgtEl>
                                        <p:attrNameLst>
                                          <p:attrName>ppt_w</p:attrName>
                                        </p:attrNameLst>
                                      </p:cBhvr>
                                      <p:tavLst>
                                        <p:tav tm="0">
                                          <p:val>
                                            <p:fltVal val="0"/>
                                          </p:val>
                                        </p:tav>
                                        <p:tav tm="100000">
                                          <p:val>
                                            <p:strVal val="#ppt_w"/>
                                          </p:val>
                                        </p:tav>
                                      </p:tavLst>
                                    </p:anim>
                                    <p:anim calcmode="lin" valueType="num">
                                      <p:cBhvr>
                                        <p:cTn id="38" dur="500" fill="hold"/>
                                        <p:tgtEl>
                                          <p:spTgt spid="45"/>
                                        </p:tgtEl>
                                        <p:attrNameLst>
                                          <p:attrName>ppt_h</p:attrName>
                                        </p:attrNameLst>
                                      </p:cBhvr>
                                      <p:tavLst>
                                        <p:tav tm="0">
                                          <p:val>
                                            <p:fltVal val="0"/>
                                          </p:val>
                                        </p:tav>
                                        <p:tav tm="100000">
                                          <p:val>
                                            <p:strVal val="#ppt_h"/>
                                          </p:val>
                                        </p:tav>
                                      </p:tavLst>
                                    </p:anim>
                                    <p:animEffect transition="in" filter="fade">
                                      <p:cBhvr>
                                        <p:cTn id="39" dur="500"/>
                                        <p:tgtEl>
                                          <p:spTgt spid="45"/>
                                        </p:tgtEl>
                                      </p:cBhvr>
                                    </p:animEffect>
                                    <p:anim calcmode="lin" valueType="num">
                                      <p:cBhvr>
                                        <p:cTn id="40" dur="500" fill="hold"/>
                                        <p:tgtEl>
                                          <p:spTgt spid="45"/>
                                        </p:tgtEl>
                                        <p:attrNameLst>
                                          <p:attrName>ppt_x</p:attrName>
                                        </p:attrNameLst>
                                      </p:cBhvr>
                                      <p:tavLst>
                                        <p:tav tm="0">
                                          <p:val>
                                            <p:fltVal val="0.5"/>
                                          </p:val>
                                        </p:tav>
                                        <p:tav tm="100000">
                                          <p:val>
                                            <p:strVal val="#ppt_x"/>
                                          </p:val>
                                        </p:tav>
                                      </p:tavLst>
                                    </p:anim>
                                    <p:anim calcmode="lin" valueType="num">
                                      <p:cBhvr>
                                        <p:cTn id="41" dur="500" fill="hold"/>
                                        <p:tgtEl>
                                          <p:spTgt spid="45"/>
                                        </p:tgtEl>
                                        <p:attrNameLst>
                                          <p:attrName>ppt_y</p:attrName>
                                        </p:attrNameLst>
                                      </p:cBhvr>
                                      <p:tavLst>
                                        <p:tav tm="0">
                                          <p:val>
                                            <p:fltVal val="0.5"/>
                                          </p:val>
                                        </p:tav>
                                        <p:tav tm="100000">
                                          <p:val>
                                            <p:strVal val="#ppt_y"/>
                                          </p:val>
                                        </p:tav>
                                      </p:tavLst>
                                    </p:anim>
                                  </p:childTnLst>
                                </p:cTn>
                              </p:par>
                              <p:par>
                                <p:cTn id="42" presetID="53" presetClass="entr" presetSubtype="528" fill="hold" nodeType="withEffect">
                                  <p:stCondLst>
                                    <p:cond delay="600"/>
                                  </p:stCondLst>
                                  <p:childTnLst>
                                    <p:set>
                                      <p:cBhvr>
                                        <p:cTn id="43" dur="1" fill="hold">
                                          <p:stCondLst>
                                            <p:cond delay="0"/>
                                          </p:stCondLst>
                                        </p:cTn>
                                        <p:tgtEl>
                                          <p:spTgt spid="43"/>
                                        </p:tgtEl>
                                        <p:attrNameLst>
                                          <p:attrName>style.visibility</p:attrName>
                                        </p:attrNameLst>
                                      </p:cBhvr>
                                      <p:to>
                                        <p:strVal val="visible"/>
                                      </p:to>
                                    </p:set>
                                    <p:anim calcmode="lin" valueType="num">
                                      <p:cBhvr>
                                        <p:cTn id="44" dur="500" fill="hold"/>
                                        <p:tgtEl>
                                          <p:spTgt spid="43"/>
                                        </p:tgtEl>
                                        <p:attrNameLst>
                                          <p:attrName>ppt_w</p:attrName>
                                        </p:attrNameLst>
                                      </p:cBhvr>
                                      <p:tavLst>
                                        <p:tav tm="0">
                                          <p:val>
                                            <p:fltVal val="0"/>
                                          </p:val>
                                        </p:tav>
                                        <p:tav tm="100000">
                                          <p:val>
                                            <p:strVal val="#ppt_w"/>
                                          </p:val>
                                        </p:tav>
                                      </p:tavLst>
                                    </p:anim>
                                    <p:anim calcmode="lin" valueType="num">
                                      <p:cBhvr>
                                        <p:cTn id="45" dur="500" fill="hold"/>
                                        <p:tgtEl>
                                          <p:spTgt spid="43"/>
                                        </p:tgtEl>
                                        <p:attrNameLst>
                                          <p:attrName>ppt_h</p:attrName>
                                        </p:attrNameLst>
                                      </p:cBhvr>
                                      <p:tavLst>
                                        <p:tav tm="0">
                                          <p:val>
                                            <p:fltVal val="0"/>
                                          </p:val>
                                        </p:tav>
                                        <p:tav tm="100000">
                                          <p:val>
                                            <p:strVal val="#ppt_h"/>
                                          </p:val>
                                        </p:tav>
                                      </p:tavLst>
                                    </p:anim>
                                    <p:animEffect transition="in" filter="fade">
                                      <p:cBhvr>
                                        <p:cTn id="46" dur="500"/>
                                        <p:tgtEl>
                                          <p:spTgt spid="43"/>
                                        </p:tgtEl>
                                      </p:cBhvr>
                                    </p:animEffect>
                                    <p:anim calcmode="lin" valueType="num">
                                      <p:cBhvr>
                                        <p:cTn id="47" dur="500" fill="hold"/>
                                        <p:tgtEl>
                                          <p:spTgt spid="43"/>
                                        </p:tgtEl>
                                        <p:attrNameLst>
                                          <p:attrName>ppt_x</p:attrName>
                                        </p:attrNameLst>
                                      </p:cBhvr>
                                      <p:tavLst>
                                        <p:tav tm="0">
                                          <p:val>
                                            <p:fltVal val="0.5"/>
                                          </p:val>
                                        </p:tav>
                                        <p:tav tm="100000">
                                          <p:val>
                                            <p:strVal val="#ppt_x"/>
                                          </p:val>
                                        </p:tav>
                                      </p:tavLst>
                                    </p:anim>
                                    <p:anim calcmode="lin" valueType="num">
                                      <p:cBhvr>
                                        <p:cTn id="48" dur="500" fill="hold"/>
                                        <p:tgtEl>
                                          <p:spTgt spid="43"/>
                                        </p:tgtEl>
                                        <p:attrNameLst>
                                          <p:attrName>ppt_y</p:attrName>
                                        </p:attrNameLst>
                                      </p:cBhvr>
                                      <p:tavLst>
                                        <p:tav tm="0">
                                          <p:val>
                                            <p:fltVal val="0.5"/>
                                          </p:val>
                                        </p:tav>
                                        <p:tav tm="100000">
                                          <p:val>
                                            <p:strVal val="#ppt_y"/>
                                          </p:val>
                                        </p:tav>
                                      </p:tavLst>
                                    </p:anim>
                                  </p:childTnLst>
                                </p:cTn>
                              </p:par>
                              <p:par>
                                <p:cTn id="49" presetID="53" presetClass="entr" presetSubtype="528" fill="hold" nodeType="withEffect">
                                  <p:stCondLst>
                                    <p:cond delay="800"/>
                                  </p:stCondLst>
                                  <p:childTnLst>
                                    <p:set>
                                      <p:cBhvr>
                                        <p:cTn id="50" dur="1" fill="hold">
                                          <p:stCondLst>
                                            <p:cond delay="0"/>
                                          </p:stCondLst>
                                        </p:cTn>
                                        <p:tgtEl>
                                          <p:spTgt spid="42"/>
                                        </p:tgtEl>
                                        <p:attrNameLst>
                                          <p:attrName>style.visibility</p:attrName>
                                        </p:attrNameLst>
                                      </p:cBhvr>
                                      <p:to>
                                        <p:strVal val="visible"/>
                                      </p:to>
                                    </p:set>
                                    <p:anim calcmode="lin" valueType="num">
                                      <p:cBhvr>
                                        <p:cTn id="51" dur="500" fill="hold"/>
                                        <p:tgtEl>
                                          <p:spTgt spid="42"/>
                                        </p:tgtEl>
                                        <p:attrNameLst>
                                          <p:attrName>ppt_w</p:attrName>
                                        </p:attrNameLst>
                                      </p:cBhvr>
                                      <p:tavLst>
                                        <p:tav tm="0">
                                          <p:val>
                                            <p:fltVal val="0"/>
                                          </p:val>
                                        </p:tav>
                                        <p:tav tm="100000">
                                          <p:val>
                                            <p:strVal val="#ppt_w"/>
                                          </p:val>
                                        </p:tav>
                                      </p:tavLst>
                                    </p:anim>
                                    <p:anim calcmode="lin" valueType="num">
                                      <p:cBhvr>
                                        <p:cTn id="52" dur="500" fill="hold"/>
                                        <p:tgtEl>
                                          <p:spTgt spid="42"/>
                                        </p:tgtEl>
                                        <p:attrNameLst>
                                          <p:attrName>ppt_h</p:attrName>
                                        </p:attrNameLst>
                                      </p:cBhvr>
                                      <p:tavLst>
                                        <p:tav tm="0">
                                          <p:val>
                                            <p:fltVal val="0"/>
                                          </p:val>
                                        </p:tav>
                                        <p:tav tm="100000">
                                          <p:val>
                                            <p:strVal val="#ppt_h"/>
                                          </p:val>
                                        </p:tav>
                                      </p:tavLst>
                                    </p:anim>
                                    <p:animEffect transition="in" filter="fade">
                                      <p:cBhvr>
                                        <p:cTn id="53" dur="500"/>
                                        <p:tgtEl>
                                          <p:spTgt spid="42"/>
                                        </p:tgtEl>
                                      </p:cBhvr>
                                    </p:animEffect>
                                    <p:anim calcmode="lin" valueType="num">
                                      <p:cBhvr>
                                        <p:cTn id="54" dur="500" fill="hold"/>
                                        <p:tgtEl>
                                          <p:spTgt spid="42"/>
                                        </p:tgtEl>
                                        <p:attrNameLst>
                                          <p:attrName>ppt_x</p:attrName>
                                        </p:attrNameLst>
                                      </p:cBhvr>
                                      <p:tavLst>
                                        <p:tav tm="0">
                                          <p:val>
                                            <p:fltVal val="0.5"/>
                                          </p:val>
                                        </p:tav>
                                        <p:tav tm="100000">
                                          <p:val>
                                            <p:strVal val="#ppt_x"/>
                                          </p:val>
                                        </p:tav>
                                      </p:tavLst>
                                    </p:anim>
                                    <p:anim calcmode="lin" valueType="num">
                                      <p:cBhvr>
                                        <p:cTn id="55" dur="500" fill="hold"/>
                                        <p:tgtEl>
                                          <p:spTgt spid="42"/>
                                        </p:tgtEl>
                                        <p:attrNameLst>
                                          <p:attrName>ppt_y</p:attrName>
                                        </p:attrNameLst>
                                      </p:cBhvr>
                                      <p:tavLst>
                                        <p:tav tm="0">
                                          <p:val>
                                            <p:fltVal val="0.5"/>
                                          </p:val>
                                        </p:tav>
                                        <p:tav tm="100000">
                                          <p:val>
                                            <p:strVal val="#ppt_y"/>
                                          </p:val>
                                        </p:tav>
                                      </p:tavLst>
                                    </p:anim>
                                  </p:childTnLst>
                                </p:cTn>
                              </p:par>
                              <p:par>
                                <p:cTn id="56" presetID="53" presetClass="entr" presetSubtype="528" fill="hold" nodeType="withEffect">
                                  <p:stCondLst>
                                    <p:cond delay="1000"/>
                                  </p:stCondLst>
                                  <p:childTnLst>
                                    <p:set>
                                      <p:cBhvr>
                                        <p:cTn id="57" dur="1" fill="hold">
                                          <p:stCondLst>
                                            <p:cond delay="0"/>
                                          </p:stCondLst>
                                        </p:cTn>
                                        <p:tgtEl>
                                          <p:spTgt spid="44"/>
                                        </p:tgtEl>
                                        <p:attrNameLst>
                                          <p:attrName>style.visibility</p:attrName>
                                        </p:attrNameLst>
                                      </p:cBhvr>
                                      <p:to>
                                        <p:strVal val="visible"/>
                                      </p:to>
                                    </p:set>
                                    <p:anim calcmode="lin" valueType="num">
                                      <p:cBhvr>
                                        <p:cTn id="58" dur="500" fill="hold"/>
                                        <p:tgtEl>
                                          <p:spTgt spid="44"/>
                                        </p:tgtEl>
                                        <p:attrNameLst>
                                          <p:attrName>ppt_w</p:attrName>
                                        </p:attrNameLst>
                                      </p:cBhvr>
                                      <p:tavLst>
                                        <p:tav tm="0">
                                          <p:val>
                                            <p:fltVal val="0"/>
                                          </p:val>
                                        </p:tav>
                                        <p:tav tm="100000">
                                          <p:val>
                                            <p:strVal val="#ppt_w"/>
                                          </p:val>
                                        </p:tav>
                                      </p:tavLst>
                                    </p:anim>
                                    <p:anim calcmode="lin" valueType="num">
                                      <p:cBhvr>
                                        <p:cTn id="59" dur="500" fill="hold"/>
                                        <p:tgtEl>
                                          <p:spTgt spid="44"/>
                                        </p:tgtEl>
                                        <p:attrNameLst>
                                          <p:attrName>ppt_h</p:attrName>
                                        </p:attrNameLst>
                                      </p:cBhvr>
                                      <p:tavLst>
                                        <p:tav tm="0">
                                          <p:val>
                                            <p:fltVal val="0"/>
                                          </p:val>
                                        </p:tav>
                                        <p:tav tm="100000">
                                          <p:val>
                                            <p:strVal val="#ppt_h"/>
                                          </p:val>
                                        </p:tav>
                                      </p:tavLst>
                                    </p:anim>
                                    <p:animEffect transition="in" filter="fade">
                                      <p:cBhvr>
                                        <p:cTn id="60" dur="500"/>
                                        <p:tgtEl>
                                          <p:spTgt spid="44"/>
                                        </p:tgtEl>
                                      </p:cBhvr>
                                    </p:animEffect>
                                    <p:anim calcmode="lin" valueType="num">
                                      <p:cBhvr>
                                        <p:cTn id="61" dur="500" fill="hold"/>
                                        <p:tgtEl>
                                          <p:spTgt spid="44"/>
                                        </p:tgtEl>
                                        <p:attrNameLst>
                                          <p:attrName>ppt_x</p:attrName>
                                        </p:attrNameLst>
                                      </p:cBhvr>
                                      <p:tavLst>
                                        <p:tav tm="0">
                                          <p:val>
                                            <p:fltVal val="0.5"/>
                                          </p:val>
                                        </p:tav>
                                        <p:tav tm="100000">
                                          <p:val>
                                            <p:strVal val="#ppt_x"/>
                                          </p:val>
                                        </p:tav>
                                      </p:tavLst>
                                    </p:anim>
                                    <p:anim calcmode="lin" valueType="num">
                                      <p:cBhvr>
                                        <p:cTn id="62" dur="500" fill="hold"/>
                                        <p:tgtEl>
                                          <p:spTgt spid="44"/>
                                        </p:tgtEl>
                                        <p:attrNameLst>
                                          <p:attrName>ppt_y</p:attrName>
                                        </p:attrNameLst>
                                      </p:cBhvr>
                                      <p:tavLst>
                                        <p:tav tm="0">
                                          <p:val>
                                            <p:fltVal val="0.5"/>
                                          </p:val>
                                        </p:tav>
                                        <p:tav tm="100000">
                                          <p:val>
                                            <p:strVal val="#ppt_y"/>
                                          </p:val>
                                        </p:tav>
                                      </p:tavLst>
                                    </p:anim>
                                  </p:childTnLst>
                                </p:cTn>
                              </p:par>
                            </p:childTnLst>
                          </p:cTn>
                        </p:par>
                        <p:par>
                          <p:cTn id="63" fill="hold">
                            <p:stCondLst>
                              <p:cond delay="2500"/>
                            </p:stCondLst>
                            <p:childTnLst>
                              <p:par>
                                <p:cTn id="64" presetID="22" presetClass="entr" presetSubtype="8"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left)">
                                      <p:cBhvr>
                                        <p:cTn id="66" dur="500"/>
                                        <p:tgtEl>
                                          <p:spTgt spid="28"/>
                                        </p:tgtEl>
                                      </p:cBhvr>
                                    </p:animEffect>
                                  </p:childTnLst>
                                </p:cTn>
                              </p:par>
                              <p:par>
                                <p:cTn id="67" presetID="22" presetClass="entr" presetSubtype="2"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wipe(right)">
                                      <p:cBhvr>
                                        <p:cTn id="69" dur="500"/>
                                        <p:tgtEl>
                                          <p:spTgt spid="29"/>
                                        </p:tgtEl>
                                      </p:cBhvr>
                                    </p:animEffect>
                                  </p:childTnLst>
                                </p:cTn>
                              </p:par>
                            </p:childTnLst>
                          </p:cTn>
                        </p:par>
                        <p:par>
                          <p:cTn id="70" fill="hold">
                            <p:stCondLst>
                              <p:cond delay="3000"/>
                            </p:stCondLst>
                            <p:childTnLst>
                              <p:par>
                                <p:cTn id="71" presetID="22" presetClass="entr" presetSubtype="2" fill="hold" grpId="0" nodeType="after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wipe(right)">
                                      <p:cBhvr>
                                        <p:cTn id="73" dur="300"/>
                                        <p:tgtEl>
                                          <p:spTgt spid="30"/>
                                        </p:tgtEl>
                                      </p:cBhvr>
                                    </p:animEffect>
                                  </p:childTnLst>
                                </p:cTn>
                              </p:par>
                              <p:par>
                                <p:cTn id="74" presetID="22" presetClass="entr" presetSubtype="2"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wipe(right)">
                                      <p:cBhvr>
                                        <p:cTn id="76" dur="300"/>
                                        <p:tgtEl>
                                          <p:spTgt spid="22"/>
                                        </p:tgtEl>
                                      </p:cBhvr>
                                    </p:animEffect>
                                  </p:childTnLst>
                                </p:cTn>
                              </p:par>
                              <p:par>
                                <p:cTn id="77" presetID="22" presetClass="entr" presetSubtype="2"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right)">
                                      <p:cBhvr>
                                        <p:cTn id="79" dur="300"/>
                                        <p:tgtEl>
                                          <p:spTgt spid="32"/>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wipe(left)">
                                      <p:cBhvr>
                                        <p:cTn id="82" dur="300"/>
                                        <p:tgtEl>
                                          <p:spTgt spid="33"/>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wipe(left)">
                                      <p:cBhvr>
                                        <p:cTn id="85" dur="300"/>
                                        <p:tgtEl>
                                          <p:spTgt spid="34"/>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wipe(left)">
                                      <p:cBhvr>
                                        <p:cTn id="88" dur="3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2" grpId="0"/>
      <p:bldP spid="23" grpId="0" animBg="1"/>
      <p:bldP spid="28" grpId="0" animBg="1"/>
      <p:bldP spid="29" grpId="0" animBg="1"/>
      <p:bldP spid="30" grpId="0"/>
      <p:bldP spid="32" grpId="0"/>
      <p:bldP spid="33" grpId="0"/>
      <p:bldP spid="34"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61425" y="556958"/>
            <a:ext cx="4956251" cy="369887"/>
          </a:xfrm>
        </p:spPr>
        <p:txBody>
          <a:bodyPr vert="horz" lIns="91440" tIns="45720" rIns="91440" bIns="45720" rtlCol="0" anchor="ctr">
            <a:noAutofit/>
          </a:bodyPr>
          <a:lstStyle/>
          <a:p>
            <a:r>
              <a:rPr lang="zh-CN" altLang="zh-CN" sz="4000" dirty="0">
                <a:solidFill>
                  <a:srgbClr val="074BA0"/>
                </a:solidFill>
                <a:latin typeface="Arial" panose="020B0604020202020204" pitchFamily="34" charset="0"/>
                <a:ea typeface="微软雅黑" panose="020B0503020204020204" pitchFamily="34" charset="-122"/>
                <a:cs typeface="+mn-ea"/>
              </a:rPr>
              <a:t>电子邮件安全</a:t>
            </a:r>
            <a:endParaRPr lang="zh-CN" altLang="en-US" sz="4000" dirty="0">
              <a:solidFill>
                <a:srgbClr val="074BA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椭圆 2"/>
          <p:cNvSpPr/>
          <p:nvPr/>
        </p:nvSpPr>
        <p:spPr>
          <a:xfrm>
            <a:off x="695400" y="2191931"/>
            <a:ext cx="1616136" cy="1616136"/>
          </a:xfrm>
          <a:prstGeom prst="ellipse">
            <a:avLst/>
          </a:prstGeom>
          <a:solidFill>
            <a:srgbClr val="226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椭圆 3"/>
          <p:cNvSpPr/>
          <p:nvPr/>
        </p:nvSpPr>
        <p:spPr>
          <a:xfrm>
            <a:off x="2626172" y="2956688"/>
            <a:ext cx="1616136" cy="161613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椭圆 4"/>
          <p:cNvSpPr/>
          <p:nvPr/>
        </p:nvSpPr>
        <p:spPr>
          <a:xfrm>
            <a:off x="4396125" y="3958261"/>
            <a:ext cx="1616136" cy="1616136"/>
          </a:xfrm>
          <a:prstGeom prst="ellipse">
            <a:avLst/>
          </a:prstGeom>
          <a:solidFill>
            <a:srgbClr val="226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椭圆 5"/>
          <p:cNvSpPr/>
          <p:nvPr/>
        </p:nvSpPr>
        <p:spPr>
          <a:xfrm>
            <a:off x="6320659" y="4547455"/>
            <a:ext cx="1616136" cy="161613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TextBox 6"/>
          <p:cNvSpPr txBox="1"/>
          <p:nvPr/>
        </p:nvSpPr>
        <p:spPr>
          <a:xfrm>
            <a:off x="1018383" y="2663106"/>
            <a:ext cx="970170" cy="707886"/>
          </a:xfrm>
          <a:prstGeom prst="rect">
            <a:avLst/>
          </a:prstGeom>
          <a:noFill/>
        </p:spPr>
        <p:txBody>
          <a:bodyPr wrap="square" rtlCol="0">
            <a:spAutoFit/>
          </a:bodyPr>
          <a:lstStyle/>
          <a:p>
            <a:pPr algn="ctr"/>
            <a:r>
              <a:rPr lang="zh-CN" altLang="en-US" sz="2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注意</a:t>
            </a:r>
            <a:endParaRPr lang="en-US" altLang="zh-CN" sz="2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a:p>
            <a:pPr algn="ctr"/>
            <a:r>
              <a:rPr lang="zh-CN" altLang="en-US" sz="2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事项一</a:t>
            </a:r>
          </a:p>
        </p:txBody>
      </p:sp>
      <p:sp>
        <p:nvSpPr>
          <p:cNvPr id="8" name="TextBox 7"/>
          <p:cNvSpPr txBox="1"/>
          <p:nvPr/>
        </p:nvSpPr>
        <p:spPr>
          <a:xfrm>
            <a:off x="2948062" y="3454124"/>
            <a:ext cx="970170" cy="707886"/>
          </a:xfrm>
          <a:prstGeom prst="rect">
            <a:avLst/>
          </a:prstGeom>
          <a:noFill/>
        </p:spPr>
        <p:txBody>
          <a:bodyPr wrap="square" rtlCol="0">
            <a:spAutoFit/>
          </a:bodyPr>
          <a:lstStyle/>
          <a:p>
            <a:pPr algn="ctr"/>
            <a:r>
              <a:rPr lang="zh-CN" altLang="en-US" sz="2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注意</a:t>
            </a:r>
            <a:endParaRPr lang="en-US" altLang="zh-CN" sz="2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a:p>
            <a:pPr algn="ctr"/>
            <a:r>
              <a:rPr lang="zh-CN" altLang="en-US" sz="2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事项二</a:t>
            </a:r>
          </a:p>
        </p:txBody>
      </p:sp>
      <p:sp>
        <p:nvSpPr>
          <p:cNvPr id="9" name="TextBox 8"/>
          <p:cNvSpPr txBox="1"/>
          <p:nvPr/>
        </p:nvSpPr>
        <p:spPr>
          <a:xfrm>
            <a:off x="4718498" y="4412386"/>
            <a:ext cx="970170" cy="707886"/>
          </a:xfrm>
          <a:prstGeom prst="rect">
            <a:avLst/>
          </a:prstGeom>
          <a:noFill/>
        </p:spPr>
        <p:txBody>
          <a:bodyPr wrap="square" rtlCol="0">
            <a:spAutoFit/>
          </a:bodyPr>
          <a:lstStyle/>
          <a:p>
            <a:pPr algn="ctr"/>
            <a:r>
              <a:rPr lang="zh-CN" altLang="en-US" sz="2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注意</a:t>
            </a:r>
            <a:endParaRPr lang="en-US" altLang="zh-CN" sz="2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a:p>
            <a:pPr algn="ctr"/>
            <a:r>
              <a:rPr lang="zh-CN" altLang="en-US" sz="2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事项三</a:t>
            </a:r>
          </a:p>
        </p:txBody>
      </p:sp>
      <p:sp>
        <p:nvSpPr>
          <p:cNvPr id="10" name="TextBox 9"/>
          <p:cNvSpPr txBox="1"/>
          <p:nvPr/>
        </p:nvSpPr>
        <p:spPr>
          <a:xfrm>
            <a:off x="6643642" y="5001580"/>
            <a:ext cx="970170" cy="707886"/>
          </a:xfrm>
          <a:prstGeom prst="rect">
            <a:avLst/>
          </a:prstGeom>
          <a:noFill/>
        </p:spPr>
        <p:txBody>
          <a:bodyPr wrap="square" rtlCol="0">
            <a:spAutoFit/>
          </a:bodyPr>
          <a:lstStyle/>
          <a:p>
            <a:pPr algn="ctr"/>
            <a:r>
              <a:rPr lang="zh-CN" altLang="en-US" sz="2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注意</a:t>
            </a:r>
            <a:endParaRPr lang="en-US" altLang="zh-CN" sz="2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a:p>
            <a:pPr algn="ctr"/>
            <a:r>
              <a:rPr lang="zh-CN" altLang="en-US" sz="2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事项四</a:t>
            </a:r>
          </a:p>
        </p:txBody>
      </p:sp>
      <p:sp>
        <p:nvSpPr>
          <p:cNvPr id="11" name="TextBox 10"/>
          <p:cNvSpPr txBox="1"/>
          <p:nvPr/>
        </p:nvSpPr>
        <p:spPr>
          <a:xfrm>
            <a:off x="9937022" y="4928484"/>
            <a:ext cx="1860467" cy="1017202"/>
          </a:xfrm>
          <a:prstGeom prst="rect">
            <a:avLst/>
          </a:prstGeom>
          <a:noFill/>
        </p:spPr>
        <p:txBody>
          <a:bodyPr wrap="square" lIns="0" tIns="0" rIns="0" bIns="0" rtlCol="0">
            <a:spAutoFit/>
          </a:bodyPr>
          <a:lstStyle/>
          <a:p>
            <a:pPr>
              <a:lnSpc>
                <a:spcPct val="150000"/>
              </a:lnSpc>
            </a:pPr>
            <a:r>
              <a:rPr lang="zh-CN" altLang="zh-CN" sz="1100" dirty="0">
                <a:solidFill>
                  <a:schemeClr val="tx1">
                    <a:lumMod val="75000"/>
                    <a:lumOff val="25000"/>
                  </a:schemeClr>
                </a:solidFill>
                <a:latin typeface="Arial" panose="020B0604020202020204" pitchFamily="34" charset="0"/>
                <a:ea typeface="微软雅黑" panose="020B0503020204020204" pitchFamily="34" charset="-122"/>
                <a:cs typeface="+mn-ea"/>
              </a:rPr>
              <a:t>为经常使用的邮箱和重要邮箱设置强度高的密码，并定期修改。不同用途的邮箱设置不同的密码</a:t>
            </a: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Box 21"/>
          <p:cNvSpPr txBox="1"/>
          <p:nvPr/>
        </p:nvSpPr>
        <p:spPr>
          <a:xfrm>
            <a:off x="405956" y="1179927"/>
            <a:ext cx="4897956" cy="1017715"/>
          </a:xfrm>
          <a:prstGeom prst="rect">
            <a:avLst/>
          </a:prstGeom>
          <a:noFill/>
        </p:spPr>
        <p:txBody>
          <a:bodyPr wrap="square" lIns="0" tIns="0" rIns="0" bIns="0" rtlCol="0">
            <a:spAutoFit/>
          </a:bodyPr>
          <a:lstStyle/>
          <a:p>
            <a:pPr>
              <a:lnSpc>
                <a:spcPct val="150000"/>
              </a:lnSpc>
            </a:pPr>
            <a:r>
              <a:rPr lang="zh-CN" altLang="zh-CN" sz="1100" dirty="0">
                <a:solidFill>
                  <a:schemeClr val="tx1">
                    <a:lumMod val="75000"/>
                    <a:lumOff val="25000"/>
                  </a:schemeClr>
                </a:solidFill>
                <a:latin typeface="Arial" panose="020B0604020202020204" pitchFamily="34" charset="0"/>
                <a:ea typeface="微软雅黑" panose="020B0503020204020204" pitchFamily="34" charset="-122"/>
                <a:cs typeface="+mn-ea"/>
              </a:rPr>
              <a:t>在收发电子邮件前，应确认防病毒软件实时监控功能已开启； 对每次收到的电子邮件，使用前均检查病毒； 在收到来自公司内部同事发来的含有病毒的邮件，除自己进行杀毒外，还应及时通知对方杀毒；不打开可疑邮件、垃圾邮件、不明来源邮件等提供的附件或网址，对这类邮件直接删除</a:t>
            </a: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TextBox 37"/>
          <p:cNvSpPr txBox="1"/>
          <p:nvPr/>
        </p:nvSpPr>
        <p:spPr>
          <a:xfrm>
            <a:off x="4834218" y="3169749"/>
            <a:ext cx="4214110" cy="763286"/>
          </a:xfrm>
          <a:prstGeom prst="rect">
            <a:avLst/>
          </a:prstGeom>
          <a:noFill/>
        </p:spPr>
        <p:txBody>
          <a:bodyPr wrap="square" lIns="0" tIns="0" rIns="0" bIns="0" rtlCol="0">
            <a:spAutoFit/>
          </a:bodyPr>
          <a:lstStyle/>
          <a:p>
            <a:pPr>
              <a:lnSpc>
                <a:spcPct val="150000"/>
              </a:lnSpc>
            </a:pPr>
            <a:r>
              <a:rPr lang="zh-CN" altLang="zh-CN" sz="1100" dirty="0">
                <a:solidFill>
                  <a:schemeClr val="tx1">
                    <a:lumMod val="75000"/>
                    <a:lumOff val="25000"/>
                  </a:schemeClr>
                </a:solidFill>
                <a:latin typeface="Arial" panose="020B0604020202020204" pitchFamily="34" charset="0"/>
                <a:ea typeface="微软雅黑" panose="020B0503020204020204" pitchFamily="34" charset="-122"/>
                <a:cs typeface="+mn-ea"/>
              </a:rPr>
              <a:t>经常使用的邮箱，尤其是公司内部邮箱，应尽量避免在互联网上公开。例如：网上调查表填写、网站用户注册、</a:t>
            </a:r>
            <a:r>
              <a:rPr lang="en-US" altLang="zh-CN" sz="1100" dirty="0">
                <a:solidFill>
                  <a:schemeClr val="tx1">
                    <a:lumMod val="75000"/>
                    <a:lumOff val="25000"/>
                  </a:schemeClr>
                </a:solidFill>
                <a:latin typeface="Arial" panose="020B0604020202020204" pitchFamily="34" charset="0"/>
                <a:ea typeface="微软雅黑" panose="020B0503020204020204" pitchFamily="34" charset="-122"/>
                <a:cs typeface="+mn-ea"/>
              </a:rPr>
              <a:t>BBS</a:t>
            </a:r>
            <a:r>
              <a:rPr lang="zh-CN" altLang="zh-CN" sz="1100" dirty="0">
                <a:solidFill>
                  <a:schemeClr val="tx1">
                    <a:lumMod val="75000"/>
                    <a:lumOff val="25000"/>
                  </a:schemeClr>
                </a:solidFill>
                <a:latin typeface="Arial" panose="020B0604020202020204" pitchFamily="34" charset="0"/>
                <a:ea typeface="微软雅黑" panose="020B0503020204020204" pitchFamily="34" charset="-122"/>
                <a:cs typeface="+mn-ea"/>
              </a:rPr>
              <a:t>论坛中。不要回复可疑邮件、垃圾邮件、不明来源邮件</a:t>
            </a: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TextBox 39"/>
          <p:cNvSpPr txBox="1"/>
          <p:nvPr/>
        </p:nvSpPr>
        <p:spPr>
          <a:xfrm>
            <a:off x="7458152" y="3904088"/>
            <a:ext cx="4364171" cy="763286"/>
          </a:xfrm>
          <a:prstGeom prst="rect">
            <a:avLst/>
          </a:prstGeom>
          <a:noFill/>
        </p:spPr>
        <p:txBody>
          <a:bodyPr wrap="square" lIns="0" tIns="0" rIns="0" bIns="0" rtlCol="0">
            <a:spAutoFit/>
          </a:bodyPr>
          <a:lstStyle/>
          <a:p>
            <a:pPr>
              <a:lnSpc>
                <a:spcPct val="150000"/>
              </a:lnSpc>
            </a:pPr>
            <a:r>
              <a:rPr lang="zh-CN" altLang="zh-CN" sz="1100" dirty="0">
                <a:solidFill>
                  <a:schemeClr val="tx1">
                    <a:lumMod val="75000"/>
                    <a:lumOff val="25000"/>
                  </a:schemeClr>
                </a:solidFill>
                <a:latin typeface="Arial" panose="020B0604020202020204" pitchFamily="34" charset="0"/>
                <a:ea typeface="微软雅黑" panose="020B0503020204020204" pitchFamily="34" charset="-122"/>
                <a:cs typeface="+mn-ea"/>
              </a:rPr>
              <a:t>收发公司业务相关的邮件时，必须使用公司内部邮箱，并尽量要求对方使用对方公司内部邮箱；发送敏感数据时，应采用加密邮件方式发送；不要在邮箱和网盘内保存敏感数据</a:t>
            </a: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椭圆 20"/>
          <p:cNvSpPr/>
          <p:nvPr/>
        </p:nvSpPr>
        <p:spPr>
          <a:xfrm>
            <a:off x="8150569" y="5191613"/>
            <a:ext cx="1616136" cy="1616136"/>
          </a:xfrm>
          <a:prstGeom prst="ellipse">
            <a:avLst/>
          </a:prstGeom>
          <a:solidFill>
            <a:srgbClr val="226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TextBox 8"/>
          <p:cNvSpPr txBox="1"/>
          <p:nvPr/>
        </p:nvSpPr>
        <p:spPr>
          <a:xfrm>
            <a:off x="8473552" y="5645738"/>
            <a:ext cx="970170" cy="707886"/>
          </a:xfrm>
          <a:prstGeom prst="rect">
            <a:avLst/>
          </a:prstGeom>
          <a:noFill/>
        </p:spPr>
        <p:txBody>
          <a:bodyPr wrap="square" rtlCol="0">
            <a:spAutoFit/>
          </a:bodyPr>
          <a:lstStyle/>
          <a:p>
            <a:pPr algn="ctr"/>
            <a:r>
              <a:rPr lang="zh-CN" altLang="en-US" sz="2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注意</a:t>
            </a:r>
            <a:endParaRPr lang="en-US" altLang="zh-CN" sz="2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a:p>
            <a:pPr algn="ctr"/>
            <a:r>
              <a:rPr lang="zh-CN" altLang="en-US" sz="2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事项五</a:t>
            </a:r>
          </a:p>
        </p:txBody>
      </p:sp>
      <p:sp>
        <p:nvSpPr>
          <p:cNvPr id="24" name="TextBox 37"/>
          <p:cNvSpPr txBox="1"/>
          <p:nvPr/>
        </p:nvSpPr>
        <p:spPr>
          <a:xfrm>
            <a:off x="3784519" y="2139965"/>
            <a:ext cx="3344208" cy="763286"/>
          </a:xfrm>
          <a:prstGeom prst="rect">
            <a:avLst/>
          </a:prstGeom>
          <a:noFill/>
        </p:spPr>
        <p:txBody>
          <a:bodyPr wrap="square" lIns="0" tIns="0" rIns="0" bIns="0" rtlCol="0">
            <a:spAutoFit/>
          </a:bodyPr>
          <a:lstStyle/>
          <a:p>
            <a:pPr>
              <a:lnSpc>
                <a:spcPct val="150000"/>
              </a:lnSpc>
            </a:pPr>
            <a:r>
              <a:rPr lang="zh-CN" altLang="zh-CN" sz="1100" dirty="0">
                <a:solidFill>
                  <a:schemeClr val="tx1">
                    <a:lumMod val="75000"/>
                    <a:lumOff val="25000"/>
                  </a:schemeClr>
                </a:solidFill>
                <a:latin typeface="Arial" panose="020B0604020202020204" pitchFamily="34" charset="0"/>
                <a:ea typeface="微软雅黑" panose="020B0503020204020204" pitchFamily="34" charset="-122"/>
                <a:cs typeface="+mn-ea"/>
              </a:rPr>
              <a:t>清理工作和个人邮箱中保存的所有有关系统操作手册、部署方案、</a:t>
            </a:r>
            <a:r>
              <a:rPr lang="en-US" altLang="zh-CN" sz="1100" dirty="0">
                <a:solidFill>
                  <a:schemeClr val="tx1">
                    <a:lumMod val="75000"/>
                    <a:lumOff val="25000"/>
                  </a:schemeClr>
                </a:solidFill>
                <a:latin typeface="Arial" panose="020B0604020202020204" pitchFamily="34" charset="0"/>
                <a:ea typeface="微软雅黑" panose="020B0503020204020204" pitchFamily="34" charset="-122"/>
                <a:cs typeface="+mn-ea"/>
              </a:rPr>
              <a:t>IP</a:t>
            </a:r>
            <a:r>
              <a:rPr lang="zh-CN" altLang="zh-CN" sz="1100" dirty="0">
                <a:solidFill>
                  <a:schemeClr val="tx1">
                    <a:lumMod val="75000"/>
                    <a:lumOff val="25000"/>
                  </a:schemeClr>
                </a:solidFill>
                <a:latin typeface="Arial" panose="020B0604020202020204" pitchFamily="34" charset="0"/>
                <a:ea typeface="微软雅黑" panose="020B0503020204020204" pitchFamily="34" charset="-122"/>
                <a:cs typeface="+mn-ea"/>
              </a:rPr>
              <a:t>地址、系统源代码、安全漏洞、账号密码等与网络和系统相关的敏感文件</a:t>
            </a: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箭头: V 形 5"/>
          <p:cNvSpPr/>
          <p:nvPr/>
        </p:nvSpPr>
        <p:spPr>
          <a:xfrm>
            <a:off x="623392" y="544345"/>
            <a:ext cx="288032" cy="369887"/>
          </a:xfrm>
          <a:prstGeom prst="chevron">
            <a:avLst/>
          </a:prstGeom>
          <a:solidFill>
            <a:srgbClr val="0A4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箭头: V 形 10"/>
          <p:cNvSpPr/>
          <p:nvPr/>
        </p:nvSpPr>
        <p:spPr>
          <a:xfrm>
            <a:off x="922018" y="544345"/>
            <a:ext cx="288032" cy="369887"/>
          </a:xfrm>
          <a:prstGeom prst="chevron">
            <a:avLst/>
          </a:prstGeom>
          <a:solidFill>
            <a:srgbClr val="0A4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4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6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200" fill="hold"/>
                                        <p:tgtEl>
                                          <p:spTgt spid="7"/>
                                        </p:tgtEl>
                                        <p:attrNameLst>
                                          <p:attrName>ppt_x</p:attrName>
                                        </p:attrNameLst>
                                      </p:cBhvr>
                                      <p:tavLst>
                                        <p:tav tm="0">
                                          <p:val>
                                            <p:strVal val="0-#ppt_w/2"/>
                                          </p:val>
                                        </p:tav>
                                        <p:tav tm="100000">
                                          <p:val>
                                            <p:strVal val="#ppt_x"/>
                                          </p:val>
                                        </p:tav>
                                      </p:tavLst>
                                    </p:anim>
                                    <p:anim calcmode="lin" valueType="num">
                                      <p:cBhvr additive="base">
                                        <p:cTn id="25" dur="2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200" fill="hold"/>
                                        <p:tgtEl>
                                          <p:spTgt spid="8"/>
                                        </p:tgtEl>
                                        <p:attrNameLst>
                                          <p:attrName>ppt_x</p:attrName>
                                        </p:attrNameLst>
                                      </p:cBhvr>
                                      <p:tavLst>
                                        <p:tav tm="0">
                                          <p:val>
                                            <p:strVal val="0-#ppt_w/2"/>
                                          </p:val>
                                        </p:tav>
                                        <p:tav tm="100000">
                                          <p:val>
                                            <p:strVal val="#ppt_x"/>
                                          </p:val>
                                        </p:tav>
                                      </p:tavLst>
                                    </p:anim>
                                    <p:anim calcmode="lin" valueType="num">
                                      <p:cBhvr additive="base">
                                        <p:cTn id="30" dur="200" fill="hold"/>
                                        <p:tgtEl>
                                          <p:spTgt spid="8"/>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200" fill="hold"/>
                                        <p:tgtEl>
                                          <p:spTgt spid="9"/>
                                        </p:tgtEl>
                                        <p:attrNameLst>
                                          <p:attrName>ppt_x</p:attrName>
                                        </p:attrNameLst>
                                      </p:cBhvr>
                                      <p:tavLst>
                                        <p:tav tm="0">
                                          <p:val>
                                            <p:strVal val="0-#ppt_w/2"/>
                                          </p:val>
                                        </p:tav>
                                        <p:tav tm="100000">
                                          <p:val>
                                            <p:strVal val="#ppt_x"/>
                                          </p:val>
                                        </p:tav>
                                      </p:tavLst>
                                    </p:anim>
                                    <p:anim calcmode="lin" valueType="num">
                                      <p:cBhvr additive="base">
                                        <p:cTn id="35" dur="200" fill="hold"/>
                                        <p:tgtEl>
                                          <p:spTgt spid="9"/>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 presetClass="entr" presetSubtype="8"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200" fill="hold"/>
                                        <p:tgtEl>
                                          <p:spTgt spid="10"/>
                                        </p:tgtEl>
                                        <p:attrNameLst>
                                          <p:attrName>ppt_x</p:attrName>
                                        </p:attrNameLst>
                                      </p:cBhvr>
                                      <p:tavLst>
                                        <p:tav tm="0">
                                          <p:val>
                                            <p:strVal val="0-#ppt_w/2"/>
                                          </p:val>
                                        </p:tav>
                                        <p:tav tm="100000">
                                          <p:val>
                                            <p:strVal val="#ppt_x"/>
                                          </p:val>
                                        </p:tav>
                                      </p:tavLst>
                                    </p:anim>
                                    <p:anim calcmode="lin" valueType="num">
                                      <p:cBhvr additive="base">
                                        <p:cTn id="40" dur="200" fill="hold"/>
                                        <p:tgtEl>
                                          <p:spTgt spid="10"/>
                                        </p:tgtEl>
                                        <p:attrNameLst>
                                          <p:attrName>ppt_y</p:attrName>
                                        </p:attrNameLst>
                                      </p:cBhvr>
                                      <p:tavLst>
                                        <p:tav tm="0">
                                          <p:val>
                                            <p:strVal val="#ppt_y"/>
                                          </p:val>
                                        </p:tav>
                                        <p:tav tm="100000">
                                          <p:val>
                                            <p:strVal val="#ppt_y"/>
                                          </p:val>
                                        </p:tav>
                                      </p:tavLst>
                                    </p:anim>
                                  </p:childTnLst>
                                </p:cTn>
                              </p:par>
                              <p:par>
                                <p:cTn id="41" presetID="22" presetClass="entr" presetSubtype="8"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300"/>
                                        <p:tgtEl>
                                          <p:spTgt spid="1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300"/>
                                        <p:tgtEl>
                                          <p:spTgt spid="22"/>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left)">
                                      <p:cBhvr>
                                        <p:cTn id="49" dur="300"/>
                                        <p:tgtEl>
                                          <p:spTgt spid="3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wipe(left)">
                                      <p:cBhvr>
                                        <p:cTn id="52" dur="300"/>
                                        <p:tgtEl>
                                          <p:spTgt spid="40"/>
                                        </p:tgtEl>
                                      </p:cBhvr>
                                    </p:animEffect>
                                  </p:childTnLst>
                                </p:cTn>
                              </p:par>
                              <p:par>
                                <p:cTn id="53" presetID="2" presetClass="entr" presetSubtype="8" fill="hold" grpId="0" nodeType="withEffect">
                                  <p:stCondLst>
                                    <p:cond delay="20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0-#ppt_w/2"/>
                                          </p:val>
                                        </p:tav>
                                        <p:tav tm="100000">
                                          <p:val>
                                            <p:strVal val="#ppt_x"/>
                                          </p:val>
                                        </p:tav>
                                      </p:tavLst>
                                    </p:anim>
                                    <p:anim calcmode="lin" valueType="num">
                                      <p:cBhvr additive="base">
                                        <p:cTn id="56" dur="500" fill="hold"/>
                                        <p:tgtEl>
                                          <p:spTgt spid="21"/>
                                        </p:tgtEl>
                                        <p:attrNameLst>
                                          <p:attrName>ppt_y</p:attrName>
                                        </p:attrNameLst>
                                      </p:cBhvr>
                                      <p:tavLst>
                                        <p:tav tm="0">
                                          <p:val>
                                            <p:strVal val="#ppt_y"/>
                                          </p:val>
                                        </p:tav>
                                        <p:tav tm="100000">
                                          <p:val>
                                            <p:strVal val="#ppt_y"/>
                                          </p:val>
                                        </p:tav>
                                      </p:tavLst>
                                    </p:anim>
                                  </p:childTnLst>
                                </p:cTn>
                              </p:par>
                            </p:childTnLst>
                          </p:cTn>
                        </p:par>
                        <p:par>
                          <p:cTn id="57" fill="hold">
                            <p:stCondLst>
                              <p:cond delay="2500"/>
                            </p:stCondLst>
                            <p:childTnLst>
                              <p:par>
                                <p:cTn id="58" presetID="2" presetClass="entr" presetSubtype="8"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200" fill="hold"/>
                                        <p:tgtEl>
                                          <p:spTgt spid="23"/>
                                        </p:tgtEl>
                                        <p:attrNameLst>
                                          <p:attrName>ppt_x</p:attrName>
                                        </p:attrNameLst>
                                      </p:cBhvr>
                                      <p:tavLst>
                                        <p:tav tm="0">
                                          <p:val>
                                            <p:strVal val="0-#ppt_w/2"/>
                                          </p:val>
                                        </p:tav>
                                        <p:tav tm="100000">
                                          <p:val>
                                            <p:strVal val="#ppt_x"/>
                                          </p:val>
                                        </p:tav>
                                      </p:tavLst>
                                    </p:anim>
                                    <p:anim calcmode="lin" valueType="num">
                                      <p:cBhvr additive="base">
                                        <p:cTn id="61" dur="200" fill="hold"/>
                                        <p:tgtEl>
                                          <p:spTgt spid="23"/>
                                        </p:tgtEl>
                                        <p:attrNameLst>
                                          <p:attrName>ppt_y</p:attrName>
                                        </p:attrNameLst>
                                      </p:cBhvr>
                                      <p:tavLst>
                                        <p:tav tm="0">
                                          <p:val>
                                            <p:strVal val="#ppt_y"/>
                                          </p:val>
                                        </p:tav>
                                        <p:tav tm="100000">
                                          <p:val>
                                            <p:strVal val="#ppt_y"/>
                                          </p:val>
                                        </p:tav>
                                      </p:tavLst>
                                    </p:anim>
                                  </p:childTnLst>
                                </p:cTn>
                              </p:par>
                              <p:par>
                                <p:cTn id="62" presetID="22" presetClass="entr" presetSubtype="8"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3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9" grpId="0"/>
      <p:bldP spid="10" grpId="0"/>
      <p:bldP spid="11" grpId="0"/>
      <p:bldP spid="22" grpId="0"/>
      <p:bldP spid="38" grpId="0"/>
      <p:bldP spid="40" grpId="0"/>
      <p:bldP spid="21" grpId="0" animBg="1"/>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70589" y="530830"/>
            <a:ext cx="5185684" cy="369887"/>
          </a:xfrm>
        </p:spPr>
        <p:txBody>
          <a:bodyPr vert="horz" lIns="91440" tIns="45720" rIns="91440" bIns="45720" rtlCol="0" anchor="ctr">
            <a:noAutofit/>
          </a:bodyPr>
          <a:lstStyle/>
          <a:p>
            <a:r>
              <a:rPr lang="zh-CN" altLang="zh-CN" sz="4000" dirty="0">
                <a:solidFill>
                  <a:srgbClr val="0A4A92"/>
                </a:solidFill>
                <a:latin typeface="Arial" panose="020B0604020202020204" pitchFamily="34" charset="0"/>
                <a:ea typeface="微软雅黑" panose="020B0503020204020204" pitchFamily="34" charset="-122"/>
                <a:cs typeface="+mn-ea"/>
              </a:rPr>
              <a:t>内部网络使用安全</a:t>
            </a:r>
            <a:endParaRPr lang="zh-CN" altLang="en-US" sz="4000"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同心圆 2"/>
          <p:cNvSpPr/>
          <p:nvPr/>
        </p:nvSpPr>
        <p:spPr>
          <a:xfrm>
            <a:off x="4299436" y="4067757"/>
            <a:ext cx="1529496" cy="1529494"/>
          </a:xfrm>
          <a:prstGeom prst="donut">
            <a:avLst>
              <a:gd name="adj" fmla="val 170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同心圆 3"/>
          <p:cNvSpPr/>
          <p:nvPr/>
        </p:nvSpPr>
        <p:spPr>
          <a:xfrm>
            <a:off x="5239053" y="3068188"/>
            <a:ext cx="1529496" cy="1529494"/>
          </a:xfrm>
          <a:prstGeom prst="donut">
            <a:avLst>
              <a:gd name="adj" fmla="val 10679"/>
            </a:avLst>
          </a:prstGeom>
          <a:solidFill>
            <a:srgbClr val="0A4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同心圆 4"/>
          <p:cNvSpPr/>
          <p:nvPr/>
        </p:nvSpPr>
        <p:spPr>
          <a:xfrm>
            <a:off x="6178672" y="2068619"/>
            <a:ext cx="1529496" cy="1529494"/>
          </a:xfrm>
          <a:prstGeom prst="donut">
            <a:avLst>
              <a:gd name="adj" fmla="val 170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同心圆 5"/>
          <p:cNvSpPr/>
          <p:nvPr/>
        </p:nvSpPr>
        <p:spPr>
          <a:xfrm>
            <a:off x="7118291" y="1069049"/>
            <a:ext cx="1529496" cy="1529494"/>
          </a:xfrm>
          <a:prstGeom prst="donut">
            <a:avLst>
              <a:gd name="adj" fmla="val 11163"/>
            </a:avLst>
          </a:prstGeom>
          <a:solidFill>
            <a:srgbClr val="0A4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dirty="0">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5" name="直接连接符 14"/>
          <p:cNvCxnSpPr/>
          <p:nvPr/>
        </p:nvCxnSpPr>
        <p:spPr>
          <a:xfrm flipH="1">
            <a:off x="6330649" y="1388728"/>
            <a:ext cx="1016148" cy="0"/>
          </a:xfrm>
          <a:prstGeom prst="line">
            <a:avLst/>
          </a:prstGeom>
          <a:ln w="12700">
            <a:solidFill>
              <a:srgbClr val="0A4A92"/>
            </a:solidFill>
            <a:tailEnd type="ova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263431" y="1198323"/>
            <a:ext cx="2364429" cy="931024"/>
          </a:xfrm>
          <a:prstGeom prst="rect">
            <a:avLst/>
          </a:prstGeom>
          <a:noFill/>
        </p:spPr>
        <p:txBody>
          <a:bodyPr wrap="square" lIns="0" tIns="0" rIns="0" bIns="0" rtlCol="0">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不得私自更改个人所用电脑的</a:t>
            </a:r>
            <a:r>
              <a:rPr lang="en-US" altLang="zh-CN" sz="1400" b="1" dirty="0">
                <a:solidFill>
                  <a:srgbClr val="0A4A92"/>
                </a:solidFill>
                <a:latin typeface="Arial" panose="020B0604020202020204" pitchFamily="34" charset="0"/>
                <a:ea typeface="微软雅黑" panose="020B0503020204020204" pitchFamily="34" charset="-122"/>
                <a:cs typeface="+mn-ea"/>
              </a:rPr>
              <a:t>IP</a:t>
            </a:r>
            <a:r>
              <a:rPr lang="zh-CN" altLang="zh-CN" sz="1400" b="1" dirty="0">
                <a:solidFill>
                  <a:srgbClr val="0A4A92"/>
                </a:solidFill>
                <a:latin typeface="Arial" panose="020B0604020202020204" pitchFamily="34" charset="0"/>
                <a:ea typeface="微软雅黑" panose="020B0503020204020204" pitchFamily="34" charset="-122"/>
                <a:cs typeface="+mn-ea"/>
              </a:rPr>
              <a:t>地址、系统服务、网络协议、通信端口限制等网络参数</a:t>
            </a:r>
            <a:endParaRPr lang="en-US" altLang="zh-CN"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Box 18"/>
          <p:cNvSpPr txBox="1"/>
          <p:nvPr/>
        </p:nvSpPr>
        <p:spPr>
          <a:xfrm>
            <a:off x="5651407" y="1058490"/>
            <a:ext cx="755335" cy="707886"/>
          </a:xfrm>
          <a:prstGeom prst="rect">
            <a:avLst/>
          </a:prstGeom>
          <a:noFill/>
        </p:spPr>
        <p:txBody>
          <a:bodyPr wrap="none" rtlCol="0">
            <a:spAutoFit/>
          </a:bodyPr>
          <a:lstStyle/>
          <a:p>
            <a:r>
              <a:rPr lang="en-US" altLang="zh-CN" sz="4000" b="1" dirty="0">
                <a:solidFill>
                  <a:schemeClr val="tx2">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rPr>
              <a:t>01</a:t>
            </a:r>
            <a:endParaRPr lang="zh-CN" altLang="en-US" sz="4000" b="1" dirty="0">
              <a:solidFill>
                <a:schemeClr val="tx2">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21" name="直接连接符 20"/>
          <p:cNvCxnSpPr/>
          <p:nvPr/>
        </p:nvCxnSpPr>
        <p:spPr>
          <a:xfrm flipH="1">
            <a:off x="7637669" y="2832974"/>
            <a:ext cx="1016148" cy="0"/>
          </a:xfrm>
          <a:prstGeom prst="line">
            <a:avLst/>
          </a:prstGeom>
          <a:ln w="12700">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762487" y="2502274"/>
            <a:ext cx="755335" cy="707886"/>
          </a:xfrm>
          <a:prstGeom prst="rect">
            <a:avLst/>
          </a:prstGeom>
          <a:noFill/>
        </p:spPr>
        <p:txBody>
          <a:bodyPr wrap="none" rtlCol="0">
            <a:spAutoFit/>
          </a:bodyPr>
          <a:lstStyle/>
          <a:p>
            <a:r>
              <a:rPr lang="en-US" altLang="zh-CN" sz="4000" b="1" dirty="0">
                <a:solidFill>
                  <a:schemeClr val="tx2">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rPr>
              <a:t>02</a:t>
            </a:r>
            <a:endParaRPr lang="zh-CN" altLang="en-US" sz="4000" b="1" dirty="0">
              <a:solidFill>
                <a:schemeClr val="tx2">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TextBox 22"/>
          <p:cNvSpPr txBox="1"/>
          <p:nvPr/>
        </p:nvSpPr>
        <p:spPr>
          <a:xfrm>
            <a:off x="9636182" y="2390705"/>
            <a:ext cx="1944216" cy="931024"/>
          </a:xfrm>
          <a:prstGeom prst="rect">
            <a:avLst/>
          </a:prstGeom>
          <a:noFill/>
        </p:spPr>
        <p:txBody>
          <a:bodyPr wrap="square" lIns="0" tIns="0" rIns="0" bIns="0" rtlCol="0">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不得在公司内部系统上私自建立远程控制服务（如</a:t>
            </a:r>
            <a:r>
              <a:rPr lang="en-US" altLang="zh-CN" sz="1400" b="1" dirty="0">
                <a:solidFill>
                  <a:srgbClr val="0A4A92"/>
                </a:solidFill>
                <a:latin typeface="Arial" panose="020B0604020202020204" pitchFamily="34" charset="0"/>
                <a:ea typeface="微软雅黑" panose="020B0503020204020204" pitchFamily="34" charset="-122"/>
                <a:cs typeface="+mn-ea"/>
              </a:rPr>
              <a:t>QQ</a:t>
            </a:r>
            <a:r>
              <a:rPr lang="zh-CN" altLang="zh-CN" sz="1400" b="1" dirty="0">
                <a:solidFill>
                  <a:srgbClr val="0A4A92"/>
                </a:solidFill>
                <a:latin typeface="Arial" panose="020B0604020202020204" pitchFamily="34" charset="0"/>
                <a:ea typeface="微软雅黑" panose="020B0503020204020204" pitchFamily="34" charset="-122"/>
                <a:cs typeface="+mn-ea"/>
              </a:rPr>
              <a:t>远程控制）</a:t>
            </a:r>
            <a:endParaRPr lang="en-US" altLang="zh-CN"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26" name="直接连接符 25"/>
          <p:cNvCxnSpPr/>
          <p:nvPr/>
        </p:nvCxnSpPr>
        <p:spPr>
          <a:xfrm flipH="1">
            <a:off x="4454843" y="3372770"/>
            <a:ext cx="1016148" cy="0"/>
          </a:xfrm>
          <a:prstGeom prst="line">
            <a:avLst/>
          </a:prstGeom>
          <a:ln w="12700">
            <a:solidFill>
              <a:srgbClr val="0A4A92"/>
            </a:solidFill>
            <a:tailEnd type="ova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392188" y="2965916"/>
            <a:ext cx="2364429" cy="931024"/>
          </a:xfrm>
          <a:prstGeom prst="rect">
            <a:avLst/>
          </a:prstGeom>
          <a:noFill/>
        </p:spPr>
        <p:txBody>
          <a:bodyPr wrap="square" lIns="0" tIns="0" rIns="0" bIns="0" rtlCol="0">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不得私自更改到网络设备的连接，需要变动时应提出申请，由网络管理员负责更改</a:t>
            </a:r>
            <a:endParaRPr lang="en-US" altLang="zh-CN"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TextBox 27"/>
          <p:cNvSpPr txBox="1"/>
          <p:nvPr/>
        </p:nvSpPr>
        <p:spPr>
          <a:xfrm>
            <a:off x="3782493" y="3038461"/>
            <a:ext cx="755335" cy="707886"/>
          </a:xfrm>
          <a:prstGeom prst="rect">
            <a:avLst/>
          </a:prstGeom>
          <a:noFill/>
        </p:spPr>
        <p:txBody>
          <a:bodyPr wrap="none" rtlCol="0">
            <a:spAutoFit/>
          </a:bodyPr>
          <a:lstStyle/>
          <a:p>
            <a:r>
              <a:rPr lang="en-US" altLang="zh-CN" sz="4000" b="1" dirty="0">
                <a:solidFill>
                  <a:schemeClr val="tx2">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rPr>
              <a:t>03</a:t>
            </a:r>
            <a:endParaRPr lang="zh-CN" altLang="en-US" sz="4000" b="1" dirty="0">
              <a:solidFill>
                <a:schemeClr val="tx2">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0" name="直接连接符 29"/>
          <p:cNvCxnSpPr/>
          <p:nvPr/>
        </p:nvCxnSpPr>
        <p:spPr>
          <a:xfrm flipH="1">
            <a:off x="5756916" y="4832493"/>
            <a:ext cx="1016148" cy="0"/>
          </a:xfrm>
          <a:prstGeom prst="line">
            <a:avLst/>
          </a:prstGeom>
          <a:ln w="12700">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944792" y="4499900"/>
            <a:ext cx="755335" cy="707886"/>
          </a:xfrm>
          <a:prstGeom prst="rect">
            <a:avLst/>
          </a:prstGeom>
          <a:noFill/>
        </p:spPr>
        <p:txBody>
          <a:bodyPr wrap="none" rtlCol="0">
            <a:spAutoFit/>
          </a:bodyPr>
          <a:lstStyle/>
          <a:p>
            <a:r>
              <a:rPr lang="en-US" altLang="zh-CN" sz="4000" b="1" dirty="0">
                <a:solidFill>
                  <a:schemeClr val="tx2">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rPr>
              <a:t>04</a:t>
            </a:r>
            <a:endParaRPr lang="zh-CN" altLang="en-US" sz="4000" b="1" dirty="0">
              <a:solidFill>
                <a:schemeClr val="tx2">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TextBox 31"/>
          <p:cNvSpPr txBox="1"/>
          <p:nvPr/>
        </p:nvSpPr>
        <p:spPr>
          <a:xfrm>
            <a:off x="7871855" y="4597682"/>
            <a:ext cx="2250390" cy="1577355"/>
          </a:xfrm>
          <a:prstGeom prst="rect">
            <a:avLst/>
          </a:prstGeom>
          <a:noFill/>
        </p:spPr>
        <p:txBody>
          <a:bodyPr wrap="square" lIns="0" tIns="0" rIns="0" bIns="0" rtlCol="0">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严禁私自让外来人员电脑接入公司网络。如因工作需要，须经审批后在网络管理人员指导下接入可供外来人员使用的网络区域</a:t>
            </a:r>
            <a:endParaRPr lang="en-US" altLang="zh-CN"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TextBox 36"/>
          <p:cNvSpPr txBox="1"/>
          <p:nvPr/>
        </p:nvSpPr>
        <p:spPr>
          <a:xfrm>
            <a:off x="7540259" y="1493709"/>
            <a:ext cx="692237" cy="1015365"/>
          </a:xfrm>
          <a:prstGeom prst="rect">
            <a:avLst/>
          </a:prstGeom>
          <a:noFill/>
        </p:spPr>
        <p:txBody>
          <a:bodyPr wrap="square" lIns="0" tIns="0" rIns="0" bIns="0" rtlCol="0">
            <a:spAutoFit/>
          </a:bodyPr>
          <a:lstStyle/>
          <a:p>
            <a:pPr algn="ctr"/>
            <a:r>
              <a:rPr lang="zh-CN" altLang="zh-CN" sz="2200" b="1" dirty="0">
                <a:solidFill>
                  <a:srgbClr val="0A4A92"/>
                </a:solidFill>
                <a:latin typeface="Arial" panose="020B0604020202020204" pitchFamily="34" charset="0"/>
                <a:ea typeface="微软雅黑" panose="020B0503020204020204" pitchFamily="34" charset="-122"/>
                <a:cs typeface="+mn-ea"/>
                <a:sym typeface="+mn-ea"/>
              </a:rPr>
              <a:t>网络参数</a:t>
            </a:r>
            <a:endParaRPr lang="en-US" altLang="zh-CN" sz="22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a:p>
            <a:pPr algn="ctr"/>
            <a:endParaRPr lang="zh-CN" altLang="en-US" sz="22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TextBox 38"/>
          <p:cNvSpPr txBox="1"/>
          <p:nvPr/>
        </p:nvSpPr>
        <p:spPr>
          <a:xfrm>
            <a:off x="6600641" y="2493281"/>
            <a:ext cx="692237" cy="676910"/>
          </a:xfrm>
          <a:prstGeom prst="rect">
            <a:avLst/>
          </a:prstGeom>
          <a:noFill/>
        </p:spPr>
        <p:txBody>
          <a:bodyPr wrap="square" lIns="0" tIns="0" rIns="0" bIns="0" rtlCol="0">
            <a:spAutoFit/>
          </a:bodyPr>
          <a:lstStyle/>
          <a:p>
            <a:pPr algn="ctr"/>
            <a:r>
              <a:rPr lang="zh-CN" altLang="zh-CN" sz="2200" b="1"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远程服务</a:t>
            </a:r>
          </a:p>
        </p:txBody>
      </p:sp>
      <p:sp>
        <p:nvSpPr>
          <p:cNvPr id="38" name="TextBox 37"/>
          <p:cNvSpPr txBox="1"/>
          <p:nvPr/>
        </p:nvSpPr>
        <p:spPr>
          <a:xfrm>
            <a:off x="5661021" y="3492851"/>
            <a:ext cx="692237" cy="676910"/>
          </a:xfrm>
          <a:prstGeom prst="rect">
            <a:avLst/>
          </a:prstGeom>
          <a:noFill/>
        </p:spPr>
        <p:txBody>
          <a:bodyPr wrap="square" lIns="0" tIns="0" rIns="0" bIns="0" rtlCol="0">
            <a:spAutoFit/>
          </a:bodyPr>
          <a:lstStyle/>
          <a:p>
            <a:pPr algn="ctr"/>
            <a:r>
              <a:rPr lang="zh-CN" altLang="en-US" sz="22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rPr>
              <a:t>连接安全</a:t>
            </a:r>
          </a:p>
        </p:txBody>
      </p:sp>
      <p:sp>
        <p:nvSpPr>
          <p:cNvPr id="40" name="TextBox 39"/>
          <p:cNvSpPr txBox="1"/>
          <p:nvPr/>
        </p:nvSpPr>
        <p:spPr>
          <a:xfrm>
            <a:off x="4721404" y="4492420"/>
            <a:ext cx="692237" cy="676910"/>
          </a:xfrm>
          <a:prstGeom prst="rect">
            <a:avLst/>
          </a:prstGeom>
          <a:noFill/>
        </p:spPr>
        <p:txBody>
          <a:bodyPr wrap="square" lIns="0" tIns="0" rIns="0" bIns="0" rtlCol="0">
            <a:spAutoFit/>
          </a:bodyPr>
          <a:lstStyle/>
          <a:p>
            <a:pPr algn="ctr"/>
            <a:r>
              <a:rPr lang="zh-CN" altLang="en-US" sz="2200" b="1"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区域安全</a:t>
            </a:r>
          </a:p>
        </p:txBody>
      </p:sp>
      <p:sp>
        <p:nvSpPr>
          <p:cNvPr id="34" name="同心圆 33"/>
          <p:cNvSpPr/>
          <p:nvPr/>
        </p:nvSpPr>
        <p:spPr>
          <a:xfrm>
            <a:off x="3295905" y="5092929"/>
            <a:ext cx="1529496" cy="1529494"/>
          </a:xfrm>
          <a:prstGeom prst="donut">
            <a:avLst>
              <a:gd name="adj" fmla="val 10679"/>
            </a:avLst>
          </a:prstGeom>
          <a:solidFill>
            <a:srgbClr val="0A4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37"/>
          <p:cNvSpPr txBox="1"/>
          <p:nvPr/>
        </p:nvSpPr>
        <p:spPr>
          <a:xfrm>
            <a:off x="3717873" y="5517592"/>
            <a:ext cx="692237" cy="676910"/>
          </a:xfrm>
          <a:prstGeom prst="rect">
            <a:avLst/>
          </a:prstGeom>
          <a:noFill/>
        </p:spPr>
        <p:txBody>
          <a:bodyPr wrap="square" lIns="0" tIns="0" rIns="0" bIns="0" rtlCol="0">
            <a:spAutoFit/>
          </a:bodyPr>
          <a:lstStyle/>
          <a:p>
            <a:pPr algn="ctr"/>
            <a:r>
              <a:rPr lang="en-US" altLang="zh-CN" sz="22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rPr>
              <a:t>WIFI</a:t>
            </a:r>
            <a:r>
              <a:rPr lang="zh-CN" altLang="en-US" sz="22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rPr>
              <a:t>安全</a:t>
            </a:r>
          </a:p>
        </p:txBody>
      </p:sp>
      <p:cxnSp>
        <p:nvCxnSpPr>
          <p:cNvPr id="42" name="直接连接符 41"/>
          <p:cNvCxnSpPr/>
          <p:nvPr/>
        </p:nvCxnSpPr>
        <p:spPr>
          <a:xfrm flipH="1">
            <a:off x="2147620" y="5802550"/>
            <a:ext cx="1016148" cy="0"/>
          </a:xfrm>
          <a:prstGeom prst="line">
            <a:avLst/>
          </a:prstGeom>
          <a:ln w="12700">
            <a:solidFill>
              <a:srgbClr val="0A4A92"/>
            </a:solidFill>
            <a:tailEnd type="oval"/>
          </a:ln>
        </p:spPr>
        <p:style>
          <a:lnRef idx="1">
            <a:schemeClr val="accent1"/>
          </a:lnRef>
          <a:fillRef idx="0">
            <a:schemeClr val="accent1"/>
          </a:fillRef>
          <a:effectRef idx="0">
            <a:schemeClr val="accent1"/>
          </a:effectRef>
          <a:fontRef idx="minor">
            <a:schemeClr val="tx1"/>
          </a:fontRef>
        </p:style>
      </p:cxnSp>
      <p:sp>
        <p:nvSpPr>
          <p:cNvPr id="43" name="TextBox 27"/>
          <p:cNvSpPr txBox="1"/>
          <p:nvPr/>
        </p:nvSpPr>
        <p:spPr>
          <a:xfrm>
            <a:off x="1475270" y="5468241"/>
            <a:ext cx="755335" cy="707886"/>
          </a:xfrm>
          <a:prstGeom prst="rect">
            <a:avLst/>
          </a:prstGeom>
          <a:noFill/>
        </p:spPr>
        <p:txBody>
          <a:bodyPr wrap="none" rtlCol="0">
            <a:spAutoFit/>
          </a:bodyPr>
          <a:lstStyle/>
          <a:p>
            <a:r>
              <a:rPr lang="en-US" altLang="zh-CN" sz="4000" b="1" dirty="0">
                <a:solidFill>
                  <a:schemeClr val="tx2">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rPr>
              <a:t>05</a:t>
            </a:r>
            <a:endParaRPr lang="zh-CN" altLang="en-US" sz="4000" b="1" dirty="0">
              <a:solidFill>
                <a:schemeClr val="tx2">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TextBox 31"/>
          <p:cNvSpPr txBox="1"/>
          <p:nvPr/>
        </p:nvSpPr>
        <p:spPr>
          <a:xfrm>
            <a:off x="689521" y="4968489"/>
            <a:ext cx="2250390" cy="607859"/>
          </a:xfrm>
          <a:prstGeom prst="rect">
            <a:avLst/>
          </a:prstGeom>
          <a:noFill/>
        </p:spPr>
        <p:txBody>
          <a:bodyPr wrap="square" lIns="0" tIns="0" rIns="0" bIns="0" rtlCol="0">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严禁私自对内部网络开放</a:t>
            </a:r>
            <a:r>
              <a:rPr lang="en-US" altLang="zh-CN" sz="1400" b="1" dirty="0" err="1">
                <a:solidFill>
                  <a:srgbClr val="0A4A92"/>
                </a:solidFill>
                <a:latin typeface="Arial" panose="020B0604020202020204" pitchFamily="34" charset="0"/>
                <a:ea typeface="微软雅黑" panose="020B0503020204020204" pitchFamily="34" charset="-122"/>
                <a:cs typeface="+mn-ea"/>
              </a:rPr>
              <a:t>wifi</a:t>
            </a:r>
            <a:r>
              <a:rPr lang="zh-CN" altLang="zh-CN" sz="1400" b="1" dirty="0">
                <a:solidFill>
                  <a:srgbClr val="0A4A92"/>
                </a:solidFill>
                <a:latin typeface="Arial" panose="020B0604020202020204" pitchFamily="34" charset="0"/>
                <a:ea typeface="微软雅黑" panose="020B0503020204020204" pitchFamily="34" charset="-122"/>
                <a:cs typeface="+mn-ea"/>
              </a:rPr>
              <a:t>热点将内外网打通</a:t>
            </a:r>
            <a:endParaRPr lang="en-US" altLang="zh-CN"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箭头: V 形 5"/>
          <p:cNvSpPr/>
          <p:nvPr/>
        </p:nvSpPr>
        <p:spPr>
          <a:xfrm>
            <a:off x="623392" y="544345"/>
            <a:ext cx="288032" cy="369887"/>
          </a:xfrm>
          <a:prstGeom prst="chevron">
            <a:avLst/>
          </a:prstGeom>
          <a:solidFill>
            <a:srgbClr val="0A4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箭头: V 形 10"/>
          <p:cNvSpPr/>
          <p:nvPr/>
        </p:nvSpPr>
        <p:spPr>
          <a:xfrm>
            <a:off x="922018" y="544345"/>
            <a:ext cx="288032" cy="369887"/>
          </a:xfrm>
          <a:prstGeom prst="chevron">
            <a:avLst/>
          </a:prstGeom>
          <a:solidFill>
            <a:srgbClr val="0A4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p:cTn id="24" dur="500" fill="hold"/>
                                        <p:tgtEl>
                                          <p:spTgt spid="40"/>
                                        </p:tgtEl>
                                        <p:attrNameLst>
                                          <p:attrName>ppt_w</p:attrName>
                                        </p:attrNameLst>
                                      </p:cBhvr>
                                      <p:tavLst>
                                        <p:tav tm="0">
                                          <p:val>
                                            <p:fltVal val="0"/>
                                          </p:val>
                                        </p:tav>
                                        <p:tav tm="100000">
                                          <p:val>
                                            <p:strVal val="#ppt_w"/>
                                          </p:val>
                                        </p:tav>
                                      </p:tavLst>
                                    </p:anim>
                                    <p:anim calcmode="lin" valueType="num">
                                      <p:cBhvr>
                                        <p:cTn id="25" dur="500" fill="hold"/>
                                        <p:tgtEl>
                                          <p:spTgt spid="40"/>
                                        </p:tgtEl>
                                        <p:attrNameLst>
                                          <p:attrName>ppt_h</p:attrName>
                                        </p:attrNameLst>
                                      </p:cBhvr>
                                      <p:tavLst>
                                        <p:tav tm="0">
                                          <p:val>
                                            <p:fltVal val="0"/>
                                          </p:val>
                                        </p:tav>
                                        <p:tav tm="100000">
                                          <p:val>
                                            <p:strVal val="#ppt_h"/>
                                          </p:val>
                                        </p:tav>
                                      </p:tavLst>
                                    </p:anim>
                                    <p:animEffect transition="in" filter="fade">
                                      <p:cBhvr>
                                        <p:cTn id="26" dur="500"/>
                                        <p:tgtEl>
                                          <p:spTgt spid="40"/>
                                        </p:tgtEl>
                                      </p:cBhvr>
                                    </p:animEffect>
                                  </p:childTnLst>
                                </p:cTn>
                              </p:par>
                            </p:childTnLst>
                          </p:cTn>
                        </p:par>
                        <p:par>
                          <p:cTn id="27" fill="hold">
                            <p:stCondLst>
                              <p:cond delay="1000"/>
                            </p:stCondLst>
                            <p:childTnLst>
                              <p:par>
                                <p:cTn id="28" presetID="53" presetClass="entr" presetSubtype="16" fill="hold" grpId="0"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p:cTn id="30" dur="500" fill="hold"/>
                                        <p:tgtEl>
                                          <p:spTgt spid="38"/>
                                        </p:tgtEl>
                                        <p:attrNameLst>
                                          <p:attrName>ppt_w</p:attrName>
                                        </p:attrNameLst>
                                      </p:cBhvr>
                                      <p:tavLst>
                                        <p:tav tm="0">
                                          <p:val>
                                            <p:fltVal val="0"/>
                                          </p:val>
                                        </p:tav>
                                        <p:tav tm="100000">
                                          <p:val>
                                            <p:strVal val="#ppt_w"/>
                                          </p:val>
                                        </p:tav>
                                      </p:tavLst>
                                    </p:anim>
                                    <p:anim calcmode="lin" valueType="num">
                                      <p:cBhvr>
                                        <p:cTn id="31" dur="500" fill="hold"/>
                                        <p:tgtEl>
                                          <p:spTgt spid="38"/>
                                        </p:tgtEl>
                                        <p:attrNameLst>
                                          <p:attrName>ppt_h</p:attrName>
                                        </p:attrNameLst>
                                      </p:cBhvr>
                                      <p:tavLst>
                                        <p:tav tm="0">
                                          <p:val>
                                            <p:fltVal val="0"/>
                                          </p:val>
                                        </p:tav>
                                        <p:tav tm="100000">
                                          <p:val>
                                            <p:strVal val="#ppt_h"/>
                                          </p:val>
                                        </p:tav>
                                      </p:tavLst>
                                    </p:anim>
                                    <p:animEffect transition="in" filter="fade">
                                      <p:cBhvr>
                                        <p:cTn id="32" dur="500"/>
                                        <p:tgtEl>
                                          <p:spTgt spid="38"/>
                                        </p:tgtEl>
                                      </p:cBhvr>
                                    </p:animEffect>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39"/>
                                        </p:tgtEl>
                                        <p:attrNameLst>
                                          <p:attrName>style.visibility</p:attrName>
                                        </p:attrNameLst>
                                      </p:cBhvr>
                                      <p:to>
                                        <p:strVal val="visible"/>
                                      </p:to>
                                    </p:set>
                                    <p:anim calcmode="lin" valueType="num">
                                      <p:cBhvr>
                                        <p:cTn id="36" dur="500" fill="hold"/>
                                        <p:tgtEl>
                                          <p:spTgt spid="39"/>
                                        </p:tgtEl>
                                        <p:attrNameLst>
                                          <p:attrName>ppt_w</p:attrName>
                                        </p:attrNameLst>
                                      </p:cBhvr>
                                      <p:tavLst>
                                        <p:tav tm="0">
                                          <p:val>
                                            <p:fltVal val="0"/>
                                          </p:val>
                                        </p:tav>
                                        <p:tav tm="100000">
                                          <p:val>
                                            <p:strVal val="#ppt_w"/>
                                          </p:val>
                                        </p:tav>
                                      </p:tavLst>
                                    </p:anim>
                                    <p:anim calcmode="lin" valueType="num">
                                      <p:cBhvr>
                                        <p:cTn id="37" dur="500" fill="hold"/>
                                        <p:tgtEl>
                                          <p:spTgt spid="39"/>
                                        </p:tgtEl>
                                        <p:attrNameLst>
                                          <p:attrName>ppt_h</p:attrName>
                                        </p:attrNameLst>
                                      </p:cBhvr>
                                      <p:tavLst>
                                        <p:tav tm="0">
                                          <p:val>
                                            <p:fltVal val="0"/>
                                          </p:val>
                                        </p:tav>
                                        <p:tav tm="100000">
                                          <p:val>
                                            <p:strVal val="#ppt_h"/>
                                          </p:val>
                                        </p:tav>
                                      </p:tavLst>
                                    </p:anim>
                                    <p:animEffect transition="in" filter="fade">
                                      <p:cBhvr>
                                        <p:cTn id="38" dur="500"/>
                                        <p:tgtEl>
                                          <p:spTgt spid="39"/>
                                        </p:tgtEl>
                                      </p:cBhvr>
                                    </p:animEffect>
                                  </p:childTnLst>
                                </p:cTn>
                              </p:par>
                            </p:childTnLst>
                          </p:cTn>
                        </p:par>
                        <p:par>
                          <p:cTn id="39" fill="hold">
                            <p:stCondLst>
                              <p:cond delay="2000"/>
                            </p:stCondLst>
                            <p:childTnLst>
                              <p:par>
                                <p:cTn id="40" presetID="53" presetClass="entr" presetSubtype="16" fill="hold" grpId="0" nodeType="afterEffect">
                                  <p:stCondLst>
                                    <p:cond delay="0"/>
                                  </p:stCondLst>
                                  <p:childTnLst>
                                    <p:set>
                                      <p:cBhvr>
                                        <p:cTn id="41" dur="1" fill="hold">
                                          <p:stCondLst>
                                            <p:cond delay="0"/>
                                          </p:stCondLst>
                                        </p:cTn>
                                        <p:tgtEl>
                                          <p:spTgt spid="37"/>
                                        </p:tgtEl>
                                        <p:attrNameLst>
                                          <p:attrName>style.visibility</p:attrName>
                                        </p:attrNameLst>
                                      </p:cBhvr>
                                      <p:to>
                                        <p:strVal val="visible"/>
                                      </p:to>
                                    </p:set>
                                    <p:anim calcmode="lin" valueType="num">
                                      <p:cBhvr>
                                        <p:cTn id="42" dur="500" fill="hold"/>
                                        <p:tgtEl>
                                          <p:spTgt spid="37"/>
                                        </p:tgtEl>
                                        <p:attrNameLst>
                                          <p:attrName>ppt_w</p:attrName>
                                        </p:attrNameLst>
                                      </p:cBhvr>
                                      <p:tavLst>
                                        <p:tav tm="0">
                                          <p:val>
                                            <p:fltVal val="0"/>
                                          </p:val>
                                        </p:tav>
                                        <p:tav tm="100000">
                                          <p:val>
                                            <p:strVal val="#ppt_w"/>
                                          </p:val>
                                        </p:tav>
                                      </p:tavLst>
                                    </p:anim>
                                    <p:anim calcmode="lin" valueType="num">
                                      <p:cBhvr>
                                        <p:cTn id="43" dur="500" fill="hold"/>
                                        <p:tgtEl>
                                          <p:spTgt spid="37"/>
                                        </p:tgtEl>
                                        <p:attrNameLst>
                                          <p:attrName>ppt_h</p:attrName>
                                        </p:attrNameLst>
                                      </p:cBhvr>
                                      <p:tavLst>
                                        <p:tav tm="0">
                                          <p:val>
                                            <p:fltVal val="0"/>
                                          </p:val>
                                        </p:tav>
                                        <p:tav tm="100000">
                                          <p:val>
                                            <p:strVal val="#ppt_h"/>
                                          </p:val>
                                        </p:tav>
                                      </p:tavLst>
                                    </p:anim>
                                    <p:animEffect transition="in" filter="fade">
                                      <p:cBhvr>
                                        <p:cTn id="44" dur="500"/>
                                        <p:tgtEl>
                                          <p:spTgt spid="37"/>
                                        </p:tgtEl>
                                      </p:cBhvr>
                                    </p:animEffect>
                                  </p:childTnLst>
                                </p:cTn>
                              </p:par>
                            </p:childTnLst>
                          </p:cTn>
                        </p:par>
                        <p:par>
                          <p:cTn id="45" fill="hold">
                            <p:stCondLst>
                              <p:cond delay="2500"/>
                            </p:stCondLst>
                            <p:childTnLst>
                              <p:par>
                                <p:cTn id="46" presetID="22" presetClass="entr" presetSubtype="2"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right)">
                                      <p:cBhvr>
                                        <p:cTn id="48" dur="400"/>
                                        <p:tgtEl>
                                          <p:spTgt spid="15"/>
                                        </p:tgtEl>
                                      </p:cBhvr>
                                    </p:animEffect>
                                  </p:childTnLst>
                                </p:cTn>
                              </p:par>
                            </p:childTnLst>
                          </p:cTn>
                        </p:par>
                        <p:par>
                          <p:cTn id="49" fill="hold">
                            <p:stCondLst>
                              <p:cond delay="3000"/>
                            </p:stCondLst>
                            <p:childTnLst>
                              <p:par>
                                <p:cTn id="50" presetID="53" presetClass="entr" presetSubtype="16"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p:cTn id="52" dur="500" fill="hold"/>
                                        <p:tgtEl>
                                          <p:spTgt spid="19"/>
                                        </p:tgtEl>
                                        <p:attrNameLst>
                                          <p:attrName>ppt_w</p:attrName>
                                        </p:attrNameLst>
                                      </p:cBhvr>
                                      <p:tavLst>
                                        <p:tav tm="0">
                                          <p:val>
                                            <p:fltVal val="0"/>
                                          </p:val>
                                        </p:tav>
                                        <p:tav tm="100000">
                                          <p:val>
                                            <p:strVal val="#ppt_w"/>
                                          </p:val>
                                        </p:tav>
                                      </p:tavLst>
                                    </p:anim>
                                    <p:anim calcmode="lin" valueType="num">
                                      <p:cBhvr>
                                        <p:cTn id="53" dur="500" fill="hold"/>
                                        <p:tgtEl>
                                          <p:spTgt spid="19"/>
                                        </p:tgtEl>
                                        <p:attrNameLst>
                                          <p:attrName>ppt_h</p:attrName>
                                        </p:attrNameLst>
                                      </p:cBhvr>
                                      <p:tavLst>
                                        <p:tav tm="0">
                                          <p:val>
                                            <p:fltVal val="0"/>
                                          </p:val>
                                        </p:tav>
                                        <p:tav tm="100000">
                                          <p:val>
                                            <p:strVal val="#ppt_h"/>
                                          </p:val>
                                        </p:tav>
                                      </p:tavLst>
                                    </p:anim>
                                    <p:animEffect transition="in" filter="fade">
                                      <p:cBhvr>
                                        <p:cTn id="54" dur="500"/>
                                        <p:tgtEl>
                                          <p:spTgt spid="19"/>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right)">
                                      <p:cBhvr>
                                        <p:cTn id="57" dur="300"/>
                                        <p:tgtEl>
                                          <p:spTgt spid="16"/>
                                        </p:tgtEl>
                                      </p:cBhvr>
                                    </p:animEffect>
                                  </p:childTnLst>
                                </p:cTn>
                              </p:par>
                            </p:childTnLst>
                          </p:cTn>
                        </p:par>
                        <p:par>
                          <p:cTn id="58" fill="hold">
                            <p:stCondLst>
                              <p:cond delay="3500"/>
                            </p:stCondLst>
                            <p:childTnLst>
                              <p:par>
                                <p:cTn id="59" presetID="22" presetClass="entr" presetSubtype="8" fill="hold" nodeType="after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left)">
                                      <p:cBhvr>
                                        <p:cTn id="61" dur="400"/>
                                        <p:tgtEl>
                                          <p:spTgt spid="21"/>
                                        </p:tgtEl>
                                      </p:cBhvr>
                                    </p:animEffect>
                                  </p:childTnLst>
                                </p:cTn>
                              </p:par>
                            </p:childTnLst>
                          </p:cTn>
                        </p:par>
                        <p:par>
                          <p:cTn id="62" fill="hold">
                            <p:stCondLst>
                              <p:cond delay="4000"/>
                            </p:stCondLst>
                            <p:childTnLst>
                              <p:par>
                                <p:cTn id="63" presetID="53" presetClass="entr" presetSubtype="16"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p:cTn id="65" dur="500" fill="hold"/>
                                        <p:tgtEl>
                                          <p:spTgt spid="22"/>
                                        </p:tgtEl>
                                        <p:attrNameLst>
                                          <p:attrName>ppt_w</p:attrName>
                                        </p:attrNameLst>
                                      </p:cBhvr>
                                      <p:tavLst>
                                        <p:tav tm="0">
                                          <p:val>
                                            <p:fltVal val="0"/>
                                          </p:val>
                                        </p:tav>
                                        <p:tav tm="100000">
                                          <p:val>
                                            <p:strVal val="#ppt_w"/>
                                          </p:val>
                                        </p:tav>
                                      </p:tavLst>
                                    </p:anim>
                                    <p:anim calcmode="lin" valueType="num">
                                      <p:cBhvr>
                                        <p:cTn id="66" dur="500" fill="hold"/>
                                        <p:tgtEl>
                                          <p:spTgt spid="22"/>
                                        </p:tgtEl>
                                        <p:attrNameLst>
                                          <p:attrName>ppt_h</p:attrName>
                                        </p:attrNameLst>
                                      </p:cBhvr>
                                      <p:tavLst>
                                        <p:tav tm="0">
                                          <p:val>
                                            <p:fltVal val="0"/>
                                          </p:val>
                                        </p:tav>
                                        <p:tav tm="100000">
                                          <p:val>
                                            <p:strVal val="#ppt_h"/>
                                          </p:val>
                                        </p:tav>
                                      </p:tavLst>
                                    </p:anim>
                                    <p:animEffect transition="in" filter="fade">
                                      <p:cBhvr>
                                        <p:cTn id="67" dur="500"/>
                                        <p:tgtEl>
                                          <p:spTgt spid="22"/>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left)">
                                      <p:cBhvr>
                                        <p:cTn id="70" dur="300"/>
                                        <p:tgtEl>
                                          <p:spTgt spid="23"/>
                                        </p:tgtEl>
                                      </p:cBhvr>
                                    </p:animEffect>
                                  </p:childTnLst>
                                </p:cTn>
                              </p:par>
                            </p:childTnLst>
                          </p:cTn>
                        </p:par>
                        <p:par>
                          <p:cTn id="71" fill="hold">
                            <p:stCondLst>
                              <p:cond delay="4500"/>
                            </p:stCondLst>
                            <p:childTnLst>
                              <p:par>
                                <p:cTn id="72" presetID="22" presetClass="entr" presetSubtype="2" fill="hold"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wipe(right)">
                                      <p:cBhvr>
                                        <p:cTn id="74" dur="400"/>
                                        <p:tgtEl>
                                          <p:spTgt spid="26"/>
                                        </p:tgtEl>
                                      </p:cBhvr>
                                    </p:animEffect>
                                  </p:childTnLst>
                                </p:cTn>
                              </p:par>
                            </p:childTnLst>
                          </p:cTn>
                        </p:par>
                        <p:par>
                          <p:cTn id="75" fill="hold">
                            <p:stCondLst>
                              <p:cond delay="5000"/>
                            </p:stCondLst>
                            <p:childTnLst>
                              <p:par>
                                <p:cTn id="76" presetID="53" presetClass="entr" presetSubtype="16" fill="hold" grpId="0" nodeType="after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p:cTn id="78" dur="500" fill="hold"/>
                                        <p:tgtEl>
                                          <p:spTgt spid="28"/>
                                        </p:tgtEl>
                                        <p:attrNameLst>
                                          <p:attrName>ppt_w</p:attrName>
                                        </p:attrNameLst>
                                      </p:cBhvr>
                                      <p:tavLst>
                                        <p:tav tm="0">
                                          <p:val>
                                            <p:fltVal val="0"/>
                                          </p:val>
                                        </p:tav>
                                        <p:tav tm="100000">
                                          <p:val>
                                            <p:strVal val="#ppt_w"/>
                                          </p:val>
                                        </p:tav>
                                      </p:tavLst>
                                    </p:anim>
                                    <p:anim calcmode="lin" valueType="num">
                                      <p:cBhvr>
                                        <p:cTn id="79" dur="500" fill="hold"/>
                                        <p:tgtEl>
                                          <p:spTgt spid="28"/>
                                        </p:tgtEl>
                                        <p:attrNameLst>
                                          <p:attrName>ppt_h</p:attrName>
                                        </p:attrNameLst>
                                      </p:cBhvr>
                                      <p:tavLst>
                                        <p:tav tm="0">
                                          <p:val>
                                            <p:fltVal val="0"/>
                                          </p:val>
                                        </p:tav>
                                        <p:tav tm="100000">
                                          <p:val>
                                            <p:strVal val="#ppt_h"/>
                                          </p:val>
                                        </p:tav>
                                      </p:tavLst>
                                    </p:anim>
                                    <p:animEffect transition="in" filter="fade">
                                      <p:cBhvr>
                                        <p:cTn id="80" dur="500"/>
                                        <p:tgtEl>
                                          <p:spTgt spid="28"/>
                                        </p:tgtEl>
                                      </p:cBhvr>
                                    </p:animEffect>
                                  </p:childTnLst>
                                </p:cTn>
                              </p:par>
                              <p:par>
                                <p:cTn id="81" presetID="22" presetClass="entr" presetSubtype="2"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right)">
                                      <p:cBhvr>
                                        <p:cTn id="83" dur="300"/>
                                        <p:tgtEl>
                                          <p:spTgt spid="27"/>
                                        </p:tgtEl>
                                      </p:cBhvr>
                                    </p:animEffect>
                                  </p:childTnLst>
                                </p:cTn>
                              </p:par>
                            </p:childTnLst>
                          </p:cTn>
                        </p:par>
                        <p:par>
                          <p:cTn id="84" fill="hold">
                            <p:stCondLst>
                              <p:cond delay="5500"/>
                            </p:stCondLst>
                            <p:childTnLst>
                              <p:par>
                                <p:cTn id="85" presetID="22" presetClass="entr" presetSubtype="8" fill="hold" nodeType="after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left)">
                                      <p:cBhvr>
                                        <p:cTn id="87" dur="400"/>
                                        <p:tgtEl>
                                          <p:spTgt spid="30"/>
                                        </p:tgtEl>
                                      </p:cBhvr>
                                    </p:animEffect>
                                  </p:childTnLst>
                                </p:cTn>
                              </p:par>
                            </p:childTnLst>
                          </p:cTn>
                        </p:par>
                        <p:par>
                          <p:cTn id="88" fill="hold">
                            <p:stCondLst>
                              <p:cond delay="6000"/>
                            </p:stCondLst>
                            <p:childTnLst>
                              <p:par>
                                <p:cTn id="89" presetID="53" presetClass="entr" presetSubtype="16" fill="hold" grpId="0" nodeType="after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p:cTn id="91" dur="500" fill="hold"/>
                                        <p:tgtEl>
                                          <p:spTgt spid="31"/>
                                        </p:tgtEl>
                                        <p:attrNameLst>
                                          <p:attrName>ppt_w</p:attrName>
                                        </p:attrNameLst>
                                      </p:cBhvr>
                                      <p:tavLst>
                                        <p:tav tm="0">
                                          <p:val>
                                            <p:fltVal val="0"/>
                                          </p:val>
                                        </p:tav>
                                        <p:tav tm="100000">
                                          <p:val>
                                            <p:strVal val="#ppt_w"/>
                                          </p:val>
                                        </p:tav>
                                      </p:tavLst>
                                    </p:anim>
                                    <p:anim calcmode="lin" valueType="num">
                                      <p:cBhvr>
                                        <p:cTn id="92" dur="500" fill="hold"/>
                                        <p:tgtEl>
                                          <p:spTgt spid="31"/>
                                        </p:tgtEl>
                                        <p:attrNameLst>
                                          <p:attrName>ppt_h</p:attrName>
                                        </p:attrNameLst>
                                      </p:cBhvr>
                                      <p:tavLst>
                                        <p:tav tm="0">
                                          <p:val>
                                            <p:fltVal val="0"/>
                                          </p:val>
                                        </p:tav>
                                        <p:tav tm="100000">
                                          <p:val>
                                            <p:strVal val="#ppt_h"/>
                                          </p:val>
                                        </p:tav>
                                      </p:tavLst>
                                    </p:anim>
                                    <p:animEffect transition="in" filter="fade">
                                      <p:cBhvr>
                                        <p:cTn id="93" dur="500"/>
                                        <p:tgtEl>
                                          <p:spTgt spid="31"/>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wipe(left)">
                                      <p:cBhvr>
                                        <p:cTn id="96" dur="300"/>
                                        <p:tgtEl>
                                          <p:spTgt spid="32"/>
                                        </p:tgtEl>
                                      </p:cBhvr>
                                    </p:animEffect>
                                  </p:childTnLst>
                                </p:cTn>
                              </p:par>
                              <p:par>
                                <p:cTn id="97" presetID="2" presetClass="entr" presetSubtype="1"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 calcmode="lin" valueType="num">
                                      <p:cBhvr additive="base">
                                        <p:cTn id="99" dur="500" fill="hold"/>
                                        <p:tgtEl>
                                          <p:spTgt spid="34"/>
                                        </p:tgtEl>
                                        <p:attrNameLst>
                                          <p:attrName>ppt_x</p:attrName>
                                        </p:attrNameLst>
                                      </p:cBhvr>
                                      <p:tavLst>
                                        <p:tav tm="0">
                                          <p:val>
                                            <p:strVal val="#ppt_x"/>
                                          </p:val>
                                        </p:tav>
                                        <p:tav tm="100000">
                                          <p:val>
                                            <p:strVal val="#ppt_x"/>
                                          </p:val>
                                        </p:tav>
                                      </p:tavLst>
                                    </p:anim>
                                    <p:anim calcmode="lin" valueType="num">
                                      <p:cBhvr additive="base">
                                        <p:cTn id="100" dur="500" fill="hold"/>
                                        <p:tgtEl>
                                          <p:spTgt spid="34"/>
                                        </p:tgtEl>
                                        <p:attrNameLst>
                                          <p:attrName>ppt_y</p:attrName>
                                        </p:attrNameLst>
                                      </p:cBhvr>
                                      <p:tavLst>
                                        <p:tav tm="0">
                                          <p:val>
                                            <p:strVal val="0-#ppt_h/2"/>
                                          </p:val>
                                        </p:tav>
                                        <p:tav tm="100000">
                                          <p:val>
                                            <p:strVal val="#ppt_y"/>
                                          </p:val>
                                        </p:tav>
                                      </p:tavLst>
                                    </p:anim>
                                  </p:childTnLst>
                                </p:cTn>
                              </p:par>
                            </p:childTnLst>
                          </p:cTn>
                        </p:par>
                        <p:par>
                          <p:cTn id="101" fill="hold">
                            <p:stCondLst>
                              <p:cond delay="6500"/>
                            </p:stCondLst>
                            <p:childTnLst>
                              <p:par>
                                <p:cTn id="102" presetID="53" presetClass="entr" presetSubtype="16" fill="hold" grpId="0" nodeType="afterEffect">
                                  <p:stCondLst>
                                    <p:cond delay="0"/>
                                  </p:stCondLst>
                                  <p:childTnLst>
                                    <p:set>
                                      <p:cBhvr>
                                        <p:cTn id="103" dur="1" fill="hold">
                                          <p:stCondLst>
                                            <p:cond delay="0"/>
                                          </p:stCondLst>
                                        </p:cTn>
                                        <p:tgtEl>
                                          <p:spTgt spid="35"/>
                                        </p:tgtEl>
                                        <p:attrNameLst>
                                          <p:attrName>style.visibility</p:attrName>
                                        </p:attrNameLst>
                                      </p:cBhvr>
                                      <p:to>
                                        <p:strVal val="visible"/>
                                      </p:to>
                                    </p:set>
                                    <p:anim calcmode="lin" valueType="num">
                                      <p:cBhvr>
                                        <p:cTn id="104" dur="500" fill="hold"/>
                                        <p:tgtEl>
                                          <p:spTgt spid="35"/>
                                        </p:tgtEl>
                                        <p:attrNameLst>
                                          <p:attrName>ppt_w</p:attrName>
                                        </p:attrNameLst>
                                      </p:cBhvr>
                                      <p:tavLst>
                                        <p:tav tm="0">
                                          <p:val>
                                            <p:fltVal val="0"/>
                                          </p:val>
                                        </p:tav>
                                        <p:tav tm="100000">
                                          <p:val>
                                            <p:strVal val="#ppt_w"/>
                                          </p:val>
                                        </p:tav>
                                      </p:tavLst>
                                    </p:anim>
                                    <p:anim calcmode="lin" valueType="num">
                                      <p:cBhvr>
                                        <p:cTn id="105" dur="500" fill="hold"/>
                                        <p:tgtEl>
                                          <p:spTgt spid="35"/>
                                        </p:tgtEl>
                                        <p:attrNameLst>
                                          <p:attrName>ppt_h</p:attrName>
                                        </p:attrNameLst>
                                      </p:cBhvr>
                                      <p:tavLst>
                                        <p:tav tm="0">
                                          <p:val>
                                            <p:fltVal val="0"/>
                                          </p:val>
                                        </p:tav>
                                        <p:tav tm="100000">
                                          <p:val>
                                            <p:strVal val="#ppt_h"/>
                                          </p:val>
                                        </p:tav>
                                      </p:tavLst>
                                    </p:anim>
                                    <p:animEffect transition="in" filter="fade">
                                      <p:cBhvr>
                                        <p:cTn id="106" dur="500"/>
                                        <p:tgtEl>
                                          <p:spTgt spid="35"/>
                                        </p:tgtEl>
                                      </p:cBhvr>
                                    </p:animEffect>
                                  </p:childTnLst>
                                </p:cTn>
                              </p:par>
                            </p:childTnLst>
                          </p:cTn>
                        </p:par>
                        <p:par>
                          <p:cTn id="107" fill="hold">
                            <p:stCondLst>
                              <p:cond delay="7000"/>
                            </p:stCondLst>
                            <p:childTnLst>
                              <p:par>
                                <p:cTn id="108" presetID="22" presetClass="entr" presetSubtype="2" fill="hold" nodeType="afterEffect">
                                  <p:stCondLst>
                                    <p:cond delay="0"/>
                                  </p:stCondLst>
                                  <p:childTnLst>
                                    <p:set>
                                      <p:cBhvr>
                                        <p:cTn id="109" dur="1" fill="hold">
                                          <p:stCondLst>
                                            <p:cond delay="0"/>
                                          </p:stCondLst>
                                        </p:cTn>
                                        <p:tgtEl>
                                          <p:spTgt spid="42"/>
                                        </p:tgtEl>
                                        <p:attrNameLst>
                                          <p:attrName>style.visibility</p:attrName>
                                        </p:attrNameLst>
                                      </p:cBhvr>
                                      <p:to>
                                        <p:strVal val="visible"/>
                                      </p:to>
                                    </p:set>
                                    <p:animEffect transition="in" filter="wipe(right)">
                                      <p:cBhvr>
                                        <p:cTn id="110" dur="400"/>
                                        <p:tgtEl>
                                          <p:spTgt spid="42"/>
                                        </p:tgtEl>
                                      </p:cBhvr>
                                    </p:animEffect>
                                  </p:childTnLst>
                                </p:cTn>
                              </p:par>
                            </p:childTnLst>
                          </p:cTn>
                        </p:par>
                        <p:par>
                          <p:cTn id="111" fill="hold">
                            <p:stCondLst>
                              <p:cond delay="7500"/>
                            </p:stCondLst>
                            <p:childTnLst>
                              <p:par>
                                <p:cTn id="112" presetID="53" presetClass="entr" presetSubtype="16" fill="hold" grpId="0" nodeType="afterEffect">
                                  <p:stCondLst>
                                    <p:cond delay="0"/>
                                  </p:stCondLst>
                                  <p:childTnLst>
                                    <p:set>
                                      <p:cBhvr>
                                        <p:cTn id="113" dur="1" fill="hold">
                                          <p:stCondLst>
                                            <p:cond delay="0"/>
                                          </p:stCondLst>
                                        </p:cTn>
                                        <p:tgtEl>
                                          <p:spTgt spid="43"/>
                                        </p:tgtEl>
                                        <p:attrNameLst>
                                          <p:attrName>style.visibility</p:attrName>
                                        </p:attrNameLst>
                                      </p:cBhvr>
                                      <p:to>
                                        <p:strVal val="visible"/>
                                      </p:to>
                                    </p:set>
                                    <p:anim calcmode="lin" valueType="num">
                                      <p:cBhvr>
                                        <p:cTn id="114" dur="500" fill="hold"/>
                                        <p:tgtEl>
                                          <p:spTgt spid="43"/>
                                        </p:tgtEl>
                                        <p:attrNameLst>
                                          <p:attrName>ppt_w</p:attrName>
                                        </p:attrNameLst>
                                      </p:cBhvr>
                                      <p:tavLst>
                                        <p:tav tm="0">
                                          <p:val>
                                            <p:fltVal val="0"/>
                                          </p:val>
                                        </p:tav>
                                        <p:tav tm="100000">
                                          <p:val>
                                            <p:strVal val="#ppt_w"/>
                                          </p:val>
                                        </p:tav>
                                      </p:tavLst>
                                    </p:anim>
                                    <p:anim calcmode="lin" valueType="num">
                                      <p:cBhvr>
                                        <p:cTn id="115" dur="500" fill="hold"/>
                                        <p:tgtEl>
                                          <p:spTgt spid="43"/>
                                        </p:tgtEl>
                                        <p:attrNameLst>
                                          <p:attrName>ppt_h</p:attrName>
                                        </p:attrNameLst>
                                      </p:cBhvr>
                                      <p:tavLst>
                                        <p:tav tm="0">
                                          <p:val>
                                            <p:fltVal val="0"/>
                                          </p:val>
                                        </p:tav>
                                        <p:tav tm="100000">
                                          <p:val>
                                            <p:strVal val="#ppt_h"/>
                                          </p:val>
                                        </p:tav>
                                      </p:tavLst>
                                    </p:anim>
                                    <p:animEffect transition="in" filter="fade">
                                      <p:cBhvr>
                                        <p:cTn id="116" dur="500"/>
                                        <p:tgtEl>
                                          <p:spTgt spid="43"/>
                                        </p:tgtEl>
                                      </p:cBhvr>
                                    </p:animEffect>
                                  </p:childTnLst>
                                </p:cTn>
                              </p:par>
                              <p:par>
                                <p:cTn id="117" presetID="22" presetClass="entr" presetSubtype="8" fill="hold" grpId="0" nodeType="withEffect">
                                  <p:stCondLst>
                                    <p:cond delay="0"/>
                                  </p:stCondLst>
                                  <p:childTnLst>
                                    <p:set>
                                      <p:cBhvr>
                                        <p:cTn id="118" dur="1" fill="hold">
                                          <p:stCondLst>
                                            <p:cond delay="0"/>
                                          </p:stCondLst>
                                        </p:cTn>
                                        <p:tgtEl>
                                          <p:spTgt spid="44"/>
                                        </p:tgtEl>
                                        <p:attrNameLst>
                                          <p:attrName>style.visibility</p:attrName>
                                        </p:attrNameLst>
                                      </p:cBhvr>
                                      <p:to>
                                        <p:strVal val="visible"/>
                                      </p:to>
                                    </p:set>
                                    <p:animEffect transition="in" filter="wipe(left)">
                                      <p:cBhvr>
                                        <p:cTn id="119" dur="3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6" grpId="0"/>
      <p:bldP spid="19" grpId="0"/>
      <p:bldP spid="22" grpId="0"/>
      <p:bldP spid="23" grpId="0"/>
      <p:bldP spid="27" grpId="0"/>
      <p:bldP spid="28" grpId="0"/>
      <p:bldP spid="31" grpId="0"/>
      <p:bldP spid="32" grpId="0"/>
      <p:bldP spid="37" grpId="0"/>
      <p:bldP spid="39" grpId="0"/>
      <p:bldP spid="38" grpId="0"/>
      <p:bldP spid="40" grpId="0"/>
      <p:bldP spid="34" grpId="0" animBg="1"/>
      <p:bldP spid="35" grpId="0"/>
      <p:bldP spid="43" grpId="0"/>
      <p:bldP spid="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43"/>
          <p:cNvGrpSpPr/>
          <p:nvPr/>
        </p:nvGrpSpPr>
        <p:grpSpPr>
          <a:xfrm rot="16200000">
            <a:off x="6325349" y="2407564"/>
            <a:ext cx="4195803" cy="2494258"/>
            <a:chOff x="596144" y="241065"/>
            <a:chExt cx="7676207" cy="4563235"/>
          </a:xfrm>
        </p:grpSpPr>
        <p:sp>
          <p:nvSpPr>
            <p:cNvPr id="4" name="Shape 733"/>
            <p:cNvSpPr/>
            <p:nvPr/>
          </p:nvSpPr>
          <p:spPr>
            <a:xfrm flipV="1">
              <a:off x="1460833" y="241065"/>
              <a:ext cx="2955035" cy="2480401"/>
            </a:xfrm>
            <a:prstGeom prst="line">
              <a:avLst/>
            </a:prstGeom>
            <a:noFill/>
            <a:ln w="63500" cap="flat">
              <a:solidFill>
                <a:srgbClr val="FFFFFF">
                  <a:lumMod val="75000"/>
                </a:srgbClr>
              </a:solidFill>
              <a:prstDash val="solid"/>
              <a:miter lim="400000"/>
            </a:ln>
            <a:effectLst/>
          </p:spPr>
          <p:txBody>
            <a:bodyPr wrap="square" lIns="25400" tIns="25400" rIns="25400" bIns="25400" numCol="1" anchor="ctr">
              <a:noAutofit/>
            </a:bodyPr>
            <a:lstStyle/>
            <a:p>
              <a:pPr marL="0" marR="0" lvl="0" indent="0" defTabSz="914400" eaLnBrk="1" fontAlgn="auto" latinLnBrk="0" hangingPunct="1">
                <a:lnSpc>
                  <a:spcPct val="100000"/>
                </a:lnSpc>
                <a:spcBef>
                  <a:spcPts val="0"/>
                </a:spcBef>
                <a:spcAft>
                  <a:spcPts val="0"/>
                </a:spcAft>
                <a:buClrTx/>
                <a:buSzTx/>
                <a:buFontTx/>
                <a:buNone/>
                <a:defRPr sz="1200">
                  <a:solidFill>
                    <a:srgbClr val="000000"/>
                  </a:solidFill>
                  <a:latin typeface="Helvetica"/>
                  <a:ea typeface="Helvetica"/>
                  <a:cs typeface="Helvetica"/>
                  <a:sym typeface="Helvetica"/>
                </a:defRPr>
              </a:pPr>
              <a:endParaRPr kumimoji="0" sz="6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Shape 734"/>
            <p:cNvSpPr/>
            <p:nvPr/>
          </p:nvSpPr>
          <p:spPr>
            <a:xfrm flipV="1">
              <a:off x="3459776" y="241065"/>
              <a:ext cx="956092" cy="2520623"/>
            </a:xfrm>
            <a:prstGeom prst="line">
              <a:avLst/>
            </a:prstGeom>
            <a:noFill/>
            <a:ln w="63500" cap="flat">
              <a:solidFill>
                <a:srgbClr val="FFFFFF">
                  <a:lumMod val="75000"/>
                </a:srgbClr>
              </a:solidFill>
              <a:prstDash val="solid"/>
              <a:miter lim="400000"/>
            </a:ln>
            <a:effectLst/>
          </p:spPr>
          <p:txBody>
            <a:bodyPr wrap="square" lIns="25400" tIns="25400" rIns="25400" bIns="25400" numCol="1" anchor="ctr">
              <a:noAutofit/>
            </a:bodyPr>
            <a:lstStyle/>
            <a:p>
              <a:pPr marL="0" marR="0" lvl="0" indent="0" defTabSz="914400" eaLnBrk="1" fontAlgn="auto" latinLnBrk="0" hangingPunct="1">
                <a:lnSpc>
                  <a:spcPct val="100000"/>
                </a:lnSpc>
                <a:spcBef>
                  <a:spcPts val="0"/>
                </a:spcBef>
                <a:spcAft>
                  <a:spcPts val="0"/>
                </a:spcAft>
                <a:buClrTx/>
                <a:buSzTx/>
                <a:buFontTx/>
                <a:buNone/>
                <a:defRPr sz="1200">
                  <a:solidFill>
                    <a:srgbClr val="000000"/>
                  </a:solidFill>
                  <a:latin typeface="Helvetica"/>
                  <a:ea typeface="Helvetica"/>
                  <a:cs typeface="Helvetica"/>
                  <a:sym typeface="Helvetica"/>
                </a:defRPr>
              </a:pPr>
              <a:endParaRPr kumimoji="0" sz="6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Shape 735"/>
            <p:cNvSpPr/>
            <p:nvPr/>
          </p:nvSpPr>
          <p:spPr>
            <a:xfrm flipH="1" flipV="1">
              <a:off x="4415868" y="241065"/>
              <a:ext cx="974721" cy="2516020"/>
            </a:xfrm>
            <a:prstGeom prst="line">
              <a:avLst/>
            </a:prstGeom>
            <a:noFill/>
            <a:ln w="63500" cap="flat">
              <a:solidFill>
                <a:srgbClr val="FFFFFF">
                  <a:lumMod val="75000"/>
                </a:srgbClr>
              </a:solidFill>
              <a:prstDash val="solid"/>
              <a:miter lim="400000"/>
            </a:ln>
            <a:effectLst/>
          </p:spPr>
          <p:txBody>
            <a:bodyPr wrap="square" lIns="25400" tIns="25400" rIns="25400" bIns="25400" numCol="1" anchor="ctr">
              <a:noAutofit/>
            </a:bodyPr>
            <a:lstStyle/>
            <a:p>
              <a:pPr marL="0" marR="0" lvl="0" indent="0" defTabSz="914400" eaLnBrk="1" fontAlgn="auto" latinLnBrk="0" hangingPunct="1">
                <a:lnSpc>
                  <a:spcPct val="100000"/>
                </a:lnSpc>
                <a:spcBef>
                  <a:spcPts val="0"/>
                </a:spcBef>
                <a:spcAft>
                  <a:spcPts val="0"/>
                </a:spcAft>
                <a:buClrTx/>
                <a:buSzTx/>
                <a:buFontTx/>
                <a:buNone/>
                <a:defRPr sz="1200">
                  <a:solidFill>
                    <a:srgbClr val="000000"/>
                  </a:solidFill>
                  <a:latin typeface="Helvetica"/>
                  <a:ea typeface="Helvetica"/>
                  <a:cs typeface="Helvetica"/>
                  <a:sym typeface="Helvetica"/>
                </a:defRPr>
              </a:pPr>
              <a:endParaRPr kumimoji="0" sz="6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Shape 736"/>
            <p:cNvSpPr/>
            <p:nvPr/>
          </p:nvSpPr>
          <p:spPr>
            <a:xfrm flipH="1" flipV="1">
              <a:off x="4415868" y="241065"/>
              <a:ext cx="2973419" cy="2491288"/>
            </a:xfrm>
            <a:prstGeom prst="line">
              <a:avLst/>
            </a:prstGeom>
            <a:noFill/>
            <a:ln w="63500" cap="flat">
              <a:solidFill>
                <a:srgbClr val="FFFFFF">
                  <a:lumMod val="75000"/>
                </a:srgbClr>
              </a:solidFill>
              <a:prstDash val="solid"/>
              <a:miter lim="400000"/>
            </a:ln>
            <a:effectLst/>
          </p:spPr>
          <p:txBody>
            <a:bodyPr wrap="square" lIns="25400" tIns="25400" rIns="25400" bIns="25400" numCol="1" anchor="ctr">
              <a:noAutofit/>
            </a:bodyPr>
            <a:lstStyle/>
            <a:p>
              <a:pPr marL="0" marR="0" lvl="0" indent="0" defTabSz="914400" eaLnBrk="1" fontAlgn="auto" latinLnBrk="0" hangingPunct="1">
                <a:lnSpc>
                  <a:spcPct val="100000"/>
                </a:lnSpc>
                <a:spcBef>
                  <a:spcPts val="0"/>
                </a:spcBef>
                <a:spcAft>
                  <a:spcPts val="0"/>
                </a:spcAft>
                <a:buClrTx/>
                <a:buSzTx/>
                <a:buFontTx/>
                <a:buNone/>
                <a:defRPr sz="1200">
                  <a:solidFill>
                    <a:srgbClr val="000000"/>
                  </a:solidFill>
                  <a:latin typeface="Helvetica"/>
                  <a:ea typeface="Helvetica"/>
                  <a:cs typeface="Helvetica"/>
                  <a:sym typeface="Helvetica"/>
                </a:defRPr>
              </a:pPr>
              <a:endParaRPr kumimoji="0" sz="6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Shape 737"/>
            <p:cNvSpPr/>
            <p:nvPr/>
          </p:nvSpPr>
          <p:spPr>
            <a:xfrm flipH="1">
              <a:off x="596144" y="2721464"/>
              <a:ext cx="864690" cy="2056979"/>
            </a:xfrm>
            <a:prstGeom prst="line">
              <a:avLst/>
            </a:prstGeom>
            <a:noFill/>
            <a:ln w="63500" cap="flat">
              <a:solidFill>
                <a:srgbClr val="FFFFFF">
                  <a:lumMod val="75000"/>
                </a:srgbClr>
              </a:solidFill>
              <a:prstDash val="solid"/>
              <a:miter lim="400000"/>
            </a:ln>
            <a:effectLst/>
          </p:spPr>
          <p:txBody>
            <a:bodyPr wrap="square" lIns="25400" tIns="25400" rIns="25400" bIns="25400" numCol="1" anchor="ctr">
              <a:noAutofit/>
            </a:bodyPr>
            <a:lstStyle/>
            <a:p>
              <a:pPr marL="0" marR="0" lvl="0" indent="0" defTabSz="914400" eaLnBrk="1" fontAlgn="auto" latinLnBrk="0" hangingPunct="1">
                <a:lnSpc>
                  <a:spcPct val="100000"/>
                </a:lnSpc>
                <a:spcBef>
                  <a:spcPts val="0"/>
                </a:spcBef>
                <a:spcAft>
                  <a:spcPts val="0"/>
                </a:spcAft>
                <a:buClrTx/>
                <a:buSzTx/>
                <a:buFontTx/>
                <a:buNone/>
                <a:defRPr sz="1200">
                  <a:solidFill>
                    <a:srgbClr val="000000"/>
                  </a:solidFill>
                  <a:latin typeface="Helvetica"/>
                  <a:ea typeface="Helvetica"/>
                  <a:cs typeface="Helvetica"/>
                  <a:sym typeface="Helvetica"/>
                </a:defRPr>
              </a:pPr>
              <a:endParaRPr kumimoji="0" sz="6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Shape 738"/>
            <p:cNvSpPr/>
            <p:nvPr/>
          </p:nvSpPr>
          <p:spPr>
            <a:xfrm>
              <a:off x="3459776" y="2761688"/>
              <a:ext cx="2267665" cy="2024887"/>
            </a:xfrm>
            <a:prstGeom prst="line">
              <a:avLst/>
            </a:prstGeom>
            <a:noFill/>
            <a:ln w="63500" cap="flat">
              <a:solidFill>
                <a:srgbClr val="FFFFFF">
                  <a:lumMod val="75000"/>
                </a:srgbClr>
              </a:solidFill>
              <a:prstDash val="solid"/>
              <a:miter lim="400000"/>
            </a:ln>
            <a:effectLst/>
          </p:spPr>
          <p:txBody>
            <a:bodyPr wrap="square" lIns="25400" tIns="25400" rIns="25400" bIns="25400" numCol="1" anchor="ctr">
              <a:noAutofit/>
            </a:bodyPr>
            <a:lstStyle/>
            <a:p>
              <a:pPr marL="0" marR="0" lvl="0" indent="0" defTabSz="914400" eaLnBrk="1" fontAlgn="auto" latinLnBrk="0" hangingPunct="1">
                <a:lnSpc>
                  <a:spcPct val="100000"/>
                </a:lnSpc>
                <a:spcBef>
                  <a:spcPts val="0"/>
                </a:spcBef>
                <a:spcAft>
                  <a:spcPts val="0"/>
                </a:spcAft>
                <a:buClrTx/>
                <a:buSzTx/>
                <a:buFontTx/>
                <a:buNone/>
                <a:defRPr sz="1200">
                  <a:solidFill>
                    <a:srgbClr val="000000"/>
                  </a:solidFill>
                  <a:latin typeface="Helvetica"/>
                  <a:ea typeface="Helvetica"/>
                  <a:cs typeface="Helvetica"/>
                  <a:sym typeface="Helvetica"/>
                </a:defRPr>
              </a:pPr>
              <a:endParaRPr kumimoji="0" sz="6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Shape 739"/>
            <p:cNvSpPr/>
            <p:nvPr/>
          </p:nvSpPr>
          <p:spPr>
            <a:xfrm>
              <a:off x="7389286" y="2732352"/>
              <a:ext cx="883066" cy="2071949"/>
            </a:xfrm>
            <a:prstGeom prst="line">
              <a:avLst/>
            </a:prstGeom>
            <a:noFill/>
            <a:ln w="63500" cap="flat">
              <a:solidFill>
                <a:srgbClr val="FFFFFF">
                  <a:lumMod val="75000"/>
                </a:srgbClr>
              </a:solidFill>
              <a:prstDash val="solid"/>
              <a:miter lim="400000"/>
            </a:ln>
            <a:effectLst/>
          </p:spPr>
          <p:txBody>
            <a:bodyPr wrap="square" lIns="25400" tIns="25400" rIns="25400" bIns="25400" numCol="1" anchor="ctr">
              <a:noAutofit/>
            </a:bodyPr>
            <a:lstStyle/>
            <a:p>
              <a:pPr marL="0" marR="0" lvl="0" indent="0" defTabSz="914400" eaLnBrk="1" fontAlgn="auto" latinLnBrk="0" hangingPunct="1">
                <a:lnSpc>
                  <a:spcPct val="100000"/>
                </a:lnSpc>
                <a:spcBef>
                  <a:spcPts val="0"/>
                </a:spcBef>
                <a:spcAft>
                  <a:spcPts val="0"/>
                </a:spcAft>
                <a:buClrTx/>
                <a:buSzTx/>
                <a:buFontTx/>
                <a:buNone/>
                <a:defRPr sz="1200">
                  <a:solidFill>
                    <a:srgbClr val="000000"/>
                  </a:solidFill>
                  <a:latin typeface="Helvetica"/>
                  <a:ea typeface="Helvetica"/>
                  <a:cs typeface="Helvetica"/>
                  <a:sym typeface="Helvetica"/>
                </a:defRPr>
              </a:pPr>
              <a:endParaRPr kumimoji="0" sz="6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Shape 740"/>
            <p:cNvSpPr/>
            <p:nvPr/>
          </p:nvSpPr>
          <p:spPr>
            <a:xfrm flipH="1">
              <a:off x="5719599" y="2732352"/>
              <a:ext cx="1669688" cy="2035204"/>
            </a:xfrm>
            <a:prstGeom prst="line">
              <a:avLst/>
            </a:prstGeom>
            <a:noFill/>
            <a:ln w="63500" cap="flat">
              <a:solidFill>
                <a:srgbClr val="FFFFFF">
                  <a:lumMod val="75000"/>
                </a:srgbClr>
              </a:solidFill>
              <a:prstDash val="solid"/>
              <a:miter lim="400000"/>
            </a:ln>
            <a:effectLst/>
          </p:spPr>
          <p:txBody>
            <a:bodyPr wrap="square" lIns="25400" tIns="25400" rIns="25400" bIns="25400" numCol="1" anchor="ctr">
              <a:noAutofit/>
            </a:bodyPr>
            <a:lstStyle/>
            <a:p>
              <a:pPr marL="0" marR="0" lvl="0" indent="0" defTabSz="914400" eaLnBrk="1" fontAlgn="auto" latinLnBrk="0" hangingPunct="1">
                <a:lnSpc>
                  <a:spcPct val="100000"/>
                </a:lnSpc>
                <a:spcBef>
                  <a:spcPts val="0"/>
                </a:spcBef>
                <a:spcAft>
                  <a:spcPts val="0"/>
                </a:spcAft>
                <a:buClrTx/>
                <a:buSzTx/>
                <a:buFontTx/>
                <a:buNone/>
                <a:defRPr sz="1200">
                  <a:solidFill>
                    <a:srgbClr val="000000"/>
                  </a:solidFill>
                  <a:latin typeface="Helvetica"/>
                  <a:ea typeface="Helvetica"/>
                  <a:cs typeface="Helvetica"/>
                  <a:sym typeface="Helvetica"/>
                </a:defRPr>
              </a:pPr>
              <a:endParaRPr kumimoji="0" sz="6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Shape 741"/>
            <p:cNvSpPr/>
            <p:nvPr/>
          </p:nvSpPr>
          <p:spPr>
            <a:xfrm flipH="1">
              <a:off x="3176428" y="2757084"/>
              <a:ext cx="2214161" cy="2022486"/>
            </a:xfrm>
            <a:prstGeom prst="line">
              <a:avLst/>
            </a:prstGeom>
            <a:noFill/>
            <a:ln w="63500" cap="flat">
              <a:solidFill>
                <a:srgbClr val="FFFFFF">
                  <a:lumMod val="75000"/>
                </a:srgbClr>
              </a:solidFill>
              <a:prstDash val="solid"/>
              <a:miter lim="400000"/>
            </a:ln>
            <a:effectLst/>
          </p:spPr>
          <p:txBody>
            <a:bodyPr wrap="square" lIns="25400" tIns="25400" rIns="25400" bIns="25400" numCol="1" anchor="ctr">
              <a:noAutofit/>
            </a:bodyPr>
            <a:lstStyle/>
            <a:p>
              <a:pPr marL="0" marR="0" lvl="0" indent="0" defTabSz="914400" eaLnBrk="1" fontAlgn="auto" latinLnBrk="0" hangingPunct="1">
                <a:lnSpc>
                  <a:spcPct val="100000"/>
                </a:lnSpc>
                <a:spcBef>
                  <a:spcPts val="0"/>
                </a:spcBef>
                <a:spcAft>
                  <a:spcPts val="0"/>
                </a:spcAft>
                <a:buClrTx/>
                <a:buSzTx/>
                <a:buFontTx/>
                <a:buNone/>
                <a:defRPr sz="1200">
                  <a:solidFill>
                    <a:srgbClr val="000000"/>
                  </a:solidFill>
                  <a:latin typeface="Helvetica"/>
                  <a:ea typeface="Helvetica"/>
                  <a:cs typeface="Helvetica"/>
                  <a:sym typeface="Helvetica"/>
                </a:defRPr>
              </a:pPr>
              <a:endParaRPr kumimoji="0" sz="6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Shape 742"/>
            <p:cNvSpPr/>
            <p:nvPr/>
          </p:nvSpPr>
          <p:spPr>
            <a:xfrm flipH="1" flipV="1">
              <a:off x="1464524" y="2758210"/>
              <a:ext cx="1690492" cy="2020233"/>
            </a:xfrm>
            <a:prstGeom prst="line">
              <a:avLst/>
            </a:prstGeom>
            <a:noFill/>
            <a:ln w="63500" cap="flat">
              <a:solidFill>
                <a:srgbClr val="FFFFFF">
                  <a:lumMod val="75000"/>
                </a:srgbClr>
              </a:solidFill>
              <a:prstDash val="solid"/>
              <a:miter lim="400000"/>
            </a:ln>
            <a:effectLst/>
          </p:spPr>
          <p:txBody>
            <a:bodyPr wrap="square" lIns="25400" tIns="25400" rIns="25400" bIns="25400" numCol="1" anchor="ctr">
              <a:noAutofit/>
            </a:bodyPr>
            <a:lstStyle/>
            <a:p>
              <a:pPr marL="0" marR="0" lvl="0" indent="0" defTabSz="914400" eaLnBrk="1" fontAlgn="auto" latinLnBrk="0" hangingPunct="1">
                <a:lnSpc>
                  <a:spcPct val="100000"/>
                </a:lnSpc>
                <a:spcBef>
                  <a:spcPts val="0"/>
                </a:spcBef>
                <a:spcAft>
                  <a:spcPts val="0"/>
                </a:spcAft>
                <a:buClrTx/>
                <a:buSzTx/>
                <a:buFontTx/>
                <a:buNone/>
                <a:defRPr sz="1200">
                  <a:solidFill>
                    <a:srgbClr val="000000"/>
                  </a:solidFill>
                  <a:latin typeface="Helvetica"/>
                  <a:ea typeface="Helvetica"/>
                  <a:cs typeface="Helvetica"/>
                  <a:sym typeface="Helvetica"/>
                </a:defRPr>
              </a:pPr>
              <a:endParaRPr kumimoji="0" sz="6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4" name="组合 13"/>
          <p:cNvGrpSpPr/>
          <p:nvPr/>
        </p:nvGrpSpPr>
        <p:grpSpPr>
          <a:xfrm>
            <a:off x="9315842" y="2618394"/>
            <a:ext cx="694180" cy="694180"/>
            <a:chOff x="9786871" y="2866597"/>
            <a:chExt cx="694180" cy="694180"/>
          </a:xfrm>
          <a:solidFill>
            <a:srgbClr val="0A4A92"/>
          </a:solidFill>
        </p:grpSpPr>
        <p:sp>
          <p:nvSpPr>
            <p:cNvPr id="15" name="Shape 754"/>
            <p:cNvSpPr/>
            <p:nvPr/>
          </p:nvSpPr>
          <p:spPr>
            <a:xfrm rot="16200000">
              <a:off x="9786871" y="2866597"/>
              <a:ext cx="694180" cy="694180"/>
            </a:xfrm>
            <a:prstGeom prst="ellipse">
              <a:avLst/>
            </a:prstGeom>
            <a:grpFill/>
            <a:ln w="12700" cap="flat">
              <a:noFill/>
              <a:miter lim="400000"/>
            </a:ln>
            <a:effectLst/>
          </p:spPr>
          <p:txBody>
            <a:bodyPr wrap="square" lIns="0" tIns="0" rIns="0" bIns="0" numCol="1" anchor="ctr">
              <a:noAutofit/>
            </a:bodyPr>
            <a:lstStyle/>
            <a:p>
              <a:pPr marL="0" marR="0" lvl="0" indent="0" defTabSz="292100" eaLnBrk="1" fontAlgn="auto" latinLnBrk="0" hangingPunct="1">
                <a:lnSpc>
                  <a:spcPct val="100000"/>
                </a:lnSpc>
                <a:spcBef>
                  <a:spcPts val="0"/>
                </a:spcBef>
                <a:spcAft>
                  <a:spcPts val="0"/>
                </a:spcAft>
                <a:buClrTx/>
                <a:buSzTx/>
                <a:buFontTx/>
                <a:buNone/>
                <a:defRPr sz="3500" cap="all">
                  <a:solidFill>
                    <a:srgbClr val="FFFFFF"/>
                  </a:solidFill>
                </a:defRPr>
              </a:pPr>
              <a:endParaRPr kumimoji="0" sz="1750" b="0" i="0" u="none" strike="noStrike" kern="0" cap="all"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6" name="Group 71"/>
            <p:cNvGrpSpPr/>
            <p:nvPr/>
          </p:nvGrpSpPr>
          <p:grpSpPr>
            <a:xfrm>
              <a:off x="9975700" y="3070258"/>
              <a:ext cx="309139" cy="309138"/>
              <a:chOff x="5621339" y="3012618"/>
              <a:chExt cx="520701" cy="520699"/>
            </a:xfrm>
            <a:grpFill/>
          </p:grpSpPr>
          <p:sp>
            <p:nvSpPr>
              <p:cNvPr id="17" name="Freeform 78"/>
              <p:cNvSpPr>
                <a:spLocks noChangeArrowheads="1"/>
              </p:cNvSpPr>
              <p:nvPr/>
            </p:nvSpPr>
            <p:spPr bwMode="auto">
              <a:xfrm>
                <a:off x="5621339" y="3012618"/>
                <a:ext cx="520701" cy="520699"/>
              </a:xfrm>
              <a:custGeom>
                <a:avLst/>
                <a:gdLst>
                  <a:gd name="T0" fmla="*/ 497 w 498"/>
                  <a:gd name="T1" fmla="*/ 249 h 498"/>
                  <a:gd name="T2" fmla="*/ 497 w 498"/>
                  <a:gd name="T3" fmla="*/ 249 h 498"/>
                  <a:gd name="T4" fmla="*/ 249 w 498"/>
                  <a:gd name="T5" fmla="*/ 497 h 498"/>
                  <a:gd name="T6" fmla="*/ 0 w 498"/>
                  <a:gd name="T7" fmla="*/ 249 h 498"/>
                  <a:gd name="T8" fmla="*/ 249 w 498"/>
                  <a:gd name="T9" fmla="*/ 0 h 498"/>
                  <a:gd name="T10" fmla="*/ 497 w 498"/>
                  <a:gd name="T11" fmla="*/ 249 h 498"/>
                </a:gdLst>
                <a:ahLst/>
                <a:cxnLst>
                  <a:cxn ang="0">
                    <a:pos x="T0" y="T1"/>
                  </a:cxn>
                  <a:cxn ang="0">
                    <a:pos x="T2" y="T3"/>
                  </a:cxn>
                  <a:cxn ang="0">
                    <a:pos x="T4" y="T5"/>
                  </a:cxn>
                  <a:cxn ang="0">
                    <a:pos x="T6" y="T7"/>
                  </a:cxn>
                  <a:cxn ang="0">
                    <a:pos x="T8" y="T9"/>
                  </a:cxn>
                  <a:cxn ang="0">
                    <a:pos x="T10" y="T11"/>
                  </a:cxn>
                </a:cxnLst>
                <a:rect l="0" t="0" r="r" b="b"/>
                <a:pathLst>
                  <a:path w="498" h="498">
                    <a:moveTo>
                      <a:pt x="497" y="249"/>
                    </a:moveTo>
                    <a:lnTo>
                      <a:pt x="497" y="249"/>
                    </a:lnTo>
                    <a:cubicBezTo>
                      <a:pt x="497" y="381"/>
                      <a:pt x="381" y="497"/>
                      <a:pt x="249" y="497"/>
                    </a:cubicBezTo>
                    <a:cubicBezTo>
                      <a:pt x="116" y="497"/>
                      <a:pt x="0" y="381"/>
                      <a:pt x="0" y="249"/>
                    </a:cubicBezTo>
                    <a:cubicBezTo>
                      <a:pt x="0" y="116"/>
                      <a:pt x="116" y="0"/>
                      <a:pt x="249" y="0"/>
                    </a:cubicBezTo>
                    <a:cubicBezTo>
                      <a:pt x="381" y="0"/>
                      <a:pt x="497" y="116"/>
                      <a:pt x="497" y="249"/>
                    </a:cubicBezTo>
                  </a:path>
                </a:pathLst>
              </a:custGeom>
              <a:grpFill/>
              <a:ln w="18000" cap="flat">
                <a:solidFill>
                  <a:srgbClr val="FFFFFF"/>
                </a:solid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Line 79"/>
              <p:cNvSpPr>
                <a:spLocks noChangeShapeType="1"/>
              </p:cNvSpPr>
              <p:nvPr/>
            </p:nvSpPr>
            <p:spPr bwMode="auto">
              <a:xfrm>
                <a:off x="5878515" y="3012618"/>
                <a:ext cx="4763" cy="258762"/>
              </a:xfrm>
              <a:prstGeom prst="line">
                <a:avLst/>
              </a:pr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Line 80"/>
              <p:cNvSpPr>
                <a:spLocks noChangeShapeType="1"/>
              </p:cNvSpPr>
              <p:nvPr/>
            </p:nvSpPr>
            <p:spPr bwMode="auto">
              <a:xfrm flipH="1" flipV="1">
                <a:off x="5875339" y="3271380"/>
                <a:ext cx="179388" cy="179388"/>
              </a:xfrm>
              <a:prstGeom prst="line">
                <a:avLst/>
              </a:pr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Line 81"/>
              <p:cNvSpPr>
                <a:spLocks noChangeShapeType="1"/>
              </p:cNvSpPr>
              <p:nvPr/>
            </p:nvSpPr>
            <p:spPr bwMode="auto">
              <a:xfrm flipH="1">
                <a:off x="5875339" y="3099931"/>
                <a:ext cx="179388" cy="171449"/>
              </a:xfrm>
              <a:prstGeom prst="line">
                <a:avLst/>
              </a:pr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21" name="组合 20"/>
          <p:cNvGrpSpPr/>
          <p:nvPr/>
        </p:nvGrpSpPr>
        <p:grpSpPr>
          <a:xfrm>
            <a:off x="6476647" y="2965485"/>
            <a:ext cx="1388360" cy="1388360"/>
            <a:chOff x="6947676" y="3213688"/>
            <a:chExt cx="1388360" cy="1388360"/>
          </a:xfrm>
          <a:solidFill>
            <a:srgbClr val="0A4A92"/>
          </a:solidFill>
        </p:grpSpPr>
        <p:sp>
          <p:nvSpPr>
            <p:cNvPr id="22" name="Shape 744"/>
            <p:cNvSpPr/>
            <p:nvPr/>
          </p:nvSpPr>
          <p:spPr>
            <a:xfrm rot="16200000">
              <a:off x="6947676" y="3213688"/>
              <a:ext cx="1388360" cy="1388360"/>
            </a:xfrm>
            <a:prstGeom prst="ellipse">
              <a:avLst/>
            </a:prstGeom>
            <a:grpFill/>
            <a:ln w="12700" cap="flat">
              <a:noFill/>
              <a:miter lim="400000"/>
            </a:ln>
            <a:effectLst/>
          </p:spPr>
          <p:txBody>
            <a:bodyPr wrap="square" lIns="0" tIns="0" rIns="0" bIns="0" numCol="1" anchor="ctr">
              <a:noAutofit/>
            </a:bodyPr>
            <a:lstStyle/>
            <a:p>
              <a:pPr marL="0" marR="0" lvl="0" indent="0" defTabSz="914400" eaLnBrk="1" fontAlgn="auto" latinLnBrk="0" hangingPunct="1">
                <a:lnSpc>
                  <a:spcPct val="90000"/>
                </a:lnSpc>
                <a:spcBef>
                  <a:spcPts val="0"/>
                </a:spcBef>
                <a:spcAft>
                  <a:spcPts val="0"/>
                </a:spcAft>
                <a:buClrTx/>
                <a:buSzTx/>
                <a:buFontTx/>
                <a:buNone/>
                <a:defRPr sz="4000">
                  <a:solidFill>
                    <a:srgbClr val="FFFFFF"/>
                  </a:solidFill>
                </a:defRPr>
              </a:pPr>
              <a:endParaRPr kumimoji="0" sz="2000" b="0" i="0" u="none" strike="noStrike" kern="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3" name="Group 76"/>
            <p:cNvGrpSpPr/>
            <p:nvPr/>
          </p:nvGrpSpPr>
          <p:grpSpPr>
            <a:xfrm>
              <a:off x="7328718" y="3584767"/>
              <a:ext cx="620042" cy="620044"/>
              <a:chOff x="6726240" y="3012618"/>
              <a:chExt cx="520698" cy="520700"/>
            </a:xfrm>
            <a:grpFill/>
          </p:grpSpPr>
          <p:sp>
            <p:nvSpPr>
              <p:cNvPr id="24" name="Freeform 82"/>
              <p:cNvSpPr>
                <a:spLocks noChangeArrowheads="1"/>
              </p:cNvSpPr>
              <p:nvPr/>
            </p:nvSpPr>
            <p:spPr bwMode="auto">
              <a:xfrm>
                <a:off x="6726240" y="3063419"/>
                <a:ext cx="469899" cy="469899"/>
              </a:xfrm>
              <a:custGeom>
                <a:avLst/>
                <a:gdLst>
                  <a:gd name="T0" fmla="*/ 447 w 448"/>
                  <a:gd name="T1" fmla="*/ 215 h 448"/>
                  <a:gd name="T2" fmla="*/ 447 w 448"/>
                  <a:gd name="T3" fmla="*/ 215 h 448"/>
                  <a:gd name="T4" fmla="*/ 447 w 448"/>
                  <a:gd name="T5" fmla="*/ 381 h 448"/>
                  <a:gd name="T6" fmla="*/ 381 w 448"/>
                  <a:gd name="T7" fmla="*/ 447 h 448"/>
                  <a:gd name="T8" fmla="*/ 66 w 448"/>
                  <a:gd name="T9" fmla="*/ 447 h 448"/>
                  <a:gd name="T10" fmla="*/ 0 w 448"/>
                  <a:gd name="T11" fmla="*/ 381 h 448"/>
                  <a:gd name="T12" fmla="*/ 0 w 448"/>
                  <a:gd name="T13" fmla="*/ 66 h 448"/>
                  <a:gd name="T14" fmla="*/ 66 w 448"/>
                  <a:gd name="T15" fmla="*/ 0 h 448"/>
                  <a:gd name="T16" fmla="*/ 232 w 448"/>
                  <a:gd name="T17"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448">
                    <a:moveTo>
                      <a:pt x="447" y="215"/>
                    </a:moveTo>
                    <a:lnTo>
                      <a:pt x="447" y="215"/>
                    </a:lnTo>
                    <a:cubicBezTo>
                      <a:pt x="447" y="381"/>
                      <a:pt x="447" y="381"/>
                      <a:pt x="447" y="381"/>
                    </a:cubicBezTo>
                    <a:cubicBezTo>
                      <a:pt x="447" y="414"/>
                      <a:pt x="414" y="447"/>
                      <a:pt x="381" y="447"/>
                    </a:cubicBezTo>
                    <a:cubicBezTo>
                      <a:pt x="66" y="447"/>
                      <a:pt x="66" y="447"/>
                      <a:pt x="66" y="447"/>
                    </a:cubicBezTo>
                    <a:cubicBezTo>
                      <a:pt x="33" y="447"/>
                      <a:pt x="0" y="414"/>
                      <a:pt x="0" y="381"/>
                    </a:cubicBezTo>
                    <a:cubicBezTo>
                      <a:pt x="0" y="66"/>
                      <a:pt x="0" y="66"/>
                      <a:pt x="0" y="66"/>
                    </a:cubicBezTo>
                    <a:cubicBezTo>
                      <a:pt x="0" y="34"/>
                      <a:pt x="33" y="0"/>
                      <a:pt x="66" y="0"/>
                    </a:cubicBezTo>
                    <a:cubicBezTo>
                      <a:pt x="232" y="0"/>
                      <a:pt x="232" y="0"/>
                      <a:pt x="232" y="0"/>
                    </a:cubicBezTo>
                  </a:path>
                </a:pathLst>
              </a:cu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83"/>
              <p:cNvSpPr>
                <a:spLocks noChangeArrowheads="1"/>
              </p:cNvSpPr>
              <p:nvPr/>
            </p:nvSpPr>
            <p:spPr bwMode="auto">
              <a:xfrm>
                <a:off x="6846888" y="3012618"/>
                <a:ext cx="400050" cy="401637"/>
              </a:xfrm>
              <a:custGeom>
                <a:avLst/>
                <a:gdLst>
                  <a:gd name="T0" fmla="*/ 0 w 382"/>
                  <a:gd name="T1" fmla="*/ 381 h 382"/>
                  <a:gd name="T2" fmla="*/ 16 w 382"/>
                  <a:gd name="T3" fmla="*/ 265 h 382"/>
                  <a:gd name="T4" fmla="*/ 281 w 382"/>
                  <a:gd name="T5" fmla="*/ 0 h 382"/>
                  <a:gd name="T6" fmla="*/ 381 w 382"/>
                  <a:gd name="T7" fmla="*/ 100 h 382"/>
                  <a:gd name="T8" fmla="*/ 116 w 382"/>
                  <a:gd name="T9" fmla="*/ 365 h 382"/>
                  <a:gd name="T10" fmla="*/ 0 w 382"/>
                  <a:gd name="T11" fmla="*/ 381 h 382"/>
                </a:gdLst>
                <a:ahLst/>
                <a:cxnLst>
                  <a:cxn ang="0">
                    <a:pos x="T0" y="T1"/>
                  </a:cxn>
                  <a:cxn ang="0">
                    <a:pos x="T2" y="T3"/>
                  </a:cxn>
                  <a:cxn ang="0">
                    <a:pos x="T4" y="T5"/>
                  </a:cxn>
                  <a:cxn ang="0">
                    <a:pos x="T6" y="T7"/>
                  </a:cxn>
                  <a:cxn ang="0">
                    <a:pos x="T8" y="T9"/>
                  </a:cxn>
                  <a:cxn ang="0">
                    <a:pos x="T10" y="T11"/>
                  </a:cxn>
                </a:cxnLst>
                <a:rect l="0" t="0" r="r" b="b"/>
                <a:pathLst>
                  <a:path w="382" h="382">
                    <a:moveTo>
                      <a:pt x="0" y="381"/>
                    </a:moveTo>
                    <a:lnTo>
                      <a:pt x="16" y="265"/>
                    </a:lnTo>
                    <a:lnTo>
                      <a:pt x="281" y="0"/>
                    </a:lnTo>
                    <a:lnTo>
                      <a:pt x="381" y="100"/>
                    </a:lnTo>
                    <a:lnTo>
                      <a:pt x="116" y="365"/>
                    </a:lnTo>
                    <a:lnTo>
                      <a:pt x="0" y="381"/>
                    </a:lnTo>
                  </a:path>
                </a:pathLst>
              </a:custGeom>
              <a:grpFill/>
              <a:ln w="9525" cap="flat">
                <a:solidFill>
                  <a:srgbClr val="FFFFFF"/>
                </a:solidFill>
                <a:beve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26" name="组合 25"/>
          <p:cNvGrpSpPr/>
          <p:nvPr/>
        </p:nvGrpSpPr>
        <p:grpSpPr>
          <a:xfrm>
            <a:off x="8198213" y="1681252"/>
            <a:ext cx="694180" cy="694180"/>
            <a:chOff x="8669242" y="1929455"/>
            <a:chExt cx="694180" cy="694180"/>
          </a:xfrm>
          <a:solidFill>
            <a:srgbClr val="0A4A92"/>
          </a:solidFill>
        </p:grpSpPr>
        <p:sp>
          <p:nvSpPr>
            <p:cNvPr id="27" name="Shape 763"/>
            <p:cNvSpPr/>
            <p:nvPr/>
          </p:nvSpPr>
          <p:spPr>
            <a:xfrm rot="16200000">
              <a:off x="8669242" y="1929455"/>
              <a:ext cx="694180" cy="694180"/>
            </a:xfrm>
            <a:prstGeom prst="ellipse">
              <a:avLst/>
            </a:prstGeom>
            <a:grpFill/>
            <a:ln w="12700" cap="flat">
              <a:noFill/>
              <a:miter lim="400000"/>
            </a:ln>
            <a:effectLst/>
          </p:spPr>
          <p:txBody>
            <a:bodyPr wrap="square" lIns="0" tIns="0" rIns="0" bIns="0" numCol="1" anchor="ctr">
              <a:noAutofit/>
            </a:bodyPr>
            <a:lstStyle/>
            <a:p>
              <a:pPr marL="0" marR="0" lvl="0" indent="0" defTabSz="292100" eaLnBrk="1" fontAlgn="auto" latinLnBrk="0" hangingPunct="1">
                <a:lnSpc>
                  <a:spcPct val="100000"/>
                </a:lnSpc>
                <a:spcBef>
                  <a:spcPts val="0"/>
                </a:spcBef>
                <a:spcAft>
                  <a:spcPts val="0"/>
                </a:spcAft>
                <a:buClrTx/>
                <a:buSzTx/>
                <a:buFontTx/>
                <a:buNone/>
                <a:defRPr sz="3500" cap="all">
                  <a:solidFill>
                    <a:srgbClr val="FFFFFF"/>
                  </a:solidFill>
                </a:defRPr>
              </a:pPr>
              <a:endParaRPr kumimoji="0" sz="1750" b="0" i="0" u="none" strike="noStrike" kern="0" cap="all"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8" name="Group 79"/>
            <p:cNvGrpSpPr/>
            <p:nvPr/>
          </p:nvGrpSpPr>
          <p:grpSpPr>
            <a:xfrm>
              <a:off x="8885890" y="2099686"/>
              <a:ext cx="245991" cy="309138"/>
              <a:chOff x="10091739" y="3012618"/>
              <a:chExt cx="414338" cy="520699"/>
            </a:xfrm>
            <a:grpFill/>
          </p:grpSpPr>
          <p:sp>
            <p:nvSpPr>
              <p:cNvPr id="29" name="Freeform 86"/>
              <p:cNvSpPr>
                <a:spLocks noChangeArrowheads="1"/>
              </p:cNvSpPr>
              <p:nvPr/>
            </p:nvSpPr>
            <p:spPr bwMode="auto">
              <a:xfrm>
                <a:off x="10161588" y="3082467"/>
                <a:ext cx="276226" cy="138113"/>
              </a:xfrm>
              <a:custGeom>
                <a:avLst/>
                <a:gdLst>
                  <a:gd name="T0" fmla="*/ 0 w 266"/>
                  <a:gd name="T1" fmla="*/ 132 h 133"/>
                  <a:gd name="T2" fmla="*/ 0 w 266"/>
                  <a:gd name="T3" fmla="*/ 132 h 133"/>
                  <a:gd name="T4" fmla="*/ 132 w 266"/>
                  <a:gd name="T5" fmla="*/ 0 h 133"/>
                  <a:gd name="T6" fmla="*/ 265 w 266"/>
                  <a:gd name="T7" fmla="*/ 132 h 133"/>
                </a:gdLst>
                <a:ahLst/>
                <a:cxnLst>
                  <a:cxn ang="0">
                    <a:pos x="T0" y="T1"/>
                  </a:cxn>
                  <a:cxn ang="0">
                    <a:pos x="T2" y="T3"/>
                  </a:cxn>
                  <a:cxn ang="0">
                    <a:pos x="T4" y="T5"/>
                  </a:cxn>
                  <a:cxn ang="0">
                    <a:pos x="T6" y="T7"/>
                  </a:cxn>
                </a:cxnLst>
                <a:rect l="0" t="0" r="r" b="b"/>
                <a:pathLst>
                  <a:path w="266" h="133">
                    <a:moveTo>
                      <a:pt x="0" y="132"/>
                    </a:moveTo>
                    <a:lnTo>
                      <a:pt x="0" y="132"/>
                    </a:lnTo>
                    <a:cubicBezTo>
                      <a:pt x="0" y="66"/>
                      <a:pt x="66" y="0"/>
                      <a:pt x="132" y="0"/>
                    </a:cubicBezTo>
                    <a:cubicBezTo>
                      <a:pt x="199" y="0"/>
                      <a:pt x="265" y="66"/>
                      <a:pt x="265" y="132"/>
                    </a:cubicBezTo>
                  </a:path>
                </a:pathLst>
              </a:cu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87"/>
              <p:cNvSpPr>
                <a:spLocks noChangeArrowheads="1"/>
              </p:cNvSpPr>
              <p:nvPr/>
            </p:nvSpPr>
            <p:spPr bwMode="auto">
              <a:xfrm>
                <a:off x="10437814" y="3326943"/>
                <a:ext cx="68262" cy="104774"/>
              </a:xfrm>
              <a:custGeom>
                <a:avLst/>
                <a:gdLst>
                  <a:gd name="T0" fmla="*/ 0 w 67"/>
                  <a:gd name="T1" fmla="*/ 0 h 100"/>
                  <a:gd name="T2" fmla="*/ 0 w 67"/>
                  <a:gd name="T3" fmla="*/ 0 h 100"/>
                  <a:gd name="T4" fmla="*/ 66 w 67"/>
                  <a:gd name="T5" fmla="*/ 99 h 100"/>
                </a:gdLst>
                <a:ahLst/>
                <a:cxnLst>
                  <a:cxn ang="0">
                    <a:pos x="T0" y="T1"/>
                  </a:cxn>
                  <a:cxn ang="0">
                    <a:pos x="T2" y="T3"/>
                  </a:cxn>
                  <a:cxn ang="0">
                    <a:pos x="T4" y="T5"/>
                  </a:cxn>
                </a:cxnLst>
                <a:rect l="0" t="0" r="r" b="b"/>
                <a:pathLst>
                  <a:path w="67" h="100">
                    <a:moveTo>
                      <a:pt x="0" y="0"/>
                    </a:moveTo>
                    <a:lnTo>
                      <a:pt x="0" y="0"/>
                    </a:lnTo>
                    <a:cubicBezTo>
                      <a:pt x="0" y="50"/>
                      <a:pt x="33" y="99"/>
                      <a:pt x="66" y="99"/>
                    </a:cubicBezTo>
                  </a:path>
                </a:pathLst>
              </a:cu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88"/>
              <p:cNvSpPr>
                <a:spLocks noChangeArrowheads="1"/>
              </p:cNvSpPr>
              <p:nvPr/>
            </p:nvSpPr>
            <p:spPr bwMode="auto">
              <a:xfrm>
                <a:off x="10091739" y="3326943"/>
                <a:ext cx="69849" cy="104774"/>
              </a:xfrm>
              <a:custGeom>
                <a:avLst/>
                <a:gdLst>
                  <a:gd name="T0" fmla="*/ 0 w 67"/>
                  <a:gd name="T1" fmla="*/ 99 h 100"/>
                  <a:gd name="T2" fmla="*/ 0 w 67"/>
                  <a:gd name="T3" fmla="*/ 99 h 100"/>
                  <a:gd name="T4" fmla="*/ 66 w 67"/>
                  <a:gd name="T5" fmla="*/ 0 h 100"/>
                </a:gdLst>
                <a:ahLst/>
                <a:cxnLst>
                  <a:cxn ang="0">
                    <a:pos x="T0" y="T1"/>
                  </a:cxn>
                  <a:cxn ang="0">
                    <a:pos x="T2" y="T3"/>
                  </a:cxn>
                  <a:cxn ang="0">
                    <a:pos x="T4" y="T5"/>
                  </a:cxn>
                </a:cxnLst>
                <a:rect l="0" t="0" r="r" b="b"/>
                <a:pathLst>
                  <a:path w="67" h="100">
                    <a:moveTo>
                      <a:pt x="0" y="99"/>
                    </a:moveTo>
                    <a:lnTo>
                      <a:pt x="0" y="99"/>
                    </a:lnTo>
                    <a:cubicBezTo>
                      <a:pt x="33" y="99"/>
                      <a:pt x="66" y="50"/>
                      <a:pt x="66" y="0"/>
                    </a:cubicBezTo>
                  </a:path>
                </a:pathLst>
              </a:cu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Line 89"/>
              <p:cNvSpPr>
                <a:spLocks noChangeShapeType="1"/>
              </p:cNvSpPr>
              <p:nvPr/>
            </p:nvSpPr>
            <p:spPr bwMode="auto">
              <a:xfrm>
                <a:off x="10091739" y="3426954"/>
                <a:ext cx="414338" cy="4763"/>
              </a:xfrm>
              <a:prstGeom prst="line">
                <a:avLst/>
              </a:pr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Line 90"/>
              <p:cNvSpPr>
                <a:spLocks noChangeShapeType="1"/>
              </p:cNvSpPr>
              <p:nvPr/>
            </p:nvSpPr>
            <p:spPr bwMode="auto">
              <a:xfrm flipV="1">
                <a:off x="10161588" y="3220579"/>
                <a:ext cx="4763" cy="109537"/>
              </a:xfrm>
              <a:prstGeom prst="line">
                <a:avLst/>
              </a:pr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Line 91"/>
              <p:cNvSpPr>
                <a:spLocks noChangeShapeType="1"/>
              </p:cNvSpPr>
              <p:nvPr/>
            </p:nvSpPr>
            <p:spPr bwMode="auto">
              <a:xfrm flipV="1">
                <a:off x="10437814" y="3220579"/>
                <a:ext cx="4763" cy="109537"/>
              </a:xfrm>
              <a:prstGeom prst="line">
                <a:avLst/>
              </a:pr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92"/>
              <p:cNvSpPr>
                <a:spLocks noChangeArrowheads="1"/>
              </p:cNvSpPr>
              <p:nvPr/>
            </p:nvSpPr>
            <p:spPr bwMode="auto">
              <a:xfrm>
                <a:off x="10229851" y="3426954"/>
                <a:ext cx="138112" cy="106363"/>
              </a:xfrm>
              <a:custGeom>
                <a:avLst/>
                <a:gdLst>
                  <a:gd name="T0" fmla="*/ 133 w 134"/>
                  <a:gd name="T1" fmla="*/ 0 h 101"/>
                  <a:gd name="T2" fmla="*/ 133 w 134"/>
                  <a:gd name="T3" fmla="*/ 0 h 101"/>
                  <a:gd name="T4" fmla="*/ 133 w 134"/>
                  <a:gd name="T5" fmla="*/ 34 h 101"/>
                  <a:gd name="T6" fmla="*/ 66 w 134"/>
                  <a:gd name="T7" fmla="*/ 100 h 101"/>
                  <a:gd name="T8" fmla="*/ 0 w 134"/>
                  <a:gd name="T9" fmla="*/ 34 h 101"/>
                  <a:gd name="T10" fmla="*/ 0 w 134"/>
                  <a:gd name="T11" fmla="*/ 0 h 101"/>
                </a:gdLst>
                <a:ahLst/>
                <a:cxnLst>
                  <a:cxn ang="0">
                    <a:pos x="T0" y="T1"/>
                  </a:cxn>
                  <a:cxn ang="0">
                    <a:pos x="T2" y="T3"/>
                  </a:cxn>
                  <a:cxn ang="0">
                    <a:pos x="T4" y="T5"/>
                  </a:cxn>
                  <a:cxn ang="0">
                    <a:pos x="T6" y="T7"/>
                  </a:cxn>
                  <a:cxn ang="0">
                    <a:pos x="T8" y="T9"/>
                  </a:cxn>
                  <a:cxn ang="0">
                    <a:pos x="T10" y="T11"/>
                  </a:cxn>
                </a:cxnLst>
                <a:rect l="0" t="0" r="r" b="b"/>
                <a:pathLst>
                  <a:path w="134" h="101">
                    <a:moveTo>
                      <a:pt x="133" y="0"/>
                    </a:moveTo>
                    <a:lnTo>
                      <a:pt x="133" y="0"/>
                    </a:lnTo>
                    <a:cubicBezTo>
                      <a:pt x="133" y="17"/>
                      <a:pt x="133" y="17"/>
                      <a:pt x="133" y="34"/>
                    </a:cubicBezTo>
                    <a:cubicBezTo>
                      <a:pt x="133" y="67"/>
                      <a:pt x="100" y="100"/>
                      <a:pt x="66" y="100"/>
                    </a:cubicBezTo>
                    <a:cubicBezTo>
                      <a:pt x="34" y="100"/>
                      <a:pt x="0" y="67"/>
                      <a:pt x="0" y="34"/>
                    </a:cubicBezTo>
                    <a:cubicBezTo>
                      <a:pt x="0" y="17"/>
                      <a:pt x="0" y="17"/>
                      <a:pt x="0" y="0"/>
                    </a:cubicBezTo>
                  </a:path>
                </a:pathLst>
              </a:cu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Line 93"/>
              <p:cNvSpPr>
                <a:spLocks noChangeShapeType="1"/>
              </p:cNvSpPr>
              <p:nvPr/>
            </p:nvSpPr>
            <p:spPr bwMode="auto">
              <a:xfrm>
                <a:off x="10299703" y="3012618"/>
                <a:ext cx="4763" cy="69851"/>
              </a:xfrm>
              <a:prstGeom prst="line">
                <a:avLst/>
              </a:pr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37" name="组合 36"/>
          <p:cNvGrpSpPr/>
          <p:nvPr/>
        </p:nvGrpSpPr>
        <p:grpSpPr>
          <a:xfrm>
            <a:off x="8198213" y="4943896"/>
            <a:ext cx="694180" cy="694180"/>
            <a:chOff x="8669242" y="5192099"/>
            <a:chExt cx="694180" cy="694180"/>
          </a:xfrm>
          <a:solidFill>
            <a:schemeClr val="bg1">
              <a:lumMod val="65000"/>
            </a:schemeClr>
          </a:solidFill>
        </p:grpSpPr>
        <p:sp>
          <p:nvSpPr>
            <p:cNvPr id="38" name="Shape 751"/>
            <p:cNvSpPr/>
            <p:nvPr/>
          </p:nvSpPr>
          <p:spPr>
            <a:xfrm rot="16200000">
              <a:off x="8669242" y="5192099"/>
              <a:ext cx="694180" cy="694180"/>
            </a:xfrm>
            <a:prstGeom prst="ellipse">
              <a:avLst/>
            </a:prstGeom>
            <a:grpFill/>
            <a:ln w="12700" cap="flat">
              <a:noFill/>
              <a:miter lim="400000"/>
            </a:ln>
            <a:effectLst/>
          </p:spPr>
          <p:txBody>
            <a:bodyPr wrap="square" lIns="0" tIns="0" rIns="0" bIns="0" numCol="1" anchor="ctr">
              <a:noAutofit/>
            </a:bodyPr>
            <a:lstStyle/>
            <a:p>
              <a:pPr marL="0" marR="0" lvl="0" indent="0" defTabSz="292100" eaLnBrk="1" fontAlgn="auto" latinLnBrk="0" hangingPunct="1">
                <a:lnSpc>
                  <a:spcPct val="100000"/>
                </a:lnSpc>
                <a:spcBef>
                  <a:spcPts val="0"/>
                </a:spcBef>
                <a:spcAft>
                  <a:spcPts val="0"/>
                </a:spcAft>
                <a:buClrTx/>
                <a:buSzTx/>
                <a:buFontTx/>
                <a:buNone/>
                <a:defRPr sz="3500" cap="all">
                  <a:solidFill>
                    <a:srgbClr val="FFFFFF"/>
                  </a:solidFill>
                </a:defRPr>
              </a:pPr>
              <a:endParaRPr kumimoji="0" sz="1750" b="0" i="0" u="none" strike="noStrike" kern="0" cap="all"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9" name="Group 88"/>
            <p:cNvGrpSpPr/>
            <p:nvPr/>
          </p:nvGrpSpPr>
          <p:grpSpPr>
            <a:xfrm>
              <a:off x="8886323" y="5374062"/>
              <a:ext cx="278978" cy="308196"/>
              <a:chOff x="6757988" y="6328905"/>
              <a:chExt cx="469899" cy="519113"/>
            </a:xfrm>
            <a:grpFill/>
          </p:grpSpPr>
          <p:sp>
            <p:nvSpPr>
              <p:cNvPr id="40" name="Freeform 205"/>
              <p:cNvSpPr>
                <a:spLocks noChangeArrowheads="1"/>
              </p:cNvSpPr>
              <p:nvPr/>
            </p:nvSpPr>
            <p:spPr bwMode="auto">
              <a:xfrm>
                <a:off x="6864351" y="6328905"/>
                <a:ext cx="363536" cy="519113"/>
              </a:xfrm>
              <a:custGeom>
                <a:avLst/>
                <a:gdLst>
                  <a:gd name="T0" fmla="*/ 0 w 349"/>
                  <a:gd name="T1" fmla="*/ 0 h 497"/>
                  <a:gd name="T2" fmla="*/ 0 w 349"/>
                  <a:gd name="T3" fmla="*/ 0 h 497"/>
                  <a:gd name="T4" fmla="*/ 0 w 349"/>
                  <a:gd name="T5" fmla="*/ 414 h 497"/>
                  <a:gd name="T6" fmla="*/ 67 w 349"/>
                  <a:gd name="T7" fmla="*/ 480 h 497"/>
                  <a:gd name="T8" fmla="*/ 249 w 349"/>
                  <a:gd name="T9" fmla="*/ 480 h 497"/>
                  <a:gd name="T10" fmla="*/ 331 w 349"/>
                  <a:gd name="T11" fmla="*/ 430 h 497"/>
                  <a:gd name="T12" fmla="*/ 331 w 349"/>
                  <a:gd name="T13" fmla="*/ 264 h 497"/>
                  <a:gd name="T14" fmla="*/ 265 w 349"/>
                  <a:gd name="T15" fmla="*/ 182 h 497"/>
                  <a:gd name="T16" fmla="*/ 100 w 349"/>
                  <a:gd name="T17" fmla="*/ 198 h 497"/>
                  <a:gd name="T18" fmla="*/ 100 w 349"/>
                  <a:gd name="T19" fmla="*/ 165 h 497"/>
                  <a:gd name="T20" fmla="*/ 0 w 349"/>
                  <a:gd name="T21" fmla="*/ 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497">
                    <a:moveTo>
                      <a:pt x="0" y="0"/>
                    </a:moveTo>
                    <a:lnTo>
                      <a:pt x="0" y="0"/>
                    </a:lnTo>
                    <a:cubicBezTo>
                      <a:pt x="0" y="414"/>
                      <a:pt x="0" y="414"/>
                      <a:pt x="0" y="414"/>
                    </a:cubicBezTo>
                    <a:cubicBezTo>
                      <a:pt x="0" y="446"/>
                      <a:pt x="34" y="463"/>
                      <a:pt x="67" y="480"/>
                    </a:cubicBezTo>
                    <a:cubicBezTo>
                      <a:pt x="249" y="480"/>
                      <a:pt x="249" y="480"/>
                      <a:pt x="249" y="480"/>
                    </a:cubicBezTo>
                    <a:cubicBezTo>
                      <a:pt x="298" y="496"/>
                      <a:pt x="315" y="463"/>
                      <a:pt x="331" y="430"/>
                    </a:cubicBezTo>
                    <a:cubicBezTo>
                      <a:pt x="331" y="264"/>
                      <a:pt x="331" y="264"/>
                      <a:pt x="331" y="264"/>
                    </a:cubicBezTo>
                    <a:cubicBezTo>
                      <a:pt x="348" y="215"/>
                      <a:pt x="298" y="182"/>
                      <a:pt x="265" y="182"/>
                    </a:cubicBezTo>
                    <a:cubicBezTo>
                      <a:pt x="100" y="198"/>
                      <a:pt x="100" y="198"/>
                      <a:pt x="100" y="198"/>
                    </a:cubicBezTo>
                    <a:cubicBezTo>
                      <a:pt x="100" y="165"/>
                      <a:pt x="100" y="165"/>
                      <a:pt x="100" y="165"/>
                    </a:cubicBezTo>
                    <a:cubicBezTo>
                      <a:pt x="116" y="99"/>
                      <a:pt x="67" y="33"/>
                      <a:pt x="0" y="0"/>
                    </a:cubicBezTo>
                  </a:path>
                </a:pathLst>
              </a:custGeom>
              <a:grpFill/>
              <a:ln w="18000" cap="flat">
                <a:solidFill>
                  <a:srgbClr val="FFFFFF"/>
                </a:solid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206"/>
              <p:cNvSpPr>
                <a:spLocks noChangeArrowheads="1"/>
              </p:cNvSpPr>
              <p:nvPr/>
            </p:nvSpPr>
            <p:spPr bwMode="auto">
              <a:xfrm>
                <a:off x="6757988" y="6520992"/>
                <a:ext cx="106363" cy="327026"/>
              </a:xfrm>
              <a:custGeom>
                <a:avLst/>
                <a:gdLst>
                  <a:gd name="T0" fmla="*/ 0 w 100"/>
                  <a:gd name="T1" fmla="*/ 314 h 315"/>
                  <a:gd name="T2" fmla="*/ 99 w 100"/>
                  <a:gd name="T3" fmla="*/ 314 h 315"/>
                  <a:gd name="T4" fmla="*/ 99 w 100"/>
                  <a:gd name="T5" fmla="*/ 0 h 315"/>
                  <a:gd name="T6" fmla="*/ 0 w 100"/>
                  <a:gd name="T7" fmla="*/ 0 h 315"/>
                  <a:gd name="T8" fmla="*/ 0 w 100"/>
                  <a:gd name="T9" fmla="*/ 314 h 315"/>
                </a:gdLst>
                <a:ahLst/>
                <a:cxnLst>
                  <a:cxn ang="0">
                    <a:pos x="T0" y="T1"/>
                  </a:cxn>
                  <a:cxn ang="0">
                    <a:pos x="T2" y="T3"/>
                  </a:cxn>
                  <a:cxn ang="0">
                    <a:pos x="T4" y="T5"/>
                  </a:cxn>
                  <a:cxn ang="0">
                    <a:pos x="T6" y="T7"/>
                  </a:cxn>
                  <a:cxn ang="0">
                    <a:pos x="T8" y="T9"/>
                  </a:cxn>
                </a:cxnLst>
                <a:rect l="0" t="0" r="r" b="b"/>
                <a:pathLst>
                  <a:path w="100" h="315">
                    <a:moveTo>
                      <a:pt x="0" y="314"/>
                    </a:moveTo>
                    <a:lnTo>
                      <a:pt x="99" y="314"/>
                    </a:lnTo>
                    <a:lnTo>
                      <a:pt x="99" y="0"/>
                    </a:lnTo>
                    <a:lnTo>
                      <a:pt x="0" y="0"/>
                    </a:lnTo>
                    <a:lnTo>
                      <a:pt x="0" y="314"/>
                    </a:lnTo>
                  </a:path>
                </a:pathLst>
              </a:custGeom>
              <a:grpFill/>
              <a:ln w="9525" cap="flat">
                <a:solidFill>
                  <a:srgbClr val="FFFFFF"/>
                </a:solidFill>
                <a:beve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42" name="组合 41"/>
          <p:cNvGrpSpPr/>
          <p:nvPr/>
        </p:nvGrpSpPr>
        <p:grpSpPr>
          <a:xfrm>
            <a:off x="8198213" y="2768799"/>
            <a:ext cx="694180" cy="694181"/>
            <a:chOff x="8669242" y="3017002"/>
            <a:chExt cx="694180" cy="694181"/>
          </a:xfrm>
          <a:solidFill>
            <a:schemeClr val="bg1">
              <a:lumMod val="65000"/>
            </a:schemeClr>
          </a:solidFill>
        </p:grpSpPr>
        <p:sp>
          <p:nvSpPr>
            <p:cNvPr id="43" name="Shape 757"/>
            <p:cNvSpPr/>
            <p:nvPr/>
          </p:nvSpPr>
          <p:spPr>
            <a:xfrm rot="16200000">
              <a:off x="8669241" y="3017003"/>
              <a:ext cx="694181" cy="694180"/>
            </a:xfrm>
            <a:prstGeom prst="ellipse">
              <a:avLst/>
            </a:prstGeom>
            <a:grpFill/>
            <a:ln w="12700" cap="flat">
              <a:noFill/>
              <a:miter lim="400000"/>
            </a:ln>
            <a:effectLst/>
          </p:spPr>
          <p:txBody>
            <a:bodyPr wrap="square" lIns="0" tIns="0" rIns="0" bIns="0" numCol="1" anchor="ctr">
              <a:noAutofit/>
            </a:bodyPr>
            <a:lstStyle/>
            <a:p>
              <a:pPr marL="0" marR="0" lvl="0" indent="0" defTabSz="292100" eaLnBrk="1" fontAlgn="auto" latinLnBrk="0" hangingPunct="1">
                <a:lnSpc>
                  <a:spcPct val="100000"/>
                </a:lnSpc>
                <a:spcBef>
                  <a:spcPts val="0"/>
                </a:spcBef>
                <a:spcAft>
                  <a:spcPts val="0"/>
                </a:spcAft>
                <a:buClrTx/>
                <a:buSzTx/>
                <a:buFontTx/>
                <a:buNone/>
                <a:defRPr sz="3500" cap="all">
                  <a:solidFill>
                    <a:srgbClr val="FFFFFF"/>
                  </a:solidFill>
                </a:defRPr>
              </a:pPr>
              <a:endParaRPr kumimoji="0" sz="1750" b="0" i="0" u="none" strike="noStrike" kern="0" cap="all"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4" name="Group 91"/>
            <p:cNvGrpSpPr/>
            <p:nvPr/>
          </p:nvGrpSpPr>
          <p:grpSpPr>
            <a:xfrm>
              <a:off x="8870351" y="3213687"/>
              <a:ext cx="309139" cy="308196"/>
              <a:chOff x="10040940" y="6328905"/>
              <a:chExt cx="520701" cy="519113"/>
            </a:xfrm>
            <a:grpFill/>
          </p:grpSpPr>
          <p:sp>
            <p:nvSpPr>
              <p:cNvPr id="45" name="Freeform 222"/>
              <p:cNvSpPr>
                <a:spLocks noChangeArrowheads="1"/>
              </p:cNvSpPr>
              <p:nvPr/>
            </p:nvSpPr>
            <p:spPr bwMode="auto">
              <a:xfrm>
                <a:off x="10040940" y="6328905"/>
                <a:ext cx="106363" cy="104774"/>
              </a:xfrm>
              <a:custGeom>
                <a:avLst/>
                <a:gdLst>
                  <a:gd name="T0" fmla="*/ 100 w 101"/>
                  <a:gd name="T1" fmla="*/ 99 h 100"/>
                  <a:gd name="T2" fmla="*/ 0 w 101"/>
                  <a:gd name="T3" fmla="*/ 99 h 100"/>
                  <a:gd name="T4" fmla="*/ 0 w 101"/>
                  <a:gd name="T5" fmla="*/ 0 h 100"/>
                  <a:gd name="T6" fmla="*/ 100 w 101"/>
                  <a:gd name="T7" fmla="*/ 0 h 100"/>
                  <a:gd name="T8" fmla="*/ 100 w 101"/>
                  <a:gd name="T9" fmla="*/ 99 h 100"/>
                </a:gdLst>
                <a:ahLst/>
                <a:cxnLst>
                  <a:cxn ang="0">
                    <a:pos x="T0" y="T1"/>
                  </a:cxn>
                  <a:cxn ang="0">
                    <a:pos x="T2" y="T3"/>
                  </a:cxn>
                  <a:cxn ang="0">
                    <a:pos x="T4" y="T5"/>
                  </a:cxn>
                  <a:cxn ang="0">
                    <a:pos x="T6" y="T7"/>
                  </a:cxn>
                  <a:cxn ang="0">
                    <a:pos x="T8" y="T9"/>
                  </a:cxn>
                </a:cxnLst>
                <a:rect l="0" t="0" r="r" b="b"/>
                <a:pathLst>
                  <a:path w="101" h="100">
                    <a:moveTo>
                      <a:pt x="100" y="99"/>
                    </a:moveTo>
                    <a:lnTo>
                      <a:pt x="0" y="99"/>
                    </a:lnTo>
                    <a:lnTo>
                      <a:pt x="0" y="0"/>
                    </a:lnTo>
                    <a:lnTo>
                      <a:pt x="100" y="0"/>
                    </a:lnTo>
                    <a:lnTo>
                      <a:pt x="100" y="99"/>
                    </a:lnTo>
                  </a:path>
                </a:pathLst>
              </a:custGeom>
              <a:grpFill/>
              <a:ln w="9525" cap="flat">
                <a:solidFill>
                  <a:srgbClr val="FFFFFF"/>
                </a:solidFill>
                <a:beve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223"/>
              <p:cNvSpPr>
                <a:spLocks noChangeArrowheads="1"/>
              </p:cNvSpPr>
              <p:nvPr/>
            </p:nvSpPr>
            <p:spPr bwMode="auto">
              <a:xfrm>
                <a:off x="10455278" y="6328905"/>
                <a:ext cx="106363" cy="104774"/>
              </a:xfrm>
              <a:custGeom>
                <a:avLst/>
                <a:gdLst>
                  <a:gd name="T0" fmla="*/ 100 w 101"/>
                  <a:gd name="T1" fmla="*/ 99 h 100"/>
                  <a:gd name="T2" fmla="*/ 0 w 101"/>
                  <a:gd name="T3" fmla="*/ 99 h 100"/>
                  <a:gd name="T4" fmla="*/ 0 w 101"/>
                  <a:gd name="T5" fmla="*/ 0 h 100"/>
                  <a:gd name="T6" fmla="*/ 100 w 101"/>
                  <a:gd name="T7" fmla="*/ 0 h 100"/>
                  <a:gd name="T8" fmla="*/ 100 w 101"/>
                  <a:gd name="T9" fmla="*/ 99 h 100"/>
                </a:gdLst>
                <a:ahLst/>
                <a:cxnLst>
                  <a:cxn ang="0">
                    <a:pos x="T0" y="T1"/>
                  </a:cxn>
                  <a:cxn ang="0">
                    <a:pos x="T2" y="T3"/>
                  </a:cxn>
                  <a:cxn ang="0">
                    <a:pos x="T4" y="T5"/>
                  </a:cxn>
                  <a:cxn ang="0">
                    <a:pos x="T6" y="T7"/>
                  </a:cxn>
                  <a:cxn ang="0">
                    <a:pos x="T8" y="T9"/>
                  </a:cxn>
                </a:cxnLst>
                <a:rect l="0" t="0" r="r" b="b"/>
                <a:pathLst>
                  <a:path w="101" h="100">
                    <a:moveTo>
                      <a:pt x="100" y="99"/>
                    </a:moveTo>
                    <a:lnTo>
                      <a:pt x="0" y="99"/>
                    </a:lnTo>
                    <a:lnTo>
                      <a:pt x="0" y="0"/>
                    </a:lnTo>
                    <a:lnTo>
                      <a:pt x="100" y="0"/>
                    </a:lnTo>
                    <a:lnTo>
                      <a:pt x="100" y="99"/>
                    </a:lnTo>
                  </a:path>
                </a:pathLst>
              </a:custGeom>
              <a:grpFill/>
              <a:ln w="9525" cap="flat">
                <a:solidFill>
                  <a:srgbClr val="FFFFFF"/>
                </a:solidFill>
                <a:beve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224"/>
              <p:cNvSpPr>
                <a:spLocks noChangeArrowheads="1"/>
              </p:cNvSpPr>
              <p:nvPr/>
            </p:nvSpPr>
            <p:spPr bwMode="auto">
              <a:xfrm>
                <a:off x="10040940" y="6743244"/>
                <a:ext cx="106363" cy="104774"/>
              </a:xfrm>
              <a:custGeom>
                <a:avLst/>
                <a:gdLst>
                  <a:gd name="T0" fmla="*/ 100 w 101"/>
                  <a:gd name="T1" fmla="*/ 99 h 100"/>
                  <a:gd name="T2" fmla="*/ 0 w 101"/>
                  <a:gd name="T3" fmla="*/ 99 h 100"/>
                  <a:gd name="T4" fmla="*/ 0 w 101"/>
                  <a:gd name="T5" fmla="*/ 0 h 100"/>
                  <a:gd name="T6" fmla="*/ 100 w 101"/>
                  <a:gd name="T7" fmla="*/ 0 h 100"/>
                  <a:gd name="T8" fmla="*/ 100 w 101"/>
                  <a:gd name="T9" fmla="*/ 99 h 100"/>
                </a:gdLst>
                <a:ahLst/>
                <a:cxnLst>
                  <a:cxn ang="0">
                    <a:pos x="T0" y="T1"/>
                  </a:cxn>
                  <a:cxn ang="0">
                    <a:pos x="T2" y="T3"/>
                  </a:cxn>
                  <a:cxn ang="0">
                    <a:pos x="T4" y="T5"/>
                  </a:cxn>
                  <a:cxn ang="0">
                    <a:pos x="T6" y="T7"/>
                  </a:cxn>
                  <a:cxn ang="0">
                    <a:pos x="T8" y="T9"/>
                  </a:cxn>
                </a:cxnLst>
                <a:rect l="0" t="0" r="r" b="b"/>
                <a:pathLst>
                  <a:path w="101" h="100">
                    <a:moveTo>
                      <a:pt x="100" y="99"/>
                    </a:moveTo>
                    <a:lnTo>
                      <a:pt x="0" y="99"/>
                    </a:lnTo>
                    <a:lnTo>
                      <a:pt x="0" y="0"/>
                    </a:lnTo>
                    <a:lnTo>
                      <a:pt x="100" y="0"/>
                    </a:lnTo>
                    <a:lnTo>
                      <a:pt x="100" y="99"/>
                    </a:lnTo>
                  </a:path>
                </a:pathLst>
              </a:custGeom>
              <a:grpFill/>
              <a:ln w="9525" cap="flat">
                <a:solidFill>
                  <a:srgbClr val="FFFFFF"/>
                </a:solidFill>
                <a:beve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Freeform 225"/>
              <p:cNvSpPr>
                <a:spLocks noChangeArrowheads="1"/>
              </p:cNvSpPr>
              <p:nvPr/>
            </p:nvSpPr>
            <p:spPr bwMode="auto">
              <a:xfrm>
                <a:off x="10455278" y="6743244"/>
                <a:ext cx="106363" cy="104774"/>
              </a:xfrm>
              <a:custGeom>
                <a:avLst/>
                <a:gdLst>
                  <a:gd name="T0" fmla="*/ 100 w 101"/>
                  <a:gd name="T1" fmla="*/ 99 h 100"/>
                  <a:gd name="T2" fmla="*/ 0 w 101"/>
                  <a:gd name="T3" fmla="*/ 99 h 100"/>
                  <a:gd name="T4" fmla="*/ 0 w 101"/>
                  <a:gd name="T5" fmla="*/ 0 h 100"/>
                  <a:gd name="T6" fmla="*/ 100 w 101"/>
                  <a:gd name="T7" fmla="*/ 0 h 100"/>
                  <a:gd name="T8" fmla="*/ 100 w 101"/>
                  <a:gd name="T9" fmla="*/ 99 h 100"/>
                </a:gdLst>
                <a:ahLst/>
                <a:cxnLst>
                  <a:cxn ang="0">
                    <a:pos x="T0" y="T1"/>
                  </a:cxn>
                  <a:cxn ang="0">
                    <a:pos x="T2" y="T3"/>
                  </a:cxn>
                  <a:cxn ang="0">
                    <a:pos x="T4" y="T5"/>
                  </a:cxn>
                  <a:cxn ang="0">
                    <a:pos x="T6" y="T7"/>
                  </a:cxn>
                  <a:cxn ang="0">
                    <a:pos x="T8" y="T9"/>
                  </a:cxn>
                </a:cxnLst>
                <a:rect l="0" t="0" r="r" b="b"/>
                <a:pathLst>
                  <a:path w="101" h="100">
                    <a:moveTo>
                      <a:pt x="100" y="99"/>
                    </a:moveTo>
                    <a:lnTo>
                      <a:pt x="0" y="99"/>
                    </a:lnTo>
                    <a:lnTo>
                      <a:pt x="0" y="0"/>
                    </a:lnTo>
                    <a:lnTo>
                      <a:pt x="100" y="0"/>
                    </a:lnTo>
                    <a:lnTo>
                      <a:pt x="100" y="99"/>
                    </a:lnTo>
                  </a:path>
                </a:pathLst>
              </a:custGeom>
              <a:grpFill/>
              <a:ln w="9525" cap="flat">
                <a:solidFill>
                  <a:srgbClr val="FFFFFF"/>
                </a:solidFill>
                <a:beve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Line 226"/>
              <p:cNvSpPr>
                <a:spLocks noChangeShapeType="1"/>
              </p:cNvSpPr>
              <p:nvPr/>
            </p:nvSpPr>
            <p:spPr bwMode="auto">
              <a:xfrm>
                <a:off x="10091739" y="6433679"/>
                <a:ext cx="4763" cy="314325"/>
              </a:xfrm>
              <a:prstGeom prst="line">
                <a:avLst/>
              </a:pr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Line 227"/>
              <p:cNvSpPr>
                <a:spLocks noChangeShapeType="1"/>
              </p:cNvSpPr>
              <p:nvPr/>
            </p:nvSpPr>
            <p:spPr bwMode="auto">
              <a:xfrm>
                <a:off x="10142538" y="6798804"/>
                <a:ext cx="307975" cy="3176"/>
              </a:xfrm>
              <a:prstGeom prst="line">
                <a:avLst/>
              </a:pr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Line 228"/>
              <p:cNvSpPr>
                <a:spLocks noChangeShapeType="1"/>
              </p:cNvSpPr>
              <p:nvPr/>
            </p:nvSpPr>
            <p:spPr bwMode="auto">
              <a:xfrm flipV="1">
                <a:off x="10506077" y="6425743"/>
                <a:ext cx="4763" cy="322263"/>
              </a:xfrm>
              <a:prstGeom prst="line">
                <a:avLst/>
              </a:pr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Line 229"/>
              <p:cNvSpPr>
                <a:spLocks noChangeShapeType="1"/>
              </p:cNvSpPr>
              <p:nvPr/>
            </p:nvSpPr>
            <p:spPr bwMode="auto">
              <a:xfrm flipH="1">
                <a:off x="10142538" y="6382879"/>
                <a:ext cx="317500" cy="4763"/>
              </a:xfrm>
              <a:prstGeom prst="line">
                <a:avLst/>
              </a:pr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53" name="组合 52"/>
          <p:cNvGrpSpPr/>
          <p:nvPr/>
        </p:nvGrpSpPr>
        <p:grpSpPr>
          <a:xfrm>
            <a:off x="8198213" y="3856347"/>
            <a:ext cx="694180" cy="694181"/>
            <a:chOff x="8669242" y="4104550"/>
            <a:chExt cx="694180" cy="694181"/>
          </a:xfrm>
          <a:solidFill>
            <a:srgbClr val="0A4A92"/>
          </a:solidFill>
        </p:grpSpPr>
        <p:sp>
          <p:nvSpPr>
            <p:cNvPr id="54" name="Shape 766"/>
            <p:cNvSpPr/>
            <p:nvPr/>
          </p:nvSpPr>
          <p:spPr>
            <a:xfrm rot="16200000">
              <a:off x="8669241" y="4104551"/>
              <a:ext cx="694181" cy="694180"/>
            </a:xfrm>
            <a:prstGeom prst="ellipse">
              <a:avLst/>
            </a:prstGeom>
            <a:grpFill/>
            <a:ln w="12700" cap="flat">
              <a:noFill/>
              <a:miter lim="400000"/>
            </a:ln>
            <a:effectLst/>
          </p:spPr>
          <p:txBody>
            <a:bodyPr wrap="square" lIns="0" tIns="0" rIns="0" bIns="0" numCol="1" anchor="ctr">
              <a:noAutofit/>
            </a:bodyPr>
            <a:lstStyle/>
            <a:p>
              <a:pPr marL="0" marR="0" lvl="0" indent="0" defTabSz="292100" eaLnBrk="1" fontAlgn="auto" latinLnBrk="0" hangingPunct="1">
                <a:lnSpc>
                  <a:spcPct val="100000"/>
                </a:lnSpc>
                <a:spcBef>
                  <a:spcPts val="0"/>
                </a:spcBef>
                <a:spcAft>
                  <a:spcPts val="0"/>
                </a:spcAft>
                <a:buClrTx/>
                <a:buSzTx/>
                <a:buFontTx/>
                <a:buNone/>
                <a:defRPr sz="3500" cap="all">
                  <a:solidFill>
                    <a:srgbClr val="FFFFFF"/>
                  </a:solidFill>
                </a:defRPr>
              </a:pPr>
              <a:endParaRPr kumimoji="0" sz="1750" b="0" i="0" u="none" strike="noStrike" kern="0" cap="all"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5" name="Group 100"/>
            <p:cNvGrpSpPr/>
            <p:nvPr/>
          </p:nvGrpSpPr>
          <p:grpSpPr>
            <a:xfrm>
              <a:off x="8868756" y="4305970"/>
              <a:ext cx="309139" cy="306310"/>
              <a:chOff x="6726240" y="8543468"/>
              <a:chExt cx="520701" cy="515937"/>
            </a:xfrm>
            <a:grpFill/>
          </p:grpSpPr>
          <p:sp>
            <p:nvSpPr>
              <p:cNvPr id="56" name="Freeform 350"/>
              <p:cNvSpPr>
                <a:spLocks noChangeArrowheads="1"/>
              </p:cNvSpPr>
              <p:nvPr/>
            </p:nvSpPr>
            <p:spPr bwMode="auto">
              <a:xfrm>
                <a:off x="6726240" y="8543468"/>
                <a:ext cx="188913" cy="188913"/>
              </a:xfrm>
              <a:custGeom>
                <a:avLst/>
                <a:gdLst>
                  <a:gd name="T0" fmla="*/ 100 w 183"/>
                  <a:gd name="T1" fmla="*/ 182 h 183"/>
                  <a:gd name="T2" fmla="*/ 100 w 183"/>
                  <a:gd name="T3" fmla="*/ 182 h 183"/>
                  <a:gd name="T4" fmla="*/ 0 w 183"/>
                  <a:gd name="T5" fmla="*/ 100 h 183"/>
                  <a:gd name="T6" fmla="*/ 100 w 183"/>
                  <a:gd name="T7" fmla="*/ 0 h 183"/>
                  <a:gd name="T8" fmla="*/ 182 w 183"/>
                  <a:gd name="T9" fmla="*/ 100 h 183"/>
                </a:gdLst>
                <a:ahLst/>
                <a:cxnLst>
                  <a:cxn ang="0">
                    <a:pos x="T0" y="T1"/>
                  </a:cxn>
                  <a:cxn ang="0">
                    <a:pos x="T2" y="T3"/>
                  </a:cxn>
                  <a:cxn ang="0">
                    <a:pos x="T4" y="T5"/>
                  </a:cxn>
                  <a:cxn ang="0">
                    <a:pos x="T6" y="T7"/>
                  </a:cxn>
                  <a:cxn ang="0">
                    <a:pos x="T8" y="T9"/>
                  </a:cxn>
                </a:cxnLst>
                <a:rect l="0" t="0" r="r" b="b"/>
                <a:pathLst>
                  <a:path w="183" h="183">
                    <a:moveTo>
                      <a:pt x="100" y="182"/>
                    </a:moveTo>
                    <a:lnTo>
                      <a:pt x="100" y="182"/>
                    </a:lnTo>
                    <a:cubicBezTo>
                      <a:pt x="50" y="182"/>
                      <a:pt x="0" y="149"/>
                      <a:pt x="0" y="100"/>
                    </a:cubicBezTo>
                    <a:cubicBezTo>
                      <a:pt x="0" y="50"/>
                      <a:pt x="50" y="0"/>
                      <a:pt x="100" y="0"/>
                    </a:cubicBezTo>
                    <a:cubicBezTo>
                      <a:pt x="149" y="0"/>
                      <a:pt x="182" y="50"/>
                      <a:pt x="182" y="100"/>
                    </a:cubicBezTo>
                  </a:path>
                </a:pathLst>
              </a:cu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Freeform 351"/>
              <p:cNvSpPr>
                <a:spLocks noChangeArrowheads="1"/>
              </p:cNvSpPr>
              <p:nvPr/>
            </p:nvSpPr>
            <p:spPr bwMode="auto">
              <a:xfrm>
                <a:off x="7053265" y="8543468"/>
                <a:ext cx="193676" cy="188913"/>
              </a:xfrm>
              <a:custGeom>
                <a:avLst/>
                <a:gdLst>
                  <a:gd name="T0" fmla="*/ 83 w 184"/>
                  <a:gd name="T1" fmla="*/ 182 h 183"/>
                  <a:gd name="T2" fmla="*/ 83 w 184"/>
                  <a:gd name="T3" fmla="*/ 182 h 183"/>
                  <a:gd name="T4" fmla="*/ 183 w 184"/>
                  <a:gd name="T5" fmla="*/ 100 h 183"/>
                  <a:gd name="T6" fmla="*/ 83 w 184"/>
                  <a:gd name="T7" fmla="*/ 0 h 183"/>
                  <a:gd name="T8" fmla="*/ 0 w 184"/>
                  <a:gd name="T9" fmla="*/ 100 h 183"/>
                </a:gdLst>
                <a:ahLst/>
                <a:cxnLst>
                  <a:cxn ang="0">
                    <a:pos x="T0" y="T1"/>
                  </a:cxn>
                  <a:cxn ang="0">
                    <a:pos x="T2" y="T3"/>
                  </a:cxn>
                  <a:cxn ang="0">
                    <a:pos x="T4" y="T5"/>
                  </a:cxn>
                  <a:cxn ang="0">
                    <a:pos x="T6" y="T7"/>
                  </a:cxn>
                  <a:cxn ang="0">
                    <a:pos x="T8" y="T9"/>
                  </a:cxn>
                </a:cxnLst>
                <a:rect l="0" t="0" r="r" b="b"/>
                <a:pathLst>
                  <a:path w="184" h="183">
                    <a:moveTo>
                      <a:pt x="83" y="182"/>
                    </a:moveTo>
                    <a:lnTo>
                      <a:pt x="83" y="182"/>
                    </a:lnTo>
                    <a:cubicBezTo>
                      <a:pt x="133" y="182"/>
                      <a:pt x="183" y="149"/>
                      <a:pt x="183" y="100"/>
                    </a:cubicBezTo>
                    <a:cubicBezTo>
                      <a:pt x="183" y="50"/>
                      <a:pt x="133" y="0"/>
                      <a:pt x="83" y="0"/>
                    </a:cubicBezTo>
                    <a:cubicBezTo>
                      <a:pt x="34" y="0"/>
                      <a:pt x="0" y="50"/>
                      <a:pt x="0" y="100"/>
                    </a:cubicBezTo>
                  </a:path>
                </a:pathLst>
              </a:cu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352"/>
              <p:cNvSpPr>
                <a:spLocks noChangeArrowheads="1"/>
              </p:cNvSpPr>
              <p:nvPr/>
            </p:nvSpPr>
            <p:spPr bwMode="auto">
              <a:xfrm>
                <a:off x="6726240" y="8870492"/>
                <a:ext cx="188913" cy="188913"/>
              </a:xfrm>
              <a:custGeom>
                <a:avLst/>
                <a:gdLst>
                  <a:gd name="T0" fmla="*/ 100 w 183"/>
                  <a:gd name="T1" fmla="*/ 0 h 183"/>
                  <a:gd name="T2" fmla="*/ 100 w 183"/>
                  <a:gd name="T3" fmla="*/ 0 h 183"/>
                  <a:gd name="T4" fmla="*/ 0 w 183"/>
                  <a:gd name="T5" fmla="*/ 82 h 183"/>
                  <a:gd name="T6" fmla="*/ 100 w 183"/>
                  <a:gd name="T7" fmla="*/ 182 h 183"/>
                  <a:gd name="T8" fmla="*/ 182 w 183"/>
                  <a:gd name="T9" fmla="*/ 82 h 183"/>
                </a:gdLst>
                <a:ahLst/>
                <a:cxnLst>
                  <a:cxn ang="0">
                    <a:pos x="T0" y="T1"/>
                  </a:cxn>
                  <a:cxn ang="0">
                    <a:pos x="T2" y="T3"/>
                  </a:cxn>
                  <a:cxn ang="0">
                    <a:pos x="T4" y="T5"/>
                  </a:cxn>
                  <a:cxn ang="0">
                    <a:pos x="T6" y="T7"/>
                  </a:cxn>
                  <a:cxn ang="0">
                    <a:pos x="T8" y="T9"/>
                  </a:cxn>
                </a:cxnLst>
                <a:rect l="0" t="0" r="r" b="b"/>
                <a:pathLst>
                  <a:path w="183" h="183">
                    <a:moveTo>
                      <a:pt x="100" y="0"/>
                    </a:moveTo>
                    <a:lnTo>
                      <a:pt x="100" y="0"/>
                    </a:lnTo>
                    <a:cubicBezTo>
                      <a:pt x="50" y="0"/>
                      <a:pt x="0" y="33"/>
                      <a:pt x="0" y="82"/>
                    </a:cubicBezTo>
                    <a:cubicBezTo>
                      <a:pt x="0" y="132"/>
                      <a:pt x="50" y="182"/>
                      <a:pt x="100" y="182"/>
                    </a:cubicBezTo>
                    <a:cubicBezTo>
                      <a:pt x="149" y="182"/>
                      <a:pt x="182" y="132"/>
                      <a:pt x="182" y="82"/>
                    </a:cubicBezTo>
                  </a:path>
                </a:pathLst>
              </a:cu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353"/>
              <p:cNvSpPr>
                <a:spLocks noChangeArrowheads="1"/>
              </p:cNvSpPr>
              <p:nvPr/>
            </p:nvSpPr>
            <p:spPr bwMode="auto">
              <a:xfrm>
                <a:off x="7053265" y="8870492"/>
                <a:ext cx="193676" cy="188913"/>
              </a:xfrm>
              <a:custGeom>
                <a:avLst/>
                <a:gdLst>
                  <a:gd name="T0" fmla="*/ 83 w 184"/>
                  <a:gd name="T1" fmla="*/ 0 h 183"/>
                  <a:gd name="T2" fmla="*/ 83 w 184"/>
                  <a:gd name="T3" fmla="*/ 0 h 183"/>
                  <a:gd name="T4" fmla="*/ 183 w 184"/>
                  <a:gd name="T5" fmla="*/ 82 h 183"/>
                  <a:gd name="T6" fmla="*/ 83 w 184"/>
                  <a:gd name="T7" fmla="*/ 182 h 183"/>
                  <a:gd name="T8" fmla="*/ 0 w 184"/>
                  <a:gd name="T9" fmla="*/ 82 h 183"/>
                </a:gdLst>
                <a:ahLst/>
                <a:cxnLst>
                  <a:cxn ang="0">
                    <a:pos x="T0" y="T1"/>
                  </a:cxn>
                  <a:cxn ang="0">
                    <a:pos x="T2" y="T3"/>
                  </a:cxn>
                  <a:cxn ang="0">
                    <a:pos x="T4" y="T5"/>
                  </a:cxn>
                  <a:cxn ang="0">
                    <a:pos x="T6" y="T7"/>
                  </a:cxn>
                  <a:cxn ang="0">
                    <a:pos x="T8" y="T9"/>
                  </a:cxn>
                </a:cxnLst>
                <a:rect l="0" t="0" r="r" b="b"/>
                <a:pathLst>
                  <a:path w="184" h="183">
                    <a:moveTo>
                      <a:pt x="83" y="0"/>
                    </a:moveTo>
                    <a:lnTo>
                      <a:pt x="83" y="0"/>
                    </a:lnTo>
                    <a:cubicBezTo>
                      <a:pt x="133" y="0"/>
                      <a:pt x="183" y="33"/>
                      <a:pt x="183" y="82"/>
                    </a:cubicBezTo>
                    <a:cubicBezTo>
                      <a:pt x="183" y="132"/>
                      <a:pt x="133" y="182"/>
                      <a:pt x="83" y="182"/>
                    </a:cubicBezTo>
                    <a:cubicBezTo>
                      <a:pt x="34" y="182"/>
                      <a:pt x="0" y="132"/>
                      <a:pt x="0" y="82"/>
                    </a:cubicBezTo>
                  </a:path>
                </a:pathLst>
              </a:cu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354"/>
              <p:cNvSpPr>
                <a:spLocks noChangeArrowheads="1"/>
              </p:cNvSpPr>
              <p:nvPr/>
            </p:nvSpPr>
            <p:spPr bwMode="auto">
              <a:xfrm>
                <a:off x="6915153" y="8645069"/>
                <a:ext cx="4763" cy="312738"/>
              </a:xfrm>
              <a:custGeom>
                <a:avLst/>
                <a:gdLst>
                  <a:gd name="T0" fmla="*/ 0 w 1"/>
                  <a:gd name="T1" fmla="*/ 297 h 298"/>
                  <a:gd name="T2" fmla="*/ 0 w 1"/>
                  <a:gd name="T3" fmla="*/ 215 h 298"/>
                  <a:gd name="T4" fmla="*/ 0 w 1"/>
                  <a:gd name="T5" fmla="*/ 82 h 298"/>
                  <a:gd name="T6" fmla="*/ 0 w 1"/>
                  <a:gd name="T7" fmla="*/ 0 h 298"/>
                </a:gdLst>
                <a:ahLst/>
                <a:cxnLst>
                  <a:cxn ang="0">
                    <a:pos x="T0" y="T1"/>
                  </a:cxn>
                  <a:cxn ang="0">
                    <a:pos x="T2" y="T3"/>
                  </a:cxn>
                  <a:cxn ang="0">
                    <a:pos x="T4" y="T5"/>
                  </a:cxn>
                  <a:cxn ang="0">
                    <a:pos x="T6" y="T7"/>
                  </a:cxn>
                </a:cxnLst>
                <a:rect l="0" t="0" r="r" b="b"/>
                <a:pathLst>
                  <a:path w="1" h="298">
                    <a:moveTo>
                      <a:pt x="0" y="297"/>
                    </a:moveTo>
                    <a:lnTo>
                      <a:pt x="0" y="215"/>
                    </a:lnTo>
                    <a:lnTo>
                      <a:pt x="0" y="82"/>
                    </a:lnTo>
                    <a:lnTo>
                      <a:pt x="0" y="0"/>
                    </a:lnTo>
                  </a:path>
                </a:pathLst>
              </a:cu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Freeform 355"/>
              <p:cNvSpPr>
                <a:spLocks noChangeArrowheads="1"/>
              </p:cNvSpPr>
              <p:nvPr/>
            </p:nvSpPr>
            <p:spPr bwMode="auto">
              <a:xfrm>
                <a:off x="7053265" y="8645069"/>
                <a:ext cx="4763" cy="312738"/>
              </a:xfrm>
              <a:custGeom>
                <a:avLst/>
                <a:gdLst>
                  <a:gd name="T0" fmla="*/ 0 w 1"/>
                  <a:gd name="T1" fmla="*/ 0 h 298"/>
                  <a:gd name="T2" fmla="*/ 0 w 1"/>
                  <a:gd name="T3" fmla="*/ 82 h 298"/>
                  <a:gd name="T4" fmla="*/ 0 w 1"/>
                  <a:gd name="T5" fmla="*/ 215 h 298"/>
                  <a:gd name="T6" fmla="*/ 0 w 1"/>
                  <a:gd name="T7" fmla="*/ 297 h 298"/>
                </a:gdLst>
                <a:ahLst/>
                <a:cxnLst>
                  <a:cxn ang="0">
                    <a:pos x="T0" y="T1"/>
                  </a:cxn>
                  <a:cxn ang="0">
                    <a:pos x="T2" y="T3"/>
                  </a:cxn>
                  <a:cxn ang="0">
                    <a:pos x="T4" y="T5"/>
                  </a:cxn>
                  <a:cxn ang="0">
                    <a:pos x="T6" y="T7"/>
                  </a:cxn>
                </a:cxnLst>
                <a:rect l="0" t="0" r="r" b="b"/>
                <a:pathLst>
                  <a:path w="1" h="298">
                    <a:moveTo>
                      <a:pt x="0" y="0"/>
                    </a:moveTo>
                    <a:lnTo>
                      <a:pt x="0" y="82"/>
                    </a:lnTo>
                    <a:lnTo>
                      <a:pt x="0" y="215"/>
                    </a:lnTo>
                    <a:lnTo>
                      <a:pt x="0" y="297"/>
                    </a:lnTo>
                  </a:path>
                </a:pathLst>
              </a:cu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356"/>
              <p:cNvSpPr>
                <a:spLocks noChangeArrowheads="1"/>
              </p:cNvSpPr>
              <p:nvPr/>
            </p:nvSpPr>
            <p:spPr bwMode="auto">
              <a:xfrm>
                <a:off x="6827840" y="8732379"/>
                <a:ext cx="312737" cy="4763"/>
              </a:xfrm>
              <a:custGeom>
                <a:avLst/>
                <a:gdLst>
                  <a:gd name="T0" fmla="*/ 0 w 298"/>
                  <a:gd name="T1" fmla="*/ 0 h 1"/>
                  <a:gd name="T2" fmla="*/ 82 w 298"/>
                  <a:gd name="T3" fmla="*/ 0 h 1"/>
                  <a:gd name="T4" fmla="*/ 214 w 298"/>
                  <a:gd name="T5" fmla="*/ 0 h 1"/>
                  <a:gd name="T6" fmla="*/ 297 w 298"/>
                  <a:gd name="T7" fmla="*/ 0 h 1"/>
                </a:gdLst>
                <a:ahLst/>
                <a:cxnLst>
                  <a:cxn ang="0">
                    <a:pos x="T0" y="T1"/>
                  </a:cxn>
                  <a:cxn ang="0">
                    <a:pos x="T2" y="T3"/>
                  </a:cxn>
                  <a:cxn ang="0">
                    <a:pos x="T4" y="T5"/>
                  </a:cxn>
                  <a:cxn ang="0">
                    <a:pos x="T6" y="T7"/>
                  </a:cxn>
                </a:cxnLst>
                <a:rect l="0" t="0" r="r" b="b"/>
                <a:pathLst>
                  <a:path w="298" h="1">
                    <a:moveTo>
                      <a:pt x="0" y="0"/>
                    </a:moveTo>
                    <a:lnTo>
                      <a:pt x="82" y="0"/>
                    </a:lnTo>
                    <a:lnTo>
                      <a:pt x="214" y="0"/>
                    </a:lnTo>
                    <a:lnTo>
                      <a:pt x="297" y="0"/>
                    </a:lnTo>
                  </a:path>
                </a:pathLst>
              </a:cu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357"/>
              <p:cNvSpPr>
                <a:spLocks noChangeArrowheads="1"/>
              </p:cNvSpPr>
              <p:nvPr/>
            </p:nvSpPr>
            <p:spPr bwMode="auto">
              <a:xfrm>
                <a:off x="6827840" y="8870492"/>
                <a:ext cx="312737" cy="4763"/>
              </a:xfrm>
              <a:custGeom>
                <a:avLst/>
                <a:gdLst>
                  <a:gd name="T0" fmla="*/ 297 w 298"/>
                  <a:gd name="T1" fmla="*/ 0 h 1"/>
                  <a:gd name="T2" fmla="*/ 214 w 298"/>
                  <a:gd name="T3" fmla="*/ 0 h 1"/>
                  <a:gd name="T4" fmla="*/ 82 w 298"/>
                  <a:gd name="T5" fmla="*/ 0 h 1"/>
                  <a:gd name="T6" fmla="*/ 0 w 298"/>
                  <a:gd name="T7" fmla="*/ 0 h 1"/>
                </a:gdLst>
                <a:ahLst/>
                <a:cxnLst>
                  <a:cxn ang="0">
                    <a:pos x="T0" y="T1"/>
                  </a:cxn>
                  <a:cxn ang="0">
                    <a:pos x="T2" y="T3"/>
                  </a:cxn>
                  <a:cxn ang="0">
                    <a:pos x="T4" y="T5"/>
                  </a:cxn>
                  <a:cxn ang="0">
                    <a:pos x="T6" y="T7"/>
                  </a:cxn>
                </a:cxnLst>
                <a:rect l="0" t="0" r="r" b="b"/>
                <a:pathLst>
                  <a:path w="298" h="1">
                    <a:moveTo>
                      <a:pt x="297" y="0"/>
                    </a:moveTo>
                    <a:lnTo>
                      <a:pt x="214" y="0"/>
                    </a:lnTo>
                    <a:lnTo>
                      <a:pt x="82" y="0"/>
                    </a:lnTo>
                    <a:lnTo>
                      <a:pt x="0" y="0"/>
                    </a:lnTo>
                  </a:path>
                </a:pathLst>
              </a:cu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64" name="组合 63"/>
          <p:cNvGrpSpPr/>
          <p:nvPr/>
        </p:nvGrpSpPr>
        <p:grpSpPr>
          <a:xfrm>
            <a:off x="9315842" y="1230034"/>
            <a:ext cx="694180" cy="694180"/>
            <a:chOff x="9786871" y="1478237"/>
            <a:chExt cx="694180" cy="694180"/>
          </a:xfrm>
          <a:solidFill>
            <a:schemeClr val="bg1">
              <a:lumMod val="65000"/>
            </a:schemeClr>
          </a:solidFill>
        </p:grpSpPr>
        <p:sp>
          <p:nvSpPr>
            <p:cNvPr id="65" name="Shape 745"/>
            <p:cNvSpPr/>
            <p:nvPr/>
          </p:nvSpPr>
          <p:spPr>
            <a:xfrm rot="16200000">
              <a:off x="9786871" y="1478237"/>
              <a:ext cx="694180" cy="694180"/>
            </a:xfrm>
            <a:prstGeom prst="ellipse">
              <a:avLst/>
            </a:prstGeom>
            <a:grpFill/>
            <a:ln w="12700" cap="flat">
              <a:noFill/>
              <a:miter lim="400000"/>
            </a:ln>
            <a:effectLst/>
          </p:spPr>
          <p:txBody>
            <a:bodyPr wrap="square" lIns="0" tIns="0" rIns="0" bIns="0" numCol="1" anchor="ctr">
              <a:noAutofit/>
            </a:bodyPr>
            <a:lstStyle/>
            <a:p>
              <a:pPr marL="0" marR="0" lvl="0" indent="0" defTabSz="292100" eaLnBrk="1" fontAlgn="auto" latinLnBrk="0" hangingPunct="1">
                <a:lnSpc>
                  <a:spcPct val="100000"/>
                </a:lnSpc>
                <a:spcBef>
                  <a:spcPts val="0"/>
                </a:spcBef>
                <a:spcAft>
                  <a:spcPts val="0"/>
                </a:spcAft>
                <a:buClrTx/>
                <a:buSzTx/>
                <a:buFontTx/>
                <a:buNone/>
                <a:defRPr sz="3500" cap="all">
                  <a:solidFill>
                    <a:srgbClr val="FFFFFF"/>
                  </a:solidFill>
                </a:defRPr>
              </a:pPr>
              <a:endParaRPr kumimoji="0" sz="1750" b="0" i="0" u="none" strike="noStrike" kern="0" cap="all"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6" name="Group 109"/>
            <p:cNvGrpSpPr/>
            <p:nvPr/>
          </p:nvGrpSpPr>
          <p:grpSpPr>
            <a:xfrm>
              <a:off x="10007480" y="1669132"/>
              <a:ext cx="226199" cy="309139"/>
              <a:chOff x="9005888" y="1907718"/>
              <a:chExt cx="381000" cy="520699"/>
            </a:xfrm>
            <a:grpFill/>
          </p:grpSpPr>
          <p:sp>
            <p:nvSpPr>
              <p:cNvPr id="67" name="Freeform 375"/>
              <p:cNvSpPr>
                <a:spLocks noChangeArrowheads="1"/>
              </p:cNvSpPr>
              <p:nvPr/>
            </p:nvSpPr>
            <p:spPr bwMode="auto">
              <a:xfrm>
                <a:off x="9005888" y="1907718"/>
                <a:ext cx="381000" cy="520699"/>
              </a:xfrm>
              <a:custGeom>
                <a:avLst/>
                <a:gdLst>
                  <a:gd name="T0" fmla="*/ 0 w 364"/>
                  <a:gd name="T1" fmla="*/ 182 h 497"/>
                  <a:gd name="T2" fmla="*/ 0 w 364"/>
                  <a:gd name="T3" fmla="*/ 182 h 497"/>
                  <a:gd name="T4" fmla="*/ 182 w 364"/>
                  <a:gd name="T5" fmla="*/ 0 h 497"/>
                  <a:gd name="T6" fmla="*/ 363 w 364"/>
                  <a:gd name="T7" fmla="*/ 182 h 497"/>
                  <a:gd name="T8" fmla="*/ 182 w 364"/>
                  <a:gd name="T9" fmla="*/ 496 h 497"/>
                  <a:gd name="T10" fmla="*/ 0 w 364"/>
                  <a:gd name="T11" fmla="*/ 182 h 497"/>
                </a:gdLst>
                <a:ahLst/>
                <a:cxnLst>
                  <a:cxn ang="0">
                    <a:pos x="T0" y="T1"/>
                  </a:cxn>
                  <a:cxn ang="0">
                    <a:pos x="T2" y="T3"/>
                  </a:cxn>
                  <a:cxn ang="0">
                    <a:pos x="T4" y="T5"/>
                  </a:cxn>
                  <a:cxn ang="0">
                    <a:pos x="T6" y="T7"/>
                  </a:cxn>
                  <a:cxn ang="0">
                    <a:pos x="T8" y="T9"/>
                  </a:cxn>
                  <a:cxn ang="0">
                    <a:pos x="T10" y="T11"/>
                  </a:cxn>
                </a:cxnLst>
                <a:rect l="0" t="0" r="r" b="b"/>
                <a:pathLst>
                  <a:path w="364" h="497">
                    <a:moveTo>
                      <a:pt x="0" y="182"/>
                    </a:moveTo>
                    <a:lnTo>
                      <a:pt x="0" y="182"/>
                    </a:lnTo>
                    <a:cubicBezTo>
                      <a:pt x="0" y="83"/>
                      <a:pt x="83" y="0"/>
                      <a:pt x="182" y="0"/>
                    </a:cubicBezTo>
                    <a:cubicBezTo>
                      <a:pt x="280" y="0"/>
                      <a:pt x="363" y="83"/>
                      <a:pt x="363" y="182"/>
                    </a:cubicBezTo>
                    <a:cubicBezTo>
                      <a:pt x="363" y="314"/>
                      <a:pt x="230" y="496"/>
                      <a:pt x="182" y="496"/>
                    </a:cubicBezTo>
                    <a:cubicBezTo>
                      <a:pt x="132" y="496"/>
                      <a:pt x="0" y="314"/>
                      <a:pt x="0" y="182"/>
                    </a:cubicBezTo>
                  </a:path>
                </a:pathLst>
              </a:custGeom>
              <a:grpFill/>
              <a:ln w="18000" cap="flat">
                <a:solidFill>
                  <a:srgbClr val="FFFFFF"/>
                </a:solid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Freeform 376"/>
              <p:cNvSpPr>
                <a:spLocks noChangeArrowheads="1"/>
              </p:cNvSpPr>
              <p:nvPr/>
            </p:nvSpPr>
            <p:spPr bwMode="auto">
              <a:xfrm>
                <a:off x="9107489" y="2014079"/>
                <a:ext cx="169863" cy="174625"/>
              </a:xfrm>
              <a:custGeom>
                <a:avLst/>
                <a:gdLst>
                  <a:gd name="T0" fmla="*/ 0 w 165"/>
                  <a:gd name="T1" fmla="*/ 83 h 166"/>
                  <a:gd name="T2" fmla="*/ 0 w 165"/>
                  <a:gd name="T3" fmla="*/ 83 h 166"/>
                  <a:gd name="T4" fmla="*/ 83 w 165"/>
                  <a:gd name="T5" fmla="*/ 165 h 166"/>
                  <a:gd name="T6" fmla="*/ 164 w 165"/>
                  <a:gd name="T7" fmla="*/ 83 h 166"/>
                  <a:gd name="T8" fmla="*/ 83 w 165"/>
                  <a:gd name="T9" fmla="*/ 0 h 166"/>
                  <a:gd name="T10" fmla="*/ 0 w 165"/>
                  <a:gd name="T11" fmla="*/ 83 h 166"/>
                </a:gdLst>
                <a:ahLst/>
                <a:cxnLst>
                  <a:cxn ang="0">
                    <a:pos x="T0" y="T1"/>
                  </a:cxn>
                  <a:cxn ang="0">
                    <a:pos x="T2" y="T3"/>
                  </a:cxn>
                  <a:cxn ang="0">
                    <a:pos x="T4" y="T5"/>
                  </a:cxn>
                  <a:cxn ang="0">
                    <a:pos x="T6" y="T7"/>
                  </a:cxn>
                  <a:cxn ang="0">
                    <a:pos x="T8" y="T9"/>
                  </a:cxn>
                  <a:cxn ang="0">
                    <a:pos x="T10" y="T11"/>
                  </a:cxn>
                </a:cxnLst>
                <a:rect l="0" t="0" r="r" b="b"/>
                <a:pathLst>
                  <a:path w="165" h="166">
                    <a:moveTo>
                      <a:pt x="0" y="83"/>
                    </a:moveTo>
                    <a:lnTo>
                      <a:pt x="0" y="83"/>
                    </a:lnTo>
                    <a:cubicBezTo>
                      <a:pt x="0" y="133"/>
                      <a:pt x="33" y="165"/>
                      <a:pt x="83" y="165"/>
                    </a:cubicBezTo>
                    <a:cubicBezTo>
                      <a:pt x="131" y="165"/>
                      <a:pt x="164" y="133"/>
                      <a:pt x="164" y="83"/>
                    </a:cubicBezTo>
                    <a:cubicBezTo>
                      <a:pt x="164" y="33"/>
                      <a:pt x="131" y="0"/>
                      <a:pt x="83" y="0"/>
                    </a:cubicBezTo>
                    <a:cubicBezTo>
                      <a:pt x="33" y="0"/>
                      <a:pt x="0" y="33"/>
                      <a:pt x="0" y="83"/>
                    </a:cubicBezTo>
                  </a:path>
                </a:pathLst>
              </a:custGeom>
              <a:grpFill/>
              <a:ln w="18000" cap="flat">
                <a:solidFill>
                  <a:srgbClr val="FFFFFF"/>
                </a:solid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69" name="组合 68"/>
          <p:cNvGrpSpPr/>
          <p:nvPr/>
        </p:nvGrpSpPr>
        <p:grpSpPr>
          <a:xfrm>
            <a:off x="9315842" y="4006754"/>
            <a:ext cx="694180" cy="694180"/>
            <a:chOff x="9786871" y="4254957"/>
            <a:chExt cx="694180" cy="694180"/>
          </a:xfrm>
          <a:solidFill>
            <a:schemeClr val="bg1">
              <a:lumMod val="65000"/>
            </a:schemeClr>
          </a:solidFill>
        </p:grpSpPr>
        <p:sp>
          <p:nvSpPr>
            <p:cNvPr id="70" name="Shape 760"/>
            <p:cNvSpPr/>
            <p:nvPr/>
          </p:nvSpPr>
          <p:spPr>
            <a:xfrm rot="16200000">
              <a:off x="9786871" y="4254957"/>
              <a:ext cx="694180" cy="694180"/>
            </a:xfrm>
            <a:prstGeom prst="ellipse">
              <a:avLst/>
            </a:prstGeom>
            <a:grpFill/>
            <a:ln w="12700" cap="flat">
              <a:noFill/>
              <a:miter lim="400000"/>
            </a:ln>
            <a:effectLst/>
          </p:spPr>
          <p:txBody>
            <a:bodyPr wrap="square" lIns="0" tIns="0" rIns="0" bIns="0" numCol="1" anchor="ctr">
              <a:noAutofit/>
            </a:bodyPr>
            <a:lstStyle/>
            <a:p>
              <a:pPr marL="0" marR="0" lvl="0" indent="0" defTabSz="292100" eaLnBrk="1" fontAlgn="auto" latinLnBrk="0" hangingPunct="1">
                <a:lnSpc>
                  <a:spcPct val="100000"/>
                </a:lnSpc>
                <a:spcBef>
                  <a:spcPts val="0"/>
                </a:spcBef>
                <a:spcAft>
                  <a:spcPts val="0"/>
                </a:spcAft>
                <a:buClrTx/>
                <a:buSzTx/>
                <a:buFontTx/>
                <a:buNone/>
                <a:defRPr sz="3500" cap="all">
                  <a:solidFill>
                    <a:srgbClr val="FFFFFF"/>
                  </a:solidFill>
                </a:defRPr>
              </a:pPr>
              <a:endParaRPr kumimoji="0" sz="1750" b="0" i="0" u="none" strike="noStrike" kern="0" cap="all"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1" name="Group 112"/>
            <p:cNvGrpSpPr/>
            <p:nvPr/>
          </p:nvGrpSpPr>
          <p:grpSpPr>
            <a:xfrm>
              <a:off x="9988290" y="4457711"/>
              <a:ext cx="309139" cy="309138"/>
              <a:chOff x="7831138" y="10753269"/>
              <a:chExt cx="520701" cy="520699"/>
            </a:xfrm>
            <a:grpFill/>
          </p:grpSpPr>
          <p:sp>
            <p:nvSpPr>
              <p:cNvPr id="72" name="Freeform 454"/>
              <p:cNvSpPr>
                <a:spLocks noChangeArrowheads="1"/>
              </p:cNvSpPr>
              <p:nvPr/>
            </p:nvSpPr>
            <p:spPr bwMode="auto">
              <a:xfrm>
                <a:off x="7831138" y="10753269"/>
                <a:ext cx="520701" cy="520699"/>
              </a:xfrm>
              <a:custGeom>
                <a:avLst/>
                <a:gdLst>
                  <a:gd name="T0" fmla="*/ 496 w 497"/>
                  <a:gd name="T1" fmla="*/ 248 h 497"/>
                  <a:gd name="T2" fmla="*/ 496 w 497"/>
                  <a:gd name="T3" fmla="*/ 248 h 497"/>
                  <a:gd name="T4" fmla="*/ 248 w 497"/>
                  <a:gd name="T5" fmla="*/ 496 h 497"/>
                  <a:gd name="T6" fmla="*/ 0 w 497"/>
                  <a:gd name="T7" fmla="*/ 248 h 497"/>
                  <a:gd name="T8" fmla="*/ 248 w 497"/>
                  <a:gd name="T9" fmla="*/ 0 h 497"/>
                  <a:gd name="T10" fmla="*/ 496 w 497"/>
                  <a:gd name="T11" fmla="*/ 248 h 497"/>
                </a:gdLst>
                <a:ahLst/>
                <a:cxnLst>
                  <a:cxn ang="0">
                    <a:pos x="T0" y="T1"/>
                  </a:cxn>
                  <a:cxn ang="0">
                    <a:pos x="T2" y="T3"/>
                  </a:cxn>
                  <a:cxn ang="0">
                    <a:pos x="T4" y="T5"/>
                  </a:cxn>
                  <a:cxn ang="0">
                    <a:pos x="T6" y="T7"/>
                  </a:cxn>
                  <a:cxn ang="0">
                    <a:pos x="T8" y="T9"/>
                  </a:cxn>
                  <a:cxn ang="0">
                    <a:pos x="T10" y="T11"/>
                  </a:cxn>
                </a:cxnLst>
                <a:rect l="0" t="0" r="r" b="b"/>
                <a:pathLst>
                  <a:path w="497" h="497">
                    <a:moveTo>
                      <a:pt x="496" y="248"/>
                    </a:moveTo>
                    <a:lnTo>
                      <a:pt x="496" y="248"/>
                    </a:lnTo>
                    <a:cubicBezTo>
                      <a:pt x="496" y="380"/>
                      <a:pt x="380" y="496"/>
                      <a:pt x="248" y="496"/>
                    </a:cubicBezTo>
                    <a:cubicBezTo>
                      <a:pt x="116" y="496"/>
                      <a:pt x="0" y="380"/>
                      <a:pt x="0" y="248"/>
                    </a:cubicBezTo>
                    <a:cubicBezTo>
                      <a:pt x="0" y="116"/>
                      <a:pt x="116" y="0"/>
                      <a:pt x="248" y="0"/>
                    </a:cubicBezTo>
                    <a:cubicBezTo>
                      <a:pt x="380" y="0"/>
                      <a:pt x="496" y="116"/>
                      <a:pt x="496" y="248"/>
                    </a:cubicBezTo>
                  </a:path>
                </a:pathLst>
              </a:custGeom>
              <a:grpFill/>
              <a:ln w="18000" cap="flat">
                <a:solidFill>
                  <a:srgbClr val="FFFFFF"/>
                </a:solid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Freeform 455"/>
              <p:cNvSpPr>
                <a:spLocks noChangeArrowheads="1"/>
              </p:cNvSpPr>
              <p:nvPr/>
            </p:nvSpPr>
            <p:spPr bwMode="auto">
              <a:xfrm>
                <a:off x="7900990" y="10804069"/>
                <a:ext cx="123824" cy="433387"/>
              </a:xfrm>
              <a:custGeom>
                <a:avLst/>
                <a:gdLst>
                  <a:gd name="T0" fmla="*/ 33 w 117"/>
                  <a:gd name="T1" fmla="*/ 0 h 415"/>
                  <a:gd name="T2" fmla="*/ 116 w 117"/>
                  <a:gd name="T3" fmla="*/ 116 h 415"/>
                  <a:gd name="T4" fmla="*/ 66 w 117"/>
                  <a:gd name="T5" fmla="*/ 149 h 415"/>
                  <a:gd name="T6" fmla="*/ 0 w 117"/>
                  <a:gd name="T7" fmla="*/ 183 h 415"/>
                  <a:gd name="T8" fmla="*/ 0 w 117"/>
                  <a:gd name="T9" fmla="*/ 249 h 415"/>
                  <a:gd name="T10" fmla="*/ 66 w 117"/>
                  <a:gd name="T11" fmla="*/ 282 h 415"/>
                  <a:gd name="T12" fmla="*/ 99 w 117"/>
                  <a:gd name="T13" fmla="*/ 331 h 415"/>
                  <a:gd name="T14" fmla="*/ 66 w 117"/>
                  <a:gd name="T15" fmla="*/ 397 h 415"/>
                  <a:gd name="T16" fmla="*/ 66 w 117"/>
                  <a:gd name="T17" fmla="*/ 41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415">
                    <a:moveTo>
                      <a:pt x="33" y="0"/>
                    </a:moveTo>
                    <a:lnTo>
                      <a:pt x="116" y="116"/>
                    </a:lnTo>
                    <a:lnTo>
                      <a:pt x="66" y="149"/>
                    </a:lnTo>
                    <a:lnTo>
                      <a:pt x="0" y="183"/>
                    </a:lnTo>
                    <a:lnTo>
                      <a:pt x="0" y="249"/>
                    </a:lnTo>
                    <a:lnTo>
                      <a:pt x="66" y="282"/>
                    </a:lnTo>
                    <a:lnTo>
                      <a:pt x="99" y="331"/>
                    </a:lnTo>
                    <a:lnTo>
                      <a:pt x="66" y="397"/>
                    </a:lnTo>
                    <a:lnTo>
                      <a:pt x="66" y="414"/>
                    </a:lnTo>
                  </a:path>
                </a:pathLst>
              </a:cu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Freeform 456"/>
              <p:cNvSpPr>
                <a:spLocks noChangeArrowheads="1"/>
              </p:cNvSpPr>
              <p:nvPr/>
            </p:nvSpPr>
            <p:spPr bwMode="auto">
              <a:xfrm>
                <a:off x="8107364" y="10854869"/>
                <a:ext cx="207963" cy="295274"/>
              </a:xfrm>
              <a:custGeom>
                <a:avLst/>
                <a:gdLst>
                  <a:gd name="T0" fmla="*/ 183 w 200"/>
                  <a:gd name="T1" fmla="*/ 0 h 282"/>
                  <a:gd name="T2" fmla="*/ 133 w 200"/>
                  <a:gd name="T3" fmla="*/ 33 h 282"/>
                  <a:gd name="T4" fmla="*/ 67 w 200"/>
                  <a:gd name="T5" fmla="*/ 133 h 282"/>
                  <a:gd name="T6" fmla="*/ 34 w 200"/>
                  <a:gd name="T7" fmla="*/ 133 h 282"/>
                  <a:gd name="T8" fmla="*/ 34 w 200"/>
                  <a:gd name="T9" fmla="*/ 165 h 282"/>
                  <a:gd name="T10" fmla="*/ 0 w 200"/>
                  <a:gd name="T11" fmla="*/ 215 h 282"/>
                  <a:gd name="T12" fmla="*/ 34 w 200"/>
                  <a:gd name="T13" fmla="*/ 265 h 282"/>
                  <a:gd name="T14" fmla="*/ 67 w 200"/>
                  <a:gd name="T15" fmla="*/ 281 h 282"/>
                  <a:gd name="T16" fmla="*/ 116 w 200"/>
                  <a:gd name="T17" fmla="*/ 232 h 282"/>
                  <a:gd name="T18" fmla="*/ 133 w 200"/>
                  <a:gd name="T19" fmla="*/ 199 h 282"/>
                  <a:gd name="T20" fmla="*/ 183 w 200"/>
                  <a:gd name="T21" fmla="*/ 265 h 282"/>
                  <a:gd name="T22" fmla="*/ 199 w 200"/>
                  <a:gd name="T23" fmla="*/ 26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282">
                    <a:moveTo>
                      <a:pt x="183" y="0"/>
                    </a:moveTo>
                    <a:lnTo>
                      <a:pt x="133" y="33"/>
                    </a:lnTo>
                    <a:lnTo>
                      <a:pt x="67" y="133"/>
                    </a:lnTo>
                    <a:lnTo>
                      <a:pt x="34" y="133"/>
                    </a:lnTo>
                    <a:lnTo>
                      <a:pt x="34" y="165"/>
                    </a:lnTo>
                    <a:lnTo>
                      <a:pt x="0" y="215"/>
                    </a:lnTo>
                    <a:lnTo>
                      <a:pt x="34" y="265"/>
                    </a:lnTo>
                    <a:lnTo>
                      <a:pt x="67" y="281"/>
                    </a:lnTo>
                    <a:lnTo>
                      <a:pt x="116" y="232"/>
                    </a:lnTo>
                    <a:lnTo>
                      <a:pt x="133" y="199"/>
                    </a:lnTo>
                    <a:lnTo>
                      <a:pt x="183" y="265"/>
                    </a:lnTo>
                    <a:lnTo>
                      <a:pt x="199" y="265"/>
                    </a:lnTo>
                  </a:path>
                </a:pathLst>
              </a:cu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75" name="组合 74"/>
          <p:cNvGrpSpPr/>
          <p:nvPr/>
        </p:nvGrpSpPr>
        <p:grpSpPr>
          <a:xfrm>
            <a:off x="9315842" y="5395113"/>
            <a:ext cx="694180" cy="694180"/>
            <a:chOff x="9786871" y="5643316"/>
            <a:chExt cx="694180" cy="694180"/>
          </a:xfrm>
          <a:solidFill>
            <a:srgbClr val="0A4A92"/>
          </a:solidFill>
        </p:grpSpPr>
        <p:sp>
          <p:nvSpPr>
            <p:cNvPr id="76" name="Shape 748"/>
            <p:cNvSpPr/>
            <p:nvPr/>
          </p:nvSpPr>
          <p:spPr>
            <a:xfrm rot="16200000">
              <a:off x="9786871" y="5643316"/>
              <a:ext cx="694180" cy="694180"/>
            </a:xfrm>
            <a:prstGeom prst="ellipse">
              <a:avLst/>
            </a:prstGeom>
            <a:grpFill/>
            <a:ln w="12700" cap="flat">
              <a:noFill/>
              <a:miter lim="400000"/>
            </a:ln>
            <a:effectLst/>
          </p:spPr>
          <p:txBody>
            <a:bodyPr wrap="square" lIns="0" tIns="0" rIns="0" bIns="0" numCol="1" anchor="ctr">
              <a:noAutofit/>
            </a:bodyPr>
            <a:lstStyle/>
            <a:p>
              <a:pPr marL="0" marR="0" lvl="0" indent="0" defTabSz="292100" eaLnBrk="1" fontAlgn="auto" latinLnBrk="0" hangingPunct="1">
                <a:lnSpc>
                  <a:spcPct val="100000"/>
                </a:lnSpc>
                <a:spcBef>
                  <a:spcPts val="0"/>
                </a:spcBef>
                <a:spcAft>
                  <a:spcPts val="0"/>
                </a:spcAft>
                <a:buClrTx/>
                <a:buSzTx/>
                <a:buFontTx/>
                <a:buNone/>
                <a:defRPr sz="3500" cap="all">
                  <a:solidFill>
                    <a:srgbClr val="FFFFFF"/>
                  </a:solidFill>
                </a:defRPr>
              </a:pPr>
              <a:endParaRPr kumimoji="0" sz="1750" b="0" i="0" u="none" strike="noStrike" kern="0" cap="all"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7" name="Group 116"/>
            <p:cNvGrpSpPr/>
            <p:nvPr/>
          </p:nvGrpSpPr>
          <p:grpSpPr>
            <a:xfrm>
              <a:off x="9977000" y="5876888"/>
              <a:ext cx="309139" cy="245990"/>
              <a:chOff x="8936039" y="10804069"/>
              <a:chExt cx="520701" cy="414336"/>
            </a:xfrm>
            <a:grpFill/>
          </p:grpSpPr>
          <p:sp>
            <p:nvSpPr>
              <p:cNvPr id="78" name="Freeform 457"/>
              <p:cNvSpPr>
                <a:spLocks noChangeArrowheads="1"/>
              </p:cNvSpPr>
              <p:nvPr/>
            </p:nvSpPr>
            <p:spPr bwMode="auto">
              <a:xfrm>
                <a:off x="8936039" y="10804069"/>
                <a:ext cx="520701" cy="225425"/>
              </a:xfrm>
              <a:custGeom>
                <a:avLst/>
                <a:gdLst>
                  <a:gd name="T0" fmla="*/ 249 w 497"/>
                  <a:gd name="T1" fmla="*/ 0 h 216"/>
                  <a:gd name="T2" fmla="*/ 0 w 497"/>
                  <a:gd name="T3" fmla="*/ 116 h 216"/>
                  <a:gd name="T4" fmla="*/ 249 w 497"/>
                  <a:gd name="T5" fmla="*/ 215 h 216"/>
                  <a:gd name="T6" fmla="*/ 496 w 497"/>
                  <a:gd name="T7" fmla="*/ 116 h 216"/>
                  <a:gd name="T8" fmla="*/ 249 w 497"/>
                  <a:gd name="T9" fmla="*/ 0 h 216"/>
                </a:gdLst>
                <a:ahLst/>
                <a:cxnLst>
                  <a:cxn ang="0">
                    <a:pos x="T0" y="T1"/>
                  </a:cxn>
                  <a:cxn ang="0">
                    <a:pos x="T2" y="T3"/>
                  </a:cxn>
                  <a:cxn ang="0">
                    <a:pos x="T4" y="T5"/>
                  </a:cxn>
                  <a:cxn ang="0">
                    <a:pos x="T6" y="T7"/>
                  </a:cxn>
                  <a:cxn ang="0">
                    <a:pos x="T8" y="T9"/>
                  </a:cxn>
                </a:cxnLst>
                <a:rect l="0" t="0" r="r" b="b"/>
                <a:pathLst>
                  <a:path w="497" h="216">
                    <a:moveTo>
                      <a:pt x="249" y="0"/>
                    </a:moveTo>
                    <a:lnTo>
                      <a:pt x="0" y="116"/>
                    </a:lnTo>
                    <a:lnTo>
                      <a:pt x="249" y="215"/>
                    </a:lnTo>
                    <a:lnTo>
                      <a:pt x="496" y="116"/>
                    </a:lnTo>
                    <a:lnTo>
                      <a:pt x="249" y="0"/>
                    </a:lnTo>
                  </a:path>
                </a:pathLst>
              </a:custGeom>
              <a:grpFill/>
              <a:ln w="9525" cap="flat">
                <a:solidFill>
                  <a:srgbClr val="FFFFFF"/>
                </a:solidFill>
                <a:beve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Freeform 458"/>
              <p:cNvSpPr>
                <a:spLocks noChangeArrowheads="1"/>
              </p:cNvSpPr>
              <p:nvPr/>
            </p:nvSpPr>
            <p:spPr bwMode="auto">
              <a:xfrm>
                <a:off x="8936039" y="11061244"/>
                <a:ext cx="520701" cy="157161"/>
              </a:xfrm>
              <a:custGeom>
                <a:avLst/>
                <a:gdLst>
                  <a:gd name="T0" fmla="*/ 396 w 497"/>
                  <a:gd name="T1" fmla="*/ 0 h 149"/>
                  <a:gd name="T2" fmla="*/ 496 w 497"/>
                  <a:gd name="T3" fmla="*/ 33 h 149"/>
                  <a:gd name="T4" fmla="*/ 249 w 497"/>
                  <a:gd name="T5" fmla="*/ 148 h 149"/>
                  <a:gd name="T6" fmla="*/ 0 w 497"/>
                  <a:gd name="T7" fmla="*/ 33 h 149"/>
                  <a:gd name="T8" fmla="*/ 100 w 497"/>
                  <a:gd name="T9" fmla="*/ 0 h 149"/>
                </a:gdLst>
                <a:ahLst/>
                <a:cxnLst>
                  <a:cxn ang="0">
                    <a:pos x="T0" y="T1"/>
                  </a:cxn>
                  <a:cxn ang="0">
                    <a:pos x="T2" y="T3"/>
                  </a:cxn>
                  <a:cxn ang="0">
                    <a:pos x="T4" y="T5"/>
                  </a:cxn>
                  <a:cxn ang="0">
                    <a:pos x="T6" y="T7"/>
                  </a:cxn>
                  <a:cxn ang="0">
                    <a:pos x="T8" y="T9"/>
                  </a:cxn>
                </a:cxnLst>
                <a:rect l="0" t="0" r="r" b="b"/>
                <a:pathLst>
                  <a:path w="497" h="149">
                    <a:moveTo>
                      <a:pt x="396" y="0"/>
                    </a:moveTo>
                    <a:lnTo>
                      <a:pt x="496" y="33"/>
                    </a:lnTo>
                    <a:lnTo>
                      <a:pt x="249" y="148"/>
                    </a:lnTo>
                    <a:lnTo>
                      <a:pt x="0" y="33"/>
                    </a:lnTo>
                    <a:lnTo>
                      <a:pt x="100" y="0"/>
                    </a:lnTo>
                  </a:path>
                </a:pathLst>
              </a:cu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Freeform 459"/>
              <p:cNvSpPr>
                <a:spLocks noChangeArrowheads="1"/>
              </p:cNvSpPr>
              <p:nvPr/>
            </p:nvSpPr>
            <p:spPr bwMode="auto">
              <a:xfrm>
                <a:off x="8936039" y="10961230"/>
                <a:ext cx="520701" cy="174625"/>
              </a:xfrm>
              <a:custGeom>
                <a:avLst/>
                <a:gdLst>
                  <a:gd name="T0" fmla="*/ 396 w 497"/>
                  <a:gd name="T1" fmla="*/ 0 h 167"/>
                  <a:gd name="T2" fmla="*/ 496 w 497"/>
                  <a:gd name="T3" fmla="*/ 50 h 167"/>
                  <a:gd name="T4" fmla="*/ 396 w 497"/>
                  <a:gd name="T5" fmla="*/ 100 h 167"/>
                  <a:gd name="T6" fmla="*/ 249 w 497"/>
                  <a:gd name="T7" fmla="*/ 166 h 167"/>
                  <a:gd name="T8" fmla="*/ 100 w 497"/>
                  <a:gd name="T9" fmla="*/ 100 h 167"/>
                  <a:gd name="T10" fmla="*/ 0 w 497"/>
                  <a:gd name="T11" fmla="*/ 50 h 167"/>
                  <a:gd name="T12" fmla="*/ 100 w 497"/>
                  <a:gd name="T13" fmla="*/ 0 h 167"/>
                </a:gdLst>
                <a:ahLst/>
                <a:cxnLst>
                  <a:cxn ang="0">
                    <a:pos x="T0" y="T1"/>
                  </a:cxn>
                  <a:cxn ang="0">
                    <a:pos x="T2" y="T3"/>
                  </a:cxn>
                  <a:cxn ang="0">
                    <a:pos x="T4" y="T5"/>
                  </a:cxn>
                  <a:cxn ang="0">
                    <a:pos x="T6" y="T7"/>
                  </a:cxn>
                  <a:cxn ang="0">
                    <a:pos x="T8" y="T9"/>
                  </a:cxn>
                  <a:cxn ang="0">
                    <a:pos x="T10" y="T11"/>
                  </a:cxn>
                  <a:cxn ang="0">
                    <a:pos x="T12" y="T13"/>
                  </a:cxn>
                </a:cxnLst>
                <a:rect l="0" t="0" r="r" b="b"/>
                <a:pathLst>
                  <a:path w="497" h="167">
                    <a:moveTo>
                      <a:pt x="396" y="0"/>
                    </a:moveTo>
                    <a:lnTo>
                      <a:pt x="496" y="50"/>
                    </a:lnTo>
                    <a:lnTo>
                      <a:pt x="396" y="100"/>
                    </a:lnTo>
                    <a:lnTo>
                      <a:pt x="249" y="166"/>
                    </a:lnTo>
                    <a:lnTo>
                      <a:pt x="100" y="100"/>
                    </a:lnTo>
                    <a:lnTo>
                      <a:pt x="0" y="50"/>
                    </a:lnTo>
                    <a:lnTo>
                      <a:pt x="100" y="0"/>
                    </a:lnTo>
                  </a:path>
                </a:pathLst>
              </a:cu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82" name="TextBox 129"/>
          <p:cNvSpPr txBox="1"/>
          <p:nvPr/>
        </p:nvSpPr>
        <p:spPr>
          <a:xfrm>
            <a:off x="2493261" y="1321597"/>
            <a:ext cx="3407803" cy="646331"/>
          </a:xfrm>
          <a:prstGeom prst="rect">
            <a:avLst/>
          </a:prstGeom>
          <a:noFill/>
        </p:spPr>
        <p:txBody>
          <a:bodyPr wrap="square" lIns="0" tIns="0" rIns="0" bIns="0" rtlCol="0">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对不同级别的信息进行不同的处理与保护，根据不同级别的信息设定访问控制策略</a:t>
            </a:r>
            <a:endParaRPr lang="en-US" altLang="zh-CN"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TextBox 131"/>
          <p:cNvSpPr txBox="1"/>
          <p:nvPr/>
        </p:nvSpPr>
        <p:spPr>
          <a:xfrm>
            <a:off x="2445684" y="2231083"/>
            <a:ext cx="3414852" cy="284693"/>
          </a:xfrm>
          <a:prstGeom prst="rect">
            <a:avLst/>
          </a:prstGeom>
          <a:noFill/>
        </p:spPr>
        <p:txBody>
          <a:bodyPr wrap="square" lIns="0" tIns="0" rIns="0" bIns="0" rtlCol="0">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个人所用电脑上不保存公司机密数据</a:t>
            </a:r>
            <a:endParaRPr lang="en-US" altLang="zh-CN"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TextBox 133"/>
          <p:cNvSpPr txBox="1"/>
          <p:nvPr/>
        </p:nvSpPr>
        <p:spPr>
          <a:xfrm>
            <a:off x="2455376" y="3872315"/>
            <a:ext cx="3313297" cy="646331"/>
          </a:xfrm>
          <a:prstGeom prst="rect">
            <a:avLst/>
          </a:prstGeom>
          <a:noFill/>
        </p:spPr>
        <p:txBody>
          <a:bodyPr wrap="square" lIns="0" tIns="0" rIns="0" bIns="0" rtlCol="0">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避免在办公计算机和家用计算机上交叉使用</a:t>
            </a:r>
            <a:r>
              <a:rPr lang="en-US" altLang="zh-CN" sz="1400" b="1" dirty="0">
                <a:solidFill>
                  <a:srgbClr val="0A4A92"/>
                </a:solidFill>
                <a:latin typeface="Arial" panose="020B0604020202020204" pitchFamily="34" charset="0"/>
                <a:ea typeface="微软雅黑" panose="020B0503020204020204" pitchFamily="34" charset="-122"/>
                <a:cs typeface="+mn-ea"/>
              </a:rPr>
              <a:t>U</a:t>
            </a:r>
            <a:r>
              <a:rPr lang="zh-CN" altLang="zh-CN" sz="1400" b="1" dirty="0">
                <a:solidFill>
                  <a:srgbClr val="0A4A92"/>
                </a:solidFill>
                <a:latin typeface="Arial" panose="020B0604020202020204" pitchFamily="34" charset="0"/>
                <a:ea typeface="微软雅黑" panose="020B0503020204020204" pitchFamily="34" charset="-122"/>
                <a:cs typeface="+mn-ea"/>
              </a:rPr>
              <a:t>盘等移动介质</a:t>
            </a:r>
            <a:endParaRPr lang="en-US" altLang="zh-CN"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TextBox 135"/>
          <p:cNvSpPr txBox="1"/>
          <p:nvPr/>
        </p:nvSpPr>
        <p:spPr>
          <a:xfrm>
            <a:off x="2428662" y="5486598"/>
            <a:ext cx="3522717" cy="1292662"/>
          </a:xfrm>
          <a:prstGeom prst="rect">
            <a:avLst/>
          </a:prstGeom>
          <a:noFill/>
        </p:spPr>
        <p:txBody>
          <a:bodyPr wrap="square" lIns="0" tIns="0" rIns="0" bIns="0" rtlCol="0">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个人办公机上的文件资料应妥善保存。建立适当的数据存放目录，重要文件资料建议加密保存，定期清空回收站、相关通信软件接收目录等</a:t>
            </a:r>
            <a:endParaRPr lang="en-US" altLang="zh-CN"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93" name="组合 92"/>
          <p:cNvGrpSpPr/>
          <p:nvPr/>
        </p:nvGrpSpPr>
        <p:grpSpPr>
          <a:xfrm>
            <a:off x="1673341" y="2917982"/>
            <a:ext cx="638839" cy="639088"/>
            <a:chOff x="1421807" y="4122225"/>
            <a:chExt cx="638839" cy="639088"/>
          </a:xfrm>
        </p:grpSpPr>
        <p:sp>
          <p:nvSpPr>
            <p:cNvPr id="94" name="Oval 127"/>
            <p:cNvSpPr/>
            <p:nvPr/>
          </p:nvSpPr>
          <p:spPr>
            <a:xfrm>
              <a:off x="1421807" y="4122225"/>
              <a:ext cx="638839" cy="639088"/>
            </a:xfrm>
            <a:prstGeom prst="ellipse">
              <a:avLst/>
            </a:prstGeom>
            <a:solidFill>
              <a:srgbClr val="0A4A92"/>
            </a:solidFill>
            <a:ln w="6350" cap="flat" cmpd="sng" algn="ctr">
              <a:noFill/>
              <a:prstDash val="solid"/>
              <a:miter lim="800000"/>
            </a:ln>
            <a:effectLst/>
          </p:spPr>
          <p:txBody>
            <a:bodyPr tIns="0" bIns="32004"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Freeform 9"/>
            <p:cNvSpPr>
              <a:spLocks noChangeArrowheads="1"/>
            </p:cNvSpPr>
            <p:nvPr/>
          </p:nvSpPr>
          <p:spPr bwMode="auto">
            <a:xfrm>
              <a:off x="1596444" y="4286580"/>
              <a:ext cx="299771" cy="299848"/>
            </a:xfrm>
            <a:custGeom>
              <a:avLst/>
              <a:gdLst>
                <a:gd name="T0" fmla="*/ 212 w 426"/>
                <a:gd name="T1" fmla="*/ 0 h 426"/>
                <a:gd name="T2" fmla="*/ 212 w 426"/>
                <a:gd name="T3" fmla="*/ 0 h 426"/>
                <a:gd name="T4" fmla="*/ 0 w 426"/>
                <a:gd name="T5" fmla="*/ 213 h 426"/>
                <a:gd name="T6" fmla="*/ 212 w 426"/>
                <a:gd name="T7" fmla="*/ 425 h 426"/>
                <a:gd name="T8" fmla="*/ 425 w 426"/>
                <a:gd name="T9" fmla="*/ 213 h 426"/>
                <a:gd name="T10" fmla="*/ 212 w 426"/>
                <a:gd name="T11" fmla="*/ 0 h 426"/>
                <a:gd name="T12" fmla="*/ 229 w 426"/>
                <a:gd name="T13" fmla="*/ 390 h 426"/>
                <a:gd name="T14" fmla="*/ 229 w 426"/>
                <a:gd name="T15" fmla="*/ 390 h 426"/>
                <a:gd name="T16" fmla="*/ 229 w 426"/>
                <a:gd name="T17" fmla="*/ 292 h 426"/>
                <a:gd name="T18" fmla="*/ 194 w 426"/>
                <a:gd name="T19" fmla="*/ 292 h 426"/>
                <a:gd name="T20" fmla="*/ 194 w 426"/>
                <a:gd name="T21" fmla="*/ 390 h 426"/>
                <a:gd name="T22" fmla="*/ 35 w 426"/>
                <a:gd name="T23" fmla="*/ 230 h 426"/>
                <a:gd name="T24" fmla="*/ 132 w 426"/>
                <a:gd name="T25" fmla="*/ 230 h 426"/>
                <a:gd name="T26" fmla="*/ 132 w 426"/>
                <a:gd name="T27" fmla="*/ 195 h 426"/>
                <a:gd name="T28" fmla="*/ 35 w 426"/>
                <a:gd name="T29" fmla="*/ 195 h 426"/>
                <a:gd name="T30" fmla="*/ 194 w 426"/>
                <a:gd name="T31" fmla="*/ 44 h 426"/>
                <a:gd name="T32" fmla="*/ 194 w 426"/>
                <a:gd name="T33" fmla="*/ 142 h 426"/>
                <a:gd name="T34" fmla="*/ 229 w 426"/>
                <a:gd name="T35" fmla="*/ 142 h 426"/>
                <a:gd name="T36" fmla="*/ 229 w 426"/>
                <a:gd name="T37" fmla="*/ 44 h 426"/>
                <a:gd name="T38" fmla="*/ 380 w 426"/>
                <a:gd name="T39" fmla="*/ 195 h 426"/>
                <a:gd name="T40" fmla="*/ 292 w 426"/>
                <a:gd name="T41" fmla="*/ 195 h 426"/>
                <a:gd name="T42" fmla="*/ 292 w 426"/>
                <a:gd name="T43" fmla="*/ 230 h 426"/>
                <a:gd name="T44" fmla="*/ 380 w 426"/>
                <a:gd name="T45" fmla="*/ 230 h 426"/>
                <a:gd name="T46" fmla="*/ 229 w 426"/>
                <a:gd name="T47" fmla="*/ 39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rgbClr val="FFFFFF"/>
            </a:solidFill>
            <a:ln>
              <a:noFill/>
            </a:ln>
            <a:effectLst/>
          </p:spPr>
          <p:txBody>
            <a:bodyPr wrap="none" lIns="45712" tIns="22856" rIns="45712" bIns="22856"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6" name="组合 95"/>
          <p:cNvGrpSpPr/>
          <p:nvPr/>
        </p:nvGrpSpPr>
        <p:grpSpPr>
          <a:xfrm>
            <a:off x="1673341" y="2053886"/>
            <a:ext cx="638839" cy="639088"/>
            <a:chOff x="1421807" y="3098162"/>
            <a:chExt cx="638839" cy="639088"/>
          </a:xfrm>
        </p:grpSpPr>
        <p:sp>
          <p:nvSpPr>
            <p:cNvPr id="97" name="Oval 126"/>
            <p:cNvSpPr/>
            <p:nvPr/>
          </p:nvSpPr>
          <p:spPr>
            <a:xfrm>
              <a:off x="1421807" y="3098162"/>
              <a:ext cx="638839" cy="639088"/>
            </a:xfrm>
            <a:prstGeom prst="ellipse">
              <a:avLst/>
            </a:prstGeom>
            <a:solidFill>
              <a:schemeClr val="bg1">
                <a:lumMod val="65000"/>
              </a:schemeClr>
            </a:solidFill>
            <a:ln w="6350" cap="flat" cmpd="sng" algn="ctr">
              <a:noFill/>
              <a:prstDash val="solid"/>
              <a:miter lim="800000"/>
            </a:ln>
            <a:effectLst/>
          </p:spPr>
          <p:txBody>
            <a:bodyPr tIns="0" bIns="32004"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Freeform 39"/>
            <p:cNvSpPr>
              <a:spLocks noChangeArrowheads="1"/>
            </p:cNvSpPr>
            <p:nvPr/>
          </p:nvSpPr>
          <p:spPr bwMode="auto">
            <a:xfrm>
              <a:off x="1588875" y="3254200"/>
              <a:ext cx="312158" cy="312239"/>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rgbClr val="FFFFFF"/>
            </a:solidFill>
            <a:ln>
              <a:noFill/>
            </a:ln>
            <a:effectLst/>
          </p:spPr>
          <p:txBody>
            <a:bodyPr wrap="none" lIns="45712" tIns="22856" rIns="45712" bIns="22856"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9" name="组合 98"/>
          <p:cNvGrpSpPr/>
          <p:nvPr/>
        </p:nvGrpSpPr>
        <p:grpSpPr>
          <a:xfrm>
            <a:off x="1673341" y="3863070"/>
            <a:ext cx="638839" cy="639088"/>
            <a:chOff x="1421807" y="5144548"/>
            <a:chExt cx="638839" cy="639088"/>
          </a:xfrm>
        </p:grpSpPr>
        <p:sp>
          <p:nvSpPr>
            <p:cNvPr id="100" name="Oval 128"/>
            <p:cNvSpPr/>
            <p:nvPr/>
          </p:nvSpPr>
          <p:spPr>
            <a:xfrm>
              <a:off x="1421807" y="5144548"/>
              <a:ext cx="638839" cy="639088"/>
            </a:xfrm>
            <a:prstGeom prst="ellipse">
              <a:avLst/>
            </a:prstGeom>
            <a:solidFill>
              <a:schemeClr val="bg1">
                <a:lumMod val="65000"/>
              </a:schemeClr>
            </a:solidFill>
            <a:ln w="6350" cap="flat" cmpd="sng" algn="ctr">
              <a:noFill/>
              <a:prstDash val="solid"/>
              <a:miter lim="800000"/>
            </a:ln>
            <a:effectLst/>
          </p:spPr>
          <p:txBody>
            <a:bodyPr tIns="0" bIns="32004"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Freeform 79"/>
            <p:cNvSpPr>
              <a:spLocks noChangeArrowheads="1"/>
            </p:cNvSpPr>
            <p:nvPr/>
          </p:nvSpPr>
          <p:spPr bwMode="auto">
            <a:xfrm>
              <a:off x="1581405" y="5279215"/>
              <a:ext cx="334456" cy="337020"/>
            </a:xfrm>
            <a:custGeom>
              <a:avLst/>
              <a:gdLst>
                <a:gd name="T0" fmla="*/ 239 w 479"/>
                <a:gd name="T1" fmla="*/ 0 h 479"/>
                <a:gd name="T2" fmla="*/ 239 w 479"/>
                <a:gd name="T3" fmla="*/ 0 h 479"/>
                <a:gd name="T4" fmla="*/ 0 w 479"/>
                <a:gd name="T5" fmla="*/ 239 h 479"/>
                <a:gd name="T6" fmla="*/ 239 w 479"/>
                <a:gd name="T7" fmla="*/ 478 h 479"/>
                <a:gd name="T8" fmla="*/ 478 w 479"/>
                <a:gd name="T9" fmla="*/ 239 h 479"/>
                <a:gd name="T10" fmla="*/ 239 w 479"/>
                <a:gd name="T11" fmla="*/ 0 h 479"/>
                <a:gd name="T12" fmla="*/ 443 w 479"/>
                <a:gd name="T13" fmla="*/ 239 h 479"/>
                <a:gd name="T14" fmla="*/ 443 w 479"/>
                <a:gd name="T15" fmla="*/ 239 h 479"/>
                <a:gd name="T16" fmla="*/ 399 w 479"/>
                <a:gd name="T17" fmla="*/ 363 h 479"/>
                <a:gd name="T18" fmla="*/ 390 w 479"/>
                <a:gd name="T19" fmla="*/ 328 h 479"/>
                <a:gd name="T20" fmla="*/ 399 w 479"/>
                <a:gd name="T21" fmla="*/ 257 h 479"/>
                <a:gd name="T22" fmla="*/ 372 w 479"/>
                <a:gd name="T23" fmla="*/ 204 h 479"/>
                <a:gd name="T24" fmla="*/ 319 w 479"/>
                <a:gd name="T25" fmla="*/ 178 h 479"/>
                <a:gd name="T26" fmla="*/ 346 w 479"/>
                <a:gd name="T27" fmla="*/ 88 h 479"/>
                <a:gd name="T28" fmla="*/ 293 w 479"/>
                <a:gd name="T29" fmla="*/ 62 h 479"/>
                <a:gd name="T30" fmla="*/ 301 w 479"/>
                <a:gd name="T31" fmla="*/ 53 h 479"/>
                <a:gd name="T32" fmla="*/ 443 w 479"/>
                <a:gd name="T33" fmla="*/ 239 h 479"/>
                <a:gd name="T34" fmla="*/ 212 w 479"/>
                <a:gd name="T35" fmla="*/ 44 h 479"/>
                <a:gd name="T36" fmla="*/ 212 w 479"/>
                <a:gd name="T37" fmla="*/ 44 h 479"/>
                <a:gd name="T38" fmla="*/ 186 w 479"/>
                <a:gd name="T39" fmla="*/ 62 h 479"/>
                <a:gd name="T40" fmla="*/ 150 w 479"/>
                <a:gd name="T41" fmla="*/ 88 h 479"/>
                <a:gd name="T42" fmla="*/ 115 w 479"/>
                <a:gd name="T43" fmla="*/ 133 h 479"/>
                <a:gd name="T44" fmla="*/ 133 w 479"/>
                <a:gd name="T45" fmla="*/ 159 h 479"/>
                <a:gd name="T46" fmla="*/ 177 w 479"/>
                <a:gd name="T47" fmla="*/ 159 h 479"/>
                <a:gd name="T48" fmla="*/ 248 w 479"/>
                <a:gd name="T49" fmla="*/ 239 h 479"/>
                <a:gd name="T50" fmla="*/ 186 w 479"/>
                <a:gd name="T51" fmla="*/ 292 h 479"/>
                <a:gd name="T52" fmla="*/ 177 w 479"/>
                <a:gd name="T53" fmla="*/ 337 h 479"/>
                <a:gd name="T54" fmla="*/ 177 w 479"/>
                <a:gd name="T55" fmla="*/ 390 h 479"/>
                <a:gd name="T56" fmla="*/ 133 w 479"/>
                <a:gd name="T57" fmla="*/ 345 h 479"/>
                <a:gd name="T58" fmla="*/ 124 w 479"/>
                <a:gd name="T59" fmla="*/ 284 h 479"/>
                <a:gd name="T60" fmla="*/ 88 w 479"/>
                <a:gd name="T61" fmla="*/ 239 h 479"/>
                <a:gd name="T62" fmla="*/ 106 w 479"/>
                <a:gd name="T63" fmla="*/ 186 h 479"/>
                <a:gd name="T64" fmla="*/ 53 w 479"/>
                <a:gd name="T65" fmla="*/ 169 h 479"/>
                <a:gd name="T66" fmla="*/ 212 w 479"/>
                <a:gd name="T67" fmla="*/ 44 h 479"/>
                <a:gd name="T68" fmla="*/ 177 w 479"/>
                <a:gd name="T69" fmla="*/ 434 h 479"/>
                <a:gd name="T70" fmla="*/ 177 w 479"/>
                <a:gd name="T71" fmla="*/ 434 h 479"/>
                <a:gd name="T72" fmla="*/ 204 w 479"/>
                <a:gd name="T73" fmla="*/ 416 h 479"/>
                <a:gd name="T74" fmla="*/ 239 w 479"/>
                <a:gd name="T75" fmla="*/ 407 h 479"/>
                <a:gd name="T76" fmla="*/ 293 w 479"/>
                <a:gd name="T77" fmla="*/ 390 h 479"/>
                <a:gd name="T78" fmla="*/ 354 w 479"/>
                <a:gd name="T79" fmla="*/ 407 h 479"/>
                <a:gd name="T80" fmla="*/ 239 w 479"/>
                <a:gd name="T81" fmla="*/ 443 h 479"/>
                <a:gd name="T82" fmla="*/ 177 w 479"/>
                <a:gd name="T83" fmla="*/ 4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9" h="479">
                  <a:moveTo>
                    <a:pt x="239" y="0"/>
                  </a:moveTo>
                  <a:lnTo>
                    <a:pt x="239" y="0"/>
                  </a:lnTo>
                  <a:cubicBezTo>
                    <a:pt x="106" y="0"/>
                    <a:pt x="0" y="106"/>
                    <a:pt x="0" y="239"/>
                  </a:cubicBezTo>
                  <a:cubicBezTo>
                    <a:pt x="0" y="372"/>
                    <a:pt x="106" y="478"/>
                    <a:pt x="239" y="478"/>
                  </a:cubicBezTo>
                  <a:cubicBezTo>
                    <a:pt x="372" y="478"/>
                    <a:pt x="478" y="372"/>
                    <a:pt x="478" y="239"/>
                  </a:cubicBezTo>
                  <a:cubicBezTo>
                    <a:pt x="478" y="106"/>
                    <a:pt x="372" y="0"/>
                    <a:pt x="239" y="0"/>
                  </a:cubicBezTo>
                  <a:close/>
                  <a:moveTo>
                    <a:pt x="443" y="239"/>
                  </a:moveTo>
                  <a:lnTo>
                    <a:pt x="443" y="239"/>
                  </a:lnTo>
                  <a:cubicBezTo>
                    <a:pt x="443" y="292"/>
                    <a:pt x="425" y="328"/>
                    <a:pt x="399" y="363"/>
                  </a:cubicBezTo>
                  <a:cubicBezTo>
                    <a:pt x="390" y="363"/>
                    <a:pt x="381" y="345"/>
                    <a:pt x="390" y="328"/>
                  </a:cubicBezTo>
                  <a:cubicBezTo>
                    <a:pt x="399" y="310"/>
                    <a:pt x="399" y="275"/>
                    <a:pt x="399" y="257"/>
                  </a:cubicBezTo>
                  <a:cubicBezTo>
                    <a:pt x="399" y="239"/>
                    <a:pt x="390" y="204"/>
                    <a:pt x="372" y="204"/>
                  </a:cubicBezTo>
                  <a:cubicBezTo>
                    <a:pt x="346" y="204"/>
                    <a:pt x="337" y="204"/>
                    <a:pt x="319" y="178"/>
                  </a:cubicBezTo>
                  <a:cubicBezTo>
                    <a:pt x="301" y="124"/>
                    <a:pt x="372" y="115"/>
                    <a:pt x="346" y="88"/>
                  </a:cubicBezTo>
                  <a:cubicBezTo>
                    <a:pt x="337" y="80"/>
                    <a:pt x="301" y="115"/>
                    <a:pt x="293" y="62"/>
                  </a:cubicBezTo>
                  <a:lnTo>
                    <a:pt x="301" y="53"/>
                  </a:lnTo>
                  <a:cubicBezTo>
                    <a:pt x="381" y="80"/>
                    <a:pt x="443" y="150"/>
                    <a:pt x="443" y="239"/>
                  </a:cubicBezTo>
                  <a:close/>
                  <a:moveTo>
                    <a:pt x="212" y="44"/>
                  </a:moveTo>
                  <a:lnTo>
                    <a:pt x="212" y="44"/>
                  </a:lnTo>
                  <a:cubicBezTo>
                    <a:pt x="204" y="53"/>
                    <a:pt x="194" y="53"/>
                    <a:pt x="186" y="62"/>
                  </a:cubicBezTo>
                  <a:cubicBezTo>
                    <a:pt x="168" y="80"/>
                    <a:pt x="159" y="71"/>
                    <a:pt x="150" y="88"/>
                  </a:cubicBezTo>
                  <a:cubicBezTo>
                    <a:pt x="141" y="106"/>
                    <a:pt x="115" y="124"/>
                    <a:pt x="115" y="133"/>
                  </a:cubicBezTo>
                  <a:cubicBezTo>
                    <a:pt x="115" y="142"/>
                    <a:pt x="133" y="159"/>
                    <a:pt x="133" y="159"/>
                  </a:cubicBezTo>
                  <a:cubicBezTo>
                    <a:pt x="141" y="150"/>
                    <a:pt x="159" y="150"/>
                    <a:pt x="177" y="159"/>
                  </a:cubicBezTo>
                  <a:cubicBezTo>
                    <a:pt x="186" y="159"/>
                    <a:pt x="275" y="169"/>
                    <a:pt x="248" y="239"/>
                  </a:cubicBezTo>
                  <a:cubicBezTo>
                    <a:pt x="239" y="266"/>
                    <a:pt x="194" y="257"/>
                    <a:pt x="186" y="292"/>
                  </a:cubicBezTo>
                  <a:cubicBezTo>
                    <a:pt x="186" y="301"/>
                    <a:pt x="186" y="328"/>
                    <a:pt x="177" y="337"/>
                  </a:cubicBezTo>
                  <a:cubicBezTo>
                    <a:pt x="177" y="345"/>
                    <a:pt x="186" y="390"/>
                    <a:pt x="177" y="390"/>
                  </a:cubicBezTo>
                  <a:cubicBezTo>
                    <a:pt x="168" y="390"/>
                    <a:pt x="133" y="345"/>
                    <a:pt x="133" y="345"/>
                  </a:cubicBezTo>
                  <a:cubicBezTo>
                    <a:pt x="133" y="337"/>
                    <a:pt x="124" y="310"/>
                    <a:pt x="124" y="284"/>
                  </a:cubicBezTo>
                  <a:cubicBezTo>
                    <a:pt x="124" y="266"/>
                    <a:pt x="88" y="266"/>
                    <a:pt x="88" y="239"/>
                  </a:cubicBezTo>
                  <a:cubicBezTo>
                    <a:pt x="88" y="213"/>
                    <a:pt x="106" y="195"/>
                    <a:pt x="106" y="186"/>
                  </a:cubicBezTo>
                  <a:cubicBezTo>
                    <a:pt x="97" y="169"/>
                    <a:pt x="62" y="169"/>
                    <a:pt x="53" y="169"/>
                  </a:cubicBezTo>
                  <a:cubicBezTo>
                    <a:pt x="80" y="97"/>
                    <a:pt x="141" y="53"/>
                    <a:pt x="212" y="44"/>
                  </a:cubicBezTo>
                  <a:close/>
                  <a:moveTo>
                    <a:pt x="177" y="434"/>
                  </a:moveTo>
                  <a:lnTo>
                    <a:pt x="177" y="434"/>
                  </a:lnTo>
                  <a:cubicBezTo>
                    <a:pt x="186" y="425"/>
                    <a:pt x="186" y="416"/>
                    <a:pt x="204" y="416"/>
                  </a:cubicBezTo>
                  <a:cubicBezTo>
                    <a:pt x="212" y="416"/>
                    <a:pt x="221" y="416"/>
                    <a:pt x="239" y="407"/>
                  </a:cubicBezTo>
                  <a:cubicBezTo>
                    <a:pt x="248" y="407"/>
                    <a:pt x="275" y="398"/>
                    <a:pt x="293" y="390"/>
                  </a:cubicBezTo>
                  <a:cubicBezTo>
                    <a:pt x="310" y="390"/>
                    <a:pt x="346" y="398"/>
                    <a:pt x="354" y="407"/>
                  </a:cubicBezTo>
                  <a:cubicBezTo>
                    <a:pt x="319" y="434"/>
                    <a:pt x="284" y="443"/>
                    <a:pt x="239" y="443"/>
                  </a:cubicBezTo>
                  <a:cubicBezTo>
                    <a:pt x="221" y="443"/>
                    <a:pt x="194" y="443"/>
                    <a:pt x="177" y="434"/>
                  </a:cubicBezTo>
                  <a:close/>
                </a:path>
              </a:pathLst>
            </a:custGeom>
            <a:solidFill>
              <a:srgbClr val="FFFFFF"/>
            </a:solidFill>
            <a:ln>
              <a:noFill/>
            </a:ln>
            <a:effectLst/>
          </p:spPr>
          <p:txBody>
            <a:bodyPr wrap="none" lIns="45712" tIns="22856" rIns="45712" bIns="22856"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2" name="组合 101"/>
          <p:cNvGrpSpPr/>
          <p:nvPr/>
        </p:nvGrpSpPr>
        <p:grpSpPr>
          <a:xfrm>
            <a:off x="1673341" y="1259509"/>
            <a:ext cx="638839" cy="639088"/>
            <a:chOff x="1421807" y="2090738"/>
            <a:chExt cx="638839" cy="639088"/>
          </a:xfrm>
        </p:grpSpPr>
        <p:sp>
          <p:nvSpPr>
            <p:cNvPr id="103" name="Oval 125"/>
            <p:cNvSpPr/>
            <p:nvPr/>
          </p:nvSpPr>
          <p:spPr>
            <a:xfrm>
              <a:off x="1421807" y="2090738"/>
              <a:ext cx="638839" cy="639088"/>
            </a:xfrm>
            <a:prstGeom prst="ellipse">
              <a:avLst/>
            </a:prstGeom>
            <a:solidFill>
              <a:srgbClr val="0A4A92"/>
            </a:solidFill>
            <a:ln w="6350" cap="flat" cmpd="sng" algn="ctr">
              <a:noFill/>
              <a:prstDash val="solid"/>
              <a:miter lim="800000"/>
            </a:ln>
            <a:effectLst/>
          </p:spPr>
          <p:txBody>
            <a:bodyPr tIns="0" bIns="32004"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a:ln>
                  <a:noFill/>
                </a:ln>
                <a:solidFill>
                  <a:srgbClr val="0A4A92"/>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Freeform 133"/>
            <p:cNvSpPr>
              <a:spLocks noChangeArrowheads="1"/>
            </p:cNvSpPr>
            <p:nvPr/>
          </p:nvSpPr>
          <p:spPr bwMode="auto">
            <a:xfrm>
              <a:off x="1573994" y="2224951"/>
              <a:ext cx="349319" cy="334543"/>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rgbClr val="FFFFFF"/>
            </a:solidFill>
            <a:ln>
              <a:noFill/>
            </a:ln>
            <a:effectLst/>
          </p:spPr>
          <p:txBody>
            <a:bodyPr wrap="none" lIns="45712" tIns="22856" rIns="45712" bIns="22856"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dirty="0">
                <a:ln>
                  <a:noFill/>
                </a:ln>
                <a:solidFill>
                  <a:srgbClr val="0A4A92"/>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5" name="矩形 104"/>
          <p:cNvSpPr/>
          <p:nvPr/>
        </p:nvSpPr>
        <p:spPr>
          <a:xfrm>
            <a:off x="1220644" y="429809"/>
            <a:ext cx="3262432" cy="707886"/>
          </a:xfrm>
          <a:prstGeom prst="rect">
            <a:avLst/>
          </a:prstGeom>
        </p:spPr>
        <p:txBody>
          <a:bodyPr wrap="none">
            <a:spAutoFit/>
          </a:bodyPr>
          <a:lstStyle/>
          <a:p>
            <a:r>
              <a:rPr lang="zh-CN" altLang="zh-CN" sz="4000" dirty="0">
                <a:solidFill>
                  <a:srgbClr val="0A4A92"/>
                </a:solidFill>
                <a:latin typeface="Arial" panose="020B0604020202020204" pitchFamily="34" charset="0"/>
                <a:ea typeface="微软雅黑" panose="020B0503020204020204" pitchFamily="34" charset="-122"/>
                <a:cs typeface="+mn-ea"/>
              </a:rPr>
              <a:t>数据文件安全</a:t>
            </a:r>
            <a:endParaRPr lang="zh-CN" altLang="en-US" sz="4000"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p:cNvSpPr/>
          <p:nvPr/>
        </p:nvSpPr>
        <p:spPr>
          <a:xfrm>
            <a:off x="2408992" y="4724516"/>
            <a:ext cx="3542387" cy="700192"/>
          </a:xfrm>
          <a:prstGeom prst="rect">
            <a:avLst/>
          </a:prstGeom>
        </p:spPr>
        <p:txBody>
          <a:bodyPr wrap="square">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移动笔记本电脑上如保存有公司敏感数据时，应对数据采取加密存放措施</a:t>
            </a:r>
            <a:endParaRPr lang="zh-CN" altLang="en-US" sz="1400" b="1" dirty="0">
              <a:solidFill>
                <a:srgbClr val="0A4A92"/>
              </a:solidFill>
              <a:latin typeface="Arial" panose="020B0604020202020204" pitchFamily="34" charset="0"/>
              <a:ea typeface="微软雅黑" panose="020B0503020204020204" pitchFamily="34" charset="-122"/>
              <a:cs typeface="+mn-ea"/>
            </a:endParaRPr>
          </a:p>
        </p:txBody>
      </p:sp>
      <p:grpSp>
        <p:nvGrpSpPr>
          <p:cNvPr id="106" name="组合 105"/>
          <p:cNvGrpSpPr/>
          <p:nvPr/>
        </p:nvGrpSpPr>
        <p:grpSpPr>
          <a:xfrm>
            <a:off x="1673341" y="4765486"/>
            <a:ext cx="694180" cy="694180"/>
            <a:chOff x="9786871" y="4254957"/>
            <a:chExt cx="694180" cy="694180"/>
          </a:xfrm>
          <a:solidFill>
            <a:schemeClr val="bg1">
              <a:lumMod val="65000"/>
            </a:schemeClr>
          </a:solidFill>
        </p:grpSpPr>
        <p:sp>
          <p:nvSpPr>
            <p:cNvPr id="107" name="Shape 760"/>
            <p:cNvSpPr/>
            <p:nvPr/>
          </p:nvSpPr>
          <p:spPr>
            <a:xfrm rot="16200000">
              <a:off x="9786871" y="4254957"/>
              <a:ext cx="694180" cy="694180"/>
            </a:xfrm>
            <a:prstGeom prst="ellipse">
              <a:avLst/>
            </a:prstGeom>
            <a:grpFill/>
            <a:ln w="12700" cap="flat">
              <a:noFill/>
              <a:miter lim="400000"/>
            </a:ln>
            <a:effectLst/>
          </p:spPr>
          <p:txBody>
            <a:bodyPr wrap="square" lIns="0" tIns="0" rIns="0" bIns="0" numCol="1" anchor="ctr">
              <a:noAutofit/>
            </a:bodyPr>
            <a:lstStyle/>
            <a:p>
              <a:pPr marL="0" marR="0" lvl="0" indent="0" defTabSz="292100" eaLnBrk="1" fontAlgn="auto" latinLnBrk="0" hangingPunct="1">
                <a:lnSpc>
                  <a:spcPct val="100000"/>
                </a:lnSpc>
                <a:spcBef>
                  <a:spcPts val="0"/>
                </a:spcBef>
                <a:spcAft>
                  <a:spcPts val="0"/>
                </a:spcAft>
                <a:buClrTx/>
                <a:buSzTx/>
                <a:buFontTx/>
                <a:buNone/>
                <a:defRPr sz="3500" cap="all">
                  <a:solidFill>
                    <a:srgbClr val="FFFFFF"/>
                  </a:solidFill>
                </a:defRPr>
              </a:pPr>
              <a:endParaRPr kumimoji="0" sz="1750" b="0" i="0" u="none" strike="noStrike" kern="0" cap="all"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8" name="Group 112"/>
            <p:cNvGrpSpPr/>
            <p:nvPr/>
          </p:nvGrpSpPr>
          <p:grpSpPr>
            <a:xfrm>
              <a:off x="9988290" y="4457711"/>
              <a:ext cx="309139" cy="309138"/>
              <a:chOff x="7831138" y="10753269"/>
              <a:chExt cx="520701" cy="520699"/>
            </a:xfrm>
            <a:grpFill/>
          </p:grpSpPr>
          <p:sp>
            <p:nvSpPr>
              <p:cNvPr id="109" name="Freeform 454"/>
              <p:cNvSpPr>
                <a:spLocks noChangeArrowheads="1"/>
              </p:cNvSpPr>
              <p:nvPr/>
            </p:nvSpPr>
            <p:spPr bwMode="auto">
              <a:xfrm>
                <a:off x="7831138" y="10753269"/>
                <a:ext cx="520701" cy="520699"/>
              </a:xfrm>
              <a:custGeom>
                <a:avLst/>
                <a:gdLst>
                  <a:gd name="T0" fmla="*/ 496 w 497"/>
                  <a:gd name="T1" fmla="*/ 248 h 497"/>
                  <a:gd name="T2" fmla="*/ 496 w 497"/>
                  <a:gd name="T3" fmla="*/ 248 h 497"/>
                  <a:gd name="T4" fmla="*/ 248 w 497"/>
                  <a:gd name="T5" fmla="*/ 496 h 497"/>
                  <a:gd name="T6" fmla="*/ 0 w 497"/>
                  <a:gd name="T7" fmla="*/ 248 h 497"/>
                  <a:gd name="T8" fmla="*/ 248 w 497"/>
                  <a:gd name="T9" fmla="*/ 0 h 497"/>
                  <a:gd name="T10" fmla="*/ 496 w 497"/>
                  <a:gd name="T11" fmla="*/ 248 h 497"/>
                </a:gdLst>
                <a:ahLst/>
                <a:cxnLst>
                  <a:cxn ang="0">
                    <a:pos x="T0" y="T1"/>
                  </a:cxn>
                  <a:cxn ang="0">
                    <a:pos x="T2" y="T3"/>
                  </a:cxn>
                  <a:cxn ang="0">
                    <a:pos x="T4" y="T5"/>
                  </a:cxn>
                  <a:cxn ang="0">
                    <a:pos x="T6" y="T7"/>
                  </a:cxn>
                  <a:cxn ang="0">
                    <a:pos x="T8" y="T9"/>
                  </a:cxn>
                  <a:cxn ang="0">
                    <a:pos x="T10" y="T11"/>
                  </a:cxn>
                </a:cxnLst>
                <a:rect l="0" t="0" r="r" b="b"/>
                <a:pathLst>
                  <a:path w="497" h="497">
                    <a:moveTo>
                      <a:pt x="496" y="248"/>
                    </a:moveTo>
                    <a:lnTo>
                      <a:pt x="496" y="248"/>
                    </a:lnTo>
                    <a:cubicBezTo>
                      <a:pt x="496" y="380"/>
                      <a:pt x="380" y="496"/>
                      <a:pt x="248" y="496"/>
                    </a:cubicBezTo>
                    <a:cubicBezTo>
                      <a:pt x="116" y="496"/>
                      <a:pt x="0" y="380"/>
                      <a:pt x="0" y="248"/>
                    </a:cubicBezTo>
                    <a:cubicBezTo>
                      <a:pt x="0" y="116"/>
                      <a:pt x="116" y="0"/>
                      <a:pt x="248" y="0"/>
                    </a:cubicBezTo>
                    <a:cubicBezTo>
                      <a:pt x="380" y="0"/>
                      <a:pt x="496" y="116"/>
                      <a:pt x="496" y="248"/>
                    </a:cubicBezTo>
                  </a:path>
                </a:pathLst>
              </a:custGeom>
              <a:grpFill/>
              <a:ln w="18000" cap="flat">
                <a:solidFill>
                  <a:srgbClr val="FFFFFF"/>
                </a:solid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Freeform 455"/>
              <p:cNvSpPr>
                <a:spLocks noChangeArrowheads="1"/>
              </p:cNvSpPr>
              <p:nvPr/>
            </p:nvSpPr>
            <p:spPr bwMode="auto">
              <a:xfrm>
                <a:off x="7900990" y="10804069"/>
                <a:ext cx="123824" cy="433387"/>
              </a:xfrm>
              <a:custGeom>
                <a:avLst/>
                <a:gdLst>
                  <a:gd name="T0" fmla="*/ 33 w 117"/>
                  <a:gd name="T1" fmla="*/ 0 h 415"/>
                  <a:gd name="T2" fmla="*/ 116 w 117"/>
                  <a:gd name="T3" fmla="*/ 116 h 415"/>
                  <a:gd name="T4" fmla="*/ 66 w 117"/>
                  <a:gd name="T5" fmla="*/ 149 h 415"/>
                  <a:gd name="T6" fmla="*/ 0 w 117"/>
                  <a:gd name="T7" fmla="*/ 183 h 415"/>
                  <a:gd name="T8" fmla="*/ 0 w 117"/>
                  <a:gd name="T9" fmla="*/ 249 h 415"/>
                  <a:gd name="T10" fmla="*/ 66 w 117"/>
                  <a:gd name="T11" fmla="*/ 282 h 415"/>
                  <a:gd name="T12" fmla="*/ 99 w 117"/>
                  <a:gd name="T13" fmla="*/ 331 h 415"/>
                  <a:gd name="T14" fmla="*/ 66 w 117"/>
                  <a:gd name="T15" fmla="*/ 397 h 415"/>
                  <a:gd name="T16" fmla="*/ 66 w 117"/>
                  <a:gd name="T17" fmla="*/ 41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415">
                    <a:moveTo>
                      <a:pt x="33" y="0"/>
                    </a:moveTo>
                    <a:lnTo>
                      <a:pt x="116" y="116"/>
                    </a:lnTo>
                    <a:lnTo>
                      <a:pt x="66" y="149"/>
                    </a:lnTo>
                    <a:lnTo>
                      <a:pt x="0" y="183"/>
                    </a:lnTo>
                    <a:lnTo>
                      <a:pt x="0" y="249"/>
                    </a:lnTo>
                    <a:lnTo>
                      <a:pt x="66" y="282"/>
                    </a:lnTo>
                    <a:lnTo>
                      <a:pt x="99" y="331"/>
                    </a:lnTo>
                    <a:lnTo>
                      <a:pt x="66" y="397"/>
                    </a:lnTo>
                    <a:lnTo>
                      <a:pt x="66" y="414"/>
                    </a:lnTo>
                  </a:path>
                </a:pathLst>
              </a:cu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1" name="Freeform 456"/>
              <p:cNvSpPr>
                <a:spLocks noChangeArrowheads="1"/>
              </p:cNvSpPr>
              <p:nvPr/>
            </p:nvSpPr>
            <p:spPr bwMode="auto">
              <a:xfrm>
                <a:off x="8107364" y="10854869"/>
                <a:ext cx="207963" cy="295274"/>
              </a:xfrm>
              <a:custGeom>
                <a:avLst/>
                <a:gdLst>
                  <a:gd name="T0" fmla="*/ 183 w 200"/>
                  <a:gd name="T1" fmla="*/ 0 h 282"/>
                  <a:gd name="T2" fmla="*/ 133 w 200"/>
                  <a:gd name="T3" fmla="*/ 33 h 282"/>
                  <a:gd name="T4" fmla="*/ 67 w 200"/>
                  <a:gd name="T5" fmla="*/ 133 h 282"/>
                  <a:gd name="T6" fmla="*/ 34 w 200"/>
                  <a:gd name="T7" fmla="*/ 133 h 282"/>
                  <a:gd name="T8" fmla="*/ 34 w 200"/>
                  <a:gd name="T9" fmla="*/ 165 h 282"/>
                  <a:gd name="T10" fmla="*/ 0 w 200"/>
                  <a:gd name="T11" fmla="*/ 215 h 282"/>
                  <a:gd name="T12" fmla="*/ 34 w 200"/>
                  <a:gd name="T13" fmla="*/ 265 h 282"/>
                  <a:gd name="T14" fmla="*/ 67 w 200"/>
                  <a:gd name="T15" fmla="*/ 281 h 282"/>
                  <a:gd name="T16" fmla="*/ 116 w 200"/>
                  <a:gd name="T17" fmla="*/ 232 h 282"/>
                  <a:gd name="T18" fmla="*/ 133 w 200"/>
                  <a:gd name="T19" fmla="*/ 199 h 282"/>
                  <a:gd name="T20" fmla="*/ 183 w 200"/>
                  <a:gd name="T21" fmla="*/ 265 h 282"/>
                  <a:gd name="T22" fmla="*/ 199 w 200"/>
                  <a:gd name="T23" fmla="*/ 26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282">
                    <a:moveTo>
                      <a:pt x="183" y="0"/>
                    </a:moveTo>
                    <a:lnTo>
                      <a:pt x="133" y="33"/>
                    </a:lnTo>
                    <a:lnTo>
                      <a:pt x="67" y="133"/>
                    </a:lnTo>
                    <a:lnTo>
                      <a:pt x="34" y="133"/>
                    </a:lnTo>
                    <a:lnTo>
                      <a:pt x="34" y="165"/>
                    </a:lnTo>
                    <a:lnTo>
                      <a:pt x="0" y="215"/>
                    </a:lnTo>
                    <a:lnTo>
                      <a:pt x="34" y="265"/>
                    </a:lnTo>
                    <a:lnTo>
                      <a:pt x="67" y="281"/>
                    </a:lnTo>
                    <a:lnTo>
                      <a:pt x="116" y="232"/>
                    </a:lnTo>
                    <a:lnTo>
                      <a:pt x="133" y="199"/>
                    </a:lnTo>
                    <a:lnTo>
                      <a:pt x="183" y="265"/>
                    </a:lnTo>
                    <a:lnTo>
                      <a:pt x="199" y="265"/>
                    </a:lnTo>
                  </a:path>
                </a:pathLst>
              </a:cu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112" name="组合 111"/>
          <p:cNvGrpSpPr/>
          <p:nvPr/>
        </p:nvGrpSpPr>
        <p:grpSpPr>
          <a:xfrm>
            <a:off x="1682239" y="5587456"/>
            <a:ext cx="694180" cy="694180"/>
            <a:chOff x="9786871" y="2866597"/>
            <a:chExt cx="694180" cy="694180"/>
          </a:xfrm>
          <a:solidFill>
            <a:srgbClr val="0A4A92"/>
          </a:solidFill>
        </p:grpSpPr>
        <p:sp>
          <p:nvSpPr>
            <p:cNvPr id="113" name="Shape 754"/>
            <p:cNvSpPr/>
            <p:nvPr/>
          </p:nvSpPr>
          <p:spPr>
            <a:xfrm rot="16200000">
              <a:off x="9786871" y="2866597"/>
              <a:ext cx="694180" cy="694180"/>
            </a:xfrm>
            <a:prstGeom prst="ellipse">
              <a:avLst/>
            </a:prstGeom>
            <a:grpFill/>
            <a:ln w="12700" cap="flat">
              <a:noFill/>
              <a:miter lim="400000"/>
            </a:ln>
            <a:effectLst/>
          </p:spPr>
          <p:txBody>
            <a:bodyPr wrap="square" lIns="0" tIns="0" rIns="0" bIns="0" numCol="1" anchor="ctr">
              <a:noAutofit/>
            </a:bodyPr>
            <a:lstStyle/>
            <a:p>
              <a:pPr marL="0" marR="0" lvl="0" indent="0" defTabSz="292100" eaLnBrk="1" fontAlgn="auto" latinLnBrk="0" hangingPunct="1">
                <a:lnSpc>
                  <a:spcPct val="100000"/>
                </a:lnSpc>
                <a:spcBef>
                  <a:spcPts val="0"/>
                </a:spcBef>
                <a:spcAft>
                  <a:spcPts val="0"/>
                </a:spcAft>
                <a:buClrTx/>
                <a:buSzTx/>
                <a:buFontTx/>
                <a:buNone/>
                <a:defRPr sz="3500" cap="all">
                  <a:solidFill>
                    <a:srgbClr val="FFFFFF"/>
                  </a:solidFill>
                </a:defRPr>
              </a:pPr>
              <a:endParaRPr kumimoji="0" sz="1750" b="0" i="0" u="none" strike="noStrike" kern="0" cap="all"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14" name="Group 71"/>
            <p:cNvGrpSpPr/>
            <p:nvPr/>
          </p:nvGrpSpPr>
          <p:grpSpPr>
            <a:xfrm>
              <a:off x="9975700" y="3070258"/>
              <a:ext cx="309139" cy="309138"/>
              <a:chOff x="5621339" y="3012618"/>
              <a:chExt cx="520701" cy="520699"/>
            </a:xfrm>
            <a:grpFill/>
          </p:grpSpPr>
          <p:sp>
            <p:nvSpPr>
              <p:cNvPr id="115" name="Freeform 78"/>
              <p:cNvSpPr>
                <a:spLocks noChangeArrowheads="1"/>
              </p:cNvSpPr>
              <p:nvPr/>
            </p:nvSpPr>
            <p:spPr bwMode="auto">
              <a:xfrm>
                <a:off x="5621339" y="3012618"/>
                <a:ext cx="520701" cy="520699"/>
              </a:xfrm>
              <a:custGeom>
                <a:avLst/>
                <a:gdLst>
                  <a:gd name="T0" fmla="*/ 497 w 498"/>
                  <a:gd name="T1" fmla="*/ 249 h 498"/>
                  <a:gd name="T2" fmla="*/ 497 w 498"/>
                  <a:gd name="T3" fmla="*/ 249 h 498"/>
                  <a:gd name="T4" fmla="*/ 249 w 498"/>
                  <a:gd name="T5" fmla="*/ 497 h 498"/>
                  <a:gd name="T6" fmla="*/ 0 w 498"/>
                  <a:gd name="T7" fmla="*/ 249 h 498"/>
                  <a:gd name="T8" fmla="*/ 249 w 498"/>
                  <a:gd name="T9" fmla="*/ 0 h 498"/>
                  <a:gd name="T10" fmla="*/ 497 w 498"/>
                  <a:gd name="T11" fmla="*/ 249 h 498"/>
                </a:gdLst>
                <a:ahLst/>
                <a:cxnLst>
                  <a:cxn ang="0">
                    <a:pos x="T0" y="T1"/>
                  </a:cxn>
                  <a:cxn ang="0">
                    <a:pos x="T2" y="T3"/>
                  </a:cxn>
                  <a:cxn ang="0">
                    <a:pos x="T4" y="T5"/>
                  </a:cxn>
                  <a:cxn ang="0">
                    <a:pos x="T6" y="T7"/>
                  </a:cxn>
                  <a:cxn ang="0">
                    <a:pos x="T8" y="T9"/>
                  </a:cxn>
                  <a:cxn ang="0">
                    <a:pos x="T10" y="T11"/>
                  </a:cxn>
                </a:cxnLst>
                <a:rect l="0" t="0" r="r" b="b"/>
                <a:pathLst>
                  <a:path w="498" h="498">
                    <a:moveTo>
                      <a:pt x="497" y="249"/>
                    </a:moveTo>
                    <a:lnTo>
                      <a:pt x="497" y="249"/>
                    </a:lnTo>
                    <a:cubicBezTo>
                      <a:pt x="497" y="381"/>
                      <a:pt x="381" y="497"/>
                      <a:pt x="249" y="497"/>
                    </a:cubicBezTo>
                    <a:cubicBezTo>
                      <a:pt x="116" y="497"/>
                      <a:pt x="0" y="381"/>
                      <a:pt x="0" y="249"/>
                    </a:cubicBezTo>
                    <a:cubicBezTo>
                      <a:pt x="0" y="116"/>
                      <a:pt x="116" y="0"/>
                      <a:pt x="249" y="0"/>
                    </a:cubicBezTo>
                    <a:cubicBezTo>
                      <a:pt x="381" y="0"/>
                      <a:pt x="497" y="116"/>
                      <a:pt x="497" y="249"/>
                    </a:cubicBezTo>
                  </a:path>
                </a:pathLst>
              </a:custGeom>
              <a:grpFill/>
              <a:ln w="18000" cap="flat">
                <a:solidFill>
                  <a:srgbClr val="FFFFFF"/>
                </a:solid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Line 79"/>
              <p:cNvSpPr>
                <a:spLocks noChangeShapeType="1"/>
              </p:cNvSpPr>
              <p:nvPr/>
            </p:nvSpPr>
            <p:spPr bwMode="auto">
              <a:xfrm>
                <a:off x="5878515" y="3012618"/>
                <a:ext cx="4763" cy="258762"/>
              </a:xfrm>
              <a:prstGeom prst="line">
                <a:avLst/>
              </a:pr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7" name="Line 80"/>
              <p:cNvSpPr>
                <a:spLocks noChangeShapeType="1"/>
              </p:cNvSpPr>
              <p:nvPr/>
            </p:nvSpPr>
            <p:spPr bwMode="auto">
              <a:xfrm flipH="1" flipV="1">
                <a:off x="5875339" y="3271380"/>
                <a:ext cx="179388" cy="179388"/>
              </a:xfrm>
              <a:prstGeom prst="line">
                <a:avLst/>
              </a:pr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8" name="Line 81"/>
              <p:cNvSpPr>
                <a:spLocks noChangeShapeType="1"/>
              </p:cNvSpPr>
              <p:nvPr/>
            </p:nvSpPr>
            <p:spPr bwMode="auto">
              <a:xfrm flipH="1">
                <a:off x="5875339" y="3099931"/>
                <a:ext cx="179388" cy="171449"/>
              </a:xfrm>
              <a:prstGeom prst="line">
                <a:avLst/>
              </a:prstGeom>
              <a:grpFill/>
              <a:ln w="18000" cap="flat">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119" name="矩形 118"/>
          <p:cNvSpPr/>
          <p:nvPr/>
        </p:nvSpPr>
        <p:spPr>
          <a:xfrm>
            <a:off x="2422155" y="2887844"/>
            <a:ext cx="3346519" cy="738664"/>
          </a:xfrm>
          <a:prstGeom prst="rect">
            <a:avLst/>
          </a:prstGeom>
        </p:spPr>
        <p:txBody>
          <a:bodyPr wrap="square">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避免拷贝业务数据、客户数据等带离工作场所</a:t>
            </a:r>
            <a:endParaRPr lang="zh-CN" altLang="en-US" sz="1400" b="1" dirty="0">
              <a:solidFill>
                <a:srgbClr val="0A4A92"/>
              </a:solidFill>
              <a:latin typeface="Arial" panose="020B0604020202020204" pitchFamily="34" charset="0"/>
              <a:ea typeface="微软雅黑" panose="020B0503020204020204" pitchFamily="34" charset="-122"/>
              <a:cs typeface="+mn-ea"/>
            </a:endParaRPr>
          </a:p>
        </p:txBody>
      </p:sp>
      <p:sp>
        <p:nvSpPr>
          <p:cNvPr id="120" name="箭头: V 形 5"/>
          <p:cNvSpPr/>
          <p:nvPr/>
        </p:nvSpPr>
        <p:spPr>
          <a:xfrm>
            <a:off x="623392" y="544345"/>
            <a:ext cx="288032" cy="369887"/>
          </a:xfrm>
          <a:prstGeom prst="chevron">
            <a:avLst/>
          </a:prstGeom>
          <a:solidFill>
            <a:srgbClr val="0A4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箭头: V 形 10"/>
          <p:cNvSpPr/>
          <p:nvPr/>
        </p:nvSpPr>
        <p:spPr>
          <a:xfrm>
            <a:off x="922018" y="544345"/>
            <a:ext cx="288032" cy="369887"/>
          </a:xfrm>
          <a:prstGeom prst="chevron">
            <a:avLst/>
          </a:prstGeom>
          <a:solidFill>
            <a:srgbClr val="0A4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500"/>
                                        <p:tgtEl>
                                          <p:spTgt spid="53"/>
                                        </p:tgtEl>
                                      </p:cBhvr>
                                    </p:animEffect>
                                  </p:childTnLst>
                                </p:cTn>
                              </p:par>
                              <p:par>
                                <p:cTn id="20" presetID="10" presetClass="entr" presetSubtype="0"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500"/>
                                        <p:tgtEl>
                                          <p:spTgt spid="64"/>
                                        </p:tgtEl>
                                      </p:cBhvr>
                                    </p:animEffect>
                                  </p:childTnLst>
                                </p:cTn>
                              </p:par>
                              <p:par>
                                <p:cTn id="27" presetID="10"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fade">
                                      <p:cBhvr>
                                        <p:cTn id="32" dur="500"/>
                                        <p:tgtEl>
                                          <p:spTgt spid="69"/>
                                        </p:tgtEl>
                                      </p:cBhvr>
                                    </p:animEffect>
                                  </p:childTnLst>
                                </p:cTn>
                              </p:par>
                              <p:par>
                                <p:cTn id="33" presetID="10"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2000"/>
                            </p:stCondLst>
                            <p:childTnLst>
                              <p:par>
                                <p:cTn id="41" presetID="2" presetClass="entr" presetSubtype="4" fill="hold" nodeType="afterEffect">
                                  <p:stCondLst>
                                    <p:cond delay="0"/>
                                  </p:stCondLst>
                                  <p:childTnLst>
                                    <p:set>
                                      <p:cBhvr>
                                        <p:cTn id="42" dur="1" fill="hold">
                                          <p:stCondLst>
                                            <p:cond delay="0"/>
                                          </p:stCondLst>
                                        </p:cTn>
                                        <p:tgtEl>
                                          <p:spTgt spid="102"/>
                                        </p:tgtEl>
                                        <p:attrNameLst>
                                          <p:attrName>style.visibility</p:attrName>
                                        </p:attrNameLst>
                                      </p:cBhvr>
                                      <p:to>
                                        <p:strVal val="visible"/>
                                      </p:to>
                                    </p:set>
                                    <p:anim calcmode="lin" valueType="num">
                                      <p:cBhvr additive="base">
                                        <p:cTn id="43" dur="500" fill="hold"/>
                                        <p:tgtEl>
                                          <p:spTgt spid="102"/>
                                        </p:tgtEl>
                                        <p:attrNameLst>
                                          <p:attrName>ppt_x</p:attrName>
                                        </p:attrNameLst>
                                      </p:cBhvr>
                                      <p:tavLst>
                                        <p:tav tm="0">
                                          <p:val>
                                            <p:strVal val="#ppt_x"/>
                                          </p:val>
                                        </p:tav>
                                        <p:tav tm="100000">
                                          <p:val>
                                            <p:strVal val="#ppt_x"/>
                                          </p:val>
                                        </p:tav>
                                      </p:tavLst>
                                    </p:anim>
                                    <p:anim calcmode="lin" valueType="num">
                                      <p:cBhvr additive="base">
                                        <p:cTn id="44" dur="500" fill="hold"/>
                                        <p:tgtEl>
                                          <p:spTgt spid="102"/>
                                        </p:tgtEl>
                                        <p:attrNameLst>
                                          <p:attrName>ppt_y</p:attrName>
                                        </p:attrNameLst>
                                      </p:cBhvr>
                                      <p:tavLst>
                                        <p:tav tm="0">
                                          <p:val>
                                            <p:strVal val="1+#ppt_h/2"/>
                                          </p:val>
                                        </p:tav>
                                        <p:tav tm="100000">
                                          <p:val>
                                            <p:strVal val="#ppt_y"/>
                                          </p:val>
                                        </p:tav>
                                      </p:tavLst>
                                    </p:anim>
                                  </p:childTnLst>
                                </p:cTn>
                              </p:par>
                            </p:childTnLst>
                          </p:cTn>
                        </p:par>
                        <p:par>
                          <p:cTn id="45" fill="hold">
                            <p:stCondLst>
                              <p:cond delay="2500"/>
                            </p:stCondLst>
                            <p:childTnLst>
                              <p:par>
                                <p:cTn id="46" presetID="2" presetClass="entr" presetSubtype="4" fill="hold" nodeType="afterEffect">
                                  <p:stCondLst>
                                    <p:cond delay="0"/>
                                  </p:stCondLst>
                                  <p:childTnLst>
                                    <p:set>
                                      <p:cBhvr>
                                        <p:cTn id="47" dur="1" fill="hold">
                                          <p:stCondLst>
                                            <p:cond delay="0"/>
                                          </p:stCondLst>
                                        </p:cTn>
                                        <p:tgtEl>
                                          <p:spTgt spid="96"/>
                                        </p:tgtEl>
                                        <p:attrNameLst>
                                          <p:attrName>style.visibility</p:attrName>
                                        </p:attrNameLst>
                                      </p:cBhvr>
                                      <p:to>
                                        <p:strVal val="visible"/>
                                      </p:to>
                                    </p:set>
                                    <p:anim calcmode="lin" valueType="num">
                                      <p:cBhvr additive="base">
                                        <p:cTn id="48" dur="500" fill="hold"/>
                                        <p:tgtEl>
                                          <p:spTgt spid="96"/>
                                        </p:tgtEl>
                                        <p:attrNameLst>
                                          <p:attrName>ppt_x</p:attrName>
                                        </p:attrNameLst>
                                      </p:cBhvr>
                                      <p:tavLst>
                                        <p:tav tm="0">
                                          <p:val>
                                            <p:strVal val="#ppt_x"/>
                                          </p:val>
                                        </p:tav>
                                        <p:tav tm="100000">
                                          <p:val>
                                            <p:strVal val="#ppt_x"/>
                                          </p:val>
                                        </p:tav>
                                      </p:tavLst>
                                    </p:anim>
                                    <p:anim calcmode="lin" valueType="num">
                                      <p:cBhvr additive="base">
                                        <p:cTn id="49" dur="500" fill="hold"/>
                                        <p:tgtEl>
                                          <p:spTgt spid="96"/>
                                        </p:tgtEl>
                                        <p:attrNameLst>
                                          <p:attrName>ppt_y</p:attrName>
                                        </p:attrNameLst>
                                      </p:cBhvr>
                                      <p:tavLst>
                                        <p:tav tm="0">
                                          <p:val>
                                            <p:strVal val="1+#ppt_h/2"/>
                                          </p:val>
                                        </p:tav>
                                        <p:tav tm="100000">
                                          <p:val>
                                            <p:strVal val="#ppt_y"/>
                                          </p:val>
                                        </p:tav>
                                      </p:tavLst>
                                    </p:anim>
                                  </p:childTnLst>
                                </p:cTn>
                              </p:par>
                            </p:childTnLst>
                          </p:cTn>
                        </p:par>
                        <p:par>
                          <p:cTn id="50" fill="hold">
                            <p:stCondLst>
                              <p:cond delay="3000"/>
                            </p:stCondLst>
                            <p:childTnLst>
                              <p:par>
                                <p:cTn id="51" presetID="2" presetClass="entr" presetSubtype="4" fill="hold" nodeType="afterEffect">
                                  <p:stCondLst>
                                    <p:cond delay="0"/>
                                  </p:stCondLst>
                                  <p:childTnLst>
                                    <p:set>
                                      <p:cBhvr>
                                        <p:cTn id="52" dur="1" fill="hold">
                                          <p:stCondLst>
                                            <p:cond delay="0"/>
                                          </p:stCondLst>
                                        </p:cTn>
                                        <p:tgtEl>
                                          <p:spTgt spid="93"/>
                                        </p:tgtEl>
                                        <p:attrNameLst>
                                          <p:attrName>style.visibility</p:attrName>
                                        </p:attrNameLst>
                                      </p:cBhvr>
                                      <p:to>
                                        <p:strVal val="visible"/>
                                      </p:to>
                                    </p:set>
                                    <p:anim calcmode="lin" valueType="num">
                                      <p:cBhvr additive="base">
                                        <p:cTn id="53" dur="500" fill="hold"/>
                                        <p:tgtEl>
                                          <p:spTgt spid="93"/>
                                        </p:tgtEl>
                                        <p:attrNameLst>
                                          <p:attrName>ppt_x</p:attrName>
                                        </p:attrNameLst>
                                      </p:cBhvr>
                                      <p:tavLst>
                                        <p:tav tm="0">
                                          <p:val>
                                            <p:strVal val="#ppt_x"/>
                                          </p:val>
                                        </p:tav>
                                        <p:tav tm="100000">
                                          <p:val>
                                            <p:strVal val="#ppt_x"/>
                                          </p:val>
                                        </p:tav>
                                      </p:tavLst>
                                    </p:anim>
                                    <p:anim calcmode="lin" valueType="num">
                                      <p:cBhvr additive="base">
                                        <p:cTn id="54" dur="500" fill="hold"/>
                                        <p:tgtEl>
                                          <p:spTgt spid="93"/>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2" presetClass="entr" presetSubtype="4" fill="hold" nodeType="afterEffect">
                                  <p:stCondLst>
                                    <p:cond delay="0"/>
                                  </p:stCondLst>
                                  <p:childTnLst>
                                    <p:set>
                                      <p:cBhvr>
                                        <p:cTn id="57" dur="1" fill="hold">
                                          <p:stCondLst>
                                            <p:cond delay="0"/>
                                          </p:stCondLst>
                                        </p:cTn>
                                        <p:tgtEl>
                                          <p:spTgt spid="99"/>
                                        </p:tgtEl>
                                        <p:attrNameLst>
                                          <p:attrName>style.visibility</p:attrName>
                                        </p:attrNameLst>
                                      </p:cBhvr>
                                      <p:to>
                                        <p:strVal val="visible"/>
                                      </p:to>
                                    </p:set>
                                    <p:anim calcmode="lin" valueType="num">
                                      <p:cBhvr additive="base">
                                        <p:cTn id="58" dur="500" fill="hold"/>
                                        <p:tgtEl>
                                          <p:spTgt spid="99"/>
                                        </p:tgtEl>
                                        <p:attrNameLst>
                                          <p:attrName>ppt_x</p:attrName>
                                        </p:attrNameLst>
                                      </p:cBhvr>
                                      <p:tavLst>
                                        <p:tav tm="0">
                                          <p:val>
                                            <p:strVal val="#ppt_x"/>
                                          </p:val>
                                        </p:tav>
                                        <p:tav tm="100000">
                                          <p:val>
                                            <p:strVal val="#ppt_x"/>
                                          </p:val>
                                        </p:tav>
                                      </p:tavLst>
                                    </p:anim>
                                    <p:anim calcmode="lin" valueType="num">
                                      <p:cBhvr additive="base">
                                        <p:cTn id="59" dur="500" fill="hold"/>
                                        <p:tgtEl>
                                          <p:spTgt spid="99"/>
                                        </p:tgtEl>
                                        <p:attrNameLst>
                                          <p:attrName>ppt_y</p:attrName>
                                        </p:attrNameLst>
                                      </p:cBhvr>
                                      <p:tavLst>
                                        <p:tav tm="0">
                                          <p:val>
                                            <p:strVal val="1+#ppt_h/2"/>
                                          </p:val>
                                        </p:tav>
                                        <p:tav tm="100000">
                                          <p:val>
                                            <p:strVal val="#ppt_y"/>
                                          </p:val>
                                        </p:tav>
                                      </p:tavLst>
                                    </p:anim>
                                  </p:childTnLst>
                                </p:cTn>
                              </p:par>
                              <p:par>
                                <p:cTn id="60" presetID="10" presetClass="entr" presetSubtype="0" fill="hold" nodeType="withEffect">
                                  <p:stCondLst>
                                    <p:cond delay="0"/>
                                  </p:stCondLst>
                                  <p:childTnLst>
                                    <p:set>
                                      <p:cBhvr>
                                        <p:cTn id="61" dur="1" fill="hold">
                                          <p:stCondLst>
                                            <p:cond delay="0"/>
                                          </p:stCondLst>
                                        </p:cTn>
                                        <p:tgtEl>
                                          <p:spTgt spid="106"/>
                                        </p:tgtEl>
                                        <p:attrNameLst>
                                          <p:attrName>style.visibility</p:attrName>
                                        </p:attrNameLst>
                                      </p:cBhvr>
                                      <p:to>
                                        <p:strVal val="visible"/>
                                      </p:to>
                                    </p:set>
                                    <p:animEffect transition="in" filter="fade">
                                      <p:cBhvr>
                                        <p:cTn id="62" dur="500"/>
                                        <p:tgtEl>
                                          <p:spTgt spid="106"/>
                                        </p:tgtEl>
                                      </p:cBhvr>
                                    </p:animEffect>
                                  </p:childTnLst>
                                </p:cTn>
                              </p:par>
                              <p:par>
                                <p:cTn id="63" presetID="10" presetClass="entr" presetSubtype="0" fill="hold" nodeType="with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fade">
                                      <p:cBhvr>
                                        <p:cTn id="65"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51260" y="515946"/>
            <a:ext cx="5185684" cy="369887"/>
          </a:xfrm>
        </p:spPr>
        <p:txBody>
          <a:bodyPr vert="horz" lIns="91440" tIns="45720" rIns="91440" bIns="45720" rtlCol="0" anchor="ctr">
            <a:noAutofit/>
          </a:bodyPr>
          <a:lstStyle/>
          <a:p>
            <a:r>
              <a:rPr lang="zh-CN" altLang="zh-CN" sz="4000" dirty="0">
                <a:solidFill>
                  <a:srgbClr val="0A4A92"/>
                </a:solidFill>
                <a:latin typeface="Arial" panose="020B0604020202020204" pitchFamily="34" charset="0"/>
                <a:ea typeface="微软雅黑" panose="020B0503020204020204" pitchFamily="34" charset="-122"/>
                <a:cs typeface="+mn-ea"/>
              </a:rPr>
              <a:t>操作系统使用安全</a:t>
            </a:r>
            <a:endParaRPr lang="zh-CN" altLang="en-US" sz="4000"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任意多边形 37"/>
          <p:cNvSpPr/>
          <p:nvPr/>
        </p:nvSpPr>
        <p:spPr>
          <a:xfrm rot="13615755">
            <a:off x="7996417" y="1251097"/>
            <a:ext cx="387499" cy="346234"/>
          </a:xfrm>
          <a:custGeom>
            <a:avLst/>
            <a:gdLst>
              <a:gd name="connsiteX0" fmla="*/ 0 w 304899"/>
              <a:gd name="connsiteY0" fmla="*/ 0 h 304899"/>
              <a:gd name="connsiteX1" fmla="*/ 3059 w 304899"/>
              <a:gd name="connsiteY1" fmla="*/ 10322 h 304899"/>
              <a:gd name="connsiteX2" fmla="*/ 119391 w 304899"/>
              <a:gd name="connsiteY2" fmla="*/ 185508 h 304899"/>
              <a:gd name="connsiteX3" fmla="*/ 294577 w 304899"/>
              <a:gd name="connsiteY3" fmla="*/ 301840 h 304899"/>
              <a:gd name="connsiteX4" fmla="*/ 304899 w 304899"/>
              <a:gd name="connsiteY4" fmla="*/ 304899 h 304899"/>
              <a:gd name="connsiteX5" fmla="*/ 0 w 304899"/>
              <a:gd name="connsiteY5" fmla="*/ 304899 h 30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99" h="304899">
                <a:moveTo>
                  <a:pt x="0" y="0"/>
                </a:moveTo>
                <a:lnTo>
                  <a:pt x="3059" y="10322"/>
                </a:lnTo>
                <a:cubicBezTo>
                  <a:pt x="28910" y="74072"/>
                  <a:pt x="67688" y="133805"/>
                  <a:pt x="119391" y="185508"/>
                </a:cubicBezTo>
                <a:cubicBezTo>
                  <a:pt x="171094" y="237211"/>
                  <a:pt x="230827" y="275989"/>
                  <a:pt x="294577" y="301840"/>
                </a:cubicBezTo>
                <a:lnTo>
                  <a:pt x="304899" y="304899"/>
                </a:lnTo>
                <a:lnTo>
                  <a:pt x="0" y="304899"/>
                </a:lnTo>
                <a:close/>
              </a:path>
            </a:pathLst>
          </a:custGeom>
          <a:solidFill>
            <a:srgbClr val="0070C0"/>
          </a:solidFill>
          <a:ln w="25400" cap="flat" cmpd="sng" algn="ctr">
            <a:noFill/>
            <a:prstDash val="solid"/>
          </a:ln>
          <a:effectLst/>
        </p:spPr>
        <p:txBody>
          <a:bodyPr lIns="68576" tIns="34289" rIns="68576" bIns="34289"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任意多边形 40"/>
          <p:cNvSpPr/>
          <p:nvPr/>
        </p:nvSpPr>
        <p:spPr>
          <a:xfrm rot="8297109" flipH="1">
            <a:off x="3771992" y="1311011"/>
            <a:ext cx="346234" cy="387499"/>
          </a:xfrm>
          <a:custGeom>
            <a:avLst/>
            <a:gdLst>
              <a:gd name="connsiteX0" fmla="*/ 0 w 304899"/>
              <a:gd name="connsiteY0" fmla="*/ 0 h 304899"/>
              <a:gd name="connsiteX1" fmla="*/ 3059 w 304899"/>
              <a:gd name="connsiteY1" fmla="*/ 10322 h 304899"/>
              <a:gd name="connsiteX2" fmla="*/ 119391 w 304899"/>
              <a:gd name="connsiteY2" fmla="*/ 185508 h 304899"/>
              <a:gd name="connsiteX3" fmla="*/ 294577 w 304899"/>
              <a:gd name="connsiteY3" fmla="*/ 301840 h 304899"/>
              <a:gd name="connsiteX4" fmla="*/ 304899 w 304899"/>
              <a:gd name="connsiteY4" fmla="*/ 304899 h 304899"/>
              <a:gd name="connsiteX5" fmla="*/ 0 w 304899"/>
              <a:gd name="connsiteY5" fmla="*/ 304899 h 30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99" h="304899">
                <a:moveTo>
                  <a:pt x="0" y="0"/>
                </a:moveTo>
                <a:lnTo>
                  <a:pt x="3059" y="10322"/>
                </a:lnTo>
                <a:cubicBezTo>
                  <a:pt x="28910" y="74072"/>
                  <a:pt x="67688" y="133805"/>
                  <a:pt x="119391" y="185508"/>
                </a:cubicBezTo>
                <a:cubicBezTo>
                  <a:pt x="171094" y="237211"/>
                  <a:pt x="230827" y="275989"/>
                  <a:pt x="294577" y="301840"/>
                </a:cubicBezTo>
                <a:lnTo>
                  <a:pt x="304899" y="304899"/>
                </a:lnTo>
                <a:lnTo>
                  <a:pt x="0" y="304899"/>
                </a:lnTo>
                <a:close/>
              </a:path>
            </a:pathLst>
          </a:custGeom>
          <a:solidFill>
            <a:srgbClr val="0070C0"/>
          </a:solidFill>
          <a:ln w="25400" cap="flat" cmpd="sng" algn="ctr">
            <a:noFill/>
            <a:prstDash val="solid"/>
          </a:ln>
          <a:effectLst/>
        </p:spPr>
        <p:txBody>
          <a:bodyPr lIns="68576" tIns="34289" rIns="68576" bIns="34289"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任意多边形 45"/>
          <p:cNvSpPr/>
          <p:nvPr/>
        </p:nvSpPr>
        <p:spPr>
          <a:xfrm rot="2700000">
            <a:off x="3741991" y="2572563"/>
            <a:ext cx="387499" cy="346234"/>
          </a:xfrm>
          <a:custGeom>
            <a:avLst/>
            <a:gdLst>
              <a:gd name="connsiteX0" fmla="*/ 0 w 304899"/>
              <a:gd name="connsiteY0" fmla="*/ 0 h 304899"/>
              <a:gd name="connsiteX1" fmla="*/ 3059 w 304899"/>
              <a:gd name="connsiteY1" fmla="*/ 10322 h 304899"/>
              <a:gd name="connsiteX2" fmla="*/ 119391 w 304899"/>
              <a:gd name="connsiteY2" fmla="*/ 185508 h 304899"/>
              <a:gd name="connsiteX3" fmla="*/ 294577 w 304899"/>
              <a:gd name="connsiteY3" fmla="*/ 301840 h 304899"/>
              <a:gd name="connsiteX4" fmla="*/ 304899 w 304899"/>
              <a:gd name="connsiteY4" fmla="*/ 304899 h 304899"/>
              <a:gd name="connsiteX5" fmla="*/ 0 w 304899"/>
              <a:gd name="connsiteY5" fmla="*/ 304899 h 30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99" h="304899">
                <a:moveTo>
                  <a:pt x="0" y="0"/>
                </a:moveTo>
                <a:lnTo>
                  <a:pt x="3059" y="10322"/>
                </a:lnTo>
                <a:cubicBezTo>
                  <a:pt x="28910" y="74072"/>
                  <a:pt x="67688" y="133805"/>
                  <a:pt x="119391" y="185508"/>
                </a:cubicBezTo>
                <a:cubicBezTo>
                  <a:pt x="171094" y="237211"/>
                  <a:pt x="230827" y="275989"/>
                  <a:pt x="294577" y="301840"/>
                </a:cubicBezTo>
                <a:lnTo>
                  <a:pt x="304899" y="304899"/>
                </a:lnTo>
                <a:lnTo>
                  <a:pt x="0" y="304899"/>
                </a:lnTo>
                <a:close/>
              </a:path>
            </a:pathLst>
          </a:custGeom>
          <a:solidFill>
            <a:srgbClr val="0070C0"/>
          </a:solidFill>
          <a:ln w="25400" cap="flat" cmpd="sng" algn="ctr">
            <a:noFill/>
            <a:prstDash val="solid"/>
          </a:ln>
          <a:effectLst/>
        </p:spPr>
        <p:txBody>
          <a:bodyPr lIns="68576" tIns="34289" rIns="68576" bIns="34289"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任意多边形 48"/>
          <p:cNvSpPr/>
          <p:nvPr/>
        </p:nvSpPr>
        <p:spPr>
          <a:xfrm rot="18870502" flipH="1">
            <a:off x="7971619" y="2553193"/>
            <a:ext cx="346234" cy="387499"/>
          </a:xfrm>
          <a:custGeom>
            <a:avLst/>
            <a:gdLst>
              <a:gd name="connsiteX0" fmla="*/ 0 w 304899"/>
              <a:gd name="connsiteY0" fmla="*/ 0 h 304899"/>
              <a:gd name="connsiteX1" fmla="*/ 3059 w 304899"/>
              <a:gd name="connsiteY1" fmla="*/ 10322 h 304899"/>
              <a:gd name="connsiteX2" fmla="*/ 119391 w 304899"/>
              <a:gd name="connsiteY2" fmla="*/ 185508 h 304899"/>
              <a:gd name="connsiteX3" fmla="*/ 294577 w 304899"/>
              <a:gd name="connsiteY3" fmla="*/ 301840 h 304899"/>
              <a:gd name="connsiteX4" fmla="*/ 304899 w 304899"/>
              <a:gd name="connsiteY4" fmla="*/ 304899 h 304899"/>
              <a:gd name="connsiteX5" fmla="*/ 0 w 304899"/>
              <a:gd name="connsiteY5" fmla="*/ 304899 h 30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99" h="304899">
                <a:moveTo>
                  <a:pt x="0" y="0"/>
                </a:moveTo>
                <a:lnTo>
                  <a:pt x="3059" y="10322"/>
                </a:lnTo>
                <a:cubicBezTo>
                  <a:pt x="28910" y="74072"/>
                  <a:pt x="67688" y="133805"/>
                  <a:pt x="119391" y="185508"/>
                </a:cubicBezTo>
                <a:cubicBezTo>
                  <a:pt x="171094" y="237211"/>
                  <a:pt x="230827" y="275989"/>
                  <a:pt x="294577" y="301840"/>
                </a:cubicBezTo>
                <a:lnTo>
                  <a:pt x="304899" y="304899"/>
                </a:lnTo>
                <a:lnTo>
                  <a:pt x="0" y="304899"/>
                </a:lnTo>
                <a:close/>
              </a:path>
            </a:pathLst>
          </a:custGeom>
          <a:solidFill>
            <a:srgbClr val="0070C0"/>
          </a:solidFill>
          <a:ln w="25400" cap="flat" cmpd="sng" algn="ctr">
            <a:noFill/>
            <a:prstDash val="solid"/>
          </a:ln>
          <a:effectLst/>
        </p:spPr>
        <p:txBody>
          <a:bodyPr lIns="68576" tIns="34289" rIns="68576" bIns="34289"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5" name="组合 86"/>
          <p:cNvGrpSpPr/>
          <p:nvPr/>
        </p:nvGrpSpPr>
        <p:grpSpPr>
          <a:xfrm>
            <a:off x="4284017" y="936611"/>
            <a:ext cx="1045619" cy="1170240"/>
            <a:chOff x="5613944" y="1340768"/>
            <a:chExt cx="920788" cy="920788"/>
          </a:xfrm>
        </p:grpSpPr>
        <p:sp>
          <p:nvSpPr>
            <p:cNvPr id="46" name="椭圆 45"/>
            <p:cNvSpPr/>
            <p:nvPr/>
          </p:nvSpPr>
          <p:spPr>
            <a:xfrm>
              <a:off x="5613944" y="1340768"/>
              <a:ext cx="920788" cy="920788"/>
            </a:xfrm>
            <a:prstGeom prst="ellipse">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7" name="组合 62"/>
            <p:cNvGrpSpPr/>
            <p:nvPr/>
          </p:nvGrpSpPr>
          <p:grpSpPr>
            <a:xfrm>
              <a:off x="5871064" y="1442091"/>
              <a:ext cx="406549" cy="491073"/>
              <a:chOff x="5871064" y="1432788"/>
              <a:chExt cx="406549" cy="491073"/>
            </a:xfrm>
          </p:grpSpPr>
          <p:sp>
            <p:nvSpPr>
              <p:cNvPr id="48" name="TextBox 20"/>
              <p:cNvSpPr txBox="1"/>
              <p:nvPr/>
            </p:nvSpPr>
            <p:spPr>
              <a:xfrm>
                <a:off x="5871064" y="1596932"/>
                <a:ext cx="406549" cy="32692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700" b="0" i="0" u="none" strike="noStrike" kern="0" cap="none" spc="30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01</a:t>
                </a:r>
                <a:endParaRPr kumimoji="0" lang="zh-CN" altLang="en-US" sz="2700" b="0" i="0" u="none" strike="noStrike" kern="0" cap="none" spc="30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TextBox 20"/>
              <p:cNvSpPr txBox="1"/>
              <p:nvPr/>
            </p:nvSpPr>
            <p:spPr>
              <a:xfrm>
                <a:off x="5957172" y="1432788"/>
                <a:ext cx="234330" cy="133193"/>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step</a:t>
                </a:r>
                <a:endParaRPr kumimoji="0" lang="zh-CN" altLang="en-US" sz="11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50" name="组合 87"/>
          <p:cNvGrpSpPr/>
          <p:nvPr/>
        </p:nvGrpSpPr>
        <p:grpSpPr>
          <a:xfrm>
            <a:off x="6840179" y="892260"/>
            <a:ext cx="1045619" cy="1170240"/>
            <a:chOff x="5613944" y="2348233"/>
            <a:chExt cx="920788" cy="920788"/>
          </a:xfrm>
        </p:grpSpPr>
        <p:sp>
          <p:nvSpPr>
            <p:cNvPr id="51" name="椭圆 50"/>
            <p:cNvSpPr/>
            <p:nvPr/>
          </p:nvSpPr>
          <p:spPr>
            <a:xfrm flipH="1">
              <a:off x="5613944" y="2348233"/>
              <a:ext cx="920788" cy="920788"/>
            </a:xfrm>
            <a:prstGeom prst="ellipse">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2" name="组合 58"/>
            <p:cNvGrpSpPr/>
            <p:nvPr/>
          </p:nvGrpSpPr>
          <p:grpSpPr>
            <a:xfrm>
              <a:off x="5904942" y="2449556"/>
              <a:ext cx="338791" cy="491073"/>
              <a:chOff x="5904941" y="2469108"/>
              <a:chExt cx="338791" cy="491073"/>
            </a:xfrm>
          </p:grpSpPr>
          <p:sp>
            <p:nvSpPr>
              <p:cNvPr id="53" name="TextBox 20"/>
              <p:cNvSpPr txBox="1"/>
              <p:nvPr/>
            </p:nvSpPr>
            <p:spPr>
              <a:xfrm>
                <a:off x="5904941" y="2633252"/>
                <a:ext cx="338791" cy="32692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7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02</a:t>
                </a:r>
                <a:endParaRPr kumimoji="0" lang="zh-CN" altLang="en-US" sz="27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TextBox 20"/>
              <p:cNvSpPr txBox="1"/>
              <p:nvPr/>
            </p:nvSpPr>
            <p:spPr>
              <a:xfrm>
                <a:off x="5957170" y="2469108"/>
                <a:ext cx="234330" cy="133193"/>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step</a:t>
                </a:r>
                <a:endParaRPr kumimoji="0" lang="zh-CN" altLang="en-US" sz="11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55" name="组合 88"/>
          <p:cNvGrpSpPr/>
          <p:nvPr/>
        </p:nvGrpSpPr>
        <p:grpSpPr>
          <a:xfrm>
            <a:off x="4212569" y="2107723"/>
            <a:ext cx="1045619" cy="1170240"/>
            <a:chOff x="5613944" y="3355698"/>
            <a:chExt cx="920788" cy="920788"/>
          </a:xfrm>
        </p:grpSpPr>
        <p:sp>
          <p:nvSpPr>
            <p:cNvPr id="56" name="椭圆 55"/>
            <p:cNvSpPr/>
            <p:nvPr/>
          </p:nvSpPr>
          <p:spPr>
            <a:xfrm>
              <a:off x="5613944" y="3355698"/>
              <a:ext cx="920788" cy="920788"/>
            </a:xfrm>
            <a:prstGeom prst="ellipse">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7" name="组合 59"/>
            <p:cNvGrpSpPr/>
            <p:nvPr/>
          </p:nvGrpSpPr>
          <p:grpSpPr>
            <a:xfrm>
              <a:off x="5904943" y="3457021"/>
              <a:ext cx="338792" cy="491073"/>
              <a:chOff x="5904942" y="2469108"/>
              <a:chExt cx="338792" cy="491073"/>
            </a:xfrm>
          </p:grpSpPr>
          <p:sp>
            <p:nvSpPr>
              <p:cNvPr id="58" name="TextBox 20"/>
              <p:cNvSpPr txBox="1"/>
              <p:nvPr/>
            </p:nvSpPr>
            <p:spPr>
              <a:xfrm>
                <a:off x="5904942" y="2633252"/>
                <a:ext cx="338792" cy="32692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7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03</a:t>
                </a:r>
                <a:endParaRPr kumimoji="0" lang="zh-CN" altLang="en-US" sz="27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TextBox 20"/>
              <p:cNvSpPr txBox="1"/>
              <p:nvPr/>
            </p:nvSpPr>
            <p:spPr>
              <a:xfrm>
                <a:off x="5957171" y="2469108"/>
                <a:ext cx="234330" cy="133193"/>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step</a:t>
                </a:r>
                <a:endParaRPr kumimoji="0" lang="zh-CN" altLang="en-US" sz="11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60" name="组合 89"/>
          <p:cNvGrpSpPr/>
          <p:nvPr/>
        </p:nvGrpSpPr>
        <p:grpSpPr>
          <a:xfrm>
            <a:off x="6839588" y="2107723"/>
            <a:ext cx="1045619" cy="1170240"/>
            <a:chOff x="5613944" y="4363162"/>
            <a:chExt cx="920788" cy="920788"/>
          </a:xfrm>
        </p:grpSpPr>
        <p:sp>
          <p:nvSpPr>
            <p:cNvPr id="61" name="椭圆 60"/>
            <p:cNvSpPr/>
            <p:nvPr/>
          </p:nvSpPr>
          <p:spPr>
            <a:xfrm flipH="1">
              <a:off x="5613944" y="4363162"/>
              <a:ext cx="920788" cy="920788"/>
            </a:xfrm>
            <a:prstGeom prst="ellipse">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2" name="组合 63"/>
            <p:cNvGrpSpPr/>
            <p:nvPr/>
          </p:nvGrpSpPr>
          <p:grpSpPr>
            <a:xfrm>
              <a:off x="5904944" y="4464485"/>
              <a:ext cx="338792" cy="491073"/>
              <a:chOff x="5904943" y="2469108"/>
              <a:chExt cx="338792" cy="491073"/>
            </a:xfrm>
          </p:grpSpPr>
          <p:sp>
            <p:nvSpPr>
              <p:cNvPr id="63" name="TextBox 20"/>
              <p:cNvSpPr txBox="1"/>
              <p:nvPr/>
            </p:nvSpPr>
            <p:spPr>
              <a:xfrm>
                <a:off x="5904943" y="2633252"/>
                <a:ext cx="338792" cy="32692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7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04</a:t>
                </a:r>
                <a:endParaRPr kumimoji="0" lang="zh-CN" altLang="en-US" sz="27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TextBox 20"/>
              <p:cNvSpPr txBox="1"/>
              <p:nvPr/>
            </p:nvSpPr>
            <p:spPr>
              <a:xfrm>
                <a:off x="5957171" y="2469108"/>
                <a:ext cx="234330" cy="133193"/>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step</a:t>
                </a:r>
                <a:endParaRPr kumimoji="0" lang="zh-CN" altLang="en-US" sz="11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65" name="矩形 64"/>
          <p:cNvSpPr/>
          <p:nvPr/>
        </p:nvSpPr>
        <p:spPr>
          <a:xfrm>
            <a:off x="290597" y="1150817"/>
            <a:ext cx="3256990" cy="1061829"/>
          </a:xfrm>
          <a:prstGeom prst="rect">
            <a:avLst/>
          </a:prstGeom>
        </p:spPr>
        <p:txBody>
          <a:bodyPr wrap="square">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不得私自开启计算机机箱，不得私自装配并使用可读写光驱、磁带机、磁光盘机和</a:t>
            </a:r>
            <a:r>
              <a:rPr lang="en-US" altLang="zh-CN" sz="1400" b="1" dirty="0">
                <a:solidFill>
                  <a:srgbClr val="0A4A92"/>
                </a:solidFill>
                <a:latin typeface="Arial" panose="020B0604020202020204" pitchFamily="34" charset="0"/>
                <a:ea typeface="微软雅黑" panose="020B0503020204020204" pitchFamily="34" charset="-122"/>
                <a:cs typeface="+mn-ea"/>
              </a:rPr>
              <a:t>USB</a:t>
            </a:r>
            <a:r>
              <a:rPr lang="zh-CN" altLang="zh-CN" sz="1400" b="1" dirty="0">
                <a:solidFill>
                  <a:srgbClr val="0A4A92"/>
                </a:solidFill>
                <a:latin typeface="Arial" panose="020B0604020202020204" pitchFamily="34" charset="0"/>
                <a:ea typeface="微软雅黑" panose="020B0503020204020204" pitchFamily="34" charset="-122"/>
                <a:cs typeface="+mn-ea"/>
              </a:rPr>
              <a:t>硬盘等外置存储设备</a:t>
            </a:r>
            <a:endParaRPr lang="en-US" altLang="zh-CN"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矩形 65"/>
          <p:cNvSpPr/>
          <p:nvPr/>
        </p:nvSpPr>
        <p:spPr>
          <a:xfrm>
            <a:off x="8552465" y="1209756"/>
            <a:ext cx="2918283" cy="738664"/>
          </a:xfrm>
          <a:prstGeom prst="rect">
            <a:avLst/>
          </a:prstGeom>
        </p:spPr>
        <p:txBody>
          <a:bodyPr wrap="square">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不得将公司配备的个人工作用笔记本电脑借给他人使用</a:t>
            </a:r>
            <a:endParaRPr lang="en-US" altLang="zh-CN"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矩形 66"/>
          <p:cNvSpPr/>
          <p:nvPr/>
        </p:nvSpPr>
        <p:spPr>
          <a:xfrm>
            <a:off x="290597" y="2301114"/>
            <a:ext cx="3220504" cy="738664"/>
          </a:xfrm>
          <a:prstGeom prst="rect">
            <a:avLst/>
          </a:prstGeom>
        </p:spPr>
        <p:txBody>
          <a:bodyPr wrap="square">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不得安装使用黑客工具软件，不得安装影响或破坏公司网络运行的软件</a:t>
            </a:r>
            <a:endParaRPr lang="en-US" altLang="zh-CN"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矩形 67"/>
          <p:cNvSpPr/>
          <p:nvPr/>
        </p:nvSpPr>
        <p:spPr>
          <a:xfrm>
            <a:off x="8522525" y="2391737"/>
            <a:ext cx="2948224" cy="700192"/>
          </a:xfrm>
          <a:prstGeom prst="rect">
            <a:avLst/>
          </a:prstGeom>
        </p:spPr>
        <p:txBody>
          <a:bodyPr wrap="square">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不应使用未经公司许可的软件，特别是没有正式版权的软件</a:t>
            </a:r>
            <a:endParaRPr lang="en-US" altLang="zh-CN"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任意多边形 45"/>
          <p:cNvSpPr/>
          <p:nvPr/>
        </p:nvSpPr>
        <p:spPr>
          <a:xfrm rot="2700000">
            <a:off x="3741991" y="3758588"/>
            <a:ext cx="387499" cy="346234"/>
          </a:xfrm>
          <a:custGeom>
            <a:avLst/>
            <a:gdLst>
              <a:gd name="connsiteX0" fmla="*/ 0 w 304899"/>
              <a:gd name="connsiteY0" fmla="*/ 0 h 304899"/>
              <a:gd name="connsiteX1" fmla="*/ 3059 w 304899"/>
              <a:gd name="connsiteY1" fmla="*/ 10322 h 304899"/>
              <a:gd name="connsiteX2" fmla="*/ 119391 w 304899"/>
              <a:gd name="connsiteY2" fmla="*/ 185508 h 304899"/>
              <a:gd name="connsiteX3" fmla="*/ 294577 w 304899"/>
              <a:gd name="connsiteY3" fmla="*/ 301840 h 304899"/>
              <a:gd name="connsiteX4" fmla="*/ 304899 w 304899"/>
              <a:gd name="connsiteY4" fmla="*/ 304899 h 304899"/>
              <a:gd name="connsiteX5" fmla="*/ 0 w 304899"/>
              <a:gd name="connsiteY5" fmla="*/ 304899 h 30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99" h="304899">
                <a:moveTo>
                  <a:pt x="0" y="0"/>
                </a:moveTo>
                <a:lnTo>
                  <a:pt x="3059" y="10322"/>
                </a:lnTo>
                <a:cubicBezTo>
                  <a:pt x="28910" y="74072"/>
                  <a:pt x="67688" y="133805"/>
                  <a:pt x="119391" y="185508"/>
                </a:cubicBezTo>
                <a:cubicBezTo>
                  <a:pt x="171094" y="237211"/>
                  <a:pt x="230827" y="275989"/>
                  <a:pt x="294577" y="301840"/>
                </a:cubicBezTo>
                <a:lnTo>
                  <a:pt x="304899" y="304899"/>
                </a:lnTo>
                <a:lnTo>
                  <a:pt x="0" y="304899"/>
                </a:lnTo>
                <a:close/>
              </a:path>
            </a:pathLst>
          </a:custGeom>
          <a:solidFill>
            <a:srgbClr val="0070C0"/>
          </a:solidFill>
          <a:ln w="25400" cap="flat" cmpd="sng" algn="ctr">
            <a:noFill/>
            <a:prstDash val="solid"/>
          </a:ln>
          <a:effectLst/>
        </p:spPr>
        <p:txBody>
          <a:bodyPr lIns="68576" tIns="34289" rIns="68576" bIns="34289"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任意多边形 48"/>
          <p:cNvSpPr/>
          <p:nvPr/>
        </p:nvSpPr>
        <p:spPr>
          <a:xfrm rot="18870502" flipH="1">
            <a:off x="7971619" y="3739218"/>
            <a:ext cx="346234" cy="387499"/>
          </a:xfrm>
          <a:custGeom>
            <a:avLst/>
            <a:gdLst>
              <a:gd name="connsiteX0" fmla="*/ 0 w 304899"/>
              <a:gd name="connsiteY0" fmla="*/ 0 h 304899"/>
              <a:gd name="connsiteX1" fmla="*/ 3059 w 304899"/>
              <a:gd name="connsiteY1" fmla="*/ 10322 h 304899"/>
              <a:gd name="connsiteX2" fmla="*/ 119391 w 304899"/>
              <a:gd name="connsiteY2" fmla="*/ 185508 h 304899"/>
              <a:gd name="connsiteX3" fmla="*/ 294577 w 304899"/>
              <a:gd name="connsiteY3" fmla="*/ 301840 h 304899"/>
              <a:gd name="connsiteX4" fmla="*/ 304899 w 304899"/>
              <a:gd name="connsiteY4" fmla="*/ 304899 h 304899"/>
              <a:gd name="connsiteX5" fmla="*/ 0 w 304899"/>
              <a:gd name="connsiteY5" fmla="*/ 304899 h 30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99" h="304899">
                <a:moveTo>
                  <a:pt x="0" y="0"/>
                </a:moveTo>
                <a:lnTo>
                  <a:pt x="3059" y="10322"/>
                </a:lnTo>
                <a:cubicBezTo>
                  <a:pt x="28910" y="74072"/>
                  <a:pt x="67688" y="133805"/>
                  <a:pt x="119391" y="185508"/>
                </a:cubicBezTo>
                <a:cubicBezTo>
                  <a:pt x="171094" y="237211"/>
                  <a:pt x="230827" y="275989"/>
                  <a:pt x="294577" y="301840"/>
                </a:cubicBezTo>
                <a:lnTo>
                  <a:pt x="304899" y="304899"/>
                </a:lnTo>
                <a:lnTo>
                  <a:pt x="0" y="304899"/>
                </a:lnTo>
                <a:close/>
              </a:path>
            </a:pathLst>
          </a:custGeom>
          <a:solidFill>
            <a:srgbClr val="0070C0"/>
          </a:solidFill>
          <a:ln w="25400" cap="flat" cmpd="sng" algn="ctr">
            <a:noFill/>
            <a:prstDash val="solid"/>
          </a:ln>
          <a:effectLst/>
        </p:spPr>
        <p:txBody>
          <a:bodyPr lIns="68576" tIns="34289" rIns="68576" bIns="34289"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1" name="组合 88"/>
          <p:cNvGrpSpPr/>
          <p:nvPr/>
        </p:nvGrpSpPr>
        <p:grpSpPr>
          <a:xfrm>
            <a:off x="4212569" y="3293748"/>
            <a:ext cx="1045619" cy="1170240"/>
            <a:chOff x="5613944" y="3355698"/>
            <a:chExt cx="920788" cy="920788"/>
          </a:xfrm>
        </p:grpSpPr>
        <p:sp>
          <p:nvSpPr>
            <p:cNvPr id="72" name="椭圆 71"/>
            <p:cNvSpPr/>
            <p:nvPr/>
          </p:nvSpPr>
          <p:spPr>
            <a:xfrm>
              <a:off x="5613944" y="3355698"/>
              <a:ext cx="920788" cy="920788"/>
            </a:xfrm>
            <a:prstGeom prst="ellipse">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3" name="组合 59"/>
            <p:cNvGrpSpPr/>
            <p:nvPr/>
          </p:nvGrpSpPr>
          <p:grpSpPr>
            <a:xfrm>
              <a:off x="5904943" y="3457021"/>
              <a:ext cx="338792" cy="491073"/>
              <a:chOff x="5904942" y="2469108"/>
              <a:chExt cx="338792" cy="491073"/>
            </a:xfrm>
          </p:grpSpPr>
          <p:sp>
            <p:nvSpPr>
              <p:cNvPr id="74" name="TextBox 20"/>
              <p:cNvSpPr txBox="1"/>
              <p:nvPr/>
            </p:nvSpPr>
            <p:spPr>
              <a:xfrm>
                <a:off x="5904942" y="2633252"/>
                <a:ext cx="338792" cy="32692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7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05</a:t>
                </a:r>
                <a:endParaRPr kumimoji="0" lang="zh-CN" altLang="en-US" sz="27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TextBox 20"/>
              <p:cNvSpPr txBox="1"/>
              <p:nvPr/>
            </p:nvSpPr>
            <p:spPr>
              <a:xfrm>
                <a:off x="5957171" y="2469108"/>
                <a:ext cx="234330" cy="133193"/>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step</a:t>
                </a:r>
                <a:endParaRPr kumimoji="0" lang="zh-CN" altLang="en-US" sz="11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76" name="组合 89"/>
          <p:cNvGrpSpPr/>
          <p:nvPr/>
        </p:nvGrpSpPr>
        <p:grpSpPr>
          <a:xfrm>
            <a:off x="6839588" y="3293748"/>
            <a:ext cx="1045619" cy="1170240"/>
            <a:chOff x="5613944" y="4363162"/>
            <a:chExt cx="920788" cy="920788"/>
          </a:xfrm>
        </p:grpSpPr>
        <p:sp>
          <p:nvSpPr>
            <p:cNvPr id="77" name="椭圆 76"/>
            <p:cNvSpPr/>
            <p:nvPr/>
          </p:nvSpPr>
          <p:spPr>
            <a:xfrm flipH="1">
              <a:off x="5613944" y="4363162"/>
              <a:ext cx="920788" cy="920788"/>
            </a:xfrm>
            <a:prstGeom prst="ellipse">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8" name="组合 63"/>
            <p:cNvGrpSpPr/>
            <p:nvPr/>
          </p:nvGrpSpPr>
          <p:grpSpPr>
            <a:xfrm>
              <a:off x="5904944" y="4464485"/>
              <a:ext cx="338792" cy="491073"/>
              <a:chOff x="5904943" y="2469108"/>
              <a:chExt cx="338792" cy="491073"/>
            </a:xfrm>
          </p:grpSpPr>
          <p:sp>
            <p:nvSpPr>
              <p:cNvPr id="79" name="TextBox 20"/>
              <p:cNvSpPr txBox="1"/>
              <p:nvPr/>
            </p:nvSpPr>
            <p:spPr>
              <a:xfrm>
                <a:off x="5904943" y="2633252"/>
                <a:ext cx="338792" cy="32692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7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06</a:t>
                </a:r>
                <a:endParaRPr kumimoji="0" lang="zh-CN" altLang="en-US" sz="27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TextBox 20"/>
              <p:cNvSpPr txBox="1"/>
              <p:nvPr/>
            </p:nvSpPr>
            <p:spPr>
              <a:xfrm>
                <a:off x="5957171" y="2469108"/>
                <a:ext cx="234330" cy="133193"/>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step</a:t>
                </a:r>
                <a:endParaRPr kumimoji="0" lang="zh-CN" altLang="en-US" sz="11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81" name="矩形 80"/>
          <p:cNvSpPr/>
          <p:nvPr/>
        </p:nvSpPr>
        <p:spPr>
          <a:xfrm>
            <a:off x="8505657" y="4755574"/>
            <a:ext cx="2774919" cy="738664"/>
          </a:xfrm>
          <a:prstGeom prst="rect">
            <a:avLst/>
          </a:prstGeom>
        </p:spPr>
        <p:txBody>
          <a:bodyPr wrap="square">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不得私自在公司内部系统中设立网站、论坛、游戏等服务站点</a:t>
            </a:r>
            <a:endParaRPr lang="en-US" altLang="zh-CN"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矩形 81"/>
          <p:cNvSpPr/>
          <p:nvPr/>
        </p:nvSpPr>
        <p:spPr>
          <a:xfrm>
            <a:off x="8522525" y="3577762"/>
            <a:ext cx="2948224" cy="1023357"/>
          </a:xfrm>
          <a:prstGeom prst="rect">
            <a:avLst/>
          </a:prstGeom>
        </p:spPr>
        <p:txBody>
          <a:bodyPr wrap="square">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业务终端上严禁安装与业务无关的软件。个人办公电脑上严禁安装与工作无关的软件</a:t>
            </a:r>
            <a:endParaRPr lang="en-US" altLang="zh-CN"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任意多边形 45"/>
          <p:cNvSpPr/>
          <p:nvPr/>
        </p:nvSpPr>
        <p:spPr>
          <a:xfrm rot="2700000">
            <a:off x="3741992" y="4905970"/>
            <a:ext cx="387499" cy="346234"/>
          </a:xfrm>
          <a:custGeom>
            <a:avLst/>
            <a:gdLst>
              <a:gd name="connsiteX0" fmla="*/ 0 w 304899"/>
              <a:gd name="connsiteY0" fmla="*/ 0 h 304899"/>
              <a:gd name="connsiteX1" fmla="*/ 3059 w 304899"/>
              <a:gd name="connsiteY1" fmla="*/ 10322 h 304899"/>
              <a:gd name="connsiteX2" fmla="*/ 119391 w 304899"/>
              <a:gd name="connsiteY2" fmla="*/ 185508 h 304899"/>
              <a:gd name="connsiteX3" fmla="*/ 294577 w 304899"/>
              <a:gd name="connsiteY3" fmla="*/ 301840 h 304899"/>
              <a:gd name="connsiteX4" fmla="*/ 304899 w 304899"/>
              <a:gd name="connsiteY4" fmla="*/ 304899 h 304899"/>
              <a:gd name="connsiteX5" fmla="*/ 0 w 304899"/>
              <a:gd name="connsiteY5" fmla="*/ 304899 h 30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99" h="304899">
                <a:moveTo>
                  <a:pt x="0" y="0"/>
                </a:moveTo>
                <a:lnTo>
                  <a:pt x="3059" y="10322"/>
                </a:lnTo>
                <a:cubicBezTo>
                  <a:pt x="28910" y="74072"/>
                  <a:pt x="67688" y="133805"/>
                  <a:pt x="119391" y="185508"/>
                </a:cubicBezTo>
                <a:cubicBezTo>
                  <a:pt x="171094" y="237211"/>
                  <a:pt x="230827" y="275989"/>
                  <a:pt x="294577" y="301840"/>
                </a:cubicBezTo>
                <a:lnTo>
                  <a:pt x="304899" y="304899"/>
                </a:lnTo>
                <a:lnTo>
                  <a:pt x="0" y="304899"/>
                </a:lnTo>
                <a:close/>
              </a:path>
            </a:pathLst>
          </a:custGeom>
          <a:solidFill>
            <a:srgbClr val="0070C0"/>
          </a:solidFill>
          <a:ln w="25400" cap="flat" cmpd="sng" algn="ctr">
            <a:noFill/>
            <a:prstDash val="solid"/>
          </a:ln>
          <a:effectLst/>
        </p:spPr>
        <p:txBody>
          <a:bodyPr lIns="68576" tIns="34289" rIns="68576" bIns="34289"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任意多边形 48"/>
          <p:cNvSpPr/>
          <p:nvPr/>
        </p:nvSpPr>
        <p:spPr>
          <a:xfrm rot="18870502" flipH="1">
            <a:off x="7971620" y="4886600"/>
            <a:ext cx="346234" cy="387499"/>
          </a:xfrm>
          <a:custGeom>
            <a:avLst/>
            <a:gdLst>
              <a:gd name="connsiteX0" fmla="*/ 0 w 304899"/>
              <a:gd name="connsiteY0" fmla="*/ 0 h 304899"/>
              <a:gd name="connsiteX1" fmla="*/ 3059 w 304899"/>
              <a:gd name="connsiteY1" fmla="*/ 10322 h 304899"/>
              <a:gd name="connsiteX2" fmla="*/ 119391 w 304899"/>
              <a:gd name="connsiteY2" fmla="*/ 185508 h 304899"/>
              <a:gd name="connsiteX3" fmla="*/ 294577 w 304899"/>
              <a:gd name="connsiteY3" fmla="*/ 301840 h 304899"/>
              <a:gd name="connsiteX4" fmla="*/ 304899 w 304899"/>
              <a:gd name="connsiteY4" fmla="*/ 304899 h 304899"/>
              <a:gd name="connsiteX5" fmla="*/ 0 w 304899"/>
              <a:gd name="connsiteY5" fmla="*/ 304899 h 30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99" h="304899">
                <a:moveTo>
                  <a:pt x="0" y="0"/>
                </a:moveTo>
                <a:lnTo>
                  <a:pt x="3059" y="10322"/>
                </a:lnTo>
                <a:cubicBezTo>
                  <a:pt x="28910" y="74072"/>
                  <a:pt x="67688" y="133805"/>
                  <a:pt x="119391" y="185508"/>
                </a:cubicBezTo>
                <a:cubicBezTo>
                  <a:pt x="171094" y="237211"/>
                  <a:pt x="230827" y="275989"/>
                  <a:pt x="294577" y="301840"/>
                </a:cubicBezTo>
                <a:lnTo>
                  <a:pt x="304899" y="304899"/>
                </a:lnTo>
                <a:lnTo>
                  <a:pt x="0" y="304899"/>
                </a:lnTo>
                <a:close/>
              </a:path>
            </a:pathLst>
          </a:custGeom>
          <a:solidFill>
            <a:srgbClr val="0070C0"/>
          </a:solidFill>
          <a:ln w="25400" cap="flat" cmpd="sng" algn="ctr">
            <a:noFill/>
            <a:prstDash val="solid"/>
          </a:ln>
          <a:effectLst/>
        </p:spPr>
        <p:txBody>
          <a:bodyPr lIns="68576" tIns="34289" rIns="68576" bIns="34289"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5" name="组合 88"/>
          <p:cNvGrpSpPr/>
          <p:nvPr/>
        </p:nvGrpSpPr>
        <p:grpSpPr>
          <a:xfrm>
            <a:off x="4212570" y="4441130"/>
            <a:ext cx="1045619" cy="1170240"/>
            <a:chOff x="5613944" y="3355698"/>
            <a:chExt cx="920788" cy="920788"/>
          </a:xfrm>
        </p:grpSpPr>
        <p:sp>
          <p:nvSpPr>
            <p:cNvPr id="86" name="椭圆 85"/>
            <p:cNvSpPr/>
            <p:nvPr/>
          </p:nvSpPr>
          <p:spPr>
            <a:xfrm>
              <a:off x="5613944" y="3355698"/>
              <a:ext cx="920788" cy="920788"/>
            </a:xfrm>
            <a:prstGeom prst="ellipse">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7" name="组合 59"/>
            <p:cNvGrpSpPr/>
            <p:nvPr/>
          </p:nvGrpSpPr>
          <p:grpSpPr>
            <a:xfrm>
              <a:off x="5904943" y="3457021"/>
              <a:ext cx="338792" cy="491073"/>
              <a:chOff x="5904942" y="2469108"/>
              <a:chExt cx="338792" cy="491073"/>
            </a:xfrm>
          </p:grpSpPr>
          <p:sp>
            <p:nvSpPr>
              <p:cNvPr id="88" name="TextBox 20"/>
              <p:cNvSpPr txBox="1"/>
              <p:nvPr/>
            </p:nvSpPr>
            <p:spPr>
              <a:xfrm>
                <a:off x="5904942" y="2633252"/>
                <a:ext cx="338792" cy="32692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7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07</a:t>
                </a:r>
                <a:endParaRPr kumimoji="0" lang="zh-CN" altLang="en-US" sz="27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TextBox 20"/>
              <p:cNvSpPr txBox="1"/>
              <p:nvPr/>
            </p:nvSpPr>
            <p:spPr>
              <a:xfrm>
                <a:off x="5957171" y="2469108"/>
                <a:ext cx="234330" cy="133193"/>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step</a:t>
                </a:r>
                <a:endParaRPr kumimoji="0" lang="zh-CN" altLang="en-US" sz="11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90" name="组合 89"/>
          <p:cNvGrpSpPr/>
          <p:nvPr/>
        </p:nvGrpSpPr>
        <p:grpSpPr>
          <a:xfrm>
            <a:off x="6839589" y="4441130"/>
            <a:ext cx="1045619" cy="1170240"/>
            <a:chOff x="5613944" y="4363162"/>
            <a:chExt cx="920788" cy="920788"/>
          </a:xfrm>
        </p:grpSpPr>
        <p:sp>
          <p:nvSpPr>
            <p:cNvPr id="91" name="椭圆 90"/>
            <p:cNvSpPr/>
            <p:nvPr/>
          </p:nvSpPr>
          <p:spPr>
            <a:xfrm flipH="1">
              <a:off x="5613944" y="4363162"/>
              <a:ext cx="920788" cy="920788"/>
            </a:xfrm>
            <a:prstGeom prst="ellipse">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92" name="组合 63"/>
            <p:cNvGrpSpPr/>
            <p:nvPr/>
          </p:nvGrpSpPr>
          <p:grpSpPr>
            <a:xfrm>
              <a:off x="5904944" y="4464485"/>
              <a:ext cx="338792" cy="491073"/>
              <a:chOff x="5904943" y="2469108"/>
              <a:chExt cx="338792" cy="491073"/>
            </a:xfrm>
          </p:grpSpPr>
          <p:sp>
            <p:nvSpPr>
              <p:cNvPr id="93" name="TextBox 20"/>
              <p:cNvSpPr txBox="1"/>
              <p:nvPr/>
            </p:nvSpPr>
            <p:spPr>
              <a:xfrm>
                <a:off x="5904943" y="2633252"/>
                <a:ext cx="338792" cy="32692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7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08</a:t>
                </a:r>
                <a:endParaRPr kumimoji="0" lang="zh-CN" altLang="en-US" sz="27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TextBox 20"/>
              <p:cNvSpPr txBox="1"/>
              <p:nvPr/>
            </p:nvSpPr>
            <p:spPr>
              <a:xfrm>
                <a:off x="5957171" y="2469108"/>
                <a:ext cx="234330" cy="133193"/>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step</a:t>
                </a:r>
                <a:endParaRPr kumimoji="0" lang="zh-CN" altLang="en-US" sz="11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95" name="矩形 94"/>
          <p:cNvSpPr/>
          <p:nvPr/>
        </p:nvSpPr>
        <p:spPr>
          <a:xfrm>
            <a:off x="290597" y="4725144"/>
            <a:ext cx="3055283" cy="1061829"/>
          </a:xfrm>
          <a:prstGeom prst="rect">
            <a:avLst/>
          </a:prstGeom>
        </p:spPr>
        <p:txBody>
          <a:bodyPr wrap="square">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个人所用电脑均应设置自动锁屏状态。员工离开座位时应设置电脑为退出状态或锁屏状态</a:t>
            </a:r>
            <a:endParaRPr lang="en-US" altLang="zh-CN"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矩形 95"/>
          <p:cNvSpPr/>
          <p:nvPr/>
        </p:nvSpPr>
        <p:spPr>
          <a:xfrm>
            <a:off x="297906" y="3209816"/>
            <a:ext cx="3306972" cy="1384995"/>
          </a:xfrm>
          <a:prstGeom prst="rect">
            <a:avLst/>
          </a:prstGeom>
        </p:spPr>
        <p:txBody>
          <a:bodyPr wrap="square">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登录相关应用系统，在使用完毕后应及时退出。需持续办理业务的终端（如柜台终端），应根据业务办理情况设置合适的应用程序自动锁定时间</a:t>
            </a:r>
            <a:endParaRPr lang="en-US" altLang="zh-CN"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1" name="任意多边形 45"/>
          <p:cNvSpPr/>
          <p:nvPr/>
        </p:nvSpPr>
        <p:spPr>
          <a:xfrm rot="2700000">
            <a:off x="3751948" y="6103636"/>
            <a:ext cx="387499" cy="346234"/>
          </a:xfrm>
          <a:custGeom>
            <a:avLst/>
            <a:gdLst>
              <a:gd name="connsiteX0" fmla="*/ 0 w 304899"/>
              <a:gd name="connsiteY0" fmla="*/ 0 h 304899"/>
              <a:gd name="connsiteX1" fmla="*/ 3059 w 304899"/>
              <a:gd name="connsiteY1" fmla="*/ 10322 h 304899"/>
              <a:gd name="connsiteX2" fmla="*/ 119391 w 304899"/>
              <a:gd name="connsiteY2" fmla="*/ 185508 h 304899"/>
              <a:gd name="connsiteX3" fmla="*/ 294577 w 304899"/>
              <a:gd name="connsiteY3" fmla="*/ 301840 h 304899"/>
              <a:gd name="connsiteX4" fmla="*/ 304899 w 304899"/>
              <a:gd name="connsiteY4" fmla="*/ 304899 h 304899"/>
              <a:gd name="connsiteX5" fmla="*/ 0 w 304899"/>
              <a:gd name="connsiteY5" fmla="*/ 304899 h 30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99" h="304899">
                <a:moveTo>
                  <a:pt x="0" y="0"/>
                </a:moveTo>
                <a:lnTo>
                  <a:pt x="3059" y="10322"/>
                </a:lnTo>
                <a:cubicBezTo>
                  <a:pt x="28910" y="74072"/>
                  <a:pt x="67688" y="133805"/>
                  <a:pt x="119391" y="185508"/>
                </a:cubicBezTo>
                <a:cubicBezTo>
                  <a:pt x="171094" y="237211"/>
                  <a:pt x="230827" y="275989"/>
                  <a:pt x="294577" y="301840"/>
                </a:cubicBezTo>
                <a:lnTo>
                  <a:pt x="304899" y="304899"/>
                </a:lnTo>
                <a:lnTo>
                  <a:pt x="0" y="304899"/>
                </a:lnTo>
                <a:close/>
              </a:path>
            </a:pathLst>
          </a:custGeom>
          <a:solidFill>
            <a:srgbClr val="0070C0"/>
          </a:solidFill>
          <a:ln w="25400" cap="flat" cmpd="sng" algn="ctr">
            <a:noFill/>
            <a:prstDash val="solid"/>
          </a:ln>
          <a:effectLst/>
        </p:spPr>
        <p:txBody>
          <a:bodyPr lIns="68576" tIns="34289" rIns="68576" bIns="34289"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任意多边形 48"/>
          <p:cNvSpPr/>
          <p:nvPr/>
        </p:nvSpPr>
        <p:spPr>
          <a:xfrm rot="18870502" flipH="1">
            <a:off x="7981576" y="6084266"/>
            <a:ext cx="346234" cy="387499"/>
          </a:xfrm>
          <a:custGeom>
            <a:avLst/>
            <a:gdLst>
              <a:gd name="connsiteX0" fmla="*/ 0 w 304899"/>
              <a:gd name="connsiteY0" fmla="*/ 0 h 304899"/>
              <a:gd name="connsiteX1" fmla="*/ 3059 w 304899"/>
              <a:gd name="connsiteY1" fmla="*/ 10322 h 304899"/>
              <a:gd name="connsiteX2" fmla="*/ 119391 w 304899"/>
              <a:gd name="connsiteY2" fmla="*/ 185508 h 304899"/>
              <a:gd name="connsiteX3" fmla="*/ 294577 w 304899"/>
              <a:gd name="connsiteY3" fmla="*/ 301840 h 304899"/>
              <a:gd name="connsiteX4" fmla="*/ 304899 w 304899"/>
              <a:gd name="connsiteY4" fmla="*/ 304899 h 304899"/>
              <a:gd name="connsiteX5" fmla="*/ 0 w 304899"/>
              <a:gd name="connsiteY5" fmla="*/ 304899 h 30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99" h="304899">
                <a:moveTo>
                  <a:pt x="0" y="0"/>
                </a:moveTo>
                <a:lnTo>
                  <a:pt x="3059" y="10322"/>
                </a:lnTo>
                <a:cubicBezTo>
                  <a:pt x="28910" y="74072"/>
                  <a:pt x="67688" y="133805"/>
                  <a:pt x="119391" y="185508"/>
                </a:cubicBezTo>
                <a:cubicBezTo>
                  <a:pt x="171094" y="237211"/>
                  <a:pt x="230827" y="275989"/>
                  <a:pt x="294577" y="301840"/>
                </a:cubicBezTo>
                <a:lnTo>
                  <a:pt x="304899" y="304899"/>
                </a:lnTo>
                <a:lnTo>
                  <a:pt x="0" y="304899"/>
                </a:lnTo>
                <a:close/>
              </a:path>
            </a:pathLst>
          </a:custGeom>
          <a:solidFill>
            <a:srgbClr val="0070C0"/>
          </a:solidFill>
          <a:ln w="25400" cap="flat" cmpd="sng" algn="ctr">
            <a:noFill/>
            <a:prstDash val="solid"/>
          </a:ln>
          <a:effectLst/>
        </p:spPr>
        <p:txBody>
          <a:bodyPr lIns="68576" tIns="34289" rIns="68576" bIns="34289"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13" name="组合 88"/>
          <p:cNvGrpSpPr/>
          <p:nvPr/>
        </p:nvGrpSpPr>
        <p:grpSpPr>
          <a:xfrm>
            <a:off x="4222526" y="5638796"/>
            <a:ext cx="1045619" cy="1170240"/>
            <a:chOff x="5613944" y="3355698"/>
            <a:chExt cx="920788" cy="920788"/>
          </a:xfrm>
        </p:grpSpPr>
        <p:sp>
          <p:nvSpPr>
            <p:cNvPr id="114" name="椭圆 113"/>
            <p:cNvSpPr/>
            <p:nvPr/>
          </p:nvSpPr>
          <p:spPr>
            <a:xfrm>
              <a:off x="5613944" y="3355698"/>
              <a:ext cx="920788" cy="920788"/>
            </a:xfrm>
            <a:prstGeom prst="ellipse">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15" name="组合 59"/>
            <p:cNvGrpSpPr/>
            <p:nvPr/>
          </p:nvGrpSpPr>
          <p:grpSpPr>
            <a:xfrm>
              <a:off x="5904943" y="3457021"/>
              <a:ext cx="338792" cy="491073"/>
              <a:chOff x="5904942" y="2469108"/>
              <a:chExt cx="338792" cy="491073"/>
            </a:xfrm>
          </p:grpSpPr>
          <p:sp>
            <p:nvSpPr>
              <p:cNvPr id="116" name="TextBox 20"/>
              <p:cNvSpPr txBox="1"/>
              <p:nvPr/>
            </p:nvSpPr>
            <p:spPr>
              <a:xfrm>
                <a:off x="5904942" y="2633252"/>
                <a:ext cx="338792" cy="32692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7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09</a:t>
                </a:r>
                <a:endParaRPr kumimoji="0" lang="zh-CN" altLang="en-US" sz="27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7" name="TextBox 20"/>
              <p:cNvSpPr txBox="1"/>
              <p:nvPr/>
            </p:nvSpPr>
            <p:spPr>
              <a:xfrm>
                <a:off x="5957171" y="2469108"/>
                <a:ext cx="234330" cy="133193"/>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step</a:t>
                </a:r>
                <a:endParaRPr kumimoji="0" lang="zh-CN" altLang="en-US" sz="11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118" name="组合 117"/>
          <p:cNvGrpSpPr/>
          <p:nvPr/>
        </p:nvGrpSpPr>
        <p:grpSpPr>
          <a:xfrm>
            <a:off x="6849545" y="5638796"/>
            <a:ext cx="1045619" cy="1170240"/>
            <a:chOff x="5613944" y="4363162"/>
            <a:chExt cx="920788" cy="920788"/>
          </a:xfrm>
        </p:grpSpPr>
        <p:sp>
          <p:nvSpPr>
            <p:cNvPr id="119" name="椭圆 118"/>
            <p:cNvSpPr/>
            <p:nvPr/>
          </p:nvSpPr>
          <p:spPr>
            <a:xfrm flipH="1">
              <a:off x="5613944" y="4363162"/>
              <a:ext cx="920788" cy="920788"/>
            </a:xfrm>
            <a:prstGeom prst="ellipse">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20" name="组合 63"/>
            <p:cNvGrpSpPr/>
            <p:nvPr/>
          </p:nvGrpSpPr>
          <p:grpSpPr>
            <a:xfrm>
              <a:off x="5904944" y="4464485"/>
              <a:ext cx="338792" cy="491073"/>
              <a:chOff x="5904943" y="2469108"/>
              <a:chExt cx="338792" cy="491073"/>
            </a:xfrm>
          </p:grpSpPr>
          <p:sp>
            <p:nvSpPr>
              <p:cNvPr id="121" name="TextBox 20"/>
              <p:cNvSpPr txBox="1"/>
              <p:nvPr/>
            </p:nvSpPr>
            <p:spPr>
              <a:xfrm>
                <a:off x="5904943" y="2633252"/>
                <a:ext cx="338792" cy="32692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7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10</a:t>
                </a:r>
                <a:endParaRPr kumimoji="0" lang="zh-CN" altLang="en-US" sz="27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 name="TextBox 20"/>
              <p:cNvSpPr txBox="1"/>
              <p:nvPr/>
            </p:nvSpPr>
            <p:spPr>
              <a:xfrm>
                <a:off x="5957171" y="2469108"/>
                <a:ext cx="234330" cy="133193"/>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step</a:t>
                </a:r>
                <a:endParaRPr kumimoji="0" lang="zh-CN" altLang="en-US" sz="1100" b="0" i="0" u="none" strike="noStrike" kern="0" cap="none" spc="0" normalizeH="0" baseline="0" noProof="0" dirty="0">
                  <a:ln>
                    <a:noFill/>
                  </a:ln>
                  <a:solidFill>
                    <a:prstClr val="white">
                      <a:lumMod val="9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123" name="矩形 122"/>
          <p:cNvSpPr/>
          <p:nvPr/>
        </p:nvSpPr>
        <p:spPr>
          <a:xfrm>
            <a:off x="311808" y="5922810"/>
            <a:ext cx="3044028" cy="700192"/>
          </a:xfrm>
          <a:prstGeom prst="rect">
            <a:avLst/>
          </a:prstGeom>
        </p:spPr>
        <p:txBody>
          <a:bodyPr wrap="square">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安装杀毒防护软件并开启实时防护功能，定期更新病毒库</a:t>
            </a:r>
            <a:endParaRPr lang="en-US" altLang="zh-CN"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4" name="矩形 123"/>
          <p:cNvSpPr/>
          <p:nvPr/>
        </p:nvSpPr>
        <p:spPr>
          <a:xfrm>
            <a:off x="8474623" y="5733849"/>
            <a:ext cx="3044028" cy="1061829"/>
          </a:xfrm>
          <a:prstGeom prst="rect">
            <a:avLst/>
          </a:prstGeom>
        </p:spPr>
        <p:txBody>
          <a:bodyPr wrap="square">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下班时个人所用电脑应关闭，办公桌上敏感资料、插在电脑上的数字证书等应锁存</a:t>
            </a:r>
            <a:endParaRPr lang="en-US" altLang="zh-CN"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箭头: V 形 5"/>
          <p:cNvSpPr/>
          <p:nvPr/>
        </p:nvSpPr>
        <p:spPr>
          <a:xfrm>
            <a:off x="623392" y="544345"/>
            <a:ext cx="288032" cy="369887"/>
          </a:xfrm>
          <a:prstGeom prst="chevron">
            <a:avLst/>
          </a:prstGeom>
          <a:solidFill>
            <a:srgbClr val="0A4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箭头: V 形 10"/>
          <p:cNvSpPr/>
          <p:nvPr/>
        </p:nvSpPr>
        <p:spPr>
          <a:xfrm>
            <a:off x="922018" y="544345"/>
            <a:ext cx="288032" cy="369887"/>
          </a:xfrm>
          <a:prstGeom prst="chevron">
            <a:avLst/>
          </a:prstGeom>
          <a:solidFill>
            <a:srgbClr val="0A4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anim calcmode="lin" valueType="num">
                                      <p:cBhvr>
                                        <p:cTn id="10" dur="500" fill="hold"/>
                                        <p:tgtEl>
                                          <p:spTgt spid="45"/>
                                        </p:tgtEl>
                                        <p:attrNameLst>
                                          <p:attrName>ppt_x</p:attrName>
                                        </p:attrNameLst>
                                      </p:cBhvr>
                                      <p:tavLst>
                                        <p:tav tm="0">
                                          <p:val>
                                            <p:fltVal val="0.5"/>
                                          </p:val>
                                        </p:tav>
                                        <p:tav tm="100000">
                                          <p:val>
                                            <p:strVal val="#ppt_x"/>
                                          </p:val>
                                        </p:tav>
                                      </p:tavLst>
                                    </p:anim>
                                    <p:anim calcmode="lin" valueType="num">
                                      <p:cBhvr>
                                        <p:cTn id="11" dur="500" fill="hold"/>
                                        <p:tgtEl>
                                          <p:spTgt spid="45"/>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50"/>
                                        </p:tgtEl>
                                        <p:attrNameLst>
                                          <p:attrName>style.visibility</p:attrName>
                                        </p:attrNameLst>
                                      </p:cBhvr>
                                      <p:to>
                                        <p:strVal val="visible"/>
                                      </p:to>
                                    </p:set>
                                    <p:anim calcmode="lin" valueType="num">
                                      <p:cBhvr>
                                        <p:cTn id="14" dur="500" fill="hold"/>
                                        <p:tgtEl>
                                          <p:spTgt spid="50"/>
                                        </p:tgtEl>
                                        <p:attrNameLst>
                                          <p:attrName>ppt_w</p:attrName>
                                        </p:attrNameLst>
                                      </p:cBhvr>
                                      <p:tavLst>
                                        <p:tav tm="0">
                                          <p:val>
                                            <p:fltVal val="0"/>
                                          </p:val>
                                        </p:tav>
                                        <p:tav tm="100000">
                                          <p:val>
                                            <p:strVal val="#ppt_w"/>
                                          </p:val>
                                        </p:tav>
                                      </p:tavLst>
                                    </p:anim>
                                    <p:anim calcmode="lin" valueType="num">
                                      <p:cBhvr>
                                        <p:cTn id="15" dur="500" fill="hold"/>
                                        <p:tgtEl>
                                          <p:spTgt spid="50"/>
                                        </p:tgtEl>
                                        <p:attrNameLst>
                                          <p:attrName>ppt_h</p:attrName>
                                        </p:attrNameLst>
                                      </p:cBhvr>
                                      <p:tavLst>
                                        <p:tav tm="0">
                                          <p:val>
                                            <p:fltVal val="0"/>
                                          </p:val>
                                        </p:tav>
                                        <p:tav tm="100000">
                                          <p:val>
                                            <p:strVal val="#ppt_h"/>
                                          </p:val>
                                        </p:tav>
                                      </p:tavLst>
                                    </p:anim>
                                    <p:animEffect transition="in" filter="fade">
                                      <p:cBhvr>
                                        <p:cTn id="16" dur="500"/>
                                        <p:tgtEl>
                                          <p:spTgt spid="50"/>
                                        </p:tgtEl>
                                      </p:cBhvr>
                                    </p:animEffect>
                                    <p:anim calcmode="lin" valueType="num">
                                      <p:cBhvr>
                                        <p:cTn id="17" dur="500" fill="hold"/>
                                        <p:tgtEl>
                                          <p:spTgt spid="50"/>
                                        </p:tgtEl>
                                        <p:attrNameLst>
                                          <p:attrName>ppt_x</p:attrName>
                                        </p:attrNameLst>
                                      </p:cBhvr>
                                      <p:tavLst>
                                        <p:tav tm="0">
                                          <p:val>
                                            <p:fltVal val="0.5"/>
                                          </p:val>
                                        </p:tav>
                                        <p:tav tm="100000">
                                          <p:val>
                                            <p:strVal val="#ppt_x"/>
                                          </p:val>
                                        </p:tav>
                                      </p:tavLst>
                                    </p:anim>
                                    <p:anim calcmode="lin" valueType="num">
                                      <p:cBhvr>
                                        <p:cTn id="18" dur="500" fill="hold"/>
                                        <p:tgtEl>
                                          <p:spTgt spid="50"/>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55"/>
                                        </p:tgtEl>
                                        <p:attrNameLst>
                                          <p:attrName>style.visibility</p:attrName>
                                        </p:attrNameLst>
                                      </p:cBhvr>
                                      <p:to>
                                        <p:strVal val="visible"/>
                                      </p:to>
                                    </p:set>
                                    <p:anim calcmode="lin" valueType="num">
                                      <p:cBhvr>
                                        <p:cTn id="21" dur="500" fill="hold"/>
                                        <p:tgtEl>
                                          <p:spTgt spid="55"/>
                                        </p:tgtEl>
                                        <p:attrNameLst>
                                          <p:attrName>ppt_w</p:attrName>
                                        </p:attrNameLst>
                                      </p:cBhvr>
                                      <p:tavLst>
                                        <p:tav tm="0">
                                          <p:val>
                                            <p:fltVal val="0"/>
                                          </p:val>
                                        </p:tav>
                                        <p:tav tm="100000">
                                          <p:val>
                                            <p:strVal val="#ppt_w"/>
                                          </p:val>
                                        </p:tav>
                                      </p:tavLst>
                                    </p:anim>
                                    <p:anim calcmode="lin" valueType="num">
                                      <p:cBhvr>
                                        <p:cTn id="22" dur="500" fill="hold"/>
                                        <p:tgtEl>
                                          <p:spTgt spid="55"/>
                                        </p:tgtEl>
                                        <p:attrNameLst>
                                          <p:attrName>ppt_h</p:attrName>
                                        </p:attrNameLst>
                                      </p:cBhvr>
                                      <p:tavLst>
                                        <p:tav tm="0">
                                          <p:val>
                                            <p:fltVal val="0"/>
                                          </p:val>
                                        </p:tav>
                                        <p:tav tm="100000">
                                          <p:val>
                                            <p:strVal val="#ppt_h"/>
                                          </p:val>
                                        </p:tav>
                                      </p:tavLst>
                                    </p:anim>
                                    <p:animEffect transition="in" filter="fade">
                                      <p:cBhvr>
                                        <p:cTn id="23" dur="500"/>
                                        <p:tgtEl>
                                          <p:spTgt spid="55"/>
                                        </p:tgtEl>
                                      </p:cBhvr>
                                    </p:animEffect>
                                    <p:anim calcmode="lin" valueType="num">
                                      <p:cBhvr>
                                        <p:cTn id="24" dur="500" fill="hold"/>
                                        <p:tgtEl>
                                          <p:spTgt spid="55"/>
                                        </p:tgtEl>
                                        <p:attrNameLst>
                                          <p:attrName>ppt_x</p:attrName>
                                        </p:attrNameLst>
                                      </p:cBhvr>
                                      <p:tavLst>
                                        <p:tav tm="0">
                                          <p:val>
                                            <p:fltVal val="0.5"/>
                                          </p:val>
                                        </p:tav>
                                        <p:tav tm="100000">
                                          <p:val>
                                            <p:strVal val="#ppt_x"/>
                                          </p:val>
                                        </p:tav>
                                      </p:tavLst>
                                    </p:anim>
                                    <p:anim calcmode="lin" valueType="num">
                                      <p:cBhvr>
                                        <p:cTn id="25" dur="500" fill="hold"/>
                                        <p:tgtEl>
                                          <p:spTgt spid="55"/>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600"/>
                                  </p:stCondLst>
                                  <p:childTnLst>
                                    <p:set>
                                      <p:cBhvr>
                                        <p:cTn id="27" dur="1" fill="hold">
                                          <p:stCondLst>
                                            <p:cond delay="0"/>
                                          </p:stCondLst>
                                        </p:cTn>
                                        <p:tgtEl>
                                          <p:spTgt spid="60"/>
                                        </p:tgtEl>
                                        <p:attrNameLst>
                                          <p:attrName>style.visibility</p:attrName>
                                        </p:attrNameLst>
                                      </p:cBhvr>
                                      <p:to>
                                        <p:strVal val="visible"/>
                                      </p:to>
                                    </p:set>
                                    <p:anim calcmode="lin" valueType="num">
                                      <p:cBhvr>
                                        <p:cTn id="28" dur="500" fill="hold"/>
                                        <p:tgtEl>
                                          <p:spTgt spid="60"/>
                                        </p:tgtEl>
                                        <p:attrNameLst>
                                          <p:attrName>ppt_w</p:attrName>
                                        </p:attrNameLst>
                                      </p:cBhvr>
                                      <p:tavLst>
                                        <p:tav tm="0">
                                          <p:val>
                                            <p:fltVal val="0"/>
                                          </p:val>
                                        </p:tav>
                                        <p:tav tm="100000">
                                          <p:val>
                                            <p:strVal val="#ppt_w"/>
                                          </p:val>
                                        </p:tav>
                                      </p:tavLst>
                                    </p:anim>
                                    <p:anim calcmode="lin" valueType="num">
                                      <p:cBhvr>
                                        <p:cTn id="29" dur="500" fill="hold"/>
                                        <p:tgtEl>
                                          <p:spTgt spid="60"/>
                                        </p:tgtEl>
                                        <p:attrNameLst>
                                          <p:attrName>ppt_h</p:attrName>
                                        </p:attrNameLst>
                                      </p:cBhvr>
                                      <p:tavLst>
                                        <p:tav tm="0">
                                          <p:val>
                                            <p:fltVal val="0"/>
                                          </p:val>
                                        </p:tav>
                                        <p:tav tm="100000">
                                          <p:val>
                                            <p:strVal val="#ppt_h"/>
                                          </p:val>
                                        </p:tav>
                                      </p:tavLst>
                                    </p:anim>
                                    <p:animEffect transition="in" filter="fade">
                                      <p:cBhvr>
                                        <p:cTn id="30" dur="500"/>
                                        <p:tgtEl>
                                          <p:spTgt spid="60"/>
                                        </p:tgtEl>
                                      </p:cBhvr>
                                    </p:animEffect>
                                    <p:anim calcmode="lin" valueType="num">
                                      <p:cBhvr>
                                        <p:cTn id="31" dur="500" fill="hold"/>
                                        <p:tgtEl>
                                          <p:spTgt spid="60"/>
                                        </p:tgtEl>
                                        <p:attrNameLst>
                                          <p:attrName>ppt_x</p:attrName>
                                        </p:attrNameLst>
                                      </p:cBhvr>
                                      <p:tavLst>
                                        <p:tav tm="0">
                                          <p:val>
                                            <p:fltVal val="0.5"/>
                                          </p:val>
                                        </p:tav>
                                        <p:tav tm="100000">
                                          <p:val>
                                            <p:strVal val="#ppt_x"/>
                                          </p:val>
                                        </p:tav>
                                      </p:tavLst>
                                    </p:anim>
                                    <p:anim calcmode="lin" valueType="num">
                                      <p:cBhvr>
                                        <p:cTn id="32" dur="500" fill="hold"/>
                                        <p:tgtEl>
                                          <p:spTgt spid="60"/>
                                        </p:tgtEl>
                                        <p:attrNameLst>
                                          <p:attrName>ppt_y</p:attrName>
                                        </p:attrNameLst>
                                      </p:cBhvr>
                                      <p:tavLst>
                                        <p:tav tm="0">
                                          <p:val>
                                            <p:fltVal val="0.5"/>
                                          </p:val>
                                        </p:tav>
                                        <p:tav tm="100000">
                                          <p:val>
                                            <p:strVal val="#ppt_y"/>
                                          </p:val>
                                        </p:tav>
                                      </p:tavLst>
                                    </p:anim>
                                  </p:childTnLst>
                                </p:cTn>
                              </p:par>
                            </p:childTnLst>
                          </p:cTn>
                        </p:par>
                        <p:par>
                          <p:cTn id="33" fill="hold">
                            <p:stCondLst>
                              <p:cond delay="500"/>
                            </p:stCondLst>
                            <p:childTnLst>
                              <p:par>
                                <p:cTn id="34" presetID="12" presetClass="entr" presetSubtype="2"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p:tgtEl>
                                          <p:spTgt spid="29"/>
                                        </p:tgtEl>
                                        <p:attrNameLst>
                                          <p:attrName>ppt_x</p:attrName>
                                        </p:attrNameLst>
                                      </p:cBhvr>
                                      <p:tavLst>
                                        <p:tav tm="0">
                                          <p:val>
                                            <p:strVal val="#ppt_x+#ppt_w*1.125000"/>
                                          </p:val>
                                        </p:tav>
                                        <p:tav tm="100000">
                                          <p:val>
                                            <p:strVal val="#ppt_x"/>
                                          </p:val>
                                        </p:tav>
                                      </p:tavLst>
                                    </p:anim>
                                    <p:animEffect transition="in" filter="wipe(left)">
                                      <p:cBhvr>
                                        <p:cTn id="37" dur="500"/>
                                        <p:tgtEl>
                                          <p:spTgt spid="29"/>
                                        </p:tgtEl>
                                      </p:cBhvr>
                                    </p:animEffect>
                                  </p:childTnLst>
                                </p:cTn>
                              </p:par>
                            </p:childTnLst>
                          </p:cTn>
                        </p:par>
                        <p:par>
                          <p:cTn id="38" fill="hold">
                            <p:stCondLst>
                              <p:cond delay="1000"/>
                            </p:stCondLst>
                            <p:childTnLst>
                              <p:par>
                                <p:cTn id="39" presetID="12" presetClass="entr" presetSubtype="8" fill="hold" grpId="0" nodeType="after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p:tgtEl>
                                          <p:spTgt spid="33"/>
                                        </p:tgtEl>
                                        <p:attrNameLst>
                                          <p:attrName>ppt_x</p:attrName>
                                        </p:attrNameLst>
                                      </p:cBhvr>
                                      <p:tavLst>
                                        <p:tav tm="0">
                                          <p:val>
                                            <p:strVal val="#ppt_x-#ppt_w*1.125000"/>
                                          </p:val>
                                        </p:tav>
                                        <p:tav tm="100000">
                                          <p:val>
                                            <p:strVal val="#ppt_x"/>
                                          </p:val>
                                        </p:tav>
                                      </p:tavLst>
                                    </p:anim>
                                    <p:animEffect transition="in" filter="wipe(right)">
                                      <p:cBhvr>
                                        <p:cTn id="42" dur="500"/>
                                        <p:tgtEl>
                                          <p:spTgt spid="33"/>
                                        </p:tgtEl>
                                      </p:cBhvr>
                                    </p:animEffect>
                                  </p:childTnLst>
                                </p:cTn>
                              </p:par>
                            </p:childTnLst>
                          </p:cTn>
                        </p:par>
                        <p:par>
                          <p:cTn id="43" fill="hold">
                            <p:stCondLst>
                              <p:cond delay="1500"/>
                            </p:stCondLst>
                            <p:childTnLst>
                              <p:par>
                                <p:cTn id="44" presetID="12" presetClass="entr" presetSubtype="2"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anim calcmode="lin" valueType="num">
                                      <p:cBhvr additive="base">
                                        <p:cTn id="46" dur="500"/>
                                        <p:tgtEl>
                                          <p:spTgt spid="36"/>
                                        </p:tgtEl>
                                        <p:attrNameLst>
                                          <p:attrName>ppt_x</p:attrName>
                                        </p:attrNameLst>
                                      </p:cBhvr>
                                      <p:tavLst>
                                        <p:tav tm="0">
                                          <p:val>
                                            <p:strVal val="#ppt_x+#ppt_w*1.125000"/>
                                          </p:val>
                                        </p:tav>
                                        <p:tav tm="100000">
                                          <p:val>
                                            <p:strVal val="#ppt_x"/>
                                          </p:val>
                                        </p:tav>
                                      </p:tavLst>
                                    </p:anim>
                                    <p:animEffect transition="in" filter="wipe(left)">
                                      <p:cBhvr>
                                        <p:cTn id="47" dur="500"/>
                                        <p:tgtEl>
                                          <p:spTgt spid="36"/>
                                        </p:tgtEl>
                                      </p:cBhvr>
                                    </p:animEffect>
                                  </p:childTnLst>
                                </p:cTn>
                              </p:par>
                            </p:childTnLst>
                          </p:cTn>
                        </p:par>
                        <p:par>
                          <p:cTn id="48" fill="hold">
                            <p:stCondLst>
                              <p:cond delay="2000"/>
                            </p:stCondLst>
                            <p:childTnLst>
                              <p:par>
                                <p:cTn id="49" presetID="12" presetClass="entr" presetSubtype="8"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ppt_x</p:attrName>
                                        </p:attrNameLst>
                                      </p:cBhvr>
                                      <p:tavLst>
                                        <p:tav tm="0">
                                          <p:val>
                                            <p:strVal val="#ppt_x-#ppt_w*1.125000"/>
                                          </p:val>
                                        </p:tav>
                                        <p:tav tm="100000">
                                          <p:val>
                                            <p:strVal val="#ppt_x"/>
                                          </p:val>
                                        </p:tav>
                                      </p:tavLst>
                                    </p:anim>
                                    <p:animEffect transition="in" filter="wipe(right)">
                                      <p:cBhvr>
                                        <p:cTn id="52" dur="500"/>
                                        <p:tgtEl>
                                          <p:spTgt spid="41"/>
                                        </p:tgtEl>
                                      </p:cBhvr>
                                    </p:animEffect>
                                  </p:childTnLst>
                                </p:cTn>
                              </p:par>
                              <p:par>
                                <p:cTn id="53" presetID="53" presetClass="entr" presetSubtype="528" fill="hold" nodeType="withEffect">
                                  <p:stCondLst>
                                    <p:cond delay="400"/>
                                  </p:stCondLst>
                                  <p:childTnLst>
                                    <p:set>
                                      <p:cBhvr>
                                        <p:cTn id="54" dur="1" fill="hold">
                                          <p:stCondLst>
                                            <p:cond delay="0"/>
                                          </p:stCondLst>
                                        </p:cTn>
                                        <p:tgtEl>
                                          <p:spTgt spid="71"/>
                                        </p:tgtEl>
                                        <p:attrNameLst>
                                          <p:attrName>style.visibility</p:attrName>
                                        </p:attrNameLst>
                                      </p:cBhvr>
                                      <p:to>
                                        <p:strVal val="visible"/>
                                      </p:to>
                                    </p:set>
                                    <p:anim calcmode="lin" valueType="num">
                                      <p:cBhvr>
                                        <p:cTn id="55" dur="500" fill="hold"/>
                                        <p:tgtEl>
                                          <p:spTgt spid="71"/>
                                        </p:tgtEl>
                                        <p:attrNameLst>
                                          <p:attrName>ppt_w</p:attrName>
                                        </p:attrNameLst>
                                      </p:cBhvr>
                                      <p:tavLst>
                                        <p:tav tm="0">
                                          <p:val>
                                            <p:fltVal val="0"/>
                                          </p:val>
                                        </p:tav>
                                        <p:tav tm="100000">
                                          <p:val>
                                            <p:strVal val="#ppt_w"/>
                                          </p:val>
                                        </p:tav>
                                      </p:tavLst>
                                    </p:anim>
                                    <p:anim calcmode="lin" valueType="num">
                                      <p:cBhvr>
                                        <p:cTn id="56" dur="500" fill="hold"/>
                                        <p:tgtEl>
                                          <p:spTgt spid="71"/>
                                        </p:tgtEl>
                                        <p:attrNameLst>
                                          <p:attrName>ppt_h</p:attrName>
                                        </p:attrNameLst>
                                      </p:cBhvr>
                                      <p:tavLst>
                                        <p:tav tm="0">
                                          <p:val>
                                            <p:fltVal val="0"/>
                                          </p:val>
                                        </p:tav>
                                        <p:tav tm="100000">
                                          <p:val>
                                            <p:strVal val="#ppt_h"/>
                                          </p:val>
                                        </p:tav>
                                      </p:tavLst>
                                    </p:anim>
                                    <p:animEffect transition="in" filter="fade">
                                      <p:cBhvr>
                                        <p:cTn id="57" dur="500"/>
                                        <p:tgtEl>
                                          <p:spTgt spid="71"/>
                                        </p:tgtEl>
                                      </p:cBhvr>
                                    </p:animEffect>
                                    <p:anim calcmode="lin" valueType="num">
                                      <p:cBhvr>
                                        <p:cTn id="58" dur="500" fill="hold"/>
                                        <p:tgtEl>
                                          <p:spTgt spid="71"/>
                                        </p:tgtEl>
                                        <p:attrNameLst>
                                          <p:attrName>ppt_x</p:attrName>
                                        </p:attrNameLst>
                                      </p:cBhvr>
                                      <p:tavLst>
                                        <p:tav tm="0">
                                          <p:val>
                                            <p:fltVal val="0.5"/>
                                          </p:val>
                                        </p:tav>
                                        <p:tav tm="100000">
                                          <p:val>
                                            <p:strVal val="#ppt_x"/>
                                          </p:val>
                                        </p:tav>
                                      </p:tavLst>
                                    </p:anim>
                                    <p:anim calcmode="lin" valueType="num">
                                      <p:cBhvr>
                                        <p:cTn id="59" dur="500" fill="hold"/>
                                        <p:tgtEl>
                                          <p:spTgt spid="71"/>
                                        </p:tgtEl>
                                        <p:attrNameLst>
                                          <p:attrName>ppt_y</p:attrName>
                                        </p:attrNameLst>
                                      </p:cBhvr>
                                      <p:tavLst>
                                        <p:tav tm="0">
                                          <p:val>
                                            <p:fltVal val="0.5"/>
                                          </p:val>
                                        </p:tav>
                                        <p:tav tm="100000">
                                          <p:val>
                                            <p:strVal val="#ppt_y"/>
                                          </p:val>
                                        </p:tav>
                                      </p:tavLst>
                                    </p:anim>
                                  </p:childTnLst>
                                </p:cTn>
                              </p:par>
                              <p:par>
                                <p:cTn id="60" presetID="53" presetClass="entr" presetSubtype="528" fill="hold" nodeType="withEffect">
                                  <p:stCondLst>
                                    <p:cond delay="600"/>
                                  </p:stCondLst>
                                  <p:childTnLst>
                                    <p:set>
                                      <p:cBhvr>
                                        <p:cTn id="61" dur="1" fill="hold">
                                          <p:stCondLst>
                                            <p:cond delay="0"/>
                                          </p:stCondLst>
                                        </p:cTn>
                                        <p:tgtEl>
                                          <p:spTgt spid="76"/>
                                        </p:tgtEl>
                                        <p:attrNameLst>
                                          <p:attrName>style.visibility</p:attrName>
                                        </p:attrNameLst>
                                      </p:cBhvr>
                                      <p:to>
                                        <p:strVal val="visible"/>
                                      </p:to>
                                    </p:set>
                                    <p:anim calcmode="lin" valueType="num">
                                      <p:cBhvr>
                                        <p:cTn id="62" dur="500" fill="hold"/>
                                        <p:tgtEl>
                                          <p:spTgt spid="76"/>
                                        </p:tgtEl>
                                        <p:attrNameLst>
                                          <p:attrName>ppt_w</p:attrName>
                                        </p:attrNameLst>
                                      </p:cBhvr>
                                      <p:tavLst>
                                        <p:tav tm="0">
                                          <p:val>
                                            <p:fltVal val="0"/>
                                          </p:val>
                                        </p:tav>
                                        <p:tav tm="100000">
                                          <p:val>
                                            <p:strVal val="#ppt_w"/>
                                          </p:val>
                                        </p:tav>
                                      </p:tavLst>
                                    </p:anim>
                                    <p:anim calcmode="lin" valueType="num">
                                      <p:cBhvr>
                                        <p:cTn id="63" dur="500" fill="hold"/>
                                        <p:tgtEl>
                                          <p:spTgt spid="76"/>
                                        </p:tgtEl>
                                        <p:attrNameLst>
                                          <p:attrName>ppt_h</p:attrName>
                                        </p:attrNameLst>
                                      </p:cBhvr>
                                      <p:tavLst>
                                        <p:tav tm="0">
                                          <p:val>
                                            <p:fltVal val="0"/>
                                          </p:val>
                                        </p:tav>
                                        <p:tav tm="100000">
                                          <p:val>
                                            <p:strVal val="#ppt_h"/>
                                          </p:val>
                                        </p:tav>
                                      </p:tavLst>
                                    </p:anim>
                                    <p:animEffect transition="in" filter="fade">
                                      <p:cBhvr>
                                        <p:cTn id="64" dur="500"/>
                                        <p:tgtEl>
                                          <p:spTgt spid="76"/>
                                        </p:tgtEl>
                                      </p:cBhvr>
                                    </p:animEffect>
                                    <p:anim calcmode="lin" valueType="num">
                                      <p:cBhvr>
                                        <p:cTn id="65" dur="500" fill="hold"/>
                                        <p:tgtEl>
                                          <p:spTgt spid="76"/>
                                        </p:tgtEl>
                                        <p:attrNameLst>
                                          <p:attrName>ppt_x</p:attrName>
                                        </p:attrNameLst>
                                      </p:cBhvr>
                                      <p:tavLst>
                                        <p:tav tm="0">
                                          <p:val>
                                            <p:fltVal val="0.5"/>
                                          </p:val>
                                        </p:tav>
                                        <p:tav tm="100000">
                                          <p:val>
                                            <p:strVal val="#ppt_x"/>
                                          </p:val>
                                        </p:tav>
                                      </p:tavLst>
                                    </p:anim>
                                    <p:anim calcmode="lin" valueType="num">
                                      <p:cBhvr>
                                        <p:cTn id="66" dur="500" fill="hold"/>
                                        <p:tgtEl>
                                          <p:spTgt spid="76"/>
                                        </p:tgtEl>
                                        <p:attrNameLst>
                                          <p:attrName>ppt_y</p:attrName>
                                        </p:attrNameLst>
                                      </p:cBhvr>
                                      <p:tavLst>
                                        <p:tav tm="0">
                                          <p:val>
                                            <p:fltVal val="0.5"/>
                                          </p:val>
                                        </p:tav>
                                        <p:tav tm="100000">
                                          <p:val>
                                            <p:strVal val="#ppt_y"/>
                                          </p:val>
                                        </p:tav>
                                      </p:tavLst>
                                    </p:anim>
                                  </p:childTnLst>
                                </p:cTn>
                              </p:par>
                            </p:childTnLst>
                          </p:cTn>
                        </p:par>
                        <p:par>
                          <p:cTn id="67" fill="hold">
                            <p:stCondLst>
                              <p:cond delay="2500"/>
                            </p:stCondLst>
                            <p:childTnLst>
                              <p:par>
                                <p:cTn id="68" presetID="12" presetClass="entr" presetSubtype="2" fill="hold" grpId="0" nodeType="afterEffect">
                                  <p:stCondLst>
                                    <p:cond delay="0"/>
                                  </p:stCondLst>
                                  <p:childTnLst>
                                    <p:set>
                                      <p:cBhvr>
                                        <p:cTn id="69" dur="1" fill="hold">
                                          <p:stCondLst>
                                            <p:cond delay="0"/>
                                          </p:stCondLst>
                                        </p:cTn>
                                        <p:tgtEl>
                                          <p:spTgt spid="69"/>
                                        </p:tgtEl>
                                        <p:attrNameLst>
                                          <p:attrName>style.visibility</p:attrName>
                                        </p:attrNameLst>
                                      </p:cBhvr>
                                      <p:to>
                                        <p:strVal val="visible"/>
                                      </p:to>
                                    </p:set>
                                    <p:anim calcmode="lin" valueType="num">
                                      <p:cBhvr additive="base">
                                        <p:cTn id="70" dur="500"/>
                                        <p:tgtEl>
                                          <p:spTgt spid="69"/>
                                        </p:tgtEl>
                                        <p:attrNameLst>
                                          <p:attrName>ppt_x</p:attrName>
                                        </p:attrNameLst>
                                      </p:cBhvr>
                                      <p:tavLst>
                                        <p:tav tm="0">
                                          <p:val>
                                            <p:strVal val="#ppt_x+#ppt_w*1.125000"/>
                                          </p:val>
                                        </p:tav>
                                        <p:tav tm="100000">
                                          <p:val>
                                            <p:strVal val="#ppt_x"/>
                                          </p:val>
                                        </p:tav>
                                      </p:tavLst>
                                    </p:anim>
                                    <p:animEffect transition="in" filter="wipe(left)">
                                      <p:cBhvr>
                                        <p:cTn id="71" dur="500"/>
                                        <p:tgtEl>
                                          <p:spTgt spid="69"/>
                                        </p:tgtEl>
                                      </p:cBhvr>
                                    </p:animEffect>
                                  </p:childTnLst>
                                </p:cTn>
                              </p:par>
                            </p:childTnLst>
                          </p:cTn>
                        </p:par>
                        <p:par>
                          <p:cTn id="72" fill="hold">
                            <p:stCondLst>
                              <p:cond delay="3000"/>
                            </p:stCondLst>
                            <p:childTnLst>
                              <p:par>
                                <p:cTn id="73" presetID="12" presetClass="entr" presetSubtype="8" fill="hold" grpId="0" nodeType="afterEffect">
                                  <p:stCondLst>
                                    <p:cond delay="0"/>
                                  </p:stCondLst>
                                  <p:childTnLst>
                                    <p:set>
                                      <p:cBhvr>
                                        <p:cTn id="74" dur="1" fill="hold">
                                          <p:stCondLst>
                                            <p:cond delay="0"/>
                                          </p:stCondLst>
                                        </p:cTn>
                                        <p:tgtEl>
                                          <p:spTgt spid="70"/>
                                        </p:tgtEl>
                                        <p:attrNameLst>
                                          <p:attrName>style.visibility</p:attrName>
                                        </p:attrNameLst>
                                      </p:cBhvr>
                                      <p:to>
                                        <p:strVal val="visible"/>
                                      </p:to>
                                    </p:set>
                                    <p:anim calcmode="lin" valueType="num">
                                      <p:cBhvr additive="base">
                                        <p:cTn id="75" dur="500"/>
                                        <p:tgtEl>
                                          <p:spTgt spid="70"/>
                                        </p:tgtEl>
                                        <p:attrNameLst>
                                          <p:attrName>ppt_x</p:attrName>
                                        </p:attrNameLst>
                                      </p:cBhvr>
                                      <p:tavLst>
                                        <p:tav tm="0">
                                          <p:val>
                                            <p:strVal val="#ppt_x-#ppt_w*1.125000"/>
                                          </p:val>
                                        </p:tav>
                                        <p:tav tm="100000">
                                          <p:val>
                                            <p:strVal val="#ppt_x"/>
                                          </p:val>
                                        </p:tav>
                                      </p:tavLst>
                                    </p:anim>
                                    <p:animEffect transition="in" filter="wipe(right)">
                                      <p:cBhvr>
                                        <p:cTn id="76" dur="500"/>
                                        <p:tgtEl>
                                          <p:spTgt spid="70"/>
                                        </p:tgtEl>
                                      </p:cBhvr>
                                    </p:animEffect>
                                  </p:childTnLst>
                                </p:cTn>
                              </p:par>
                              <p:par>
                                <p:cTn id="77" presetID="53" presetClass="entr" presetSubtype="528" fill="hold" nodeType="withEffect">
                                  <p:stCondLst>
                                    <p:cond delay="400"/>
                                  </p:stCondLst>
                                  <p:childTnLst>
                                    <p:set>
                                      <p:cBhvr>
                                        <p:cTn id="78" dur="1" fill="hold">
                                          <p:stCondLst>
                                            <p:cond delay="0"/>
                                          </p:stCondLst>
                                        </p:cTn>
                                        <p:tgtEl>
                                          <p:spTgt spid="85"/>
                                        </p:tgtEl>
                                        <p:attrNameLst>
                                          <p:attrName>style.visibility</p:attrName>
                                        </p:attrNameLst>
                                      </p:cBhvr>
                                      <p:to>
                                        <p:strVal val="visible"/>
                                      </p:to>
                                    </p:set>
                                    <p:anim calcmode="lin" valueType="num">
                                      <p:cBhvr>
                                        <p:cTn id="79" dur="500" fill="hold"/>
                                        <p:tgtEl>
                                          <p:spTgt spid="85"/>
                                        </p:tgtEl>
                                        <p:attrNameLst>
                                          <p:attrName>ppt_w</p:attrName>
                                        </p:attrNameLst>
                                      </p:cBhvr>
                                      <p:tavLst>
                                        <p:tav tm="0">
                                          <p:val>
                                            <p:fltVal val="0"/>
                                          </p:val>
                                        </p:tav>
                                        <p:tav tm="100000">
                                          <p:val>
                                            <p:strVal val="#ppt_w"/>
                                          </p:val>
                                        </p:tav>
                                      </p:tavLst>
                                    </p:anim>
                                    <p:anim calcmode="lin" valueType="num">
                                      <p:cBhvr>
                                        <p:cTn id="80" dur="500" fill="hold"/>
                                        <p:tgtEl>
                                          <p:spTgt spid="85"/>
                                        </p:tgtEl>
                                        <p:attrNameLst>
                                          <p:attrName>ppt_h</p:attrName>
                                        </p:attrNameLst>
                                      </p:cBhvr>
                                      <p:tavLst>
                                        <p:tav tm="0">
                                          <p:val>
                                            <p:fltVal val="0"/>
                                          </p:val>
                                        </p:tav>
                                        <p:tav tm="100000">
                                          <p:val>
                                            <p:strVal val="#ppt_h"/>
                                          </p:val>
                                        </p:tav>
                                      </p:tavLst>
                                    </p:anim>
                                    <p:animEffect transition="in" filter="fade">
                                      <p:cBhvr>
                                        <p:cTn id="81" dur="500"/>
                                        <p:tgtEl>
                                          <p:spTgt spid="85"/>
                                        </p:tgtEl>
                                      </p:cBhvr>
                                    </p:animEffect>
                                    <p:anim calcmode="lin" valueType="num">
                                      <p:cBhvr>
                                        <p:cTn id="82" dur="500" fill="hold"/>
                                        <p:tgtEl>
                                          <p:spTgt spid="85"/>
                                        </p:tgtEl>
                                        <p:attrNameLst>
                                          <p:attrName>ppt_x</p:attrName>
                                        </p:attrNameLst>
                                      </p:cBhvr>
                                      <p:tavLst>
                                        <p:tav tm="0">
                                          <p:val>
                                            <p:fltVal val="0.5"/>
                                          </p:val>
                                        </p:tav>
                                        <p:tav tm="100000">
                                          <p:val>
                                            <p:strVal val="#ppt_x"/>
                                          </p:val>
                                        </p:tav>
                                      </p:tavLst>
                                    </p:anim>
                                    <p:anim calcmode="lin" valueType="num">
                                      <p:cBhvr>
                                        <p:cTn id="83" dur="500" fill="hold"/>
                                        <p:tgtEl>
                                          <p:spTgt spid="85"/>
                                        </p:tgtEl>
                                        <p:attrNameLst>
                                          <p:attrName>ppt_y</p:attrName>
                                        </p:attrNameLst>
                                      </p:cBhvr>
                                      <p:tavLst>
                                        <p:tav tm="0">
                                          <p:val>
                                            <p:fltVal val="0.5"/>
                                          </p:val>
                                        </p:tav>
                                        <p:tav tm="100000">
                                          <p:val>
                                            <p:strVal val="#ppt_y"/>
                                          </p:val>
                                        </p:tav>
                                      </p:tavLst>
                                    </p:anim>
                                  </p:childTnLst>
                                </p:cTn>
                              </p:par>
                              <p:par>
                                <p:cTn id="84" presetID="53" presetClass="entr" presetSubtype="528" fill="hold" nodeType="withEffect">
                                  <p:stCondLst>
                                    <p:cond delay="600"/>
                                  </p:stCondLst>
                                  <p:childTnLst>
                                    <p:set>
                                      <p:cBhvr>
                                        <p:cTn id="85" dur="1" fill="hold">
                                          <p:stCondLst>
                                            <p:cond delay="0"/>
                                          </p:stCondLst>
                                        </p:cTn>
                                        <p:tgtEl>
                                          <p:spTgt spid="90"/>
                                        </p:tgtEl>
                                        <p:attrNameLst>
                                          <p:attrName>style.visibility</p:attrName>
                                        </p:attrNameLst>
                                      </p:cBhvr>
                                      <p:to>
                                        <p:strVal val="visible"/>
                                      </p:to>
                                    </p:set>
                                    <p:anim calcmode="lin" valueType="num">
                                      <p:cBhvr>
                                        <p:cTn id="86" dur="500" fill="hold"/>
                                        <p:tgtEl>
                                          <p:spTgt spid="90"/>
                                        </p:tgtEl>
                                        <p:attrNameLst>
                                          <p:attrName>ppt_w</p:attrName>
                                        </p:attrNameLst>
                                      </p:cBhvr>
                                      <p:tavLst>
                                        <p:tav tm="0">
                                          <p:val>
                                            <p:fltVal val="0"/>
                                          </p:val>
                                        </p:tav>
                                        <p:tav tm="100000">
                                          <p:val>
                                            <p:strVal val="#ppt_w"/>
                                          </p:val>
                                        </p:tav>
                                      </p:tavLst>
                                    </p:anim>
                                    <p:anim calcmode="lin" valueType="num">
                                      <p:cBhvr>
                                        <p:cTn id="87" dur="500" fill="hold"/>
                                        <p:tgtEl>
                                          <p:spTgt spid="90"/>
                                        </p:tgtEl>
                                        <p:attrNameLst>
                                          <p:attrName>ppt_h</p:attrName>
                                        </p:attrNameLst>
                                      </p:cBhvr>
                                      <p:tavLst>
                                        <p:tav tm="0">
                                          <p:val>
                                            <p:fltVal val="0"/>
                                          </p:val>
                                        </p:tav>
                                        <p:tav tm="100000">
                                          <p:val>
                                            <p:strVal val="#ppt_h"/>
                                          </p:val>
                                        </p:tav>
                                      </p:tavLst>
                                    </p:anim>
                                    <p:animEffect transition="in" filter="fade">
                                      <p:cBhvr>
                                        <p:cTn id="88" dur="500"/>
                                        <p:tgtEl>
                                          <p:spTgt spid="90"/>
                                        </p:tgtEl>
                                      </p:cBhvr>
                                    </p:animEffect>
                                    <p:anim calcmode="lin" valueType="num">
                                      <p:cBhvr>
                                        <p:cTn id="89" dur="500" fill="hold"/>
                                        <p:tgtEl>
                                          <p:spTgt spid="90"/>
                                        </p:tgtEl>
                                        <p:attrNameLst>
                                          <p:attrName>ppt_x</p:attrName>
                                        </p:attrNameLst>
                                      </p:cBhvr>
                                      <p:tavLst>
                                        <p:tav tm="0">
                                          <p:val>
                                            <p:fltVal val="0.5"/>
                                          </p:val>
                                        </p:tav>
                                        <p:tav tm="100000">
                                          <p:val>
                                            <p:strVal val="#ppt_x"/>
                                          </p:val>
                                        </p:tav>
                                      </p:tavLst>
                                    </p:anim>
                                    <p:anim calcmode="lin" valueType="num">
                                      <p:cBhvr>
                                        <p:cTn id="90" dur="500" fill="hold"/>
                                        <p:tgtEl>
                                          <p:spTgt spid="90"/>
                                        </p:tgtEl>
                                        <p:attrNameLst>
                                          <p:attrName>ppt_y</p:attrName>
                                        </p:attrNameLst>
                                      </p:cBhvr>
                                      <p:tavLst>
                                        <p:tav tm="0">
                                          <p:val>
                                            <p:fltVal val="0.5"/>
                                          </p:val>
                                        </p:tav>
                                        <p:tav tm="100000">
                                          <p:val>
                                            <p:strVal val="#ppt_y"/>
                                          </p:val>
                                        </p:tav>
                                      </p:tavLst>
                                    </p:anim>
                                  </p:childTnLst>
                                </p:cTn>
                              </p:par>
                            </p:childTnLst>
                          </p:cTn>
                        </p:par>
                        <p:par>
                          <p:cTn id="91" fill="hold">
                            <p:stCondLst>
                              <p:cond delay="3500"/>
                            </p:stCondLst>
                            <p:childTnLst>
                              <p:par>
                                <p:cTn id="92" presetID="12" presetClass="entr" presetSubtype="2" fill="hold" grpId="0" nodeType="afterEffect">
                                  <p:stCondLst>
                                    <p:cond delay="0"/>
                                  </p:stCondLst>
                                  <p:childTnLst>
                                    <p:set>
                                      <p:cBhvr>
                                        <p:cTn id="93" dur="1" fill="hold">
                                          <p:stCondLst>
                                            <p:cond delay="0"/>
                                          </p:stCondLst>
                                        </p:cTn>
                                        <p:tgtEl>
                                          <p:spTgt spid="83"/>
                                        </p:tgtEl>
                                        <p:attrNameLst>
                                          <p:attrName>style.visibility</p:attrName>
                                        </p:attrNameLst>
                                      </p:cBhvr>
                                      <p:to>
                                        <p:strVal val="visible"/>
                                      </p:to>
                                    </p:set>
                                    <p:anim calcmode="lin" valueType="num">
                                      <p:cBhvr additive="base">
                                        <p:cTn id="94" dur="500"/>
                                        <p:tgtEl>
                                          <p:spTgt spid="83"/>
                                        </p:tgtEl>
                                        <p:attrNameLst>
                                          <p:attrName>ppt_x</p:attrName>
                                        </p:attrNameLst>
                                      </p:cBhvr>
                                      <p:tavLst>
                                        <p:tav tm="0">
                                          <p:val>
                                            <p:strVal val="#ppt_x+#ppt_w*1.125000"/>
                                          </p:val>
                                        </p:tav>
                                        <p:tav tm="100000">
                                          <p:val>
                                            <p:strVal val="#ppt_x"/>
                                          </p:val>
                                        </p:tav>
                                      </p:tavLst>
                                    </p:anim>
                                    <p:animEffect transition="in" filter="wipe(left)">
                                      <p:cBhvr>
                                        <p:cTn id="95" dur="500"/>
                                        <p:tgtEl>
                                          <p:spTgt spid="83"/>
                                        </p:tgtEl>
                                      </p:cBhvr>
                                    </p:animEffect>
                                  </p:childTnLst>
                                </p:cTn>
                              </p:par>
                            </p:childTnLst>
                          </p:cTn>
                        </p:par>
                        <p:par>
                          <p:cTn id="96" fill="hold">
                            <p:stCondLst>
                              <p:cond delay="4000"/>
                            </p:stCondLst>
                            <p:childTnLst>
                              <p:par>
                                <p:cTn id="97" presetID="12" presetClass="entr" presetSubtype="8" fill="hold" grpId="0" nodeType="afterEffect">
                                  <p:stCondLst>
                                    <p:cond delay="0"/>
                                  </p:stCondLst>
                                  <p:childTnLst>
                                    <p:set>
                                      <p:cBhvr>
                                        <p:cTn id="98" dur="1" fill="hold">
                                          <p:stCondLst>
                                            <p:cond delay="0"/>
                                          </p:stCondLst>
                                        </p:cTn>
                                        <p:tgtEl>
                                          <p:spTgt spid="84"/>
                                        </p:tgtEl>
                                        <p:attrNameLst>
                                          <p:attrName>style.visibility</p:attrName>
                                        </p:attrNameLst>
                                      </p:cBhvr>
                                      <p:to>
                                        <p:strVal val="visible"/>
                                      </p:to>
                                    </p:set>
                                    <p:anim calcmode="lin" valueType="num">
                                      <p:cBhvr additive="base">
                                        <p:cTn id="99" dur="500"/>
                                        <p:tgtEl>
                                          <p:spTgt spid="84"/>
                                        </p:tgtEl>
                                        <p:attrNameLst>
                                          <p:attrName>ppt_x</p:attrName>
                                        </p:attrNameLst>
                                      </p:cBhvr>
                                      <p:tavLst>
                                        <p:tav tm="0">
                                          <p:val>
                                            <p:strVal val="#ppt_x-#ppt_w*1.125000"/>
                                          </p:val>
                                        </p:tav>
                                        <p:tav tm="100000">
                                          <p:val>
                                            <p:strVal val="#ppt_x"/>
                                          </p:val>
                                        </p:tav>
                                      </p:tavLst>
                                    </p:anim>
                                    <p:animEffect transition="in" filter="wipe(right)">
                                      <p:cBhvr>
                                        <p:cTn id="100" dur="500"/>
                                        <p:tgtEl>
                                          <p:spTgt spid="84"/>
                                        </p:tgtEl>
                                      </p:cBhvr>
                                    </p:animEffect>
                                  </p:childTnLst>
                                </p:cTn>
                              </p:par>
                              <p:par>
                                <p:cTn id="101" presetID="53" presetClass="entr" presetSubtype="528" fill="hold" nodeType="withEffect">
                                  <p:stCondLst>
                                    <p:cond delay="400"/>
                                  </p:stCondLst>
                                  <p:childTnLst>
                                    <p:set>
                                      <p:cBhvr>
                                        <p:cTn id="102" dur="1" fill="hold">
                                          <p:stCondLst>
                                            <p:cond delay="0"/>
                                          </p:stCondLst>
                                        </p:cTn>
                                        <p:tgtEl>
                                          <p:spTgt spid="113"/>
                                        </p:tgtEl>
                                        <p:attrNameLst>
                                          <p:attrName>style.visibility</p:attrName>
                                        </p:attrNameLst>
                                      </p:cBhvr>
                                      <p:to>
                                        <p:strVal val="visible"/>
                                      </p:to>
                                    </p:set>
                                    <p:anim calcmode="lin" valueType="num">
                                      <p:cBhvr>
                                        <p:cTn id="103" dur="500" fill="hold"/>
                                        <p:tgtEl>
                                          <p:spTgt spid="113"/>
                                        </p:tgtEl>
                                        <p:attrNameLst>
                                          <p:attrName>ppt_w</p:attrName>
                                        </p:attrNameLst>
                                      </p:cBhvr>
                                      <p:tavLst>
                                        <p:tav tm="0">
                                          <p:val>
                                            <p:fltVal val="0"/>
                                          </p:val>
                                        </p:tav>
                                        <p:tav tm="100000">
                                          <p:val>
                                            <p:strVal val="#ppt_w"/>
                                          </p:val>
                                        </p:tav>
                                      </p:tavLst>
                                    </p:anim>
                                    <p:anim calcmode="lin" valueType="num">
                                      <p:cBhvr>
                                        <p:cTn id="104" dur="500" fill="hold"/>
                                        <p:tgtEl>
                                          <p:spTgt spid="113"/>
                                        </p:tgtEl>
                                        <p:attrNameLst>
                                          <p:attrName>ppt_h</p:attrName>
                                        </p:attrNameLst>
                                      </p:cBhvr>
                                      <p:tavLst>
                                        <p:tav tm="0">
                                          <p:val>
                                            <p:fltVal val="0"/>
                                          </p:val>
                                        </p:tav>
                                        <p:tav tm="100000">
                                          <p:val>
                                            <p:strVal val="#ppt_h"/>
                                          </p:val>
                                        </p:tav>
                                      </p:tavLst>
                                    </p:anim>
                                    <p:animEffect transition="in" filter="fade">
                                      <p:cBhvr>
                                        <p:cTn id="105" dur="500"/>
                                        <p:tgtEl>
                                          <p:spTgt spid="113"/>
                                        </p:tgtEl>
                                      </p:cBhvr>
                                    </p:animEffect>
                                    <p:anim calcmode="lin" valueType="num">
                                      <p:cBhvr>
                                        <p:cTn id="106" dur="500" fill="hold"/>
                                        <p:tgtEl>
                                          <p:spTgt spid="113"/>
                                        </p:tgtEl>
                                        <p:attrNameLst>
                                          <p:attrName>ppt_x</p:attrName>
                                        </p:attrNameLst>
                                      </p:cBhvr>
                                      <p:tavLst>
                                        <p:tav tm="0">
                                          <p:val>
                                            <p:fltVal val="0.5"/>
                                          </p:val>
                                        </p:tav>
                                        <p:tav tm="100000">
                                          <p:val>
                                            <p:strVal val="#ppt_x"/>
                                          </p:val>
                                        </p:tav>
                                      </p:tavLst>
                                    </p:anim>
                                    <p:anim calcmode="lin" valueType="num">
                                      <p:cBhvr>
                                        <p:cTn id="107" dur="500" fill="hold"/>
                                        <p:tgtEl>
                                          <p:spTgt spid="113"/>
                                        </p:tgtEl>
                                        <p:attrNameLst>
                                          <p:attrName>ppt_y</p:attrName>
                                        </p:attrNameLst>
                                      </p:cBhvr>
                                      <p:tavLst>
                                        <p:tav tm="0">
                                          <p:val>
                                            <p:fltVal val="0.5"/>
                                          </p:val>
                                        </p:tav>
                                        <p:tav tm="100000">
                                          <p:val>
                                            <p:strVal val="#ppt_y"/>
                                          </p:val>
                                        </p:tav>
                                      </p:tavLst>
                                    </p:anim>
                                  </p:childTnLst>
                                </p:cTn>
                              </p:par>
                              <p:par>
                                <p:cTn id="108" presetID="53" presetClass="entr" presetSubtype="528" fill="hold" nodeType="withEffect">
                                  <p:stCondLst>
                                    <p:cond delay="600"/>
                                  </p:stCondLst>
                                  <p:childTnLst>
                                    <p:set>
                                      <p:cBhvr>
                                        <p:cTn id="109" dur="1" fill="hold">
                                          <p:stCondLst>
                                            <p:cond delay="0"/>
                                          </p:stCondLst>
                                        </p:cTn>
                                        <p:tgtEl>
                                          <p:spTgt spid="118"/>
                                        </p:tgtEl>
                                        <p:attrNameLst>
                                          <p:attrName>style.visibility</p:attrName>
                                        </p:attrNameLst>
                                      </p:cBhvr>
                                      <p:to>
                                        <p:strVal val="visible"/>
                                      </p:to>
                                    </p:set>
                                    <p:anim calcmode="lin" valueType="num">
                                      <p:cBhvr>
                                        <p:cTn id="110" dur="500" fill="hold"/>
                                        <p:tgtEl>
                                          <p:spTgt spid="118"/>
                                        </p:tgtEl>
                                        <p:attrNameLst>
                                          <p:attrName>ppt_w</p:attrName>
                                        </p:attrNameLst>
                                      </p:cBhvr>
                                      <p:tavLst>
                                        <p:tav tm="0">
                                          <p:val>
                                            <p:fltVal val="0"/>
                                          </p:val>
                                        </p:tav>
                                        <p:tav tm="100000">
                                          <p:val>
                                            <p:strVal val="#ppt_w"/>
                                          </p:val>
                                        </p:tav>
                                      </p:tavLst>
                                    </p:anim>
                                    <p:anim calcmode="lin" valueType="num">
                                      <p:cBhvr>
                                        <p:cTn id="111" dur="500" fill="hold"/>
                                        <p:tgtEl>
                                          <p:spTgt spid="118"/>
                                        </p:tgtEl>
                                        <p:attrNameLst>
                                          <p:attrName>ppt_h</p:attrName>
                                        </p:attrNameLst>
                                      </p:cBhvr>
                                      <p:tavLst>
                                        <p:tav tm="0">
                                          <p:val>
                                            <p:fltVal val="0"/>
                                          </p:val>
                                        </p:tav>
                                        <p:tav tm="100000">
                                          <p:val>
                                            <p:strVal val="#ppt_h"/>
                                          </p:val>
                                        </p:tav>
                                      </p:tavLst>
                                    </p:anim>
                                    <p:animEffect transition="in" filter="fade">
                                      <p:cBhvr>
                                        <p:cTn id="112" dur="500"/>
                                        <p:tgtEl>
                                          <p:spTgt spid="118"/>
                                        </p:tgtEl>
                                      </p:cBhvr>
                                    </p:animEffect>
                                    <p:anim calcmode="lin" valueType="num">
                                      <p:cBhvr>
                                        <p:cTn id="113" dur="500" fill="hold"/>
                                        <p:tgtEl>
                                          <p:spTgt spid="118"/>
                                        </p:tgtEl>
                                        <p:attrNameLst>
                                          <p:attrName>ppt_x</p:attrName>
                                        </p:attrNameLst>
                                      </p:cBhvr>
                                      <p:tavLst>
                                        <p:tav tm="0">
                                          <p:val>
                                            <p:fltVal val="0.5"/>
                                          </p:val>
                                        </p:tav>
                                        <p:tav tm="100000">
                                          <p:val>
                                            <p:strVal val="#ppt_x"/>
                                          </p:val>
                                        </p:tav>
                                      </p:tavLst>
                                    </p:anim>
                                    <p:anim calcmode="lin" valueType="num">
                                      <p:cBhvr>
                                        <p:cTn id="114" dur="500" fill="hold"/>
                                        <p:tgtEl>
                                          <p:spTgt spid="118"/>
                                        </p:tgtEl>
                                        <p:attrNameLst>
                                          <p:attrName>ppt_y</p:attrName>
                                        </p:attrNameLst>
                                      </p:cBhvr>
                                      <p:tavLst>
                                        <p:tav tm="0">
                                          <p:val>
                                            <p:fltVal val="0.5"/>
                                          </p:val>
                                        </p:tav>
                                        <p:tav tm="100000">
                                          <p:val>
                                            <p:strVal val="#ppt_y"/>
                                          </p:val>
                                        </p:tav>
                                      </p:tavLst>
                                    </p:anim>
                                  </p:childTnLst>
                                </p:cTn>
                              </p:par>
                            </p:childTnLst>
                          </p:cTn>
                        </p:par>
                        <p:par>
                          <p:cTn id="115" fill="hold">
                            <p:stCondLst>
                              <p:cond delay="4500"/>
                            </p:stCondLst>
                            <p:childTnLst>
                              <p:par>
                                <p:cTn id="116" presetID="12" presetClass="entr" presetSubtype="2" fill="hold" grpId="0" nodeType="afterEffect">
                                  <p:stCondLst>
                                    <p:cond delay="0"/>
                                  </p:stCondLst>
                                  <p:childTnLst>
                                    <p:set>
                                      <p:cBhvr>
                                        <p:cTn id="117" dur="1" fill="hold">
                                          <p:stCondLst>
                                            <p:cond delay="0"/>
                                          </p:stCondLst>
                                        </p:cTn>
                                        <p:tgtEl>
                                          <p:spTgt spid="111"/>
                                        </p:tgtEl>
                                        <p:attrNameLst>
                                          <p:attrName>style.visibility</p:attrName>
                                        </p:attrNameLst>
                                      </p:cBhvr>
                                      <p:to>
                                        <p:strVal val="visible"/>
                                      </p:to>
                                    </p:set>
                                    <p:anim calcmode="lin" valueType="num">
                                      <p:cBhvr additive="base">
                                        <p:cTn id="118" dur="500"/>
                                        <p:tgtEl>
                                          <p:spTgt spid="111"/>
                                        </p:tgtEl>
                                        <p:attrNameLst>
                                          <p:attrName>ppt_x</p:attrName>
                                        </p:attrNameLst>
                                      </p:cBhvr>
                                      <p:tavLst>
                                        <p:tav tm="0">
                                          <p:val>
                                            <p:strVal val="#ppt_x+#ppt_w*1.125000"/>
                                          </p:val>
                                        </p:tav>
                                        <p:tav tm="100000">
                                          <p:val>
                                            <p:strVal val="#ppt_x"/>
                                          </p:val>
                                        </p:tav>
                                      </p:tavLst>
                                    </p:anim>
                                    <p:animEffect transition="in" filter="wipe(left)">
                                      <p:cBhvr>
                                        <p:cTn id="119" dur="500"/>
                                        <p:tgtEl>
                                          <p:spTgt spid="111"/>
                                        </p:tgtEl>
                                      </p:cBhvr>
                                    </p:animEffect>
                                  </p:childTnLst>
                                </p:cTn>
                              </p:par>
                            </p:childTnLst>
                          </p:cTn>
                        </p:par>
                        <p:par>
                          <p:cTn id="120" fill="hold">
                            <p:stCondLst>
                              <p:cond delay="5000"/>
                            </p:stCondLst>
                            <p:childTnLst>
                              <p:par>
                                <p:cTn id="121" presetID="12" presetClass="entr" presetSubtype="8" fill="hold" grpId="0" nodeType="afterEffect">
                                  <p:stCondLst>
                                    <p:cond delay="0"/>
                                  </p:stCondLst>
                                  <p:childTnLst>
                                    <p:set>
                                      <p:cBhvr>
                                        <p:cTn id="122" dur="1" fill="hold">
                                          <p:stCondLst>
                                            <p:cond delay="0"/>
                                          </p:stCondLst>
                                        </p:cTn>
                                        <p:tgtEl>
                                          <p:spTgt spid="112"/>
                                        </p:tgtEl>
                                        <p:attrNameLst>
                                          <p:attrName>style.visibility</p:attrName>
                                        </p:attrNameLst>
                                      </p:cBhvr>
                                      <p:to>
                                        <p:strVal val="visible"/>
                                      </p:to>
                                    </p:set>
                                    <p:anim calcmode="lin" valueType="num">
                                      <p:cBhvr additive="base">
                                        <p:cTn id="123" dur="500"/>
                                        <p:tgtEl>
                                          <p:spTgt spid="112"/>
                                        </p:tgtEl>
                                        <p:attrNameLst>
                                          <p:attrName>ppt_x</p:attrName>
                                        </p:attrNameLst>
                                      </p:cBhvr>
                                      <p:tavLst>
                                        <p:tav tm="0">
                                          <p:val>
                                            <p:strVal val="#ppt_x-#ppt_w*1.125000"/>
                                          </p:val>
                                        </p:tav>
                                        <p:tav tm="100000">
                                          <p:val>
                                            <p:strVal val="#ppt_x"/>
                                          </p:val>
                                        </p:tav>
                                      </p:tavLst>
                                    </p:anim>
                                    <p:animEffect transition="in" filter="wipe(right)">
                                      <p:cBhvr>
                                        <p:cTn id="124"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36" grpId="0" animBg="1"/>
      <p:bldP spid="41" grpId="0" animBg="1"/>
      <p:bldP spid="69" grpId="0" animBg="1"/>
      <p:bldP spid="70" grpId="0" animBg="1"/>
      <p:bldP spid="83" grpId="0" animBg="1"/>
      <p:bldP spid="84" grpId="0" animBg="1"/>
      <p:bldP spid="111" grpId="0" animBg="1"/>
      <p:bldP spid="1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35786" y="277215"/>
            <a:ext cx="4799856" cy="892186"/>
          </a:xfrm>
        </p:spPr>
        <p:txBody>
          <a:bodyPr vert="horz" lIns="91440" tIns="45720" rIns="91440" bIns="45720" rtlCol="0" anchor="ctr">
            <a:noAutofit/>
          </a:bodyPr>
          <a:lstStyle/>
          <a:p>
            <a:r>
              <a:rPr lang="zh-CN" altLang="zh-CN" sz="4000" dirty="0">
                <a:solidFill>
                  <a:srgbClr val="0A4A92"/>
                </a:solidFill>
                <a:latin typeface="Arial" panose="020B0604020202020204" pitchFamily="34" charset="0"/>
                <a:ea typeface="微软雅黑" panose="020B0503020204020204" pitchFamily="34" charset="-122"/>
                <a:cs typeface="+mn-ea"/>
              </a:rPr>
              <a:t>办公环境安全</a:t>
            </a:r>
            <a:endParaRPr lang="zh-CN" altLang="en-US" sz="4000"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13" name="组合 112"/>
          <p:cNvGrpSpPr/>
          <p:nvPr/>
        </p:nvGrpSpPr>
        <p:grpSpPr>
          <a:xfrm>
            <a:off x="1127448" y="2630715"/>
            <a:ext cx="2226314" cy="2226314"/>
            <a:chOff x="878699" y="1945606"/>
            <a:chExt cx="1705474" cy="1705474"/>
          </a:xfrm>
        </p:grpSpPr>
        <p:sp>
          <p:nvSpPr>
            <p:cNvPr id="114" name="椭圆 113"/>
            <p:cNvSpPr/>
            <p:nvPr/>
          </p:nvSpPr>
          <p:spPr>
            <a:xfrm>
              <a:off x="878699" y="1945606"/>
              <a:ext cx="1705474" cy="170547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Rectangle 11"/>
            <p:cNvSpPr>
              <a:spLocks noChangeArrowheads="1"/>
            </p:cNvSpPr>
            <p:nvPr/>
          </p:nvSpPr>
          <p:spPr bwMode="gray">
            <a:xfrm>
              <a:off x="1195986" y="2259734"/>
              <a:ext cx="1070900" cy="993318"/>
            </a:xfrm>
            <a:prstGeom prst="rect">
              <a:avLst/>
            </a:prstGeom>
            <a:noFill/>
            <a:ln>
              <a:noFill/>
            </a:ln>
          </p:spPr>
          <p:txBody>
            <a:bodyPr wrap="square">
              <a:spAutoFit/>
            </a:bodyPr>
            <a:lstStyle/>
            <a:p>
              <a:pPr algn="ctr"/>
              <a:r>
                <a:rPr lang="zh-CN" altLang="zh-CN" sz="392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办公环境</a:t>
              </a:r>
            </a:p>
          </p:txBody>
        </p:sp>
      </p:grpSp>
      <p:cxnSp>
        <p:nvCxnSpPr>
          <p:cNvPr id="116" name="直接连接符 115"/>
          <p:cNvCxnSpPr/>
          <p:nvPr/>
        </p:nvCxnSpPr>
        <p:spPr>
          <a:xfrm>
            <a:off x="3728313" y="2422931"/>
            <a:ext cx="1246133" cy="0"/>
          </a:xfrm>
          <a:prstGeom prst="line">
            <a:avLst/>
          </a:prstGeom>
          <a:ln w="12700">
            <a:solidFill>
              <a:schemeClr val="bg1">
                <a:lumMod val="6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4309187" y="3726659"/>
            <a:ext cx="665253" cy="0"/>
          </a:xfrm>
          <a:prstGeom prst="line">
            <a:avLst/>
          </a:prstGeom>
          <a:ln w="12700">
            <a:solidFill>
              <a:schemeClr val="bg1">
                <a:lumMod val="6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3728313" y="5030388"/>
            <a:ext cx="1246133" cy="0"/>
          </a:xfrm>
          <a:prstGeom prst="line">
            <a:avLst/>
          </a:prstGeom>
          <a:ln w="12700">
            <a:solidFill>
              <a:schemeClr val="bg1">
                <a:lumMod val="6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119" name="组合 118"/>
          <p:cNvGrpSpPr/>
          <p:nvPr/>
        </p:nvGrpSpPr>
        <p:grpSpPr>
          <a:xfrm>
            <a:off x="3097988" y="4715234"/>
            <a:ext cx="630318" cy="630316"/>
            <a:chOff x="2901187" y="4829176"/>
            <a:chExt cx="686158" cy="686156"/>
          </a:xfrm>
        </p:grpSpPr>
        <p:sp>
          <p:nvSpPr>
            <p:cNvPr id="120" name="椭圆 119"/>
            <p:cNvSpPr/>
            <p:nvPr/>
          </p:nvSpPr>
          <p:spPr>
            <a:xfrm>
              <a:off x="2901187" y="4829176"/>
              <a:ext cx="686158" cy="686156"/>
            </a:xfrm>
            <a:prstGeom prst="ellipse">
              <a:avLst/>
            </a:prstGeom>
            <a:solidFill>
              <a:srgbClr val="2B6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21" name="组合 120"/>
            <p:cNvGrpSpPr/>
            <p:nvPr/>
          </p:nvGrpSpPr>
          <p:grpSpPr>
            <a:xfrm>
              <a:off x="3058417" y="5025608"/>
              <a:ext cx="383964" cy="293292"/>
              <a:chOff x="8077200" y="1177925"/>
              <a:chExt cx="658813" cy="503238"/>
            </a:xfrm>
            <a:solidFill>
              <a:schemeClr val="bg1"/>
            </a:solidFill>
          </p:grpSpPr>
          <p:sp>
            <p:nvSpPr>
              <p:cNvPr id="122" name="Freeform 15"/>
              <p:cNvSpPr>
                <a:spLocks noEditPoints="1"/>
              </p:cNvSpPr>
              <p:nvPr/>
            </p:nvSpPr>
            <p:spPr bwMode="auto">
              <a:xfrm>
                <a:off x="8077200" y="1177925"/>
                <a:ext cx="530225" cy="412750"/>
              </a:xfrm>
              <a:custGeom>
                <a:avLst/>
                <a:gdLst>
                  <a:gd name="T0" fmla="*/ 92 w 141"/>
                  <a:gd name="T1" fmla="*/ 95 h 110"/>
                  <a:gd name="T2" fmla="*/ 126 w 141"/>
                  <a:gd name="T3" fmla="*/ 77 h 110"/>
                  <a:gd name="T4" fmla="*/ 136 w 141"/>
                  <a:gd name="T5" fmla="*/ 38 h 110"/>
                  <a:gd name="T6" fmla="*/ 111 w 141"/>
                  <a:gd name="T7" fmla="*/ 10 h 110"/>
                  <a:gd name="T8" fmla="*/ 75 w 141"/>
                  <a:gd name="T9" fmla="*/ 1 h 110"/>
                  <a:gd name="T10" fmla="*/ 20 w 141"/>
                  <a:gd name="T11" fmla="*/ 19 h 110"/>
                  <a:gd name="T12" fmla="*/ 17 w 141"/>
                  <a:gd name="T13" fmla="*/ 77 h 110"/>
                  <a:gd name="T14" fmla="*/ 30 w 141"/>
                  <a:gd name="T15" fmla="*/ 88 h 110"/>
                  <a:gd name="T16" fmla="*/ 29 w 141"/>
                  <a:gd name="T17" fmla="*/ 88 h 110"/>
                  <a:gd name="T18" fmla="*/ 19 w 141"/>
                  <a:gd name="T19" fmla="*/ 103 h 110"/>
                  <a:gd name="T20" fmla="*/ 17 w 141"/>
                  <a:gd name="T21" fmla="*/ 108 h 110"/>
                  <a:gd name="T22" fmla="*/ 22 w 141"/>
                  <a:gd name="T23" fmla="*/ 110 h 110"/>
                  <a:gd name="T24" fmla="*/ 53 w 141"/>
                  <a:gd name="T25" fmla="*/ 98 h 110"/>
                  <a:gd name="T26" fmla="*/ 58 w 141"/>
                  <a:gd name="T27" fmla="*/ 97 h 110"/>
                  <a:gd name="T28" fmla="*/ 92 w 141"/>
                  <a:gd name="T29" fmla="*/ 95 h 110"/>
                  <a:gd name="T30" fmla="*/ 55 w 141"/>
                  <a:gd name="T31" fmla="*/ 84 h 110"/>
                  <a:gd name="T32" fmla="*/ 50 w 141"/>
                  <a:gd name="T33" fmla="*/ 85 h 110"/>
                  <a:gd name="T34" fmla="*/ 43 w 141"/>
                  <a:gd name="T35" fmla="*/ 90 h 110"/>
                  <a:gd name="T36" fmla="*/ 42 w 141"/>
                  <a:gd name="T37" fmla="*/ 89 h 110"/>
                  <a:gd name="T38" fmla="*/ 45 w 141"/>
                  <a:gd name="T39" fmla="*/ 82 h 110"/>
                  <a:gd name="T40" fmla="*/ 37 w 141"/>
                  <a:gd name="T41" fmla="*/ 77 h 110"/>
                  <a:gd name="T42" fmla="*/ 22 w 141"/>
                  <a:gd name="T43" fmla="*/ 64 h 110"/>
                  <a:gd name="T44" fmla="*/ 25 w 141"/>
                  <a:gd name="T45" fmla="*/ 30 h 110"/>
                  <a:gd name="T46" fmla="*/ 62 w 141"/>
                  <a:gd name="T47" fmla="*/ 14 h 110"/>
                  <a:gd name="T48" fmla="*/ 103 w 141"/>
                  <a:gd name="T49" fmla="*/ 20 h 110"/>
                  <a:gd name="T50" fmla="*/ 123 w 141"/>
                  <a:gd name="T51" fmla="*/ 38 h 110"/>
                  <a:gd name="T52" fmla="*/ 121 w 141"/>
                  <a:gd name="T53" fmla="*/ 64 h 110"/>
                  <a:gd name="T54" fmla="*/ 89 w 141"/>
                  <a:gd name="T55" fmla="*/ 84 h 110"/>
                  <a:gd name="T56" fmla="*/ 55 w 141"/>
                  <a:gd name="T57" fmla="*/ 8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1" h="110">
                    <a:moveTo>
                      <a:pt x="92" y="95"/>
                    </a:moveTo>
                    <a:cubicBezTo>
                      <a:pt x="105" y="92"/>
                      <a:pt x="117" y="87"/>
                      <a:pt x="126" y="77"/>
                    </a:cubicBezTo>
                    <a:cubicBezTo>
                      <a:pt x="137" y="66"/>
                      <a:pt x="141" y="53"/>
                      <a:pt x="136" y="38"/>
                    </a:cubicBezTo>
                    <a:cubicBezTo>
                      <a:pt x="132" y="25"/>
                      <a:pt x="123" y="17"/>
                      <a:pt x="111" y="10"/>
                    </a:cubicBezTo>
                    <a:cubicBezTo>
                      <a:pt x="100" y="4"/>
                      <a:pt x="87" y="1"/>
                      <a:pt x="75" y="1"/>
                    </a:cubicBezTo>
                    <a:cubicBezTo>
                      <a:pt x="54" y="0"/>
                      <a:pt x="35" y="5"/>
                      <a:pt x="20" y="19"/>
                    </a:cubicBezTo>
                    <a:cubicBezTo>
                      <a:pt x="1" y="35"/>
                      <a:pt x="0" y="59"/>
                      <a:pt x="17" y="77"/>
                    </a:cubicBezTo>
                    <a:cubicBezTo>
                      <a:pt x="20" y="81"/>
                      <a:pt x="25" y="84"/>
                      <a:pt x="30" y="88"/>
                    </a:cubicBezTo>
                    <a:cubicBezTo>
                      <a:pt x="30" y="88"/>
                      <a:pt x="30" y="88"/>
                      <a:pt x="29" y="88"/>
                    </a:cubicBezTo>
                    <a:cubicBezTo>
                      <a:pt x="27" y="94"/>
                      <a:pt x="23" y="99"/>
                      <a:pt x="19" y="103"/>
                    </a:cubicBezTo>
                    <a:cubicBezTo>
                      <a:pt x="17" y="105"/>
                      <a:pt x="16" y="106"/>
                      <a:pt x="17" y="108"/>
                    </a:cubicBezTo>
                    <a:cubicBezTo>
                      <a:pt x="18" y="110"/>
                      <a:pt x="20" y="110"/>
                      <a:pt x="22" y="110"/>
                    </a:cubicBezTo>
                    <a:cubicBezTo>
                      <a:pt x="33" y="108"/>
                      <a:pt x="43" y="104"/>
                      <a:pt x="53" y="98"/>
                    </a:cubicBezTo>
                    <a:cubicBezTo>
                      <a:pt x="54" y="97"/>
                      <a:pt x="56" y="96"/>
                      <a:pt x="58" y="97"/>
                    </a:cubicBezTo>
                    <a:cubicBezTo>
                      <a:pt x="69" y="98"/>
                      <a:pt x="81" y="98"/>
                      <a:pt x="92" y="95"/>
                    </a:cubicBezTo>
                    <a:close/>
                    <a:moveTo>
                      <a:pt x="55" y="84"/>
                    </a:moveTo>
                    <a:cubicBezTo>
                      <a:pt x="53" y="84"/>
                      <a:pt x="51" y="84"/>
                      <a:pt x="50" y="85"/>
                    </a:cubicBezTo>
                    <a:cubicBezTo>
                      <a:pt x="47" y="87"/>
                      <a:pt x="45" y="88"/>
                      <a:pt x="43" y="90"/>
                    </a:cubicBezTo>
                    <a:cubicBezTo>
                      <a:pt x="43" y="89"/>
                      <a:pt x="42" y="89"/>
                      <a:pt x="42" y="89"/>
                    </a:cubicBezTo>
                    <a:cubicBezTo>
                      <a:pt x="43" y="87"/>
                      <a:pt x="44" y="85"/>
                      <a:pt x="45" y="82"/>
                    </a:cubicBezTo>
                    <a:cubicBezTo>
                      <a:pt x="42" y="80"/>
                      <a:pt x="40" y="79"/>
                      <a:pt x="37" y="77"/>
                    </a:cubicBezTo>
                    <a:cubicBezTo>
                      <a:pt x="31" y="74"/>
                      <a:pt x="26" y="70"/>
                      <a:pt x="22" y="64"/>
                    </a:cubicBezTo>
                    <a:cubicBezTo>
                      <a:pt x="14" y="53"/>
                      <a:pt x="16" y="40"/>
                      <a:pt x="25" y="30"/>
                    </a:cubicBezTo>
                    <a:cubicBezTo>
                      <a:pt x="35" y="20"/>
                      <a:pt x="48" y="15"/>
                      <a:pt x="62" y="14"/>
                    </a:cubicBezTo>
                    <a:cubicBezTo>
                      <a:pt x="76" y="12"/>
                      <a:pt x="90" y="14"/>
                      <a:pt x="103" y="20"/>
                    </a:cubicBezTo>
                    <a:cubicBezTo>
                      <a:pt x="112" y="24"/>
                      <a:pt x="119" y="30"/>
                      <a:pt x="123" y="38"/>
                    </a:cubicBezTo>
                    <a:cubicBezTo>
                      <a:pt x="128" y="47"/>
                      <a:pt x="127" y="56"/>
                      <a:pt x="121" y="64"/>
                    </a:cubicBezTo>
                    <a:cubicBezTo>
                      <a:pt x="113" y="75"/>
                      <a:pt x="102" y="81"/>
                      <a:pt x="89" y="84"/>
                    </a:cubicBezTo>
                    <a:cubicBezTo>
                      <a:pt x="78" y="86"/>
                      <a:pt x="66" y="86"/>
                      <a:pt x="55"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3999" tIns="41999" rIns="83999" bIns="41999" numCol="1" anchor="t" anchorCtr="0" compatLnSpc="1"/>
              <a:lstStyle/>
              <a:p>
                <a:endParaRPr lang="zh-CN" altLang="en-US" sz="202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3" name="Freeform 16"/>
              <p:cNvSpPr/>
              <p:nvPr/>
            </p:nvSpPr>
            <p:spPr bwMode="auto">
              <a:xfrm>
                <a:off x="8318500" y="1309688"/>
                <a:ext cx="417513" cy="371475"/>
              </a:xfrm>
              <a:custGeom>
                <a:avLst/>
                <a:gdLst>
                  <a:gd name="T0" fmla="*/ 94 w 111"/>
                  <a:gd name="T1" fmla="*/ 90 h 99"/>
                  <a:gd name="T2" fmla="*/ 85 w 111"/>
                  <a:gd name="T3" fmla="*/ 77 h 99"/>
                  <a:gd name="T4" fmla="*/ 110 w 111"/>
                  <a:gd name="T5" fmla="*/ 38 h 99"/>
                  <a:gd name="T6" fmla="*/ 84 w 111"/>
                  <a:gd name="T7" fmla="*/ 0 h 99"/>
                  <a:gd name="T8" fmla="*/ 85 w 111"/>
                  <a:gd name="T9" fmla="*/ 3 h 99"/>
                  <a:gd name="T10" fmla="*/ 86 w 111"/>
                  <a:gd name="T11" fmla="*/ 21 h 99"/>
                  <a:gd name="T12" fmla="*/ 66 w 111"/>
                  <a:gd name="T13" fmla="*/ 55 h 99"/>
                  <a:gd name="T14" fmla="*/ 23 w 111"/>
                  <a:gd name="T15" fmla="*/ 74 h 99"/>
                  <a:gd name="T16" fmla="*/ 0 w 111"/>
                  <a:gd name="T17" fmla="*/ 75 h 99"/>
                  <a:gd name="T18" fmla="*/ 10 w 111"/>
                  <a:gd name="T19" fmla="*/ 81 h 99"/>
                  <a:gd name="T20" fmla="*/ 58 w 111"/>
                  <a:gd name="T21" fmla="*/ 86 h 99"/>
                  <a:gd name="T22" fmla="*/ 62 w 111"/>
                  <a:gd name="T23" fmla="*/ 87 h 99"/>
                  <a:gd name="T24" fmla="*/ 94 w 111"/>
                  <a:gd name="T25" fmla="*/ 99 h 99"/>
                  <a:gd name="T26" fmla="*/ 98 w 111"/>
                  <a:gd name="T27" fmla="*/ 97 h 99"/>
                  <a:gd name="T28" fmla="*/ 97 w 111"/>
                  <a:gd name="T29" fmla="*/ 93 h 99"/>
                  <a:gd name="T30" fmla="*/ 94 w 111"/>
                  <a:gd name="T31" fmla="*/ 9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99">
                    <a:moveTo>
                      <a:pt x="94" y="90"/>
                    </a:moveTo>
                    <a:cubicBezTo>
                      <a:pt x="91" y="86"/>
                      <a:pt x="87" y="82"/>
                      <a:pt x="85" y="77"/>
                    </a:cubicBezTo>
                    <a:cubicBezTo>
                      <a:pt x="100" y="68"/>
                      <a:pt x="111" y="56"/>
                      <a:pt x="110" y="38"/>
                    </a:cubicBezTo>
                    <a:cubicBezTo>
                      <a:pt x="110" y="20"/>
                      <a:pt x="99" y="9"/>
                      <a:pt x="84" y="0"/>
                    </a:cubicBezTo>
                    <a:cubicBezTo>
                      <a:pt x="85" y="1"/>
                      <a:pt x="85" y="2"/>
                      <a:pt x="85" y="3"/>
                    </a:cubicBezTo>
                    <a:cubicBezTo>
                      <a:pt x="86" y="9"/>
                      <a:pt x="87" y="15"/>
                      <a:pt x="86" y="21"/>
                    </a:cubicBezTo>
                    <a:cubicBezTo>
                      <a:pt x="84" y="35"/>
                      <a:pt x="77" y="46"/>
                      <a:pt x="66" y="55"/>
                    </a:cubicBezTo>
                    <a:cubicBezTo>
                      <a:pt x="54" y="66"/>
                      <a:pt x="39" y="71"/>
                      <a:pt x="23" y="74"/>
                    </a:cubicBezTo>
                    <a:cubicBezTo>
                      <a:pt x="16" y="75"/>
                      <a:pt x="8" y="75"/>
                      <a:pt x="0" y="75"/>
                    </a:cubicBezTo>
                    <a:cubicBezTo>
                      <a:pt x="3" y="77"/>
                      <a:pt x="7" y="79"/>
                      <a:pt x="10" y="81"/>
                    </a:cubicBezTo>
                    <a:cubicBezTo>
                      <a:pt x="26" y="87"/>
                      <a:pt x="42" y="88"/>
                      <a:pt x="58" y="86"/>
                    </a:cubicBezTo>
                    <a:cubicBezTo>
                      <a:pt x="60" y="86"/>
                      <a:pt x="61" y="86"/>
                      <a:pt x="62" y="87"/>
                    </a:cubicBezTo>
                    <a:cubicBezTo>
                      <a:pt x="72" y="93"/>
                      <a:pt x="82" y="97"/>
                      <a:pt x="94" y="99"/>
                    </a:cubicBezTo>
                    <a:cubicBezTo>
                      <a:pt x="95" y="99"/>
                      <a:pt x="97" y="98"/>
                      <a:pt x="98" y="97"/>
                    </a:cubicBezTo>
                    <a:cubicBezTo>
                      <a:pt x="98" y="97"/>
                      <a:pt x="98" y="95"/>
                      <a:pt x="97" y="93"/>
                    </a:cubicBezTo>
                    <a:cubicBezTo>
                      <a:pt x="97" y="92"/>
                      <a:pt x="95" y="91"/>
                      <a:pt x="94"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3999" tIns="41999" rIns="83999" bIns="41999" numCol="1" anchor="t" anchorCtr="0" compatLnSpc="1"/>
              <a:lstStyle/>
              <a:p>
                <a:endParaRPr lang="zh-CN" altLang="en-US" sz="2025">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124" name="组合 123"/>
          <p:cNvGrpSpPr/>
          <p:nvPr/>
        </p:nvGrpSpPr>
        <p:grpSpPr>
          <a:xfrm>
            <a:off x="3097988" y="2107777"/>
            <a:ext cx="630318" cy="630316"/>
            <a:chOff x="2901187" y="1990726"/>
            <a:chExt cx="686158" cy="686156"/>
          </a:xfrm>
        </p:grpSpPr>
        <p:sp>
          <p:nvSpPr>
            <p:cNvPr id="125" name="椭圆 124"/>
            <p:cNvSpPr/>
            <p:nvPr/>
          </p:nvSpPr>
          <p:spPr>
            <a:xfrm>
              <a:off x="2901187" y="1990726"/>
              <a:ext cx="686158" cy="686156"/>
            </a:xfrm>
            <a:prstGeom prst="ellipse">
              <a:avLst/>
            </a:prstGeom>
            <a:solidFill>
              <a:srgbClr val="2B6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任意多边形 125"/>
            <p:cNvSpPr/>
            <p:nvPr/>
          </p:nvSpPr>
          <p:spPr bwMode="auto">
            <a:xfrm>
              <a:off x="3132017" y="2151368"/>
              <a:ext cx="255358" cy="331226"/>
            </a:xfrm>
            <a:custGeom>
              <a:avLst/>
              <a:gdLst>
                <a:gd name="connsiteX0" fmla="*/ 344255 w 438150"/>
                <a:gd name="connsiteY0" fmla="*/ 320246 h 568325"/>
                <a:gd name="connsiteX1" fmla="*/ 438150 w 438150"/>
                <a:gd name="connsiteY1" fmla="*/ 399092 h 568325"/>
                <a:gd name="connsiteX2" fmla="*/ 438150 w 438150"/>
                <a:gd name="connsiteY2" fmla="*/ 406601 h 568325"/>
                <a:gd name="connsiteX3" fmla="*/ 438150 w 438150"/>
                <a:gd name="connsiteY3" fmla="*/ 545520 h 568325"/>
                <a:gd name="connsiteX4" fmla="*/ 438150 w 438150"/>
                <a:gd name="connsiteY4" fmla="*/ 549275 h 568325"/>
                <a:gd name="connsiteX5" fmla="*/ 284162 w 438150"/>
                <a:gd name="connsiteY5" fmla="*/ 549275 h 568325"/>
                <a:gd name="connsiteX6" fmla="*/ 284162 w 438150"/>
                <a:gd name="connsiteY6" fmla="*/ 545520 h 568325"/>
                <a:gd name="connsiteX7" fmla="*/ 284162 w 438150"/>
                <a:gd name="connsiteY7" fmla="*/ 402847 h 568325"/>
                <a:gd name="connsiteX8" fmla="*/ 344255 w 438150"/>
                <a:gd name="connsiteY8" fmla="*/ 320246 h 568325"/>
                <a:gd name="connsiteX9" fmla="*/ 352879 w 438150"/>
                <a:gd name="connsiteY9" fmla="*/ 200025 h 568325"/>
                <a:gd name="connsiteX10" fmla="*/ 356621 w 438150"/>
                <a:gd name="connsiteY10" fmla="*/ 200025 h 568325"/>
                <a:gd name="connsiteX11" fmla="*/ 367847 w 438150"/>
                <a:gd name="connsiteY11" fmla="*/ 200025 h 568325"/>
                <a:gd name="connsiteX12" fmla="*/ 379072 w 438150"/>
                <a:gd name="connsiteY12" fmla="*/ 203767 h 568325"/>
                <a:gd name="connsiteX13" fmla="*/ 409008 w 438150"/>
                <a:gd name="connsiteY13" fmla="*/ 263638 h 568325"/>
                <a:gd name="connsiteX14" fmla="*/ 360363 w 438150"/>
                <a:gd name="connsiteY14" fmla="*/ 304800 h 568325"/>
                <a:gd name="connsiteX15" fmla="*/ 311717 w 438150"/>
                <a:gd name="connsiteY15" fmla="*/ 263638 h 568325"/>
                <a:gd name="connsiteX16" fmla="*/ 352879 w 438150"/>
                <a:gd name="connsiteY16" fmla="*/ 200025 h 568325"/>
                <a:gd name="connsiteX17" fmla="*/ 100853 w 438150"/>
                <a:gd name="connsiteY17" fmla="*/ 196018 h 568325"/>
                <a:gd name="connsiteX18" fmla="*/ 254000 w 438150"/>
                <a:gd name="connsiteY18" fmla="*/ 320120 h 568325"/>
                <a:gd name="connsiteX19" fmla="*/ 254000 w 438150"/>
                <a:gd name="connsiteY19" fmla="*/ 331402 h 568325"/>
                <a:gd name="connsiteX20" fmla="*/ 254000 w 438150"/>
                <a:gd name="connsiteY20" fmla="*/ 557043 h 568325"/>
                <a:gd name="connsiteX21" fmla="*/ 254000 w 438150"/>
                <a:gd name="connsiteY21" fmla="*/ 568325 h 568325"/>
                <a:gd name="connsiteX22" fmla="*/ 0 w 438150"/>
                <a:gd name="connsiteY22" fmla="*/ 568325 h 568325"/>
                <a:gd name="connsiteX23" fmla="*/ 0 w 438150"/>
                <a:gd name="connsiteY23" fmla="*/ 560804 h 568325"/>
                <a:gd name="connsiteX24" fmla="*/ 0 w 438150"/>
                <a:gd name="connsiteY24" fmla="*/ 327642 h 568325"/>
                <a:gd name="connsiteX25" fmla="*/ 100853 w 438150"/>
                <a:gd name="connsiteY25" fmla="*/ 196018 h 568325"/>
                <a:gd name="connsiteX26" fmla="*/ 112091 w 438150"/>
                <a:gd name="connsiteY26" fmla="*/ 0 h 568325"/>
                <a:gd name="connsiteX27" fmla="*/ 115818 w 438150"/>
                <a:gd name="connsiteY27" fmla="*/ 0 h 568325"/>
                <a:gd name="connsiteX28" fmla="*/ 138181 w 438150"/>
                <a:gd name="connsiteY28" fmla="*/ 0 h 568325"/>
                <a:gd name="connsiteX29" fmla="*/ 153090 w 438150"/>
                <a:gd name="connsiteY29" fmla="*/ 3762 h 568325"/>
                <a:gd name="connsiteX30" fmla="*/ 205271 w 438150"/>
                <a:gd name="connsiteY30" fmla="*/ 101566 h 568325"/>
                <a:gd name="connsiteX31" fmla="*/ 127000 w 438150"/>
                <a:gd name="connsiteY31" fmla="*/ 169276 h 568325"/>
                <a:gd name="connsiteX32" fmla="*/ 48729 w 438150"/>
                <a:gd name="connsiteY32" fmla="*/ 101566 h 568325"/>
                <a:gd name="connsiteX33" fmla="*/ 112091 w 438150"/>
                <a:gd name="connsiteY33" fmla="*/ 0 h 56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8150" h="568325">
                  <a:moveTo>
                    <a:pt x="344255" y="320246"/>
                  </a:moveTo>
                  <a:cubicBezTo>
                    <a:pt x="393080" y="312737"/>
                    <a:pt x="434394" y="346528"/>
                    <a:pt x="438150" y="399092"/>
                  </a:cubicBezTo>
                  <a:cubicBezTo>
                    <a:pt x="438150" y="399092"/>
                    <a:pt x="438150" y="402847"/>
                    <a:pt x="438150" y="406601"/>
                  </a:cubicBezTo>
                  <a:cubicBezTo>
                    <a:pt x="438150" y="451656"/>
                    <a:pt x="438150" y="496711"/>
                    <a:pt x="438150" y="545520"/>
                  </a:cubicBezTo>
                  <a:cubicBezTo>
                    <a:pt x="438150" y="545520"/>
                    <a:pt x="438150" y="545520"/>
                    <a:pt x="438150" y="549275"/>
                  </a:cubicBezTo>
                  <a:cubicBezTo>
                    <a:pt x="438150" y="549275"/>
                    <a:pt x="438150" y="549275"/>
                    <a:pt x="284162" y="549275"/>
                  </a:cubicBezTo>
                  <a:cubicBezTo>
                    <a:pt x="284162" y="549275"/>
                    <a:pt x="284162" y="545520"/>
                    <a:pt x="284162" y="545520"/>
                  </a:cubicBezTo>
                  <a:cubicBezTo>
                    <a:pt x="284162" y="496711"/>
                    <a:pt x="284162" y="451656"/>
                    <a:pt x="284162" y="402847"/>
                  </a:cubicBezTo>
                  <a:cubicBezTo>
                    <a:pt x="284162" y="361546"/>
                    <a:pt x="310453" y="327755"/>
                    <a:pt x="344255" y="320246"/>
                  </a:cubicBezTo>
                  <a:close/>
                  <a:moveTo>
                    <a:pt x="352879" y="200025"/>
                  </a:moveTo>
                  <a:cubicBezTo>
                    <a:pt x="352879" y="200025"/>
                    <a:pt x="352879" y="200025"/>
                    <a:pt x="356621" y="200025"/>
                  </a:cubicBezTo>
                  <a:cubicBezTo>
                    <a:pt x="356621" y="200025"/>
                    <a:pt x="356621" y="200025"/>
                    <a:pt x="367847" y="200025"/>
                  </a:cubicBezTo>
                  <a:cubicBezTo>
                    <a:pt x="371589" y="200025"/>
                    <a:pt x="375330" y="203767"/>
                    <a:pt x="379072" y="203767"/>
                  </a:cubicBezTo>
                  <a:cubicBezTo>
                    <a:pt x="401524" y="211251"/>
                    <a:pt x="412750" y="237445"/>
                    <a:pt x="409008" y="263638"/>
                  </a:cubicBezTo>
                  <a:cubicBezTo>
                    <a:pt x="405266" y="286090"/>
                    <a:pt x="386556" y="304800"/>
                    <a:pt x="360363" y="304800"/>
                  </a:cubicBezTo>
                  <a:cubicBezTo>
                    <a:pt x="337911" y="304800"/>
                    <a:pt x="319201" y="286090"/>
                    <a:pt x="311717" y="263638"/>
                  </a:cubicBezTo>
                  <a:cubicBezTo>
                    <a:pt x="307975" y="233703"/>
                    <a:pt x="326685" y="207509"/>
                    <a:pt x="352879" y="200025"/>
                  </a:cubicBezTo>
                  <a:close/>
                  <a:moveTo>
                    <a:pt x="100853" y="196018"/>
                  </a:moveTo>
                  <a:cubicBezTo>
                    <a:pt x="175559" y="180975"/>
                    <a:pt x="246529" y="241146"/>
                    <a:pt x="254000" y="320120"/>
                  </a:cubicBezTo>
                  <a:cubicBezTo>
                    <a:pt x="254000" y="323881"/>
                    <a:pt x="254000" y="327642"/>
                    <a:pt x="254000" y="331402"/>
                  </a:cubicBezTo>
                  <a:cubicBezTo>
                    <a:pt x="254000" y="406616"/>
                    <a:pt x="254000" y="481829"/>
                    <a:pt x="254000" y="557043"/>
                  </a:cubicBezTo>
                  <a:cubicBezTo>
                    <a:pt x="254000" y="557043"/>
                    <a:pt x="254000" y="557043"/>
                    <a:pt x="254000" y="568325"/>
                  </a:cubicBezTo>
                  <a:cubicBezTo>
                    <a:pt x="254000" y="568325"/>
                    <a:pt x="254000" y="568325"/>
                    <a:pt x="0" y="568325"/>
                  </a:cubicBezTo>
                  <a:cubicBezTo>
                    <a:pt x="0" y="564564"/>
                    <a:pt x="0" y="564564"/>
                    <a:pt x="0" y="560804"/>
                  </a:cubicBezTo>
                  <a:cubicBezTo>
                    <a:pt x="0" y="485590"/>
                    <a:pt x="0" y="406616"/>
                    <a:pt x="0" y="327642"/>
                  </a:cubicBezTo>
                  <a:cubicBezTo>
                    <a:pt x="0" y="263710"/>
                    <a:pt x="44823" y="211060"/>
                    <a:pt x="100853" y="196018"/>
                  </a:cubicBezTo>
                  <a:close/>
                  <a:moveTo>
                    <a:pt x="112091" y="0"/>
                  </a:moveTo>
                  <a:cubicBezTo>
                    <a:pt x="115818" y="0"/>
                    <a:pt x="115818" y="0"/>
                    <a:pt x="115818" y="0"/>
                  </a:cubicBezTo>
                  <a:cubicBezTo>
                    <a:pt x="115818" y="0"/>
                    <a:pt x="115818" y="0"/>
                    <a:pt x="138181" y="0"/>
                  </a:cubicBezTo>
                  <a:cubicBezTo>
                    <a:pt x="141909" y="0"/>
                    <a:pt x="149363" y="3762"/>
                    <a:pt x="153090" y="3762"/>
                  </a:cubicBezTo>
                  <a:cubicBezTo>
                    <a:pt x="190362" y="18808"/>
                    <a:pt x="212725" y="60187"/>
                    <a:pt x="205271" y="101566"/>
                  </a:cubicBezTo>
                  <a:cubicBezTo>
                    <a:pt x="197816" y="139183"/>
                    <a:pt x="164272" y="169276"/>
                    <a:pt x="127000" y="169276"/>
                  </a:cubicBezTo>
                  <a:cubicBezTo>
                    <a:pt x="89728" y="173038"/>
                    <a:pt x="56184" y="142944"/>
                    <a:pt x="48729" y="101566"/>
                  </a:cubicBezTo>
                  <a:cubicBezTo>
                    <a:pt x="41275" y="52664"/>
                    <a:pt x="71092" y="7523"/>
                    <a:pt x="112091" y="0"/>
                  </a:cubicBezTo>
                  <a:close/>
                </a:path>
              </a:pathLst>
            </a:custGeom>
            <a:solidFill>
              <a:schemeClr val="bg1"/>
            </a:solidFill>
            <a:ln>
              <a:noFill/>
            </a:ln>
          </p:spPr>
          <p:txBody>
            <a:bodyPr vert="horz" wrap="square" lIns="83999" tIns="41999" rIns="83999" bIns="41999" numCol="1" anchor="t" anchorCtr="0" compatLnSpc="1">
              <a:noAutofit/>
            </a:bodyPr>
            <a:lstStyle/>
            <a:p>
              <a:endParaRPr lang="zh-CN" altLang="en-US" sz="2025">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7" name="组合 126"/>
          <p:cNvGrpSpPr/>
          <p:nvPr/>
        </p:nvGrpSpPr>
        <p:grpSpPr>
          <a:xfrm>
            <a:off x="3678867" y="3411505"/>
            <a:ext cx="630318" cy="630316"/>
            <a:chOff x="3533526" y="3409951"/>
            <a:chExt cx="686158" cy="686156"/>
          </a:xfrm>
        </p:grpSpPr>
        <p:sp>
          <p:nvSpPr>
            <p:cNvPr id="128" name="椭圆 127"/>
            <p:cNvSpPr/>
            <p:nvPr/>
          </p:nvSpPr>
          <p:spPr>
            <a:xfrm>
              <a:off x="3533526" y="3409951"/>
              <a:ext cx="686158" cy="68615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29" name="组合 128"/>
            <p:cNvGrpSpPr/>
            <p:nvPr/>
          </p:nvGrpSpPr>
          <p:grpSpPr>
            <a:xfrm>
              <a:off x="3711212" y="3582217"/>
              <a:ext cx="341624" cy="341624"/>
              <a:chOff x="5637213" y="3511550"/>
              <a:chExt cx="376238" cy="376238"/>
            </a:xfrm>
            <a:solidFill>
              <a:schemeClr val="bg1"/>
            </a:solidFill>
          </p:grpSpPr>
          <p:sp>
            <p:nvSpPr>
              <p:cNvPr id="130" name="Freeform 50"/>
              <p:cNvSpPr>
                <a:spLocks noEditPoints="1"/>
              </p:cNvSpPr>
              <p:nvPr/>
            </p:nvSpPr>
            <p:spPr bwMode="auto">
              <a:xfrm>
                <a:off x="5637213" y="3546475"/>
                <a:ext cx="341313" cy="341313"/>
              </a:xfrm>
              <a:custGeom>
                <a:avLst/>
                <a:gdLst>
                  <a:gd name="T0" fmla="*/ 92 w 184"/>
                  <a:gd name="T1" fmla="*/ 184 h 184"/>
                  <a:gd name="T2" fmla="*/ 184 w 184"/>
                  <a:gd name="T3" fmla="*/ 92 h 184"/>
                  <a:gd name="T4" fmla="*/ 173 w 184"/>
                  <a:gd name="T5" fmla="*/ 49 h 184"/>
                  <a:gd name="T6" fmla="*/ 171 w 184"/>
                  <a:gd name="T7" fmla="*/ 49 h 184"/>
                  <a:gd name="T8" fmla="*/ 170 w 184"/>
                  <a:gd name="T9" fmla="*/ 49 h 184"/>
                  <a:gd name="T10" fmla="*/ 158 w 184"/>
                  <a:gd name="T11" fmla="*/ 48 h 184"/>
                  <a:gd name="T12" fmla="*/ 149 w 184"/>
                  <a:gd name="T13" fmla="*/ 56 h 184"/>
                  <a:gd name="T14" fmla="*/ 160 w 184"/>
                  <a:gd name="T15" fmla="*/ 92 h 184"/>
                  <a:gd name="T16" fmla="*/ 92 w 184"/>
                  <a:gd name="T17" fmla="*/ 160 h 184"/>
                  <a:gd name="T18" fmla="*/ 24 w 184"/>
                  <a:gd name="T19" fmla="*/ 92 h 184"/>
                  <a:gd name="T20" fmla="*/ 92 w 184"/>
                  <a:gd name="T21" fmla="*/ 24 h 184"/>
                  <a:gd name="T22" fmla="*/ 128 w 184"/>
                  <a:gd name="T23" fmla="*/ 35 h 184"/>
                  <a:gd name="T24" fmla="*/ 135 w 184"/>
                  <a:gd name="T25" fmla="*/ 27 h 184"/>
                  <a:gd name="T26" fmla="*/ 134 w 184"/>
                  <a:gd name="T27" fmla="*/ 14 h 184"/>
                  <a:gd name="T28" fmla="*/ 134 w 184"/>
                  <a:gd name="T29" fmla="*/ 10 h 184"/>
                  <a:gd name="T30" fmla="*/ 92 w 184"/>
                  <a:gd name="T31" fmla="*/ 0 h 184"/>
                  <a:gd name="T32" fmla="*/ 0 w 184"/>
                  <a:gd name="T33" fmla="*/ 92 h 184"/>
                  <a:gd name="T34" fmla="*/ 92 w 184"/>
                  <a:gd name="T35" fmla="*/ 184 h 184"/>
                  <a:gd name="T36" fmla="*/ 92 w 184"/>
                  <a:gd name="T37" fmla="*/ 184 h 184"/>
                  <a:gd name="T38" fmla="*/ 92 w 184"/>
                  <a:gd name="T3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4" h="184">
                    <a:moveTo>
                      <a:pt x="92" y="184"/>
                    </a:moveTo>
                    <a:cubicBezTo>
                      <a:pt x="143" y="184"/>
                      <a:pt x="184" y="143"/>
                      <a:pt x="184" y="92"/>
                    </a:cubicBezTo>
                    <a:cubicBezTo>
                      <a:pt x="184" y="76"/>
                      <a:pt x="180" y="62"/>
                      <a:pt x="173" y="49"/>
                    </a:cubicBezTo>
                    <a:cubicBezTo>
                      <a:pt x="172" y="49"/>
                      <a:pt x="172" y="49"/>
                      <a:pt x="171" y="49"/>
                    </a:cubicBezTo>
                    <a:cubicBezTo>
                      <a:pt x="170" y="49"/>
                      <a:pt x="170" y="49"/>
                      <a:pt x="170" y="49"/>
                    </a:cubicBezTo>
                    <a:cubicBezTo>
                      <a:pt x="158" y="48"/>
                      <a:pt x="158" y="48"/>
                      <a:pt x="158" y="48"/>
                    </a:cubicBezTo>
                    <a:cubicBezTo>
                      <a:pt x="149" y="56"/>
                      <a:pt x="149" y="56"/>
                      <a:pt x="149" y="56"/>
                    </a:cubicBezTo>
                    <a:cubicBezTo>
                      <a:pt x="156" y="67"/>
                      <a:pt x="160" y="79"/>
                      <a:pt x="160" y="92"/>
                    </a:cubicBezTo>
                    <a:cubicBezTo>
                      <a:pt x="160" y="129"/>
                      <a:pt x="129" y="160"/>
                      <a:pt x="92" y="160"/>
                    </a:cubicBezTo>
                    <a:cubicBezTo>
                      <a:pt x="55" y="160"/>
                      <a:pt x="24" y="129"/>
                      <a:pt x="24" y="92"/>
                    </a:cubicBezTo>
                    <a:cubicBezTo>
                      <a:pt x="24" y="55"/>
                      <a:pt x="55" y="24"/>
                      <a:pt x="92" y="24"/>
                    </a:cubicBezTo>
                    <a:cubicBezTo>
                      <a:pt x="105" y="24"/>
                      <a:pt x="117" y="28"/>
                      <a:pt x="128" y="35"/>
                    </a:cubicBezTo>
                    <a:cubicBezTo>
                      <a:pt x="135" y="27"/>
                      <a:pt x="135" y="27"/>
                      <a:pt x="135" y="27"/>
                    </a:cubicBezTo>
                    <a:cubicBezTo>
                      <a:pt x="134" y="14"/>
                      <a:pt x="134" y="14"/>
                      <a:pt x="134" y="14"/>
                    </a:cubicBezTo>
                    <a:cubicBezTo>
                      <a:pt x="134" y="12"/>
                      <a:pt x="134" y="11"/>
                      <a:pt x="134" y="10"/>
                    </a:cubicBezTo>
                    <a:cubicBezTo>
                      <a:pt x="122" y="4"/>
                      <a:pt x="107" y="0"/>
                      <a:pt x="92" y="0"/>
                    </a:cubicBezTo>
                    <a:cubicBezTo>
                      <a:pt x="41" y="0"/>
                      <a:pt x="0" y="41"/>
                      <a:pt x="0" y="92"/>
                    </a:cubicBezTo>
                    <a:cubicBezTo>
                      <a:pt x="0" y="143"/>
                      <a:pt x="41" y="184"/>
                      <a:pt x="92" y="184"/>
                    </a:cubicBezTo>
                    <a:close/>
                    <a:moveTo>
                      <a:pt x="92" y="184"/>
                    </a:moveTo>
                    <a:cubicBezTo>
                      <a:pt x="92" y="184"/>
                      <a:pt x="92" y="184"/>
                      <a:pt x="92" y="184"/>
                    </a:cubicBezTo>
                  </a:path>
                </a:pathLst>
              </a:custGeom>
              <a:grpFill/>
              <a:ln>
                <a:noFill/>
              </a:ln>
            </p:spPr>
            <p:txBody>
              <a:bodyPr vert="horz" wrap="square" lIns="83999" tIns="41999" rIns="83999" bIns="41999" numCol="1" anchor="t" anchorCtr="0" compatLnSpc="1"/>
              <a:lstStyle/>
              <a:p>
                <a:endParaRPr lang="zh-CN" altLang="en-US" sz="202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1" name="Freeform 51"/>
              <p:cNvSpPr>
                <a:spLocks noEditPoints="1"/>
              </p:cNvSpPr>
              <p:nvPr/>
            </p:nvSpPr>
            <p:spPr bwMode="auto">
              <a:xfrm>
                <a:off x="5724525" y="3633788"/>
                <a:ext cx="166688" cy="166688"/>
              </a:xfrm>
              <a:custGeom>
                <a:avLst/>
                <a:gdLst>
                  <a:gd name="T0" fmla="*/ 45 w 90"/>
                  <a:gd name="T1" fmla="*/ 21 h 90"/>
                  <a:gd name="T2" fmla="*/ 47 w 90"/>
                  <a:gd name="T3" fmla="*/ 21 h 90"/>
                  <a:gd name="T4" fmla="*/ 64 w 90"/>
                  <a:gd name="T5" fmla="*/ 4 h 90"/>
                  <a:gd name="T6" fmla="*/ 64 w 90"/>
                  <a:gd name="T7" fmla="*/ 4 h 90"/>
                  <a:gd name="T8" fmla="*/ 45 w 90"/>
                  <a:gd name="T9" fmla="*/ 0 h 90"/>
                  <a:gd name="T10" fmla="*/ 0 w 90"/>
                  <a:gd name="T11" fmla="*/ 45 h 90"/>
                  <a:gd name="T12" fmla="*/ 45 w 90"/>
                  <a:gd name="T13" fmla="*/ 90 h 90"/>
                  <a:gd name="T14" fmla="*/ 90 w 90"/>
                  <a:gd name="T15" fmla="*/ 45 h 90"/>
                  <a:gd name="T16" fmla="*/ 86 w 90"/>
                  <a:gd name="T17" fmla="*/ 26 h 90"/>
                  <a:gd name="T18" fmla="*/ 86 w 90"/>
                  <a:gd name="T19" fmla="*/ 26 h 90"/>
                  <a:gd name="T20" fmla="*/ 69 w 90"/>
                  <a:gd name="T21" fmla="*/ 43 h 90"/>
                  <a:gd name="T22" fmla="*/ 69 w 90"/>
                  <a:gd name="T23" fmla="*/ 45 h 90"/>
                  <a:gd name="T24" fmla="*/ 45 w 90"/>
                  <a:gd name="T25" fmla="*/ 69 h 90"/>
                  <a:gd name="T26" fmla="*/ 21 w 90"/>
                  <a:gd name="T27" fmla="*/ 45 h 90"/>
                  <a:gd name="T28" fmla="*/ 45 w 90"/>
                  <a:gd name="T29" fmla="*/ 21 h 90"/>
                  <a:gd name="T30" fmla="*/ 45 w 90"/>
                  <a:gd name="T31" fmla="*/ 21 h 90"/>
                  <a:gd name="T32" fmla="*/ 45 w 90"/>
                  <a:gd name="T33" fmla="*/ 2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90">
                    <a:moveTo>
                      <a:pt x="45" y="21"/>
                    </a:moveTo>
                    <a:cubicBezTo>
                      <a:pt x="46" y="21"/>
                      <a:pt x="46" y="21"/>
                      <a:pt x="47" y="21"/>
                    </a:cubicBezTo>
                    <a:cubicBezTo>
                      <a:pt x="64" y="4"/>
                      <a:pt x="64" y="4"/>
                      <a:pt x="64" y="4"/>
                    </a:cubicBezTo>
                    <a:cubicBezTo>
                      <a:pt x="64" y="4"/>
                      <a:pt x="64" y="4"/>
                      <a:pt x="64" y="4"/>
                    </a:cubicBezTo>
                    <a:cubicBezTo>
                      <a:pt x="58" y="1"/>
                      <a:pt x="52" y="0"/>
                      <a:pt x="45" y="0"/>
                    </a:cubicBezTo>
                    <a:cubicBezTo>
                      <a:pt x="20" y="0"/>
                      <a:pt x="0" y="20"/>
                      <a:pt x="0" y="45"/>
                    </a:cubicBezTo>
                    <a:cubicBezTo>
                      <a:pt x="0" y="70"/>
                      <a:pt x="20" y="90"/>
                      <a:pt x="45" y="90"/>
                    </a:cubicBezTo>
                    <a:cubicBezTo>
                      <a:pt x="70" y="90"/>
                      <a:pt x="90" y="70"/>
                      <a:pt x="90" y="45"/>
                    </a:cubicBezTo>
                    <a:cubicBezTo>
                      <a:pt x="90" y="38"/>
                      <a:pt x="89" y="32"/>
                      <a:pt x="86" y="26"/>
                    </a:cubicBezTo>
                    <a:cubicBezTo>
                      <a:pt x="86" y="26"/>
                      <a:pt x="86" y="26"/>
                      <a:pt x="86" y="26"/>
                    </a:cubicBezTo>
                    <a:cubicBezTo>
                      <a:pt x="69" y="43"/>
                      <a:pt x="69" y="43"/>
                      <a:pt x="69" y="43"/>
                    </a:cubicBezTo>
                    <a:cubicBezTo>
                      <a:pt x="69" y="44"/>
                      <a:pt x="69" y="44"/>
                      <a:pt x="69" y="45"/>
                    </a:cubicBezTo>
                    <a:cubicBezTo>
                      <a:pt x="69" y="58"/>
                      <a:pt x="58" y="69"/>
                      <a:pt x="45" y="69"/>
                    </a:cubicBezTo>
                    <a:cubicBezTo>
                      <a:pt x="32" y="69"/>
                      <a:pt x="21" y="58"/>
                      <a:pt x="21" y="45"/>
                    </a:cubicBezTo>
                    <a:cubicBezTo>
                      <a:pt x="21" y="32"/>
                      <a:pt x="32" y="21"/>
                      <a:pt x="45" y="21"/>
                    </a:cubicBezTo>
                    <a:close/>
                    <a:moveTo>
                      <a:pt x="45" y="21"/>
                    </a:moveTo>
                    <a:cubicBezTo>
                      <a:pt x="45" y="21"/>
                      <a:pt x="45" y="21"/>
                      <a:pt x="45" y="21"/>
                    </a:cubicBezTo>
                  </a:path>
                </a:pathLst>
              </a:custGeom>
              <a:grpFill/>
              <a:ln>
                <a:noFill/>
              </a:ln>
            </p:spPr>
            <p:txBody>
              <a:bodyPr vert="horz" wrap="square" lIns="83999" tIns="41999" rIns="83999" bIns="41999" numCol="1" anchor="t" anchorCtr="0" compatLnSpc="1"/>
              <a:lstStyle/>
              <a:p>
                <a:endParaRPr lang="zh-CN" altLang="en-US" sz="202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2" name="Freeform 52"/>
              <p:cNvSpPr>
                <a:spLocks noEditPoints="1"/>
              </p:cNvSpPr>
              <p:nvPr/>
            </p:nvSpPr>
            <p:spPr bwMode="auto">
              <a:xfrm>
                <a:off x="5824538" y="3511550"/>
                <a:ext cx="188913" cy="188913"/>
              </a:xfrm>
              <a:custGeom>
                <a:avLst/>
                <a:gdLst>
                  <a:gd name="T0" fmla="*/ 86 w 102"/>
                  <a:gd name="T1" fmla="*/ 28 h 102"/>
                  <a:gd name="T2" fmla="*/ 91 w 102"/>
                  <a:gd name="T3" fmla="*/ 23 h 102"/>
                  <a:gd name="T4" fmla="*/ 91 w 102"/>
                  <a:gd name="T5" fmla="*/ 14 h 102"/>
                  <a:gd name="T6" fmla="*/ 87 w 102"/>
                  <a:gd name="T7" fmla="*/ 11 h 102"/>
                  <a:gd name="T8" fmla="*/ 83 w 102"/>
                  <a:gd name="T9" fmla="*/ 9 h 102"/>
                  <a:gd name="T10" fmla="*/ 79 w 102"/>
                  <a:gd name="T11" fmla="*/ 11 h 102"/>
                  <a:gd name="T12" fmla="*/ 74 w 102"/>
                  <a:gd name="T13" fmla="*/ 17 h 102"/>
                  <a:gd name="T14" fmla="*/ 72 w 102"/>
                  <a:gd name="T15" fmla="*/ 2 h 102"/>
                  <a:gd name="T16" fmla="*/ 70 w 102"/>
                  <a:gd name="T17" fmla="*/ 0 h 102"/>
                  <a:gd name="T18" fmla="*/ 69 w 102"/>
                  <a:gd name="T19" fmla="*/ 0 h 102"/>
                  <a:gd name="T20" fmla="*/ 47 w 102"/>
                  <a:gd name="T21" fmla="*/ 23 h 102"/>
                  <a:gd name="T22" fmla="*/ 44 w 102"/>
                  <a:gd name="T23" fmla="*/ 30 h 102"/>
                  <a:gd name="T24" fmla="*/ 44 w 102"/>
                  <a:gd name="T25" fmla="*/ 31 h 102"/>
                  <a:gd name="T26" fmla="*/ 45 w 102"/>
                  <a:gd name="T27" fmla="*/ 45 h 102"/>
                  <a:gd name="T28" fmla="*/ 37 w 102"/>
                  <a:gd name="T29" fmla="*/ 53 h 102"/>
                  <a:gd name="T30" fmla="*/ 22 w 102"/>
                  <a:gd name="T31" fmla="*/ 68 h 102"/>
                  <a:gd name="T32" fmla="*/ 22 w 102"/>
                  <a:gd name="T33" fmla="*/ 68 h 102"/>
                  <a:gd name="T34" fmla="*/ 8 w 102"/>
                  <a:gd name="T35" fmla="*/ 82 h 102"/>
                  <a:gd name="T36" fmla="*/ 2 w 102"/>
                  <a:gd name="T37" fmla="*/ 89 h 102"/>
                  <a:gd name="T38" fmla="*/ 0 w 102"/>
                  <a:gd name="T39" fmla="*/ 92 h 102"/>
                  <a:gd name="T40" fmla="*/ 0 w 102"/>
                  <a:gd name="T41" fmla="*/ 97 h 102"/>
                  <a:gd name="T42" fmla="*/ 5 w 102"/>
                  <a:gd name="T43" fmla="*/ 102 h 102"/>
                  <a:gd name="T44" fmla="*/ 5 w 102"/>
                  <a:gd name="T45" fmla="*/ 102 h 102"/>
                  <a:gd name="T46" fmla="*/ 10 w 102"/>
                  <a:gd name="T47" fmla="*/ 102 h 102"/>
                  <a:gd name="T48" fmla="*/ 13 w 102"/>
                  <a:gd name="T49" fmla="*/ 100 h 102"/>
                  <a:gd name="T50" fmla="*/ 57 w 102"/>
                  <a:gd name="T51" fmla="*/ 56 h 102"/>
                  <a:gd name="T52" fmla="*/ 70 w 102"/>
                  <a:gd name="T53" fmla="*/ 57 h 102"/>
                  <a:gd name="T54" fmla="*/ 71 w 102"/>
                  <a:gd name="T55" fmla="*/ 57 h 102"/>
                  <a:gd name="T56" fmla="*/ 71 w 102"/>
                  <a:gd name="T57" fmla="*/ 57 h 102"/>
                  <a:gd name="T58" fmla="*/ 78 w 102"/>
                  <a:gd name="T59" fmla="*/ 54 h 102"/>
                  <a:gd name="T60" fmla="*/ 101 w 102"/>
                  <a:gd name="T61" fmla="*/ 32 h 102"/>
                  <a:gd name="T62" fmla="*/ 100 w 102"/>
                  <a:gd name="T63" fmla="*/ 29 h 102"/>
                  <a:gd name="T64" fmla="*/ 86 w 102"/>
                  <a:gd name="T65" fmla="*/ 28 h 102"/>
                  <a:gd name="T66" fmla="*/ 86 w 102"/>
                  <a:gd name="T67" fmla="*/ 28 h 102"/>
                  <a:gd name="T68" fmla="*/ 86 w 102"/>
                  <a:gd name="T69"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 h="102">
                    <a:moveTo>
                      <a:pt x="86" y="28"/>
                    </a:moveTo>
                    <a:cubicBezTo>
                      <a:pt x="91" y="23"/>
                      <a:pt x="91" y="23"/>
                      <a:pt x="91" y="23"/>
                    </a:cubicBezTo>
                    <a:cubicBezTo>
                      <a:pt x="93" y="20"/>
                      <a:pt x="93" y="17"/>
                      <a:pt x="91" y="14"/>
                    </a:cubicBezTo>
                    <a:cubicBezTo>
                      <a:pt x="87" y="11"/>
                      <a:pt x="87" y="11"/>
                      <a:pt x="87" y="11"/>
                    </a:cubicBezTo>
                    <a:cubicBezTo>
                      <a:pt x="86" y="10"/>
                      <a:pt x="85" y="9"/>
                      <a:pt x="83" y="9"/>
                    </a:cubicBezTo>
                    <a:cubicBezTo>
                      <a:pt x="82" y="9"/>
                      <a:pt x="80" y="10"/>
                      <a:pt x="79" y="11"/>
                    </a:cubicBezTo>
                    <a:cubicBezTo>
                      <a:pt x="74" y="17"/>
                      <a:pt x="74" y="17"/>
                      <a:pt x="74" y="17"/>
                    </a:cubicBezTo>
                    <a:cubicBezTo>
                      <a:pt x="72" y="2"/>
                      <a:pt x="72" y="2"/>
                      <a:pt x="72" y="2"/>
                    </a:cubicBezTo>
                    <a:cubicBezTo>
                      <a:pt x="72" y="0"/>
                      <a:pt x="71" y="0"/>
                      <a:pt x="70" y="0"/>
                    </a:cubicBezTo>
                    <a:cubicBezTo>
                      <a:pt x="70" y="0"/>
                      <a:pt x="69" y="0"/>
                      <a:pt x="69" y="0"/>
                    </a:cubicBezTo>
                    <a:cubicBezTo>
                      <a:pt x="47" y="23"/>
                      <a:pt x="47" y="23"/>
                      <a:pt x="47" y="23"/>
                    </a:cubicBezTo>
                    <a:cubicBezTo>
                      <a:pt x="45" y="25"/>
                      <a:pt x="44" y="28"/>
                      <a:pt x="44" y="30"/>
                    </a:cubicBezTo>
                    <a:cubicBezTo>
                      <a:pt x="44" y="31"/>
                      <a:pt x="44" y="31"/>
                      <a:pt x="44" y="31"/>
                    </a:cubicBezTo>
                    <a:cubicBezTo>
                      <a:pt x="45" y="45"/>
                      <a:pt x="45" y="45"/>
                      <a:pt x="45" y="45"/>
                    </a:cubicBezTo>
                    <a:cubicBezTo>
                      <a:pt x="37" y="53"/>
                      <a:pt x="37" y="53"/>
                      <a:pt x="37" y="53"/>
                    </a:cubicBezTo>
                    <a:cubicBezTo>
                      <a:pt x="22" y="68"/>
                      <a:pt x="22" y="68"/>
                      <a:pt x="22" y="68"/>
                    </a:cubicBezTo>
                    <a:cubicBezTo>
                      <a:pt x="22" y="68"/>
                      <a:pt x="22" y="68"/>
                      <a:pt x="22" y="68"/>
                    </a:cubicBezTo>
                    <a:cubicBezTo>
                      <a:pt x="8" y="82"/>
                      <a:pt x="8" y="82"/>
                      <a:pt x="8" y="82"/>
                    </a:cubicBezTo>
                    <a:cubicBezTo>
                      <a:pt x="2" y="89"/>
                      <a:pt x="2" y="89"/>
                      <a:pt x="2" y="89"/>
                    </a:cubicBezTo>
                    <a:cubicBezTo>
                      <a:pt x="1" y="90"/>
                      <a:pt x="0" y="91"/>
                      <a:pt x="0" y="92"/>
                    </a:cubicBezTo>
                    <a:cubicBezTo>
                      <a:pt x="0" y="97"/>
                      <a:pt x="0" y="97"/>
                      <a:pt x="0" y="97"/>
                    </a:cubicBezTo>
                    <a:cubicBezTo>
                      <a:pt x="0" y="100"/>
                      <a:pt x="2" y="102"/>
                      <a:pt x="5" y="102"/>
                    </a:cubicBezTo>
                    <a:cubicBezTo>
                      <a:pt x="5" y="102"/>
                      <a:pt x="5" y="102"/>
                      <a:pt x="5" y="102"/>
                    </a:cubicBezTo>
                    <a:cubicBezTo>
                      <a:pt x="10" y="102"/>
                      <a:pt x="10" y="102"/>
                      <a:pt x="10" y="102"/>
                    </a:cubicBezTo>
                    <a:cubicBezTo>
                      <a:pt x="11" y="102"/>
                      <a:pt x="12" y="101"/>
                      <a:pt x="13" y="100"/>
                    </a:cubicBezTo>
                    <a:cubicBezTo>
                      <a:pt x="57" y="56"/>
                      <a:pt x="57" y="56"/>
                      <a:pt x="57" y="56"/>
                    </a:cubicBezTo>
                    <a:cubicBezTo>
                      <a:pt x="70" y="57"/>
                      <a:pt x="70" y="57"/>
                      <a:pt x="70" y="57"/>
                    </a:cubicBezTo>
                    <a:cubicBezTo>
                      <a:pt x="71" y="57"/>
                      <a:pt x="71" y="57"/>
                      <a:pt x="71" y="57"/>
                    </a:cubicBezTo>
                    <a:cubicBezTo>
                      <a:pt x="71" y="57"/>
                      <a:pt x="71" y="57"/>
                      <a:pt x="71" y="57"/>
                    </a:cubicBezTo>
                    <a:cubicBezTo>
                      <a:pt x="74" y="57"/>
                      <a:pt x="77" y="56"/>
                      <a:pt x="78" y="54"/>
                    </a:cubicBezTo>
                    <a:cubicBezTo>
                      <a:pt x="101" y="32"/>
                      <a:pt x="101" y="32"/>
                      <a:pt x="101" y="32"/>
                    </a:cubicBezTo>
                    <a:cubicBezTo>
                      <a:pt x="102" y="31"/>
                      <a:pt x="101" y="29"/>
                      <a:pt x="100" y="29"/>
                    </a:cubicBezTo>
                    <a:lnTo>
                      <a:pt x="86" y="28"/>
                    </a:lnTo>
                    <a:close/>
                    <a:moveTo>
                      <a:pt x="86" y="28"/>
                    </a:moveTo>
                    <a:cubicBezTo>
                      <a:pt x="86" y="28"/>
                      <a:pt x="86" y="28"/>
                      <a:pt x="86" y="28"/>
                    </a:cubicBezTo>
                  </a:path>
                </a:pathLst>
              </a:custGeom>
              <a:grpFill/>
              <a:ln>
                <a:noFill/>
              </a:ln>
            </p:spPr>
            <p:txBody>
              <a:bodyPr vert="horz" wrap="square" lIns="83999" tIns="41999" rIns="83999" bIns="41999" numCol="1" anchor="t" anchorCtr="0" compatLnSpc="1"/>
              <a:lstStyle/>
              <a:p>
                <a:endParaRPr lang="zh-CN" altLang="en-US" sz="2025">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133" name="组合 132"/>
          <p:cNvGrpSpPr/>
          <p:nvPr/>
        </p:nvGrpSpPr>
        <p:grpSpPr>
          <a:xfrm>
            <a:off x="5106736" y="1821265"/>
            <a:ext cx="5919303" cy="1203337"/>
            <a:chOff x="5087888" y="1678834"/>
            <a:chExt cx="6443692" cy="1309940"/>
          </a:xfrm>
        </p:grpSpPr>
        <p:sp>
          <p:nvSpPr>
            <p:cNvPr id="134" name="任意多边形 133"/>
            <p:cNvSpPr/>
            <p:nvPr/>
          </p:nvSpPr>
          <p:spPr>
            <a:xfrm rot="16200000" flipH="1">
              <a:off x="7654764" y="-888042"/>
              <a:ext cx="1309939" cy="6443692"/>
            </a:xfrm>
            <a:custGeom>
              <a:avLst/>
              <a:gdLst>
                <a:gd name="connsiteX0" fmla="*/ 1632490 w 1632490"/>
                <a:gd name="connsiteY0" fmla="*/ 7785467 h 8030341"/>
                <a:gd name="connsiteX1" fmla="*/ 1632490 w 1632490"/>
                <a:gd name="connsiteY1" fmla="*/ 244875 h 8030341"/>
                <a:gd name="connsiteX2" fmla="*/ 816246 w 1632490"/>
                <a:gd name="connsiteY2" fmla="*/ 0 h 8030341"/>
                <a:gd name="connsiteX3" fmla="*/ 1 w 1632490"/>
                <a:gd name="connsiteY3" fmla="*/ 244875 h 8030341"/>
                <a:gd name="connsiteX4" fmla="*/ 1 w 1632490"/>
                <a:gd name="connsiteY4" fmla="*/ 6297784 h 8030341"/>
                <a:gd name="connsiteX5" fmla="*/ 0 w 1632490"/>
                <a:gd name="connsiteY5" fmla="*/ 6297785 h 8030341"/>
                <a:gd name="connsiteX6" fmla="*/ 1 w 1632490"/>
                <a:gd name="connsiteY6" fmla="*/ 6297785 h 8030341"/>
                <a:gd name="connsiteX7" fmla="*/ 1 w 1632490"/>
                <a:gd name="connsiteY7" fmla="*/ 6297785 h 8030341"/>
                <a:gd name="connsiteX8" fmla="*/ 0 w 1632490"/>
                <a:gd name="connsiteY8" fmla="*/ 6297785 h 8030341"/>
                <a:gd name="connsiteX9" fmla="*/ 0 w 1632490"/>
                <a:gd name="connsiteY9" fmla="*/ 7785468 h 8030341"/>
                <a:gd name="connsiteX10" fmla="*/ 816246 w 1632490"/>
                <a:gd name="connsiteY10" fmla="*/ 8030341 h 8030341"/>
                <a:gd name="connsiteX11" fmla="*/ 1632490 w 1632490"/>
                <a:gd name="connsiteY11" fmla="*/ 7785468 h 8030341"/>
                <a:gd name="connsiteX12" fmla="*/ 1632490 w 1632490"/>
                <a:gd name="connsiteY12" fmla="*/ 7785467 h 8030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32490" h="8030341">
                  <a:moveTo>
                    <a:pt x="1632490" y="7785467"/>
                  </a:moveTo>
                  <a:lnTo>
                    <a:pt x="1632490" y="244875"/>
                  </a:lnTo>
                  <a:lnTo>
                    <a:pt x="816246" y="0"/>
                  </a:lnTo>
                  <a:lnTo>
                    <a:pt x="1" y="244875"/>
                  </a:lnTo>
                  <a:lnTo>
                    <a:pt x="1" y="6297784"/>
                  </a:lnTo>
                  <a:lnTo>
                    <a:pt x="0" y="6297785"/>
                  </a:lnTo>
                  <a:lnTo>
                    <a:pt x="1" y="6297785"/>
                  </a:lnTo>
                  <a:lnTo>
                    <a:pt x="1" y="6297785"/>
                  </a:lnTo>
                  <a:lnTo>
                    <a:pt x="0" y="6297785"/>
                  </a:lnTo>
                  <a:lnTo>
                    <a:pt x="0" y="7785468"/>
                  </a:lnTo>
                  <a:lnTo>
                    <a:pt x="816246" y="8030341"/>
                  </a:lnTo>
                  <a:lnTo>
                    <a:pt x="1632490" y="7785468"/>
                  </a:lnTo>
                  <a:lnTo>
                    <a:pt x="1632490" y="7785467"/>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2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5" name="任意多边形 134"/>
            <p:cNvSpPr/>
            <p:nvPr/>
          </p:nvSpPr>
          <p:spPr>
            <a:xfrm rot="16200000" flipH="1">
              <a:off x="4701629" y="2065096"/>
              <a:ext cx="1309938" cy="537418"/>
            </a:xfrm>
            <a:custGeom>
              <a:avLst/>
              <a:gdLst>
                <a:gd name="connsiteX0" fmla="*/ 1632489 w 1632489"/>
                <a:gd name="connsiteY0" fmla="*/ 244873 h 669748"/>
                <a:gd name="connsiteX1" fmla="*/ 816245 w 1632489"/>
                <a:gd name="connsiteY1" fmla="*/ 0 h 669748"/>
                <a:gd name="connsiteX2" fmla="*/ 0 w 1632489"/>
                <a:gd name="connsiteY2" fmla="*/ 244873 h 669748"/>
                <a:gd name="connsiteX3" fmla="*/ 1632489 w 1632489"/>
                <a:gd name="connsiteY3" fmla="*/ 648921 h 669748"/>
                <a:gd name="connsiteX4" fmla="*/ 1632489 w 1632489"/>
                <a:gd name="connsiteY4" fmla="*/ 244874 h 669748"/>
                <a:gd name="connsiteX5" fmla="*/ 0 w 1632489"/>
                <a:gd name="connsiteY5" fmla="*/ 244874 h 669748"/>
                <a:gd name="connsiteX6" fmla="*/ 0 w 1632489"/>
                <a:gd name="connsiteY6" fmla="*/ 648921 h 669748"/>
                <a:gd name="connsiteX7" fmla="*/ 816246 w 1632489"/>
                <a:gd name="connsiteY7" fmla="*/ 404048 h 669748"/>
                <a:gd name="connsiteX8" fmla="*/ 1632489 w 1632489"/>
                <a:gd name="connsiteY8" fmla="*/ 669748 h 669748"/>
                <a:gd name="connsiteX9" fmla="*/ 1632489 w 1632489"/>
                <a:gd name="connsiteY9" fmla="*/ 669747 h 669748"/>
                <a:gd name="connsiteX10" fmla="*/ 0 w 1632489"/>
                <a:gd name="connsiteY10" fmla="*/ 669747 h 669748"/>
                <a:gd name="connsiteX11" fmla="*/ 0 w 1632489"/>
                <a:gd name="connsiteY11" fmla="*/ 669748 h 66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2489" h="669748">
                  <a:moveTo>
                    <a:pt x="1632489" y="244873"/>
                  </a:moveTo>
                  <a:lnTo>
                    <a:pt x="816245" y="0"/>
                  </a:lnTo>
                  <a:lnTo>
                    <a:pt x="0" y="244873"/>
                  </a:lnTo>
                  <a:close/>
                  <a:moveTo>
                    <a:pt x="1632489" y="648921"/>
                  </a:moveTo>
                  <a:lnTo>
                    <a:pt x="1632489" y="244874"/>
                  </a:lnTo>
                  <a:lnTo>
                    <a:pt x="0" y="244874"/>
                  </a:lnTo>
                  <a:lnTo>
                    <a:pt x="0" y="648921"/>
                  </a:lnTo>
                  <a:lnTo>
                    <a:pt x="816246" y="404048"/>
                  </a:lnTo>
                  <a:close/>
                  <a:moveTo>
                    <a:pt x="1632489" y="669748"/>
                  </a:moveTo>
                  <a:lnTo>
                    <a:pt x="1632489" y="669747"/>
                  </a:lnTo>
                  <a:lnTo>
                    <a:pt x="0" y="669747"/>
                  </a:lnTo>
                  <a:lnTo>
                    <a:pt x="0" y="669748"/>
                  </a:lnTo>
                  <a:close/>
                </a:path>
              </a:pathLst>
            </a:custGeom>
            <a:solidFill>
              <a:srgbClr val="2B6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2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8" name="任意多边形 137"/>
            <p:cNvSpPr/>
            <p:nvPr/>
          </p:nvSpPr>
          <p:spPr>
            <a:xfrm rot="5400000">
              <a:off x="10607902" y="2065096"/>
              <a:ext cx="1309938" cy="537418"/>
            </a:xfrm>
            <a:custGeom>
              <a:avLst/>
              <a:gdLst>
                <a:gd name="connsiteX0" fmla="*/ 1632489 w 1632489"/>
                <a:gd name="connsiteY0" fmla="*/ 244873 h 669748"/>
                <a:gd name="connsiteX1" fmla="*/ 816245 w 1632489"/>
                <a:gd name="connsiteY1" fmla="*/ 0 h 669748"/>
                <a:gd name="connsiteX2" fmla="*/ 0 w 1632489"/>
                <a:gd name="connsiteY2" fmla="*/ 244873 h 669748"/>
                <a:gd name="connsiteX3" fmla="*/ 1632489 w 1632489"/>
                <a:gd name="connsiteY3" fmla="*/ 648921 h 669748"/>
                <a:gd name="connsiteX4" fmla="*/ 1632489 w 1632489"/>
                <a:gd name="connsiteY4" fmla="*/ 244874 h 669748"/>
                <a:gd name="connsiteX5" fmla="*/ 0 w 1632489"/>
                <a:gd name="connsiteY5" fmla="*/ 244874 h 669748"/>
                <a:gd name="connsiteX6" fmla="*/ 0 w 1632489"/>
                <a:gd name="connsiteY6" fmla="*/ 648921 h 669748"/>
                <a:gd name="connsiteX7" fmla="*/ 816246 w 1632489"/>
                <a:gd name="connsiteY7" fmla="*/ 404048 h 669748"/>
                <a:gd name="connsiteX8" fmla="*/ 1632489 w 1632489"/>
                <a:gd name="connsiteY8" fmla="*/ 669748 h 669748"/>
                <a:gd name="connsiteX9" fmla="*/ 1632489 w 1632489"/>
                <a:gd name="connsiteY9" fmla="*/ 669747 h 669748"/>
                <a:gd name="connsiteX10" fmla="*/ 0 w 1632489"/>
                <a:gd name="connsiteY10" fmla="*/ 669747 h 669748"/>
                <a:gd name="connsiteX11" fmla="*/ 0 w 1632489"/>
                <a:gd name="connsiteY11" fmla="*/ 669748 h 66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2489" h="669748">
                  <a:moveTo>
                    <a:pt x="1632489" y="244873"/>
                  </a:moveTo>
                  <a:lnTo>
                    <a:pt x="816245" y="0"/>
                  </a:lnTo>
                  <a:lnTo>
                    <a:pt x="0" y="244873"/>
                  </a:lnTo>
                  <a:close/>
                  <a:moveTo>
                    <a:pt x="1632489" y="648921"/>
                  </a:moveTo>
                  <a:lnTo>
                    <a:pt x="1632489" y="244874"/>
                  </a:lnTo>
                  <a:lnTo>
                    <a:pt x="0" y="244874"/>
                  </a:lnTo>
                  <a:lnTo>
                    <a:pt x="0" y="648921"/>
                  </a:lnTo>
                  <a:lnTo>
                    <a:pt x="816246" y="404048"/>
                  </a:lnTo>
                  <a:close/>
                  <a:moveTo>
                    <a:pt x="1632489" y="669748"/>
                  </a:moveTo>
                  <a:lnTo>
                    <a:pt x="1632489" y="669747"/>
                  </a:lnTo>
                  <a:lnTo>
                    <a:pt x="0" y="669747"/>
                  </a:lnTo>
                  <a:lnTo>
                    <a:pt x="0" y="669748"/>
                  </a:lnTo>
                  <a:close/>
                </a:path>
              </a:pathLst>
            </a:custGeom>
            <a:solidFill>
              <a:srgbClr val="2B6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25"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9" name="TextBox 8"/>
            <p:cNvSpPr txBox="1"/>
            <p:nvPr/>
          </p:nvSpPr>
          <p:spPr>
            <a:xfrm>
              <a:off x="5581498" y="2026027"/>
              <a:ext cx="568875" cy="615500"/>
            </a:xfrm>
            <a:prstGeom prst="rect">
              <a:avLst/>
            </a:prstGeom>
            <a:noFill/>
          </p:spPr>
          <p:txBody>
            <a:bodyPr wrap="none" lIns="0" tIns="0" rIns="0" bIns="0" rtlCol="0">
              <a:spAutoFit/>
            </a:bodyPr>
            <a:lstStyle/>
            <a:p>
              <a:pPr algn="ctr"/>
              <a:r>
                <a:rPr lang="en-US" altLang="zh-CN" sz="3675"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rPr>
                <a:t>01</a:t>
              </a:r>
              <a:endParaRPr lang="zh-CN" altLang="en-US" sz="3675"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40" name="组合 139"/>
          <p:cNvGrpSpPr/>
          <p:nvPr/>
        </p:nvGrpSpPr>
        <p:grpSpPr>
          <a:xfrm>
            <a:off x="5106736" y="3124993"/>
            <a:ext cx="5919303" cy="1203337"/>
            <a:chOff x="5087888" y="3098059"/>
            <a:chExt cx="6443692" cy="1309940"/>
          </a:xfrm>
        </p:grpSpPr>
        <p:sp>
          <p:nvSpPr>
            <p:cNvPr id="141" name="任意多边形 140"/>
            <p:cNvSpPr/>
            <p:nvPr/>
          </p:nvSpPr>
          <p:spPr>
            <a:xfrm rot="16200000" flipH="1">
              <a:off x="7654764" y="531183"/>
              <a:ext cx="1309939" cy="6443692"/>
            </a:xfrm>
            <a:custGeom>
              <a:avLst/>
              <a:gdLst>
                <a:gd name="connsiteX0" fmla="*/ 1632490 w 1632490"/>
                <a:gd name="connsiteY0" fmla="*/ 7785467 h 8030341"/>
                <a:gd name="connsiteX1" fmla="*/ 1632490 w 1632490"/>
                <a:gd name="connsiteY1" fmla="*/ 244875 h 8030341"/>
                <a:gd name="connsiteX2" fmla="*/ 816246 w 1632490"/>
                <a:gd name="connsiteY2" fmla="*/ 0 h 8030341"/>
                <a:gd name="connsiteX3" fmla="*/ 1 w 1632490"/>
                <a:gd name="connsiteY3" fmla="*/ 244875 h 8030341"/>
                <a:gd name="connsiteX4" fmla="*/ 1 w 1632490"/>
                <a:gd name="connsiteY4" fmla="*/ 6297784 h 8030341"/>
                <a:gd name="connsiteX5" fmla="*/ 0 w 1632490"/>
                <a:gd name="connsiteY5" fmla="*/ 6297785 h 8030341"/>
                <a:gd name="connsiteX6" fmla="*/ 1 w 1632490"/>
                <a:gd name="connsiteY6" fmla="*/ 6297785 h 8030341"/>
                <a:gd name="connsiteX7" fmla="*/ 1 w 1632490"/>
                <a:gd name="connsiteY7" fmla="*/ 6297785 h 8030341"/>
                <a:gd name="connsiteX8" fmla="*/ 0 w 1632490"/>
                <a:gd name="connsiteY8" fmla="*/ 6297785 h 8030341"/>
                <a:gd name="connsiteX9" fmla="*/ 0 w 1632490"/>
                <a:gd name="connsiteY9" fmla="*/ 7785468 h 8030341"/>
                <a:gd name="connsiteX10" fmla="*/ 816246 w 1632490"/>
                <a:gd name="connsiteY10" fmla="*/ 8030341 h 8030341"/>
                <a:gd name="connsiteX11" fmla="*/ 1632490 w 1632490"/>
                <a:gd name="connsiteY11" fmla="*/ 7785468 h 8030341"/>
                <a:gd name="connsiteX12" fmla="*/ 1632490 w 1632490"/>
                <a:gd name="connsiteY12" fmla="*/ 7785467 h 8030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32490" h="8030341">
                  <a:moveTo>
                    <a:pt x="1632490" y="7785467"/>
                  </a:moveTo>
                  <a:lnTo>
                    <a:pt x="1632490" y="244875"/>
                  </a:lnTo>
                  <a:lnTo>
                    <a:pt x="816246" y="0"/>
                  </a:lnTo>
                  <a:lnTo>
                    <a:pt x="1" y="244875"/>
                  </a:lnTo>
                  <a:lnTo>
                    <a:pt x="1" y="6297784"/>
                  </a:lnTo>
                  <a:lnTo>
                    <a:pt x="0" y="6297785"/>
                  </a:lnTo>
                  <a:lnTo>
                    <a:pt x="1" y="6297785"/>
                  </a:lnTo>
                  <a:lnTo>
                    <a:pt x="1" y="6297785"/>
                  </a:lnTo>
                  <a:lnTo>
                    <a:pt x="0" y="6297785"/>
                  </a:lnTo>
                  <a:lnTo>
                    <a:pt x="0" y="7785468"/>
                  </a:lnTo>
                  <a:lnTo>
                    <a:pt x="816246" y="8030341"/>
                  </a:lnTo>
                  <a:lnTo>
                    <a:pt x="1632490" y="7785468"/>
                  </a:lnTo>
                  <a:lnTo>
                    <a:pt x="1632490" y="7785467"/>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2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2" name="任意多边形 141"/>
            <p:cNvSpPr/>
            <p:nvPr/>
          </p:nvSpPr>
          <p:spPr>
            <a:xfrm rot="16200000" flipH="1">
              <a:off x="4701629" y="3484321"/>
              <a:ext cx="1309938" cy="537418"/>
            </a:xfrm>
            <a:custGeom>
              <a:avLst/>
              <a:gdLst>
                <a:gd name="connsiteX0" fmla="*/ 1632489 w 1632489"/>
                <a:gd name="connsiteY0" fmla="*/ 244873 h 669748"/>
                <a:gd name="connsiteX1" fmla="*/ 816245 w 1632489"/>
                <a:gd name="connsiteY1" fmla="*/ 0 h 669748"/>
                <a:gd name="connsiteX2" fmla="*/ 0 w 1632489"/>
                <a:gd name="connsiteY2" fmla="*/ 244873 h 669748"/>
                <a:gd name="connsiteX3" fmla="*/ 1632489 w 1632489"/>
                <a:gd name="connsiteY3" fmla="*/ 648921 h 669748"/>
                <a:gd name="connsiteX4" fmla="*/ 1632489 w 1632489"/>
                <a:gd name="connsiteY4" fmla="*/ 244874 h 669748"/>
                <a:gd name="connsiteX5" fmla="*/ 0 w 1632489"/>
                <a:gd name="connsiteY5" fmla="*/ 244874 h 669748"/>
                <a:gd name="connsiteX6" fmla="*/ 0 w 1632489"/>
                <a:gd name="connsiteY6" fmla="*/ 648921 h 669748"/>
                <a:gd name="connsiteX7" fmla="*/ 816246 w 1632489"/>
                <a:gd name="connsiteY7" fmla="*/ 404048 h 669748"/>
                <a:gd name="connsiteX8" fmla="*/ 1632489 w 1632489"/>
                <a:gd name="connsiteY8" fmla="*/ 669748 h 669748"/>
                <a:gd name="connsiteX9" fmla="*/ 1632489 w 1632489"/>
                <a:gd name="connsiteY9" fmla="*/ 669747 h 669748"/>
                <a:gd name="connsiteX10" fmla="*/ 0 w 1632489"/>
                <a:gd name="connsiteY10" fmla="*/ 669747 h 669748"/>
                <a:gd name="connsiteX11" fmla="*/ 0 w 1632489"/>
                <a:gd name="connsiteY11" fmla="*/ 669748 h 66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2489" h="669748">
                  <a:moveTo>
                    <a:pt x="1632489" y="244873"/>
                  </a:moveTo>
                  <a:lnTo>
                    <a:pt x="816245" y="0"/>
                  </a:lnTo>
                  <a:lnTo>
                    <a:pt x="0" y="244873"/>
                  </a:lnTo>
                  <a:close/>
                  <a:moveTo>
                    <a:pt x="1632489" y="648921"/>
                  </a:moveTo>
                  <a:lnTo>
                    <a:pt x="1632489" y="244874"/>
                  </a:lnTo>
                  <a:lnTo>
                    <a:pt x="0" y="244874"/>
                  </a:lnTo>
                  <a:lnTo>
                    <a:pt x="0" y="648921"/>
                  </a:lnTo>
                  <a:lnTo>
                    <a:pt x="816246" y="404048"/>
                  </a:lnTo>
                  <a:close/>
                  <a:moveTo>
                    <a:pt x="1632489" y="669748"/>
                  </a:moveTo>
                  <a:lnTo>
                    <a:pt x="1632489" y="669747"/>
                  </a:lnTo>
                  <a:lnTo>
                    <a:pt x="0" y="669747"/>
                  </a:lnTo>
                  <a:lnTo>
                    <a:pt x="0" y="669748"/>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2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3" name="任意多边形 142"/>
            <p:cNvSpPr/>
            <p:nvPr/>
          </p:nvSpPr>
          <p:spPr>
            <a:xfrm rot="5400000">
              <a:off x="10607902" y="3484321"/>
              <a:ext cx="1309938" cy="537418"/>
            </a:xfrm>
            <a:custGeom>
              <a:avLst/>
              <a:gdLst>
                <a:gd name="connsiteX0" fmla="*/ 1632489 w 1632489"/>
                <a:gd name="connsiteY0" fmla="*/ 244873 h 669748"/>
                <a:gd name="connsiteX1" fmla="*/ 816245 w 1632489"/>
                <a:gd name="connsiteY1" fmla="*/ 0 h 669748"/>
                <a:gd name="connsiteX2" fmla="*/ 0 w 1632489"/>
                <a:gd name="connsiteY2" fmla="*/ 244873 h 669748"/>
                <a:gd name="connsiteX3" fmla="*/ 1632489 w 1632489"/>
                <a:gd name="connsiteY3" fmla="*/ 648921 h 669748"/>
                <a:gd name="connsiteX4" fmla="*/ 1632489 w 1632489"/>
                <a:gd name="connsiteY4" fmla="*/ 244874 h 669748"/>
                <a:gd name="connsiteX5" fmla="*/ 0 w 1632489"/>
                <a:gd name="connsiteY5" fmla="*/ 244874 h 669748"/>
                <a:gd name="connsiteX6" fmla="*/ 0 w 1632489"/>
                <a:gd name="connsiteY6" fmla="*/ 648921 h 669748"/>
                <a:gd name="connsiteX7" fmla="*/ 816246 w 1632489"/>
                <a:gd name="connsiteY7" fmla="*/ 404048 h 669748"/>
                <a:gd name="connsiteX8" fmla="*/ 1632489 w 1632489"/>
                <a:gd name="connsiteY8" fmla="*/ 669748 h 669748"/>
                <a:gd name="connsiteX9" fmla="*/ 1632489 w 1632489"/>
                <a:gd name="connsiteY9" fmla="*/ 669747 h 669748"/>
                <a:gd name="connsiteX10" fmla="*/ 0 w 1632489"/>
                <a:gd name="connsiteY10" fmla="*/ 669747 h 669748"/>
                <a:gd name="connsiteX11" fmla="*/ 0 w 1632489"/>
                <a:gd name="connsiteY11" fmla="*/ 669748 h 66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2489" h="669748">
                  <a:moveTo>
                    <a:pt x="1632489" y="244873"/>
                  </a:moveTo>
                  <a:lnTo>
                    <a:pt x="816245" y="0"/>
                  </a:lnTo>
                  <a:lnTo>
                    <a:pt x="0" y="244873"/>
                  </a:lnTo>
                  <a:close/>
                  <a:moveTo>
                    <a:pt x="1632489" y="648921"/>
                  </a:moveTo>
                  <a:lnTo>
                    <a:pt x="1632489" y="244874"/>
                  </a:lnTo>
                  <a:lnTo>
                    <a:pt x="0" y="244874"/>
                  </a:lnTo>
                  <a:lnTo>
                    <a:pt x="0" y="648921"/>
                  </a:lnTo>
                  <a:lnTo>
                    <a:pt x="816246" y="404048"/>
                  </a:lnTo>
                  <a:close/>
                  <a:moveTo>
                    <a:pt x="1632489" y="669748"/>
                  </a:moveTo>
                  <a:lnTo>
                    <a:pt x="1632489" y="669747"/>
                  </a:lnTo>
                  <a:lnTo>
                    <a:pt x="0" y="669747"/>
                  </a:lnTo>
                  <a:lnTo>
                    <a:pt x="0" y="669748"/>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2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4" name="TextBox 8"/>
            <p:cNvSpPr txBox="1"/>
            <p:nvPr/>
          </p:nvSpPr>
          <p:spPr>
            <a:xfrm>
              <a:off x="5579614" y="3442053"/>
              <a:ext cx="568875" cy="615500"/>
            </a:xfrm>
            <a:prstGeom prst="rect">
              <a:avLst/>
            </a:prstGeom>
            <a:noFill/>
          </p:spPr>
          <p:txBody>
            <a:bodyPr wrap="none" lIns="0" tIns="0" rIns="0" bIns="0" rtlCol="0">
              <a:spAutoFit/>
            </a:bodyPr>
            <a:lstStyle/>
            <a:p>
              <a:pPr algn="ctr"/>
              <a:r>
                <a:rPr lang="en-US" altLang="zh-CN" sz="3675"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02</a:t>
              </a:r>
              <a:endParaRPr lang="zh-CN" altLang="en-US" sz="3675"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6" name="TextBox 14"/>
            <p:cNvSpPr txBox="1"/>
            <p:nvPr/>
          </p:nvSpPr>
          <p:spPr>
            <a:xfrm>
              <a:off x="6257762" y="3419044"/>
              <a:ext cx="4641364" cy="677065"/>
            </a:xfrm>
            <a:prstGeom prst="rect">
              <a:avLst/>
            </a:prstGeom>
            <a:noFill/>
          </p:spPr>
          <p:txBody>
            <a:bodyPr wrap="square" lIns="0" tIns="0" rIns="0" bIns="0" rtlCol="0">
              <a:spAutoFit/>
            </a:bodyPr>
            <a:lstStyle/>
            <a:p>
              <a:r>
                <a:rPr lang="zh-CN" altLang="zh-CN" sz="2020" b="1" dirty="0">
                  <a:solidFill>
                    <a:schemeClr val="tx2"/>
                  </a:solidFill>
                  <a:latin typeface="Arial" panose="020B0604020202020204" pitchFamily="34" charset="0"/>
                  <a:ea typeface="微软雅黑" panose="020B0503020204020204" pitchFamily="34" charset="-122"/>
                  <a:cs typeface="+mn-ea"/>
                </a:rPr>
                <a:t>严禁将办公资料带离办公场所，确因工作需要，须经严格审批并记录备案</a:t>
              </a:r>
              <a:endParaRPr lang="zh-CN" altLang="en-US" sz="2020" b="1"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47" name="组合 146"/>
          <p:cNvGrpSpPr/>
          <p:nvPr/>
        </p:nvGrpSpPr>
        <p:grpSpPr>
          <a:xfrm>
            <a:off x="5106736" y="2255346"/>
            <a:ext cx="5919303" cy="3376712"/>
            <a:chOff x="5087888" y="2151371"/>
            <a:chExt cx="6443692" cy="3675853"/>
          </a:xfrm>
        </p:grpSpPr>
        <p:sp>
          <p:nvSpPr>
            <p:cNvPr id="148" name="任意多边形 147"/>
            <p:cNvSpPr/>
            <p:nvPr/>
          </p:nvSpPr>
          <p:spPr>
            <a:xfrm rot="16200000" flipH="1">
              <a:off x="7654764" y="1950408"/>
              <a:ext cx="1309939" cy="6443692"/>
            </a:xfrm>
            <a:custGeom>
              <a:avLst/>
              <a:gdLst>
                <a:gd name="connsiteX0" fmla="*/ 1632490 w 1632490"/>
                <a:gd name="connsiteY0" fmla="*/ 7785467 h 8030341"/>
                <a:gd name="connsiteX1" fmla="*/ 1632490 w 1632490"/>
                <a:gd name="connsiteY1" fmla="*/ 244875 h 8030341"/>
                <a:gd name="connsiteX2" fmla="*/ 816246 w 1632490"/>
                <a:gd name="connsiteY2" fmla="*/ 0 h 8030341"/>
                <a:gd name="connsiteX3" fmla="*/ 1 w 1632490"/>
                <a:gd name="connsiteY3" fmla="*/ 244875 h 8030341"/>
                <a:gd name="connsiteX4" fmla="*/ 1 w 1632490"/>
                <a:gd name="connsiteY4" fmla="*/ 6297784 h 8030341"/>
                <a:gd name="connsiteX5" fmla="*/ 0 w 1632490"/>
                <a:gd name="connsiteY5" fmla="*/ 6297785 h 8030341"/>
                <a:gd name="connsiteX6" fmla="*/ 1 w 1632490"/>
                <a:gd name="connsiteY6" fmla="*/ 6297785 h 8030341"/>
                <a:gd name="connsiteX7" fmla="*/ 1 w 1632490"/>
                <a:gd name="connsiteY7" fmla="*/ 6297785 h 8030341"/>
                <a:gd name="connsiteX8" fmla="*/ 0 w 1632490"/>
                <a:gd name="connsiteY8" fmla="*/ 6297785 h 8030341"/>
                <a:gd name="connsiteX9" fmla="*/ 0 w 1632490"/>
                <a:gd name="connsiteY9" fmla="*/ 7785468 h 8030341"/>
                <a:gd name="connsiteX10" fmla="*/ 816246 w 1632490"/>
                <a:gd name="connsiteY10" fmla="*/ 8030341 h 8030341"/>
                <a:gd name="connsiteX11" fmla="*/ 1632490 w 1632490"/>
                <a:gd name="connsiteY11" fmla="*/ 7785468 h 8030341"/>
                <a:gd name="connsiteX12" fmla="*/ 1632490 w 1632490"/>
                <a:gd name="connsiteY12" fmla="*/ 7785467 h 8030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32490" h="8030341">
                  <a:moveTo>
                    <a:pt x="1632490" y="7785467"/>
                  </a:moveTo>
                  <a:lnTo>
                    <a:pt x="1632490" y="244875"/>
                  </a:lnTo>
                  <a:lnTo>
                    <a:pt x="816246" y="0"/>
                  </a:lnTo>
                  <a:lnTo>
                    <a:pt x="1" y="244875"/>
                  </a:lnTo>
                  <a:lnTo>
                    <a:pt x="1" y="6297784"/>
                  </a:lnTo>
                  <a:lnTo>
                    <a:pt x="0" y="6297785"/>
                  </a:lnTo>
                  <a:lnTo>
                    <a:pt x="1" y="6297785"/>
                  </a:lnTo>
                  <a:lnTo>
                    <a:pt x="1" y="6297785"/>
                  </a:lnTo>
                  <a:lnTo>
                    <a:pt x="0" y="6297785"/>
                  </a:lnTo>
                  <a:lnTo>
                    <a:pt x="0" y="7785468"/>
                  </a:lnTo>
                  <a:lnTo>
                    <a:pt x="816246" y="8030341"/>
                  </a:lnTo>
                  <a:lnTo>
                    <a:pt x="1632490" y="7785468"/>
                  </a:lnTo>
                  <a:lnTo>
                    <a:pt x="1632490" y="7785467"/>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2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9" name="任意多边形 148"/>
            <p:cNvSpPr/>
            <p:nvPr/>
          </p:nvSpPr>
          <p:spPr>
            <a:xfrm rot="16200000" flipH="1">
              <a:off x="4701629" y="4903546"/>
              <a:ext cx="1309938" cy="537418"/>
            </a:xfrm>
            <a:custGeom>
              <a:avLst/>
              <a:gdLst>
                <a:gd name="connsiteX0" fmla="*/ 1632489 w 1632489"/>
                <a:gd name="connsiteY0" fmla="*/ 244873 h 669748"/>
                <a:gd name="connsiteX1" fmla="*/ 816245 w 1632489"/>
                <a:gd name="connsiteY1" fmla="*/ 0 h 669748"/>
                <a:gd name="connsiteX2" fmla="*/ 0 w 1632489"/>
                <a:gd name="connsiteY2" fmla="*/ 244873 h 669748"/>
                <a:gd name="connsiteX3" fmla="*/ 1632489 w 1632489"/>
                <a:gd name="connsiteY3" fmla="*/ 648921 h 669748"/>
                <a:gd name="connsiteX4" fmla="*/ 1632489 w 1632489"/>
                <a:gd name="connsiteY4" fmla="*/ 244874 h 669748"/>
                <a:gd name="connsiteX5" fmla="*/ 0 w 1632489"/>
                <a:gd name="connsiteY5" fmla="*/ 244874 h 669748"/>
                <a:gd name="connsiteX6" fmla="*/ 0 w 1632489"/>
                <a:gd name="connsiteY6" fmla="*/ 648921 h 669748"/>
                <a:gd name="connsiteX7" fmla="*/ 816246 w 1632489"/>
                <a:gd name="connsiteY7" fmla="*/ 404048 h 669748"/>
                <a:gd name="connsiteX8" fmla="*/ 1632489 w 1632489"/>
                <a:gd name="connsiteY8" fmla="*/ 669748 h 669748"/>
                <a:gd name="connsiteX9" fmla="*/ 1632489 w 1632489"/>
                <a:gd name="connsiteY9" fmla="*/ 669747 h 669748"/>
                <a:gd name="connsiteX10" fmla="*/ 0 w 1632489"/>
                <a:gd name="connsiteY10" fmla="*/ 669747 h 669748"/>
                <a:gd name="connsiteX11" fmla="*/ 0 w 1632489"/>
                <a:gd name="connsiteY11" fmla="*/ 669748 h 66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2489" h="669748">
                  <a:moveTo>
                    <a:pt x="1632489" y="244873"/>
                  </a:moveTo>
                  <a:lnTo>
                    <a:pt x="816245" y="0"/>
                  </a:lnTo>
                  <a:lnTo>
                    <a:pt x="0" y="244873"/>
                  </a:lnTo>
                  <a:close/>
                  <a:moveTo>
                    <a:pt x="1632489" y="648921"/>
                  </a:moveTo>
                  <a:lnTo>
                    <a:pt x="1632489" y="244874"/>
                  </a:lnTo>
                  <a:lnTo>
                    <a:pt x="0" y="244874"/>
                  </a:lnTo>
                  <a:lnTo>
                    <a:pt x="0" y="648921"/>
                  </a:lnTo>
                  <a:lnTo>
                    <a:pt x="816246" y="404048"/>
                  </a:lnTo>
                  <a:close/>
                  <a:moveTo>
                    <a:pt x="1632489" y="669748"/>
                  </a:moveTo>
                  <a:lnTo>
                    <a:pt x="1632489" y="669747"/>
                  </a:lnTo>
                  <a:lnTo>
                    <a:pt x="0" y="669747"/>
                  </a:lnTo>
                  <a:lnTo>
                    <a:pt x="0" y="669748"/>
                  </a:lnTo>
                  <a:close/>
                </a:path>
              </a:pathLst>
            </a:custGeom>
            <a:solidFill>
              <a:srgbClr val="2B6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25"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0" name="任意多边形 149"/>
            <p:cNvSpPr/>
            <p:nvPr/>
          </p:nvSpPr>
          <p:spPr>
            <a:xfrm rot="5400000">
              <a:off x="10607902" y="4903546"/>
              <a:ext cx="1309938" cy="537418"/>
            </a:xfrm>
            <a:custGeom>
              <a:avLst/>
              <a:gdLst>
                <a:gd name="connsiteX0" fmla="*/ 1632489 w 1632489"/>
                <a:gd name="connsiteY0" fmla="*/ 244873 h 669748"/>
                <a:gd name="connsiteX1" fmla="*/ 816245 w 1632489"/>
                <a:gd name="connsiteY1" fmla="*/ 0 h 669748"/>
                <a:gd name="connsiteX2" fmla="*/ 0 w 1632489"/>
                <a:gd name="connsiteY2" fmla="*/ 244873 h 669748"/>
                <a:gd name="connsiteX3" fmla="*/ 1632489 w 1632489"/>
                <a:gd name="connsiteY3" fmla="*/ 648921 h 669748"/>
                <a:gd name="connsiteX4" fmla="*/ 1632489 w 1632489"/>
                <a:gd name="connsiteY4" fmla="*/ 244874 h 669748"/>
                <a:gd name="connsiteX5" fmla="*/ 0 w 1632489"/>
                <a:gd name="connsiteY5" fmla="*/ 244874 h 669748"/>
                <a:gd name="connsiteX6" fmla="*/ 0 w 1632489"/>
                <a:gd name="connsiteY6" fmla="*/ 648921 h 669748"/>
                <a:gd name="connsiteX7" fmla="*/ 816246 w 1632489"/>
                <a:gd name="connsiteY7" fmla="*/ 404048 h 669748"/>
                <a:gd name="connsiteX8" fmla="*/ 1632489 w 1632489"/>
                <a:gd name="connsiteY8" fmla="*/ 669748 h 669748"/>
                <a:gd name="connsiteX9" fmla="*/ 1632489 w 1632489"/>
                <a:gd name="connsiteY9" fmla="*/ 669747 h 669748"/>
                <a:gd name="connsiteX10" fmla="*/ 0 w 1632489"/>
                <a:gd name="connsiteY10" fmla="*/ 669747 h 669748"/>
                <a:gd name="connsiteX11" fmla="*/ 0 w 1632489"/>
                <a:gd name="connsiteY11" fmla="*/ 669748 h 66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2489" h="669748">
                  <a:moveTo>
                    <a:pt x="1632489" y="244873"/>
                  </a:moveTo>
                  <a:lnTo>
                    <a:pt x="816245" y="0"/>
                  </a:lnTo>
                  <a:lnTo>
                    <a:pt x="0" y="244873"/>
                  </a:lnTo>
                  <a:close/>
                  <a:moveTo>
                    <a:pt x="1632489" y="648921"/>
                  </a:moveTo>
                  <a:lnTo>
                    <a:pt x="1632489" y="244874"/>
                  </a:lnTo>
                  <a:lnTo>
                    <a:pt x="0" y="244874"/>
                  </a:lnTo>
                  <a:lnTo>
                    <a:pt x="0" y="648921"/>
                  </a:lnTo>
                  <a:lnTo>
                    <a:pt x="816246" y="404048"/>
                  </a:lnTo>
                  <a:close/>
                  <a:moveTo>
                    <a:pt x="1632489" y="669748"/>
                  </a:moveTo>
                  <a:lnTo>
                    <a:pt x="1632489" y="669747"/>
                  </a:lnTo>
                  <a:lnTo>
                    <a:pt x="0" y="669747"/>
                  </a:lnTo>
                  <a:lnTo>
                    <a:pt x="0" y="669748"/>
                  </a:lnTo>
                  <a:close/>
                </a:path>
              </a:pathLst>
            </a:custGeom>
            <a:solidFill>
              <a:srgbClr val="2B6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2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1" name="TextBox 8"/>
            <p:cNvSpPr txBox="1"/>
            <p:nvPr/>
          </p:nvSpPr>
          <p:spPr>
            <a:xfrm>
              <a:off x="5547838" y="4864477"/>
              <a:ext cx="568875" cy="615500"/>
            </a:xfrm>
            <a:prstGeom prst="rect">
              <a:avLst/>
            </a:prstGeom>
            <a:noFill/>
          </p:spPr>
          <p:txBody>
            <a:bodyPr wrap="none" lIns="0" tIns="0" rIns="0" bIns="0" rtlCol="0">
              <a:spAutoFit/>
            </a:bodyPr>
            <a:lstStyle/>
            <a:p>
              <a:pPr algn="ctr"/>
              <a:r>
                <a:rPr lang="en-US" altLang="zh-CN" sz="3675"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rPr>
                <a:t>03</a:t>
              </a:r>
              <a:endParaRPr lang="zh-CN" altLang="en-US" sz="3675"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3" name="TextBox 14"/>
            <p:cNvSpPr txBox="1"/>
            <p:nvPr/>
          </p:nvSpPr>
          <p:spPr>
            <a:xfrm>
              <a:off x="6294382" y="2151371"/>
              <a:ext cx="4673140" cy="338533"/>
            </a:xfrm>
            <a:prstGeom prst="rect">
              <a:avLst/>
            </a:prstGeom>
            <a:noFill/>
          </p:spPr>
          <p:txBody>
            <a:bodyPr wrap="square" lIns="0" tIns="0" rIns="0" bIns="0" rtlCol="0">
              <a:spAutoFit/>
            </a:bodyPr>
            <a:lstStyle/>
            <a:p>
              <a:r>
                <a:rPr lang="zh-CN" altLang="zh-CN" sz="2020" b="1" dirty="0">
                  <a:solidFill>
                    <a:srgbClr val="0A4A92"/>
                  </a:solidFill>
                  <a:latin typeface="Arial" panose="020B0604020202020204" pitchFamily="34" charset="0"/>
                  <a:ea typeface="微软雅黑" panose="020B0503020204020204" pitchFamily="34" charset="-122"/>
                  <a:cs typeface="+mn-ea"/>
                </a:rPr>
                <a:t>不允许无关人员进入内部办公场所</a:t>
              </a:r>
              <a:endParaRPr lang="zh-CN" altLang="en-US" sz="202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 name="矩形 2"/>
          <p:cNvSpPr/>
          <p:nvPr/>
        </p:nvSpPr>
        <p:spPr>
          <a:xfrm>
            <a:off x="6058502" y="4807955"/>
            <a:ext cx="4386552" cy="714298"/>
          </a:xfrm>
          <a:prstGeom prst="rect">
            <a:avLst/>
          </a:prstGeom>
        </p:spPr>
        <p:txBody>
          <a:bodyPr wrap="square">
            <a:spAutoFit/>
          </a:bodyPr>
          <a:lstStyle/>
          <a:p>
            <a:r>
              <a:rPr lang="zh-CN" altLang="zh-CN" sz="2020" b="1" dirty="0">
                <a:solidFill>
                  <a:srgbClr val="0A4A92"/>
                </a:solidFill>
                <a:latin typeface="Arial" panose="020B0604020202020204" pitchFamily="34" charset="0"/>
                <a:ea typeface="微软雅黑" panose="020B0503020204020204" pitchFamily="34" charset="-122"/>
                <a:cs typeface="+mn-ea"/>
              </a:rPr>
              <a:t>非业务所在办公区域不交流日常办公信息</a:t>
            </a:r>
            <a:endParaRPr lang="zh-CN" altLang="en-US" sz="2020" b="1" dirty="0">
              <a:solidFill>
                <a:srgbClr val="0A4A92"/>
              </a:solidFill>
              <a:latin typeface="Arial" panose="020B0604020202020204" pitchFamily="34" charset="0"/>
              <a:ea typeface="微软雅黑" panose="020B0503020204020204" pitchFamily="34" charset="-122"/>
              <a:cs typeface="+mn-ea"/>
            </a:endParaRPr>
          </a:p>
        </p:txBody>
      </p:sp>
      <p:sp>
        <p:nvSpPr>
          <p:cNvPr id="45" name="箭头: V 形 5"/>
          <p:cNvSpPr/>
          <p:nvPr/>
        </p:nvSpPr>
        <p:spPr>
          <a:xfrm>
            <a:off x="623392" y="544345"/>
            <a:ext cx="288032" cy="369887"/>
          </a:xfrm>
          <a:prstGeom prst="chevron">
            <a:avLst/>
          </a:prstGeom>
          <a:solidFill>
            <a:srgbClr val="0A4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箭头: V 形 10"/>
          <p:cNvSpPr/>
          <p:nvPr/>
        </p:nvSpPr>
        <p:spPr>
          <a:xfrm>
            <a:off x="922018" y="544345"/>
            <a:ext cx="288032" cy="369887"/>
          </a:xfrm>
          <a:prstGeom prst="chevron">
            <a:avLst/>
          </a:prstGeom>
          <a:solidFill>
            <a:srgbClr val="0A4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500" fill="hold"/>
                                        <p:tgtEl>
                                          <p:spTgt spid="113"/>
                                        </p:tgtEl>
                                        <p:attrNameLst>
                                          <p:attrName>ppt_w</p:attrName>
                                        </p:attrNameLst>
                                      </p:cBhvr>
                                      <p:tavLst>
                                        <p:tav tm="0">
                                          <p:val>
                                            <p:fltVal val="0"/>
                                          </p:val>
                                        </p:tav>
                                        <p:tav tm="100000">
                                          <p:val>
                                            <p:strVal val="#ppt_w"/>
                                          </p:val>
                                        </p:tav>
                                      </p:tavLst>
                                    </p:anim>
                                    <p:anim calcmode="lin" valueType="num">
                                      <p:cBhvr>
                                        <p:cTn id="8" dur="500" fill="hold"/>
                                        <p:tgtEl>
                                          <p:spTgt spid="113"/>
                                        </p:tgtEl>
                                        <p:attrNameLst>
                                          <p:attrName>ppt_h</p:attrName>
                                        </p:attrNameLst>
                                      </p:cBhvr>
                                      <p:tavLst>
                                        <p:tav tm="0">
                                          <p:val>
                                            <p:fltVal val="0"/>
                                          </p:val>
                                        </p:tav>
                                        <p:tav tm="100000">
                                          <p:val>
                                            <p:strVal val="#ppt_h"/>
                                          </p:val>
                                        </p:tav>
                                      </p:tavLst>
                                    </p:anim>
                                    <p:animEffect transition="in" filter="fade">
                                      <p:cBhvr>
                                        <p:cTn id="9" dur="500"/>
                                        <p:tgtEl>
                                          <p:spTgt spid="11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24"/>
                                        </p:tgtEl>
                                        <p:attrNameLst>
                                          <p:attrName>style.visibility</p:attrName>
                                        </p:attrNameLst>
                                      </p:cBhvr>
                                      <p:to>
                                        <p:strVal val="visible"/>
                                      </p:to>
                                    </p:set>
                                    <p:anim calcmode="lin" valueType="num">
                                      <p:cBhvr>
                                        <p:cTn id="13" dur="500" fill="hold"/>
                                        <p:tgtEl>
                                          <p:spTgt spid="124"/>
                                        </p:tgtEl>
                                        <p:attrNameLst>
                                          <p:attrName>ppt_w</p:attrName>
                                        </p:attrNameLst>
                                      </p:cBhvr>
                                      <p:tavLst>
                                        <p:tav tm="0">
                                          <p:val>
                                            <p:fltVal val="0"/>
                                          </p:val>
                                        </p:tav>
                                        <p:tav tm="100000">
                                          <p:val>
                                            <p:strVal val="#ppt_w"/>
                                          </p:val>
                                        </p:tav>
                                      </p:tavLst>
                                    </p:anim>
                                    <p:anim calcmode="lin" valueType="num">
                                      <p:cBhvr>
                                        <p:cTn id="14" dur="500" fill="hold"/>
                                        <p:tgtEl>
                                          <p:spTgt spid="124"/>
                                        </p:tgtEl>
                                        <p:attrNameLst>
                                          <p:attrName>ppt_h</p:attrName>
                                        </p:attrNameLst>
                                      </p:cBhvr>
                                      <p:tavLst>
                                        <p:tav tm="0">
                                          <p:val>
                                            <p:fltVal val="0"/>
                                          </p:val>
                                        </p:tav>
                                        <p:tav tm="100000">
                                          <p:val>
                                            <p:strVal val="#ppt_h"/>
                                          </p:val>
                                        </p:tav>
                                      </p:tavLst>
                                    </p:anim>
                                    <p:animEffect transition="in" filter="fade">
                                      <p:cBhvr>
                                        <p:cTn id="15" dur="500"/>
                                        <p:tgtEl>
                                          <p:spTgt spid="124"/>
                                        </p:tgtEl>
                                      </p:cBhvr>
                                    </p:animEffect>
                                  </p:childTnLst>
                                </p:cTn>
                              </p:par>
                              <p:par>
                                <p:cTn id="16" presetID="53" presetClass="entr" presetSubtype="16" fill="hold" nodeType="withEffect">
                                  <p:stCondLst>
                                    <p:cond delay="200"/>
                                  </p:stCondLst>
                                  <p:childTnLst>
                                    <p:set>
                                      <p:cBhvr>
                                        <p:cTn id="17" dur="1" fill="hold">
                                          <p:stCondLst>
                                            <p:cond delay="0"/>
                                          </p:stCondLst>
                                        </p:cTn>
                                        <p:tgtEl>
                                          <p:spTgt spid="127"/>
                                        </p:tgtEl>
                                        <p:attrNameLst>
                                          <p:attrName>style.visibility</p:attrName>
                                        </p:attrNameLst>
                                      </p:cBhvr>
                                      <p:to>
                                        <p:strVal val="visible"/>
                                      </p:to>
                                    </p:set>
                                    <p:anim calcmode="lin" valueType="num">
                                      <p:cBhvr>
                                        <p:cTn id="18" dur="500" fill="hold"/>
                                        <p:tgtEl>
                                          <p:spTgt spid="127"/>
                                        </p:tgtEl>
                                        <p:attrNameLst>
                                          <p:attrName>ppt_w</p:attrName>
                                        </p:attrNameLst>
                                      </p:cBhvr>
                                      <p:tavLst>
                                        <p:tav tm="0">
                                          <p:val>
                                            <p:fltVal val="0"/>
                                          </p:val>
                                        </p:tav>
                                        <p:tav tm="100000">
                                          <p:val>
                                            <p:strVal val="#ppt_w"/>
                                          </p:val>
                                        </p:tav>
                                      </p:tavLst>
                                    </p:anim>
                                    <p:anim calcmode="lin" valueType="num">
                                      <p:cBhvr>
                                        <p:cTn id="19" dur="500" fill="hold"/>
                                        <p:tgtEl>
                                          <p:spTgt spid="127"/>
                                        </p:tgtEl>
                                        <p:attrNameLst>
                                          <p:attrName>ppt_h</p:attrName>
                                        </p:attrNameLst>
                                      </p:cBhvr>
                                      <p:tavLst>
                                        <p:tav tm="0">
                                          <p:val>
                                            <p:fltVal val="0"/>
                                          </p:val>
                                        </p:tav>
                                        <p:tav tm="100000">
                                          <p:val>
                                            <p:strVal val="#ppt_h"/>
                                          </p:val>
                                        </p:tav>
                                      </p:tavLst>
                                    </p:anim>
                                    <p:animEffect transition="in" filter="fade">
                                      <p:cBhvr>
                                        <p:cTn id="20" dur="500"/>
                                        <p:tgtEl>
                                          <p:spTgt spid="127"/>
                                        </p:tgtEl>
                                      </p:cBhvr>
                                    </p:animEffect>
                                  </p:childTnLst>
                                </p:cTn>
                              </p:par>
                              <p:par>
                                <p:cTn id="21" presetID="53" presetClass="entr" presetSubtype="16" fill="hold" nodeType="withEffect">
                                  <p:stCondLst>
                                    <p:cond delay="400"/>
                                  </p:stCondLst>
                                  <p:childTnLst>
                                    <p:set>
                                      <p:cBhvr>
                                        <p:cTn id="22" dur="1" fill="hold">
                                          <p:stCondLst>
                                            <p:cond delay="0"/>
                                          </p:stCondLst>
                                        </p:cTn>
                                        <p:tgtEl>
                                          <p:spTgt spid="119"/>
                                        </p:tgtEl>
                                        <p:attrNameLst>
                                          <p:attrName>style.visibility</p:attrName>
                                        </p:attrNameLst>
                                      </p:cBhvr>
                                      <p:to>
                                        <p:strVal val="visible"/>
                                      </p:to>
                                    </p:set>
                                    <p:anim calcmode="lin" valueType="num">
                                      <p:cBhvr>
                                        <p:cTn id="23" dur="500" fill="hold"/>
                                        <p:tgtEl>
                                          <p:spTgt spid="119"/>
                                        </p:tgtEl>
                                        <p:attrNameLst>
                                          <p:attrName>ppt_w</p:attrName>
                                        </p:attrNameLst>
                                      </p:cBhvr>
                                      <p:tavLst>
                                        <p:tav tm="0">
                                          <p:val>
                                            <p:fltVal val="0"/>
                                          </p:val>
                                        </p:tav>
                                        <p:tav tm="100000">
                                          <p:val>
                                            <p:strVal val="#ppt_w"/>
                                          </p:val>
                                        </p:tav>
                                      </p:tavLst>
                                    </p:anim>
                                    <p:anim calcmode="lin" valueType="num">
                                      <p:cBhvr>
                                        <p:cTn id="24" dur="500" fill="hold"/>
                                        <p:tgtEl>
                                          <p:spTgt spid="119"/>
                                        </p:tgtEl>
                                        <p:attrNameLst>
                                          <p:attrName>ppt_h</p:attrName>
                                        </p:attrNameLst>
                                      </p:cBhvr>
                                      <p:tavLst>
                                        <p:tav tm="0">
                                          <p:val>
                                            <p:fltVal val="0"/>
                                          </p:val>
                                        </p:tav>
                                        <p:tav tm="100000">
                                          <p:val>
                                            <p:strVal val="#ppt_h"/>
                                          </p:val>
                                        </p:tav>
                                      </p:tavLst>
                                    </p:anim>
                                    <p:animEffect transition="in" filter="fade">
                                      <p:cBhvr>
                                        <p:cTn id="25" dur="500"/>
                                        <p:tgtEl>
                                          <p:spTgt spid="119"/>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16"/>
                                        </p:tgtEl>
                                        <p:attrNameLst>
                                          <p:attrName>style.visibility</p:attrName>
                                        </p:attrNameLst>
                                      </p:cBhvr>
                                      <p:to>
                                        <p:strVal val="visible"/>
                                      </p:to>
                                    </p:set>
                                    <p:animEffect transition="in" filter="wipe(left)">
                                      <p:cBhvr>
                                        <p:cTn id="29" dur="500"/>
                                        <p:tgtEl>
                                          <p:spTgt spid="116"/>
                                        </p:tgtEl>
                                      </p:cBhvr>
                                    </p:animEffect>
                                  </p:childTnLst>
                                </p:cTn>
                              </p:par>
                              <p:par>
                                <p:cTn id="30" presetID="22" presetClass="entr" presetSubtype="8" fill="hold" nodeType="withEffect">
                                  <p:stCondLst>
                                    <p:cond delay="0"/>
                                  </p:stCondLst>
                                  <p:childTnLst>
                                    <p:set>
                                      <p:cBhvr>
                                        <p:cTn id="31" dur="1" fill="hold">
                                          <p:stCondLst>
                                            <p:cond delay="0"/>
                                          </p:stCondLst>
                                        </p:cTn>
                                        <p:tgtEl>
                                          <p:spTgt spid="117"/>
                                        </p:tgtEl>
                                        <p:attrNameLst>
                                          <p:attrName>style.visibility</p:attrName>
                                        </p:attrNameLst>
                                      </p:cBhvr>
                                      <p:to>
                                        <p:strVal val="visible"/>
                                      </p:to>
                                    </p:set>
                                    <p:animEffect transition="in" filter="wipe(left)">
                                      <p:cBhvr>
                                        <p:cTn id="32" dur="500"/>
                                        <p:tgtEl>
                                          <p:spTgt spid="117"/>
                                        </p:tgtEl>
                                      </p:cBhvr>
                                    </p:animEffect>
                                  </p:childTnLst>
                                </p:cTn>
                              </p:par>
                              <p:par>
                                <p:cTn id="33" presetID="22" presetClass="entr" presetSubtype="8" fill="hold" nodeType="withEffect">
                                  <p:stCondLst>
                                    <p:cond delay="0"/>
                                  </p:stCondLst>
                                  <p:childTnLst>
                                    <p:set>
                                      <p:cBhvr>
                                        <p:cTn id="34" dur="1" fill="hold">
                                          <p:stCondLst>
                                            <p:cond delay="0"/>
                                          </p:stCondLst>
                                        </p:cTn>
                                        <p:tgtEl>
                                          <p:spTgt spid="118"/>
                                        </p:tgtEl>
                                        <p:attrNameLst>
                                          <p:attrName>style.visibility</p:attrName>
                                        </p:attrNameLst>
                                      </p:cBhvr>
                                      <p:to>
                                        <p:strVal val="visible"/>
                                      </p:to>
                                    </p:set>
                                    <p:animEffect transition="in" filter="wipe(left)">
                                      <p:cBhvr>
                                        <p:cTn id="35" dur="500"/>
                                        <p:tgtEl>
                                          <p:spTgt spid="118"/>
                                        </p:tgtEl>
                                      </p:cBhvr>
                                    </p:animEffect>
                                  </p:childTnLst>
                                </p:cTn>
                              </p:par>
                            </p:childTnLst>
                          </p:cTn>
                        </p:par>
                        <p:par>
                          <p:cTn id="36" fill="hold">
                            <p:stCondLst>
                              <p:cond delay="1500"/>
                            </p:stCondLst>
                            <p:childTnLst>
                              <p:par>
                                <p:cTn id="37" presetID="16" presetClass="entr" presetSubtype="21" fill="hold" nodeType="afterEffect">
                                  <p:stCondLst>
                                    <p:cond delay="0"/>
                                  </p:stCondLst>
                                  <p:childTnLst>
                                    <p:set>
                                      <p:cBhvr>
                                        <p:cTn id="38" dur="1" fill="hold">
                                          <p:stCondLst>
                                            <p:cond delay="0"/>
                                          </p:stCondLst>
                                        </p:cTn>
                                        <p:tgtEl>
                                          <p:spTgt spid="133"/>
                                        </p:tgtEl>
                                        <p:attrNameLst>
                                          <p:attrName>style.visibility</p:attrName>
                                        </p:attrNameLst>
                                      </p:cBhvr>
                                      <p:to>
                                        <p:strVal val="visible"/>
                                      </p:to>
                                    </p:set>
                                    <p:animEffect transition="in" filter="barn(inVertical)">
                                      <p:cBhvr>
                                        <p:cTn id="39" dur="500"/>
                                        <p:tgtEl>
                                          <p:spTgt spid="133"/>
                                        </p:tgtEl>
                                      </p:cBhvr>
                                    </p:animEffect>
                                  </p:childTnLst>
                                </p:cTn>
                              </p:par>
                              <p:par>
                                <p:cTn id="40" presetID="16" presetClass="entr" presetSubtype="21" fill="hold" nodeType="withEffect">
                                  <p:stCondLst>
                                    <p:cond delay="300"/>
                                  </p:stCondLst>
                                  <p:childTnLst>
                                    <p:set>
                                      <p:cBhvr>
                                        <p:cTn id="41" dur="1" fill="hold">
                                          <p:stCondLst>
                                            <p:cond delay="0"/>
                                          </p:stCondLst>
                                        </p:cTn>
                                        <p:tgtEl>
                                          <p:spTgt spid="140"/>
                                        </p:tgtEl>
                                        <p:attrNameLst>
                                          <p:attrName>style.visibility</p:attrName>
                                        </p:attrNameLst>
                                      </p:cBhvr>
                                      <p:to>
                                        <p:strVal val="visible"/>
                                      </p:to>
                                    </p:set>
                                    <p:animEffect transition="in" filter="barn(inVertical)">
                                      <p:cBhvr>
                                        <p:cTn id="42" dur="500"/>
                                        <p:tgtEl>
                                          <p:spTgt spid="140"/>
                                        </p:tgtEl>
                                      </p:cBhvr>
                                    </p:animEffect>
                                  </p:childTnLst>
                                </p:cTn>
                              </p:par>
                              <p:par>
                                <p:cTn id="43" presetID="16" presetClass="entr" presetSubtype="21" fill="hold" nodeType="withEffect">
                                  <p:stCondLst>
                                    <p:cond delay="600"/>
                                  </p:stCondLst>
                                  <p:childTnLst>
                                    <p:set>
                                      <p:cBhvr>
                                        <p:cTn id="44" dur="1" fill="hold">
                                          <p:stCondLst>
                                            <p:cond delay="0"/>
                                          </p:stCondLst>
                                        </p:cTn>
                                        <p:tgtEl>
                                          <p:spTgt spid="147"/>
                                        </p:tgtEl>
                                        <p:attrNameLst>
                                          <p:attrName>style.visibility</p:attrName>
                                        </p:attrNameLst>
                                      </p:cBhvr>
                                      <p:to>
                                        <p:strVal val="visible"/>
                                      </p:to>
                                    </p:set>
                                    <p:animEffect transition="in" filter="barn(inVertical)">
                                      <p:cBhvr>
                                        <p:cTn id="45"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26646" y="1674400"/>
            <a:ext cx="2821441" cy="3462265"/>
          </a:xfrm>
          <a:prstGeom prst="rect">
            <a:avLst/>
          </a:prstGeom>
        </p:spPr>
      </p:pic>
      <p:sp>
        <p:nvSpPr>
          <p:cNvPr id="30" name="TextBox 29"/>
          <p:cNvSpPr txBox="1"/>
          <p:nvPr>
            <p:custDataLst>
              <p:tags r:id="rId2"/>
            </p:custDataLst>
          </p:nvPr>
        </p:nvSpPr>
        <p:spPr>
          <a:xfrm>
            <a:off x="5672632" y="2356962"/>
            <a:ext cx="937683" cy="628955"/>
          </a:xfrm>
          <a:prstGeom prst="rect">
            <a:avLst/>
          </a:prstGeom>
          <a:noFill/>
        </p:spPr>
        <p:txBody>
          <a:bodyPr>
            <a:spAutoFit/>
          </a:bodyPr>
          <a:lstStyle/>
          <a:p>
            <a:pPr algn="r">
              <a:lnSpc>
                <a:spcPct val="120000"/>
              </a:lnSpc>
              <a:defRPr/>
            </a:pPr>
            <a:r>
              <a:rPr lang="en-US" sz="3200" kern="0" dirty="0">
                <a:solidFill>
                  <a:schemeClr val="bg1">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02</a:t>
            </a:r>
          </a:p>
        </p:txBody>
      </p:sp>
      <p:sp>
        <p:nvSpPr>
          <p:cNvPr id="32" name="TextBox 31"/>
          <p:cNvSpPr txBox="1"/>
          <p:nvPr>
            <p:custDataLst>
              <p:tags r:id="rId3"/>
            </p:custDataLst>
          </p:nvPr>
        </p:nvSpPr>
        <p:spPr>
          <a:xfrm>
            <a:off x="5672632" y="3807411"/>
            <a:ext cx="937683" cy="628955"/>
          </a:xfrm>
          <a:prstGeom prst="rect">
            <a:avLst/>
          </a:prstGeom>
          <a:noFill/>
        </p:spPr>
        <p:txBody>
          <a:bodyPr>
            <a:spAutoFit/>
          </a:bodyPr>
          <a:lstStyle/>
          <a:p>
            <a:pPr algn="r">
              <a:lnSpc>
                <a:spcPct val="120000"/>
              </a:lnSpc>
              <a:defRPr/>
            </a:pPr>
            <a:r>
              <a:rPr lang="en-US" sz="3200" kern="0" dirty="0">
                <a:solidFill>
                  <a:schemeClr val="bg1">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34" name="矩形 33"/>
          <p:cNvSpPr/>
          <p:nvPr>
            <p:custDataLst>
              <p:tags r:id="rId4"/>
            </p:custDataLst>
          </p:nvPr>
        </p:nvSpPr>
        <p:spPr>
          <a:xfrm>
            <a:off x="6960096" y="2390229"/>
            <a:ext cx="4464051" cy="4318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b="100000"/>
            </a:path>
            <a:tileRect t="-100000" r="-100000"/>
          </a:gradFill>
          <a:ln w="25400" cap="flat" cmpd="sng" algn="ctr">
            <a:noFill/>
            <a:prstDash val="solid"/>
          </a:ln>
          <a:effectLst/>
        </p:spPr>
        <p:txBody>
          <a:bodyPr lIns="120000" tIns="62400" rIns="120000" bIns="62400" anchor="ctr">
            <a:noAutofit/>
          </a:bodyPr>
          <a:lstStyle/>
          <a:p>
            <a:pPr algn="ctr">
              <a:defRPr/>
            </a:pPr>
            <a:r>
              <a:rPr lang="zh-CN" altLang="en-US" sz="1865" kern="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常见社工攻击手段</a:t>
            </a:r>
            <a:endParaRPr lang="en-US" sz="1865" kern="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矩形 37"/>
          <p:cNvSpPr/>
          <p:nvPr>
            <p:custDataLst>
              <p:tags r:id="rId5"/>
            </p:custDataLst>
          </p:nvPr>
        </p:nvSpPr>
        <p:spPr>
          <a:xfrm>
            <a:off x="6960096" y="3839088"/>
            <a:ext cx="4464051" cy="4318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b="100000"/>
            </a:path>
            <a:tileRect t="-100000" r="-100000"/>
          </a:gradFill>
          <a:ln w="25400" cap="flat" cmpd="sng" algn="ctr">
            <a:noFill/>
            <a:prstDash val="solid"/>
          </a:ln>
          <a:effectLst/>
        </p:spPr>
        <p:txBody>
          <a:bodyPr lIns="120000" tIns="62400" rIns="120000" bIns="62400" anchor="ctr">
            <a:noAutofit/>
          </a:bodyPr>
          <a:lstStyle/>
          <a:p>
            <a:pPr algn="ctr">
              <a:defRPr/>
            </a:pPr>
            <a:r>
              <a:rPr lang="zh-CN" altLang="en-US" sz="1865" kern="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日常工作中防社工</a:t>
            </a:r>
            <a:endParaRPr lang="en-US" sz="1865" kern="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TextBox 40"/>
          <p:cNvSpPr txBox="1"/>
          <p:nvPr>
            <p:custDataLst>
              <p:tags r:id="rId6"/>
            </p:custDataLst>
          </p:nvPr>
        </p:nvSpPr>
        <p:spPr>
          <a:xfrm>
            <a:off x="5627158" y="1641132"/>
            <a:ext cx="937683" cy="628955"/>
          </a:xfrm>
          <a:prstGeom prst="rect">
            <a:avLst/>
          </a:prstGeom>
          <a:noFill/>
        </p:spPr>
        <p:txBody>
          <a:bodyPr>
            <a:spAutoFit/>
          </a:bodyPr>
          <a:lstStyle/>
          <a:p>
            <a:pPr algn="r">
              <a:lnSpc>
                <a:spcPct val="120000"/>
              </a:lnSpc>
              <a:defRPr/>
            </a:pPr>
            <a:r>
              <a:rPr lang="en-US" sz="3200" kern="0" dirty="0">
                <a:solidFill>
                  <a:schemeClr val="bg1">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01</a:t>
            </a:r>
          </a:p>
        </p:txBody>
      </p:sp>
      <p:sp>
        <p:nvSpPr>
          <p:cNvPr id="42" name="矩形 41"/>
          <p:cNvSpPr/>
          <p:nvPr>
            <p:custDataLst>
              <p:tags r:id="rId7"/>
            </p:custDataLst>
          </p:nvPr>
        </p:nvSpPr>
        <p:spPr>
          <a:xfrm>
            <a:off x="6960096" y="1674400"/>
            <a:ext cx="4464051" cy="4318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b="100000"/>
            </a:path>
            <a:tileRect t="-100000" r="-100000"/>
          </a:gradFill>
          <a:ln w="25400" cap="flat" cmpd="sng" algn="ctr">
            <a:noFill/>
            <a:prstDash val="solid"/>
          </a:ln>
          <a:effectLst/>
        </p:spPr>
        <p:txBody>
          <a:bodyPr lIns="120000" tIns="62400" rIns="120000" bIns="62400" anchor="ctr">
            <a:noAutofit/>
          </a:bodyPr>
          <a:lstStyle/>
          <a:p>
            <a:pPr algn="ctr">
              <a:defRPr/>
            </a:pPr>
            <a:r>
              <a:rPr lang="zh-CN" altLang="en-US" sz="1865" kern="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社工攻击概述</a:t>
            </a:r>
            <a:endParaRPr lang="en-US" sz="1865" kern="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矩形 16"/>
          <p:cNvSpPr/>
          <p:nvPr/>
        </p:nvSpPr>
        <p:spPr>
          <a:xfrm>
            <a:off x="901088" y="1264425"/>
            <a:ext cx="1037645" cy="1000074"/>
          </a:xfrm>
          <a:prstGeom prst="rect">
            <a:avLst/>
          </a:prstGeom>
          <a:noFill/>
          <a:ln>
            <a:solidFill>
              <a:srgbClr val="3398DD"/>
            </a:solid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矩形 17"/>
          <p:cNvSpPr/>
          <p:nvPr/>
        </p:nvSpPr>
        <p:spPr>
          <a:xfrm>
            <a:off x="731573" y="0"/>
            <a:ext cx="972908" cy="2008457"/>
          </a:xfrm>
          <a:prstGeom prst="rect">
            <a:avLst/>
          </a:prstGeom>
          <a:solidFill>
            <a:srgbClr val="0058B8"/>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zh-CN" altLang="en-US"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Box 148"/>
          <p:cNvSpPr txBox="1"/>
          <p:nvPr/>
        </p:nvSpPr>
        <p:spPr>
          <a:xfrm>
            <a:off x="838437" y="517222"/>
            <a:ext cx="759180" cy="1123910"/>
          </a:xfrm>
          <a:prstGeom prst="rect">
            <a:avLst/>
          </a:prstGeom>
          <a:noFill/>
        </p:spPr>
        <p:txBody>
          <a:bodyPr vert="eaVert" wrap="square" lIns="65023" tIns="32511" rIns="65023" bIns="32511" rtlCol="0">
            <a:spAutoFit/>
          </a:bodyPr>
          <a:lstStyle/>
          <a:p>
            <a:pPr algn="ctr">
              <a:lnSpc>
                <a:spcPct val="120000"/>
              </a:lnSpc>
            </a:pPr>
            <a:r>
              <a:rPr lang="zh-CN" altLang="en-US" sz="3400" cap="all" spc="213"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目录</a:t>
            </a:r>
            <a:endParaRPr lang="en-US" altLang="zh-CN" sz="3400" cap="all" spc="213"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48"/>
          <p:cNvSpPr txBox="1"/>
          <p:nvPr/>
        </p:nvSpPr>
        <p:spPr>
          <a:xfrm>
            <a:off x="424339" y="1606941"/>
            <a:ext cx="1108326" cy="401070"/>
          </a:xfrm>
          <a:prstGeom prst="rect">
            <a:avLst/>
          </a:prstGeom>
          <a:noFill/>
        </p:spPr>
        <p:txBody>
          <a:bodyPr wrap="square" lIns="65023" tIns="32511" rIns="65023" bIns="32511" rtlCol="0">
            <a:spAutoFit/>
          </a:bodyPr>
          <a:lstStyle/>
          <a:p>
            <a:pPr algn="ctr">
              <a:lnSpc>
                <a:spcPct val="120000"/>
              </a:lnSpc>
            </a:pPr>
            <a:r>
              <a:rPr lang="en-US" altLang="zh-CN" sz="20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C</a:t>
            </a:r>
            <a:r>
              <a:rPr lang="en-US" altLang="zh-CN" sz="2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ontent</a:t>
            </a:r>
            <a:endParaRPr lang="zh-CN" altLang="en-US" sz="2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250" fill="hold"/>
                                        <p:tgtEl>
                                          <p:spTgt spid="2"/>
                                        </p:tgtEl>
                                        <p:attrNameLst>
                                          <p:attrName>ppt_x</p:attrName>
                                        </p:attrNameLst>
                                      </p:cBhvr>
                                      <p:tavLst>
                                        <p:tav tm="0">
                                          <p:val>
                                            <p:strVal val="0-#ppt_w/2"/>
                                          </p:val>
                                        </p:tav>
                                        <p:tav tm="100000">
                                          <p:val>
                                            <p:strVal val="#ppt_x"/>
                                          </p:val>
                                        </p:tav>
                                      </p:tavLst>
                                    </p:anim>
                                    <p:anim calcmode="lin" valueType="num">
                                      <p:cBhvr additive="base">
                                        <p:cTn id="8" dur="1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6" presetClass="emph" presetSubtype="0" fill="hold" nodeType="afterEffect">
                                  <p:stCondLst>
                                    <p:cond delay="0"/>
                                  </p:stCondLst>
                                  <p:childTnLst>
                                    <p:animEffect transition="out" filter="fade">
                                      <p:cBhvr>
                                        <p:cTn id="11" dur="1000" tmFilter="0, 0; .2, .5; .8, .5; 1, 0"/>
                                        <p:tgtEl>
                                          <p:spTgt spid="2"/>
                                        </p:tgtEl>
                                      </p:cBhvr>
                                    </p:animEffect>
                                    <p:animScale>
                                      <p:cBhvr>
                                        <p:cTn id="12" dur="500" autoRev="1" fill="hold"/>
                                        <p:tgtEl>
                                          <p:spTgt spid="2"/>
                                        </p:tgtEl>
                                      </p:cBhvr>
                                      <p:by x="105000" y="105000"/>
                                    </p:animScale>
                                  </p:childTnLst>
                                </p:cTn>
                              </p:par>
                            </p:childTnLst>
                          </p:cTn>
                        </p:par>
                        <p:par>
                          <p:cTn id="13" fill="hold">
                            <p:stCondLst>
                              <p:cond delay="2500"/>
                            </p:stCondLst>
                            <p:childTnLst>
                              <p:par>
                                <p:cTn id="14" presetID="49" presetClass="entr" presetSubtype="0" decel="100000"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p:cTn id="16" dur="750" fill="hold"/>
                                        <p:tgtEl>
                                          <p:spTgt spid="41"/>
                                        </p:tgtEl>
                                        <p:attrNameLst>
                                          <p:attrName>ppt_w</p:attrName>
                                        </p:attrNameLst>
                                      </p:cBhvr>
                                      <p:tavLst>
                                        <p:tav tm="0">
                                          <p:val>
                                            <p:fltVal val="0"/>
                                          </p:val>
                                        </p:tav>
                                        <p:tav tm="100000">
                                          <p:val>
                                            <p:strVal val="#ppt_w"/>
                                          </p:val>
                                        </p:tav>
                                      </p:tavLst>
                                    </p:anim>
                                    <p:anim calcmode="lin" valueType="num">
                                      <p:cBhvr>
                                        <p:cTn id="17" dur="750" fill="hold"/>
                                        <p:tgtEl>
                                          <p:spTgt spid="41"/>
                                        </p:tgtEl>
                                        <p:attrNameLst>
                                          <p:attrName>ppt_h</p:attrName>
                                        </p:attrNameLst>
                                      </p:cBhvr>
                                      <p:tavLst>
                                        <p:tav tm="0">
                                          <p:val>
                                            <p:fltVal val="0"/>
                                          </p:val>
                                        </p:tav>
                                        <p:tav tm="100000">
                                          <p:val>
                                            <p:strVal val="#ppt_h"/>
                                          </p:val>
                                        </p:tav>
                                      </p:tavLst>
                                    </p:anim>
                                    <p:anim calcmode="lin" valueType="num">
                                      <p:cBhvr>
                                        <p:cTn id="18" dur="750" fill="hold"/>
                                        <p:tgtEl>
                                          <p:spTgt spid="41"/>
                                        </p:tgtEl>
                                        <p:attrNameLst>
                                          <p:attrName>style.rotation</p:attrName>
                                        </p:attrNameLst>
                                      </p:cBhvr>
                                      <p:tavLst>
                                        <p:tav tm="0">
                                          <p:val>
                                            <p:fltVal val="360"/>
                                          </p:val>
                                        </p:tav>
                                        <p:tav tm="100000">
                                          <p:val>
                                            <p:fltVal val="0"/>
                                          </p:val>
                                        </p:tav>
                                      </p:tavLst>
                                    </p:anim>
                                    <p:animEffect transition="in" filter="fade">
                                      <p:cBhvr>
                                        <p:cTn id="19" dur="750"/>
                                        <p:tgtEl>
                                          <p:spTgt spid="41"/>
                                        </p:tgtEl>
                                      </p:cBhvr>
                                    </p:animEffect>
                                  </p:childTnLst>
                                </p:cTn>
                              </p:par>
                            </p:childTnLst>
                          </p:cTn>
                        </p:par>
                        <p:par>
                          <p:cTn id="20" fill="hold">
                            <p:stCondLst>
                              <p:cond delay="3500"/>
                            </p:stCondLst>
                            <p:childTnLst>
                              <p:par>
                                <p:cTn id="21" presetID="22" presetClass="entr" presetSubtype="8"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left)">
                                      <p:cBhvr>
                                        <p:cTn id="23" dur="750"/>
                                        <p:tgtEl>
                                          <p:spTgt spid="42"/>
                                        </p:tgtEl>
                                      </p:cBhvr>
                                    </p:animEffect>
                                  </p:childTnLst>
                                </p:cTn>
                              </p:par>
                            </p:childTnLst>
                          </p:cTn>
                        </p:par>
                        <p:par>
                          <p:cTn id="24" fill="hold">
                            <p:stCondLst>
                              <p:cond delay="4500"/>
                            </p:stCondLst>
                            <p:childTnLst>
                              <p:par>
                                <p:cTn id="25" presetID="49" presetClass="entr" presetSubtype="0" decel="100000"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p:cTn id="27" dur="750" fill="hold"/>
                                        <p:tgtEl>
                                          <p:spTgt spid="30"/>
                                        </p:tgtEl>
                                        <p:attrNameLst>
                                          <p:attrName>ppt_w</p:attrName>
                                        </p:attrNameLst>
                                      </p:cBhvr>
                                      <p:tavLst>
                                        <p:tav tm="0">
                                          <p:val>
                                            <p:fltVal val="0"/>
                                          </p:val>
                                        </p:tav>
                                        <p:tav tm="100000">
                                          <p:val>
                                            <p:strVal val="#ppt_w"/>
                                          </p:val>
                                        </p:tav>
                                      </p:tavLst>
                                    </p:anim>
                                    <p:anim calcmode="lin" valueType="num">
                                      <p:cBhvr>
                                        <p:cTn id="28" dur="750" fill="hold"/>
                                        <p:tgtEl>
                                          <p:spTgt spid="30"/>
                                        </p:tgtEl>
                                        <p:attrNameLst>
                                          <p:attrName>ppt_h</p:attrName>
                                        </p:attrNameLst>
                                      </p:cBhvr>
                                      <p:tavLst>
                                        <p:tav tm="0">
                                          <p:val>
                                            <p:fltVal val="0"/>
                                          </p:val>
                                        </p:tav>
                                        <p:tav tm="100000">
                                          <p:val>
                                            <p:strVal val="#ppt_h"/>
                                          </p:val>
                                        </p:tav>
                                      </p:tavLst>
                                    </p:anim>
                                    <p:anim calcmode="lin" valueType="num">
                                      <p:cBhvr>
                                        <p:cTn id="29" dur="750" fill="hold"/>
                                        <p:tgtEl>
                                          <p:spTgt spid="30"/>
                                        </p:tgtEl>
                                        <p:attrNameLst>
                                          <p:attrName>style.rotation</p:attrName>
                                        </p:attrNameLst>
                                      </p:cBhvr>
                                      <p:tavLst>
                                        <p:tav tm="0">
                                          <p:val>
                                            <p:fltVal val="360"/>
                                          </p:val>
                                        </p:tav>
                                        <p:tav tm="100000">
                                          <p:val>
                                            <p:fltVal val="0"/>
                                          </p:val>
                                        </p:tav>
                                      </p:tavLst>
                                    </p:anim>
                                    <p:animEffect transition="in" filter="fade">
                                      <p:cBhvr>
                                        <p:cTn id="30" dur="750"/>
                                        <p:tgtEl>
                                          <p:spTgt spid="30"/>
                                        </p:tgtEl>
                                      </p:cBhvr>
                                    </p:animEffect>
                                  </p:childTnLst>
                                </p:cTn>
                              </p:par>
                            </p:childTnLst>
                          </p:cTn>
                        </p:par>
                        <p:par>
                          <p:cTn id="31" fill="hold">
                            <p:stCondLst>
                              <p:cond delay="5500"/>
                            </p:stCondLst>
                            <p:childTnLst>
                              <p:par>
                                <p:cTn id="32" presetID="22" presetClass="entr" presetSubtype="8"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750"/>
                                        <p:tgtEl>
                                          <p:spTgt spid="34"/>
                                        </p:tgtEl>
                                      </p:cBhvr>
                                    </p:animEffect>
                                  </p:childTnLst>
                                </p:cTn>
                              </p:par>
                            </p:childTnLst>
                          </p:cTn>
                        </p:par>
                        <p:par>
                          <p:cTn id="35" fill="hold">
                            <p:stCondLst>
                              <p:cond delay="6250"/>
                            </p:stCondLst>
                            <p:childTnLst>
                              <p:par>
                                <p:cTn id="36" presetID="49" presetClass="entr" presetSubtype="0" decel="100000"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p:cTn id="38" dur="750" fill="hold"/>
                                        <p:tgtEl>
                                          <p:spTgt spid="32"/>
                                        </p:tgtEl>
                                        <p:attrNameLst>
                                          <p:attrName>ppt_w</p:attrName>
                                        </p:attrNameLst>
                                      </p:cBhvr>
                                      <p:tavLst>
                                        <p:tav tm="0">
                                          <p:val>
                                            <p:fltVal val="0"/>
                                          </p:val>
                                        </p:tav>
                                        <p:tav tm="100000">
                                          <p:val>
                                            <p:strVal val="#ppt_w"/>
                                          </p:val>
                                        </p:tav>
                                      </p:tavLst>
                                    </p:anim>
                                    <p:anim calcmode="lin" valueType="num">
                                      <p:cBhvr>
                                        <p:cTn id="39" dur="750" fill="hold"/>
                                        <p:tgtEl>
                                          <p:spTgt spid="32"/>
                                        </p:tgtEl>
                                        <p:attrNameLst>
                                          <p:attrName>ppt_h</p:attrName>
                                        </p:attrNameLst>
                                      </p:cBhvr>
                                      <p:tavLst>
                                        <p:tav tm="0">
                                          <p:val>
                                            <p:fltVal val="0"/>
                                          </p:val>
                                        </p:tav>
                                        <p:tav tm="100000">
                                          <p:val>
                                            <p:strVal val="#ppt_h"/>
                                          </p:val>
                                        </p:tav>
                                      </p:tavLst>
                                    </p:anim>
                                    <p:anim calcmode="lin" valueType="num">
                                      <p:cBhvr>
                                        <p:cTn id="40" dur="750" fill="hold"/>
                                        <p:tgtEl>
                                          <p:spTgt spid="32"/>
                                        </p:tgtEl>
                                        <p:attrNameLst>
                                          <p:attrName>style.rotation</p:attrName>
                                        </p:attrNameLst>
                                      </p:cBhvr>
                                      <p:tavLst>
                                        <p:tav tm="0">
                                          <p:val>
                                            <p:fltVal val="360"/>
                                          </p:val>
                                        </p:tav>
                                        <p:tav tm="100000">
                                          <p:val>
                                            <p:fltVal val="0"/>
                                          </p:val>
                                        </p:tav>
                                      </p:tavLst>
                                    </p:anim>
                                    <p:animEffect transition="in" filter="fade">
                                      <p:cBhvr>
                                        <p:cTn id="41" dur="750"/>
                                        <p:tgtEl>
                                          <p:spTgt spid="32"/>
                                        </p:tgtEl>
                                      </p:cBhvr>
                                    </p:animEffect>
                                  </p:childTnLst>
                                </p:cTn>
                              </p:par>
                            </p:childTnLst>
                          </p:cTn>
                        </p:par>
                        <p:par>
                          <p:cTn id="42" fill="hold">
                            <p:stCondLst>
                              <p:cond delay="7000"/>
                            </p:stCondLst>
                            <p:childTnLst>
                              <p:par>
                                <p:cTn id="43" presetID="22" presetClass="entr" presetSubtype="8" fill="hold" grpId="0" nodeType="after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wipe(left)">
                                      <p:cBhvr>
                                        <p:cTn id="45" dur="750"/>
                                        <p:tgtEl>
                                          <p:spTgt spid="38"/>
                                        </p:tgtEl>
                                      </p:cBhvr>
                                    </p:animEffect>
                                  </p:childTnLst>
                                </p:cTn>
                              </p:par>
                            </p:childTnLst>
                          </p:cTn>
                        </p:par>
                        <p:par>
                          <p:cTn id="46" fill="hold">
                            <p:stCondLst>
                              <p:cond delay="7750"/>
                            </p:stCondLst>
                            <p:childTnLst>
                              <p:par>
                                <p:cTn id="47" presetID="27" presetClass="emph" presetSubtype="0" fill="remove" grpId="1" nodeType="afterEffect">
                                  <p:stCondLst>
                                    <p:cond delay="0"/>
                                  </p:stCondLst>
                                  <p:childTnLst>
                                    <p:animClr clrSpc="rgb" dir="cw">
                                      <p:cBhvr override="childStyle">
                                        <p:cTn id="48" dur="250" autoRev="1" fill="remove"/>
                                        <p:tgtEl>
                                          <p:spTgt spid="42"/>
                                        </p:tgtEl>
                                        <p:attrNameLst>
                                          <p:attrName>style.color</p:attrName>
                                        </p:attrNameLst>
                                      </p:cBhvr>
                                      <p:to>
                                        <a:schemeClr val="bg1"/>
                                      </p:to>
                                    </p:animClr>
                                    <p:animClr clrSpc="rgb" dir="cw">
                                      <p:cBhvr>
                                        <p:cTn id="49" dur="250" autoRev="1" fill="remove"/>
                                        <p:tgtEl>
                                          <p:spTgt spid="42"/>
                                        </p:tgtEl>
                                        <p:attrNameLst>
                                          <p:attrName>fillcolor</p:attrName>
                                        </p:attrNameLst>
                                      </p:cBhvr>
                                      <p:to>
                                        <a:schemeClr val="bg1"/>
                                      </p:to>
                                    </p:animClr>
                                    <p:set>
                                      <p:cBhvr>
                                        <p:cTn id="50" dur="250" autoRev="1" fill="remove"/>
                                        <p:tgtEl>
                                          <p:spTgt spid="42"/>
                                        </p:tgtEl>
                                        <p:attrNameLst>
                                          <p:attrName>fill.type</p:attrName>
                                        </p:attrNameLst>
                                      </p:cBhvr>
                                      <p:to>
                                        <p:strVal val="solid"/>
                                      </p:to>
                                    </p:set>
                                    <p:set>
                                      <p:cBhvr>
                                        <p:cTn id="51" dur="250" autoRev="1" fill="remove"/>
                                        <p:tgtEl>
                                          <p:spTgt spid="42"/>
                                        </p:tgtEl>
                                        <p:attrNameLst>
                                          <p:attrName>fill.on</p:attrName>
                                        </p:attrNameLst>
                                      </p:cBhvr>
                                      <p:to>
                                        <p:strVal val="true"/>
                                      </p:to>
                                    </p:set>
                                  </p:childTnLst>
                                </p:cTn>
                              </p:par>
                            </p:childTnLst>
                          </p:cTn>
                        </p:par>
                        <p:par>
                          <p:cTn id="52" fill="hold">
                            <p:stCondLst>
                              <p:cond delay="8250"/>
                            </p:stCondLst>
                            <p:childTnLst>
                              <p:par>
                                <p:cTn id="53" presetID="22" presetClass="entr" presetSubtype="1"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up)">
                                      <p:cBhvr>
                                        <p:cTn id="55" dur="500"/>
                                        <p:tgtEl>
                                          <p:spTgt spid="18"/>
                                        </p:tgtEl>
                                      </p:cBhvr>
                                    </p:animEffect>
                                  </p:childTnLst>
                                </p:cTn>
                              </p:par>
                            </p:childTnLst>
                          </p:cTn>
                        </p:par>
                        <p:par>
                          <p:cTn id="56" fill="hold">
                            <p:stCondLst>
                              <p:cond delay="8750"/>
                            </p:stCondLst>
                            <p:childTnLst>
                              <p:par>
                                <p:cTn id="57" presetID="53" presetClass="entr" presetSubtype="16"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fltVal val="0"/>
                                          </p:val>
                                        </p:tav>
                                        <p:tav tm="100000">
                                          <p:val>
                                            <p:strVal val="#ppt_h"/>
                                          </p:val>
                                        </p:tav>
                                      </p:tavLst>
                                    </p:anim>
                                    <p:animEffect transition="in" filter="fade">
                                      <p:cBhvr>
                                        <p:cTn id="61" dur="500"/>
                                        <p:tgtEl>
                                          <p:spTgt spid="17"/>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p:tgtEl>
                                          <p:spTgt spid="19"/>
                                        </p:tgtEl>
                                        <p:attrNameLst>
                                          <p:attrName>ppt_y</p:attrName>
                                        </p:attrNameLst>
                                      </p:cBhvr>
                                      <p:tavLst>
                                        <p:tav tm="0">
                                          <p:val>
                                            <p:strVal val="#ppt_y+#ppt_h*1.125000"/>
                                          </p:val>
                                        </p:tav>
                                        <p:tav tm="100000">
                                          <p:val>
                                            <p:strVal val="#ppt_y"/>
                                          </p:val>
                                        </p:tav>
                                      </p:tavLst>
                                    </p:anim>
                                    <p:animEffect transition="in" filter="wipe(up)">
                                      <p:cBhvr>
                                        <p:cTn id="65" dur="500"/>
                                        <p:tgtEl>
                                          <p:spTgt spid="19"/>
                                        </p:tgtEl>
                                      </p:cBhvr>
                                    </p:animEffect>
                                  </p:childTnLst>
                                </p:cTn>
                              </p:par>
                            </p:childTnLst>
                          </p:cTn>
                        </p:par>
                        <p:par>
                          <p:cTn id="66" fill="hold">
                            <p:stCondLst>
                              <p:cond delay="9250"/>
                            </p:stCondLst>
                            <p:childTnLst>
                              <p:par>
                                <p:cTn id="67" presetID="23" presetClass="entr" presetSubtype="32"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p:cTn id="69" dur="500" fill="hold"/>
                                        <p:tgtEl>
                                          <p:spTgt spid="20"/>
                                        </p:tgtEl>
                                        <p:attrNameLst>
                                          <p:attrName>ppt_w</p:attrName>
                                        </p:attrNameLst>
                                      </p:cBhvr>
                                      <p:tavLst>
                                        <p:tav tm="0">
                                          <p:val>
                                            <p:strVal val="4*#ppt_w"/>
                                          </p:val>
                                        </p:tav>
                                        <p:tav tm="100000">
                                          <p:val>
                                            <p:strVal val="#ppt_w"/>
                                          </p:val>
                                        </p:tav>
                                      </p:tavLst>
                                    </p:anim>
                                    <p:anim calcmode="lin" valueType="num">
                                      <p:cBhvr>
                                        <p:cTn id="70" dur="500" fill="hold"/>
                                        <p:tgtEl>
                                          <p:spTgt spid="2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4" grpId="0" animBg="1"/>
      <p:bldP spid="38" grpId="0" animBg="1"/>
      <p:bldP spid="41" grpId="0"/>
      <p:bldP spid="42" grpId="0" animBg="1"/>
      <p:bldP spid="42" grpId="1" animBg="1"/>
      <p:bldP spid="17" grpId="0" animBg="1"/>
      <p:bldP spid="18" grpId="0" animBg="1"/>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084851"/>
            <a:ext cx="12220972" cy="278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p:cNvGrpSpPr/>
          <p:nvPr/>
        </p:nvGrpSpPr>
        <p:grpSpPr>
          <a:xfrm>
            <a:off x="2814419" y="2564904"/>
            <a:ext cx="1921335" cy="1921336"/>
            <a:chOff x="3720555" y="1275606"/>
            <a:chExt cx="1441001" cy="1441002"/>
          </a:xfrm>
        </p:grpSpPr>
        <p:sp>
          <p:nvSpPr>
            <p:cNvPr id="8" name="椭圆 7"/>
            <p:cNvSpPr/>
            <p:nvPr/>
          </p:nvSpPr>
          <p:spPr>
            <a:xfrm>
              <a:off x="3720555" y="1275606"/>
              <a:ext cx="1441001" cy="14410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KSO_Shape"/>
            <p:cNvSpPr/>
            <p:nvPr/>
          </p:nvSpPr>
          <p:spPr bwMode="auto">
            <a:xfrm>
              <a:off x="4152603" y="1585350"/>
              <a:ext cx="608597" cy="770376"/>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007DC5"/>
            </a:solidFill>
            <a:ln>
              <a:noFill/>
            </a:ln>
          </p:spPr>
          <p:txBody>
            <a:bodyPr anchor="ctr">
              <a:scene3d>
                <a:camera prst="orthographicFront"/>
                <a:lightRig rig="threePt" dir="t"/>
              </a:scene3d>
              <a:sp3d>
                <a:contourClr>
                  <a:srgbClr val="FFFFFF"/>
                </a:contourClr>
              </a:sp3d>
            </a:bodyPr>
            <a:lstStyle/>
            <a:p>
              <a:pPr algn="ctr">
                <a:defRPr/>
              </a:pPr>
              <a:endParaRPr lang="zh-CN" altLang="en-US" sz="320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 name="矩形 9"/>
          <p:cNvSpPr/>
          <p:nvPr/>
        </p:nvSpPr>
        <p:spPr>
          <a:xfrm flipH="1">
            <a:off x="4939950" y="2702610"/>
            <a:ext cx="3877985" cy="1783630"/>
          </a:xfrm>
          <a:prstGeom prst="rect">
            <a:avLst/>
          </a:prstGeom>
          <a:ln>
            <a:noFill/>
          </a:ln>
        </p:spPr>
        <p:txBody>
          <a:bodyPr wrap="none">
            <a:spAutoFit/>
          </a:bodyPr>
          <a:lstStyle/>
          <a:p>
            <a:pPr fontAlgn="base">
              <a:lnSpc>
                <a:spcPct val="120000"/>
              </a:lnSpc>
            </a:pPr>
            <a:r>
              <a:rPr lang="zh-CN" altLang="en-US" sz="48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社工攻击概述</a:t>
            </a:r>
            <a:endParaRPr lang="en-US" altLang="zh-CN" sz="48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a:p>
            <a:pPr fontAlgn="base">
              <a:lnSpc>
                <a:spcPct val="120000"/>
              </a:lnSpc>
            </a:pPr>
            <a:endParaRPr lang="zh-CN" altLang="en-US" sz="48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2" name="直接连接符 11"/>
          <p:cNvCxnSpPr/>
          <p:nvPr/>
        </p:nvCxnSpPr>
        <p:spPr>
          <a:xfrm>
            <a:off x="5033713" y="3717032"/>
            <a:ext cx="3734488" cy="0"/>
          </a:xfrm>
          <a:prstGeom prst="line">
            <a:avLst/>
          </a:prstGeom>
          <a:ln w="9525">
            <a:solidFill>
              <a:schemeClr val="bg1"/>
            </a:solidFill>
            <a:prstDash val="sysDot"/>
          </a:ln>
          <a:effectLst/>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flipH="1">
            <a:off x="5831830" y="3784562"/>
            <a:ext cx="2997937" cy="634148"/>
          </a:xfrm>
          <a:prstGeom prst="rect">
            <a:avLst/>
          </a:prstGeom>
        </p:spPr>
        <p:txBody>
          <a:bodyPr wrap="none">
            <a:spAutoFit/>
          </a:bodyPr>
          <a:lstStyle/>
          <a:p>
            <a:pPr fontAlgn="base">
              <a:lnSpc>
                <a:spcPct val="120000"/>
              </a:lnSpc>
            </a:pPr>
            <a:r>
              <a:rPr lang="zh-CN" altLang="zh-CN" sz="1465" dirty="0">
                <a:solidFill>
                  <a:schemeClr val="bg1"/>
                </a:solidFill>
                <a:latin typeface="Arial" panose="020B0604020202020204" pitchFamily="34" charset="0"/>
                <a:ea typeface="微软雅黑" panose="020B0503020204020204" pitchFamily="34" charset="-122"/>
                <a:cs typeface="+mn-ea"/>
              </a:rPr>
              <a:t>社会工程学网络攻击防护工作指引</a:t>
            </a:r>
          </a:p>
          <a:p>
            <a:pPr fontAlgn="base">
              <a:lnSpc>
                <a:spcPct val="120000"/>
              </a:lnSpc>
            </a:pPr>
            <a:endParaRPr lang="zh-CN" altLang="en-US" sz="146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par>
                                <p:cTn id="8" presetID="53" presetClass="entr" presetSubtype="528" fill="hold" nodeType="withEffect">
                                  <p:stCondLst>
                                    <p:cond delay="2000"/>
                                  </p:stCondLst>
                                  <p:childTnLst>
                                    <p:set>
                                      <p:cBhvr>
                                        <p:cTn id="9" dur="1" fill="hold">
                                          <p:stCondLst>
                                            <p:cond delay="0"/>
                                          </p:stCondLst>
                                        </p:cTn>
                                        <p:tgtEl>
                                          <p:spTgt spid="7"/>
                                        </p:tgtEl>
                                        <p:attrNameLst>
                                          <p:attrName>style.visibility</p:attrName>
                                        </p:attrNameLst>
                                      </p:cBhvr>
                                      <p:to>
                                        <p:strVal val="visible"/>
                                      </p:to>
                                    </p:set>
                                    <p:anim calcmode="lin" valueType="num">
                                      <p:cBhvr>
                                        <p:cTn id="10" dur="1000" fill="hold"/>
                                        <p:tgtEl>
                                          <p:spTgt spid="7"/>
                                        </p:tgtEl>
                                        <p:attrNameLst>
                                          <p:attrName>ppt_w</p:attrName>
                                        </p:attrNameLst>
                                      </p:cBhvr>
                                      <p:tavLst>
                                        <p:tav tm="0">
                                          <p:val>
                                            <p:fltVal val="0"/>
                                          </p:val>
                                        </p:tav>
                                        <p:tav tm="100000">
                                          <p:val>
                                            <p:strVal val="#ppt_w"/>
                                          </p:val>
                                        </p:tav>
                                      </p:tavLst>
                                    </p:anim>
                                    <p:anim calcmode="lin" valueType="num">
                                      <p:cBhvr>
                                        <p:cTn id="11" dur="1000" fill="hold"/>
                                        <p:tgtEl>
                                          <p:spTgt spid="7"/>
                                        </p:tgtEl>
                                        <p:attrNameLst>
                                          <p:attrName>ppt_h</p:attrName>
                                        </p:attrNameLst>
                                      </p:cBhvr>
                                      <p:tavLst>
                                        <p:tav tm="0">
                                          <p:val>
                                            <p:fltVal val="0"/>
                                          </p:val>
                                        </p:tav>
                                        <p:tav tm="100000">
                                          <p:val>
                                            <p:strVal val="#ppt_h"/>
                                          </p:val>
                                        </p:tav>
                                      </p:tavLst>
                                    </p:anim>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fltVal val="0.5"/>
                                          </p:val>
                                        </p:tav>
                                        <p:tav tm="100000">
                                          <p:val>
                                            <p:strVal val="#ppt_x"/>
                                          </p:val>
                                        </p:tav>
                                      </p:tavLst>
                                    </p:anim>
                                    <p:anim calcmode="lin" valueType="num">
                                      <p:cBhvr>
                                        <p:cTn id="14" dur="1000" fill="hold"/>
                                        <p:tgtEl>
                                          <p:spTgt spid="7"/>
                                        </p:tgtEl>
                                        <p:attrNameLst>
                                          <p:attrName>ppt_y</p:attrName>
                                        </p:attrNameLst>
                                      </p:cBhvr>
                                      <p:tavLst>
                                        <p:tav tm="0">
                                          <p:val>
                                            <p:fltVal val="0.5"/>
                                          </p:val>
                                        </p:tav>
                                        <p:tav tm="100000">
                                          <p:val>
                                            <p:strVal val="#ppt_y"/>
                                          </p:val>
                                        </p:tav>
                                      </p:tavLst>
                                    </p:anim>
                                  </p:childTnLst>
                                </p:cTn>
                              </p:par>
                            </p:childTnLst>
                          </p:cTn>
                        </p:par>
                        <p:par>
                          <p:cTn id="15" fill="hold">
                            <p:stCondLst>
                              <p:cond delay="2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0">
                                            <p:txEl>
                                              <p:pRg st="0" end="0"/>
                                            </p:txEl>
                                          </p:spTgt>
                                        </p:tgtEl>
                                        <p:attrNameLst>
                                          <p:attrName>style.visibility</p:attrName>
                                        </p:attrNameLst>
                                      </p:cBhvr>
                                      <p:to>
                                        <p:strVal val="visible"/>
                                      </p:to>
                                    </p:set>
                                    <p:anim calcmode="lin" valueType="num">
                                      <p:cBhvr>
                                        <p:cTn id="18" dur="100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9" dur="100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20" dur="100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1" dur="100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2" dur="1000" tmFilter="0,0; .5, 1; 1, 1"/>
                                        <p:tgtEl>
                                          <p:spTgt spid="10">
                                            <p:txEl>
                                              <p:pRg st="0" end="0"/>
                                            </p:txEl>
                                          </p:spTgt>
                                        </p:tgtEl>
                                      </p:cBhvr>
                                    </p:animEffect>
                                  </p:childTnLst>
                                </p:cTn>
                              </p:par>
                            </p:childTnLst>
                          </p:cTn>
                        </p:par>
                        <p:par>
                          <p:cTn id="23" fill="hold">
                            <p:stCondLst>
                              <p:cond delay="4500"/>
                            </p:stCondLst>
                            <p:childTnLst>
                              <p:par>
                                <p:cTn id="24" presetID="53" presetClass="entr" presetSubtype="16"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childTnLst>
                          </p:cTn>
                        </p:par>
                        <p:par>
                          <p:cTn id="29" fill="hold">
                            <p:stCondLst>
                              <p:cond delay="5000"/>
                            </p:stCondLst>
                            <p:childTnLst>
                              <p:par>
                                <p:cTn id="30" presetID="53" presetClass="entr" presetSubtype="16" fill="hold" nodeType="after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 calcmode="lin" valueType="num">
                                      <p:cBhvr>
                                        <p:cTn id="32" dur="10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3" dur="10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4" dur="10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40704" y="780821"/>
            <a:ext cx="5062538" cy="765175"/>
          </a:xfrm>
        </p:spPr>
        <p:txBody>
          <a:bodyPr>
            <a:noAutofit/>
          </a:bodyPr>
          <a:lstStyle/>
          <a:p>
            <a:r>
              <a:rPr lang="zh-CN" altLang="zh-CN" sz="4000" dirty="0">
                <a:solidFill>
                  <a:srgbClr val="074BA0"/>
                </a:solidFill>
                <a:latin typeface="Arial" panose="020B0604020202020204" pitchFamily="34" charset="0"/>
                <a:ea typeface="微软雅黑" panose="020B0503020204020204" pitchFamily="34" charset="-122"/>
                <a:cs typeface="+mn-ea"/>
              </a:rPr>
              <a:t>社</a:t>
            </a:r>
            <a:r>
              <a:rPr lang="zh-CN" altLang="en-US" sz="4000" dirty="0">
                <a:solidFill>
                  <a:srgbClr val="074BA0"/>
                </a:solidFill>
                <a:latin typeface="Arial" panose="020B0604020202020204" pitchFamily="34" charset="0"/>
                <a:ea typeface="微软雅黑" panose="020B0503020204020204" pitchFamily="34" charset="-122"/>
                <a:cs typeface="+mn-ea"/>
              </a:rPr>
              <a:t>会工程学</a:t>
            </a:r>
            <a:br>
              <a:rPr lang="en-US" altLang="zh-CN" sz="4000" dirty="0">
                <a:solidFill>
                  <a:srgbClr val="074BA0"/>
                </a:solidFill>
                <a:latin typeface="Arial" panose="020B0604020202020204" pitchFamily="34" charset="0"/>
                <a:ea typeface="微软雅黑" panose="020B0503020204020204" pitchFamily="34" charset="-122"/>
                <a:cs typeface="+mn-ea"/>
              </a:rPr>
            </a:br>
            <a:r>
              <a:rPr lang="zh-CN" altLang="zh-CN" sz="4000" dirty="0">
                <a:solidFill>
                  <a:srgbClr val="074BA0"/>
                </a:solidFill>
                <a:latin typeface="Arial" panose="020B0604020202020204" pitchFamily="34" charset="0"/>
                <a:ea typeface="微软雅黑" panose="020B0503020204020204" pitchFamily="34" charset="-122"/>
                <a:cs typeface="+mn-ea"/>
              </a:rPr>
              <a:t>攻击</a:t>
            </a:r>
            <a:endParaRPr lang="zh-CN" altLang="en-US" sz="4000" dirty="0">
              <a:solidFill>
                <a:srgbClr val="074BA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矩形 27"/>
          <p:cNvSpPr/>
          <p:nvPr/>
        </p:nvSpPr>
        <p:spPr>
          <a:xfrm>
            <a:off x="379809" y="1121995"/>
            <a:ext cx="4292600" cy="4283074"/>
          </a:xfrm>
          <a:prstGeom prst="rect">
            <a:avLst/>
          </a:prstGeom>
          <a:blipFill rotWithShape="1">
            <a:blip r:embed="rId3" cstate="email">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799856" y="219934"/>
            <a:ext cx="7200800" cy="6521434"/>
          </a:xfrm>
          <a:prstGeom prst="rect">
            <a:avLst/>
          </a:prstGeom>
          <a:gradFill>
            <a:gsLst>
              <a:gs pos="67000">
                <a:srgbClr val="6AC6E5"/>
              </a:gs>
              <a:gs pos="0">
                <a:srgbClr val="6EABD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4821834" y="242076"/>
            <a:ext cx="7178822" cy="2501965"/>
            <a:chOff x="2040946" y="1816010"/>
            <a:chExt cx="6541079" cy="2501965"/>
          </a:xfrm>
        </p:grpSpPr>
        <p:sp>
          <p:nvSpPr>
            <p:cNvPr id="39" name="文本框 38"/>
            <p:cNvSpPr txBox="1"/>
            <p:nvPr/>
          </p:nvSpPr>
          <p:spPr>
            <a:xfrm>
              <a:off x="2040946" y="1816010"/>
              <a:ext cx="2133781" cy="461665"/>
            </a:xfrm>
            <a:prstGeom prst="rect">
              <a:avLst/>
            </a:prstGeom>
            <a:noFill/>
          </p:spPr>
          <p:txBody>
            <a:bodyPr wrap="square" rtlCol="0">
              <a:spAutoFit/>
              <a:scene3d>
                <a:camera prst="orthographicFront"/>
                <a:lightRig rig="threePt" dir="t"/>
              </a:scene3d>
              <a:sp3d contourW="12700"/>
            </a:bodyPr>
            <a:lstStyle/>
            <a:p>
              <a:r>
                <a:rPr lang="zh-CN" altLang="zh-CN" b="1" dirty="0">
                  <a:solidFill>
                    <a:schemeClr val="bg1"/>
                  </a:solidFill>
                  <a:latin typeface="Century Gothic" panose="020B0502020202020204" pitchFamily="34" charset="0"/>
                </a:rPr>
                <a:t>社工攻击概述</a:t>
              </a:r>
              <a:endParaRPr lang="zh-CN" altLang="en-US" b="1" dirty="0">
                <a:solidFill>
                  <a:schemeClr val="bg1"/>
                </a:solidFill>
                <a:latin typeface="Century Gothic" panose="020B0502020202020204" pitchFamily="34" charset="0"/>
              </a:endParaRPr>
            </a:p>
          </p:txBody>
        </p:sp>
        <p:sp>
          <p:nvSpPr>
            <p:cNvPr id="48" name="文本框 47"/>
            <p:cNvSpPr txBox="1"/>
            <p:nvPr/>
          </p:nvSpPr>
          <p:spPr>
            <a:xfrm>
              <a:off x="2040946" y="2171875"/>
              <a:ext cx="6541079" cy="2146100"/>
            </a:xfrm>
            <a:prstGeom prst="rect">
              <a:avLst/>
            </a:prstGeom>
            <a:noFill/>
          </p:spPr>
          <p:txBody>
            <a:bodyPr wrap="square" rtlCol="0">
              <a:spAutoFit/>
              <a:scene3d>
                <a:camera prst="orthographicFront"/>
                <a:lightRig rig="threePt" dir="t"/>
              </a:scene3d>
              <a:sp3d contourW="12700"/>
            </a:bodyPr>
            <a:lstStyle/>
            <a:p>
              <a:pPr indent="457200">
                <a:lnSpc>
                  <a:spcPct val="150000"/>
                </a:lnSpc>
              </a:pPr>
              <a:r>
                <a:rPr lang="zh-CN" altLang="zh-CN" sz="1500" dirty="0">
                  <a:solidFill>
                    <a:schemeClr val="bg1"/>
                  </a:solidFill>
                  <a:latin typeface="Century Gothic" panose="020B0502020202020204" pitchFamily="34" charset="0"/>
                  <a:ea typeface="+mj-ea"/>
                </a:rPr>
                <a:t>社会工程学攻击（以下简称</a:t>
              </a:r>
              <a:r>
                <a:rPr lang="en-US" altLang="zh-CN" sz="1500" dirty="0">
                  <a:solidFill>
                    <a:schemeClr val="bg1"/>
                  </a:solidFill>
                  <a:latin typeface="Century Gothic" panose="020B0502020202020204" pitchFamily="34" charset="0"/>
                  <a:ea typeface="+mj-ea"/>
                </a:rPr>
                <a:t>“</a:t>
              </a:r>
              <a:r>
                <a:rPr lang="zh-CN" altLang="zh-CN" sz="1500" dirty="0">
                  <a:solidFill>
                    <a:schemeClr val="bg1"/>
                  </a:solidFill>
                  <a:latin typeface="Century Gothic" panose="020B0502020202020204" pitchFamily="34" charset="0"/>
                  <a:ea typeface="+mj-ea"/>
                </a:rPr>
                <a:t>社工攻击</a:t>
              </a:r>
              <a:r>
                <a:rPr lang="en-US" altLang="zh-CN" sz="1500" dirty="0">
                  <a:solidFill>
                    <a:schemeClr val="bg1"/>
                  </a:solidFill>
                  <a:latin typeface="Century Gothic" panose="020B0502020202020204" pitchFamily="34" charset="0"/>
                  <a:ea typeface="+mj-ea"/>
                </a:rPr>
                <a:t>”</a:t>
              </a:r>
              <a:r>
                <a:rPr lang="zh-CN" altLang="zh-CN" sz="1500" dirty="0">
                  <a:solidFill>
                    <a:schemeClr val="bg1"/>
                  </a:solidFill>
                  <a:latin typeface="Century Gothic" panose="020B0502020202020204" pitchFamily="34" charset="0"/>
                  <a:ea typeface="+mj-ea"/>
                </a:rPr>
                <a:t>），是一种利用“社会工程学</a:t>
              </a:r>
              <a:r>
                <a:rPr lang="en-US" altLang="zh-CN" sz="1500" dirty="0">
                  <a:solidFill>
                    <a:schemeClr val="bg1"/>
                  </a:solidFill>
                  <a:latin typeface="Century Gothic" panose="020B0502020202020204" pitchFamily="34" charset="0"/>
                  <a:ea typeface="+mj-ea"/>
                </a:rPr>
                <a:t>”</a:t>
              </a:r>
              <a:r>
                <a:rPr lang="zh-CN" altLang="zh-CN" sz="1500" dirty="0">
                  <a:solidFill>
                    <a:schemeClr val="bg1"/>
                  </a:solidFill>
                  <a:latin typeface="Century Gothic" panose="020B0502020202020204" pitchFamily="34" charset="0"/>
                  <a:ea typeface="+mj-ea"/>
                </a:rPr>
                <a:t>来实施的网络攻击行为。</a:t>
              </a:r>
            </a:p>
            <a:p>
              <a:pPr indent="457200">
                <a:lnSpc>
                  <a:spcPct val="150000"/>
                </a:lnSpc>
              </a:pPr>
              <a:r>
                <a:rPr lang="zh-CN" altLang="zh-CN" sz="1500" dirty="0">
                  <a:solidFill>
                    <a:schemeClr val="bg1"/>
                  </a:solidFill>
                  <a:latin typeface="Century Gothic" panose="020B0502020202020204" pitchFamily="34" charset="0"/>
                  <a:ea typeface="+mj-ea"/>
                </a:rPr>
                <a:t>在计算机科学中，社会工程学指的是通过与他人的合法地交流，来使其心理受到影响，做出某些动作或者是透露一些机密信息的方式。这通常被认为是一种欺诈他人以收集信息、行骗和入侵计算机系统的行为。</a:t>
              </a:r>
            </a:p>
            <a:p>
              <a:pPr indent="457200">
                <a:lnSpc>
                  <a:spcPct val="150000"/>
                </a:lnSpc>
              </a:pPr>
              <a:endParaRPr lang="en-US" altLang="zh-CN" sz="1600" dirty="0">
                <a:solidFill>
                  <a:schemeClr val="bg1"/>
                </a:solidFill>
                <a:latin typeface="Century Gothic" panose="020B0502020202020204" pitchFamily="34" charset="0"/>
                <a:ea typeface="+mj-ea"/>
              </a:endParaRPr>
            </a:p>
          </p:txBody>
        </p:sp>
      </p:grpSp>
      <p:sp>
        <p:nvSpPr>
          <p:cNvPr id="53" name="文本框 52"/>
          <p:cNvSpPr txBox="1"/>
          <p:nvPr/>
        </p:nvSpPr>
        <p:spPr>
          <a:xfrm>
            <a:off x="4806485" y="2388252"/>
            <a:ext cx="7223590" cy="4455066"/>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b="1" dirty="0">
                <a:solidFill>
                  <a:schemeClr val="bg1"/>
                </a:solidFill>
                <a:latin typeface="Century Gothic" panose="020B0502020202020204" pitchFamily="34" charset="0"/>
              </a:rPr>
              <a:t>常见攻击手段</a:t>
            </a:r>
            <a:endParaRPr lang="en-US" altLang="zh-CN" b="1" dirty="0">
              <a:solidFill>
                <a:schemeClr val="bg1"/>
              </a:solidFill>
              <a:latin typeface="Century Gothic" panose="020B0502020202020204" pitchFamily="34" charset="0"/>
            </a:endParaRPr>
          </a:p>
          <a:p>
            <a:pPr>
              <a:lnSpc>
                <a:spcPct val="150000"/>
              </a:lnSpc>
            </a:pPr>
            <a:r>
              <a:rPr lang="en-US" altLang="zh-CN" sz="1500" dirty="0">
                <a:solidFill>
                  <a:schemeClr val="bg1"/>
                </a:solidFill>
                <a:latin typeface="Century Gothic" panose="020B0502020202020204" pitchFamily="34" charset="0"/>
                <a:ea typeface="+mj-ea"/>
              </a:rPr>
              <a:t>       </a:t>
            </a:r>
            <a:r>
              <a:rPr lang="zh-CN" altLang="zh-CN" sz="1500" dirty="0">
                <a:solidFill>
                  <a:schemeClr val="bg1"/>
                </a:solidFill>
                <a:latin typeface="Century Gothic" panose="020B0502020202020204" pitchFamily="34" charset="0"/>
                <a:ea typeface="+mj-ea"/>
              </a:rPr>
              <a:t>在网络安全这个链条中，人的因素是最薄弱的一环节。社会工程就是利用人的薄弱点（信任权威、信任共同爱好、获得好处后报答、期望守信、期望社会认可、短缺资源的渴望等），通过欺骗手段而入侵计算机系统的一种攻击方法。企业可能采取了很周全的技术安全控制措施，例如：身份鉴别系统、防火墙、入侵检测、加密系统等，但由于员工无意当中通过电话或钓鱼电子邮件泄露机密信息</a:t>
            </a:r>
            <a:r>
              <a:rPr lang="en-US" altLang="zh-CN" sz="1500" dirty="0">
                <a:solidFill>
                  <a:schemeClr val="bg1"/>
                </a:solidFill>
                <a:latin typeface="Century Gothic" panose="020B0502020202020204" pitchFamily="34" charset="0"/>
                <a:ea typeface="+mj-ea"/>
              </a:rPr>
              <a:t>(</a:t>
            </a:r>
            <a:r>
              <a:rPr lang="zh-CN" altLang="zh-CN" sz="1500" dirty="0">
                <a:solidFill>
                  <a:schemeClr val="bg1"/>
                </a:solidFill>
                <a:latin typeface="Century Gothic" panose="020B0502020202020204" pitchFamily="34" charset="0"/>
                <a:ea typeface="+mj-ea"/>
              </a:rPr>
              <a:t>如系统口令、</a:t>
            </a:r>
            <a:r>
              <a:rPr lang="en-US" altLang="zh-CN" sz="1500" dirty="0">
                <a:solidFill>
                  <a:schemeClr val="bg1"/>
                </a:solidFill>
                <a:latin typeface="Century Gothic" panose="020B0502020202020204" pitchFamily="34" charset="0"/>
                <a:ea typeface="+mj-ea"/>
              </a:rPr>
              <a:t>IP</a:t>
            </a:r>
            <a:r>
              <a:rPr lang="zh-CN" altLang="zh-CN" sz="1500" dirty="0">
                <a:solidFill>
                  <a:schemeClr val="bg1"/>
                </a:solidFill>
                <a:latin typeface="Century Gothic" panose="020B0502020202020204" pitchFamily="34" charset="0"/>
                <a:ea typeface="+mj-ea"/>
              </a:rPr>
              <a:t>地址</a:t>
            </a:r>
            <a:r>
              <a:rPr lang="en-US" altLang="zh-CN" sz="1500" dirty="0">
                <a:solidFill>
                  <a:schemeClr val="bg1"/>
                </a:solidFill>
                <a:latin typeface="Century Gothic" panose="020B0502020202020204" pitchFamily="34" charset="0"/>
                <a:ea typeface="+mj-ea"/>
              </a:rPr>
              <a:t>)</a:t>
            </a:r>
            <a:r>
              <a:rPr lang="zh-CN" altLang="zh-CN" sz="1500" dirty="0">
                <a:solidFill>
                  <a:schemeClr val="bg1"/>
                </a:solidFill>
                <a:latin typeface="Century Gothic" panose="020B0502020202020204" pitchFamily="34" charset="0"/>
                <a:ea typeface="+mj-ea"/>
              </a:rPr>
              <a:t>，或被非法人员欺骗而泄露了组织的机密信息，就可能对组织的信息安全造成严重损害。</a:t>
            </a:r>
          </a:p>
          <a:p>
            <a:pPr>
              <a:lnSpc>
                <a:spcPct val="150000"/>
              </a:lnSpc>
            </a:pPr>
            <a:r>
              <a:rPr lang="en-US" altLang="zh-CN" sz="1500" dirty="0">
                <a:solidFill>
                  <a:schemeClr val="bg1"/>
                </a:solidFill>
                <a:latin typeface="Century Gothic" panose="020B0502020202020204" pitchFamily="34" charset="0"/>
                <a:ea typeface="+mj-ea"/>
              </a:rPr>
              <a:t>       </a:t>
            </a:r>
            <a:r>
              <a:rPr lang="zh-CN" altLang="zh-CN" sz="1500" dirty="0">
                <a:solidFill>
                  <a:schemeClr val="bg1"/>
                </a:solidFill>
                <a:latin typeface="Century Gothic" panose="020B0502020202020204" pitchFamily="34" charset="0"/>
                <a:ea typeface="+mj-ea"/>
              </a:rPr>
              <a:t>社会工程学通常以交谈、欺骗、假冒或口语等方式，从合法用户中套取用户系统的秘密。熟练的社会工程师都是擅长进行信息收集的身体力行者。很多表面上看起来一点用都没有的信息都会被这些人利用起来进行渗透。比如说一个电话号码，一个人的名字，或者工作的</a:t>
            </a:r>
            <a:r>
              <a:rPr lang="en-US" altLang="zh-CN" sz="1500" dirty="0">
                <a:solidFill>
                  <a:schemeClr val="bg1"/>
                </a:solidFill>
                <a:latin typeface="Century Gothic" panose="020B0502020202020204" pitchFamily="34" charset="0"/>
                <a:ea typeface="+mj-ea"/>
              </a:rPr>
              <a:t>ID</a:t>
            </a:r>
            <a:r>
              <a:rPr lang="zh-CN" altLang="zh-CN" sz="1500" dirty="0">
                <a:solidFill>
                  <a:schemeClr val="bg1"/>
                </a:solidFill>
                <a:latin typeface="Century Gothic" panose="020B0502020202020204" pitchFamily="34" charset="0"/>
                <a:ea typeface="+mj-ea"/>
              </a:rPr>
              <a:t>号码，都可能会被社会工程师所利用。</a:t>
            </a:r>
            <a:r>
              <a:rPr lang="en-US" altLang="zh-CN" sz="1500" dirty="0">
                <a:solidFill>
                  <a:schemeClr val="bg1"/>
                </a:solidFill>
                <a:latin typeface="Century Gothic" panose="020B0502020202020204" pitchFamily="34" charset="0"/>
                <a:ea typeface="+mj-ea"/>
              </a:rPr>
              <a:t>  </a:t>
            </a:r>
            <a:endParaRPr lang="zh-CN" altLang="en-US" sz="1500" dirty="0">
              <a:solidFill>
                <a:schemeClr val="bg1"/>
              </a:solidFill>
              <a:latin typeface="Century Gothic" panose="020B0502020202020204" pitchFamily="34" charset="0"/>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084851"/>
            <a:ext cx="12220972" cy="278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p:cNvGrpSpPr/>
          <p:nvPr/>
        </p:nvGrpSpPr>
        <p:grpSpPr>
          <a:xfrm>
            <a:off x="2814419" y="2564904"/>
            <a:ext cx="1921335" cy="1921336"/>
            <a:chOff x="3720555" y="1275606"/>
            <a:chExt cx="1441001" cy="1441002"/>
          </a:xfrm>
        </p:grpSpPr>
        <p:sp>
          <p:nvSpPr>
            <p:cNvPr id="8" name="椭圆 7"/>
            <p:cNvSpPr/>
            <p:nvPr/>
          </p:nvSpPr>
          <p:spPr>
            <a:xfrm>
              <a:off x="3720555" y="1275606"/>
              <a:ext cx="1441001" cy="14410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KSO_Shape"/>
            <p:cNvSpPr/>
            <p:nvPr/>
          </p:nvSpPr>
          <p:spPr bwMode="auto">
            <a:xfrm>
              <a:off x="4152603" y="1585350"/>
              <a:ext cx="608597" cy="770376"/>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007DC5"/>
            </a:solidFill>
            <a:ln>
              <a:noFill/>
            </a:ln>
          </p:spPr>
          <p:txBody>
            <a:bodyPr anchor="ctr">
              <a:scene3d>
                <a:camera prst="orthographicFront"/>
                <a:lightRig rig="threePt" dir="t"/>
              </a:scene3d>
              <a:sp3d>
                <a:contourClr>
                  <a:srgbClr val="FFFFFF"/>
                </a:contourClr>
              </a:sp3d>
            </a:bodyPr>
            <a:lstStyle/>
            <a:p>
              <a:pPr algn="ctr">
                <a:defRPr/>
              </a:pPr>
              <a:endParaRPr lang="zh-CN" altLang="en-US" sz="320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 name="矩形 9"/>
          <p:cNvSpPr/>
          <p:nvPr/>
        </p:nvSpPr>
        <p:spPr>
          <a:xfrm flipH="1">
            <a:off x="4939950" y="2702610"/>
            <a:ext cx="5109091" cy="1865126"/>
          </a:xfrm>
          <a:prstGeom prst="rect">
            <a:avLst/>
          </a:prstGeom>
          <a:ln>
            <a:noFill/>
          </a:ln>
        </p:spPr>
        <p:txBody>
          <a:bodyPr wrap="none">
            <a:spAutoFit/>
          </a:bodyPr>
          <a:lstStyle/>
          <a:p>
            <a:pPr fontAlgn="base">
              <a:lnSpc>
                <a:spcPct val="120000"/>
              </a:lnSpc>
            </a:pPr>
            <a:r>
              <a:rPr lang="zh-CN" altLang="zh-CN" sz="4800" b="1" dirty="0">
                <a:solidFill>
                  <a:schemeClr val="bg1"/>
                </a:solidFill>
                <a:latin typeface="Arial" panose="020B0604020202020204" pitchFamily="34" charset="0"/>
                <a:ea typeface="微软雅黑" panose="020B0503020204020204" pitchFamily="34" charset="-122"/>
                <a:cs typeface="+mn-ea"/>
              </a:rPr>
              <a:t>常见社工攻击手段</a:t>
            </a:r>
            <a:endParaRPr lang="en-US" altLang="zh-CN" sz="48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a:p>
            <a:pPr fontAlgn="base">
              <a:lnSpc>
                <a:spcPct val="120000"/>
              </a:lnSpc>
            </a:pPr>
            <a:endParaRPr lang="zh-CN" altLang="en-US" sz="48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2" name="直接连接符 11"/>
          <p:cNvCxnSpPr/>
          <p:nvPr/>
        </p:nvCxnSpPr>
        <p:spPr>
          <a:xfrm>
            <a:off x="5033713" y="3717032"/>
            <a:ext cx="3734488" cy="0"/>
          </a:xfrm>
          <a:prstGeom prst="line">
            <a:avLst/>
          </a:prstGeom>
          <a:ln w="9525">
            <a:solidFill>
              <a:schemeClr val="bg1"/>
            </a:solidFill>
            <a:prstDash val="sysDot"/>
          </a:ln>
          <a:effectLst/>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flipH="1">
            <a:off x="5831830" y="3784562"/>
            <a:ext cx="2997937" cy="339901"/>
          </a:xfrm>
          <a:prstGeom prst="rect">
            <a:avLst/>
          </a:prstGeom>
        </p:spPr>
        <p:txBody>
          <a:bodyPr wrap="none">
            <a:spAutoFit/>
          </a:bodyPr>
          <a:lstStyle/>
          <a:p>
            <a:pPr fontAlgn="base">
              <a:lnSpc>
                <a:spcPct val="120000"/>
              </a:lnSpc>
            </a:pPr>
            <a:r>
              <a:rPr lang="zh-CN" altLang="zh-CN" sz="1465" dirty="0">
                <a:solidFill>
                  <a:schemeClr val="bg1"/>
                </a:solidFill>
                <a:latin typeface="Arial" panose="020B0604020202020204" pitchFamily="34" charset="0"/>
                <a:ea typeface="微软雅黑" panose="020B0503020204020204" pitchFamily="34" charset="-122"/>
                <a:cs typeface="+mn-ea"/>
              </a:rPr>
              <a:t>社会工程学网络攻击防护工作指引</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par>
                                <p:cTn id="8" presetID="53" presetClass="entr" presetSubtype="528" fill="hold" nodeType="withEffect">
                                  <p:stCondLst>
                                    <p:cond delay="2000"/>
                                  </p:stCondLst>
                                  <p:childTnLst>
                                    <p:set>
                                      <p:cBhvr>
                                        <p:cTn id="9" dur="1" fill="hold">
                                          <p:stCondLst>
                                            <p:cond delay="0"/>
                                          </p:stCondLst>
                                        </p:cTn>
                                        <p:tgtEl>
                                          <p:spTgt spid="7"/>
                                        </p:tgtEl>
                                        <p:attrNameLst>
                                          <p:attrName>style.visibility</p:attrName>
                                        </p:attrNameLst>
                                      </p:cBhvr>
                                      <p:to>
                                        <p:strVal val="visible"/>
                                      </p:to>
                                    </p:set>
                                    <p:anim calcmode="lin" valueType="num">
                                      <p:cBhvr>
                                        <p:cTn id="10" dur="1000" fill="hold"/>
                                        <p:tgtEl>
                                          <p:spTgt spid="7"/>
                                        </p:tgtEl>
                                        <p:attrNameLst>
                                          <p:attrName>ppt_w</p:attrName>
                                        </p:attrNameLst>
                                      </p:cBhvr>
                                      <p:tavLst>
                                        <p:tav tm="0">
                                          <p:val>
                                            <p:fltVal val="0"/>
                                          </p:val>
                                        </p:tav>
                                        <p:tav tm="100000">
                                          <p:val>
                                            <p:strVal val="#ppt_w"/>
                                          </p:val>
                                        </p:tav>
                                      </p:tavLst>
                                    </p:anim>
                                    <p:anim calcmode="lin" valueType="num">
                                      <p:cBhvr>
                                        <p:cTn id="11" dur="1000" fill="hold"/>
                                        <p:tgtEl>
                                          <p:spTgt spid="7"/>
                                        </p:tgtEl>
                                        <p:attrNameLst>
                                          <p:attrName>ppt_h</p:attrName>
                                        </p:attrNameLst>
                                      </p:cBhvr>
                                      <p:tavLst>
                                        <p:tav tm="0">
                                          <p:val>
                                            <p:fltVal val="0"/>
                                          </p:val>
                                        </p:tav>
                                        <p:tav tm="100000">
                                          <p:val>
                                            <p:strVal val="#ppt_h"/>
                                          </p:val>
                                        </p:tav>
                                      </p:tavLst>
                                    </p:anim>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fltVal val="0.5"/>
                                          </p:val>
                                        </p:tav>
                                        <p:tav tm="100000">
                                          <p:val>
                                            <p:strVal val="#ppt_x"/>
                                          </p:val>
                                        </p:tav>
                                      </p:tavLst>
                                    </p:anim>
                                    <p:anim calcmode="lin" valueType="num">
                                      <p:cBhvr>
                                        <p:cTn id="14" dur="1000" fill="hold"/>
                                        <p:tgtEl>
                                          <p:spTgt spid="7"/>
                                        </p:tgtEl>
                                        <p:attrNameLst>
                                          <p:attrName>ppt_y</p:attrName>
                                        </p:attrNameLst>
                                      </p:cBhvr>
                                      <p:tavLst>
                                        <p:tav tm="0">
                                          <p:val>
                                            <p:fltVal val="0.5"/>
                                          </p:val>
                                        </p:tav>
                                        <p:tav tm="100000">
                                          <p:val>
                                            <p:strVal val="#ppt_y"/>
                                          </p:val>
                                        </p:tav>
                                      </p:tavLst>
                                    </p:anim>
                                  </p:childTnLst>
                                </p:cTn>
                              </p:par>
                            </p:childTnLst>
                          </p:cTn>
                        </p:par>
                        <p:par>
                          <p:cTn id="15" fill="hold">
                            <p:stCondLst>
                              <p:cond delay="2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0">
                                            <p:txEl>
                                              <p:pRg st="0" end="0"/>
                                            </p:txEl>
                                          </p:spTgt>
                                        </p:tgtEl>
                                        <p:attrNameLst>
                                          <p:attrName>style.visibility</p:attrName>
                                        </p:attrNameLst>
                                      </p:cBhvr>
                                      <p:to>
                                        <p:strVal val="visible"/>
                                      </p:to>
                                    </p:set>
                                    <p:anim calcmode="lin" valueType="num">
                                      <p:cBhvr>
                                        <p:cTn id="18" dur="100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9" dur="100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20" dur="100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1" dur="100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2" dur="1000" tmFilter="0,0; .5, 1; 1, 1"/>
                                        <p:tgtEl>
                                          <p:spTgt spid="10">
                                            <p:txEl>
                                              <p:pRg st="0" end="0"/>
                                            </p:txEl>
                                          </p:spTgt>
                                        </p:tgtEl>
                                      </p:cBhvr>
                                    </p:animEffect>
                                  </p:childTnLst>
                                </p:cTn>
                              </p:par>
                            </p:childTnLst>
                          </p:cTn>
                        </p:par>
                        <p:par>
                          <p:cTn id="23" fill="hold">
                            <p:stCondLst>
                              <p:cond delay="4699"/>
                            </p:stCondLst>
                            <p:childTnLst>
                              <p:par>
                                <p:cTn id="24" presetID="53" presetClass="entr" presetSubtype="16"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childTnLst>
                          </p:cTn>
                        </p:par>
                        <p:par>
                          <p:cTn id="29" fill="hold">
                            <p:stCondLst>
                              <p:cond delay="5199"/>
                            </p:stCondLst>
                            <p:childTnLst>
                              <p:par>
                                <p:cTn id="30" presetID="53" presetClass="entr" presetSubtype="16" fill="hold" nodeType="after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 calcmode="lin" valueType="num">
                                      <p:cBhvr>
                                        <p:cTn id="32" dur="10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3" dur="10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4" dur="10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p:nvPr/>
        </p:nvSpPr>
        <p:spPr bwMode="auto">
          <a:xfrm>
            <a:off x="2566274" y="3844627"/>
            <a:ext cx="178886" cy="1425253"/>
          </a:xfrm>
          <a:custGeom>
            <a:avLst/>
            <a:gdLst>
              <a:gd name="T0" fmla="*/ 256 w 669"/>
              <a:gd name="T1" fmla="*/ 0 h 5309"/>
              <a:gd name="T2" fmla="*/ 256 w 669"/>
              <a:gd name="T3" fmla="*/ 4149 h 5309"/>
              <a:gd name="T4" fmla="*/ 669 w 669"/>
              <a:gd name="T5" fmla="*/ 5127 h 5309"/>
              <a:gd name="T6" fmla="*/ 486 w 669"/>
              <a:gd name="T7" fmla="*/ 5309 h 5309"/>
              <a:gd name="T8" fmla="*/ 0 w 669"/>
              <a:gd name="T9" fmla="*/ 4161 h 5309"/>
              <a:gd name="T10" fmla="*/ 0 w 669"/>
              <a:gd name="T11" fmla="*/ 0 h 5309"/>
              <a:gd name="T12" fmla="*/ 256 w 669"/>
              <a:gd name="T13" fmla="*/ 0 h 5309"/>
            </a:gdLst>
            <a:ahLst/>
            <a:cxnLst>
              <a:cxn ang="0">
                <a:pos x="T0" y="T1"/>
              </a:cxn>
              <a:cxn ang="0">
                <a:pos x="T2" y="T3"/>
              </a:cxn>
              <a:cxn ang="0">
                <a:pos x="T4" y="T5"/>
              </a:cxn>
              <a:cxn ang="0">
                <a:pos x="T6" y="T7"/>
              </a:cxn>
              <a:cxn ang="0">
                <a:pos x="T8" y="T9"/>
              </a:cxn>
              <a:cxn ang="0">
                <a:pos x="T10" y="T11"/>
              </a:cxn>
              <a:cxn ang="0">
                <a:pos x="T12" y="T13"/>
              </a:cxn>
            </a:cxnLst>
            <a:rect l="0" t="0" r="r" b="b"/>
            <a:pathLst>
              <a:path w="669" h="5309">
                <a:moveTo>
                  <a:pt x="256" y="0"/>
                </a:moveTo>
                <a:lnTo>
                  <a:pt x="256" y="4149"/>
                </a:lnTo>
                <a:cubicBezTo>
                  <a:pt x="256" y="4531"/>
                  <a:pt x="415" y="4878"/>
                  <a:pt x="669" y="5127"/>
                </a:cubicBezTo>
                <a:lnTo>
                  <a:pt x="486" y="5309"/>
                </a:lnTo>
                <a:cubicBezTo>
                  <a:pt x="187" y="5017"/>
                  <a:pt x="0" y="4610"/>
                  <a:pt x="0" y="4161"/>
                </a:cubicBezTo>
                <a:lnTo>
                  <a:pt x="0" y="0"/>
                </a:lnTo>
                <a:lnTo>
                  <a:pt x="256" y="0"/>
                </a:lnTo>
                <a:close/>
              </a:path>
            </a:pathLst>
          </a:custGeom>
          <a:solidFill>
            <a:schemeClr val="tx2">
              <a:lumMod val="60000"/>
              <a:lumOff val="40000"/>
            </a:schemeClr>
          </a:solidFill>
          <a:ln>
            <a:noFill/>
          </a:ln>
        </p:spPr>
        <p:txBody>
          <a:bodyPr vert="horz" wrap="square" lIns="111998" tIns="55999" rIns="111998" bIns="55999" numCol="1" anchor="t" anchorCtr="0" compatLnSpc="1"/>
          <a:lstStyle/>
          <a:p>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6"/>
          <p:cNvSpPr/>
          <p:nvPr/>
        </p:nvSpPr>
        <p:spPr bwMode="auto">
          <a:xfrm>
            <a:off x="2566274" y="1836414"/>
            <a:ext cx="178886" cy="1425253"/>
          </a:xfrm>
          <a:custGeom>
            <a:avLst/>
            <a:gdLst>
              <a:gd name="T0" fmla="*/ 669 w 669"/>
              <a:gd name="T1" fmla="*/ 182 h 5308"/>
              <a:gd name="T2" fmla="*/ 256 w 669"/>
              <a:gd name="T3" fmla="*/ 1160 h 5308"/>
              <a:gd name="T4" fmla="*/ 256 w 669"/>
              <a:gd name="T5" fmla="*/ 5308 h 5308"/>
              <a:gd name="T6" fmla="*/ 0 w 669"/>
              <a:gd name="T7" fmla="*/ 5308 h 5308"/>
              <a:gd name="T8" fmla="*/ 0 w 669"/>
              <a:gd name="T9" fmla="*/ 1148 h 5308"/>
              <a:gd name="T10" fmla="*/ 486 w 669"/>
              <a:gd name="T11" fmla="*/ 0 h 5308"/>
              <a:gd name="T12" fmla="*/ 669 w 669"/>
              <a:gd name="T13" fmla="*/ 182 h 5308"/>
            </a:gdLst>
            <a:ahLst/>
            <a:cxnLst>
              <a:cxn ang="0">
                <a:pos x="T0" y="T1"/>
              </a:cxn>
              <a:cxn ang="0">
                <a:pos x="T2" y="T3"/>
              </a:cxn>
              <a:cxn ang="0">
                <a:pos x="T4" y="T5"/>
              </a:cxn>
              <a:cxn ang="0">
                <a:pos x="T6" y="T7"/>
              </a:cxn>
              <a:cxn ang="0">
                <a:pos x="T8" y="T9"/>
              </a:cxn>
              <a:cxn ang="0">
                <a:pos x="T10" y="T11"/>
              </a:cxn>
              <a:cxn ang="0">
                <a:pos x="T12" y="T13"/>
              </a:cxn>
            </a:cxnLst>
            <a:rect l="0" t="0" r="r" b="b"/>
            <a:pathLst>
              <a:path w="669" h="5308">
                <a:moveTo>
                  <a:pt x="669" y="182"/>
                </a:moveTo>
                <a:cubicBezTo>
                  <a:pt x="415" y="431"/>
                  <a:pt x="256" y="778"/>
                  <a:pt x="256" y="1160"/>
                </a:cubicBezTo>
                <a:lnTo>
                  <a:pt x="256" y="5308"/>
                </a:lnTo>
                <a:lnTo>
                  <a:pt x="0" y="5308"/>
                </a:lnTo>
                <a:lnTo>
                  <a:pt x="0" y="1148"/>
                </a:lnTo>
                <a:cubicBezTo>
                  <a:pt x="0" y="699"/>
                  <a:pt x="187" y="292"/>
                  <a:pt x="486" y="0"/>
                </a:cubicBezTo>
                <a:lnTo>
                  <a:pt x="669" y="182"/>
                </a:lnTo>
                <a:close/>
              </a:path>
            </a:pathLst>
          </a:custGeom>
          <a:solidFill>
            <a:schemeClr val="tx2">
              <a:lumMod val="60000"/>
              <a:lumOff val="40000"/>
            </a:schemeClr>
          </a:solidFill>
          <a:ln>
            <a:noFill/>
          </a:ln>
        </p:spPr>
        <p:txBody>
          <a:bodyPr vert="horz" wrap="square" lIns="111998" tIns="55999" rIns="111998" bIns="55999" numCol="1" anchor="t" anchorCtr="0" compatLnSpc="1"/>
          <a:lstStyle/>
          <a:p>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8"/>
          <p:cNvSpPr/>
          <p:nvPr/>
        </p:nvSpPr>
        <p:spPr bwMode="auto">
          <a:xfrm>
            <a:off x="2696547" y="1612813"/>
            <a:ext cx="1913301" cy="272217"/>
          </a:xfrm>
          <a:custGeom>
            <a:avLst/>
            <a:gdLst>
              <a:gd name="T0" fmla="*/ 6397 w 7145"/>
              <a:gd name="T1" fmla="*/ 375 h 1015"/>
              <a:gd name="T2" fmla="*/ 6279 w 7145"/>
              <a:gd name="T3" fmla="*/ 0 h 1015"/>
              <a:gd name="T4" fmla="*/ 7145 w 7145"/>
              <a:gd name="T5" fmla="*/ 499 h 1015"/>
              <a:gd name="T6" fmla="*/ 6279 w 7145"/>
              <a:gd name="T7" fmla="*/ 997 h 1015"/>
              <a:gd name="T8" fmla="*/ 6397 w 7145"/>
              <a:gd name="T9" fmla="*/ 623 h 1015"/>
              <a:gd name="T10" fmla="*/ 1140 w 7145"/>
              <a:gd name="T11" fmla="*/ 623 h 1015"/>
              <a:gd name="T12" fmla="*/ 183 w 7145"/>
              <a:gd name="T13" fmla="*/ 1015 h 1015"/>
              <a:gd name="T14" fmla="*/ 0 w 7145"/>
              <a:gd name="T15" fmla="*/ 833 h 1015"/>
              <a:gd name="T16" fmla="*/ 1120 w 7145"/>
              <a:gd name="T17" fmla="*/ 375 h 1015"/>
              <a:gd name="T18" fmla="*/ 6397 w 7145"/>
              <a:gd name="T19" fmla="*/ 375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45" h="1015">
                <a:moveTo>
                  <a:pt x="6397" y="375"/>
                </a:moveTo>
                <a:lnTo>
                  <a:pt x="6279" y="0"/>
                </a:lnTo>
                <a:lnTo>
                  <a:pt x="7145" y="499"/>
                </a:lnTo>
                <a:lnTo>
                  <a:pt x="6279" y="997"/>
                </a:lnTo>
                <a:lnTo>
                  <a:pt x="6397" y="623"/>
                </a:lnTo>
                <a:lnTo>
                  <a:pt x="1140" y="623"/>
                </a:lnTo>
                <a:cubicBezTo>
                  <a:pt x="769" y="623"/>
                  <a:pt x="430" y="773"/>
                  <a:pt x="183" y="1015"/>
                </a:cubicBezTo>
                <a:lnTo>
                  <a:pt x="0" y="833"/>
                </a:lnTo>
                <a:cubicBezTo>
                  <a:pt x="290" y="550"/>
                  <a:pt x="686" y="375"/>
                  <a:pt x="1120" y="375"/>
                </a:cubicBezTo>
                <a:lnTo>
                  <a:pt x="6397" y="375"/>
                </a:lnTo>
                <a:close/>
              </a:path>
            </a:pathLst>
          </a:custGeom>
          <a:solidFill>
            <a:schemeClr val="tx2">
              <a:lumMod val="60000"/>
              <a:lumOff val="40000"/>
            </a:schemeClr>
          </a:solidFill>
          <a:ln>
            <a:noFill/>
          </a:ln>
        </p:spPr>
        <p:txBody>
          <a:bodyPr vert="horz" wrap="square" lIns="111998" tIns="55999" rIns="111998" bIns="55999" numCol="1" anchor="t" anchorCtr="0" compatLnSpc="1"/>
          <a:lstStyle/>
          <a:p>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7"/>
          <p:cNvSpPr/>
          <p:nvPr/>
        </p:nvSpPr>
        <p:spPr bwMode="auto">
          <a:xfrm>
            <a:off x="2634409" y="3034845"/>
            <a:ext cx="2043577" cy="266384"/>
          </a:xfrm>
          <a:custGeom>
            <a:avLst/>
            <a:gdLst>
              <a:gd name="T0" fmla="*/ 0 w 7631"/>
              <a:gd name="T1" fmla="*/ 374 h 997"/>
              <a:gd name="T2" fmla="*/ 6883 w 7631"/>
              <a:gd name="T3" fmla="*/ 374 h 997"/>
              <a:gd name="T4" fmla="*/ 6765 w 7631"/>
              <a:gd name="T5" fmla="*/ 0 h 997"/>
              <a:gd name="T6" fmla="*/ 7631 w 7631"/>
              <a:gd name="T7" fmla="*/ 498 h 997"/>
              <a:gd name="T8" fmla="*/ 6765 w 7631"/>
              <a:gd name="T9" fmla="*/ 997 h 997"/>
              <a:gd name="T10" fmla="*/ 6883 w 7631"/>
              <a:gd name="T11" fmla="*/ 622 h 997"/>
              <a:gd name="T12" fmla="*/ 0 w 7631"/>
              <a:gd name="T13" fmla="*/ 622 h 997"/>
              <a:gd name="T14" fmla="*/ 0 w 7631"/>
              <a:gd name="T15" fmla="*/ 374 h 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31" h="997">
                <a:moveTo>
                  <a:pt x="0" y="374"/>
                </a:moveTo>
                <a:lnTo>
                  <a:pt x="6883" y="374"/>
                </a:lnTo>
                <a:lnTo>
                  <a:pt x="6765" y="0"/>
                </a:lnTo>
                <a:lnTo>
                  <a:pt x="7631" y="498"/>
                </a:lnTo>
                <a:lnTo>
                  <a:pt x="6765" y="997"/>
                </a:lnTo>
                <a:lnTo>
                  <a:pt x="6883" y="622"/>
                </a:lnTo>
                <a:lnTo>
                  <a:pt x="0" y="622"/>
                </a:lnTo>
                <a:lnTo>
                  <a:pt x="0" y="374"/>
                </a:lnTo>
                <a:close/>
              </a:path>
            </a:pathLst>
          </a:custGeom>
          <a:solidFill>
            <a:schemeClr val="tx2">
              <a:lumMod val="60000"/>
              <a:lumOff val="40000"/>
            </a:schemeClr>
          </a:solidFill>
          <a:ln>
            <a:noFill/>
          </a:ln>
        </p:spPr>
        <p:txBody>
          <a:bodyPr vert="horz" wrap="square" lIns="111998" tIns="55999" rIns="111998" bIns="55999" numCol="1" anchor="t" anchorCtr="0" compatLnSpc="1"/>
          <a:lstStyle/>
          <a:p>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9"/>
          <p:cNvSpPr/>
          <p:nvPr/>
        </p:nvSpPr>
        <p:spPr bwMode="auto">
          <a:xfrm>
            <a:off x="2634409" y="4223912"/>
            <a:ext cx="2043577" cy="268329"/>
          </a:xfrm>
          <a:custGeom>
            <a:avLst/>
            <a:gdLst>
              <a:gd name="T0" fmla="*/ 6883 w 7631"/>
              <a:gd name="T1" fmla="*/ 375 h 997"/>
              <a:gd name="T2" fmla="*/ 6765 w 7631"/>
              <a:gd name="T3" fmla="*/ 0 h 997"/>
              <a:gd name="T4" fmla="*/ 7631 w 7631"/>
              <a:gd name="T5" fmla="*/ 499 h 997"/>
              <a:gd name="T6" fmla="*/ 6765 w 7631"/>
              <a:gd name="T7" fmla="*/ 997 h 997"/>
              <a:gd name="T8" fmla="*/ 6883 w 7631"/>
              <a:gd name="T9" fmla="*/ 623 h 997"/>
              <a:gd name="T10" fmla="*/ 0 w 7631"/>
              <a:gd name="T11" fmla="*/ 623 h 997"/>
              <a:gd name="T12" fmla="*/ 0 w 7631"/>
              <a:gd name="T13" fmla="*/ 375 h 997"/>
              <a:gd name="T14" fmla="*/ 6883 w 7631"/>
              <a:gd name="T15" fmla="*/ 375 h 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31" h="997">
                <a:moveTo>
                  <a:pt x="6883" y="375"/>
                </a:moveTo>
                <a:lnTo>
                  <a:pt x="6765" y="0"/>
                </a:lnTo>
                <a:lnTo>
                  <a:pt x="7631" y="499"/>
                </a:lnTo>
                <a:lnTo>
                  <a:pt x="6765" y="997"/>
                </a:lnTo>
                <a:lnTo>
                  <a:pt x="6883" y="623"/>
                </a:lnTo>
                <a:lnTo>
                  <a:pt x="0" y="623"/>
                </a:lnTo>
                <a:lnTo>
                  <a:pt x="0" y="375"/>
                </a:lnTo>
                <a:lnTo>
                  <a:pt x="6883" y="375"/>
                </a:lnTo>
                <a:close/>
              </a:path>
            </a:pathLst>
          </a:custGeom>
          <a:solidFill>
            <a:schemeClr val="tx2">
              <a:lumMod val="60000"/>
              <a:lumOff val="40000"/>
            </a:schemeClr>
          </a:solidFill>
          <a:ln>
            <a:noFill/>
          </a:ln>
        </p:spPr>
        <p:txBody>
          <a:bodyPr vert="horz" wrap="square" lIns="111998" tIns="55999" rIns="111998" bIns="55999" numCol="1" anchor="t" anchorCtr="0" compatLnSpc="1"/>
          <a:lstStyle/>
          <a:p>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10"/>
          <p:cNvSpPr/>
          <p:nvPr/>
        </p:nvSpPr>
        <p:spPr bwMode="auto">
          <a:xfrm>
            <a:off x="2696547" y="5219333"/>
            <a:ext cx="1913301" cy="274161"/>
          </a:xfrm>
          <a:custGeom>
            <a:avLst/>
            <a:gdLst>
              <a:gd name="T0" fmla="*/ 6397 w 7145"/>
              <a:gd name="T1" fmla="*/ 392 h 1015"/>
              <a:gd name="T2" fmla="*/ 6279 w 7145"/>
              <a:gd name="T3" fmla="*/ 18 h 1015"/>
              <a:gd name="T4" fmla="*/ 7145 w 7145"/>
              <a:gd name="T5" fmla="*/ 516 h 1015"/>
              <a:gd name="T6" fmla="*/ 6279 w 7145"/>
              <a:gd name="T7" fmla="*/ 1015 h 1015"/>
              <a:gd name="T8" fmla="*/ 6397 w 7145"/>
              <a:gd name="T9" fmla="*/ 640 h 1015"/>
              <a:gd name="T10" fmla="*/ 1120 w 7145"/>
              <a:gd name="T11" fmla="*/ 640 h 1015"/>
              <a:gd name="T12" fmla="*/ 0 w 7145"/>
              <a:gd name="T13" fmla="*/ 182 h 1015"/>
              <a:gd name="T14" fmla="*/ 183 w 7145"/>
              <a:gd name="T15" fmla="*/ 0 h 1015"/>
              <a:gd name="T16" fmla="*/ 1140 w 7145"/>
              <a:gd name="T17" fmla="*/ 392 h 1015"/>
              <a:gd name="T18" fmla="*/ 6397 w 7145"/>
              <a:gd name="T19" fmla="*/ 392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45" h="1015">
                <a:moveTo>
                  <a:pt x="6397" y="392"/>
                </a:moveTo>
                <a:lnTo>
                  <a:pt x="6279" y="18"/>
                </a:lnTo>
                <a:lnTo>
                  <a:pt x="7145" y="516"/>
                </a:lnTo>
                <a:lnTo>
                  <a:pt x="6279" y="1015"/>
                </a:lnTo>
                <a:lnTo>
                  <a:pt x="6397" y="640"/>
                </a:lnTo>
                <a:lnTo>
                  <a:pt x="1120" y="640"/>
                </a:lnTo>
                <a:cubicBezTo>
                  <a:pt x="686" y="640"/>
                  <a:pt x="290" y="465"/>
                  <a:pt x="0" y="182"/>
                </a:cubicBezTo>
                <a:lnTo>
                  <a:pt x="183" y="0"/>
                </a:lnTo>
                <a:cubicBezTo>
                  <a:pt x="430" y="242"/>
                  <a:pt x="769" y="392"/>
                  <a:pt x="1140" y="392"/>
                </a:cubicBezTo>
                <a:lnTo>
                  <a:pt x="6397" y="392"/>
                </a:lnTo>
                <a:close/>
              </a:path>
            </a:pathLst>
          </a:custGeom>
          <a:solidFill>
            <a:schemeClr val="tx2">
              <a:lumMod val="60000"/>
              <a:lumOff val="40000"/>
            </a:schemeClr>
          </a:solidFill>
          <a:ln>
            <a:noFill/>
          </a:ln>
        </p:spPr>
        <p:txBody>
          <a:bodyPr vert="horz" wrap="square" lIns="111998" tIns="55999" rIns="111998" bIns="55999" numCol="1" anchor="t" anchorCtr="0" compatLnSpc="1"/>
          <a:lstStyle/>
          <a:p>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标题 1"/>
          <p:cNvSpPr>
            <a:spLocks noGrp="1"/>
          </p:cNvSpPr>
          <p:nvPr>
            <p:ph type="title" idx="4294967295"/>
          </p:nvPr>
        </p:nvSpPr>
        <p:spPr>
          <a:xfrm>
            <a:off x="923978" y="336514"/>
            <a:ext cx="5062538" cy="765175"/>
          </a:xfrm>
        </p:spPr>
        <p:txBody>
          <a:bodyPr>
            <a:noAutofit/>
          </a:bodyPr>
          <a:lstStyle/>
          <a:p>
            <a:r>
              <a:rPr lang="zh-CN" altLang="zh-CN" sz="4000" dirty="0">
                <a:solidFill>
                  <a:srgbClr val="074BA0"/>
                </a:solidFill>
                <a:latin typeface="Arial" panose="020B0604020202020204" pitchFamily="34" charset="0"/>
                <a:ea typeface="微软雅黑" panose="020B0503020204020204" pitchFamily="34" charset="-122"/>
                <a:cs typeface="+mn-ea"/>
              </a:rPr>
              <a:t>常见社工攻击手段</a:t>
            </a:r>
            <a:endParaRPr lang="zh-CN" altLang="en-US" sz="4000" dirty="0">
              <a:solidFill>
                <a:srgbClr val="074BA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0" name="组合 49"/>
          <p:cNvGrpSpPr/>
          <p:nvPr/>
        </p:nvGrpSpPr>
        <p:grpSpPr>
          <a:xfrm>
            <a:off x="1543780" y="2508819"/>
            <a:ext cx="2088909" cy="2088911"/>
            <a:chOff x="878699" y="1945606"/>
            <a:chExt cx="1705474" cy="1705474"/>
          </a:xfrm>
        </p:grpSpPr>
        <p:sp>
          <p:nvSpPr>
            <p:cNvPr id="5" name="椭圆 4"/>
            <p:cNvSpPr/>
            <p:nvPr/>
          </p:nvSpPr>
          <p:spPr>
            <a:xfrm>
              <a:off x="878699" y="1945606"/>
              <a:ext cx="1705474" cy="1705474"/>
            </a:xfrm>
            <a:prstGeom prst="ellipse">
              <a:avLst/>
            </a:prstGeom>
            <a:solidFill>
              <a:srgbClr val="01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Rectangle 11"/>
            <p:cNvSpPr>
              <a:spLocks noChangeArrowheads="1"/>
            </p:cNvSpPr>
            <p:nvPr/>
          </p:nvSpPr>
          <p:spPr bwMode="gray">
            <a:xfrm>
              <a:off x="1067176" y="2451753"/>
              <a:ext cx="1292662" cy="753845"/>
            </a:xfrm>
            <a:prstGeom prst="rect">
              <a:avLst/>
            </a:prstGeom>
            <a:solidFill>
              <a:srgbClr val="017ED3"/>
            </a:solidFill>
            <a:ln>
              <a:noFill/>
            </a:ln>
          </p:spPr>
          <p:txBody>
            <a:bodyPr wrap="square">
              <a:spAutoFit/>
            </a:bodyPr>
            <a:lstStyle/>
            <a:p>
              <a:pPr algn="ctr"/>
              <a:r>
                <a:rPr lang="zh-CN" altLang="en-US" sz="27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四种常见攻击手段</a:t>
              </a:r>
            </a:p>
          </p:txBody>
        </p:sp>
      </p:grpSp>
      <p:sp>
        <p:nvSpPr>
          <p:cNvPr id="20" name="矩形 19"/>
          <p:cNvSpPr/>
          <p:nvPr/>
        </p:nvSpPr>
        <p:spPr>
          <a:xfrm>
            <a:off x="5069949" y="1195461"/>
            <a:ext cx="5449408" cy="1310317"/>
          </a:xfrm>
          <a:prstGeom prst="rect">
            <a:avLst/>
          </a:prstGeom>
          <a:solidFill>
            <a:schemeClr val="bg1">
              <a:lumMod val="95000"/>
            </a:schemeClr>
          </a:solidFill>
          <a:ln w="9525">
            <a:solidFill>
              <a:srgbClr val="017E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矩形 30"/>
          <p:cNvSpPr/>
          <p:nvPr/>
        </p:nvSpPr>
        <p:spPr>
          <a:xfrm>
            <a:off x="5069945" y="2657641"/>
            <a:ext cx="5449408" cy="1287176"/>
          </a:xfrm>
          <a:prstGeom prst="rect">
            <a:avLst/>
          </a:prstGeom>
          <a:solidFill>
            <a:schemeClr val="bg1">
              <a:lumMod val="95000"/>
            </a:schemeClr>
          </a:solidFill>
          <a:ln w="9525">
            <a:solidFill>
              <a:srgbClr val="017E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矩形 31"/>
          <p:cNvSpPr/>
          <p:nvPr/>
        </p:nvSpPr>
        <p:spPr>
          <a:xfrm>
            <a:off x="5063140" y="2657645"/>
            <a:ext cx="5456208" cy="384048"/>
          </a:xfrm>
          <a:prstGeom prst="rect">
            <a:avLst/>
          </a:prstGeom>
          <a:solidFill>
            <a:srgbClr val="01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70">
              <a:solidFill>
                <a:srgbClr val="0082D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矩形 33"/>
          <p:cNvSpPr/>
          <p:nvPr/>
        </p:nvSpPr>
        <p:spPr>
          <a:xfrm>
            <a:off x="5069945" y="4114882"/>
            <a:ext cx="5449408" cy="855367"/>
          </a:xfrm>
          <a:prstGeom prst="rect">
            <a:avLst/>
          </a:prstGeom>
          <a:solidFill>
            <a:schemeClr val="bg1">
              <a:lumMod val="95000"/>
            </a:schemeClr>
          </a:solidFill>
          <a:ln w="9525">
            <a:solidFill>
              <a:srgbClr val="017E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矩形 34"/>
          <p:cNvSpPr/>
          <p:nvPr/>
        </p:nvSpPr>
        <p:spPr>
          <a:xfrm>
            <a:off x="5063140" y="4114886"/>
            <a:ext cx="5456208" cy="384048"/>
          </a:xfrm>
          <a:prstGeom prst="rect">
            <a:avLst/>
          </a:prstGeom>
          <a:solidFill>
            <a:srgbClr val="01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7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矩形 36"/>
          <p:cNvSpPr/>
          <p:nvPr/>
        </p:nvSpPr>
        <p:spPr>
          <a:xfrm>
            <a:off x="5061184" y="5140309"/>
            <a:ext cx="5449408" cy="1088296"/>
          </a:xfrm>
          <a:prstGeom prst="rect">
            <a:avLst/>
          </a:prstGeom>
          <a:solidFill>
            <a:schemeClr val="bg1">
              <a:lumMod val="95000"/>
            </a:schemeClr>
          </a:solidFill>
          <a:ln w="9525">
            <a:solidFill>
              <a:srgbClr val="017E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矩形 37"/>
          <p:cNvSpPr/>
          <p:nvPr/>
        </p:nvSpPr>
        <p:spPr>
          <a:xfrm>
            <a:off x="5054379" y="5140314"/>
            <a:ext cx="5456208" cy="384048"/>
          </a:xfrm>
          <a:prstGeom prst="rect">
            <a:avLst/>
          </a:prstGeom>
          <a:solidFill>
            <a:srgbClr val="01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7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TextBox 39"/>
          <p:cNvSpPr txBox="1"/>
          <p:nvPr/>
        </p:nvSpPr>
        <p:spPr>
          <a:xfrm>
            <a:off x="5080977" y="1592708"/>
            <a:ext cx="5486704" cy="913070"/>
          </a:xfrm>
          <a:prstGeom prst="rect">
            <a:avLst/>
          </a:prstGeom>
          <a:noFill/>
        </p:spPr>
        <p:txBody>
          <a:bodyPr wrap="square" rtlCol="0">
            <a:spAutoFit/>
          </a:bodyPr>
          <a:lstStyle/>
          <a:p>
            <a:pPr algn="just">
              <a:lnSpc>
                <a:spcPts val="1590"/>
              </a:lnSpc>
            </a:pPr>
            <a:r>
              <a:rPr lang="zh-CN" altLang="zh-CN" sz="1100" dirty="0"/>
              <a:t>这是社会工程学中最常见的攻击方法之一。首先，黑客会通过各种手段混入目标公司内部，并与公司中的一些员工混个面儿熟，然后逐渐被其他的同事认可，并最终赢得信赖。或者假装成公司职员混入办公室，这样他就可以在公司中获得更多的权限以便于实施攻击计划了。当然除了黑客以外，通常警察在做卧底的时候也会使用这招。</a:t>
            </a:r>
            <a:endParaRPr lang="en-US" altLang="zh-CN" sz="11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矩形 20"/>
          <p:cNvSpPr/>
          <p:nvPr/>
        </p:nvSpPr>
        <p:spPr>
          <a:xfrm>
            <a:off x="5063144" y="1195464"/>
            <a:ext cx="5456208" cy="384048"/>
          </a:xfrm>
          <a:prstGeom prst="rect">
            <a:avLst/>
          </a:prstGeom>
          <a:solidFill>
            <a:srgbClr val="01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7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TextBox 40"/>
          <p:cNvSpPr txBox="1"/>
          <p:nvPr/>
        </p:nvSpPr>
        <p:spPr>
          <a:xfrm>
            <a:off x="5214633" y="1220737"/>
            <a:ext cx="3977711" cy="346698"/>
          </a:xfrm>
          <a:prstGeom prst="rect">
            <a:avLst/>
          </a:prstGeom>
          <a:noFill/>
        </p:spPr>
        <p:txBody>
          <a:bodyPr wrap="square" rtlCol="0">
            <a:spAutoFit/>
          </a:bodyPr>
          <a:lstStyle/>
          <a:p>
            <a:r>
              <a:rPr lang="zh-CN" altLang="zh-CN" sz="1655" b="1" dirty="0">
                <a:solidFill>
                  <a:schemeClr val="bg1"/>
                </a:solidFill>
                <a:latin typeface="Arial" panose="020B0604020202020204" pitchFamily="34" charset="0"/>
                <a:ea typeface="微软雅黑" panose="020B0503020204020204" pitchFamily="34" charset="-122"/>
                <a:cs typeface="+mn-ea"/>
              </a:rPr>
              <a:t>假装熟人或内部员工</a:t>
            </a:r>
            <a:endParaRPr lang="zh-CN" altLang="en-US" sz="165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TextBox 41"/>
          <p:cNvSpPr txBox="1"/>
          <p:nvPr/>
        </p:nvSpPr>
        <p:spPr>
          <a:xfrm>
            <a:off x="5069940" y="3031746"/>
            <a:ext cx="5449408" cy="913070"/>
          </a:xfrm>
          <a:prstGeom prst="rect">
            <a:avLst/>
          </a:prstGeom>
          <a:noFill/>
        </p:spPr>
        <p:txBody>
          <a:bodyPr wrap="square" rtlCol="0">
            <a:spAutoFit/>
          </a:bodyPr>
          <a:lstStyle/>
          <a:p>
            <a:pPr algn="just">
              <a:lnSpc>
                <a:spcPts val="1590"/>
              </a:lnSpc>
            </a:pPr>
            <a:r>
              <a:rPr lang="zh-CN" altLang="zh-CN" sz="1100" dirty="0">
                <a:latin typeface="Arial" panose="020B0604020202020204" pitchFamily="34" charset="0"/>
                <a:ea typeface="微软雅黑" panose="020B0503020204020204" pitchFamily="34" charset="-122"/>
                <a:cs typeface="+mn-ea"/>
              </a:rPr>
              <a:t>如果黑客想要非常准确的获取公司的相关信息，那么他们还可以去应聘。从名义上成为真正的“自己人”。所以说公司也需要对新晋职员进行相应的考核与审查。但对于优秀的黑客来说，通过考核与审查还是比较简单的。然而有一些精明的黑客甚至不需要在企业中工作，仅从面试中便可以套取公司的重要信息。</a:t>
            </a:r>
            <a:endParaRPr lang="en-US" altLang="zh-CN" sz="11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TextBox 42"/>
          <p:cNvSpPr txBox="1"/>
          <p:nvPr/>
        </p:nvSpPr>
        <p:spPr>
          <a:xfrm>
            <a:off x="5214633" y="2685048"/>
            <a:ext cx="4193731" cy="346698"/>
          </a:xfrm>
          <a:prstGeom prst="rect">
            <a:avLst/>
          </a:prstGeom>
          <a:noFill/>
        </p:spPr>
        <p:txBody>
          <a:bodyPr wrap="square" rtlCol="0">
            <a:spAutoFit/>
          </a:bodyPr>
          <a:lstStyle/>
          <a:p>
            <a:r>
              <a:rPr lang="zh-CN" altLang="zh-CN" sz="1655" b="1" dirty="0">
                <a:solidFill>
                  <a:schemeClr val="bg1"/>
                </a:solidFill>
                <a:latin typeface="Arial" panose="020B0604020202020204" pitchFamily="34" charset="0"/>
                <a:ea typeface="微软雅黑" panose="020B0503020204020204" pitchFamily="34" charset="-122"/>
                <a:cs typeface="+mn-ea"/>
              </a:rPr>
              <a:t>假装面试或入职</a:t>
            </a:r>
            <a:endParaRPr lang="zh-CN" altLang="en-US" sz="165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TextBox 43"/>
          <p:cNvSpPr txBox="1"/>
          <p:nvPr/>
        </p:nvSpPr>
        <p:spPr>
          <a:xfrm>
            <a:off x="5063135" y="4467547"/>
            <a:ext cx="5456213" cy="502702"/>
          </a:xfrm>
          <a:prstGeom prst="rect">
            <a:avLst/>
          </a:prstGeom>
          <a:noFill/>
        </p:spPr>
        <p:txBody>
          <a:bodyPr wrap="square" rtlCol="0">
            <a:spAutoFit/>
          </a:bodyPr>
          <a:lstStyle/>
          <a:p>
            <a:pPr algn="just">
              <a:lnSpc>
                <a:spcPts val="1590"/>
              </a:lnSpc>
            </a:pPr>
            <a:r>
              <a:rPr lang="zh-CN" altLang="zh-CN" sz="1100" dirty="0">
                <a:latin typeface="Arial" panose="020B0604020202020204" pitchFamily="34" charset="0"/>
                <a:ea typeface="微软雅黑" panose="020B0503020204020204" pitchFamily="34" charset="-122"/>
                <a:cs typeface="+mn-ea"/>
              </a:rPr>
              <a:t>黑客还可能通过利益诱惑的方式收买内部员工，获取公司敏感信息，给公司造成极大损害。</a:t>
            </a:r>
            <a:endParaRPr lang="en-US" altLang="zh-CN" sz="11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TextBox 44"/>
          <p:cNvSpPr txBox="1"/>
          <p:nvPr/>
        </p:nvSpPr>
        <p:spPr>
          <a:xfrm>
            <a:off x="5214633" y="4145543"/>
            <a:ext cx="4193731" cy="346698"/>
          </a:xfrm>
          <a:prstGeom prst="rect">
            <a:avLst/>
          </a:prstGeom>
          <a:noFill/>
        </p:spPr>
        <p:txBody>
          <a:bodyPr wrap="square" rtlCol="0">
            <a:spAutoFit/>
          </a:bodyPr>
          <a:lstStyle/>
          <a:p>
            <a:r>
              <a:rPr lang="zh-CN" altLang="zh-CN" sz="1655" b="1" dirty="0">
                <a:solidFill>
                  <a:schemeClr val="bg1"/>
                </a:solidFill>
                <a:latin typeface="Arial" panose="020B0604020202020204" pitchFamily="34" charset="0"/>
                <a:ea typeface="微软雅黑" panose="020B0503020204020204" pitchFamily="34" charset="-122"/>
                <a:cs typeface="+mn-ea"/>
              </a:rPr>
              <a:t>利益诱惑手段</a:t>
            </a:r>
            <a:endParaRPr lang="zh-CN" altLang="en-US" sz="165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TextBox 45"/>
          <p:cNvSpPr txBox="1"/>
          <p:nvPr/>
        </p:nvSpPr>
        <p:spPr>
          <a:xfrm>
            <a:off x="5054374" y="5493494"/>
            <a:ext cx="5463018" cy="707886"/>
          </a:xfrm>
          <a:prstGeom prst="rect">
            <a:avLst/>
          </a:prstGeom>
          <a:noFill/>
        </p:spPr>
        <p:txBody>
          <a:bodyPr wrap="square" rtlCol="0">
            <a:spAutoFit/>
          </a:bodyPr>
          <a:lstStyle/>
          <a:p>
            <a:pPr algn="just">
              <a:lnSpc>
                <a:spcPts val="1590"/>
              </a:lnSpc>
            </a:pPr>
            <a:r>
              <a:rPr lang="zh-CN" altLang="zh-CN" sz="1100" dirty="0">
                <a:latin typeface="Arial" panose="020B0604020202020204" pitchFamily="34" charset="0"/>
                <a:ea typeface="微软雅黑" panose="020B0503020204020204" pitchFamily="34" charset="-122"/>
                <a:cs typeface="+mn-ea"/>
              </a:rPr>
              <a:t>俗话说的好：“外来的和尚会念经”</a:t>
            </a:r>
            <a:r>
              <a:rPr lang="en-US" altLang="zh-CN" sz="1100" dirty="0">
                <a:latin typeface="Arial" panose="020B0604020202020204" pitchFamily="34" charset="0"/>
                <a:ea typeface="微软雅黑" panose="020B0503020204020204" pitchFamily="34" charset="-122"/>
                <a:cs typeface="+mn-ea"/>
              </a:rPr>
              <a:t>,</a:t>
            </a:r>
            <a:r>
              <a:rPr lang="zh-CN" altLang="zh-CN" sz="1100" dirty="0">
                <a:latin typeface="Arial" panose="020B0604020202020204" pitchFamily="34" charset="0"/>
                <a:ea typeface="微软雅黑" panose="020B0503020204020204" pitchFamily="34" charset="-122"/>
                <a:cs typeface="+mn-ea"/>
              </a:rPr>
              <a:t>在公司发现安全问题或安全建设止步不前时，可能会寻求外界的帮助。然而，一个优秀的社工黑客完全可以在扮演安全顾问的同时拿走他想要的数据与信息，甚至在服务器上留下一个后门。</a:t>
            </a:r>
            <a:endParaRPr lang="en-US" altLang="zh-CN" sz="11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TextBox 46"/>
          <p:cNvSpPr txBox="1"/>
          <p:nvPr/>
        </p:nvSpPr>
        <p:spPr>
          <a:xfrm>
            <a:off x="5205872" y="5170132"/>
            <a:ext cx="4193731" cy="346698"/>
          </a:xfrm>
          <a:prstGeom prst="rect">
            <a:avLst/>
          </a:prstGeom>
          <a:noFill/>
        </p:spPr>
        <p:txBody>
          <a:bodyPr wrap="square" rtlCol="0">
            <a:spAutoFit/>
          </a:bodyPr>
          <a:lstStyle/>
          <a:p>
            <a:r>
              <a:rPr lang="zh-CN" altLang="zh-CN" sz="1655" b="1" dirty="0">
                <a:solidFill>
                  <a:schemeClr val="bg1"/>
                </a:solidFill>
                <a:latin typeface="Arial" panose="020B0604020202020204" pitchFamily="34" charset="0"/>
                <a:ea typeface="微软雅黑" panose="020B0503020204020204" pitchFamily="34" charset="-122"/>
                <a:cs typeface="+mn-ea"/>
              </a:rPr>
              <a:t>假装安全顾问</a:t>
            </a:r>
            <a:endParaRPr lang="zh-CN" altLang="en-US" sz="165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箭头: V 形 5"/>
          <p:cNvSpPr/>
          <p:nvPr/>
        </p:nvSpPr>
        <p:spPr>
          <a:xfrm>
            <a:off x="623392" y="544345"/>
            <a:ext cx="288032" cy="369887"/>
          </a:xfrm>
          <a:prstGeom prst="chevron">
            <a:avLst/>
          </a:prstGeom>
          <a:solidFill>
            <a:srgbClr val="0A4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箭头: V 形 10"/>
          <p:cNvSpPr/>
          <p:nvPr/>
        </p:nvSpPr>
        <p:spPr>
          <a:xfrm>
            <a:off x="922018" y="544345"/>
            <a:ext cx="288032" cy="369887"/>
          </a:xfrm>
          <a:prstGeom prst="chevron">
            <a:avLst/>
          </a:prstGeom>
          <a:solidFill>
            <a:srgbClr val="0A4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animEffect transition="in" filter="fade">
                                      <p:cBhvr>
                                        <p:cTn id="9" dur="500"/>
                                        <p:tgtEl>
                                          <p:spTgt spid="50"/>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p:stCondLst>
                              <p:cond delay="1500"/>
                            </p:stCondLst>
                            <p:childTnLst>
                              <p:par>
                                <p:cTn id="19" presetID="2" presetClass="entr" presetSubtype="1"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200" fill="hold"/>
                                        <p:tgtEl>
                                          <p:spTgt spid="41"/>
                                        </p:tgtEl>
                                        <p:attrNameLst>
                                          <p:attrName>ppt_x</p:attrName>
                                        </p:attrNameLst>
                                      </p:cBhvr>
                                      <p:tavLst>
                                        <p:tav tm="0">
                                          <p:val>
                                            <p:strVal val="#ppt_x"/>
                                          </p:val>
                                        </p:tav>
                                        <p:tav tm="100000">
                                          <p:val>
                                            <p:strVal val="#ppt_x"/>
                                          </p:val>
                                        </p:tav>
                                      </p:tavLst>
                                    </p:anim>
                                    <p:anim calcmode="lin" valueType="num">
                                      <p:cBhvr additive="base">
                                        <p:cTn id="22" dur="200" fill="hold"/>
                                        <p:tgtEl>
                                          <p:spTgt spid="41"/>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200" fill="hold"/>
                                        <p:tgtEl>
                                          <p:spTgt spid="21"/>
                                        </p:tgtEl>
                                        <p:attrNameLst>
                                          <p:attrName>ppt_x</p:attrName>
                                        </p:attrNameLst>
                                      </p:cBhvr>
                                      <p:tavLst>
                                        <p:tav tm="0">
                                          <p:val>
                                            <p:strVal val="#ppt_x"/>
                                          </p:val>
                                        </p:tav>
                                        <p:tav tm="100000">
                                          <p:val>
                                            <p:strVal val="#ppt_x"/>
                                          </p:val>
                                        </p:tav>
                                      </p:tavLst>
                                    </p:anim>
                                    <p:anim calcmode="lin" valueType="num">
                                      <p:cBhvr additive="base">
                                        <p:cTn id="26" dur="200" fill="hold"/>
                                        <p:tgtEl>
                                          <p:spTgt spid="21"/>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1"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up)">
                                      <p:cBhvr>
                                        <p:cTn id="30" dur="500"/>
                                        <p:tgtEl>
                                          <p:spTgt spid="20"/>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up)">
                                      <p:cBhvr>
                                        <p:cTn id="33" dur="500"/>
                                        <p:tgtEl>
                                          <p:spTgt spid="40"/>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par>
                          <p:cTn id="38" fill="hold">
                            <p:stCondLst>
                              <p:cond delay="3000"/>
                            </p:stCondLst>
                            <p:childTnLst>
                              <p:par>
                                <p:cTn id="39" presetID="2" presetClass="entr" presetSubtype="1"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200" fill="hold"/>
                                        <p:tgtEl>
                                          <p:spTgt spid="32"/>
                                        </p:tgtEl>
                                        <p:attrNameLst>
                                          <p:attrName>ppt_x</p:attrName>
                                        </p:attrNameLst>
                                      </p:cBhvr>
                                      <p:tavLst>
                                        <p:tav tm="0">
                                          <p:val>
                                            <p:strVal val="#ppt_x"/>
                                          </p:val>
                                        </p:tav>
                                        <p:tav tm="100000">
                                          <p:val>
                                            <p:strVal val="#ppt_x"/>
                                          </p:val>
                                        </p:tav>
                                      </p:tavLst>
                                    </p:anim>
                                    <p:anim calcmode="lin" valueType="num">
                                      <p:cBhvr additive="base">
                                        <p:cTn id="42" dur="200" fill="hold"/>
                                        <p:tgtEl>
                                          <p:spTgt spid="32"/>
                                        </p:tgtEl>
                                        <p:attrNameLst>
                                          <p:attrName>ppt_y</p:attrName>
                                        </p:attrNameLst>
                                      </p:cBhvr>
                                      <p:tavLst>
                                        <p:tav tm="0">
                                          <p:val>
                                            <p:strVal val="0-#ppt_h/2"/>
                                          </p:val>
                                        </p:tav>
                                        <p:tav tm="100000">
                                          <p:val>
                                            <p:strVal val="#ppt_y"/>
                                          </p:val>
                                        </p:tav>
                                      </p:tavLst>
                                    </p:anim>
                                  </p:childTnLst>
                                </p:cTn>
                              </p:par>
                              <p:par>
                                <p:cTn id="43" presetID="2" presetClass="entr" presetSubtype="1"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additive="base">
                                        <p:cTn id="45" dur="200" fill="hold"/>
                                        <p:tgtEl>
                                          <p:spTgt spid="43"/>
                                        </p:tgtEl>
                                        <p:attrNameLst>
                                          <p:attrName>ppt_x</p:attrName>
                                        </p:attrNameLst>
                                      </p:cBhvr>
                                      <p:tavLst>
                                        <p:tav tm="0">
                                          <p:val>
                                            <p:strVal val="#ppt_x"/>
                                          </p:val>
                                        </p:tav>
                                        <p:tav tm="100000">
                                          <p:val>
                                            <p:strVal val="#ppt_x"/>
                                          </p:val>
                                        </p:tav>
                                      </p:tavLst>
                                    </p:anim>
                                    <p:anim calcmode="lin" valueType="num">
                                      <p:cBhvr additive="base">
                                        <p:cTn id="46" dur="200" fill="hold"/>
                                        <p:tgtEl>
                                          <p:spTgt spid="43"/>
                                        </p:tgtEl>
                                        <p:attrNameLst>
                                          <p:attrName>ppt_y</p:attrName>
                                        </p:attrNameLst>
                                      </p:cBhvr>
                                      <p:tavLst>
                                        <p:tav tm="0">
                                          <p:val>
                                            <p:strVal val="0-#ppt_h/2"/>
                                          </p:val>
                                        </p:tav>
                                        <p:tav tm="100000">
                                          <p:val>
                                            <p:strVal val="#ppt_y"/>
                                          </p:val>
                                        </p:tav>
                                      </p:tavLst>
                                    </p:anim>
                                  </p:childTnLst>
                                </p:cTn>
                              </p:par>
                            </p:childTnLst>
                          </p:cTn>
                        </p:par>
                        <p:par>
                          <p:cTn id="47" fill="hold">
                            <p:stCondLst>
                              <p:cond delay="3500"/>
                            </p:stCondLst>
                            <p:childTnLst>
                              <p:par>
                                <p:cTn id="48" presetID="22" presetClass="entr" presetSubtype="1"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wipe(up)">
                                      <p:cBhvr>
                                        <p:cTn id="50" dur="500"/>
                                        <p:tgtEl>
                                          <p:spTgt spid="42"/>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up)">
                                      <p:cBhvr>
                                        <p:cTn id="53" dur="500"/>
                                        <p:tgtEl>
                                          <p:spTgt spid="31"/>
                                        </p:tgtEl>
                                      </p:cBhvr>
                                    </p:animEffect>
                                  </p:childTnLst>
                                </p:cTn>
                              </p:par>
                            </p:childTnLst>
                          </p:cTn>
                        </p:par>
                        <p:par>
                          <p:cTn id="54" fill="hold">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par>
                          <p:cTn id="58" fill="hold">
                            <p:stCondLst>
                              <p:cond delay="4500"/>
                            </p:stCondLst>
                            <p:childTnLst>
                              <p:par>
                                <p:cTn id="59" presetID="2" presetClass="entr" presetSubtype="1"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additive="base">
                                        <p:cTn id="61" dur="200" fill="hold"/>
                                        <p:tgtEl>
                                          <p:spTgt spid="35"/>
                                        </p:tgtEl>
                                        <p:attrNameLst>
                                          <p:attrName>ppt_x</p:attrName>
                                        </p:attrNameLst>
                                      </p:cBhvr>
                                      <p:tavLst>
                                        <p:tav tm="0">
                                          <p:val>
                                            <p:strVal val="#ppt_x"/>
                                          </p:val>
                                        </p:tav>
                                        <p:tav tm="100000">
                                          <p:val>
                                            <p:strVal val="#ppt_x"/>
                                          </p:val>
                                        </p:tav>
                                      </p:tavLst>
                                    </p:anim>
                                    <p:anim calcmode="lin" valueType="num">
                                      <p:cBhvr additive="base">
                                        <p:cTn id="62" dur="200" fill="hold"/>
                                        <p:tgtEl>
                                          <p:spTgt spid="35"/>
                                        </p:tgtEl>
                                        <p:attrNameLst>
                                          <p:attrName>ppt_y</p:attrName>
                                        </p:attrNameLst>
                                      </p:cBhvr>
                                      <p:tavLst>
                                        <p:tav tm="0">
                                          <p:val>
                                            <p:strVal val="0-#ppt_h/2"/>
                                          </p:val>
                                        </p:tav>
                                        <p:tav tm="100000">
                                          <p:val>
                                            <p:strVal val="#ppt_y"/>
                                          </p:val>
                                        </p:tav>
                                      </p:tavLst>
                                    </p:anim>
                                  </p:childTnLst>
                                </p:cTn>
                              </p:par>
                              <p:par>
                                <p:cTn id="63" presetID="2" presetClass="entr" presetSubtype="1"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anim calcmode="lin" valueType="num">
                                      <p:cBhvr additive="base">
                                        <p:cTn id="65" dur="200" fill="hold"/>
                                        <p:tgtEl>
                                          <p:spTgt spid="45"/>
                                        </p:tgtEl>
                                        <p:attrNameLst>
                                          <p:attrName>ppt_x</p:attrName>
                                        </p:attrNameLst>
                                      </p:cBhvr>
                                      <p:tavLst>
                                        <p:tav tm="0">
                                          <p:val>
                                            <p:strVal val="#ppt_x"/>
                                          </p:val>
                                        </p:tav>
                                        <p:tav tm="100000">
                                          <p:val>
                                            <p:strVal val="#ppt_x"/>
                                          </p:val>
                                        </p:tav>
                                      </p:tavLst>
                                    </p:anim>
                                    <p:anim calcmode="lin" valueType="num">
                                      <p:cBhvr additive="base">
                                        <p:cTn id="66" dur="200" fill="hold"/>
                                        <p:tgtEl>
                                          <p:spTgt spid="45"/>
                                        </p:tgtEl>
                                        <p:attrNameLst>
                                          <p:attrName>ppt_y</p:attrName>
                                        </p:attrNameLst>
                                      </p:cBhvr>
                                      <p:tavLst>
                                        <p:tav tm="0">
                                          <p:val>
                                            <p:strVal val="0-#ppt_h/2"/>
                                          </p:val>
                                        </p:tav>
                                        <p:tav tm="100000">
                                          <p:val>
                                            <p:strVal val="#ppt_y"/>
                                          </p:val>
                                        </p:tav>
                                      </p:tavLst>
                                    </p:anim>
                                  </p:childTnLst>
                                </p:cTn>
                              </p:par>
                            </p:childTnLst>
                          </p:cTn>
                        </p:par>
                        <p:par>
                          <p:cTn id="67" fill="hold">
                            <p:stCondLst>
                              <p:cond delay="5000"/>
                            </p:stCondLst>
                            <p:childTnLst>
                              <p:par>
                                <p:cTn id="68" presetID="22" presetClass="entr" presetSubtype="1" fill="hold" grpId="0" nodeType="after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wipe(up)">
                                      <p:cBhvr>
                                        <p:cTn id="70" dur="500"/>
                                        <p:tgtEl>
                                          <p:spTgt spid="44"/>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up)">
                                      <p:cBhvr>
                                        <p:cTn id="73" dur="500"/>
                                        <p:tgtEl>
                                          <p:spTgt spid="34"/>
                                        </p:tgtEl>
                                      </p:cBhvr>
                                    </p:animEffect>
                                  </p:childTnLst>
                                </p:cTn>
                              </p:par>
                            </p:childTnLst>
                          </p:cTn>
                        </p:par>
                        <p:par>
                          <p:cTn id="74" fill="hold">
                            <p:stCondLst>
                              <p:cond delay="5500"/>
                            </p:stCondLst>
                            <p:childTnLst>
                              <p:par>
                                <p:cTn id="75" presetID="22" presetClass="entr" presetSubtype="1" fill="hold" grpId="0" nodeType="after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wipe(up)">
                                      <p:cBhvr>
                                        <p:cTn id="77" dur="500"/>
                                        <p:tgtEl>
                                          <p:spTgt spid="11"/>
                                        </p:tgtEl>
                                      </p:cBhvr>
                                    </p:animEffect>
                                  </p:childTnLst>
                                </p:cTn>
                              </p:par>
                            </p:childTnLst>
                          </p:cTn>
                        </p:par>
                        <p:par>
                          <p:cTn id="78" fill="hold">
                            <p:stCondLst>
                              <p:cond delay="6000"/>
                            </p:stCondLst>
                            <p:childTnLst>
                              <p:par>
                                <p:cTn id="79" presetID="22" presetClass="entr" presetSubtype="8" fill="hold" grpId="0" nodeType="after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wipe(left)">
                                      <p:cBhvr>
                                        <p:cTn id="81" dur="500"/>
                                        <p:tgtEl>
                                          <p:spTgt spid="16"/>
                                        </p:tgtEl>
                                      </p:cBhvr>
                                    </p:animEffect>
                                  </p:childTnLst>
                                </p:cTn>
                              </p:par>
                            </p:childTnLst>
                          </p:cTn>
                        </p:par>
                        <p:par>
                          <p:cTn id="82" fill="hold">
                            <p:stCondLst>
                              <p:cond delay="6500"/>
                            </p:stCondLst>
                            <p:childTnLst>
                              <p:par>
                                <p:cTn id="83" presetID="2" presetClass="entr" presetSubtype="1" fill="hold" grpId="0" nodeType="afterEffect">
                                  <p:stCondLst>
                                    <p:cond delay="0"/>
                                  </p:stCondLst>
                                  <p:childTnLst>
                                    <p:set>
                                      <p:cBhvr>
                                        <p:cTn id="84" dur="1" fill="hold">
                                          <p:stCondLst>
                                            <p:cond delay="0"/>
                                          </p:stCondLst>
                                        </p:cTn>
                                        <p:tgtEl>
                                          <p:spTgt spid="47"/>
                                        </p:tgtEl>
                                        <p:attrNameLst>
                                          <p:attrName>style.visibility</p:attrName>
                                        </p:attrNameLst>
                                      </p:cBhvr>
                                      <p:to>
                                        <p:strVal val="visible"/>
                                      </p:to>
                                    </p:set>
                                    <p:anim calcmode="lin" valueType="num">
                                      <p:cBhvr additive="base">
                                        <p:cTn id="85" dur="200" fill="hold"/>
                                        <p:tgtEl>
                                          <p:spTgt spid="47"/>
                                        </p:tgtEl>
                                        <p:attrNameLst>
                                          <p:attrName>ppt_x</p:attrName>
                                        </p:attrNameLst>
                                      </p:cBhvr>
                                      <p:tavLst>
                                        <p:tav tm="0">
                                          <p:val>
                                            <p:strVal val="#ppt_x"/>
                                          </p:val>
                                        </p:tav>
                                        <p:tav tm="100000">
                                          <p:val>
                                            <p:strVal val="#ppt_x"/>
                                          </p:val>
                                        </p:tav>
                                      </p:tavLst>
                                    </p:anim>
                                    <p:anim calcmode="lin" valueType="num">
                                      <p:cBhvr additive="base">
                                        <p:cTn id="86" dur="200" fill="hold"/>
                                        <p:tgtEl>
                                          <p:spTgt spid="47"/>
                                        </p:tgtEl>
                                        <p:attrNameLst>
                                          <p:attrName>ppt_y</p:attrName>
                                        </p:attrNameLst>
                                      </p:cBhvr>
                                      <p:tavLst>
                                        <p:tav tm="0">
                                          <p:val>
                                            <p:strVal val="0-#ppt_h/2"/>
                                          </p:val>
                                        </p:tav>
                                        <p:tav tm="100000">
                                          <p:val>
                                            <p:strVal val="#ppt_y"/>
                                          </p:val>
                                        </p:tav>
                                      </p:tavLst>
                                    </p:anim>
                                  </p:childTnLst>
                                </p:cTn>
                              </p:par>
                              <p:par>
                                <p:cTn id="87" presetID="2" presetClass="entr" presetSubtype="1"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additive="base">
                                        <p:cTn id="89" dur="200" fill="hold"/>
                                        <p:tgtEl>
                                          <p:spTgt spid="38"/>
                                        </p:tgtEl>
                                        <p:attrNameLst>
                                          <p:attrName>ppt_x</p:attrName>
                                        </p:attrNameLst>
                                      </p:cBhvr>
                                      <p:tavLst>
                                        <p:tav tm="0">
                                          <p:val>
                                            <p:strVal val="#ppt_x"/>
                                          </p:val>
                                        </p:tav>
                                        <p:tav tm="100000">
                                          <p:val>
                                            <p:strVal val="#ppt_x"/>
                                          </p:val>
                                        </p:tav>
                                      </p:tavLst>
                                    </p:anim>
                                    <p:anim calcmode="lin" valueType="num">
                                      <p:cBhvr additive="base">
                                        <p:cTn id="90" dur="200" fill="hold"/>
                                        <p:tgtEl>
                                          <p:spTgt spid="38"/>
                                        </p:tgtEl>
                                        <p:attrNameLst>
                                          <p:attrName>ppt_y</p:attrName>
                                        </p:attrNameLst>
                                      </p:cBhvr>
                                      <p:tavLst>
                                        <p:tav tm="0">
                                          <p:val>
                                            <p:strVal val="0-#ppt_h/2"/>
                                          </p:val>
                                        </p:tav>
                                        <p:tav tm="100000">
                                          <p:val>
                                            <p:strVal val="#ppt_y"/>
                                          </p:val>
                                        </p:tav>
                                      </p:tavLst>
                                    </p:anim>
                                  </p:childTnLst>
                                </p:cTn>
                              </p:par>
                            </p:childTnLst>
                          </p:cTn>
                        </p:par>
                        <p:par>
                          <p:cTn id="91" fill="hold">
                            <p:stCondLst>
                              <p:cond delay="7000"/>
                            </p:stCondLst>
                            <p:childTnLst>
                              <p:par>
                                <p:cTn id="92" presetID="22" presetClass="entr" presetSubtype="1" fill="hold" grpId="0" nodeType="after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wipe(up)">
                                      <p:cBhvr>
                                        <p:cTn id="94" dur="500"/>
                                        <p:tgtEl>
                                          <p:spTgt spid="37"/>
                                        </p:tgtEl>
                                      </p:cBhvr>
                                    </p:animEffect>
                                  </p:childTnLst>
                                </p:cTn>
                              </p:par>
                              <p:par>
                                <p:cTn id="95" presetID="22" presetClass="entr" presetSubtype="1"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wipe(up)">
                                      <p:cBhvr>
                                        <p:cTn id="9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3" grpId="0" animBg="1"/>
      <p:bldP spid="15" grpId="0" animBg="1"/>
      <p:bldP spid="16" grpId="0" animBg="1"/>
      <p:bldP spid="20" grpId="0" animBg="1"/>
      <p:bldP spid="31" grpId="0" animBg="1"/>
      <p:bldP spid="32" grpId="0" animBg="1"/>
      <p:bldP spid="34" grpId="0" animBg="1"/>
      <p:bldP spid="35" grpId="0" animBg="1"/>
      <p:bldP spid="37" grpId="0" animBg="1"/>
      <p:bldP spid="38" grpId="0" animBg="1"/>
      <p:bldP spid="40" grpId="0"/>
      <p:bldP spid="21" grpId="0" animBg="1"/>
      <p:bldP spid="41" grpId="0"/>
      <p:bldP spid="42" grpId="0"/>
      <p:bldP spid="43" grpId="0"/>
      <p:bldP spid="44" grpId="0"/>
      <p:bldP spid="45" grpId="0"/>
      <p:bldP spid="46" grpId="0"/>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084851"/>
            <a:ext cx="12220972" cy="278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p:cNvGrpSpPr/>
          <p:nvPr/>
        </p:nvGrpSpPr>
        <p:grpSpPr>
          <a:xfrm>
            <a:off x="2814419" y="2564904"/>
            <a:ext cx="1921335" cy="1921336"/>
            <a:chOff x="3720555" y="1275606"/>
            <a:chExt cx="1441001" cy="1441002"/>
          </a:xfrm>
        </p:grpSpPr>
        <p:sp>
          <p:nvSpPr>
            <p:cNvPr id="8" name="椭圆 7"/>
            <p:cNvSpPr/>
            <p:nvPr/>
          </p:nvSpPr>
          <p:spPr>
            <a:xfrm>
              <a:off x="3720555" y="1275606"/>
              <a:ext cx="1441001" cy="14410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KSO_Shape"/>
            <p:cNvSpPr/>
            <p:nvPr/>
          </p:nvSpPr>
          <p:spPr bwMode="auto">
            <a:xfrm>
              <a:off x="4152603" y="1585350"/>
              <a:ext cx="608597" cy="770376"/>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007DC5"/>
            </a:solidFill>
            <a:ln>
              <a:noFill/>
            </a:ln>
          </p:spPr>
          <p:txBody>
            <a:bodyPr anchor="ctr">
              <a:scene3d>
                <a:camera prst="orthographicFront"/>
                <a:lightRig rig="threePt" dir="t"/>
              </a:scene3d>
              <a:sp3d>
                <a:contourClr>
                  <a:srgbClr val="FFFFFF"/>
                </a:contourClr>
              </a:sp3d>
            </a:bodyPr>
            <a:lstStyle/>
            <a:p>
              <a:pPr algn="ctr">
                <a:defRPr/>
              </a:pPr>
              <a:endParaRPr lang="zh-CN" altLang="en-US" sz="320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 name="矩形 9"/>
          <p:cNvSpPr/>
          <p:nvPr/>
        </p:nvSpPr>
        <p:spPr>
          <a:xfrm flipH="1">
            <a:off x="4927775" y="2782674"/>
            <a:ext cx="5109091" cy="978729"/>
          </a:xfrm>
          <a:prstGeom prst="rect">
            <a:avLst/>
          </a:prstGeom>
          <a:ln>
            <a:noFill/>
          </a:ln>
        </p:spPr>
        <p:txBody>
          <a:bodyPr wrap="none">
            <a:spAutoFit/>
          </a:bodyPr>
          <a:lstStyle/>
          <a:p>
            <a:pPr fontAlgn="base">
              <a:lnSpc>
                <a:spcPct val="120000"/>
              </a:lnSpc>
            </a:pPr>
            <a:r>
              <a:rPr lang="zh-CN" altLang="zh-CN" sz="4800" b="1" dirty="0">
                <a:solidFill>
                  <a:schemeClr val="bg1"/>
                </a:solidFill>
                <a:latin typeface="Arial" panose="020B0604020202020204" pitchFamily="34" charset="0"/>
                <a:ea typeface="微软雅黑" panose="020B0503020204020204" pitchFamily="34" charset="-122"/>
                <a:cs typeface="+mn-ea"/>
              </a:rPr>
              <a:t>日常工作中防社工</a:t>
            </a:r>
            <a:endParaRPr lang="zh-CN" altLang="en-US" sz="48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2" name="直接连接符 11"/>
          <p:cNvCxnSpPr/>
          <p:nvPr/>
        </p:nvCxnSpPr>
        <p:spPr>
          <a:xfrm>
            <a:off x="5033713" y="3717032"/>
            <a:ext cx="3734488" cy="0"/>
          </a:xfrm>
          <a:prstGeom prst="line">
            <a:avLst/>
          </a:prstGeom>
          <a:ln w="9525">
            <a:solidFill>
              <a:schemeClr val="bg1"/>
            </a:solidFill>
            <a:prstDash val="sysDot"/>
          </a:ln>
          <a:effectLst/>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flipH="1">
            <a:off x="5983351" y="3835113"/>
            <a:ext cx="2997937" cy="339901"/>
          </a:xfrm>
          <a:prstGeom prst="rect">
            <a:avLst/>
          </a:prstGeom>
        </p:spPr>
        <p:txBody>
          <a:bodyPr wrap="none">
            <a:spAutoFit/>
          </a:bodyPr>
          <a:lstStyle/>
          <a:p>
            <a:pPr fontAlgn="base">
              <a:lnSpc>
                <a:spcPct val="120000"/>
              </a:lnSpc>
            </a:pPr>
            <a:r>
              <a:rPr lang="zh-CN" altLang="zh-CN" sz="1465" dirty="0">
                <a:solidFill>
                  <a:schemeClr val="bg1"/>
                </a:solidFill>
                <a:latin typeface="Arial" panose="020B0604020202020204" pitchFamily="34" charset="0"/>
                <a:ea typeface="微软雅黑" panose="020B0503020204020204" pitchFamily="34" charset="-122"/>
                <a:cs typeface="+mn-ea"/>
              </a:rPr>
              <a:t>社会工程学网络攻击防护工作指引</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par>
                                <p:cTn id="8" presetID="53" presetClass="entr" presetSubtype="528" fill="hold" nodeType="withEffect">
                                  <p:stCondLst>
                                    <p:cond delay="2000"/>
                                  </p:stCondLst>
                                  <p:childTnLst>
                                    <p:set>
                                      <p:cBhvr>
                                        <p:cTn id="9" dur="1" fill="hold">
                                          <p:stCondLst>
                                            <p:cond delay="0"/>
                                          </p:stCondLst>
                                        </p:cTn>
                                        <p:tgtEl>
                                          <p:spTgt spid="7"/>
                                        </p:tgtEl>
                                        <p:attrNameLst>
                                          <p:attrName>style.visibility</p:attrName>
                                        </p:attrNameLst>
                                      </p:cBhvr>
                                      <p:to>
                                        <p:strVal val="visible"/>
                                      </p:to>
                                    </p:set>
                                    <p:anim calcmode="lin" valueType="num">
                                      <p:cBhvr>
                                        <p:cTn id="10" dur="1000" fill="hold"/>
                                        <p:tgtEl>
                                          <p:spTgt spid="7"/>
                                        </p:tgtEl>
                                        <p:attrNameLst>
                                          <p:attrName>ppt_w</p:attrName>
                                        </p:attrNameLst>
                                      </p:cBhvr>
                                      <p:tavLst>
                                        <p:tav tm="0">
                                          <p:val>
                                            <p:fltVal val="0"/>
                                          </p:val>
                                        </p:tav>
                                        <p:tav tm="100000">
                                          <p:val>
                                            <p:strVal val="#ppt_w"/>
                                          </p:val>
                                        </p:tav>
                                      </p:tavLst>
                                    </p:anim>
                                    <p:anim calcmode="lin" valueType="num">
                                      <p:cBhvr>
                                        <p:cTn id="11" dur="1000" fill="hold"/>
                                        <p:tgtEl>
                                          <p:spTgt spid="7"/>
                                        </p:tgtEl>
                                        <p:attrNameLst>
                                          <p:attrName>ppt_h</p:attrName>
                                        </p:attrNameLst>
                                      </p:cBhvr>
                                      <p:tavLst>
                                        <p:tav tm="0">
                                          <p:val>
                                            <p:fltVal val="0"/>
                                          </p:val>
                                        </p:tav>
                                        <p:tav tm="100000">
                                          <p:val>
                                            <p:strVal val="#ppt_h"/>
                                          </p:val>
                                        </p:tav>
                                      </p:tavLst>
                                    </p:anim>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fltVal val="0.5"/>
                                          </p:val>
                                        </p:tav>
                                        <p:tav tm="100000">
                                          <p:val>
                                            <p:strVal val="#ppt_x"/>
                                          </p:val>
                                        </p:tav>
                                      </p:tavLst>
                                    </p:anim>
                                    <p:anim calcmode="lin" valueType="num">
                                      <p:cBhvr>
                                        <p:cTn id="14" dur="1000" fill="hold"/>
                                        <p:tgtEl>
                                          <p:spTgt spid="7"/>
                                        </p:tgtEl>
                                        <p:attrNameLst>
                                          <p:attrName>ppt_y</p:attrName>
                                        </p:attrNameLst>
                                      </p:cBhvr>
                                      <p:tavLst>
                                        <p:tav tm="0">
                                          <p:val>
                                            <p:fltVal val="0.5"/>
                                          </p:val>
                                        </p:tav>
                                        <p:tav tm="100000">
                                          <p:val>
                                            <p:strVal val="#ppt_y"/>
                                          </p:val>
                                        </p:tav>
                                      </p:tavLst>
                                    </p:anim>
                                  </p:childTnLst>
                                </p:cTn>
                              </p:par>
                            </p:childTnLst>
                          </p:cTn>
                        </p:par>
                        <p:par>
                          <p:cTn id="15" fill="hold">
                            <p:stCondLst>
                              <p:cond delay="2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0">
                                            <p:txEl>
                                              <p:pRg st="0" end="0"/>
                                            </p:txEl>
                                          </p:spTgt>
                                        </p:tgtEl>
                                        <p:attrNameLst>
                                          <p:attrName>style.visibility</p:attrName>
                                        </p:attrNameLst>
                                      </p:cBhvr>
                                      <p:to>
                                        <p:strVal val="visible"/>
                                      </p:to>
                                    </p:set>
                                    <p:anim calcmode="lin" valueType="num">
                                      <p:cBhvr>
                                        <p:cTn id="18" dur="100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9" dur="100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20" dur="100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1" dur="100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2" dur="1000" tmFilter="0,0; .5, 1; 1, 1"/>
                                        <p:tgtEl>
                                          <p:spTgt spid="10">
                                            <p:txEl>
                                              <p:pRg st="0" end="0"/>
                                            </p:txEl>
                                          </p:spTgt>
                                        </p:tgtEl>
                                      </p:cBhvr>
                                    </p:animEffect>
                                  </p:childTnLst>
                                </p:cTn>
                              </p:par>
                            </p:childTnLst>
                          </p:cTn>
                        </p:par>
                        <p:par>
                          <p:cTn id="23" fill="hold">
                            <p:stCondLst>
                              <p:cond delay="4699"/>
                            </p:stCondLst>
                            <p:childTnLst>
                              <p:par>
                                <p:cTn id="24" presetID="53" presetClass="entr" presetSubtype="16"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childTnLst>
                          </p:cTn>
                        </p:par>
                        <p:par>
                          <p:cTn id="29" fill="hold">
                            <p:stCondLst>
                              <p:cond delay="5199"/>
                            </p:stCondLst>
                            <p:childTnLst>
                              <p:par>
                                <p:cTn id="30" presetID="53" presetClass="entr" presetSubtype="16" fill="hold" nodeType="after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 calcmode="lin" valueType="num">
                                      <p:cBhvr>
                                        <p:cTn id="32" dur="10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3" dur="10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4" dur="10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4"/>
          <p:cNvSpPr/>
          <p:nvPr/>
        </p:nvSpPr>
        <p:spPr bwMode="auto">
          <a:xfrm>
            <a:off x="6312024" y="1059444"/>
            <a:ext cx="1748969" cy="3586047"/>
          </a:xfrm>
          <a:custGeom>
            <a:avLst/>
            <a:gdLst>
              <a:gd name="T0" fmla="*/ 863 w 863"/>
              <a:gd name="T1" fmla="*/ 0 h 1516"/>
              <a:gd name="T2" fmla="*/ 0 w 863"/>
              <a:gd name="T3" fmla="*/ 0 h 1516"/>
              <a:gd name="T4" fmla="*/ 0 w 863"/>
              <a:gd name="T5" fmla="*/ 1516 h 1516"/>
            </a:gdLst>
            <a:ahLst/>
            <a:cxnLst>
              <a:cxn ang="0">
                <a:pos x="T0" y="T1"/>
              </a:cxn>
              <a:cxn ang="0">
                <a:pos x="T2" y="T3"/>
              </a:cxn>
              <a:cxn ang="0">
                <a:pos x="T4" y="T5"/>
              </a:cxn>
            </a:cxnLst>
            <a:rect l="0" t="0" r="r" b="b"/>
            <a:pathLst>
              <a:path w="863" h="1516">
                <a:moveTo>
                  <a:pt x="863" y="0"/>
                </a:moveTo>
                <a:lnTo>
                  <a:pt x="0" y="0"/>
                </a:lnTo>
                <a:lnTo>
                  <a:pt x="0" y="1516"/>
                </a:lnTo>
              </a:path>
            </a:pathLst>
          </a:custGeom>
          <a:noFill/>
          <a:ln w="6350" cap="flat" cmpd="sng">
            <a:solidFill>
              <a:schemeClr val="tx1">
                <a:lumMod val="75000"/>
                <a:lumOff val="25000"/>
              </a:schemeClr>
            </a:solidFill>
            <a:prstDash val="dash"/>
            <a:round/>
            <a:headEnd type="oval" w="sm" len="sm"/>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Freeform 25"/>
          <p:cNvSpPr/>
          <p:nvPr/>
        </p:nvSpPr>
        <p:spPr bwMode="auto">
          <a:xfrm>
            <a:off x="6789503" y="2284756"/>
            <a:ext cx="1352982" cy="2360735"/>
          </a:xfrm>
          <a:custGeom>
            <a:avLst/>
            <a:gdLst>
              <a:gd name="T0" fmla="*/ 651 w 651"/>
              <a:gd name="T1" fmla="*/ 0 h 998"/>
              <a:gd name="T2" fmla="*/ 0 w 651"/>
              <a:gd name="T3" fmla="*/ 0 h 998"/>
              <a:gd name="T4" fmla="*/ 0 w 651"/>
              <a:gd name="T5" fmla="*/ 998 h 998"/>
            </a:gdLst>
            <a:ahLst/>
            <a:cxnLst>
              <a:cxn ang="0">
                <a:pos x="T0" y="T1"/>
              </a:cxn>
              <a:cxn ang="0">
                <a:pos x="T2" y="T3"/>
              </a:cxn>
              <a:cxn ang="0">
                <a:pos x="T4" y="T5"/>
              </a:cxn>
            </a:cxnLst>
            <a:rect l="0" t="0" r="r" b="b"/>
            <a:pathLst>
              <a:path w="651" h="998">
                <a:moveTo>
                  <a:pt x="651" y="0"/>
                </a:moveTo>
                <a:lnTo>
                  <a:pt x="0" y="0"/>
                </a:lnTo>
                <a:lnTo>
                  <a:pt x="0" y="998"/>
                </a:lnTo>
              </a:path>
            </a:pathLst>
          </a:custGeom>
          <a:noFill/>
          <a:ln w="6350" cap="flat" cmpd="sng">
            <a:solidFill>
              <a:schemeClr val="tx1">
                <a:lumMod val="75000"/>
                <a:lumOff val="25000"/>
              </a:schemeClr>
            </a:solidFill>
            <a:prstDash val="dash"/>
            <a:round/>
            <a:headEnd type="oval" w="sm" len="sm"/>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Freeform 26"/>
          <p:cNvSpPr/>
          <p:nvPr/>
        </p:nvSpPr>
        <p:spPr bwMode="auto">
          <a:xfrm>
            <a:off x="7256601" y="3528308"/>
            <a:ext cx="918415" cy="1135424"/>
          </a:xfrm>
          <a:custGeom>
            <a:avLst/>
            <a:gdLst>
              <a:gd name="T0" fmla="*/ 431 w 431"/>
              <a:gd name="T1" fmla="*/ 0 h 480"/>
              <a:gd name="T2" fmla="*/ 0 w 431"/>
              <a:gd name="T3" fmla="*/ 0 h 480"/>
              <a:gd name="T4" fmla="*/ 0 w 431"/>
              <a:gd name="T5" fmla="*/ 480 h 480"/>
            </a:gdLst>
            <a:ahLst/>
            <a:cxnLst>
              <a:cxn ang="0">
                <a:pos x="T0" y="T1"/>
              </a:cxn>
              <a:cxn ang="0">
                <a:pos x="T2" y="T3"/>
              </a:cxn>
              <a:cxn ang="0">
                <a:pos x="T4" y="T5"/>
              </a:cxn>
            </a:cxnLst>
            <a:rect l="0" t="0" r="r" b="b"/>
            <a:pathLst>
              <a:path w="431" h="480">
                <a:moveTo>
                  <a:pt x="431" y="0"/>
                </a:moveTo>
                <a:lnTo>
                  <a:pt x="0" y="0"/>
                </a:lnTo>
                <a:lnTo>
                  <a:pt x="0" y="480"/>
                </a:lnTo>
              </a:path>
            </a:pathLst>
          </a:custGeom>
          <a:noFill/>
          <a:ln w="6350" cap="flat" cmpd="sng">
            <a:solidFill>
              <a:schemeClr val="tx1">
                <a:lumMod val="75000"/>
                <a:lumOff val="25000"/>
              </a:schemeClr>
            </a:solidFill>
            <a:prstDash val="dash"/>
            <a:round/>
            <a:headEnd type="oval" w="sm" len="sm"/>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Freeform 30"/>
          <p:cNvSpPr/>
          <p:nvPr/>
        </p:nvSpPr>
        <p:spPr bwMode="auto">
          <a:xfrm>
            <a:off x="4151527" y="1672099"/>
            <a:ext cx="1693837" cy="3586047"/>
          </a:xfrm>
          <a:custGeom>
            <a:avLst/>
            <a:gdLst>
              <a:gd name="T0" fmla="*/ 0 w 863"/>
              <a:gd name="T1" fmla="*/ 0 h 1516"/>
              <a:gd name="T2" fmla="*/ 863 w 863"/>
              <a:gd name="T3" fmla="*/ 0 h 1516"/>
              <a:gd name="T4" fmla="*/ 863 w 863"/>
              <a:gd name="T5" fmla="*/ 1516 h 1516"/>
            </a:gdLst>
            <a:ahLst/>
            <a:cxnLst>
              <a:cxn ang="0">
                <a:pos x="T0" y="T1"/>
              </a:cxn>
              <a:cxn ang="0">
                <a:pos x="T2" y="T3"/>
              </a:cxn>
              <a:cxn ang="0">
                <a:pos x="T4" y="T5"/>
              </a:cxn>
            </a:cxnLst>
            <a:rect l="0" t="0" r="r" b="b"/>
            <a:pathLst>
              <a:path w="863" h="1516">
                <a:moveTo>
                  <a:pt x="0" y="0"/>
                </a:moveTo>
                <a:lnTo>
                  <a:pt x="863" y="0"/>
                </a:lnTo>
                <a:lnTo>
                  <a:pt x="863" y="1516"/>
                </a:lnTo>
              </a:path>
            </a:pathLst>
          </a:custGeom>
          <a:noFill/>
          <a:ln w="6350" cap="flat" cmpd="sng">
            <a:solidFill>
              <a:schemeClr val="tx1">
                <a:lumMod val="75000"/>
                <a:lumOff val="25000"/>
              </a:schemeClr>
            </a:solidFill>
            <a:prstDash val="dash"/>
            <a:round/>
            <a:headEnd type="oval" w="sm" len="sm"/>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31"/>
          <p:cNvSpPr/>
          <p:nvPr/>
        </p:nvSpPr>
        <p:spPr bwMode="auto">
          <a:xfrm>
            <a:off x="4163358" y="2668502"/>
            <a:ext cx="1179315" cy="2360735"/>
          </a:xfrm>
          <a:custGeom>
            <a:avLst/>
            <a:gdLst>
              <a:gd name="T0" fmla="*/ 0 w 651"/>
              <a:gd name="T1" fmla="*/ 0 h 998"/>
              <a:gd name="T2" fmla="*/ 651 w 651"/>
              <a:gd name="T3" fmla="*/ 0 h 998"/>
              <a:gd name="T4" fmla="*/ 651 w 651"/>
              <a:gd name="T5" fmla="*/ 998 h 998"/>
            </a:gdLst>
            <a:ahLst/>
            <a:cxnLst>
              <a:cxn ang="0">
                <a:pos x="T0" y="T1"/>
              </a:cxn>
              <a:cxn ang="0">
                <a:pos x="T2" y="T3"/>
              </a:cxn>
              <a:cxn ang="0">
                <a:pos x="T4" y="T5"/>
              </a:cxn>
            </a:cxnLst>
            <a:rect l="0" t="0" r="r" b="b"/>
            <a:pathLst>
              <a:path w="651" h="998">
                <a:moveTo>
                  <a:pt x="0" y="0"/>
                </a:moveTo>
                <a:lnTo>
                  <a:pt x="651" y="0"/>
                </a:lnTo>
                <a:lnTo>
                  <a:pt x="651" y="998"/>
                </a:lnTo>
              </a:path>
            </a:pathLst>
          </a:custGeom>
          <a:noFill/>
          <a:ln w="6350" cap="flat" cmpd="sng">
            <a:solidFill>
              <a:schemeClr val="tx1">
                <a:lumMod val="75000"/>
                <a:lumOff val="25000"/>
              </a:schemeClr>
            </a:solidFill>
            <a:prstDash val="dash"/>
            <a:round/>
            <a:headEnd type="oval" w="sm" len="sm"/>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32"/>
          <p:cNvSpPr/>
          <p:nvPr/>
        </p:nvSpPr>
        <p:spPr bwMode="auto">
          <a:xfrm>
            <a:off x="4151344" y="3510067"/>
            <a:ext cx="650342" cy="1135424"/>
          </a:xfrm>
          <a:custGeom>
            <a:avLst/>
            <a:gdLst>
              <a:gd name="T0" fmla="*/ 0 w 432"/>
              <a:gd name="T1" fmla="*/ 0 h 480"/>
              <a:gd name="T2" fmla="*/ 432 w 432"/>
              <a:gd name="T3" fmla="*/ 0 h 480"/>
              <a:gd name="T4" fmla="*/ 432 w 432"/>
              <a:gd name="T5" fmla="*/ 480 h 480"/>
            </a:gdLst>
            <a:ahLst/>
            <a:cxnLst>
              <a:cxn ang="0">
                <a:pos x="T0" y="T1"/>
              </a:cxn>
              <a:cxn ang="0">
                <a:pos x="T2" y="T3"/>
              </a:cxn>
              <a:cxn ang="0">
                <a:pos x="T4" y="T5"/>
              </a:cxn>
            </a:cxnLst>
            <a:rect l="0" t="0" r="r" b="b"/>
            <a:pathLst>
              <a:path w="432" h="480">
                <a:moveTo>
                  <a:pt x="0" y="0"/>
                </a:moveTo>
                <a:lnTo>
                  <a:pt x="432" y="0"/>
                </a:lnTo>
                <a:lnTo>
                  <a:pt x="432" y="480"/>
                </a:lnTo>
              </a:path>
            </a:pathLst>
          </a:custGeom>
          <a:noFill/>
          <a:ln w="6350" cap="flat" cmpd="sng">
            <a:solidFill>
              <a:schemeClr val="tx1">
                <a:lumMod val="75000"/>
                <a:lumOff val="25000"/>
              </a:schemeClr>
            </a:solidFill>
            <a:prstDash val="dash"/>
            <a:round/>
            <a:headEnd type="oval" w="sm" len="sm"/>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dirty="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9" name="组合 8"/>
          <p:cNvGrpSpPr/>
          <p:nvPr/>
        </p:nvGrpSpPr>
        <p:grpSpPr>
          <a:xfrm>
            <a:off x="3362051" y="1365985"/>
            <a:ext cx="785334" cy="775873"/>
            <a:chOff x="2992775" y="1916052"/>
            <a:chExt cx="785334" cy="775873"/>
          </a:xfrm>
        </p:grpSpPr>
        <p:sp>
          <p:nvSpPr>
            <p:cNvPr id="10" name="Freeform 27"/>
            <p:cNvSpPr/>
            <p:nvPr/>
          </p:nvSpPr>
          <p:spPr bwMode="auto">
            <a:xfrm>
              <a:off x="2992775" y="1916052"/>
              <a:ext cx="785334" cy="775873"/>
            </a:xfrm>
            <a:custGeom>
              <a:avLst/>
              <a:gdLst>
                <a:gd name="T0" fmla="*/ 0 w 267"/>
                <a:gd name="T1" fmla="*/ 218 h 263"/>
                <a:gd name="T2" fmla="*/ 46 w 267"/>
                <a:gd name="T3" fmla="*/ 263 h 263"/>
                <a:gd name="T4" fmla="*/ 222 w 267"/>
                <a:gd name="T5" fmla="*/ 263 h 263"/>
                <a:gd name="T6" fmla="*/ 267 w 267"/>
                <a:gd name="T7" fmla="*/ 218 h 263"/>
                <a:gd name="T8" fmla="*/ 267 w 267"/>
                <a:gd name="T9" fmla="*/ 46 h 263"/>
                <a:gd name="T10" fmla="*/ 222 w 267"/>
                <a:gd name="T11" fmla="*/ 0 h 263"/>
                <a:gd name="T12" fmla="*/ 46 w 267"/>
                <a:gd name="T13" fmla="*/ 0 h 263"/>
                <a:gd name="T14" fmla="*/ 0 w 267"/>
                <a:gd name="T15" fmla="*/ 46 h 263"/>
                <a:gd name="T16" fmla="*/ 0 w 267"/>
                <a:gd name="T17" fmla="*/ 2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263">
                  <a:moveTo>
                    <a:pt x="0" y="218"/>
                  </a:moveTo>
                  <a:cubicBezTo>
                    <a:pt x="0" y="243"/>
                    <a:pt x="21" y="263"/>
                    <a:pt x="46" y="263"/>
                  </a:cubicBezTo>
                  <a:cubicBezTo>
                    <a:pt x="222" y="263"/>
                    <a:pt x="222" y="263"/>
                    <a:pt x="222" y="263"/>
                  </a:cubicBezTo>
                  <a:cubicBezTo>
                    <a:pt x="247" y="263"/>
                    <a:pt x="267" y="243"/>
                    <a:pt x="267" y="218"/>
                  </a:cubicBezTo>
                  <a:cubicBezTo>
                    <a:pt x="267" y="46"/>
                    <a:pt x="267" y="46"/>
                    <a:pt x="267" y="46"/>
                  </a:cubicBezTo>
                  <a:cubicBezTo>
                    <a:pt x="267" y="21"/>
                    <a:pt x="247" y="0"/>
                    <a:pt x="222" y="0"/>
                  </a:cubicBezTo>
                  <a:cubicBezTo>
                    <a:pt x="46" y="0"/>
                    <a:pt x="46" y="0"/>
                    <a:pt x="46" y="0"/>
                  </a:cubicBezTo>
                  <a:cubicBezTo>
                    <a:pt x="21" y="0"/>
                    <a:pt x="0" y="21"/>
                    <a:pt x="0" y="46"/>
                  </a:cubicBezTo>
                  <a:lnTo>
                    <a:pt x="0" y="218"/>
                  </a:lnTo>
                  <a:close/>
                </a:path>
              </a:pathLst>
            </a:custGeom>
            <a:solidFill>
              <a:srgbClr val="223861"/>
            </a:solidFill>
            <a:ln>
              <a:noFill/>
            </a:ln>
            <a:effectLst>
              <a:outerShdw blurRad="50800" dist="38100" dir="2700000" algn="tl" rotWithShape="0">
                <a:prstClr val="black">
                  <a:alpha val="40000"/>
                </a:prstClr>
              </a:outerShdw>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prstClr val="black">
                    <a:lumMod val="50000"/>
                    <a:lumOff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Freeform 33"/>
            <p:cNvSpPr>
              <a:spLocks noEditPoints="1"/>
            </p:cNvSpPr>
            <p:nvPr/>
          </p:nvSpPr>
          <p:spPr bwMode="auto">
            <a:xfrm>
              <a:off x="3196205" y="2128944"/>
              <a:ext cx="378475" cy="350089"/>
            </a:xfrm>
            <a:custGeom>
              <a:avLst/>
              <a:gdLst>
                <a:gd name="T0" fmla="*/ 100 w 129"/>
                <a:gd name="T1" fmla="*/ 66 h 119"/>
                <a:gd name="T2" fmla="*/ 105 w 129"/>
                <a:gd name="T3" fmla="*/ 61 h 119"/>
                <a:gd name="T4" fmla="*/ 110 w 129"/>
                <a:gd name="T5" fmla="*/ 66 h 119"/>
                <a:gd name="T6" fmla="*/ 110 w 129"/>
                <a:gd name="T7" fmla="*/ 115 h 119"/>
                <a:gd name="T8" fmla="*/ 105 w 129"/>
                <a:gd name="T9" fmla="*/ 119 h 119"/>
                <a:gd name="T10" fmla="*/ 105 w 129"/>
                <a:gd name="T11" fmla="*/ 119 h 119"/>
                <a:gd name="T12" fmla="*/ 24 w 129"/>
                <a:gd name="T13" fmla="*/ 119 h 119"/>
                <a:gd name="T14" fmla="*/ 19 w 129"/>
                <a:gd name="T15" fmla="*/ 115 h 119"/>
                <a:gd name="T16" fmla="*/ 19 w 129"/>
                <a:gd name="T17" fmla="*/ 114 h 119"/>
                <a:gd name="T18" fmla="*/ 19 w 129"/>
                <a:gd name="T19" fmla="*/ 66 h 119"/>
                <a:gd name="T20" fmla="*/ 24 w 129"/>
                <a:gd name="T21" fmla="*/ 61 h 119"/>
                <a:gd name="T22" fmla="*/ 29 w 129"/>
                <a:gd name="T23" fmla="*/ 66 h 119"/>
                <a:gd name="T24" fmla="*/ 29 w 129"/>
                <a:gd name="T25" fmla="*/ 110 h 119"/>
                <a:gd name="T26" fmla="*/ 45 w 129"/>
                <a:gd name="T27" fmla="*/ 110 h 119"/>
                <a:gd name="T28" fmla="*/ 45 w 129"/>
                <a:gd name="T29" fmla="*/ 61 h 119"/>
                <a:gd name="T30" fmla="*/ 48 w 129"/>
                <a:gd name="T31" fmla="*/ 58 h 119"/>
                <a:gd name="T32" fmla="*/ 48 w 129"/>
                <a:gd name="T33" fmla="*/ 58 h 119"/>
                <a:gd name="T34" fmla="*/ 81 w 129"/>
                <a:gd name="T35" fmla="*/ 58 h 119"/>
                <a:gd name="T36" fmla="*/ 85 w 129"/>
                <a:gd name="T37" fmla="*/ 61 h 119"/>
                <a:gd name="T38" fmla="*/ 85 w 129"/>
                <a:gd name="T39" fmla="*/ 61 h 119"/>
                <a:gd name="T40" fmla="*/ 85 w 129"/>
                <a:gd name="T41" fmla="*/ 110 h 119"/>
                <a:gd name="T42" fmla="*/ 100 w 129"/>
                <a:gd name="T43" fmla="*/ 110 h 119"/>
                <a:gd name="T44" fmla="*/ 100 w 129"/>
                <a:gd name="T45" fmla="*/ 66 h 119"/>
                <a:gd name="T46" fmla="*/ 51 w 129"/>
                <a:gd name="T47" fmla="*/ 110 h 119"/>
                <a:gd name="T48" fmla="*/ 51 w 129"/>
                <a:gd name="T49" fmla="*/ 110 h 119"/>
                <a:gd name="T50" fmla="*/ 79 w 129"/>
                <a:gd name="T51" fmla="*/ 110 h 119"/>
                <a:gd name="T52" fmla="*/ 79 w 129"/>
                <a:gd name="T53" fmla="*/ 64 h 119"/>
                <a:gd name="T54" fmla="*/ 51 w 129"/>
                <a:gd name="T55" fmla="*/ 64 h 119"/>
                <a:gd name="T56" fmla="*/ 51 w 129"/>
                <a:gd name="T57" fmla="*/ 110 h 119"/>
                <a:gd name="T58" fmla="*/ 9 w 129"/>
                <a:gd name="T59" fmla="*/ 68 h 119"/>
                <a:gd name="T60" fmla="*/ 9 w 129"/>
                <a:gd name="T61" fmla="*/ 68 h 119"/>
                <a:gd name="T62" fmla="*/ 65 w 129"/>
                <a:gd name="T63" fmla="*/ 12 h 119"/>
                <a:gd name="T64" fmla="*/ 120 w 129"/>
                <a:gd name="T65" fmla="*/ 68 h 119"/>
                <a:gd name="T66" fmla="*/ 127 w 129"/>
                <a:gd name="T67" fmla="*/ 68 h 119"/>
                <a:gd name="T68" fmla="*/ 127 w 129"/>
                <a:gd name="T69" fmla="*/ 61 h 119"/>
                <a:gd name="T70" fmla="*/ 68 w 129"/>
                <a:gd name="T71" fmla="*/ 2 h 119"/>
                <a:gd name="T72" fmla="*/ 68 w 129"/>
                <a:gd name="T73" fmla="*/ 2 h 119"/>
                <a:gd name="T74" fmla="*/ 61 w 129"/>
                <a:gd name="T75" fmla="*/ 2 h 119"/>
                <a:gd name="T76" fmla="*/ 2 w 129"/>
                <a:gd name="T77" fmla="*/ 61 h 119"/>
                <a:gd name="T78" fmla="*/ 2 w 129"/>
                <a:gd name="T79" fmla="*/ 68 h 119"/>
                <a:gd name="T80" fmla="*/ 9 w 129"/>
                <a:gd name="T81" fmla="*/ 6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119">
                  <a:moveTo>
                    <a:pt x="100" y="66"/>
                  </a:moveTo>
                  <a:cubicBezTo>
                    <a:pt x="100" y="64"/>
                    <a:pt x="103" y="61"/>
                    <a:pt x="105" y="61"/>
                  </a:cubicBezTo>
                  <a:cubicBezTo>
                    <a:pt x="108" y="61"/>
                    <a:pt x="110" y="64"/>
                    <a:pt x="110" y="66"/>
                  </a:cubicBezTo>
                  <a:cubicBezTo>
                    <a:pt x="110" y="115"/>
                    <a:pt x="110" y="115"/>
                    <a:pt x="110" y="115"/>
                  </a:cubicBezTo>
                  <a:cubicBezTo>
                    <a:pt x="110" y="117"/>
                    <a:pt x="108" y="119"/>
                    <a:pt x="105" y="119"/>
                  </a:cubicBezTo>
                  <a:cubicBezTo>
                    <a:pt x="105" y="119"/>
                    <a:pt x="105" y="119"/>
                    <a:pt x="105" y="119"/>
                  </a:cubicBezTo>
                  <a:cubicBezTo>
                    <a:pt x="24" y="119"/>
                    <a:pt x="24" y="119"/>
                    <a:pt x="24" y="119"/>
                  </a:cubicBezTo>
                  <a:cubicBezTo>
                    <a:pt x="21" y="119"/>
                    <a:pt x="19" y="117"/>
                    <a:pt x="19" y="115"/>
                  </a:cubicBezTo>
                  <a:cubicBezTo>
                    <a:pt x="19" y="114"/>
                    <a:pt x="19" y="114"/>
                    <a:pt x="19" y="114"/>
                  </a:cubicBezTo>
                  <a:cubicBezTo>
                    <a:pt x="19" y="66"/>
                    <a:pt x="19" y="66"/>
                    <a:pt x="19" y="66"/>
                  </a:cubicBezTo>
                  <a:cubicBezTo>
                    <a:pt x="19" y="64"/>
                    <a:pt x="21" y="61"/>
                    <a:pt x="24" y="61"/>
                  </a:cubicBezTo>
                  <a:cubicBezTo>
                    <a:pt x="27" y="61"/>
                    <a:pt x="29" y="64"/>
                    <a:pt x="29" y="66"/>
                  </a:cubicBezTo>
                  <a:cubicBezTo>
                    <a:pt x="29" y="110"/>
                    <a:pt x="29" y="110"/>
                    <a:pt x="29" y="110"/>
                  </a:cubicBezTo>
                  <a:cubicBezTo>
                    <a:pt x="45" y="110"/>
                    <a:pt x="45" y="110"/>
                    <a:pt x="45" y="110"/>
                  </a:cubicBezTo>
                  <a:cubicBezTo>
                    <a:pt x="45" y="61"/>
                    <a:pt x="45" y="61"/>
                    <a:pt x="45" y="61"/>
                  </a:cubicBezTo>
                  <a:cubicBezTo>
                    <a:pt x="45" y="59"/>
                    <a:pt x="46" y="58"/>
                    <a:pt x="48" y="58"/>
                  </a:cubicBezTo>
                  <a:cubicBezTo>
                    <a:pt x="48" y="58"/>
                    <a:pt x="48" y="58"/>
                    <a:pt x="48" y="58"/>
                  </a:cubicBezTo>
                  <a:cubicBezTo>
                    <a:pt x="81" y="58"/>
                    <a:pt x="81" y="58"/>
                    <a:pt x="81" y="58"/>
                  </a:cubicBezTo>
                  <a:cubicBezTo>
                    <a:pt x="83" y="58"/>
                    <a:pt x="85" y="59"/>
                    <a:pt x="85" y="61"/>
                  </a:cubicBezTo>
                  <a:cubicBezTo>
                    <a:pt x="85" y="61"/>
                    <a:pt x="85" y="61"/>
                    <a:pt x="85" y="61"/>
                  </a:cubicBezTo>
                  <a:cubicBezTo>
                    <a:pt x="85" y="110"/>
                    <a:pt x="85" y="110"/>
                    <a:pt x="85" y="110"/>
                  </a:cubicBezTo>
                  <a:cubicBezTo>
                    <a:pt x="100" y="110"/>
                    <a:pt x="100" y="110"/>
                    <a:pt x="100" y="110"/>
                  </a:cubicBezTo>
                  <a:cubicBezTo>
                    <a:pt x="100" y="66"/>
                    <a:pt x="100" y="66"/>
                    <a:pt x="100" y="66"/>
                  </a:cubicBezTo>
                  <a:close/>
                  <a:moveTo>
                    <a:pt x="51" y="110"/>
                  </a:moveTo>
                  <a:cubicBezTo>
                    <a:pt x="51" y="110"/>
                    <a:pt x="51" y="110"/>
                    <a:pt x="51" y="110"/>
                  </a:cubicBezTo>
                  <a:cubicBezTo>
                    <a:pt x="79" y="110"/>
                    <a:pt x="79" y="110"/>
                    <a:pt x="79" y="110"/>
                  </a:cubicBezTo>
                  <a:cubicBezTo>
                    <a:pt x="79" y="64"/>
                    <a:pt x="79" y="64"/>
                    <a:pt x="79" y="64"/>
                  </a:cubicBezTo>
                  <a:cubicBezTo>
                    <a:pt x="51" y="64"/>
                    <a:pt x="51" y="64"/>
                    <a:pt x="51" y="64"/>
                  </a:cubicBezTo>
                  <a:cubicBezTo>
                    <a:pt x="51" y="110"/>
                    <a:pt x="51" y="110"/>
                    <a:pt x="51" y="110"/>
                  </a:cubicBezTo>
                  <a:close/>
                  <a:moveTo>
                    <a:pt x="9" y="68"/>
                  </a:moveTo>
                  <a:cubicBezTo>
                    <a:pt x="9" y="68"/>
                    <a:pt x="9" y="68"/>
                    <a:pt x="9" y="68"/>
                  </a:cubicBezTo>
                  <a:cubicBezTo>
                    <a:pt x="65" y="12"/>
                    <a:pt x="65" y="12"/>
                    <a:pt x="65" y="12"/>
                  </a:cubicBezTo>
                  <a:cubicBezTo>
                    <a:pt x="120" y="68"/>
                    <a:pt x="120" y="68"/>
                    <a:pt x="120" y="68"/>
                  </a:cubicBezTo>
                  <a:cubicBezTo>
                    <a:pt x="122" y="70"/>
                    <a:pt x="125" y="70"/>
                    <a:pt x="127" y="68"/>
                  </a:cubicBezTo>
                  <a:cubicBezTo>
                    <a:pt x="129" y="66"/>
                    <a:pt x="129" y="63"/>
                    <a:pt x="127" y="61"/>
                  </a:cubicBezTo>
                  <a:cubicBezTo>
                    <a:pt x="68" y="2"/>
                    <a:pt x="68" y="2"/>
                    <a:pt x="68" y="2"/>
                  </a:cubicBezTo>
                  <a:cubicBezTo>
                    <a:pt x="68" y="2"/>
                    <a:pt x="68" y="2"/>
                    <a:pt x="68" y="2"/>
                  </a:cubicBezTo>
                  <a:cubicBezTo>
                    <a:pt x="66" y="0"/>
                    <a:pt x="63" y="0"/>
                    <a:pt x="61" y="2"/>
                  </a:cubicBezTo>
                  <a:cubicBezTo>
                    <a:pt x="2" y="61"/>
                    <a:pt x="2" y="61"/>
                    <a:pt x="2" y="61"/>
                  </a:cubicBezTo>
                  <a:cubicBezTo>
                    <a:pt x="0" y="63"/>
                    <a:pt x="0" y="66"/>
                    <a:pt x="2" y="68"/>
                  </a:cubicBezTo>
                  <a:cubicBezTo>
                    <a:pt x="4" y="70"/>
                    <a:pt x="7" y="70"/>
                    <a:pt x="9" y="6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prstClr val="black">
                    <a:lumMod val="50000"/>
                    <a:lumOff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 name="组合 11"/>
          <p:cNvGrpSpPr/>
          <p:nvPr/>
        </p:nvGrpSpPr>
        <p:grpSpPr>
          <a:xfrm>
            <a:off x="8076217" y="1896821"/>
            <a:ext cx="785334" cy="773508"/>
            <a:chOff x="8400230" y="3143729"/>
            <a:chExt cx="785334" cy="773508"/>
          </a:xfrm>
        </p:grpSpPr>
        <p:sp>
          <p:nvSpPr>
            <p:cNvPr id="13" name="Freeform 22"/>
            <p:cNvSpPr/>
            <p:nvPr/>
          </p:nvSpPr>
          <p:spPr bwMode="auto">
            <a:xfrm>
              <a:off x="8400230" y="3143729"/>
              <a:ext cx="785334" cy="773508"/>
            </a:xfrm>
            <a:custGeom>
              <a:avLst/>
              <a:gdLst>
                <a:gd name="T0" fmla="*/ 267 w 267"/>
                <a:gd name="T1" fmla="*/ 218 h 263"/>
                <a:gd name="T2" fmla="*/ 222 w 267"/>
                <a:gd name="T3" fmla="*/ 263 h 263"/>
                <a:gd name="T4" fmla="*/ 46 w 267"/>
                <a:gd name="T5" fmla="*/ 263 h 263"/>
                <a:gd name="T6" fmla="*/ 0 w 267"/>
                <a:gd name="T7" fmla="*/ 218 h 263"/>
                <a:gd name="T8" fmla="*/ 0 w 267"/>
                <a:gd name="T9" fmla="*/ 46 h 263"/>
                <a:gd name="T10" fmla="*/ 46 w 267"/>
                <a:gd name="T11" fmla="*/ 0 h 263"/>
                <a:gd name="T12" fmla="*/ 222 w 267"/>
                <a:gd name="T13" fmla="*/ 0 h 263"/>
                <a:gd name="T14" fmla="*/ 267 w 267"/>
                <a:gd name="T15" fmla="*/ 46 h 263"/>
                <a:gd name="T16" fmla="*/ 267 w 267"/>
                <a:gd name="T17" fmla="*/ 2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263">
                  <a:moveTo>
                    <a:pt x="267" y="218"/>
                  </a:moveTo>
                  <a:cubicBezTo>
                    <a:pt x="267" y="243"/>
                    <a:pt x="247" y="263"/>
                    <a:pt x="222" y="263"/>
                  </a:cubicBezTo>
                  <a:cubicBezTo>
                    <a:pt x="46" y="263"/>
                    <a:pt x="46" y="263"/>
                    <a:pt x="46" y="263"/>
                  </a:cubicBezTo>
                  <a:cubicBezTo>
                    <a:pt x="21" y="263"/>
                    <a:pt x="0" y="243"/>
                    <a:pt x="0" y="218"/>
                  </a:cubicBezTo>
                  <a:cubicBezTo>
                    <a:pt x="0" y="46"/>
                    <a:pt x="0" y="46"/>
                    <a:pt x="0" y="46"/>
                  </a:cubicBezTo>
                  <a:cubicBezTo>
                    <a:pt x="0" y="21"/>
                    <a:pt x="21" y="0"/>
                    <a:pt x="46" y="0"/>
                  </a:cubicBezTo>
                  <a:cubicBezTo>
                    <a:pt x="222" y="0"/>
                    <a:pt x="222" y="0"/>
                    <a:pt x="222" y="0"/>
                  </a:cubicBezTo>
                  <a:cubicBezTo>
                    <a:pt x="247" y="0"/>
                    <a:pt x="267" y="21"/>
                    <a:pt x="267" y="46"/>
                  </a:cubicBezTo>
                  <a:lnTo>
                    <a:pt x="267" y="218"/>
                  </a:lnTo>
                  <a:close/>
                </a:path>
              </a:pathLst>
            </a:custGeom>
            <a:solidFill>
              <a:srgbClr val="223861"/>
            </a:solidFill>
            <a:ln>
              <a:noFill/>
            </a:ln>
            <a:effectLst>
              <a:outerShdw blurRad="50800" dist="38100" dir="2700000" algn="tl" rotWithShape="0">
                <a:prstClr val="black">
                  <a:alpha val="40000"/>
                </a:prstClr>
              </a:outerShdw>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prstClr val="black">
                    <a:lumMod val="50000"/>
                    <a:lumOff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34"/>
            <p:cNvSpPr>
              <a:spLocks noEditPoints="1"/>
            </p:cNvSpPr>
            <p:nvPr/>
          </p:nvSpPr>
          <p:spPr bwMode="auto">
            <a:xfrm>
              <a:off x="8665162" y="3349524"/>
              <a:ext cx="257835" cy="364282"/>
            </a:xfrm>
            <a:custGeom>
              <a:avLst/>
              <a:gdLst>
                <a:gd name="T0" fmla="*/ 77 w 88"/>
                <a:gd name="T1" fmla="*/ 33 h 124"/>
                <a:gd name="T2" fmla="*/ 67 w 88"/>
                <a:gd name="T3" fmla="*/ 57 h 124"/>
                <a:gd name="T4" fmla="*/ 67 w 88"/>
                <a:gd name="T5" fmla="*/ 57 h 124"/>
                <a:gd name="T6" fmla="*/ 85 w 88"/>
                <a:gd name="T7" fmla="*/ 79 h 124"/>
                <a:gd name="T8" fmla="*/ 88 w 88"/>
                <a:gd name="T9" fmla="*/ 104 h 124"/>
                <a:gd name="T10" fmla="*/ 79 w 88"/>
                <a:gd name="T11" fmla="*/ 115 h 124"/>
                <a:gd name="T12" fmla="*/ 69 w 88"/>
                <a:gd name="T13" fmla="*/ 115 h 124"/>
                <a:gd name="T14" fmla="*/ 64 w 88"/>
                <a:gd name="T15" fmla="*/ 124 h 124"/>
                <a:gd name="T16" fmla="*/ 23 w 88"/>
                <a:gd name="T17" fmla="*/ 124 h 124"/>
                <a:gd name="T18" fmla="*/ 19 w 88"/>
                <a:gd name="T19" fmla="*/ 119 h 124"/>
                <a:gd name="T20" fmla="*/ 9 w 88"/>
                <a:gd name="T21" fmla="*/ 115 h 124"/>
                <a:gd name="T22" fmla="*/ 2 w 88"/>
                <a:gd name="T23" fmla="*/ 111 h 124"/>
                <a:gd name="T24" fmla="*/ 0 w 88"/>
                <a:gd name="T25" fmla="*/ 93 h 124"/>
                <a:gd name="T26" fmla="*/ 20 w 88"/>
                <a:gd name="T27" fmla="*/ 57 h 124"/>
                <a:gd name="T28" fmla="*/ 20 w 88"/>
                <a:gd name="T29" fmla="*/ 57 h 124"/>
                <a:gd name="T30" fmla="*/ 44 w 88"/>
                <a:gd name="T31" fmla="*/ 0 h 124"/>
                <a:gd name="T32" fmla="*/ 22 w 88"/>
                <a:gd name="T33" fmla="*/ 105 h 124"/>
                <a:gd name="T34" fmla="*/ 25 w 88"/>
                <a:gd name="T35" fmla="*/ 89 h 124"/>
                <a:gd name="T36" fmla="*/ 28 w 88"/>
                <a:gd name="T37" fmla="*/ 109 h 124"/>
                <a:gd name="T38" fmla="*/ 28 w 88"/>
                <a:gd name="T39" fmla="*/ 114 h 124"/>
                <a:gd name="T40" fmla="*/ 59 w 88"/>
                <a:gd name="T41" fmla="*/ 110 h 124"/>
                <a:gd name="T42" fmla="*/ 59 w 88"/>
                <a:gd name="T43" fmla="*/ 109 h 124"/>
                <a:gd name="T44" fmla="*/ 62 w 88"/>
                <a:gd name="T45" fmla="*/ 89 h 124"/>
                <a:gd name="T46" fmla="*/ 65 w 88"/>
                <a:gd name="T47" fmla="*/ 105 h 124"/>
                <a:gd name="T48" fmla="*/ 78 w 88"/>
                <a:gd name="T49" fmla="*/ 104 h 124"/>
                <a:gd name="T50" fmla="*/ 76 w 88"/>
                <a:gd name="T51" fmla="*/ 83 h 124"/>
                <a:gd name="T52" fmla="*/ 59 w 88"/>
                <a:gd name="T53" fmla="*/ 63 h 124"/>
                <a:gd name="T54" fmla="*/ 28 w 88"/>
                <a:gd name="T55" fmla="*/ 63 h 124"/>
                <a:gd name="T56" fmla="*/ 10 w 88"/>
                <a:gd name="T57" fmla="*/ 93 h 124"/>
                <a:gd name="T58" fmla="*/ 10 w 88"/>
                <a:gd name="T59" fmla="*/ 105 h 124"/>
                <a:gd name="T60" fmla="*/ 44 w 88"/>
                <a:gd name="T61" fmla="*/ 9 h 124"/>
                <a:gd name="T62" fmla="*/ 20 w 88"/>
                <a:gd name="T63" fmla="*/ 33 h 124"/>
                <a:gd name="T64" fmla="*/ 68 w 88"/>
                <a:gd name="T65" fmla="*/ 3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124">
                  <a:moveTo>
                    <a:pt x="44" y="0"/>
                  </a:moveTo>
                  <a:cubicBezTo>
                    <a:pt x="62" y="0"/>
                    <a:pt x="77" y="15"/>
                    <a:pt x="77" y="33"/>
                  </a:cubicBezTo>
                  <a:cubicBezTo>
                    <a:pt x="77" y="43"/>
                    <a:pt x="74" y="51"/>
                    <a:pt x="68" y="57"/>
                  </a:cubicBezTo>
                  <a:cubicBezTo>
                    <a:pt x="67" y="57"/>
                    <a:pt x="67" y="57"/>
                    <a:pt x="67" y="57"/>
                  </a:cubicBezTo>
                  <a:cubicBezTo>
                    <a:pt x="67" y="57"/>
                    <a:pt x="67" y="57"/>
                    <a:pt x="67" y="57"/>
                  </a:cubicBezTo>
                  <a:cubicBezTo>
                    <a:pt x="67" y="57"/>
                    <a:pt x="67" y="57"/>
                    <a:pt x="67" y="57"/>
                  </a:cubicBezTo>
                  <a:cubicBezTo>
                    <a:pt x="74" y="64"/>
                    <a:pt x="81" y="70"/>
                    <a:pt x="85" y="79"/>
                  </a:cubicBezTo>
                  <a:cubicBezTo>
                    <a:pt x="85" y="79"/>
                    <a:pt x="85" y="79"/>
                    <a:pt x="85" y="79"/>
                  </a:cubicBezTo>
                  <a:cubicBezTo>
                    <a:pt x="87" y="83"/>
                    <a:pt x="88" y="88"/>
                    <a:pt x="88" y="93"/>
                  </a:cubicBezTo>
                  <a:cubicBezTo>
                    <a:pt x="88" y="104"/>
                    <a:pt x="88" y="104"/>
                    <a:pt x="88" y="104"/>
                  </a:cubicBezTo>
                  <a:cubicBezTo>
                    <a:pt x="88" y="106"/>
                    <a:pt x="87" y="109"/>
                    <a:pt x="85" y="111"/>
                  </a:cubicBezTo>
                  <a:cubicBezTo>
                    <a:pt x="84" y="113"/>
                    <a:pt x="82" y="114"/>
                    <a:pt x="79" y="115"/>
                  </a:cubicBezTo>
                  <a:cubicBezTo>
                    <a:pt x="79" y="115"/>
                    <a:pt x="79" y="115"/>
                    <a:pt x="78" y="115"/>
                  </a:cubicBezTo>
                  <a:cubicBezTo>
                    <a:pt x="69" y="115"/>
                    <a:pt x="69" y="115"/>
                    <a:pt x="69" y="115"/>
                  </a:cubicBezTo>
                  <a:cubicBezTo>
                    <a:pt x="69" y="119"/>
                    <a:pt x="69" y="119"/>
                    <a:pt x="69" y="119"/>
                  </a:cubicBezTo>
                  <a:cubicBezTo>
                    <a:pt x="69" y="122"/>
                    <a:pt x="66" y="124"/>
                    <a:pt x="64" y="124"/>
                  </a:cubicBezTo>
                  <a:cubicBezTo>
                    <a:pt x="64" y="124"/>
                    <a:pt x="64" y="124"/>
                    <a:pt x="64" y="124"/>
                  </a:cubicBezTo>
                  <a:cubicBezTo>
                    <a:pt x="23" y="124"/>
                    <a:pt x="23" y="124"/>
                    <a:pt x="23" y="124"/>
                  </a:cubicBezTo>
                  <a:cubicBezTo>
                    <a:pt x="21" y="124"/>
                    <a:pt x="19" y="122"/>
                    <a:pt x="19" y="119"/>
                  </a:cubicBezTo>
                  <a:cubicBezTo>
                    <a:pt x="19" y="119"/>
                    <a:pt x="19" y="119"/>
                    <a:pt x="19" y="119"/>
                  </a:cubicBezTo>
                  <a:cubicBezTo>
                    <a:pt x="19" y="115"/>
                    <a:pt x="19" y="115"/>
                    <a:pt x="19" y="115"/>
                  </a:cubicBezTo>
                  <a:cubicBezTo>
                    <a:pt x="9" y="115"/>
                    <a:pt x="9" y="115"/>
                    <a:pt x="9" y="115"/>
                  </a:cubicBezTo>
                  <a:cubicBezTo>
                    <a:pt x="9" y="115"/>
                    <a:pt x="8" y="115"/>
                    <a:pt x="8" y="115"/>
                  </a:cubicBezTo>
                  <a:cubicBezTo>
                    <a:pt x="5" y="114"/>
                    <a:pt x="3" y="113"/>
                    <a:pt x="2" y="111"/>
                  </a:cubicBezTo>
                  <a:cubicBezTo>
                    <a:pt x="0" y="109"/>
                    <a:pt x="0" y="106"/>
                    <a:pt x="0" y="104"/>
                  </a:cubicBezTo>
                  <a:cubicBezTo>
                    <a:pt x="0" y="93"/>
                    <a:pt x="0" y="93"/>
                    <a:pt x="0" y="93"/>
                  </a:cubicBezTo>
                  <a:cubicBezTo>
                    <a:pt x="0" y="88"/>
                    <a:pt x="1" y="83"/>
                    <a:pt x="2" y="79"/>
                  </a:cubicBezTo>
                  <a:cubicBezTo>
                    <a:pt x="6" y="70"/>
                    <a:pt x="13" y="64"/>
                    <a:pt x="20" y="57"/>
                  </a:cubicBezTo>
                  <a:cubicBezTo>
                    <a:pt x="20" y="57"/>
                    <a:pt x="20" y="57"/>
                    <a:pt x="20" y="57"/>
                  </a:cubicBezTo>
                  <a:cubicBezTo>
                    <a:pt x="20" y="57"/>
                    <a:pt x="20" y="57"/>
                    <a:pt x="20" y="57"/>
                  </a:cubicBezTo>
                  <a:cubicBezTo>
                    <a:pt x="13" y="51"/>
                    <a:pt x="10" y="42"/>
                    <a:pt x="10" y="33"/>
                  </a:cubicBezTo>
                  <a:cubicBezTo>
                    <a:pt x="10" y="15"/>
                    <a:pt x="25" y="0"/>
                    <a:pt x="44" y="0"/>
                  </a:cubicBezTo>
                  <a:close/>
                  <a:moveTo>
                    <a:pt x="22" y="105"/>
                  </a:moveTo>
                  <a:cubicBezTo>
                    <a:pt x="22" y="105"/>
                    <a:pt x="22" y="105"/>
                    <a:pt x="22" y="105"/>
                  </a:cubicBezTo>
                  <a:cubicBezTo>
                    <a:pt x="22" y="92"/>
                    <a:pt x="22" y="92"/>
                    <a:pt x="22" y="92"/>
                  </a:cubicBezTo>
                  <a:cubicBezTo>
                    <a:pt x="22" y="90"/>
                    <a:pt x="24" y="89"/>
                    <a:pt x="25" y="89"/>
                  </a:cubicBezTo>
                  <a:cubicBezTo>
                    <a:pt x="27" y="89"/>
                    <a:pt x="28" y="90"/>
                    <a:pt x="28" y="92"/>
                  </a:cubicBezTo>
                  <a:cubicBezTo>
                    <a:pt x="28" y="109"/>
                    <a:pt x="28" y="109"/>
                    <a:pt x="28" y="109"/>
                  </a:cubicBezTo>
                  <a:cubicBezTo>
                    <a:pt x="28" y="110"/>
                    <a:pt x="28" y="110"/>
                    <a:pt x="28" y="110"/>
                  </a:cubicBezTo>
                  <a:cubicBezTo>
                    <a:pt x="28" y="114"/>
                    <a:pt x="28" y="114"/>
                    <a:pt x="28" y="114"/>
                  </a:cubicBezTo>
                  <a:cubicBezTo>
                    <a:pt x="59" y="114"/>
                    <a:pt x="59" y="114"/>
                    <a:pt x="59" y="114"/>
                  </a:cubicBezTo>
                  <a:cubicBezTo>
                    <a:pt x="59" y="110"/>
                    <a:pt x="59" y="110"/>
                    <a:pt x="59" y="110"/>
                  </a:cubicBezTo>
                  <a:cubicBezTo>
                    <a:pt x="59" y="110"/>
                    <a:pt x="59" y="110"/>
                    <a:pt x="59" y="110"/>
                  </a:cubicBezTo>
                  <a:cubicBezTo>
                    <a:pt x="59" y="109"/>
                    <a:pt x="59" y="109"/>
                    <a:pt x="59" y="109"/>
                  </a:cubicBezTo>
                  <a:cubicBezTo>
                    <a:pt x="59" y="92"/>
                    <a:pt x="59" y="92"/>
                    <a:pt x="59" y="92"/>
                  </a:cubicBezTo>
                  <a:cubicBezTo>
                    <a:pt x="59" y="90"/>
                    <a:pt x="60" y="89"/>
                    <a:pt x="62" y="89"/>
                  </a:cubicBezTo>
                  <a:cubicBezTo>
                    <a:pt x="63" y="89"/>
                    <a:pt x="65" y="90"/>
                    <a:pt x="65" y="92"/>
                  </a:cubicBezTo>
                  <a:cubicBezTo>
                    <a:pt x="65" y="105"/>
                    <a:pt x="65" y="105"/>
                    <a:pt x="65" y="105"/>
                  </a:cubicBezTo>
                  <a:cubicBezTo>
                    <a:pt x="78" y="105"/>
                    <a:pt x="78" y="105"/>
                    <a:pt x="78" y="105"/>
                  </a:cubicBezTo>
                  <a:cubicBezTo>
                    <a:pt x="78" y="104"/>
                    <a:pt x="78" y="104"/>
                    <a:pt x="78" y="104"/>
                  </a:cubicBezTo>
                  <a:cubicBezTo>
                    <a:pt x="78" y="93"/>
                    <a:pt x="78" y="93"/>
                    <a:pt x="78" y="93"/>
                  </a:cubicBezTo>
                  <a:cubicBezTo>
                    <a:pt x="78" y="89"/>
                    <a:pt x="77" y="86"/>
                    <a:pt x="76" y="83"/>
                  </a:cubicBezTo>
                  <a:cubicBezTo>
                    <a:pt x="76" y="83"/>
                    <a:pt x="76" y="83"/>
                    <a:pt x="76" y="83"/>
                  </a:cubicBezTo>
                  <a:cubicBezTo>
                    <a:pt x="73" y="75"/>
                    <a:pt x="65" y="69"/>
                    <a:pt x="59" y="63"/>
                  </a:cubicBezTo>
                  <a:cubicBezTo>
                    <a:pt x="55" y="66"/>
                    <a:pt x="49" y="67"/>
                    <a:pt x="44" y="67"/>
                  </a:cubicBezTo>
                  <a:cubicBezTo>
                    <a:pt x="38" y="67"/>
                    <a:pt x="33" y="66"/>
                    <a:pt x="28" y="63"/>
                  </a:cubicBezTo>
                  <a:cubicBezTo>
                    <a:pt x="23" y="69"/>
                    <a:pt x="15" y="75"/>
                    <a:pt x="11" y="83"/>
                  </a:cubicBezTo>
                  <a:cubicBezTo>
                    <a:pt x="10" y="86"/>
                    <a:pt x="10" y="89"/>
                    <a:pt x="10" y="93"/>
                  </a:cubicBezTo>
                  <a:cubicBezTo>
                    <a:pt x="10" y="104"/>
                    <a:pt x="10" y="104"/>
                    <a:pt x="10" y="104"/>
                  </a:cubicBezTo>
                  <a:cubicBezTo>
                    <a:pt x="10" y="104"/>
                    <a:pt x="10" y="104"/>
                    <a:pt x="10" y="105"/>
                  </a:cubicBezTo>
                  <a:cubicBezTo>
                    <a:pt x="22" y="105"/>
                    <a:pt x="22" y="105"/>
                    <a:pt x="22" y="105"/>
                  </a:cubicBezTo>
                  <a:close/>
                  <a:moveTo>
                    <a:pt x="44" y="9"/>
                  </a:moveTo>
                  <a:cubicBezTo>
                    <a:pt x="44" y="9"/>
                    <a:pt x="44" y="9"/>
                    <a:pt x="44" y="9"/>
                  </a:cubicBezTo>
                  <a:cubicBezTo>
                    <a:pt x="30" y="9"/>
                    <a:pt x="20" y="20"/>
                    <a:pt x="20" y="33"/>
                  </a:cubicBezTo>
                  <a:cubicBezTo>
                    <a:pt x="20" y="47"/>
                    <a:pt x="31" y="57"/>
                    <a:pt x="44" y="57"/>
                  </a:cubicBezTo>
                  <a:cubicBezTo>
                    <a:pt x="57" y="57"/>
                    <a:pt x="68" y="47"/>
                    <a:pt x="68" y="33"/>
                  </a:cubicBezTo>
                  <a:cubicBezTo>
                    <a:pt x="68" y="20"/>
                    <a:pt x="57" y="9"/>
                    <a:pt x="44"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prstClr val="black">
                    <a:lumMod val="50000"/>
                    <a:lumOff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5" name="组合 14"/>
          <p:cNvGrpSpPr/>
          <p:nvPr/>
        </p:nvGrpSpPr>
        <p:grpSpPr>
          <a:xfrm>
            <a:off x="8076217" y="669144"/>
            <a:ext cx="785334" cy="775873"/>
            <a:chOff x="8400230" y="1916052"/>
            <a:chExt cx="785334" cy="775873"/>
          </a:xfrm>
        </p:grpSpPr>
        <p:sp>
          <p:nvSpPr>
            <p:cNvPr id="16" name="Freeform 21"/>
            <p:cNvSpPr/>
            <p:nvPr/>
          </p:nvSpPr>
          <p:spPr bwMode="auto">
            <a:xfrm>
              <a:off x="8400230" y="1916052"/>
              <a:ext cx="785334" cy="775873"/>
            </a:xfrm>
            <a:custGeom>
              <a:avLst/>
              <a:gdLst>
                <a:gd name="T0" fmla="*/ 267 w 267"/>
                <a:gd name="T1" fmla="*/ 218 h 263"/>
                <a:gd name="T2" fmla="*/ 222 w 267"/>
                <a:gd name="T3" fmla="*/ 263 h 263"/>
                <a:gd name="T4" fmla="*/ 46 w 267"/>
                <a:gd name="T5" fmla="*/ 263 h 263"/>
                <a:gd name="T6" fmla="*/ 0 w 267"/>
                <a:gd name="T7" fmla="*/ 218 h 263"/>
                <a:gd name="T8" fmla="*/ 0 w 267"/>
                <a:gd name="T9" fmla="*/ 46 h 263"/>
                <a:gd name="T10" fmla="*/ 46 w 267"/>
                <a:gd name="T11" fmla="*/ 0 h 263"/>
                <a:gd name="T12" fmla="*/ 222 w 267"/>
                <a:gd name="T13" fmla="*/ 0 h 263"/>
                <a:gd name="T14" fmla="*/ 267 w 267"/>
                <a:gd name="T15" fmla="*/ 46 h 263"/>
                <a:gd name="T16" fmla="*/ 267 w 267"/>
                <a:gd name="T17" fmla="*/ 2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263">
                  <a:moveTo>
                    <a:pt x="267" y="218"/>
                  </a:moveTo>
                  <a:cubicBezTo>
                    <a:pt x="267" y="243"/>
                    <a:pt x="247" y="263"/>
                    <a:pt x="222" y="263"/>
                  </a:cubicBezTo>
                  <a:cubicBezTo>
                    <a:pt x="46" y="263"/>
                    <a:pt x="46" y="263"/>
                    <a:pt x="46" y="263"/>
                  </a:cubicBezTo>
                  <a:cubicBezTo>
                    <a:pt x="21" y="263"/>
                    <a:pt x="0" y="243"/>
                    <a:pt x="0" y="218"/>
                  </a:cubicBezTo>
                  <a:cubicBezTo>
                    <a:pt x="0" y="46"/>
                    <a:pt x="0" y="46"/>
                    <a:pt x="0" y="46"/>
                  </a:cubicBezTo>
                  <a:cubicBezTo>
                    <a:pt x="0" y="21"/>
                    <a:pt x="21" y="0"/>
                    <a:pt x="46" y="0"/>
                  </a:cubicBezTo>
                  <a:cubicBezTo>
                    <a:pt x="222" y="0"/>
                    <a:pt x="222" y="0"/>
                    <a:pt x="222" y="0"/>
                  </a:cubicBezTo>
                  <a:cubicBezTo>
                    <a:pt x="247" y="0"/>
                    <a:pt x="267" y="21"/>
                    <a:pt x="267" y="46"/>
                  </a:cubicBezTo>
                  <a:lnTo>
                    <a:pt x="267" y="218"/>
                  </a:lnTo>
                  <a:close/>
                </a:path>
              </a:pathLst>
            </a:custGeom>
            <a:solidFill>
              <a:srgbClr val="223861"/>
            </a:solidFill>
            <a:ln>
              <a:noFill/>
            </a:ln>
            <a:effectLst>
              <a:outerShdw blurRad="50800" dist="38100" dir="2700000" algn="tl" rotWithShape="0">
                <a:prstClr val="black">
                  <a:alpha val="40000"/>
                </a:prstClr>
              </a:outerShdw>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prstClr val="black">
                    <a:lumMod val="50000"/>
                    <a:lumOff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35"/>
            <p:cNvSpPr>
              <a:spLocks noEditPoints="1"/>
            </p:cNvSpPr>
            <p:nvPr/>
          </p:nvSpPr>
          <p:spPr bwMode="auto">
            <a:xfrm>
              <a:off x="8624950" y="2093461"/>
              <a:ext cx="328800" cy="418689"/>
            </a:xfrm>
            <a:custGeom>
              <a:avLst/>
              <a:gdLst>
                <a:gd name="T0" fmla="*/ 99 w 111"/>
                <a:gd name="T1" fmla="*/ 127 h 142"/>
                <a:gd name="T2" fmla="*/ 90 w 111"/>
                <a:gd name="T3" fmla="*/ 134 h 142"/>
                <a:gd name="T4" fmla="*/ 62 w 111"/>
                <a:gd name="T5" fmla="*/ 141 h 142"/>
                <a:gd name="T6" fmla="*/ 35 w 111"/>
                <a:gd name="T7" fmla="*/ 129 h 142"/>
                <a:gd name="T8" fmla="*/ 35 w 111"/>
                <a:gd name="T9" fmla="*/ 129 h 142"/>
                <a:gd name="T10" fmla="*/ 35 w 111"/>
                <a:gd name="T11" fmla="*/ 129 h 142"/>
                <a:gd name="T12" fmla="*/ 28 w 111"/>
                <a:gd name="T13" fmla="*/ 120 h 142"/>
                <a:gd name="T14" fmla="*/ 13 w 111"/>
                <a:gd name="T15" fmla="*/ 95 h 142"/>
                <a:gd name="T16" fmla="*/ 13 w 111"/>
                <a:gd name="T17" fmla="*/ 95 h 142"/>
                <a:gd name="T18" fmla="*/ 5 w 111"/>
                <a:gd name="T19" fmla="*/ 80 h 142"/>
                <a:gd name="T20" fmla="*/ 15 w 111"/>
                <a:gd name="T21" fmla="*/ 60 h 142"/>
                <a:gd name="T22" fmla="*/ 28 w 111"/>
                <a:gd name="T23" fmla="*/ 66 h 142"/>
                <a:gd name="T24" fmla="*/ 29 w 111"/>
                <a:gd name="T25" fmla="*/ 67 h 142"/>
                <a:gd name="T26" fmla="*/ 30 w 111"/>
                <a:gd name="T27" fmla="*/ 69 h 142"/>
                <a:gd name="T28" fmla="*/ 30 w 111"/>
                <a:gd name="T29" fmla="*/ 22 h 142"/>
                <a:gd name="T30" fmla="*/ 49 w 111"/>
                <a:gd name="T31" fmla="*/ 11 h 142"/>
                <a:gd name="T32" fmla="*/ 73 w 111"/>
                <a:gd name="T33" fmla="*/ 11 h 142"/>
                <a:gd name="T34" fmla="*/ 92 w 111"/>
                <a:gd name="T35" fmla="*/ 22 h 142"/>
                <a:gd name="T36" fmla="*/ 92 w 111"/>
                <a:gd name="T37" fmla="*/ 22 h 142"/>
                <a:gd name="T38" fmla="*/ 93 w 111"/>
                <a:gd name="T39" fmla="*/ 22 h 142"/>
                <a:gd name="T40" fmla="*/ 111 w 111"/>
                <a:gd name="T41" fmla="*/ 34 h 142"/>
                <a:gd name="T42" fmla="*/ 111 w 111"/>
                <a:gd name="T43" fmla="*/ 97 h 142"/>
                <a:gd name="T44" fmla="*/ 108 w 111"/>
                <a:gd name="T45" fmla="*/ 113 h 142"/>
                <a:gd name="T46" fmla="*/ 99 w 111"/>
                <a:gd name="T47" fmla="*/ 127 h 142"/>
                <a:gd name="T48" fmla="*/ 85 w 111"/>
                <a:gd name="T49" fmla="*/ 126 h 142"/>
                <a:gd name="T50" fmla="*/ 85 w 111"/>
                <a:gd name="T51" fmla="*/ 126 h 142"/>
                <a:gd name="T52" fmla="*/ 92 w 111"/>
                <a:gd name="T53" fmla="*/ 120 h 142"/>
                <a:gd name="T54" fmla="*/ 98 w 111"/>
                <a:gd name="T55" fmla="*/ 109 h 142"/>
                <a:gd name="T56" fmla="*/ 101 w 111"/>
                <a:gd name="T57" fmla="*/ 97 h 142"/>
                <a:gd name="T58" fmla="*/ 101 w 111"/>
                <a:gd name="T59" fmla="*/ 34 h 142"/>
                <a:gd name="T60" fmla="*/ 95 w 111"/>
                <a:gd name="T61" fmla="*/ 34 h 142"/>
                <a:gd name="T62" fmla="*/ 95 w 111"/>
                <a:gd name="T63" fmla="*/ 64 h 142"/>
                <a:gd name="T64" fmla="*/ 82 w 111"/>
                <a:gd name="T65" fmla="*/ 64 h 142"/>
                <a:gd name="T66" fmla="*/ 82 w 111"/>
                <a:gd name="T67" fmla="*/ 22 h 142"/>
                <a:gd name="T68" fmla="*/ 77 w 111"/>
                <a:gd name="T69" fmla="*/ 22 h 142"/>
                <a:gd name="T70" fmla="*/ 77 w 111"/>
                <a:gd name="T71" fmla="*/ 64 h 142"/>
                <a:gd name="T72" fmla="*/ 64 w 111"/>
                <a:gd name="T73" fmla="*/ 64 h 142"/>
                <a:gd name="T74" fmla="*/ 64 w 111"/>
                <a:gd name="T75" fmla="*/ 15 h 142"/>
                <a:gd name="T76" fmla="*/ 58 w 111"/>
                <a:gd name="T77" fmla="*/ 15 h 142"/>
                <a:gd name="T78" fmla="*/ 58 w 111"/>
                <a:gd name="T79" fmla="*/ 64 h 142"/>
                <a:gd name="T80" fmla="*/ 45 w 111"/>
                <a:gd name="T81" fmla="*/ 64 h 142"/>
                <a:gd name="T82" fmla="*/ 45 w 111"/>
                <a:gd name="T83" fmla="*/ 22 h 142"/>
                <a:gd name="T84" fmla="*/ 40 w 111"/>
                <a:gd name="T85" fmla="*/ 22 h 142"/>
                <a:gd name="T86" fmla="*/ 40 w 111"/>
                <a:gd name="T87" fmla="*/ 80 h 142"/>
                <a:gd name="T88" fmla="*/ 27 w 111"/>
                <a:gd name="T89" fmla="*/ 84 h 142"/>
                <a:gd name="T90" fmla="*/ 20 w 111"/>
                <a:gd name="T91" fmla="*/ 72 h 142"/>
                <a:gd name="T92" fmla="*/ 13 w 111"/>
                <a:gd name="T93" fmla="*/ 75 h 142"/>
                <a:gd name="T94" fmla="*/ 22 w 111"/>
                <a:gd name="T95" fmla="*/ 90 h 142"/>
                <a:gd name="T96" fmla="*/ 22 w 111"/>
                <a:gd name="T97" fmla="*/ 90 h 142"/>
                <a:gd name="T98" fmla="*/ 36 w 111"/>
                <a:gd name="T99" fmla="*/ 115 h 142"/>
                <a:gd name="T100" fmla="*/ 42 w 111"/>
                <a:gd name="T101" fmla="*/ 122 h 142"/>
                <a:gd name="T102" fmla="*/ 42 w 111"/>
                <a:gd name="T103" fmla="*/ 122 h 142"/>
                <a:gd name="T104" fmla="*/ 63 w 111"/>
                <a:gd name="T105" fmla="*/ 131 h 142"/>
                <a:gd name="T106" fmla="*/ 85 w 111"/>
                <a:gd name="T107" fmla="*/ 12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 h="142">
                  <a:moveTo>
                    <a:pt x="99" y="127"/>
                  </a:moveTo>
                  <a:cubicBezTo>
                    <a:pt x="97" y="130"/>
                    <a:pt x="94" y="132"/>
                    <a:pt x="90" y="134"/>
                  </a:cubicBezTo>
                  <a:cubicBezTo>
                    <a:pt x="82" y="139"/>
                    <a:pt x="72" y="142"/>
                    <a:pt x="62" y="141"/>
                  </a:cubicBezTo>
                  <a:cubicBezTo>
                    <a:pt x="52" y="140"/>
                    <a:pt x="43" y="136"/>
                    <a:pt x="35" y="129"/>
                  </a:cubicBezTo>
                  <a:cubicBezTo>
                    <a:pt x="35" y="129"/>
                    <a:pt x="35" y="129"/>
                    <a:pt x="35" y="129"/>
                  </a:cubicBezTo>
                  <a:cubicBezTo>
                    <a:pt x="35" y="129"/>
                    <a:pt x="35" y="129"/>
                    <a:pt x="35" y="129"/>
                  </a:cubicBezTo>
                  <a:cubicBezTo>
                    <a:pt x="33" y="127"/>
                    <a:pt x="30" y="124"/>
                    <a:pt x="28" y="120"/>
                  </a:cubicBezTo>
                  <a:cubicBezTo>
                    <a:pt x="13" y="95"/>
                    <a:pt x="13" y="95"/>
                    <a:pt x="13" y="95"/>
                  </a:cubicBezTo>
                  <a:cubicBezTo>
                    <a:pt x="13" y="95"/>
                    <a:pt x="13" y="95"/>
                    <a:pt x="13" y="95"/>
                  </a:cubicBezTo>
                  <a:cubicBezTo>
                    <a:pt x="5" y="80"/>
                    <a:pt x="5" y="80"/>
                    <a:pt x="5" y="80"/>
                  </a:cubicBezTo>
                  <a:cubicBezTo>
                    <a:pt x="0" y="72"/>
                    <a:pt x="5" y="61"/>
                    <a:pt x="15" y="60"/>
                  </a:cubicBezTo>
                  <a:cubicBezTo>
                    <a:pt x="19" y="60"/>
                    <a:pt x="25" y="61"/>
                    <a:pt x="28" y="66"/>
                  </a:cubicBezTo>
                  <a:cubicBezTo>
                    <a:pt x="29" y="67"/>
                    <a:pt x="29" y="67"/>
                    <a:pt x="29" y="67"/>
                  </a:cubicBezTo>
                  <a:cubicBezTo>
                    <a:pt x="30" y="69"/>
                    <a:pt x="30" y="69"/>
                    <a:pt x="30" y="69"/>
                  </a:cubicBezTo>
                  <a:cubicBezTo>
                    <a:pt x="30" y="22"/>
                    <a:pt x="30" y="22"/>
                    <a:pt x="30" y="22"/>
                  </a:cubicBezTo>
                  <a:cubicBezTo>
                    <a:pt x="30" y="12"/>
                    <a:pt x="41" y="6"/>
                    <a:pt x="49" y="11"/>
                  </a:cubicBezTo>
                  <a:cubicBezTo>
                    <a:pt x="52" y="0"/>
                    <a:pt x="70" y="0"/>
                    <a:pt x="73" y="11"/>
                  </a:cubicBezTo>
                  <a:cubicBezTo>
                    <a:pt x="81" y="6"/>
                    <a:pt x="92" y="12"/>
                    <a:pt x="92" y="22"/>
                  </a:cubicBezTo>
                  <a:cubicBezTo>
                    <a:pt x="92" y="22"/>
                    <a:pt x="92" y="22"/>
                    <a:pt x="92" y="22"/>
                  </a:cubicBezTo>
                  <a:cubicBezTo>
                    <a:pt x="93" y="22"/>
                    <a:pt x="93" y="22"/>
                    <a:pt x="93" y="22"/>
                  </a:cubicBezTo>
                  <a:cubicBezTo>
                    <a:pt x="101" y="19"/>
                    <a:pt x="111" y="24"/>
                    <a:pt x="111" y="34"/>
                  </a:cubicBezTo>
                  <a:cubicBezTo>
                    <a:pt x="111" y="97"/>
                    <a:pt x="111" y="97"/>
                    <a:pt x="111" y="97"/>
                  </a:cubicBezTo>
                  <a:cubicBezTo>
                    <a:pt x="111" y="102"/>
                    <a:pt x="110" y="108"/>
                    <a:pt x="108" y="113"/>
                  </a:cubicBezTo>
                  <a:cubicBezTo>
                    <a:pt x="106" y="118"/>
                    <a:pt x="103" y="122"/>
                    <a:pt x="99" y="127"/>
                  </a:cubicBezTo>
                  <a:close/>
                  <a:moveTo>
                    <a:pt x="85" y="126"/>
                  </a:moveTo>
                  <a:cubicBezTo>
                    <a:pt x="85" y="126"/>
                    <a:pt x="85" y="126"/>
                    <a:pt x="85" y="126"/>
                  </a:cubicBezTo>
                  <a:cubicBezTo>
                    <a:pt x="88" y="124"/>
                    <a:pt x="90" y="122"/>
                    <a:pt x="92" y="120"/>
                  </a:cubicBezTo>
                  <a:cubicBezTo>
                    <a:pt x="95" y="117"/>
                    <a:pt x="97" y="113"/>
                    <a:pt x="98" y="109"/>
                  </a:cubicBezTo>
                  <a:cubicBezTo>
                    <a:pt x="100" y="105"/>
                    <a:pt x="101" y="101"/>
                    <a:pt x="101" y="97"/>
                  </a:cubicBezTo>
                  <a:cubicBezTo>
                    <a:pt x="101" y="34"/>
                    <a:pt x="101" y="34"/>
                    <a:pt x="101" y="34"/>
                  </a:cubicBezTo>
                  <a:cubicBezTo>
                    <a:pt x="101" y="30"/>
                    <a:pt x="95" y="30"/>
                    <a:pt x="95" y="34"/>
                  </a:cubicBezTo>
                  <a:cubicBezTo>
                    <a:pt x="95" y="64"/>
                    <a:pt x="95" y="64"/>
                    <a:pt x="95" y="64"/>
                  </a:cubicBezTo>
                  <a:cubicBezTo>
                    <a:pt x="95" y="72"/>
                    <a:pt x="82" y="72"/>
                    <a:pt x="82" y="64"/>
                  </a:cubicBezTo>
                  <a:cubicBezTo>
                    <a:pt x="82" y="22"/>
                    <a:pt x="82" y="22"/>
                    <a:pt x="82" y="22"/>
                  </a:cubicBezTo>
                  <a:cubicBezTo>
                    <a:pt x="82" y="18"/>
                    <a:pt x="77" y="18"/>
                    <a:pt x="77" y="22"/>
                  </a:cubicBezTo>
                  <a:cubicBezTo>
                    <a:pt x="77" y="64"/>
                    <a:pt x="77" y="64"/>
                    <a:pt x="77" y="64"/>
                  </a:cubicBezTo>
                  <a:cubicBezTo>
                    <a:pt x="77" y="72"/>
                    <a:pt x="64" y="72"/>
                    <a:pt x="64" y="64"/>
                  </a:cubicBezTo>
                  <a:cubicBezTo>
                    <a:pt x="64" y="15"/>
                    <a:pt x="64" y="15"/>
                    <a:pt x="64" y="15"/>
                  </a:cubicBezTo>
                  <a:cubicBezTo>
                    <a:pt x="64" y="12"/>
                    <a:pt x="58" y="12"/>
                    <a:pt x="58" y="15"/>
                  </a:cubicBezTo>
                  <a:cubicBezTo>
                    <a:pt x="58" y="64"/>
                    <a:pt x="58" y="64"/>
                    <a:pt x="58" y="64"/>
                  </a:cubicBezTo>
                  <a:cubicBezTo>
                    <a:pt x="58" y="72"/>
                    <a:pt x="45" y="72"/>
                    <a:pt x="45" y="64"/>
                  </a:cubicBezTo>
                  <a:cubicBezTo>
                    <a:pt x="45" y="22"/>
                    <a:pt x="45" y="22"/>
                    <a:pt x="45" y="22"/>
                  </a:cubicBezTo>
                  <a:cubicBezTo>
                    <a:pt x="45" y="18"/>
                    <a:pt x="40" y="18"/>
                    <a:pt x="40" y="22"/>
                  </a:cubicBezTo>
                  <a:cubicBezTo>
                    <a:pt x="40" y="80"/>
                    <a:pt x="40" y="80"/>
                    <a:pt x="40" y="80"/>
                  </a:cubicBezTo>
                  <a:cubicBezTo>
                    <a:pt x="40" y="87"/>
                    <a:pt x="30" y="90"/>
                    <a:pt x="27" y="84"/>
                  </a:cubicBezTo>
                  <a:cubicBezTo>
                    <a:pt x="20" y="72"/>
                    <a:pt x="20" y="72"/>
                    <a:pt x="20" y="72"/>
                  </a:cubicBezTo>
                  <a:cubicBezTo>
                    <a:pt x="17" y="68"/>
                    <a:pt x="11" y="71"/>
                    <a:pt x="13" y="75"/>
                  </a:cubicBezTo>
                  <a:cubicBezTo>
                    <a:pt x="22" y="90"/>
                    <a:pt x="22" y="90"/>
                    <a:pt x="22" y="90"/>
                  </a:cubicBezTo>
                  <a:cubicBezTo>
                    <a:pt x="22" y="90"/>
                    <a:pt x="22" y="90"/>
                    <a:pt x="22" y="90"/>
                  </a:cubicBezTo>
                  <a:cubicBezTo>
                    <a:pt x="36" y="115"/>
                    <a:pt x="36" y="115"/>
                    <a:pt x="36" y="115"/>
                  </a:cubicBezTo>
                  <a:cubicBezTo>
                    <a:pt x="38" y="118"/>
                    <a:pt x="40" y="120"/>
                    <a:pt x="42" y="122"/>
                  </a:cubicBezTo>
                  <a:cubicBezTo>
                    <a:pt x="42" y="122"/>
                    <a:pt x="42" y="122"/>
                    <a:pt x="42" y="122"/>
                  </a:cubicBezTo>
                  <a:cubicBezTo>
                    <a:pt x="48" y="127"/>
                    <a:pt x="55" y="130"/>
                    <a:pt x="63" y="131"/>
                  </a:cubicBezTo>
                  <a:cubicBezTo>
                    <a:pt x="71" y="132"/>
                    <a:pt x="78" y="130"/>
                    <a:pt x="85" y="12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prstClr val="black">
                    <a:lumMod val="50000"/>
                    <a:lumOff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8" name="组合 17"/>
          <p:cNvGrpSpPr/>
          <p:nvPr/>
        </p:nvGrpSpPr>
        <p:grpSpPr>
          <a:xfrm>
            <a:off x="8076217" y="3122131"/>
            <a:ext cx="785334" cy="775873"/>
            <a:chOff x="8400230" y="4369039"/>
            <a:chExt cx="785334" cy="775873"/>
          </a:xfrm>
        </p:grpSpPr>
        <p:sp>
          <p:nvSpPr>
            <p:cNvPr id="19" name="Freeform 23"/>
            <p:cNvSpPr/>
            <p:nvPr/>
          </p:nvSpPr>
          <p:spPr bwMode="auto">
            <a:xfrm>
              <a:off x="8400230" y="4369039"/>
              <a:ext cx="785334" cy="775873"/>
            </a:xfrm>
            <a:custGeom>
              <a:avLst/>
              <a:gdLst>
                <a:gd name="T0" fmla="*/ 267 w 267"/>
                <a:gd name="T1" fmla="*/ 218 h 263"/>
                <a:gd name="T2" fmla="*/ 222 w 267"/>
                <a:gd name="T3" fmla="*/ 263 h 263"/>
                <a:gd name="T4" fmla="*/ 46 w 267"/>
                <a:gd name="T5" fmla="*/ 263 h 263"/>
                <a:gd name="T6" fmla="*/ 0 w 267"/>
                <a:gd name="T7" fmla="*/ 218 h 263"/>
                <a:gd name="T8" fmla="*/ 0 w 267"/>
                <a:gd name="T9" fmla="*/ 46 h 263"/>
                <a:gd name="T10" fmla="*/ 46 w 267"/>
                <a:gd name="T11" fmla="*/ 0 h 263"/>
                <a:gd name="T12" fmla="*/ 222 w 267"/>
                <a:gd name="T13" fmla="*/ 0 h 263"/>
                <a:gd name="T14" fmla="*/ 267 w 267"/>
                <a:gd name="T15" fmla="*/ 46 h 263"/>
                <a:gd name="T16" fmla="*/ 267 w 267"/>
                <a:gd name="T17" fmla="*/ 2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263">
                  <a:moveTo>
                    <a:pt x="267" y="218"/>
                  </a:moveTo>
                  <a:cubicBezTo>
                    <a:pt x="267" y="243"/>
                    <a:pt x="247" y="263"/>
                    <a:pt x="222" y="263"/>
                  </a:cubicBezTo>
                  <a:cubicBezTo>
                    <a:pt x="46" y="263"/>
                    <a:pt x="46" y="263"/>
                    <a:pt x="46" y="263"/>
                  </a:cubicBezTo>
                  <a:cubicBezTo>
                    <a:pt x="21" y="263"/>
                    <a:pt x="0" y="243"/>
                    <a:pt x="0" y="218"/>
                  </a:cubicBezTo>
                  <a:cubicBezTo>
                    <a:pt x="0" y="46"/>
                    <a:pt x="0" y="46"/>
                    <a:pt x="0" y="46"/>
                  </a:cubicBezTo>
                  <a:cubicBezTo>
                    <a:pt x="0" y="21"/>
                    <a:pt x="21" y="0"/>
                    <a:pt x="46" y="0"/>
                  </a:cubicBezTo>
                  <a:cubicBezTo>
                    <a:pt x="222" y="0"/>
                    <a:pt x="222" y="0"/>
                    <a:pt x="222" y="0"/>
                  </a:cubicBezTo>
                  <a:cubicBezTo>
                    <a:pt x="247" y="0"/>
                    <a:pt x="267" y="21"/>
                    <a:pt x="267" y="46"/>
                  </a:cubicBezTo>
                  <a:lnTo>
                    <a:pt x="267" y="218"/>
                  </a:lnTo>
                  <a:close/>
                </a:path>
              </a:pathLst>
            </a:custGeom>
            <a:solidFill>
              <a:srgbClr val="223861"/>
            </a:solidFill>
            <a:ln>
              <a:noFill/>
            </a:ln>
            <a:effectLst>
              <a:outerShdw blurRad="50800" dist="38100" dir="2700000" algn="tl" rotWithShape="0">
                <a:prstClr val="black">
                  <a:alpha val="40000"/>
                </a:prstClr>
              </a:outerShdw>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prstClr val="black">
                    <a:lumMod val="50000"/>
                    <a:lumOff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36"/>
            <p:cNvSpPr>
              <a:spLocks noEditPoints="1"/>
            </p:cNvSpPr>
            <p:nvPr/>
          </p:nvSpPr>
          <p:spPr bwMode="auto">
            <a:xfrm>
              <a:off x="8653334" y="4570105"/>
              <a:ext cx="279125" cy="376108"/>
            </a:xfrm>
            <a:custGeom>
              <a:avLst/>
              <a:gdLst>
                <a:gd name="T0" fmla="*/ 70 w 95"/>
                <a:gd name="T1" fmla="*/ 9 h 128"/>
                <a:gd name="T2" fmla="*/ 79 w 95"/>
                <a:gd name="T3" fmla="*/ 59 h 128"/>
                <a:gd name="T4" fmla="*/ 70 w 95"/>
                <a:gd name="T5" fmla="*/ 81 h 128"/>
                <a:gd name="T6" fmla="*/ 26 w 95"/>
                <a:gd name="T7" fmla="*/ 81 h 128"/>
                <a:gd name="T8" fmla="*/ 17 w 95"/>
                <a:gd name="T9" fmla="*/ 59 h 128"/>
                <a:gd name="T10" fmla="*/ 26 w 95"/>
                <a:gd name="T11" fmla="*/ 9 h 128"/>
                <a:gd name="T12" fmla="*/ 27 w 95"/>
                <a:gd name="T13" fmla="*/ 42 h 128"/>
                <a:gd name="T14" fmla="*/ 69 w 95"/>
                <a:gd name="T15" fmla="*/ 42 h 128"/>
                <a:gd name="T16" fmla="*/ 63 w 95"/>
                <a:gd name="T17" fmla="*/ 16 h 128"/>
                <a:gd name="T18" fmla="*/ 33 w 95"/>
                <a:gd name="T19" fmla="*/ 16 h 128"/>
                <a:gd name="T20" fmla="*/ 27 w 95"/>
                <a:gd name="T21" fmla="*/ 42 h 128"/>
                <a:gd name="T22" fmla="*/ 69 w 95"/>
                <a:gd name="T23" fmla="*/ 48 h 128"/>
                <a:gd name="T24" fmla="*/ 27 w 95"/>
                <a:gd name="T25" fmla="*/ 59 h 128"/>
                <a:gd name="T26" fmla="*/ 33 w 95"/>
                <a:gd name="T27" fmla="*/ 74 h 128"/>
                <a:gd name="T28" fmla="*/ 63 w 95"/>
                <a:gd name="T29" fmla="*/ 74 h 128"/>
                <a:gd name="T30" fmla="*/ 69 w 95"/>
                <a:gd name="T31" fmla="*/ 48 h 128"/>
                <a:gd name="T32" fmla="*/ 18 w 95"/>
                <a:gd name="T33" fmla="*/ 128 h 128"/>
                <a:gd name="T34" fmla="*/ 48 w 95"/>
                <a:gd name="T35" fmla="*/ 128 h 128"/>
                <a:gd name="T36" fmla="*/ 77 w 95"/>
                <a:gd name="T37" fmla="*/ 128 h 128"/>
                <a:gd name="T38" fmla="*/ 77 w 95"/>
                <a:gd name="T39" fmla="*/ 118 h 128"/>
                <a:gd name="T40" fmla="*/ 53 w 95"/>
                <a:gd name="T41" fmla="*/ 106 h 128"/>
                <a:gd name="T42" fmla="*/ 91 w 95"/>
                <a:gd name="T43" fmla="*/ 77 h 128"/>
                <a:gd name="T44" fmla="*/ 95 w 95"/>
                <a:gd name="T45" fmla="*/ 45 h 128"/>
                <a:gd name="T46" fmla="*/ 85 w 95"/>
                <a:gd name="T47" fmla="*/ 45 h 128"/>
                <a:gd name="T48" fmla="*/ 82 w 95"/>
                <a:gd name="T49" fmla="*/ 73 h 128"/>
                <a:gd name="T50" fmla="*/ 48 w 95"/>
                <a:gd name="T51" fmla="*/ 97 h 128"/>
                <a:gd name="T52" fmla="*/ 21 w 95"/>
                <a:gd name="T53" fmla="*/ 86 h 128"/>
                <a:gd name="T54" fmla="*/ 10 w 95"/>
                <a:gd name="T55" fmla="*/ 59 h 128"/>
                <a:gd name="T56" fmla="*/ 5 w 95"/>
                <a:gd name="T57" fmla="*/ 40 h 128"/>
                <a:gd name="T58" fmla="*/ 0 w 95"/>
                <a:gd name="T59" fmla="*/ 59 h 128"/>
                <a:gd name="T60" fmla="*/ 14 w 95"/>
                <a:gd name="T61" fmla="*/ 92 h 128"/>
                <a:gd name="T62" fmla="*/ 43 w 95"/>
                <a:gd name="T63" fmla="*/ 106 h 128"/>
                <a:gd name="T64" fmla="*/ 18 w 95"/>
                <a:gd name="T65" fmla="*/ 118 h 128"/>
                <a:gd name="T66" fmla="*/ 18 w 95"/>
                <a:gd name="T6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128">
                  <a:moveTo>
                    <a:pt x="48" y="0"/>
                  </a:moveTo>
                  <a:cubicBezTo>
                    <a:pt x="56" y="0"/>
                    <a:pt x="64" y="3"/>
                    <a:pt x="70" y="9"/>
                  </a:cubicBezTo>
                  <a:cubicBezTo>
                    <a:pt x="75" y="14"/>
                    <a:pt x="79" y="22"/>
                    <a:pt x="79" y="31"/>
                  </a:cubicBezTo>
                  <a:cubicBezTo>
                    <a:pt x="79" y="59"/>
                    <a:pt x="79" y="59"/>
                    <a:pt x="79" y="59"/>
                  </a:cubicBezTo>
                  <a:cubicBezTo>
                    <a:pt x="79" y="67"/>
                    <a:pt x="75" y="75"/>
                    <a:pt x="70" y="81"/>
                  </a:cubicBezTo>
                  <a:cubicBezTo>
                    <a:pt x="70" y="81"/>
                    <a:pt x="70" y="81"/>
                    <a:pt x="70" y="81"/>
                  </a:cubicBezTo>
                  <a:cubicBezTo>
                    <a:pt x="64" y="86"/>
                    <a:pt x="56" y="90"/>
                    <a:pt x="48" y="90"/>
                  </a:cubicBezTo>
                  <a:cubicBezTo>
                    <a:pt x="39" y="90"/>
                    <a:pt x="31" y="86"/>
                    <a:pt x="26" y="81"/>
                  </a:cubicBezTo>
                  <a:cubicBezTo>
                    <a:pt x="26" y="81"/>
                    <a:pt x="26" y="81"/>
                    <a:pt x="26" y="81"/>
                  </a:cubicBezTo>
                  <a:cubicBezTo>
                    <a:pt x="20" y="75"/>
                    <a:pt x="17" y="67"/>
                    <a:pt x="17" y="59"/>
                  </a:cubicBezTo>
                  <a:cubicBezTo>
                    <a:pt x="17" y="31"/>
                    <a:pt x="17" y="31"/>
                    <a:pt x="17" y="31"/>
                  </a:cubicBezTo>
                  <a:cubicBezTo>
                    <a:pt x="17" y="22"/>
                    <a:pt x="20" y="14"/>
                    <a:pt x="26" y="9"/>
                  </a:cubicBezTo>
                  <a:cubicBezTo>
                    <a:pt x="31" y="3"/>
                    <a:pt x="39" y="0"/>
                    <a:pt x="48" y="0"/>
                  </a:cubicBezTo>
                  <a:close/>
                  <a:moveTo>
                    <a:pt x="27" y="42"/>
                  </a:moveTo>
                  <a:cubicBezTo>
                    <a:pt x="27" y="42"/>
                    <a:pt x="27" y="42"/>
                    <a:pt x="27" y="42"/>
                  </a:cubicBezTo>
                  <a:cubicBezTo>
                    <a:pt x="69" y="42"/>
                    <a:pt x="69" y="42"/>
                    <a:pt x="69" y="42"/>
                  </a:cubicBezTo>
                  <a:cubicBezTo>
                    <a:pt x="69" y="31"/>
                    <a:pt x="69" y="31"/>
                    <a:pt x="69" y="31"/>
                  </a:cubicBezTo>
                  <a:cubicBezTo>
                    <a:pt x="69" y="25"/>
                    <a:pt x="66" y="20"/>
                    <a:pt x="63" y="16"/>
                  </a:cubicBezTo>
                  <a:cubicBezTo>
                    <a:pt x="59" y="12"/>
                    <a:pt x="53" y="10"/>
                    <a:pt x="48" y="10"/>
                  </a:cubicBezTo>
                  <a:cubicBezTo>
                    <a:pt x="42" y="10"/>
                    <a:pt x="37" y="12"/>
                    <a:pt x="33" y="16"/>
                  </a:cubicBezTo>
                  <a:cubicBezTo>
                    <a:pt x="29" y="20"/>
                    <a:pt x="27" y="25"/>
                    <a:pt x="27" y="31"/>
                  </a:cubicBezTo>
                  <a:cubicBezTo>
                    <a:pt x="27" y="42"/>
                    <a:pt x="27" y="42"/>
                    <a:pt x="27" y="42"/>
                  </a:cubicBezTo>
                  <a:close/>
                  <a:moveTo>
                    <a:pt x="69" y="48"/>
                  </a:moveTo>
                  <a:cubicBezTo>
                    <a:pt x="69" y="48"/>
                    <a:pt x="69" y="48"/>
                    <a:pt x="69" y="48"/>
                  </a:cubicBezTo>
                  <a:cubicBezTo>
                    <a:pt x="27" y="48"/>
                    <a:pt x="27" y="48"/>
                    <a:pt x="27" y="48"/>
                  </a:cubicBezTo>
                  <a:cubicBezTo>
                    <a:pt x="27" y="59"/>
                    <a:pt x="27" y="59"/>
                    <a:pt x="27" y="59"/>
                  </a:cubicBezTo>
                  <a:cubicBezTo>
                    <a:pt x="27" y="65"/>
                    <a:pt x="29" y="70"/>
                    <a:pt x="33" y="74"/>
                  </a:cubicBezTo>
                  <a:cubicBezTo>
                    <a:pt x="33" y="74"/>
                    <a:pt x="33" y="74"/>
                    <a:pt x="33" y="74"/>
                  </a:cubicBezTo>
                  <a:cubicBezTo>
                    <a:pt x="37" y="78"/>
                    <a:pt x="42" y="80"/>
                    <a:pt x="48" y="80"/>
                  </a:cubicBezTo>
                  <a:cubicBezTo>
                    <a:pt x="53" y="80"/>
                    <a:pt x="59" y="78"/>
                    <a:pt x="63" y="74"/>
                  </a:cubicBezTo>
                  <a:cubicBezTo>
                    <a:pt x="66" y="70"/>
                    <a:pt x="69" y="65"/>
                    <a:pt x="69" y="59"/>
                  </a:cubicBezTo>
                  <a:cubicBezTo>
                    <a:pt x="69" y="48"/>
                    <a:pt x="69" y="48"/>
                    <a:pt x="69" y="48"/>
                  </a:cubicBezTo>
                  <a:close/>
                  <a:moveTo>
                    <a:pt x="18" y="128"/>
                  </a:moveTo>
                  <a:cubicBezTo>
                    <a:pt x="18" y="128"/>
                    <a:pt x="18" y="128"/>
                    <a:pt x="18" y="128"/>
                  </a:cubicBezTo>
                  <a:cubicBezTo>
                    <a:pt x="47" y="128"/>
                    <a:pt x="47" y="128"/>
                    <a:pt x="47" y="128"/>
                  </a:cubicBezTo>
                  <a:cubicBezTo>
                    <a:pt x="48" y="128"/>
                    <a:pt x="48" y="128"/>
                    <a:pt x="48" y="128"/>
                  </a:cubicBezTo>
                  <a:cubicBezTo>
                    <a:pt x="48" y="128"/>
                    <a:pt x="48" y="128"/>
                    <a:pt x="48" y="128"/>
                  </a:cubicBezTo>
                  <a:cubicBezTo>
                    <a:pt x="77" y="128"/>
                    <a:pt x="77" y="128"/>
                    <a:pt x="77" y="128"/>
                  </a:cubicBezTo>
                  <a:cubicBezTo>
                    <a:pt x="80" y="128"/>
                    <a:pt x="82" y="126"/>
                    <a:pt x="82" y="123"/>
                  </a:cubicBezTo>
                  <a:cubicBezTo>
                    <a:pt x="82" y="120"/>
                    <a:pt x="80" y="118"/>
                    <a:pt x="77" y="118"/>
                  </a:cubicBezTo>
                  <a:cubicBezTo>
                    <a:pt x="53" y="118"/>
                    <a:pt x="53" y="118"/>
                    <a:pt x="53" y="118"/>
                  </a:cubicBezTo>
                  <a:cubicBezTo>
                    <a:pt x="53" y="106"/>
                    <a:pt x="53" y="106"/>
                    <a:pt x="53" y="106"/>
                  </a:cubicBezTo>
                  <a:cubicBezTo>
                    <a:pt x="64" y="105"/>
                    <a:pt x="74" y="100"/>
                    <a:pt x="81" y="92"/>
                  </a:cubicBezTo>
                  <a:cubicBezTo>
                    <a:pt x="86" y="88"/>
                    <a:pt x="89" y="83"/>
                    <a:pt x="91" y="77"/>
                  </a:cubicBezTo>
                  <a:cubicBezTo>
                    <a:pt x="94" y="71"/>
                    <a:pt x="95" y="65"/>
                    <a:pt x="95" y="59"/>
                  </a:cubicBezTo>
                  <a:cubicBezTo>
                    <a:pt x="95" y="45"/>
                    <a:pt x="95" y="45"/>
                    <a:pt x="95" y="45"/>
                  </a:cubicBezTo>
                  <a:cubicBezTo>
                    <a:pt x="95" y="42"/>
                    <a:pt x="93" y="40"/>
                    <a:pt x="90" y="40"/>
                  </a:cubicBezTo>
                  <a:cubicBezTo>
                    <a:pt x="87" y="40"/>
                    <a:pt x="85" y="42"/>
                    <a:pt x="85" y="45"/>
                  </a:cubicBezTo>
                  <a:cubicBezTo>
                    <a:pt x="85" y="59"/>
                    <a:pt x="85" y="59"/>
                    <a:pt x="85" y="59"/>
                  </a:cubicBezTo>
                  <a:cubicBezTo>
                    <a:pt x="85" y="64"/>
                    <a:pt x="84" y="69"/>
                    <a:pt x="82" y="73"/>
                  </a:cubicBezTo>
                  <a:cubicBezTo>
                    <a:pt x="80" y="78"/>
                    <a:pt x="78" y="82"/>
                    <a:pt x="74" y="86"/>
                  </a:cubicBezTo>
                  <a:cubicBezTo>
                    <a:pt x="67" y="92"/>
                    <a:pt x="58" y="97"/>
                    <a:pt x="48" y="97"/>
                  </a:cubicBezTo>
                  <a:cubicBezTo>
                    <a:pt x="43" y="97"/>
                    <a:pt x="38" y="96"/>
                    <a:pt x="33" y="94"/>
                  </a:cubicBezTo>
                  <a:cubicBezTo>
                    <a:pt x="29" y="92"/>
                    <a:pt x="25" y="89"/>
                    <a:pt x="21" y="86"/>
                  </a:cubicBezTo>
                  <a:cubicBezTo>
                    <a:pt x="18" y="82"/>
                    <a:pt x="15" y="78"/>
                    <a:pt x="13" y="73"/>
                  </a:cubicBezTo>
                  <a:cubicBezTo>
                    <a:pt x="11" y="69"/>
                    <a:pt x="10" y="64"/>
                    <a:pt x="10" y="59"/>
                  </a:cubicBezTo>
                  <a:cubicBezTo>
                    <a:pt x="10" y="45"/>
                    <a:pt x="10" y="45"/>
                    <a:pt x="10" y="45"/>
                  </a:cubicBezTo>
                  <a:cubicBezTo>
                    <a:pt x="10" y="42"/>
                    <a:pt x="8" y="40"/>
                    <a:pt x="5" y="40"/>
                  </a:cubicBezTo>
                  <a:cubicBezTo>
                    <a:pt x="2" y="40"/>
                    <a:pt x="0" y="42"/>
                    <a:pt x="0" y="45"/>
                  </a:cubicBezTo>
                  <a:cubicBezTo>
                    <a:pt x="0" y="59"/>
                    <a:pt x="0" y="59"/>
                    <a:pt x="0" y="59"/>
                  </a:cubicBezTo>
                  <a:cubicBezTo>
                    <a:pt x="0" y="65"/>
                    <a:pt x="2" y="71"/>
                    <a:pt x="4" y="77"/>
                  </a:cubicBezTo>
                  <a:cubicBezTo>
                    <a:pt x="6" y="83"/>
                    <a:pt x="10" y="88"/>
                    <a:pt x="14" y="92"/>
                  </a:cubicBezTo>
                  <a:cubicBezTo>
                    <a:pt x="19" y="97"/>
                    <a:pt x="24" y="100"/>
                    <a:pt x="30" y="103"/>
                  </a:cubicBezTo>
                  <a:cubicBezTo>
                    <a:pt x="34" y="104"/>
                    <a:pt x="38" y="106"/>
                    <a:pt x="43" y="106"/>
                  </a:cubicBezTo>
                  <a:cubicBezTo>
                    <a:pt x="43" y="118"/>
                    <a:pt x="43" y="118"/>
                    <a:pt x="43" y="118"/>
                  </a:cubicBezTo>
                  <a:cubicBezTo>
                    <a:pt x="18" y="118"/>
                    <a:pt x="18" y="118"/>
                    <a:pt x="18" y="118"/>
                  </a:cubicBezTo>
                  <a:cubicBezTo>
                    <a:pt x="16" y="118"/>
                    <a:pt x="14" y="120"/>
                    <a:pt x="14" y="123"/>
                  </a:cubicBezTo>
                  <a:cubicBezTo>
                    <a:pt x="14" y="126"/>
                    <a:pt x="16" y="128"/>
                    <a:pt x="18" y="1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prstClr val="black">
                    <a:lumMod val="50000"/>
                    <a:lumOff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组合 20"/>
          <p:cNvGrpSpPr/>
          <p:nvPr/>
        </p:nvGrpSpPr>
        <p:grpSpPr>
          <a:xfrm>
            <a:off x="3362051" y="2246908"/>
            <a:ext cx="785334" cy="773508"/>
            <a:chOff x="2992775" y="3143729"/>
            <a:chExt cx="785334" cy="773508"/>
          </a:xfrm>
        </p:grpSpPr>
        <p:sp>
          <p:nvSpPr>
            <p:cNvPr id="22" name="Freeform 28"/>
            <p:cNvSpPr/>
            <p:nvPr/>
          </p:nvSpPr>
          <p:spPr bwMode="auto">
            <a:xfrm>
              <a:off x="2992775" y="3143729"/>
              <a:ext cx="785334" cy="773508"/>
            </a:xfrm>
            <a:custGeom>
              <a:avLst/>
              <a:gdLst>
                <a:gd name="T0" fmla="*/ 0 w 267"/>
                <a:gd name="T1" fmla="*/ 218 h 263"/>
                <a:gd name="T2" fmla="*/ 46 w 267"/>
                <a:gd name="T3" fmla="*/ 263 h 263"/>
                <a:gd name="T4" fmla="*/ 222 w 267"/>
                <a:gd name="T5" fmla="*/ 263 h 263"/>
                <a:gd name="T6" fmla="*/ 267 w 267"/>
                <a:gd name="T7" fmla="*/ 218 h 263"/>
                <a:gd name="T8" fmla="*/ 267 w 267"/>
                <a:gd name="T9" fmla="*/ 46 h 263"/>
                <a:gd name="T10" fmla="*/ 222 w 267"/>
                <a:gd name="T11" fmla="*/ 0 h 263"/>
                <a:gd name="T12" fmla="*/ 46 w 267"/>
                <a:gd name="T13" fmla="*/ 0 h 263"/>
                <a:gd name="T14" fmla="*/ 0 w 267"/>
                <a:gd name="T15" fmla="*/ 46 h 263"/>
                <a:gd name="T16" fmla="*/ 0 w 267"/>
                <a:gd name="T17" fmla="*/ 2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263">
                  <a:moveTo>
                    <a:pt x="0" y="218"/>
                  </a:moveTo>
                  <a:cubicBezTo>
                    <a:pt x="0" y="243"/>
                    <a:pt x="21" y="263"/>
                    <a:pt x="46" y="263"/>
                  </a:cubicBezTo>
                  <a:cubicBezTo>
                    <a:pt x="222" y="263"/>
                    <a:pt x="222" y="263"/>
                    <a:pt x="222" y="263"/>
                  </a:cubicBezTo>
                  <a:cubicBezTo>
                    <a:pt x="247" y="263"/>
                    <a:pt x="267" y="243"/>
                    <a:pt x="267" y="218"/>
                  </a:cubicBezTo>
                  <a:cubicBezTo>
                    <a:pt x="267" y="46"/>
                    <a:pt x="267" y="46"/>
                    <a:pt x="267" y="46"/>
                  </a:cubicBezTo>
                  <a:cubicBezTo>
                    <a:pt x="267" y="21"/>
                    <a:pt x="247" y="0"/>
                    <a:pt x="222" y="0"/>
                  </a:cubicBezTo>
                  <a:cubicBezTo>
                    <a:pt x="46" y="0"/>
                    <a:pt x="46" y="0"/>
                    <a:pt x="46" y="0"/>
                  </a:cubicBezTo>
                  <a:cubicBezTo>
                    <a:pt x="21" y="0"/>
                    <a:pt x="0" y="21"/>
                    <a:pt x="0" y="46"/>
                  </a:cubicBezTo>
                  <a:lnTo>
                    <a:pt x="0" y="218"/>
                  </a:lnTo>
                  <a:close/>
                </a:path>
              </a:pathLst>
            </a:custGeom>
            <a:solidFill>
              <a:srgbClr val="223861"/>
            </a:solidFill>
            <a:ln>
              <a:noFill/>
            </a:ln>
            <a:effectLst>
              <a:outerShdw blurRad="50800" dist="38100" dir="2700000" algn="tl" rotWithShape="0">
                <a:prstClr val="black">
                  <a:alpha val="40000"/>
                </a:prstClr>
              </a:outerShdw>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prstClr val="black">
                    <a:lumMod val="50000"/>
                    <a:lumOff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37"/>
            <p:cNvSpPr>
              <a:spLocks noEditPoints="1"/>
            </p:cNvSpPr>
            <p:nvPr/>
          </p:nvSpPr>
          <p:spPr bwMode="auto">
            <a:xfrm>
              <a:off x="3222226" y="3342427"/>
              <a:ext cx="328800" cy="378475"/>
            </a:xfrm>
            <a:custGeom>
              <a:avLst/>
              <a:gdLst>
                <a:gd name="T0" fmla="*/ 27 w 112"/>
                <a:gd name="T1" fmla="*/ 92 h 128"/>
                <a:gd name="T2" fmla="*/ 27 w 112"/>
                <a:gd name="T3" fmla="*/ 98 h 128"/>
                <a:gd name="T4" fmla="*/ 87 w 112"/>
                <a:gd name="T5" fmla="*/ 95 h 128"/>
                <a:gd name="T6" fmla="*/ 24 w 112"/>
                <a:gd name="T7" fmla="*/ 53 h 128"/>
                <a:gd name="T8" fmla="*/ 27 w 112"/>
                <a:gd name="T9" fmla="*/ 56 h 128"/>
                <a:gd name="T10" fmla="*/ 87 w 112"/>
                <a:gd name="T11" fmla="*/ 53 h 128"/>
                <a:gd name="T12" fmla="*/ 27 w 112"/>
                <a:gd name="T13" fmla="*/ 50 h 128"/>
                <a:gd name="T14" fmla="*/ 110 w 112"/>
                <a:gd name="T15" fmla="*/ 37 h 128"/>
                <a:gd name="T16" fmla="*/ 75 w 112"/>
                <a:gd name="T17" fmla="*/ 1 h 128"/>
                <a:gd name="T18" fmla="*/ 13 w 112"/>
                <a:gd name="T19" fmla="*/ 0 h 128"/>
                <a:gd name="T20" fmla="*/ 0 w 112"/>
                <a:gd name="T21" fmla="*/ 13 h 128"/>
                <a:gd name="T22" fmla="*/ 3 w 112"/>
                <a:gd name="T23" fmla="*/ 124 h 128"/>
                <a:gd name="T24" fmla="*/ 13 w 112"/>
                <a:gd name="T25" fmla="*/ 128 h 128"/>
                <a:gd name="T26" fmla="*/ 108 w 112"/>
                <a:gd name="T27" fmla="*/ 124 h 128"/>
                <a:gd name="T28" fmla="*/ 112 w 112"/>
                <a:gd name="T29" fmla="*/ 115 h 128"/>
                <a:gd name="T30" fmla="*/ 110 w 112"/>
                <a:gd name="T31" fmla="*/ 37 h 128"/>
                <a:gd name="T32" fmla="*/ 74 w 112"/>
                <a:gd name="T33" fmla="*/ 15 h 128"/>
                <a:gd name="T34" fmla="*/ 79 w 112"/>
                <a:gd name="T35" fmla="*/ 37 h 128"/>
                <a:gd name="T36" fmla="*/ 76 w 112"/>
                <a:gd name="T37" fmla="*/ 36 h 128"/>
                <a:gd name="T38" fmla="*/ 74 w 112"/>
                <a:gd name="T39" fmla="*/ 15 h 128"/>
                <a:gd name="T40" fmla="*/ 102 w 112"/>
                <a:gd name="T41" fmla="*/ 115 h 128"/>
                <a:gd name="T42" fmla="*/ 101 w 112"/>
                <a:gd name="T43" fmla="*/ 117 h 128"/>
                <a:gd name="T44" fmla="*/ 13 w 112"/>
                <a:gd name="T45" fmla="*/ 118 h 128"/>
                <a:gd name="T46" fmla="*/ 9 w 112"/>
                <a:gd name="T47" fmla="*/ 115 h 128"/>
                <a:gd name="T48" fmla="*/ 10 w 112"/>
                <a:gd name="T49" fmla="*/ 11 h 128"/>
                <a:gd name="T50" fmla="*/ 68 w 112"/>
                <a:gd name="T51" fmla="*/ 10 h 128"/>
                <a:gd name="T52" fmla="*/ 71 w 112"/>
                <a:gd name="T53" fmla="*/ 40 h 128"/>
                <a:gd name="T54" fmla="*/ 79 w 112"/>
                <a:gd name="T55" fmla="*/ 43 h 128"/>
                <a:gd name="T56" fmla="*/ 102 w 112"/>
                <a:gd name="T57" fmla="*/ 115 h 128"/>
                <a:gd name="T58" fmla="*/ 84 w 112"/>
                <a:gd name="T59" fmla="*/ 71 h 128"/>
                <a:gd name="T60" fmla="*/ 24 w 112"/>
                <a:gd name="T61" fmla="*/ 74 h 128"/>
                <a:gd name="T62" fmla="*/ 84 w 112"/>
                <a:gd name="T63" fmla="*/ 77 h 128"/>
                <a:gd name="T64" fmla="*/ 84 w 112"/>
                <a:gd name="T65" fmla="*/ 7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28">
                  <a:moveTo>
                    <a:pt x="84" y="92"/>
                  </a:moveTo>
                  <a:cubicBezTo>
                    <a:pt x="27" y="92"/>
                    <a:pt x="27" y="92"/>
                    <a:pt x="27" y="92"/>
                  </a:cubicBezTo>
                  <a:cubicBezTo>
                    <a:pt x="25" y="92"/>
                    <a:pt x="24" y="93"/>
                    <a:pt x="24" y="95"/>
                  </a:cubicBezTo>
                  <a:cubicBezTo>
                    <a:pt x="24" y="96"/>
                    <a:pt x="25" y="98"/>
                    <a:pt x="27" y="98"/>
                  </a:cubicBezTo>
                  <a:cubicBezTo>
                    <a:pt x="84" y="98"/>
                    <a:pt x="84" y="98"/>
                    <a:pt x="84" y="98"/>
                  </a:cubicBezTo>
                  <a:cubicBezTo>
                    <a:pt x="86" y="98"/>
                    <a:pt x="87" y="96"/>
                    <a:pt x="87" y="95"/>
                  </a:cubicBezTo>
                  <a:cubicBezTo>
                    <a:pt x="87" y="93"/>
                    <a:pt x="86" y="92"/>
                    <a:pt x="84" y="92"/>
                  </a:cubicBezTo>
                  <a:close/>
                  <a:moveTo>
                    <a:pt x="24" y="53"/>
                  </a:moveTo>
                  <a:cubicBezTo>
                    <a:pt x="24" y="53"/>
                    <a:pt x="24" y="53"/>
                    <a:pt x="24" y="53"/>
                  </a:cubicBezTo>
                  <a:cubicBezTo>
                    <a:pt x="24" y="55"/>
                    <a:pt x="25" y="56"/>
                    <a:pt x="27" y="56"/>
                  </a:cubicBezTo>
                  <a:cubicBezTo>
                    <a:pt x="84" y="56"/>
                    <a:pt x="84" y="56"/>
                    <a:pt x="84" y="56"/>
                  </a:cubicBezTo>
                  <a:cubicBezTo>
                    <a:pt x="86" y="56"/>
                    <a:pt x="87" y="55"/>
                    <a:pt x="87" y="53"/>
                  </a:cubicBezTo>
                  <a:cubicBezTo>
                    <a:pt x="87" y="52"/>
                    <a:pt x="86" y="50"/>
                    <a:pt x="84" y="50"/>
                  </a:cubicBezTo>
                  <a:cubicBezTo>
                    <a:pt x="27" y="50"/>
                    <a:pt x="27" y="50"/>
                    <a:pt x="27" y="50"/>
                  </a:cubicBezTo>
                  <a:cubicBezTo>
                    <a:pt x="25" y="50"/>
                    <a:pt x="24" y="52"/>
                    <a:pt x="24" y="53"/>
                  </a:cubicBezTo>
                  <a:close/>
                  <a:moveTo>
                    <a:pt x="110" y="37"/>
                  </a:moveTo>
                  <a:cubicBezTo>
                    <a:pt x="110" y="37"/>
                    <a:pt x="110" y="37"/>
                    <a:pt x="110" y="37"/>
                  </a:cubicBezTo>
                  <a:cubicBezTo>
                    <a:pt x="75" y="1"/>
                    <a:pt x="75" y="1"/>
                    <a:pt x="75" y="1"/>
                  </a:cubicBezTo>
                  <a:cubicBezTo>
                    <a:pt x="74" y="0"/>
                    <a:pt x="73" y="0"/>
                    <a:pt x="71" y="0"/>
                  </a:cubicBezTo>
                  <a:cubicBezTo>
                    <a:pt x="13" y="0"/>
                    <a:pt x="13" y="0"/>
                    <a:pt x="13" y="0"/>
                  </a:cubicBezTo>
                  <a:cubicBezTo>
                    <a:pt x="9" y="0"/>
                    <a:pt x="6" y="1"/>
                    <a:pt x="3" y="4"/>
                  </a:cubicBezTo>
                  <a:cubicBezTo>
                    <a:pt x="1" y="6"/>
                    <a:pt x="0" y="9"/>
                    <a:pt x="0" y="13"/>
                  </a:cubicBezTo>
                  <a:cubicBezTo>
                    <a:pt x="0" y="115"/>
                    <a:pt x="0" y="115"/>
                    <a:pt x="0" y="115"/>
                  </a:cubicBezTo>
                  <a:cubicBezTo>
                    <a:pt x="0" y="118"/>
                    <a:pt x="1" y="122"/>
                    <a:pt x="3" y="124"/>
                  </a:cubicBezTo>
                  <a:cubicBezTo>
                    <a:pt x="4" y="124"/>
                    <a:pt x="4" y="124"/>
                    <a:pt x="4" y="124"/>
                  </a:cubicBezTo>
                  <a:cubicBezTo>
                    <a:pt x="6" y="126"/>
                    <a:pt x="9" y="128"/>
                    <a:pt x="13" y="128"/>
                  </a:cubicBezTo>
                  <a:cubicBezTo>
                    <a:pt x="99" y="128"/>
                    <a:pt x="99" y="128"/>
                    <a:pt x="99" y="128"/>
                  </a:cubicBezTo>
                  <a:cubicBezTo>
                    <a:pt x="102" y="128"/>
                    <a:pt x="105" y="126"/>
                    <a:pt x="108" y="124"/>
                  </a:cubicBezTo>
                  <a:cubicBezTo>
                    <a:pt x="108" y="124"/>
                    <a:pt x="108" y="124"/>
                    <a:pt x="108" y="124"/>
                  </a:cubicBezTo>
                  <a:cubicBezTo>
                    <a:pt x="110" y="122"/>
                    <a:pt x="112" y="118"/>
                    <a:pt x="112" y="115"/>
                  </a:cubicBezTo>
                  <a:cubicBezTo>
                    <a:pt x="112" y="40"/>
                    <a:pt x="112" y="40"/>
                    <a:pt x="112" y="40"/>
                  </a:cubicBezTo>
                  <a:cubicBezTo>
                    <a:pt x="112" y="39"/>
                    <a:pt x="111" y="38"/>
                    <a:pt x="110" y="37"/>
                  </a:cubicBezTo>
                  <a:close/>
                  <a:moveTo>
                    <a:pt x="74" y="15"/>
                  </a:moveTo>
                  <a:cubicBezTo>
                    <a:pt x="74" y="15"/>
                    <a:pt x="74" y="15"/>
                    <a:pt x="74" y="15"/>
                  </a:cubicBezTo>
                  <a:cubicBezTo>
                    <a:pt x="97" y="37"/>
                    <a:pt x="97" y="37"/>
                    <a:pt x="97" y="37"/>
                  </a:cubicBezTo>
                  <a:cubicBezTo>
                    <a:pt x="79" y="37"/>
                    <a:pt x="79" y="37"/>
                    <a:pt x="79" y="37"/>
                  </a:cubicBezTo>
                  <a:cubicBezTo>
                    <a:pt x="78" y="37"/>
                    <a:pt x="77" y="37"/>
                    <a:pt x="76" y="36"/>
                  </a:cubicBezTo>
                  <a:cubicBezTo>
                    <a:pt x="76" y="36"/>
                    <a:pt x="76" y="36"/>
                    <a:pt x="76" y="36"/>
                  </a:cubicBezTo>
                  <a:cubicBezTo>
                    <a:pt x="75" y="35"/>
                    <a:pt x="74" y="33"/>
                    <a:pt x="74" y="32"/>
                  </a:cubicBezTo>
                  <a:cubicBezTo>
                    <a:pt x="74" y="15"/>
                    <a:pt x="74" y="15"/>
                    <a:pt x="74" y="15"/>
                  </a:cubicBezTo>
                  <a:close/>
                  <a:moveTo>
                    <a:pt x="102" y="115"/>
                  </a:moveTo>
                  <a:cubicBezTo>
                    <a:pt x="102" y="115"/>
                    <a:pt x="102" y="115"/>
                    <a:pt x="102" y="115"/>
                  </a:cubicBezTo>
                  <a:cubicBezTo>
                    <a:pt x="102" y="116"/>
                    <a:pt x="101" y="116"/>
                    <a:pt x="101" y="117"/>
                  </a:cubicBezTo>
                  <a:cubicBezTo>
                    <a:pt x="101" y="117"/>
                    <a:pt x="101" y="117"/>
                    <a:pt x="101" y="117"/>
                  </a:cubicBezTo>
                  <a:cubicBezTo>
                    <a:pt x="100" y="118"/>
                    <a:pt x="99" y="118"/>
                    <a:pt x="99" y="118"/>
                  </a:cubicBezTo>
                  <a:cubicBezTo>
                    <a:pt x="13" y="118"/>
                    <a:pt x="13" y="118"/>
                    <a:pt x="13" y="118"/>
                  </a:cubicBezTo>
                  <a:cubicBezTo>
                    <a:pt x="12" y="118"/>
                    <a:pt x="11" y="118"/>
                    <a:pt x="10" y="117"/>
                  </a:cubicBezTo>
                  <a:cubicBezTo>
                    <a:pt x="10" y="116"/>
                    <a:pt x="9" y="116"/>
                    <a:pt x="9" y="115"/>
                  </a:cubicBezTo>
                  <a:cubicBezTo>
                    <a:pt x="9" y="13"/>
                    <a:pt x="9" y="13"/>
                    <a:pt x="9" y="13"/>
                  </a:cubicBezTo>
                  <a:cubicBezTo>
                    <a:pt x="9" y="12"/>
                    <a:pt x="10" y="11"/>
                    <a:pt x="10" y="11"/>
                  </a:cubicBezTo>
                  <a:cubicBezTo>
                    <a:pt x="11" y="10"/>
                    <a:pt x="12" y="10"/>
                    <a:pt x="13" y="10"/>
                  </a:cubicBezTo>
                  <a:cubicBezTo>
                    <a:pt x="68" y="10"/>
                    <a:pt x="68" y="10"/>
                    <a:pt x="68" y="10"/>
                  </a:cubicBezTo>
                  <a:cubicBezTo>
                    <a:pt x="68" y="32"/>
                    <a:pt x="68" y="32"/>
                    <a:pt x="68" y="32"/>
                  </a:cubicBezTo>
                  <a:cubicBezTo>
                    <a:pt x="68" y="35"/>
                    <a:pt x="69" y="38"/>
                    <a:pt x="71" y="40"/>
                  </a:cubicBezTo>
                  <a:cubicBezTo>
                    <a:pt x="72" y="40"/>
                    <a:pt x="72" y="40"/>
                    <a:pt x="72" y="40"/>
                  </a:cubicBezTo>
                  <a:cubicBezTo>
                    <a:pt x="73" y="42"/>
                    <a:pt x="76" y="43"/>
                    <a:pt x="79" y="43"/>
                  </a:cubicBezTo>
                  <a:cubicBezTo>
                    <a:pt x="102" y="43"/>
                    <a:pt x="102" y="43"/>
                    <a:pt x="102" y="43"/>
                  </a:cubicBezTo>
                  <a:cubicBezTo>
                    <a:pt x="102" y="115"/>
                    <a:pt x="102" y="115"/>
                    <a:pt x="102" y="115"/>
                  </a:cubicBezTo>
                  <a:close/>
                  <a:moveTo>
                    <a:pt x="84" y="71"/>
                  </a:moveTo>
                  <a:cubicBezTo>
                    <a:pt x="84" y="71"/>
                    <a:pt x="84" y="71"/>
                    <a:pt x="84" y="71"/>
                  </a:cubicBezTo>
                  <a:cubicBezTo>
                    <a:pt x="27" y="71"/>
                    <a:pt x="27" y="71"/>
                    <a:pt x="27" y="71"/>
                  </a:cubicBezTo>
                  <a:cubicBezTo>
                    <a:pt x="25" y="71"/>
                    <a:pt x="24" y="72"/>
                    <a:pt x="24" y="74"/>
                  </a:cubicBezTo>
                  <a:cubicBezTo>
                    <a:pt x="24" y="76"/>
                    <a:pt x="25" y="77"/>
                    <a:pt x="27" y="77"/>
                  </a:cubicBezTo>
                  <a:cubicBezTo>
                    <a:pt x="84" y="77"/>
                    <a:pt x="84" y="77"/>
                    <a:pt x="84" y="77"/>
                  </a:cubicBezTo>
                  <a:cubicBezTo>
                    <a:pt x="86" y="77"/>
                    <a:pt x="87" y="76"/>
                    <a:pt x="87" y="74"/>
                  </a:cubicBezTo>
                  <a:cubicBezTo>
                    <a:pt x="87" y="72"/>
                    <a:pt x="86" y="71"/>
                    <a:pt x="84" y="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prstClr val="black">
                    <a:lumMod val="50000"/>
                    <a:lumOff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4" name="组合 23"/>
          <p:cNvGrpSpPr/>
          <p:nvPr/>
        </p:nvGrpSpPr>
        <p:grpSpPr>
          <a:xfrm>
            <a:off x="3349452" y="3122131"/>
            <a:ext cx="785334" cy="775873"/>
            <a:chOff x="2992775" y="4369039"/>
            <a:chExt cx="785334" cy="775873"/>
          </a:xfrm>
        </p:grpSpPr>
        <p:sp>
          <p:nvSpPr>
            <p:cNvPr id="25" name="Freeform 29"/>
            <p:cNvSpPr/>
            <p:nvPr/>
          </p:nvSpPr>
          <p:spPr bwMode="auto">
            <a:xfrm>
              <a:off x="2992775" y="4369039"/>
              <a:ext cx="785334" cy="775873"/>
            </a:xfrm>
            <a:custGeom>
              <a:avLst/>
              <a:gdLst>
                <a:gd name="T0" fmla="*/ 0 w 267"/>
                <a:gd name="T1" fmla="*/ 218 h 263"/>
                <a:gd name="T2" fmla="*/ 46 w 267"/>
                <a:gd name="T3" fmla="*/ 263 h 263"/>
                <a:gd name="T4" fmla="*/ 222 w 267"/>
                <a:gd name="T5" fmla="*/ 263 h 263"/>
                <a:gd name="T6" fmla="*/ 267 w 267"/>
                <a:gd name="T7" fmla="*/ 218 h 263"/>
                <a:gd name="T8" fmla="*/ 267 w 267"/>
                <a:gd name="T9" fmla="*/ 46 h 263"/>
                <a:gd name="T10" fmla="*/ 222 w 267"/>
                <a:gd name="T11" fmla="*/ 0 h 263"/>
                <a:gd name="T12" fmla="*/ 46 w 267"/>
                <a:gd name="T13" fmla="*/ 0 h 263"/>
                <a:gd name="T14" fmla="*/ 0 w 267"/>
                <a:gd name="T15" fmla="*/ 46 h 263"/>
                <a:gd name="T16" fmla="*/ 0 w 267"/>
                <a:gd name="T17" fmla="*/ 2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263">
                  <a:moveTo>
                    <a:pt x="0" y="218"/>
                  </a:moveTo>
                  <a:cubicBezTo>
                    <a:pt x="0" y="243"/>
                    <a:pt x="21" y="263"/>
                    <a:pt x="46" y="263"/>
                  </a:cubicBezTo>
                  <a:cubicBezTo>
                    <a:pt x="222" y="263"/>
                    <a:pt x="222" y="263"/>
                    <a:pt x="222" y="263"/>
                  </a:cubicBezTo>
                  <a:cubicBezTo>
                    <a:pt x="247" y="263"/>
                    <a:pt x="267" y="243"/>
                    <a:pt x="267" y="218"/>
                  </a:cubicBezTo>
                  <a:cubicBezTo>
                    <a:pt x="267" y="46"/>
                    <a:pt x="267" y="46"/>
                    <a:pt x="267" y="46"/>
                  </a:cubicBezTo>
                  <a:cubicBezTo>
                    <a:pt x="267" y="21"/>
                    <a:pt x="247" y="0"/>
                    <a:pt x="222" y="0"/>
                  </a:cubicBezTo>
                  <a:cubicBezTo>
                    <a:pt x="46" y="0"/>
                    <a:pt x="46" y="0"/>
                    <a:pt x="46" y="0"/>
                  </a:cubicBezTo>
                  <a:cubicBezTo>
                    <a:pt x="21" y="0"/>
                    <a:pt x="0" y="21"/>
                    <a:pt x="0" y="46"/>
                  </a:cubicBezTo>
                  <a:lnTo>
                    <a:pt x="0" y="218"/>
                  </a:lnTo>
                  <a:close/>
                </a:path>
              </a:pathLst>
            </a:custGeom>
            <a:solidFill>
              <a:srgbClr val="223861"/>
            </a:solidFill>
            <a:ln>
              <a:noFill/>
            </a:ln>
            <a:effectLst>
              <a:outerShdw blurRad="50800" dist="38100" dir="2700000" algn="tl" rotWithShape="0">
                <a:prstClr val="black">
                  <a:alpha val="40000"/>
                </a:prstClr>
              </a:outerShdw>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prstClr val="black">
                    <a:lumMod val="50000"/>
                    <a:lumOff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38"/>
            <p:cNvSpPr>
              <a:spLocks noEditPoints="1"/>
            </p:cNvSpPr>
            <p:nvPr/>
          </p:nvSpPr>
          <p:spPr bwMode="auto">
            <a:xfrm>
              <a:off x="3231687" y="4572469"/>
              <a:ext cx="309877" cy="369013"/>
            </a:xfrm>
            <a:custGeom>
              <a:avLst/>
              <a:gdLst>
                <a:gd name="T0" fmla="*/ 93 w 105"/>
                <a:gd name="T1" fmla="*/ 2 h 125"/>
                <a:gd name="T2" fmla="*/ 90 w 105"/>
                <a:gd name="T3" fmla="*/ 9 h 125"/>
                <a:gd name="T4" fmla="*/ 105 w 105"/>
                <a:gd name="T5" fmla="*/ 47 h 125"/>
                <a:gd name="T6" fmla="*/ 88 w 105"/>
                <a:gd name="T7" fmla="*/ 89 h 125"/>
                <a:gd name="T8" fmla="*/ 69 w 105"/>
                <a:gd name="T9" fmla="*/ 101 h 125"/>
                <a:gd name="T10" fmla="*/ 52 w 105"/>
                <a:gd name="T11" fmla="*/ 105 h 125"/>
                <a:gd name="T12" fmla="*/ 52 w 105"/>
                <a:gd name="T13" fmla="*/ 115 h 125"/>
                <a:gd name="T14" fmla="*/ 76 w 105"/>
                <a:gd name="T15" fmla="*/ 120 h 125"/>
                <a:gd name="T16" fmla="*/ 47 w 105"/>
                <a:gd name="T17" fmla="*/ 125 h 125"/>
                <a:gd name="T18" fmla="*/ 47 w 105"/>
                <a:gd name="T19" fmla="*/ 125 h 125"/>
                <a:gd name="T20" fmla="*/ 19 w 105"/>
                <a:gd name="T21" fmla="*/ 120 h 125"/>
                <a:gd name="T22" fmla="*/ 42 w 105"/>
                <a:gd name="T23" fmla="*/ 115 h 125"/>
                <a:gd name="T24" fmla="*/ 42 w 105"/>
                <a:gd name="T25" fmla="*/ 105 h 125"/>
                <a:gd name="T26" fmla="*/ 8 w 105"/>
                <a:gd name="T27" fmla="*/ 91 h 125"/>
                <a:gd name="T28" fmla="*/ 1 w 105"/>
                <a:gd name="T29" fmla="*/ 94 h 125"/>
                <a:gd name="T30" fmla="*/ 12 w 105"/>
                <a:gd name="T31" fmla="*/ 79 h 125"/>
                <a:gd name="T32" fmla="*/ 14 w 105"/>
                <a:gd name="T33" fmla="*/ 14 h 125"/>
                <a:gd name="T34" fmla="*/ 78 w 105"/>
                <a:gd name="T35" fmla="*/ 12 h 125"/>
                <a:gd name="T36" fmla="*/ 84 w 105"/>
                <a:gd name="T37" fmla="*/ 7 h 125"/>
                <a:gd name="T38" fmla="*/ 84 w 105"/>
                <a:gd name="T39" fmla="*/ 7 h 125"/>
                <a:gd name="T40" fmla="*/ 86 w 105"/>
                <a:gd name="T41" fmla="*/ 13 h 125"/>
                <a:gd name="T42" fmla="*/ 82 w 105"/>
                <a:gd name="T43" fmla="*/ 16 h 125"/>
                <a:gd name="T44" fmla="*/ 80 w 105"/>
                <a:gd name="T45" fmla="*/ 81 h 125"/>
                <a:gd name="T46" fmla="*/ 47 w 105"/>
                <a:gd name="T47" fmla="*/ 95 h 125"/>
                <a:gd name="T48" fmla="*/ 13 w 105"/>
                <a:gd name="T49" fmla="*/ 86 h 125"/>
                <a:gd name="T50" fmla="*/ 47 w 105"/>
                <a:gd name="T51" fmla="*/ 100 h 125"/>
                <a:gd name="T52" fmla="*/ 67 w 105"/>
                <a:gd name="T53" fmla="*/ 96 h 125"/>
                <a:gd name="T54" fmla="*/ 84 w 105"/>
                <a:gd name="T55" fmla="*/ 84 h 125"/>
                <a:gd name="T56" fmla="*/ 95 w 105"/>
                <a:gd name="T57" fmla="*/ 67 h 125"/>
                <a:gd name="T58" fmla="*/ 95 w 105"/>
                <a:gd name="T59" fmla="*/ 28 h 125"/>
                <a:gd name="T60" fmla="*/ 74 w 105"/>
                <a:gd name="T61" fmla="*/ 21 h 125"/>
                <a:gd name="T62" fmla="*/ 47 w 105"/>
                <a:gd name="T63" fmla="*/ 10 h 125"/>
                <a:gd name="T64" fmla="*/ 10 w 105"/>
                <a:gd name="T65" fmla="*/ 47 h 125"/>
                <a:gd name="T66" fmla="*/ 47 w 105"/>
                <a:gd name="T67" fmla="*/ 85 h 125"/>
                <a:gd name="T68" fmla="*/ 74 w 105"/>
                <a:gd name="T69" fmla="*/ 74 h 125"/>
                <a:gd name="T70" fmla="*/ 74 w 105"/>
                <a:gd name="T71" fmla="*/ 21 h 125"/>
                <a:gd name="T72" fmla="*/ 80 w 105"/>
                <a:gd name="T73" fmla="*/ 81 h 125"/>
                <a:gd name="T74" fmla="*/ 74 w 105"/>
                <a:gd name="T75" fmla="*/ 8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25">
                  <a:moveTo>
                    <a:pt x="89" y="2"/>
                  </a:moveTo>
                  <a:cubicBezTo>
                    <a:pt x="90" y="0"/>
                    <a:pt x="92" y="0"/>
                    <a:pt x="93" y="2"/>
                  </a:cubicBezTo>
                  <a:cubicBezTo>
                    <a:pt x="94" y="3"/>
                    <a:pt x="94" y="5"/>
                    <a:pt x="93" y="6"/>
                  </a:cubicBezTo>
                  <a:cubicBezTo>
                    <a:pt x="90" y="9"/>
                    <a:pt x="90" y="9"/>
                    <a:pt x="90" y="9"/>
                  </a:cubicBezTo>
                  <a:cubicBezTo>
                    <a:pt x="95" y="14"/>
                    <a:pt x="98" y="19"/>
                    <a:pt x="101" y="25"/>
                  </a:cubicBezTo>
                  <a:cubicBezTo>
                    <a:pt x="104" y="32"/>
                    <a:pt x="105" y="40"/>
                    <a:pt x="105" y="47"/>
                  </a:cubicBezTo>
                  <a:cubicBezTo>
                    <a:pt x="105" y="55"/>
                    <a:pt x="104" y="63"/>
                    <a:pt x="101" y="70"/>
                  </a:cubicBezTo>
                  <a:cubicBezTo>
                    <a:pt x="98" y="77"/>
                    <a:pt x="94" y="83"/>
                    <a:pt x="88" y="89"/>
                  </a:cubicBezTo>
                  <a:cubicBezTo>
                    <a:pt x="88" y="89"/>
                    <a:pt x="88" y="89"/>
                    <a:pt x="88" y="89"/>
                  </a:cubicBezTo>
                  <a:cubicBezTo>
                    <a:pt x="83" y="94"/>
                    <a:pt x="76" y="98"/>
                    <a:pt x="69" y="101"/>
                  </a:cubicBezTo>
                  <a:cubicBezTo>
                    <a:pt x="69" y="101"/>
                    <a:pt x="69" y="101"/>
                    <a:pt x="69" y="101"/>
                  </a:cubicBezTo>
                  <a:cubicBezTo>
                    <a:pt x="64" y="103"/>
                    <a:pt x="58" y="105"/>
                    <a:pt x="52" y="105"/>
                  </a:cubicBezTo>
                  <a:cubicBezTo>
                    <a:pt x="52" y="106"/>
                    <a:pt x="52" y="106"/>
                    <a:pt x="52" y="106"/>
                  </a:cubicBezTo>
                  <a:cubicBezTo>
                    <a:pt x="52" y="115"/>
                    <a:pt x="52" y="115"/>
                    <a:pt x="52" y="115"/>
                  </a:cubicBezTo>
                  <a:cubicBezTo>
                    <a:pt x="71" y="115"/>
                    <a:pt x="71" y="115"/>
                    <a:pt x="71" y="115"/>
                  </a:cubicBezTo>
                  <a:cubicBezTo>
                    <a:pt x="74" y="115"/>
                    <a:pt x="76" y="117"/>
                    <a:pt x="76" y="120"/>
                  </a:cubicBezTo>
                  <a:cubicBezTo>
                    <a:pt x="76" y="123"/>
                    <a:pt x="74" y="125"/>
                    <a:pt x="71" y="125"/>
                  </a:cubicBezTo>
                  <a:cubicBezTo>
                    <a:pt x="47" y="125"/>
                    <a:pt x="47" y="125"/>
                    <a:pt x="47" y="125"/>
                  </a:cubicBezTo>
                  <a:cubicBezTo>
                    <a:pt x="47" y="125"/>
                    <a:pt x="47" y="125"/>
                    <a:pt x="47" y="125"/>
                  </a:cubicBezTo>
                  <a:cubicBezTo>
                    <a:pt x="47" y="125"/>
                    <a:pt x="47" y="125"/>
                    <a:pt x="47" y="125"/>
                  </a:cubicBezTo>
                  <a:cubicBezTo>
                    <a:pt x="23" y="125"/>
                    <a:pt x="23" y="125"/>
                    <a:pt x="23" y="125"/>
                  </a:cubicBezTo>
                  <a:cubicBezTo>
                    <a:pt x="21" y="125"/>
                    <a:pt x="19" y="123"/>
                    <a:pt x="19" y="120"/>
                  </a:cubicBezTo>
                  <a:cubicBezTo>
                    <a:pt x="19" y="117"/>
                    <a:pt x="21" y="115"/>
                    <a:pt x="23" y="115"/>
                  </a:cubicBezTo>
                  <a:cubicBezTo>
                    <a:pt x="42" y="115"/>
                    <a:pt x="42" y="115"/>
                    <a:pt x="42" y="115"/>
                  </a:cubicBezTo>
                  <a:cubicBezTo>
                    <a:pt x="42" y="106"/>
                    <a:pt x="42" y="106"/>
                    <a:pt x="42" y="106"/>
                  </a:cubicBezTo>
                  <a:cubicBezTo>
                    <a:pt x="42" y="106"/>
                    <a:pt x="42" y="106"/>
                    <a:pt x="42" y="105"/>
                  </a:cubicBezTo>
                  <a:cubicBezTo>
                    <a:pt x="36" y="105"/>
                    <a:pt x="30" y="103"/>
                    <a:pt x="25" y="101"/>
                  </a:cubicBezTo>
                  <a:cubicBezTo>
                    <a:pt x="19" y="99"/>
                    <a:pt x="13" y="95"/>
                    <a:pt x="8" y="91"/>
                  </a:cubicBezTo>
                  <a:cubicBezTo>
                    <a:pt x="5" y="94"/>
                    <a:pt x="5" y="94"/>
                    <a:pt x="5" y="94"/>
                  </a:cubicBezTo>
                  <a:cubicBezTo>
                    <a:pt x="4" y="95"/>
                    <a:pt x="2" y="95"/>
                    <a:pt x="1" y="94"/>
                  </a:cubicBezTo>
                  <a:cubicBezTo>
                    <a:pt x="0" y="92"/>
                    <a:pt x="0" y="91"/>
                    <a:pt x="1" y="89"/>
                  </a:cubicBezTo>
                  <a:cubicBezTo>
                    <a:pt x="12" y="79"/>
                    <a:pt x="12" y="79"/>
                    <a:pt x="12" y="79"/>
                  </a:cubicBezTo>
                  <a:cubicBezTo>
                    <a:pt x="5" y="70"/>
                    <a:pt x="0" y="60"/>
                    <a:pt x="0" y="47"/>
                  </a:cubicBezTo>
                  <a:cubicBezTo>
                    <a:pt x="0" y="35"/>
                    <a:pt x="5" y="23"/>
                    <a:pt x="14" y="14"/>
                  </a:cubicBezTo>
                  <a:cubicBezTo>
                    <a:pt x="23" y="6"/>
                    <a:pt x="34" y="0"/>
                    <a:pt x="47" y="0"/>
                  </a:cubicBezTo>
                  <a:cubicBezTo>
                    <a:pt x="59" y="0"/>
                    <a:pt x="70" y="5"/>
                    <a:pt x="78" y="12"/>
                  </a:cubicBezTo>
                  <a:cubicBezTo>
                    <a:pt x="84" y="7"/>
                    <a:pt x="84" y="7"/>
                    <a:pt x="84" y="7"/>
                  </a:cubicBezTo>
                  <a:cubicBezTo>
                    <a:pt x="84" y="7"/>
                    <a:pt x="84" y="7"/>
                    <a:pt x="84" y="7"/>
                  </a:cubicBezTo>
                  <a:cubicBezTo>
                    <a:pt x="84" y="7"/>
                    <a:pt x="84" y="7"/>
                    <a:pt x="84" y="7"/>
                  </a:cubicBezTo>
                  <a:cubicBezTo>
                    <a:pt x="84" y="7"/>
                    <a:pt x="84" y="7"/>
                    <a:pt x="84" y="7"/>
                  </a:cubicBezTo>
                  <a:cubicBezTo>
                    <a:pt x="89" y="2"/>
                    <a:pt x="89" y="2"/>
                    <a:pt x="89" y="2"/>
                  </a:cubicBezTo>
                  <a:close/>
                  <a:moveTo>
                    <a:pt x="86" y="13"/>
                  </a:moveTo>
                  <a:cubicBezTo>
                    <a:pt x="86" y="13"/>
                    <a:pt x="86" y="13"/>
                    <a:pt x="86" y="13"/>
                  </a:cubicBezTo>
                  <a:cubicBezTo>
                    <a:pt x="82" y="16"/>
                    <a:pt x="82" y="16"/>
                    <a:pt x="82" y="16"/>
                  </a:cubicBezTo>
                  <a:cubicBezTo>
                    <a:pt x="90" y="25"/>
                    <a:pt x="94" y="36"/>
                    <a:pt x="94" y="47"/>
                  </a:cubicBezTo>
                  <a:cubicBezTo>
                    <a:pt x="94" y="61"/>
                    <a:pt x="89" y="72"/>
                    <a:pt x="80" y="81"/>
                  </a:cubicBezTo>
                  <a:cubicBezTo>
                    <a:pt x="80" y="81"/>
                    <a:pt x="80" y="81"/>
                    <a:pt x="80" y="81"/>
                  </a:cubicBezTo>
                  <a:cubicBezTo>
                    <a:pt x="72" y="89"/>
                    <a:pt x="60" y="95"/>
                    <a:pt x="47" y="95"/>
                  </a:cubicBezTo>
                  <a:cubicBezTo>
                    <a:pt x="35" y="95"/>
                    <a:pt x="24" y="90"/>
                    <a:pt x="16" y="83"/>
                  </a:cubicBezTo>
                  <a:cubicBezTo>
                    <a:pt x="13" y="86"/>
                    <a:pt x="13" y="86"/>
                    <a:pt x="13" y="86"/>
                  </a:cubicBezTo>
                  <a:cubicBezTo>
                    <a:pt x="17" y="90"/>
                    <a:pt x="22" y="93"/>
                    <a:pt x="27" y="96"/>
                  </a:cubicBezTo>
                  <a:cubicBezTo>
                    <a:pt x="33" y="98"/>
                    <a:pt x="40" y="100"/>
                    <a:pt x="47" y="100"/>
                  </a:cubicBezTo>
                  <a:cubicBezTo>
                    <a:pt x="54" y="100"/>
                    <a:pt x="61" y="98"/>
                    <a:pt x="67" y="96"/>
                  </a:cubicBezTo>
                  <a:cubicBezTo>
                    <a:pt x="67" y="96"/>
                    <a:pt x="67" y="96"/>
                    <a:pt x="67" y="96"/>
                  </a:cubicBezTo>
                  <a:cubicBezTo>
                    <a:pt x="73" y="93"/>
                    <a:pt x="79" y="89"/>
                    <a:pt x="84" y="84"/>
                  </a:cubicBezTo>
                  <a:cubicBezTo>
                    <a:pt x="84" y="84"/>
                    <a:pt x="84" y="84"/>
                    <a:pt x="84" y="84"/>
                  </a:cubicBezTo>
                  <a:cubicBezTo>
                    <a:pt x="84" y="84"/>
                    <a:pt x="84" y="84"/>
                    <a:pt x="84" y="84"/>
                  </a:cubicBezTo>
                  <a:cubicBezTo>
                    <a:pt x="89" y="80"/>
                    <a:pt x="93" y="74"/>
                    <a:pt x="95" y="67"/>
                  </a:cubicBezTo>
                  <a:cubicBezTo>
                    <a:pt x="98" y="61"/>
                    <a:pt x="99" y="55"/>
                    <a:pt x="99" y="47"/>
                  </a:cubicBezTo>
                  <a:cubicBezTo>
                    <a:pt x="99" y="40"/>
                    <a:pt x="98" y="34"/>
                    <a:pt x="95" y="28"/>
                  </a:cubicBezTo>
                  <a:cubicBezTo>
                    <a:pt x="93" y="22"/>
                    <a:pt x="90" y="17"/>
                    <a:pt x="86" y="13"/>
                  </a:cubicBezTo>
                  <a:close/>
                  <a:moveTo>
                    <a:pt x="74" y="21"/>
                  </a:moveTo>
                  <a:cubicBezTo>
                    <a:pt x="74" y="21"/>
                    <a:pt x="74" y="21"/>
                    <a:pt x="74" y="21"/>
                  </a:cubicBezTo>
                  <a:cubicBezTo>
                    <a:pt x="67" y="15"/>
                    <a:pt x="58" y="10"/>
                    <a:pt x="47" y="10"/>
                  </a:cubicBezTo>
                  <a:cubicBezTo>
                    <a:pt x="37" y="10"/>
                    <a:pt x="28" y="15"/>
                    <a:pt x="21" y="21"/>
                  </a:cubicBezTo>
                  <a:cubicBezTo>
                    <a:pt x="14" y="28"/>
                    <a:pt x="10" y="37"/>
                    <a:pt x="10" y="47"/>
                  </a:cubicBezTo>
                  <a:cubicBezTo>
                    <a:pt x="10" y="58"/>
                    <a:pt x="14" y="67"/>
                    <a:pt x="21" y="74"/>
                  </a:cubicBezTo>
                  <a:cubicBezTo>
                    <a:pt x="28" y="81"/>
                    <a:pt x="37" y="85"/>
                    <a:pt x="47" y="85"/>
                  </a:cubicBezTo>
                  <a:cubicBezTo>
                    <a:pt x="57" y="85"/>
                    <a:pt x="67" y="81"/>
                    <a:pt x="73" y="74"/>
                  </a:cubicBezTo>
                  <a:cubicBezTo>
                    <a:pt x="74" y="74"/>
                    <a:pt x="74" y="74"/>
                    <a:pt x="74" y="74"/>
                  </a:cubicBezTo>
                  <a:cubicBezTo>
                    <a:pt x="80" y="67"/>
                    <a:pt x="84" y="58"/>
                    <a:pt x="84" y="47"/>
                  </a:cubicBezTo>
                  <a:cubicBezTo>
                    <a:pt x="84" y="37"/>
                    <a:pt x="80" y="28"/>
                    <a:pt x="74" y="21"/>
                  </a:cubicBezTo>
                  <a:cubicBezTo>
                    <a:pt x="74" y="21"/>
                    <a:pt x="74" y="21"/>
                    <a:pt x="74" y="21"/>
                  </a:cubicBezTo>
                  <a:close/>
                  <a:moveTo>
                    <a:pt x="80" y="81"/>
                  </a:moveTo>
                  <a:cubicBezTo>
                    <a:pt x="80" y="81"/>
                    <a:pt x="80" y="81"/>
                    <a:pt x="80" y="81"/>
                  </a:cubicBezTo>
                  <a:cubicBezTo>
                    <a:pt x="78" y="83"/>
                    <a:pt x="75" y="83"/>
                    <a:pt x="74" y="81"/>
                  </a:cubicBezTo>
                  <a:cubicBezTo>
                    <a:pt x="80" y="81"/>
                    <a:pt x="80" y="81"/>
                    <a:pt x="80" y="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prstClr val="black">
                    <a:lumMod val="50000"/>
                    <a:lumOff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7" name="Group 39"/>
          <p:cNvGrpSpPr/>
          <p:nvPr/>
        </p:nvGrpSpPr>
        <p:grpSpPr bwMode="auto">
          <a:xfrm>
            <a:off x="4042153" y="4187672"/>
            <a:ext cx="3973982" cy="2677701"/>
            <a:chOff x="0" y="0"/>
            <a:chExt cx="2724" cy="1835"/>
          </a:xfrm>
        </p:grpSpPr>
        <p:sp>
          <p:nvSpPr>
            <p:cNvPr id="28" name="Oval 40"/>
            <p:cNvSpPr>
              <a:spLocks noChangeArrowheads="1"/>
            </p:cNvSpPr>
            <p:nvPr/>
          </p:nvSpPr>
          <p:spPr bwMode="auto">
            <a:xfrm flipV="1">
              <a:off x="0" y="1755"/>
              <a:ext cx="2724" cy="80"/>
            </a:xfrm>
            <a:prstGeom prst="ellipse">
              <a:avLst/>
            </a:prstGeom>
            <a:gradFill rotWithShape="1">
              <a:gsLst>
                <a:gs pos="0">
                  <a:sysClr val="windowText" lastClr="000000">
                    <a:alpha val="20000"/>
                  </a:sysClr>
                </a:gs>
                <a:gs pos="100000">
                  <a:sysClr val="windowText" lastClr="000000">
                    <a:gamma/>
                    <a:shade val="46275"/>
                    <a:invGamma/>
                    <a:alpha val="0"/>
                  </a:sysClr>
                </a:gs>
              </a:gsLst>
              <a:path path="shape">
                <a:fillToRect l="50000" t="50000" r="50000" b="50000"/>
              </a:path>
            </a:gra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9" name="Group 41"/>
            <p:cNvGrpSpPr/>
            <p:nvPr/>
          </p:nvGrpSpPr>
          <p:grpSpPr bwMode="auto">
            <a:xfrm>
              <a:off x="240" y="0"/>
              <a:ext cx="2246" cy="1810"/>
              <a:chOff x="0" y="0"/>
              <a:chExt cx="2556" cy="1958"/>
            </a:xfrm>
          </p:grpSpPr>
          <p:pic>
            <p:nvPicPr>
              <p:cNvPr id="30" name="Picture 42" descr="apple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556" cy="1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31" name="Rectangle 43" descr="sy_77578179991"/>
              <p:cNvSpPr>
                <a:spLocks noChangeArrowheads="1"/>
              </p:cNvSpPr>
              <p:nvPr/>
            </p:nvSpPr>
            <p:spPr bwMode="auto">
              <a:xfrm>
                <a:off x="99" y="100"/>
                <a:ext cx="2358" cy="1336"/>
              </a:xfrm>
              <a:prstGeom prst="rect">
                <a:avLst/>
              </a:prstGeom>
              <a:blipFill dpi="0" rotWithShape="1">
                <a:blip r:embed="rId4"/>
                <a:srcRect/>
                <a:stretch>
                  <a:fillRect b="-35460"/>
                </a:stretch>
              </a:blip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zh-CN" sz="24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rPr>
                  <a:t> </a:t>
                </a:r>
              </a:p>
            </p:txBody>
          </p:sp>
        </p:grpSp>
      </p:grpSp>
      <p:sp>
        <p:nvSpPr>
          <p:cNvPr id="32" name="矩形 31"/>
          <p:cNvSpPr/>
          <p:nvPr/>
        </p:nvSpPr>
        <p:spPr>
          <a:xfrm>
            <a:off x="1226925" y="372547"/>
            <a:ext cx="3877985" cy="646331"/>
          </a:xfrm>
          <a:prstGeom prst="rect">
            <a:avLst/>
          </a:prstGeom>
        </p:spPr>
        <p:txBody>
          <a:bodyPr wrap="none">
            <a:spAutoFit/>
          </a:bodyPr>
          <a:lstStyle/>
          <a:p>
            <a:r>
              <a:rPr lang="zh-CN" altLang="zh-CN" sz="3600" dirty="0">
                <a:solidFill>
                  <a:srgbClr val="074BA0"/>
                </a:solidFill>
                <a:latin typeface="Arial" panose="020B0604020202020204" pitchFamily="34" charset="0"/>
                <a:ea typeface="微软雅黑" panose="020B0503020204020204" pitchFamily="34" charset="-122"/>
                <a:cs typeface="+mn-ea"/>
              </a:rPr>
              <a:t>日常工作中防社工</a:t>
            </a:r>
            <a:endParaRPr lang="zh-CN" altLang="en-US" sz="3600" dirty="0">
              <a:solidFill>
                <a:srgbClr val="074BA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矩形 32"/>
          <p:cNvSpPr/>
          <p:nvPr/>
        </p:nvSpPr>
        <p:spPr>
          <a:xfrm>
            <a:off x="1454470" y="1383178"/>
            <a:ext cx="1415772" cy="830997"/>
          </a:xfrm>
          <a:prstGeom prst="rect">
            <a:avLst/>
          </a:prstGeom>
          <a:noFill/>
        </p:spPr>
        <p:txBody>
          <a:bodyPr wrap="square">
            <a:spAutoFit/>
          </a:bodyPr>
          <a:lstStyle/>
          <a:p>
            <a:pPr algn="ctr"/>
            <a:r>
              <a:rPr lang="zh-CN" altLang="zh-CN" dirty="0">
                <a:solidFill>
                  <a:srgbClr val="0A4A92"/>
                </a:solidFill>
                <a:latin typeface="Arial" panose="020B0604020202020204" pitchFamily="34" charset="0"/>
                <a:ea typeface="微软雅黑" panose="020B0503020204020204" pitchFamily="34" charset="-122"/>
                <a:cs typeface="+mn-ea"/>
              </a:rPr>
              <a:t>账户口令安全</a:t>
            </a:r>
            <a:endParaRPr lang="zh-CN" altLang="en-US"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矩形 33"/>
          <p:cNvSpPr/>
          <p:nvPr/>
        </p:nvSpPr>
        <p:spPr>
          <a:xfrm>
            <a:off x="1410470" y="2303616"/>
            <a:ext cx="1415772" cy="830997"/>
          </a:xfrm>
          <a:prstGeom prst="rect">
            <a:avLst/>
          </a:prstGeom>
        </p:spPr>
        <p:txBody>
          <a:bodyPr wrap="none">
            <a:spAutoFit/>
          </a:bodyPr>
          <a:lstStyle/>
          <a:p>
            <a:pPr algn="ctr"/>
            <a:r>
              <a:rPr lang="zh-CN" altLang="zh-CN" dirty="0">
                <a:solidFill>
                  <a:srgbClr val="0A4A92"/>
                </a:solidFill>
                <a:latin typeface="Arial" panose="020B0604020202020204" pitchFamily="34" charset="0"/>
                <a:ea typeface="微软雅黑" panose="020B0503020204020204" pitchFamily="34" charset="-122"/>
                <a:cs typeface="+mn-ea"/>
              </a:rPr>
              <a:t>互联网</a:t>
            </a:r>
            <a:endParaRPr lang="en-US" altLang="zh-CN" dirty="0">
              <a:solidFill>
                <a:srgbClr val="0A4A92"/>
              </a:solidFill>
              <a:latin typeface="Arial" panose="020B0604020202020204" pitchFamily="34" charset="0"/>
              <a:ea typeface="微软雅黑" panose="020B0503020204020204" pitchFamily="34" charset="-122"/>
              <a:cs typeface="+mn-ea"/>
            </a:endParaRPr>
          </a:p>
          <a:p>
            <a:pPr algn="ctr"/>
            <a:r>
              <a:rPr lang="zh-CN" altLang="zh-CN" dirty="0">
                <a:solidFill>
                  <a:srgbClr val="0A4A92"/>
                </a:solidFill>
                <a:latin typeface="Arial" panose="020B0604020202020204" pitchFamily="34" charset="0"/>
                <a:ea typeface="微软雅黑" panose="020B0503020204020204" pitchFamily="34" charset="-122"/>
                <a:cs typeface="+mn-ea"/>
              </a:rPr>
              <a:t>上网安全</a:t>
            </a:r>
            <a:endParaRPr lang="zh-CN" altLang="en-US"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矩形 34"/>
          <p:cNvSpPr/>
          <p:nvPr/>
        </p:nvSpPr>
        <p:spPr>
          <a:xfrm>
            <a:off x="1102694" y="3297475"/>
            <a:ext cx="2031325" cy="461665"/>
          </a:xfrm>
          <a:prstGeom prst="rect">
            <a:avLst/>
          </a:prstGeom>
        </p:spPr>
        <p:txBody>
          <a:bodyPr wrap="none">
            <a:spAutoFit/>
          </a:bodyPr>
          <a:lstStyle/>
          <a:p>
            <a:pPr algn="ctr"/>
            <a:r>
              <a:rPr lang="zh-CN" altLang="zh-CN" dirty="0">
                <a:solidFill>
                  <a:srgbClr val="0A4A92"/>
                </a:solidFill>
                <a:latin typeface="Arial" panose="020B0604020202020204" pitchFamily="34" charset="0"/>
                <a:ea typeface="微软雅黑" panose="020B0503020204020204" pitchFamily="34" charset="-122"/>
                <a:cs typeface="+mn-ea"/>
              </a:rPr>
              <a:t>电子邮件安全</a:t>
            </a:r>
            <a:endParaRPr lang="zh-CN" altLang="en-US"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矩形 35"/>
          <p:cNvSpPr/>
          <p:nvPr/>
        </p:nvSpPr>
        <p:spPr>
          <a:xfrm>
            <a:off x="9365244" y="669144"/>
            <a:ext cx="1415772" cy="830997"/>
          </a:xfrm>
          <a:prstGeom prst="rect">
            <a:avLst/>
          </a:prstGeom>
        </p:spPr>
        <p:txBody>
          <a:bodyPr wrap="none">
            <a:spAutoFit/>
          </a:bodyPr>
          <a:lstStyle/>
          <a:p>
            <a:pPr algn="ctr"/>
            <a:r>
              <a:rPr lang="zh-CN" altLang="zh-CN" dirty="0">
                <a:solidFill>
                  <a:srgbClr val="0A4A92"/>
                </a:solidFill>
                <a:latin typeface="Arial" panose="020B0604020202020204" pitchFamily="34" charset="0"/>
                <a:ea typeface="微软雅黑" panose="020B0503020204020204" pitchFamily="34" charset="-122"/>
                <a:cs typeface="+mn-ea"/>
              </a:rPr>
              <a:t>内部网络</a:t>
            </a:r>
            <a:endParaRPr lang="en-US" altLang="zh-CN" dirty="0">
              <a:solidFill>
                <a:srgbClr val="0A4A92"/>
              </a:solidFill>
              <a:latin typeface="Arial" panose="020B0604020202020204" pitchFamily="34" charset="0"/>
              <a:ea typeface="微软雅黑" panose="020B0503020204020204" pitchFamily="34" charset="-122"/>
              <a:cs typeface="+mn-ea"/>
            </a:endParaRPr>
          </a:p>
          <a:p>
            <a:pPr algn="ctr"/>
            <a:r>
              <a:rPr lang="zh-CN" altLang="zh-CN" dirty="0">
                <a:solidFill>
                  <a:srgbClr val="0A4A92"/>
                </a:solidFill>
                <a:latin typeface="Arial" panose="020B0604020202020204" pitchFamily="34" charset="0"/>
                <a:ea typeface="微软雅黑" panose="020B0503020204020204" pitchFamily="34" charset="-122"/>
                <a:cs typeface="+mn-ea"/>
              </a:rPr>
              <a:t>使用安全</a:t>
            </a:r>
            <a:endParaRPr lang="zh-CN" altLang="en-US"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矩形 36"/>
          <p:cNvSpPr/>
          <p:nvPr/>
        </p:nvSpPr>
        <p:spPr>
          <a:xfrm>
            <a:off x="9365244" y="1868076"/>
            <a:ext cx="1415772" cy="830997"/>
          </a:xfrm>
          <a:prstGeom prst="rect">
            <a:avLst/>
          </a:prstGeom>
        </p:spPr>
        <p:txBody>
          <a:bodyPr wrap="square">
            <a:spAutoFit/>
          </a:bodyPr>
          <a:lstStyle/>
          <a:p>
            <a:pPr algn="ctr"/>
            <a:r>
              <a:rPr lang="zh-CN" altLang="zh-CN" dirty="0">
                <a:solidFill>
                  <a:srgbClr val="0A4A92"/>
                </a:solidFill>
                <a:latin typeface="Arial" panose="020B0604020202020204" pitchFamily="34" charset="0"/>
                <a:ea typeface="微软雅黑" panose="020B0503020204020204" pitchFamily="34" charset="-122"/>
                <a:cs typeface="+mn-ea"/>
              </a:rPr>
              <a:t>数据文件安全</a:t>
            </a:r>
            <a:endParaRPr lang="zh-CN" altLang="en-US"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矩形 37"/>
          <p:cNvSpPr/>
          <p:nvPr/>
        </p:nvSpPr>
        <p:spPr>
          <a:xfrm>
            <a:off x="9365244" y="3127781"/>
            <a:ext cx="1415772" cy="830997"/>
          </a:xfrm>
          <a:prstGeom prst="rect">
            <a:avLst/>
          </a:prstGeom>
        </p:spPr>
        <p:txBody>
          <a:bodyPr wrap="none">
            <a:spAutoFit/>
          </a:bodyPr>
          <a:lstStyle/>
          <a:p>
            <a:pPr algn="ctr"/>
            <a:r>
              <a:rPr lang="zh-CN" altLang="zh-CN" dirty="0">
                <a:solidFill>
                  <a:srgbClr val="0A4A92"/>
                </a:solidFill>
                <a:latin typeface="Arial" panose="020B0604020202020204" pitchFamily="34" charset="0"/>
                <a:ea typeface="微软雅黑" panose="020B0503020204020204" pitchFamily="34" charset="-122"/>
                <a:cs typeface="+mn-ea"/>
              </a:rPr>
              <a:t>操作系统</a:t>
            </a:r>
            <a:endParaRPr lang="en-US" altLang="zh-CN" dirty="0">
              <a:solidFill>
                <a:srgbClr val="0A4A92"/>
              </a:solidFill>
              <a:latin typeface="Arial" panose="020B0604020202020204" pitchFamily="34" charset="0"/>
              <a:ea typeface="微软雅黑" panose="020B0503020204020204" pitchFamily="34" charset="-122"/>
              <a:cs typeface="+mn-ea"/>
            </a:endParaRPr>
          </a:p>
          <a:p>
            <a:pPr algn="ctr"/>
            <a:r>
              <a:rPr lang="zh-CN" altLang="zh-CN" dirty="0">
                <a:solidFill>
                  <a:srgbClr val="0A4A92"/>
                </a:solidFill>
                <a:latin typeface="Arial" panose="020B0604020202020204" pitchFamily="34" charset="0"/>
                <a:ea typeface="微软雅黑" panose="020B0503020204020204" pitchFamily="34" charset="-122"/>
                <a:cs typeface="+mn-ea"/>
              </a:rPr>
              <a:t>使用安全</a:t>
            </a:r>
            <a:endParaRPr lang="zh-CN" altLang="en-US"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p:cNvSpPr/>
          <p:nvPr/>
        </p:nvSpPr>
        <p:spPr>
          <a:xfrm>
            <a:off x="378892" y="4383027"/>
            <a:ext cx="3739921" cy="1788695"/>
          </a:xfrm>
          <a:prstGeom prst="rect">
            <a:avLst/>
          </a:prstGeom>
        </p:spPr>
        <p:txBody>
          <a:bodyPr wrap="square">
            <a:spAutoFit/>
          </a:bodyPr>
          <a:lstStyle/>
          <a:p>
            <a:pPr algn="ctr">
              <a:lnSpc>
                <a:spcPct val="150000"/>
              </a:lnSpc>
            </a:pPr>
            <a:r>
              <a:rPr lang="zh-CN" altLang="zh-CN" sz="1835" b="1" dirty="0">
                <a:solidFill>
                  <a:srgbClr val="226FC2"/>
                </a:solidFill>
                <a:latin typeface="Arial" panose="020B0604020202020204" pitchFamily="34" charset="0"/>
                <a:ea typeface="微软雅黑" panose="020B0503020204020204" pitchFamily="34" charset="-122"/>
                <a:cs typeface="+mn-ea"/>
              </a:rPr>
              <a:t>对于防社工攻击，除了严格遵守公司的工作行为规范要求之外，在日常工作中也可以通过以下方面养成良好的习惯，不给攻击者可趁之机。</a:t>
            </a:r>
            <a:endParaRPr lang="zh-CN" altLang="en-US" sz="1835" b="1" dirty="0">
              <a:solidFill>
                <a:srgbClr val="226FC2"/>
              </a:solidFill>
              <a:latin typeface="Arial" panose="020B0604020202020204" pitchFamily="34" charset="0"/>
              <a:ea typeface="微软雅黑" panose="020B0503020204020204" pitchFamily="34" charset="-122"/>
              <a:cs typeface="+mn-ea"/>
            </a:endParaRPr>
          </a:p>
        </p:txBody>
      </p:sp>
      <p:grpSp>
        <p:nvGrpSpPr>
          <p:cNvPr id="39" name="组合 38"/>
          <p:cNvGrpSpPr/>
          <p:nvPr/>
        </p:nvGrpSpPr>
        <p:grpSpPr>
          <a:xfrm>
            <a:off x="8076823" y="4602490"/>
            <a:ext cx="785334" cy="773508"/>
            <a:chOff x="2992775" y="3143729"/>
            <a:chExt cx="785334" cy="773508"/>
          </a:xfrm>
        </p:grpSpPr>
        <p:sp>
          <p:nvSpPr>
            <p:cNvPr id="40" name="Freeform 28"/>
            <p:cNvSpPr/>
            <p:nvPr/>
          </p:nvSpPr>
          <p:spPr bwMode="auto">
            <a:xfrm>
              <a:off x="2992775" y="3143729"/>
              <a:ext cx="785334" cy="773508"/>
            </a:xfrm>
            <a:custGeom>
              <a:avLst/>
              <a:gdLst>
                <a:gd name="T0" fmla="*/ 0 w 267"/>
                <a:gd name="T1" fmla="*/ 218 h 263"/>
                <a:gd name="T2" fmla="*/ 46 w 267"/>
                <a:gd name="T3" fmla="*/ 263 h 263"/>
                <a:gd name="T4" fmla="*/ 222 w 267"/>
                <a:gd name="T5" fmla="*/ 263 h 263"/>
                <a:gd name="T6" fmla="*/ 267 w 267"/>
                <a:gd name="T7" fmla="*/ 218 h 263"/>
                <a:gd name="T8" fmla="*/ 267 w 267"/>
                <a:gd name="T9" fmla="*/ 46 h 263"/>
                <a:gd name="T10" fmla="*/ 222 w 267"/>
                <a:gd name="T11" fmla="*/ 0 h 263"/>
                <a:gd name="T12" fmla="*/ 46 w 267"/>
                <a:gd name="T13" fmla="*/ 0 h 263"/>
                <a:gd name="T14" fmla="*/ 0 w 267"/>
                <a:gd name="T15" fmla="*/ 46 h 263"/>
                <a:gd name="T16" fmla="*/ 0 w 267"/>
                <a:gd name="T17" fmla="*/ 2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263">
                  <a:moveTo>
                    <a:pt x="0" y="218"/>
                  </a:moveTo>
                  <a:cubicBezTo>
                    <a:pt x="0" y="243"/>
                    <a:pt x="21" y="263"/>
                    <a:pt x="46" y="263"/>
                  </a:cubicBezTo>
                  <a:cubicBezTo>
                    <a:pt x="222" y="263"/>
                    <a:pt x="222" y="263"/>
                    <a:pt x="222" y="263"/>
                  </a:cubicBezTo>
                  <a:cubicBezTo>
                    <a:pt x="247" y="263"/>
                    <a:pt x="267" y="243"/>
                    <a:pt x="267" y="218"/>
                  </a:cubicBezTo>
                  <a:cubicBezTo>
                    <a:pt x="267" y="46"/>
                    <a:pt x="267" y="46"/>
                    <a:pt x="267" y="46"/>
                  </a:cubicBezTo>
                  <a:cubicBezTo>
                    <a:pt x="267" y="21"/>
                    <a:pt x="247" y="0"/>
                    <a:pt x="222" y="0"/>
                  </a:cubicBezTo>
                  <a:cubicBezTo>
                    <a:pt x="46" y="0"/>
                    <a:pt x="46" y="0"/>
                    <a:pt x="46" y="0"/>
                  </a:cubicBezTo>
                  <a:cubicBezTo>
                    <a:pt x="21" y="0"/>
                    <a:pt x="0" y="21"/>
                    <a:pt x="0" y="46"/>
                  </a:cubicBezTo>
                  <a:lnTo>
                    <a:pt x="0" y="218"/>
                  </a:lnTo>
                  <a:close/>
                </a:path>
              </a:pathLst>
            </a:custGeom>
            <a:solidFill>
              <a:srgbClr val="223861"/>
            </a:solidFill>
            <a:ln>
              <a:noFill/>
            </a:ln>
            <a:effectLst>
              <a:outerShdw blurRad="50800" dist="38100" dir="2700000" algn="tl" rotWithShape="0">
                <a:prstClr val="black">
                  <a:alpha val="40000"/>
                </a:prstClr>
              </a:outerShdw>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prstClr val="black">
                    <a:lumMod val="50000"/>
                    <a:lumOff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37"/>
            <p:cNvSpPr>
              <a:spLocks noEditPoints="1"/>
            </p:cNvSpPr>
            <p:nvPr/>
          </p:nvSpPr>
          <p:spPr bwMode="auto">
            <a:xfrm>
              <a:off x="3222226" y="3342427"/>
              <a:ext cx="328800" cy="378475"/>
            </a:xfrm>
            <a:custGeom>
              <a:avLst/>
              <a:gdLst>
                <a:gd name="T0" fmla="*/ 27 w 112"/>
                <a:gd name="T1" fmla="*/ 92 h 128"/>
                <a:gd name="T2" fmla="*/ 27 w 112"/>
                <a:gd name="T3" fmla="*/ 98 h 128"/>
                <a:gd name="T4" fmla="*/ 87 w 112"/>
                <a:gd name="T5" fmla="*/ 95 h 128"/>
                <a:gd name="T6" fmla="*/ 24 w 112"/>
                <a:gd name="T7" fmla="*/ 53 h 128"/>
                <a:gd name="T8" fmla="*/ 27 w 112"/>
                <a:gd name="T9" fmla="*/ 56 h 128"/>
                <a:gd name="T10" fmla="*/ 87 w 112"/>
                <a:gd name="T11" fmla="*/ 53 h 128"/>
                <a:gd name="T12" fmla="*/ 27 w 112"/>
                <a:gd name="T13" fmla="*/ 50 h 128"/>
                <a:gd name="T14" fmla="*/ 110 w 112"/>
                <a:gd name="T15" fmla="*/ 37 h 128"/>
                <a:gd name="T16" fmla="*/ 75 w 112"/>
                <a:gd name="T17" fmla="*/ 1 h 128"/>
                <a:gd name="T18" fmla="*/ 13 w 112"/>
                <a:gd name="T19" fmla="*/ 0 h 128"/>
                <a:gd name="T20" fmla="*/ 0 w 112"/>
                <a:gd name="T21" fmla="*/ 13 h 128"/>
                <a:gd name="T22" fmla="*/ 3 w 112"/>
                <a:gd name="T23" fmla="*/ 124 h 128"/>
                <a:gd name="T24" fmla="*/ 13 w 112"/>
                <a:gd name="T25" fmla="*/ 128 h 128"/>
                <a:gd name="T26" fmla="*/ 108 w 112"/>
                <a:gd name="T27" fmla="*/ 124 h 128"/>
                <a:gd name="T28" fmla="*/ 112 w 112"/>
                <a:gd name="T29" fmla="*/ 115 h 128"/>
                <a:gd name="T30" fmla="*/ 110 w 112"/>
                <a:gd name="T31" fmla="*/ 37 h 128"/>
                <a:gd name="T32" fmla="*/ 74 w 112"/>
                <a:gd name="T33" fmla="*/ 15 h 128"/>
                <a:gd name="T34" fmla="*/ 79 w 112"/>
                <a:gd name="T35" fmla="*/ 37 h 128"/>
                <a:gd name="T36" fmla="*/ 76 w 112"/>
                <a:gd name="T37" fmla="*/ 36 h 128"/>
                <a:gd name="T38" fmla="*/ 74 w 112"/>
                <a:gd name="T39" fmla="*/ 15 h 128"/>
                <a:gd name="T40" fmla="*/ 102 w 112"/>
                <a:gd name="T41" fmla="*/ 115 h 128"/>
                <a:gd name="T42" fmla="*/ 101 w 112"/>
                <a:gd name="T43" fmla="*/ 117 h 128"/>
                <a:gd name="T44" fmla="*/ 13 w 112"/>
                <a:gd name="T45" fmla="*/ 118 h 128"/>
                <a:gd name="T46" fmla="*/ 9 w 112"/>
                <a:gd name="T47" fmla="*/ 115 h 128"/>
                <a:gd name="T48" fmla="*/ 10 w 112"/>
                <a:gd name="T49" fmla="*/ 11 h 128"/>
                <a:gd name="T50" fmla="*/ 68 w 112"/>
                <a:gd name="T51" fmla="*/ 10 h 128"/>
                <a:gd name="T52" fmla="*/ 71 w 112"/>
                <a:gd name="T53" fmla="*/ 40 h 128"/>
                <a:gd name="T54" fmla="*/ 79 w 112"/>
                <a:gd name="T55" fmla="*/ 43 h 128"/>
                <a:gd name="T56" fmla="*/ 102 w 112"/>
                <a:gd name="T57" fmla="*/ 115 h 128"/>
                <a:gd name="T58" fmla="*/ 84 w 112"/>
                <a:gd name="T59" fmla="*/ 71 h 128"/>
                <a:gd name="T60" fmla="*/ 24 w 112"/>
                <a:gd name="T61" fmla="*/ 74 h 128"/>
                <a:gd name="T62" fmla="*/ 84 w 112"/>
                <a:gd name="T63" fmla="*/ 77 h 128"/>
                <a:gd name="T64" fmla="*/ 84 w 112"/>
                <a:gd name="T65" fmla="*/ 7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28">
                  <a:moveTo>
                    <a:pt x="84" y="92"/>
                  </a:moveTo>
                  <a:cubicBezTo>
                    <a:pt x="27" y="92"/>
                    <a:pt x="27" y="92"/>
                    <a:pt x="27" y="92"/>
                  </a:cubicBezTo>
                  <a:cubicBezTo>
                    <a:pt x="25" y="92"/>
                    <a:pt x="24" y="93"/>
                    <a:pt x="24" y="95"/>
                  </a:cubicBezTo>
                  <a:cubicBezTo>
                    <a:pt x="24" y="96"/>
                    <a:pt x="25" y="98"/>
                    <a:pt x="27" y="98"/>
                  </a:cubicBezTo>
                  <a:cubicBezTo>
                    <a:pt x="84" y="98"/>
                    <a:pt x="84" y="98"/>
                    <a:pt x="84" y="98"/>
                  </a:cubicBezTo>
                  <a:cubicBezTo>
                    <a:pt x="86" y="98"/>
                    <a:pt x="87" y="96"/>
                    <a:pt x="87" y="95"/>
                  </a:cubicBezTo>
                  <a:cubicBezTo>
                    <a:pt x="87" y="93"/>
                    <a:pt x="86" y="92"/>
                    <a:pt x="84" y="92"/>
                  </a:cubicBezTo>
                  <a:close/>
                  <a:moveTo>
                    <a:pt x="24" y="53"/>
                  </a:moveTo>
                  <a:cubicBezTo>
                    <a:pt x="24" y="53"/>
                    <a:pt x="24" y="53"/>
                    <a:pt x="24" y="53"/>
                  </a:cubicBezTo>
                  <a:cubicBezTo>
                    <a:pt x="24" y="55"/>
                    <a:pt x="25" y="56"/>
                    <a:pt x="27" y="56"/>
                  </a:cubicBezTo>
                  <a:cubicBezTo>
                    <a:pt x="84" y="56"/>
                    <a:pt x="84" y="56"/>
                    <a:pt x="84" y="56"/>
                  </a:cubicBezTo>
                  <a:cubicBezTo>
                    <a:pt x="86" y="56"/>
                    <a:pt x="87" y="55"/>
                    <a:pt x="87" y="53"/>
                  </a:cubicBezTo>
                  <a:cubicBezTo>
                    <a:pt x="87" y="52"/>
                    <a:pt x="86" y="50"/>
                    <a:pt x="84" y="50"/>
                  </a:cubicBezTo>
                  <a:cubicBezTo>
                    <a:pt x="27" y="50"/>
                    <a:pt x="27" y="50"/>
                    <a:pt x="27" y="50"/>
                  </a:cubicBezTo>
                  <a:cubicBezTo>
                    <a:pt x="25" y="50"/>
                    <a:pt x="24" y="52"/>
                    <a:pt x="24" y="53"/>
                  </a:cubicBezTo>
                  <a:close/>
                  <a:moveTo>
                    <a:pt x="110" y="37"/>
                  </a:moveTo>
                  <a:cubicBezTo>
                    <a:pt x="110" y="37"/>
                    <a:pt x="110" y="37"/>
                    <a:pt x="110" y="37"/>
                  </a:cubicBezTo>
                  <a:cubicBezTo>
                    <a:pt x="75" y="1"/>
                    <a:pt x="75" y="1"/>
                    <a:pt x="75" y="1"/>
                  </a:cubicBezTo>
                  <a:cubicBezTo>
                    <a:pt x="74" y="0"/>
                    <a:pt x="73" y="0"/>
                    <a:pt x="71" y="0"/>
                  </a:cubicBezTo>
                  <a:cubicBezTo>
                    <a:pt x="13" y="0"/>
                    <a:pt x="13" y="0"/>
                    <a:pt x="13" y="0"/>
                  </a:cubicBezTo>
                  <a:cubicBezTo>
                    <a:pt x="9" y="0"/>
                    <a:pt x="6" y="1"/>
                    <a:pt x="3" y="4"/>
                  </a:cubicBezTo>
                  <a:cubicBezTo>
                    <a:pt x="1" y="6"/>
                    <a:pt x="0" y="9"/>
                    <a:pt x="0" y="13"/>
                  </a:cubicBezTo>
                  <a:cubicBezTo>
                    <a:pt x="0" y="115"/>
                    <a:pt x="0" y="115"/>
                    <a:pt x="0" y="115"/>
                  </a:cubicBezTo>
                  <a:cubicBezTo>
                    <a:pt x="0" y="118"/>
                    <a:pt x="1" y="122"/>
                    <a:pt x="3" y="124"/>
                  </a:cubicBezTo>
                  <a:cubicBezTo>
                    <a:pt x="4" y="124"/>
                    <a:pt x="4" y="124"/>
                    <a:pt x="4" y="124"/>
                  </a:cubicBezTo>
                  <a:cubicBezTo>
                    <a:pt x="6" y="126"/>
                    <a:pt x="9" y="128"/>
                    <a:pt x="13" y="128"/>
                  </a:cubicBezTo>
                  <a:cubicBezTo>
                    <a:pt x="99" y="128"/>
                    <a:pt x="99" y="128"/>
                    <a:pt x="99" y="128"/>
                  </a:cubicBezTo>
                  <a:cubicBezTo>
                    <a:pt x="102" y="128"/>
                    <a:pt x="105" y="126"/>
                    <a:pt x="108" y="124"/>
                  </a:cubicBezTo>
                  <a:cubicBezTo>
                    <a:pt x="108" y="124"/>
                    <a:pt x="108" y="124"/>
                    <a:pt x="108" y="124"/>
                  </a:cubicBezTo>
                  <a:cubicBezTo>
                    <a:pt x="110" y="122"/>
                    <a:pt x="112" y="118"/>
                    <a:pt x="112" y="115"/>
                  </a:cubicBezTo>
                  <a:cubicBezTo>
                    <a:pt x="112" y="40"/>
                    <a:pt x="112" y="40"/>
                    <a:pt x="112" y="40"/>
                  </a:cubicBezTo>
                  <a:cubicBezTo>
                    <a:pt x="112" y="39"/>
                    <a:pt x="111" y="38"/>
                    <a:pt x="110" y="37"/>
                  </a:cubicBezTo>
                  <a:close/>
                  <a:moveTo>
                    <a:pt x="74" y="15"/>
                  </a:moveTo>
                  <a:cubicBezTo>
                    <a:pt x="74" y="15"/>
                    <a:pt x="74" y="15"/>
                    <a:pt x="74" y="15"/>
                  </a:cubicBezTo>
                  <a:cubicBezTo>
                    <a:pt x="97" y="37"/>
                    <a:pt x="97" y="37"/>
                    <a:pt x="97" y="37"/>
                  </a:cubicBezTo>
                  <a:cubicBezTo>
                    <a:pt x="79" y="37"/>
                    <a:pt x="79" y="37"/>
                    <a:pt x="79" y="37"/>
                  </a:cubicBezTo>
                  <a:cubicBezTo>
                    <a:pt x="78" y="37"/>
                    <a:pt x="77" y="37"/>
                    <a:pt x="76" y="36"/>
                  </a:cubicBezTo>
                  <a:cubicBezTo>
                    <a:pt x="76" y="36"/>
                    <a:pt x="76" y="36"/>
                    <a:pt x="76" y="36"/>
                  </a:cubicBezTo>
                  <a:cubicBezTo>
                    <a:pt x="75" y="35"/>
                    <a:pt x="74" y="33"/>
                    <a:pt x="74" y="32"/>
                  </a:cubicBezTo>
                  <a:cubicBezTo>
                    <a:pt x="74" y="15"/>
                    <a:pt x="74" y="15"/>
                    <a:pt x="74" y="15"/>
                  </a:cubicBezTo>
                  <a:close/>
                  <a:moveTo>
                    <a:pt x="102" y="115"/>
                  </a:moveTo>
                  <a:cubicBezTo>
                    <a:pt x="102" y="115"/>
                    <a:pt x="102" y="115"/>
                    <a:pt x="102" y="115"/>
                  </a:cubicBezTo>
                  <a:cubicBezTo>
                    <a:pt x="102" y="116"/>
                    <a:pt x="101" y="116"/>
                    <a:pt x="101" y="117"/>
                  </a:cubicBezTo>
                  <a:cubicBezTo>
                    <a:pt x="101" y="117"/>
                    <a:pt x="101" y="117"/>
                    <a:pt x="101" y="117"/>
                  </a:cubicBezTo>
                  <a:cubicBezTo>
                    <a:pt x="100" y="118"/>
                    <a:pt x="99" y="118"/>
                    <a:pt x="99" y="118"/>
                  </a:cubicBezTo>
                  <a:cubicBezTo>
                    <a:pt x="13" y="118"/>
                    <a:pt x="13" y="118"/>
                    <a:pt x="13" y="118"/>
                  </a:cubicBezTo>
                  <a:cubicBezTo>
                    <a:pt x="12" y="118"/>
                    <a:pt x="11" y="118"/>
                    <a:pt x="10" y="117"/>
                  </a:cubicBezTo>
                  <a:cubicBezTo>
                    <a:pt x="10" y="116"/>
                    <a:pt x="9" y="116"/>
                    <a:pt x="9" y="115"/>
                  </a:cubicBezTo>
                  <a:cubicBezTo>
                    <a:pt x="9" y="13"/>
                    <a:pt x="9" y="13"/>
                    <a:pt x="9" y="13"/>
                  </a:cubicBezTo>
                  <a:cubicBezTo>
                    <a:pt x="9" y="12"/>
                    <a:pt x="10" y="11"/>
                    <a:pt x="10" y="11"/>
                  </a:cubicBezTo>
                  <a:cubicBezTo>
                    <a:pt x="11" y="10"/>
                    <a:pt x="12" y="10"/>
                    <a:pt x="13" y="10"/>
                  </a:cubicBezTo>
                  <a:cubicBezTo>
                    <a:pt x="68" y="10"/>
                    <a:pt x="68" y="10"/>
                    <a:pt x="68" y="10"/>
                  </a:cubicBezTo>
                  <a:cubicBezTo>
                    <a:pt x="68" y="32"/>
                    <a:pt x="68" y="32"/>
                    <a:pt x="68" y="32"/>
                  </a:cubicBezTo>
                  <a:cubicBezTo>
                    <a:pt x="68" y="35"/>
                    <a:pt x="69" y="38"/>
                    <a:pt x="71" y="40"/>
                  </a:cubicBezTo>
                  <a:cubicBezTo>
                    <a:pt x="72" y="40"/>
                    <a:pt x="72" y="40"/>
                    <a:pt x="72" y="40"/>
                  </a:cubicBezTo>
                  <a:cubicBezTo>
                    <a:pt x="73" y="42"/>
                    <a:pt x="76" y="43"/>
                    <a:pt x="79" y="43"/>
                  </a:cubicBezTo>
                  <a:cubicBezTo>
                    <a:pt x="102" y="43"/>
                    <a:pt x="102" y="43"/>
                    <a:pt x="102" y="43"/>
                  </a:cubicBezTo>
                  <a:cubicBezTo>
                    <a:pt x="102" y="115"/>
                    <a:pt x="102" y="115"/>
                    <a:pt x="102" y="115"/>
                  </a:cubicBezTo>
                  <a:close/>
                  <a:moveTo>
                    <a:pt x="84" y="71"/>
                  </a:moveTo>
                  <a:cubicBezTo>
                    <a:pt x="84" y="71"/>
                    <a:pt x="84" y="71"/>
                    <a:pt x="84" y="71"/>
                  </a:cubicBezTo>
                  <a:cubicBezTo>
                    <a:pt x="27" y="71"/>
                    <a:pt x="27" y="71"/>
                    <a:pt x="27" y="71"/>
                  </a:cubicBezTo>
                  <a:cubicBezTo>
                    <a:pt x="25" y="71"/>
                    <a:pt x="24" y="72"/>
                    <a:pt x="24" y="74"/>
                  </a:cubicBezTo>
                  <a:cubicBezTo>
                    <a:pt x="24" y="76"/>
                    <a:pt x="25" y="77"/>
                    <a:pt x="27" y="77"/>
                  </a:cubicBezTo>
                  <a:cubicBezTo>
                    <a:pt x="84" y="77"/>
                    <a:pt x="84" y="77"/>
                    <a:pt x="84" y="77"/>
                  </a:cubicBezTo>
                  <a:cubicBezTo>
                    <a:pt x="86" y="77"/>
                    <a:pt x="87" y="76"/>
                    <a:pt x="87" y="74"/>
                  </a:cubicBezTo>
                  <a:cubicBezTo>
                    <a:pt x="87" y="72"/>
                    <a:pt x="86" y="71"/>
                    <a:pt x="84" y="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prstClr val="black">
                    <a:lumMod val="50000"/>
                    <a:lumOff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2" name="Freeform 26"/>
          <p:cNvSpPr/>
          <p:nvPr/>
        </p:nvSpPr>
        <p:spPr bwMode="auto">
          <a:xfrm>
            <a:off x="7557841" y="4935758"/>
            <a:ext cx="500955" cy="1135424"/>
          </a:xfrm>
          <a:custGeom>
            <a:avLst/>
            <a:gdLst>
              <a:gd name="T0" fmla="*/ 431 w 431"/>
              <a:gd name="T1" fmla="*/ 0 h 480"/>
              <a:gd name="T2" fmla="*/ 0 w 431"/>
              <a:gd name="T3" fmla="*/ 0 h 480"/>
              <a:gd name="T4" fmla="*/ 0 w 431"/>
              <a:gd name="T5" fmla="*/ 480 h 480"/>
            </a:gdLst>
            <a:ahLst/>
            <a:cxnLst>
              <a:cxn ang="0">
                <a:pos x="T0" y="T1"/>
              </a:cxn>
              <a:cxn ang="0">
                <a:pos x="T2" y="T3"/>
              </a:cxn>
              <a:cxn ang="0">
                <a:pos x="T4" y="T5"/>
              </a:cxn>
            </a:cxnLst>
            <a:rect l="0" t="0" r="r" b="b"/>
            <a:pathLst>
              <a:path w="431" h="480">
                <a:moveTo>
                  <a:pt x="431" y="0"/>
                </a:moveTo>
                <a:lnTo>
                  <a:pt x="0" y="0"/>
                </a:lnTo>
                <a:lnTo>
                  <a:pt x="0" y="480"/>
                </a:lnTo>
              </a:path>
            </a:pathLst>
          </a:custGeom>
          <a:noFill/>
          <a:ln w="6350" cap="flat" cmpd="sng">
            <a:solidFill>
              <a:schemeClr val="tx1">
                <a:lumMod val="75000"/>
                <a:lumOff val="25000"/>
              </a:schemeClr>
            </a:solidFill>
            <a:prstDash val="dash"/>
            <a:round/>
            <a:headEnd type="oval" w="sm" len="sm"/>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矩形 42"/>
          <p:cNvSpPr/>
          <p:nvPr/>
        </p:nvSpPr>
        <p:spPr>
          <a:xfrm>
            <a:off x="9365244" y="4602490"/>
            <a:ext cx="1415772" cy="830997"/>
          </a:xfrm>
          <a:prstGeom prst="rect">
            <a:avLst/>
          </a:prstGeom>
        </p:spPr>
        <p:txBody>
          <a:bodyPr wrap="none">
            <a:spAutoFit/>
          </a:bodyPr>
          <a:lstStyle/>
          <a:p>
            <a:pPr algn="ctr"/>
            <a:r>
              <a:rPr lang="zh-CN" altLang="zh-CN" dirty="0">
                <a:solidFill>
                  <a:srgbClr val="0A4A92"/>
                </a:solidFill>
                <a:latin typeface="Arial" panose="020B0604020202020204" pitchFamily="34" charset="0"/>
                <a:ea typeface="微软雅黑" panose="020B0503020204020204" pitchFamily="34" charset="-122"/>
                <a:cs typeface="+mn-ea"/>
              </a:rPr>
              <a:t>办公环境</a:t>
            </a:r>
            <a:endParaRPr lang="en-US" altLang="zh-CN" dirty="0">
              <a:solidFill>
                <a:srgbClr val="0A4A92"/>
              </a:solidFill>
              <a:latin typeface="Arial" panose="020B0604020202020204" pitchFamily="34" charset="0"/>
              <a:ea typeface="微软雅黑" panose="020B0503020204020204" pitchFamily="34" charset="-122"/>
              <a:cs typeface="+mn-ea"/>
            </a:endParaRPr>
          </a:p>
          <a:p>
            <a:pPr algn="ctr"/>
            <a:r>
              <a:rPr lang="zh-CN" altLang="zh-CN" dirty="0">
                <a:solidFill>
                  <a:srgbClr val="0A4A92"/>
                </a:solidFill>
                <a:latin typeface="Arial" panose="020B0604020202020204" pitchFamily="34" charset="0"/>
                <a:ea typeface="微软雅黑" panose="020B0503020204020204" pitchFamily="34" charset="-122"/>
                <a:cs typeface="+mn-ea"/>
              </a:rPr>
              <a:t>安全</a:t>
            </a:r>
            <a:endParaRPr lang="zh-CN" altLang="en-US" dirty="0">
              <a:solidFill>
                <a:srgbClr val="0A4A92"/>
              </a:solidFill>
              <a:latin typeface="Arial" panose="020B0604020202020204" pitchFamily="34" charset="0"/>
              <a:ea typeface="微软雅黑" panose="020B0503020204020204" pitchFamily="34" charset="-122"/>
              <a:cs typeface="+mn-ea"/>
            </a:endParaRPr>
          </a:p>
        </p:txBody>
      </p:sp>
      <p:sp>
        <p:nvSpPr>
          <p:cNvPr id="45" name="箭头: V 形 5"/>
          <p:cNvSpPr/>
          <p:nvPr/>
        </p:nvSpPr>
        <p:spPr>
          <a:xfrm>
            <a:off x="623392" y="544345"/>
            <a:ext cx="288032" cy="369887"/>
          </a:xfrm>
          <a:prstGeom prst="chevron">
            <a:avLst/>
          </a:prstGeom>
          <a:solidFill>
            <a:srgbClr val="0A4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箭头: V 形 10"/>
          <p:cNvSpPr/>
          <p:nvPr/>
        </p:nvSpPr>
        <p:spPr>
          <a:xfrm>
            <a:off x="922018" y="544345"/>
            <a:ext cx="288032" cy="369887"/>
          </a:xfrm>
          <a:prstGeom prst="chevron">
            <a:avLst/>
          </a:prstGeom>
          <a:solidFill>
            <a:srgbClr val="0A4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000">
        <p:random/>
      </p:transition>
    </mc:Choice>
    <mc:Fallback xmlns="">
      <p:transition spd="slow" advClick="0" advTm="3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5201" y="513288"/>
            <a:ext cx="5663952" cy="369887"/>
          </a:xfrm>
        </p:spPr>
        <p:txBody>
          <a:bodyPr vert="horz" lIns="91440" tIns="45720" rIns="91440" bIns="45720" rtlCol="0" anchor="ctr">
            <a:noAutofit/>
          </a:bodyPr>
          <a:lstStyle/>
          <a:p>
            <a:r>
              <a:rPr lang="zh-CN" altLang="zh-CN" sz="4000" dirty="0">
                <a:solidFill>
                  <a:srgbClr val="074BA0"/>
                </a:solidFill>
                <a:latin typeface="Arial" panose="020B0604020202020204" pitchFamily="34" charset="0"/>
                <a:ea typeface="微软雅黑" panose="020B0503020204020204" pitchFamily="34" charset="-122"/>
                <a:cs typeface="+mn-ea"/>
              </a:rPr>
              <a:t>账户口令安全</a:t>
            </a:r>
            <a:endParaRPr lang="zh-CN" altLang="en-US" sz="4000" dirty="0">
              <a:solidFill>
                <a:srgbClr val="074BA0"/>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19" name="图片 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962235"/>
            <a:ext cx="12191999" cy="92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Freeform 19"/>
          <p:cNvSpPr/>
          <p:nvPr/>
        </p:nvSpPr>
        <p:spPr bwMode="auto">
          <a:xfrm>
            <a:off x="3849435" y="4333895"/>
            <a:ext cx="2566154" cy="1942659"/>
          </a:xfrm>
          <a:custGeom>
            <a:avLst/>
            <a:gdLst>
              <a:gd name="T0" fmla="*/ 476 w 542"/>
              <a:gd name="T1" fmla="*/ 410 h 410"/>
              <a:gd name="T2" fmla="*/ 476 w 542"/>
              <a:gd name="T3" fmla="*/ 121 h 410"/>
              <a:gd name="T4" fmla="*/ 422 w 542"/>
              <a:gd name="T5" fmla="*/ 67 h 410"/>
              <a:gd name="T6" fmla="*/ 0 w 542"/>
              <a:gd name="T7" fmla="*/ 67 h 410"/>
              <a:gd name="T8" fmla="*/ 0 w 542"/>
              <a:gd name="T9" fmla="*/ 0 h 410"/>
              <a:gd name="T10" fmla="*/ 422 w 542"/>
              <a:gd name="T11" fmla="*/ 0 h 410"/>
              <a:gd name="T12" fmla="*/ 542 w 542"/>
              <a:gd name="T13" fmla="*/ 121 h 410"/>
              <a:gd name="T14" fmla="*/ 542 w 542"/>
              <a:gd name="T15" fmla="*/ 41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2" h="410">
                <a:moveTo>
                  <a:pt x="476" y="410"/>
                </a:moveTo>
                <a:cubicBezTo>
                  <a:pt x="476" y="121"/>
                  <a:pt x="476" y="121"/>
                  <a:pt x="476" y="121"/>
                </a:cubicBezTo>
                <a:cubicBezTo>
                  <a:pt x="476" y="91"/>
                  <a:pt x="451" y="67"/>
                  <a:pt x="422" y="67"/>
                </a:cubicBezTo>
                <a:cubicBezTo>
                  <a:pt x="0" y="67"/>
                  <a:pt x="0" y="67"/>
                  <a:pt x="0" y="67"/>
                </a:cubicBezTo>
                <a:cubicBezTo>
                  <a:pt x="0" y="0"/>
                  <a:pt x="0" y="0"/>
                  <a:pt x="0" y="0"/>
                </a:cubicBezTo>
                <a:cubicBezTo>
                  <a:pt x="422" y="0"/>
                  <a:pt x="422" y="0"/>
                  <a:pt x="422" y="0"/>
                </a:cubicBezTo>
                <a:cubicBezTo>
                  <a:pt x="488" y="0"/>
                  <a:pt x="542" y="54"/>
                  <a:pt x="542" y="121"/>
                </a:cubicBezTo>
                <a:cubicBezTo>
                  <a:pt x="542" y="410"/>
                  <a:pt x="542" y="410"/>
                  <a:pt x="542" y="410"/>
                </a:cubicBezTo>
              </a:path>
            </a:pathLst>
          </a:custGeom>
          <a:solidFill>
            <a:schemeClr val="bg1">
              <a:lumMod val="6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Freeform 20"/>
          <p:cNvSpPr/>
          <p:nvPr/>
        </p:nvSpPr>
        <p:spPr bwMode="auto">
          <a:xfrm>
            <a:off x="6259214" y="4396043"/>
            <a:ext cx="1866477" cy="733760"/>
          </a:xfrm>
          <a:custGeom>
            <a:avLst/>
            <a:gdLst>
              <a:gd name="T0" fmla="*/ 275 w 394"/>
              <a:gd name="T1" fmla="*/ 155 h 155"/>
              <a:gd name="T2" fmla="*/ 0 w 394"/>
              <a:gd name="T3" fmla="*/ 155 h 155"/>
              <a:gd name="T4" fmla="*/ 0 w 394"/>
              <a:gd name="T5" fmla="*/ 94 h 155"/>
              <a:gd name="T6" fmla="*/ 275 w 394"/>
              <a:gd name="T7" fmla="*/ 94 h 155"/>
              <a:gd name="T8" fmla="*/ 332 w 394"/>
              <a:gd name="T9" fmla="*/ 37 h 155"/>
              <a:gd name="T10" fmla="*/ 332 w 394"/>
              <a:gd name="T11" fmla="*/ 0 h 155"/>
              <a:gd name="T12" fmla="*/ 394 w 394"/>
              <a:gd name="T13" fmla="*/ 0 h 155"/>
              <a:gd name="T14" fmla="*/ 394 w 394"/>
              <a:gd name="T15" fmla="*/ 37 h 155"/>
              <a:gd name="T16" fmla="*/ 275 w 394"/>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55">
                <a:moveTo>
                  <a:pt x="275" y="155"/>
                </a:moveTo>
                <a:cubicBezTo>
                  <a:pt x="0" y="155"/>
                  <a:pt x="0" y="155"/>
                  <a:pt x="0" y="155"/>
                </a:cubicBezTo>
                <a:cubicBezTo>
                  <a:pt x="0" y="94"/>
                  <a:pt x="0" y="94"/>
                  <a:pt x="0" y="94"/>
                </a:cubicBezTo>
                <a:cubicBezTo>
                  <a:pt x="275" y="94"/>
                  <a:pt x="275" y="94"/>
                  <a:pt x="275" y="94"/>
                </a:cubicBezTo>
                <a:cubicBezTo>
                  <a:pt x="307" y="94"/>
                  <a:pt x="332" y="68"/>
                  <a:pt x="332" y="37"/>
                </a:cubicBezTo>
                <a:cubicBezTo>
                  <a:pt x="332" y="0"/>
                  <a:pt x="332" y="0"/>
                  <a:pt x="332" y="0"/>
                </a:cubicBezTo>
                <a:cubicBezTo>
                  <a:pt x="394" y="0"/>
                  <a:pt x="394" y="0"/>
                  <a:pt x="394" y="0"/>
                </a:cubicBezTo>
                <a:cubicBezTo>
                  <a:pt x="394" y="37"/>
                  <a:pt x="394" y="37"/>
                  <a:pt x="394" y="37"/>
                </a:cubicBezTo>
                <a:cubicBezTo>
                  <a:pt x="394" y="102"/>
                  <a:pt x="341" y="155"/>
                  <a:pt x="275" y="155"/>
                </a:cubicBezTo>
                <a:close/>
              </a:path>
            </a:pathLst>
          </a:custGeom>
          <a:solidFill>
            <a:schemeClr val="bg1">
              <a:lumMod val="6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21"/>
          <p:cNvSpPr/>
          <p:nvPr/>
        </p:nvSpPr>
        <p:spPr bwMode="auto">
          <a:xfrm>
            <a:off x="6501796" y="1938149"/>
            <a:ext cx="1704087" cy="695669"/>
          </a:xfrm>
          <a:custGeom>
            <a:avLst/>
            <a:gdLst>
              <a:gd name="T0" fmla="*/ 250 w 360"/>
              <a:gd name="T1" fmla="*/ 147 h 147"/>
              <a:gd name="T2" fmla="*/ 0 w 360"/>
              <a:gd name="T3" fmla="*/ 147 h 147"/>
              <a:gd name="T4" fmla="*/ 0 w 360"/>
              <a:gd name="T5" fmla="*/ 102 h 147"/>
              <a:gd name="T6" fmla="*/ 250 w 360"/>
              <a:gd name="T7" fmla="*/ 102 h 147"/>
              <a:gd name="T8" fmla="*/ 315 w 360"/>
              <a:gd name="T9" fmla="*/ 37 h 147"/>
              <a:gd name="T10" fmla="*/ 315 w 360"/>
              <a:gd name="T11" fmla="*/ 0 h 147"/>
              <a:gd name="T12" fmla="*/ 360 w 360"/>
              <a:gd name="T13" fmla="*/ 0 h 147"/>
              <a:gd name="T14" fmla="*/ 360 w 360"/>
              <a:gd name="T15" fmla="*/ 37 h 147"/>
              <a:gd name="T16" fmla="*/ 250 w 360"/>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147">
                <a:moveTo>
                  <a:pt x="250" y="147"/>
                </a:moveTo>
                <a:cubicBezTo>
                  <a:pt x="0" y="147"/>
                  <a:pt x="0" y="147"/>
                  <a:pt x="0" y="147"/>
                </a:cubicBezTo>
                <a:cubicBezTo>
                  <a:pt x="0" y="102"/>
                  <a:pt x="0" y="102"/>
                  <a:pt x="0" y="102"/>
                </a:cubicBezTo>
                <a:cubicBezTo>
                  <a:pt x="250" y="102"/>
                  <a:pt x="250" y="102"/>
                  <a:pt x="250" y="102"/>
                </a:cubicBezTo>
                <a:cubicBezTo>
                  <a:pt x="286" y="102"/>
                  <a:pt x="315" y="73"/>
                  <a:pt x="315" y="37"/>
                </a:cubicBezTo>
                <a:cubicBezTo>
                  <a:pt x="315" y="0"/>
                  <a:pt x="315" y="0"/>
                  <a:pt x="315" y="0"/>
                </a:cubicBezTo>
                <a:cubicBezTo>
                  <a:pt x="360" y="0"/>
                  <a:pt x="360" y="0"/>
                  <a:pt x="360" y="0"/>
                </a:cubicBezTo>
                <a:cubicBezTo>
                  <a:pt x="360" y="37"/>
                  <a:pt x="360" y="37"/>
                  <a:pt x="360" y="37"/>
                </a:cubicBezTo>
                <a:cubicBezTo>
                  <a:pt x="360" y="98"/>
                  <a:pt x="311" y="147"/>
                  <a:pt x="250" y="147"/>
                </a:cubicBezTo>
                <a:close/>
              </a:path>
            </a:pathLst>
          </a:custGeom>
          <a:solidFill>
            <a:schemeClr val="bg1">
              <a:lumMod val="6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Freeform 22"/>
          <p:cNvSpPr/>
          <p:nvPr/>
        </p:nvSpPr>
        <p:spPr bwMode="auto">
          <a:xfrm>
            <a:off x="5278864" y="2790193"/>
            <a:ext cx="739775" cy="1710102"/>
          </a:xfrm>
          <a:custGeom>
            <a:avLst/>
            <a:gdLst>
              <a:gd name="T0" fmla="*/ 156 w 156"/>
              <a:gd name="T1" fmla="*/ 361 h 361"/>
              <a:gd name="T2" fmla="*/ 95 w 156"/>
              <a:gd name="T3" fmla="*/ 361 h 361"/>
              <a:gd name="T4" fmla="*/ 95 w 156"/>
              <a:gd name="T5" fmla="*/ 118 h 361"/>
              <a:gd name="T6" fmla="*/ 38 w 156"/>
              <a:gd name="T7" fmla="*/ 61 h 361"/>
              <a:gd name="T8" fmla="*/ 0 w 156"/>
              <a:gd name="T9" fmla="*/ 61 h 361"/>
              <a:gd name="T10" fmla="*/ 0 w 156"/>
              <a:gd name="T11" fmla="*/ 0 h 361"/>
              <a:gd name="T12" fmla="*/ 38 w 156"/>
              <a:gd name="T13" fmla="*/ 0 h 361"/>
              <a:gd name="T14" fmla="*/ 156 w 156"/>
              <a:gd name="T15" fmla="*/ 118 h 361"/>
              <a:gd name="T16" fmla="*/ 156 w 156"/>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61">
                <a:moveTo>
                  <a:pt x="156" y="361"/>
                </a:moveTo>
                <a:cubicBezTo>
                  <a:pt x="95" y="361"/>
                  <a:pt x="95" y="361"/>
                  <a:pt x="95" y="361"/>
                </a:cubicBezTo>
                <a:cubicBezTo>
                  <a:pt x="95" y="118"/>
                  <a:pt x="95" y="118"/>
                  <a:pt x="95" y="118"/>
                </a:cubicBezTo>
                <a:cubicBezTo>
                  <a:pt x="95" y="87"/>
                  <a:pt x="69" y="61"/>
                  <a:pt x="38" y="61"/>
                </a:cubicBezTo>
                <a:cubicBezTo>
                  <a:pt x="0" y="61"/>
                  <a:pt x="0" y="61"/>
                  <a:pt x="0" y="61"/>
                </a:cubicBezTo>
                <a:cubicBezTo>
                  <a:pt x="0" y="0"/>
                  <a:pt x="0" y="0"/>
                  <a:pt x="0" y="0"/>
                </a:cubicBezTo>
                <a:cubicBezTo>
                  <a:pt x="38" y="0"/>
                  <a:pt x="38" y="0"/>
                  <a:pt x="38" y="0"/>
                </a:cubicBezTo>
                <a:cubicBezTo>
                  <a:pt x="103" y="0"/>
                  <a:pt x="156" y="53"/>
                  <a:pt x="156" y="118"/>
                </a:cubicBezTo>
                <a:lnTo>
                  <a:pt x="156" y="361"/>
                </a:lnTo>
                <a:close/>
              </a:path>
            </a:pathLst>
          </a:custGeom>
          <a:solidFill>
            <a:schemeClr val="bg1">
              <a:lumMod val="6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23"/>
          <p:cNvSpPr/>
          <p:nvPr/>
        </p:nvSpPr>
        <p:spPr bwMode="auto">
          <a:xfrm>
            <a:off x="6838604" y="3377601"/>
            <a:ext cx="2072971" cy="1657977"/>
          </a:xfrm>
          <a:custGeom>
            <a:avLst/>
            <a:gdLst>
              <a:gd name="T0" fmla="*/ 54 w 438"/>
              <a:gd name="T1" fmla="*/ 350 h 350"/>
              <a:gd name="T2" fmla="*/ 0 w 438"/>
              <a:gd name="T3" fmla="*/ 350 h 350"/>
              <a:gd name="T4" fmla="*/ 0 w 438"/>
              <a:gd name="T5" fmla="*/ 114 h 350"/>
              <a:gd name="T6" fmla="*/ 115 w 438"/>
              <a:gd name="T7" fmla="*/ 0 h 350"/>
              <a:gd name="T8" fmla="*/ 438 w 438"/>
              <a:gd name="T9" fmla="*/ 0 h 350"/>
              <a:gd name="T10" fmla="*/ 438 w 438"/>
              <a:gd name="T11" fmla="*/ 53 h 350"/>
              <a:gd name="T12" fmla="*/ 115 w 438"/>
              <a:gd name="T13" fmla="*/ 53 h 350"/>
              <a:gd name="T14" fmla="*/ 54 w 438"/>
              <a:gd name="T15" fmla="*/ 114 h 350"/>
              <a:gd name="T16" fmla="*/ 54 w 438"/>
              <a:gd name="T17"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350">
                <a:moveTo>
                  <a:pt x="54" y="350"/>
                </a:moveTo>
                <a:cubicBezTo>
                  <a:pt x="0" y="350"/>
                  <a:pt x="0" y="350"/>
                  <a:pt x="0" y="350"/>
                </a:cubicBezTo>
                <a:cubicBezTo>
                  <a:pt x="0" y="114"/>
                  <a:pt x="0" y="114"/>
                  <a:pt x="0" y="114"/>
                </a:cubicBezTo>
                <a:cubicBezTo>
                  <a:pt x="0" y="51"/>
                  <a:pt x="52" y="0"/>
                  <a:pt x="115" y="0"/>
                </a:cubicBezTo>
                <a:cubicBezTo>
                  <a:pt x="438" y="0"/>
                  <a:pt x="438" y="0"/>
                  <a:pt x="438" y="0"/>
                </a:cubicBezTo>
                <a:cubicBezTo>
                  <a:pt x="438" y="53"/>
                  <a:pt x="438" y="53"/>
                  <a:pt x="438" y="53"/>
                </a:cubicBezTo>
                <a:cubicBezTo>
                  <a:pt x="115" y="53"/>
                  <a:pt x="115" y="53"/>
                  <a:pt x="115" y="53"/>
                </a:cubicBezTo>
                <a:cubicBezTo>
                  <a:pt x="81" y="53"/>
                  <a:pt x="54" y="80"/>
                  <a:pt x="54" y="114"/>
                </a:cubicBezTo>
                <a:lnTo>
                  <a:pt x="54" y="350"/>
                </a:lnTo>
                <a:close/>
              </a:path>
            </a:pathLst>
          </a:custGeom>
          <a:solidFill>
            <a:schemeClr val="bg1">
              <a:lumMod val="6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Freeform 24"/>
          <p:cNvSpPr/>
          <p:nvPr/>
        </p:nvSpPr>
        <p:spPr bwMode="auto">
          <a:xfrm>
            <a:off x="4621287" y="1374799"/>
            <a:ext cx="1794303" cy="695669"/>
          </a:xfrm>
          <a:custGeom>
            <a:avLst/>
            <a:gdLst>
              <a:gd name="T0" fmla="*/ 379 w 379"/>
              <a:gd name="T1" fmla="*/ 147 h 147"/>
              <a:gd name="T2" fmla="*/ 110 w 379"/>
              <a:gd name="T3" fmla="*/ 147 h 147"/>
              <a:gd name="T4" fmla="*/ 0 w 379"/>
              <a:gd name="T5" fmla="*/ 37 h 147"/>
              <a:gd name="T6" fmla="*/ 0 w 379"/>
              <a:gd name="T7" fmla="*/ 0 h 147"/>
              <a:gd name="T8" fmla="*/ 45 w 379"/>
              <a:gd name="T9" fmla="*/ 0 h 147"/>
              <a:gd name="T10" fmla="*/ 45 w 379"/>
              <a:gd name="T11" fmla="*/ 37 h 147"/>
              <a:gd name="T12" fmla="*/ 110 w 379"/>
              <a:gd name="T13" fmla="*/ 102 h 147"/>
              <a:gd name="T14" fmla="*/ 379 w 379"/>
              <a:gd name="T15" fmla="*/ 102 h 147"/>
              <a:gd name="T16" fmla="*/ 379 w 379"/>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47">
                <a:moveTo>
                  <a:pt x="379" y="147"/>
                </a:moveTo>
                <a:cubicBezTo>
                  <a:pt x="110" y="147"/>
                  <a:pt x="110" y="147"/>
                  <a:pt x="110" y="147"/>
                </a:cubicBezTo>
                <a:cubicBezTo>
                  <a:pt x="49" y="147"/>
                  <a:pt x="0" y="98"/>
                  <a:pt x="0" y="37"/>
                </a:cubicBezTo>
                <a:cubicBezTo>
                  <a:pt x="0" y="0"/>
                  <a:pt x="0" y="0"/>
                  <a:pt x="0" y="0"/>
                </a:cubicBezTo>
                <a:cubicBezTo>
                  <a:pt x="45" y="0"/>
                  <a:pt x="45" y="0"/>
                  <a:pt x="45" y="0"/>
                </a:cubicBezTo>
                <a:cubicBezTo>
                  <a:pt x="45" y="37"/>
                  <a:pt x="45" y="37"/>
                  <a:pt x="45" y="37"/>
                </a:cubicBezTo>
                <a:cubicBezTo>
                  <a:pt x="45" y="73"/>
                  <a:pt x="74" y="102"/>
                  <a:pt x="110" y="102"/>
                </a:cubicBezTo>
                <a:cubicBezTo>
                  <a:pt x="379" y="102"/>
                  <a:pt x="379" y="102"/>
                  <a:pt x="379" y="102"/>
                </a:cubicBezTo>
                <a:lnTo>
                  <a:pt x="379" y="147"/>
                </a:lnTo>
                <a:close/>
              </a:path>
            </a:pathLst>
          </a:custGeom>
          <a:solidFill>
            <a:schemeClr val="bg1">
              <a:lumMod val="6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Freeform 25"/>
          <p:cNvSpPr/>
          <p:nvPr/>
        </p:nvSpPr>
        <p:spPr bwMode="auto">
          <a:xfrm>
            <a:off x="4460902" y="3169101"/>
            <a:ext cx="1405371" cy="715717"/>
          </a:xfrm>
          <a:custGeom>
            <a:avLst/>
            <a:gdLst>
              <a:gd name="T0" fmla="*/ 297 w 297"/>
              <a:gd name="T1" fmla="*/ 151 h 151"/>
              <a:gd name="T2" fmla="*/ 114 w 297"/>
              <a:gd name="T3" fmla="*/ 151 h 151"/>
              <a:gd name="T4" fmla="*/ 0 w 297"/>
              <a:gd name="T5" fmla="*/ 37 h 151"/>
              <a:gd name="T6" fmla="*/ 0 w 297"/>
              <a:gd name="T7" fmla="*/ 0 h 151"/>
              <a:gd name="T8" fmla="*/ 53 w 297"/>
              <a:gd name="T9" fmla="*/ 0 h 151"/>
              <a:gd name="T10" fmla="*/ 53 w 297"/>
              <a:gd name="T11" fmla="*/ 37 h 151"/>
              <a:gd name="T12" fmla="*/ 114 w 297"/>
              <a:gd name="T13" fmla="*/ 98 h 151"/>
              <a:gd name="T14" fmla="*/ 297 w 297"/>
              <a:gd name="T15" fmla="*/ 98 h 151"/>
              <a:gd name="T16" fmla="*/ 297 w 297"/>
              <a:gd name="T1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51">
                <a:moveTo>
                  <a:pt x="297" y="151"/>
                </a:moveTo>
                <a:cubicBezTo>
                  <a:pt x="114" y="151"/>
                  <a:pt x="114" y="151"/>
                  <a:pt x="114" y="151"/>
                </a:cubicBezTo>
                <a:cubicBezTo>
                  <a:pt x="51" y="151"/>
                  <a:pt x="0" y="100"/>
                  <a:pt x="0" y="37"/>
                </a:cubicBezTo>
                <a:cubicBezTo>
                  <a:pt x="0" y="0"/>
                  <a:pt x="0" y="0"/>
                  <a:pt x="0" y="0"/>
                </a:cubicBezTo>
                <a:cubicBezTo>
                  <a:pt x="53" y="0"/>
                  <a:pt x="53" y="0"/>
                  <a:pt x="53" y="0"/>
                </a:cubicBezTo>
                <a:cubicBezTo>
                  <a:pt x="53" y="37"/>
                  <a:pt x="53" y="37"/>
                  <a:pt x="53" y="37"/>
                </a:cubicBezTo>
                <a:cubicBezTo>
                  <a:pt x="53" y="71"/>
                  <a:pt x="81" y="98"/>
                  <a:pt x="114" y="98"/>
                </a:cubicBezTo>
                <a:cubicBezTo>
                  <a:pt x="297" y="98"/>
                  <a:pt x="297" y="98"/>
                  <a:pt x="297" y="98"/>
                </a:cubicBezTo>
                <a:lnTo>
                  <a:pt x="297" y="151"/>
                </a:lnTo>
                <a:close/>
              </a:path>
            </a:pathLst>
          </a:custGeom>
          <a:solidFill>
            <a:schemeClr val="bg1">
              <a:lumMod val="6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26"/>
          <p:cNvSpPr/>
          <p:nvPr/>
        </p:nvSpPr>
        <p:spPr bwMode="auto">
          <a:xfrm>
            <a:off x="5866272" y="2104549"/>
            <a:ext cx="715717" cy="1405371"/>
          </a:xfrm>
          <a:custGeom>
            <a:avLst/>
            <a:gdLst>
              <a:gd name="T0" fmla="*/ 37 w 151"/>
              <a:gd name="T1" fmla="*/ 297 h 297"/>
              <a:gd name="T2" fmla="*/ 0 w 151"/>
              <a:gd name="T3" fmla="*/ 297 h 297"/>
              <a:gd name="T4" fmla="*/ 0 w 151"/>
              <a:gd name="T5" fmla="*/ 244 h 297"/>
              <a:gd name="T6" fmla="*/ 37 w 151"/>
              <a:gd name="T7" fmla="*/ 244 h 297"/>
              <a:gd name="T8" fmla="*/ 98 w 151"/>
              <a:gd name="T9" fmla="*/ 183 h 297"/>
              <a:gd name="T10" fmla="*/ 98 w 151"/>
              <a:gd name="T11" fmla="*/ 0 h 297"/>
              <a:gd name="T12" fmla="*/ 151 w 151"/>
              <a:gd name="T13" fmla="*/ 0 h 297"/>
              <a:gd name="T14" fmla="*/ 151 w 151"/>
              <a:gd name="T15" fmla="*/ 183 h 297"/>
              <a:gd name="T16" fmla="*/ 37 w 151"/>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97">
                <a:moveTo>
                  <a:pt x="37" y="297"/>
                </a:moveTo>
                <a:cubicBezTo>
                  <a:pt x="0" y="297"/>
                  <a:pt x="0" y="297"/>
                  <a:pt x="0" y="297"/>
                </a:cubicBezTo>
                <a:cubicBezTo>
                  <a:pt x="0" y="244"/>
                  <a:pt x="0" y="244"/>
                  <a:pt x="0" y="244"/>
                </a:cubicBezTo>
                <a:cubicBezTo>
                  <a:pt x="37" y="244"/>
                  <a:pt x="37" y="244"/>
                  <a:pt x="37" y="244"/>
                </a:cubicBezTo>
                <a:cubicBezTo>
                  <a:pt x="71" y="244"/>
                  <a:pt x="98" y="216"/>
                  <a:pt x="98" y="183"/>
                </a:cubicBezTo>
                <a:cubicBezTo>
                  <a:pt x="98" y="0"/>
                  <a:pt x="98" y="0"/>
                  <a:pt x="98" y="0"/>
                </a:cubicBezTo>
                <a:cubicBezTo>
                  <a:pt x="151" y="0"/>
                  <a:pt x="151" y="0"/>
                  <a:pt x="151" y="0"/>
                </a:cubicBezTo>
                <a:cubicBezTo>
                  <a:pt x="151" y="183"/>
                  <a:pt x="151" y="183"/>
                  <a:pt x="151" y="183"/>
                </a:cubicBezTo>
                <a:cubicBezTo>
                  <a:pt x="151" y="246"/>
                  <a:pt x="100" y="297"/>
                  <a:pt x="37" y="297"/>
                </a:cubicBezTo>
                <a:close/>
              </a:path>
            </a:pathLst>
          </a:custGeom>
          <a:solidFill>
            <a:schemeClr val="bg1">
              <a:lumMod val="6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27"/>
          <p:cNvSpPr/>
          <p:nvPr/>
        </p:nvSpPr>
        <p:spPr bwMode="auto">
          <a:xfrm>
            <a:off x="6331387" y="759322"/>
            <a:ext cx="719727" cy="1405371"/>
          </a:xfrm>
          <a:custGeom>
            <a:avLst/>
            <a:gdLst>
              <a:gd name="T0" fmla="*/ 53 w 152"/>
              <a:gd name="T1" fmla="*/ 297 h 297"/>
              <a:gd name="T2" fmla="*/ 0 w 152"/>
              <a:gd name="T3" fmla="*/ 297 h 297"/>
              <a:gd name="T4" fmla="*/ 0 w 152"/>
              <a:gd name="T5" fmla="*/ 114 h 297"/>
              <a:gd name="T6" fmla="*/ 114 w 152"/>
              <a:gd name="T7" fmla="*/ 0 h 297"/>
              <a:gd name="T8" fmla="*/ 152 w 152"/>
              <a:gd name="T9" fmla="*/ 0 h 297"/>
              <a:gd name="T10" fmla="*/ 152 w 152"/>
              <a:gd name="T11" fmla="*/ 53 h 297"/>
              <a:gd name="T12" fmla="*/ 114 w 152"/>
              <a:gd name="T13" fmla="*/ 53 h 297"/>
              <a:gd name="T14" fmla="*/ 53 w 152"/>
              <a:gd name="T15" fmla="*/ 114 h 297"/>
              <a:gd name="T16" fmla="*/ 53 w 152"/>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297">
                <a:moveTo>
                  <a:pt x="53" y="297"/>
                </a:moveTo>
                <a:cubicBezTo>
                  <a:pt x="0" y="297"/>
                  <a:pt x="0" y="297"/>
                  <a:pt x="0" y="297"/>
                </a:cubicBezTo>
                <a:cubicBezTo>
                  <a:pt x="0" y="114"/>
                  <a:pt x="0" y="114"/>
                  <a:pt x="0" y="114"/>
                </a:cubicBezTo>
                <a:cubicBezTo>
                  <a:pt x="0" y="51"/>
                  <a:pt x="51" y="0"/>
                  <a:pt x="114" y="0"/>
                </a:cubicBezTo>
                <a:cubicBezTo>
                  <a:pt x="152" y="0"/>
                  <a:pt x="152" y="0"/>
                  <a:pt x="152" y="0"/>
                </a:cubicBezTo>
                <a:cubicBezTo>
                  <a:pt x="152" y="53"/>
                  <a:pt x="152" y="53"/>
                  <a:pt x="152" y="53"/>
                </a:cubicBezTo>
                <a:cubicBezTo>
                  <a:pt x="114" y="53"/>
                  <a:pt x="114" y="53"/>
                  <a:pt x="114" y="53"/>
                </a:cubicBezTo>
                <a:cubicBezTo>
                  <a:pt x="81" y="53"/>
                  <a:pt x="53" y="80"/>
                  <a:pt x="53" y="114"/>
                </a:cubicBezTo>
                <a:lnTo>
                  <a:pt x="53" y="297"/>
                </a:lnTo>
                <a:close/>
              </a:path>
            </a:pathLst>
          </a:custGeom>
          <a:solidFill>
            <a:schemeClr val="bg1">
              <a:lumMod val="6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椭圆 59"/>
          <p:cNvSpPr/>
          <p:nvPr/>
        </p:nvSpPr>
        <p:spPr>
          <a:xfrm>
            <a:off x="3647221" y="4285781"/>
            <a:ext cx="429028" cy="429028"/>
          </a:xfrm>
          <a:prstGeom prst="ellipse">
            <a:avLst/>
          </a:prstGeom>
          <a:solidFill>
            <a:srgbClr val="223861"/>
          </a:solidFill>
          <a:ln w="7620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7C6C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椭圆 60"/>
          <p:cNvSpPr/>
          <p:nvPr/>
        </p:nvSpPr>
        <p:spPr>
          <a:xfrm>
            <a:off x="4369345" y="2850573"/>
            <a:ext cx="429028" cy="429028"/>
          </a:xfrm>
          <a:prstGeom prst="ellipse">
            <a:avLst/>
          </a:prstGeom>
          <a:solidFill>
            <a:srgbClr val="223861"/>
          </a:solidFill>
          <a:ln w="7620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7C6C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椭圆 61"/>
          <p:cNvSpPr/>
          <p:nvPr/>
        </p:nvSpPr>
        <p:spPr>
          <a:xfrm>
            <a:off x="8684761" y="3295406"/>
            <a:ext cx="429028" cy="429028"/>
          </a:xfrm>
          <a:prstGeom prst="ellipse">
            <a:avLst/>
          </a:prstGeom>
          <a:solidFill>
            <a:srgbClr val="223861"/>
          </a:solidFill>
          <a:ln w="7620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7C6C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椭圆 62"/>
          <p:cNvSpPr/>
          <p:nvPr/>
        </p:nvSpPr>
        <p:spPr>
          <a:xfrm>
            <a:off x="7885777" y="1651837"/>
            <a:ext cx="429028" cy="429028"/>
          </a:xfrm>
          <a:prstGeom prst="ellipse">
            <a:avLst/>
          </a:prstGeom>
          <a:solidFill>
            <a:srgbClr val="223861"/>
          </a:solidFill>
          <a:ln w="7620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7C6C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椭圆 63"/>
          <p:cNvSpPr/>
          <p:nvPr/>
        </p:nvSpPr>
        <p:spPr>
          <a:xfrm>
            <a:off x="4509296" y="1042439"/>
            <a:ext cx="429028" cy="429028"/>
          </a:xfrm>
          <a:prstGeom prst="ellipse">
            <a:avLst/>
          </a:prstGeom>
          <a:solidFill>
            <a:srgbClr val="223861"/>
          </a:solidFill>
          <a:ln w="7620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7C6C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椭圆 64"/>
          <p:cNvSpPr/>
          <p:nvPr/>
        </p:nvSpPr>
        <p:spPr>
          <a:xfrm>
            <a:off x="6816847" y="643957"/>
            <a:ext cx="429028" cy="429028"/>
          </a:xfrm>
          <a:prstGeom prst="ellipse">
            <a:avLst/>
          </a:prstGeom>
          <a:solidFill>
            <a:srgbClr val="223861"/>
          </a:solidFill>
          <a:ln w="7620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7C6C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矩形 3"/>
          <p:cNvSpPr/>
          <p:nvPr/>
        </p:nvSpPr>
        <p:spPr>
          <a:xfrm>
            <a:off x="517538" y="2538296"/>
            <a:ext cx="3838247" cy="1708160"/>
          </a:xfrm>
          <a:prstGeom prst="rect">
            <a:avLst/>
          </a:prstGeom>
        </p:spPr>
        <p:txBody>
          <a:bodyPr wrap="square">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不使用别人容易利用个人相关信息猜测的信息。例如用户名、姓名（拼音名称、英文名称）、生日、电话号码、身份证号码以及其它系统已使用的口令等。避免使用连续的相同数字，或者全是数字或全是字母的字符组</a:t>
            </a:r>
            <a:r>
              <a:rPr lang="zh-CN" altLang="en-US"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rPr>
              <a:t>。</a:t>
            </a:r>
          </a:p>
        </p:txBody>
      </p:sp>
      <p:sp>
        <p:nvSpPr>
          <p:cNvPr id="5" name="矩形 4"/>
          <p:cNvSpPr/>
          <p:nvPr/>
        </p:nvSpPr>
        <p:spPr>
          <a:xfrm>
            <a:off x="517538" y="1017247"/>
            <a:ext cx="3802862" cy="1346522"/>
          </a:xfrm>
          <a:prstGeom prst="rect">
            <a:avLst/>
          </a:prstGeom>
        </p:spPr>
        <p:txBody>
          <a:bodyPr wrap="square">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在信息系统可支持情况下，一般用户口令长度</a:t>
            </a:r>
            <a:r>
              <a:rPr lang="en-US" altLang="zh-CN" sz="1400" b="1" dirty="0">
                <a:solidFill>
                  <a:srgbClr val="0A4A92"/>
                </a:solidFill>
                <a:latin typeface="Arial" panose="020B0604020202020204" pitchFamily="34" charset="0"/>
                <a:ea typeface="微软雅黑" panose="020B0503020204020204" pitchFamily="34" charset="-122"/>
                <a:cs typeface="+mn-ea"/>
              </a:rPr>
              <a:t>8</a:t>
            </a:r>
            <a:r>
              <a:rPr lang="zh-CN" altLang="zh-CN" sz="1400" b="1" dirty="0">
                <a:solidFill>
                  <a:srgbClr val="0A4A92"/>
                </a:solidFill>
                <a:latin typeface="Arial" panose="020B0604020202020204" pitchFamily="34" charset="0"/>
                <a:ea typeface="微软雅黑" panose="020B0503020204020204" pitchFamily="34" charset="-122"/>
                <a:cs typeface="+mn-ea"/>
              </a:rPr>
              <a:t>位以上，并由字母、数字混合构成，重要系统管理员口令长度</a:t>
            </a:r>
            <a:r>
              <a:rPr lang="en-US" altLang="zh-CN" sz="1400" b="1" dirty="0">
                <a:solidFill>
                  <a:srgbClr val="0A4A92"/>
                </a:solidFill>
                <a:latin typeface="Arial" panose="020B0604020202020204" pitchFamily="34" charset="0"/>
                <a:ea typeface="微软雅黑" panose="020B0503020204020204" pitchFamily="34" charset="-122"/>
                <a:cs typeface="+mn-ea"/>
              </a:rPr>
              <a:t>12</a:t>
            </a:r>
            <a:r>
              <a:rPr lang="zh-CN" altLang="zh-CN" sz="1400" b="1" dirty="0">
                <a:solidFill>
                  <a:srgbClr val="0A4A92"/>
                </a:solidFill>
                <a:latin typeface="Arial" panose="020B0604020202020204" pitchFamily="34" charset="0"/>
                <a:ea typeface="微软雅黑" panose="020B0503020204020204" pitchFamily="34" charset="-122"/>
                <a:cs typeface="+mn-ea"/>
              </a:rPr>
              <a:t>位以上，并由字母、数字、特殊字符混合构成</a:t>
            </a:r>
            <a:r>
              <a:rPr lang="en-US" altLang="zh-CN" sz="1400" b="1" dirty="0">
                <a:solidFill>
                  <a:srgbClr val="0A4A92"/>
                </a:solidFill>
                <a:latin typeface="Arial" panose="020B0604020202020204" pitchFamily="34" charset="0"/>
                <a:ea typeface="微软雅黑" panose="020B0503020204020204" pitchFamily="34" charset="-122"/>
                <a:cs typeface="+mn-ea"/>
              </a:rPr>
              <a:t>,</a:t>
            </a:r>
            <a:r>
              <a:rPr lang="zh-CN" altLang="zh-CN" sz="1400" b="1" dirty="0">
                <a:solidFill>
                  <a:srgbClr val="0A4A92"/>
                </a:solidFill>
                <a:latin typeface="Arial" panose="020B0604020202020204" pitchFamily="34" charset="0"/>
                <a:ea typeface="微软雅黑" panose="020B0503020204020204" pitchFamily="34" charset="-122"/>
                <a:cs typeface="+mn-ea"/>
              </a:rPr>
              <a:t>便于自己记忆</a:t>
            </a:r>
            <a:endParaRPr lang="zh-CN" altLang="en-US"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矩形 5"/>
          <p:cNvSpPr/>
          <p:nvPr/>
        </p:nvSpPr>
        <p:spPr>
          <a:xfrm>
            <a:off x="7376435" y="356680"/>
            <a:ext cx="4420213" cy="954107"/>
          </a:xfrm>
          <a:prstGeom prst="rect">
            <a:avLst/>
          </a:prstGeom>
        </p:spPr>
        <p:txBody>
          <a:bodyPr wrap="square">
            <a:spAutoFit/>
          </a:bodyPr>
          <a:lstStyle/>
          <a:p>
            <a:r>
              <a:rPr lang="zh-CN" altLang="zh-CN" sz="1400" b="1" dirty="0">
                <a:solidFill>
                  <a:srgbClr val="0A4A92"/>
                </a:solidFill>
                <a:latin typeface="Arial" panose="020B0604020202020204" pitchFamily="34" charset="0"/>
                <a:ea typeface="微软雅黑" panose="020B0503020204020204" pitchFamily="34" charset="-122"/>
                <a:cs typeface="+mn-ea"/>
              </a:rPr>
              <a:t>不使用字典中完整单词，避免字典攻击</a:t>
            </a:r>
            <a:r>
              <a:rPr lang="zh-CN" altLang="en-US" sz="1400" b="1" dirty="0">
                <a:solidFill>
                  <a:srgbClr val="0A4A92"/>
                </a:solidFill>
                <a:latin typeface="Arial" panose="020B0604020202020204" pitchFamily="34" charset="0"/>
                <a:ea typeface="微软雅黑" panose="020B0503020204020204" pitchFamily="34" charset="-122"/>
                <a:cs typeface="+mn-ea"/>
              </a:rPr>
              <a:t>，</a:t>
            </a:r>
            <a:r>
              <a:rPr lang="zh-CN" altLang="zh-CN" sz="1400" b="1" dirty="0">
                <a:solidFill>
                  <a:srgbClr val="0A4A92"/>
                </a:solidFill>
                <a:latin typeface="Arial" panose="020B0604020202020204" pitchFamily="34" charset="0"/>
                <a:ea typeface="微软雅黑" panose="020B0503020204020204" pitchFamily="34" charset="-122"/>
                <a:cs typeface="+mn-ea"/>
              </a:rPr>
              <a:t>不同安全等级、不同应用用途的用户应设置不同口令。例如：业务用户账号和非业务用户账号、工作账号和生活账号不使用相同口令</a:t>
            </a:r>
            <a:endParaRPr lang="zh-CN" altLang="en-US"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矩形 7"/>
          <p:cNvSpPr/>
          <p:nvPr/>
        </p:nvSpPr>
        <p:spPr>
          <a:xfrm>
            <a:off x="8327179" y="1374799"/>
            <a:ext cx="3756793" cy="1708160"/>
          </a:xfrm>
          <a:prstGeom prst="rect">
            <a:avLst/>
          </a:prstGeom>
        </p:spPr>
        <p:txBody>
          <a:bodyPr wrap="square">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注意口令保密。不得将个人用户口令泄露给他人，也不得打听或猜测他人用户口令。避免将口令记录在他人可能容易获取的地方，例如笔记本、纸条、电子文件等；避免在自动登录过程中以不安全的方式保存口令</a:t>
            </a:r>
            <a:endParaRPr lang="zh-CN" altLang="en-US" sz="1400" b="1" dirty="0">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矩形 8"/>
          <p:cNvSpPr/>
          <p:nvPr/>
        </p:nvSpPr>
        <p:spPr>
          <a:xfrm>
            <a:off x="196339" y="6345295"/>
            <a:ext cx="11339865" cy="369332"/>
          </a:xfrm>
          <a:prstGeom prst="rect">
            <a:avLst/>
          </a:prstGeom>
        </p:spPr>
        <p:txBody>
          <a:bodyPr wrap="square">
            <a:spAutoFit/>
          </a:bodyPr>
          <a:lstStyle/>
          <a:p>
            <a:pPr algn="ctr"/>
            <a:r>
              <a:rPr lang="zh-CN" altLang="zh-CN" sz="1800" b="1" dirty="0">
                <a:solidFill>
                  <a:schemeClr val="bg1"/>
                </a:solidFill>
                <a:latin typeface="Arial" panose="020B0604020202020204" pitchFamily="34" charset="0"/>
                <a:ea typeface="微软雅黑" panose="020B0503020204020204" pitchFamily="34" charset="-122"/>
                <a:cs typeface="+mn-ea"/>
              </a:rPr>
              <a:t>任何个人使用电脑应设置好开机、屏幕保护口令，为各类帐户设置好登录口令，口令设置遵循</a:t>
            </a:r>
            <a:r>
              <a:rPr lang="zh-CN" altLang="en-US" sz="1800" b="1" dirty="0">
                <a:solidFill>
                  <a:schemeClr val="bg1"/>
                </a:solidFill>
                <a:latin typeface="Arial" panose="020B0604020202020204" pitchFamily="34" charset="0"/>
                <a:ea typeface="微软雅黑" panose="020B0503020204020204" pitchFamily="34" charset="-122"/>
                <a:cs typeface="+mn-ea"/>
              </a:rPr>
              <a:t>以上</a:t>
            </a:r>
            <a:r>
              <a:rPr lang="zh-CN" altLang="zh-CN" sz="1800" b="1" dirty="0">
                <a:solidFill>
                  <a:schemeClr val="bg1"/>
                </a:solidFill>
                <a:latin typeface="Arial" panose="020B0604020202020204" pitchFamily="34" charset="0"/>
                <a:ea typeface="微软雅黑" panose="020B0503020204020204" pitchFamily="34" charset="-122"/>
                <a:cs typeface="+mn-ea"/>
              </a:rPr>
              <a:t>基本原则</a:t>
            </a:r>
            <a:endParaRPr lang="zh-CN" altLang="en-US" sz="1800" b="1" dirty="0">
              <a:solidFill>
                <a:schemeClr val="bg1"/>
              </a:solidFill>
              <a:latin typeface="Arial" panose="020B0604020202020204" pitchFamily="34" charset="0"/>
              <a:ea typeface="微软雅黑" panose="020B0503020204020204" pitchFamily="34" charset="-122"/>
              <a:cs typeface="+mn-ea"/>
            </a:endParaRPr>
          </a:p>
        </p:txBody>
      </p:sp>
      <p:sp>
        <p:nvSpPr>
          <p:cNvPr id="10" name="矩形 9"/>
          <p:cNvSpPr/>
          <p:nvPr/>
        </p:nvSpPr>
        <p:spPr>
          <a:xfrm>
            <a:off x="8201604" y="3943986"/>
            <a:ext cx="2917370" cy="1384995"/>
          </a:xfrm>
          <a:prstGeom prst="rect">
            <a:avLst/>
          </a:prstGeom>
        </p:spPr>
        <p:txBody>
          <a:bodyPr wrap="square">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定期修改口令。应用系统普通用户每季度至少修改一次，重要用户根据其他制度要求增加修改频率。修改时避免重复使用旧口令</a:t>
            </a:r>
            <a:endParaRPr lang="zh-CN" altLang="en-US" sz="1400" b="1" dirty="0">
              <a:solidFill>
                <a:srgbClr val="0A4A92"/>
              </a:solidFill>
              <a:latin typeface="Arial" panose="020B0604020202020204" pitchFamily="34" charset="0"/>
              <a:ea typeface="微软雅黑" panose="020B0503020204020204" pitchFamily="34" charset="-122"/>
              <a:cs typeface="+mn-ea"/>
            </a:endParaRPr>
          </a:p>
        </p:txBody>
      </p:sp>
      <p:sp>
        <p:nvSpPr>
          <p:cNvPr id="27" name="矩形 26"/>
          <p:cNvSpPr/>
          <p:nvPr/>
        </p:nvSpPr>
        <p:spPr>
          <a:xfrm>
            <a:off x="518344" y="4491148"/>
            <a:ext cx="2917370" cy="1023357"/>
          </a:xfrm>
          <a:prstGeom prst="rect">
            <a:avLst/>
          </a:prstGeom>
        </p:spPr>
        <p:txBody>
          <a:bodyPr wrap="square">
            <a:spAutoFit/>
          </a:bodyPr>
          <a:lstStyle/>
          <a:p>
            <a:pPr>
              <a:lnSpc>
                <a:spcPct val="150000"/>
              </a:lnSpc>
            </a:pPr>
            <a:r>
              <a:rPr lang="zh-CN" altLang="zh-CN" sz="1400" b="1" dirty="0">
                <a:solidFill>
                  <a:srgbClr val="0A4A92"/>
                </a:solidFill>
                <a:latin typeface="Arial" panose="020B0604020202020204" pitchFamily="34" charset="0"/>
                <a:ea typeface="微软雅黑" panose="020B0503020204020204" pitchFamily="34" charset="-122"/>
                <a:cs typeface="+mn-ea"/>
              </a:rPr>
              <a:t>新用户生效后应及时登录并修改缺省口令</a:t>
            </a:r>
            <a:r>
              <a:rPr lang="zh-CN" altLang="en-US" sz="1400" b="1" dirty="0">
                <a:solidFill>
                  <a:srgbClr val="0A4A92"/>
                </a:solidFill>
                <a:latin typeface="Arial" panose="020B0604020202020204" pitchFamily="34" charset="0"/>
                <a:ea typeface="微软雅黑" panose="020B0503020204020204" pitchFamily="34" charset="-122"/>
                <a:cs typeface="+mn-ea"/>
              </a:rPr>
              <a:t>；</a:t>
            </a:r>
            <a:r>
              <a:rPr lang="zh-CN" altLang="zh-CN" sz="1400" b="1" dirty="0">
                <a:solidFill>
                  <a:srgbClr val="0A4A92"/>
                </a:solidFill>
                <a:latin typeface="Arial" panose="020B0604020202020204" pitchFamily="34" charset="0"/>
                <a:ea typeface="微软雅黑" panose="020B0503020204020204" pitchFamily="34" charset="-122"/>
                <a:cs typeface="+mn-ea"/>
              </a:rPr>
              <a:t>避免在有外部人员的场合下口头交谈口令信息</a:t>
            </a:r>
            <a:endParaRPr lang="zh-CN" altLang="en-US" sz="1400" b="1" dirty="0">
              <a:solidFill>
                <a:srgbClr val="0A4A92"/>
              </a:solidFill>
              <a:latin typeface="Arial" panose="020B0604020202020204" pitchFamily="34" charset="0"/>
              <a:ea typeface="微软雅黑" panose="020B0503020204020204" pitchFamily="34" charset="-122"/>
              <a:cs typeface="+mn-ea"/>
            </a:endParaRPr>
          </a:p>
        </p:txBody>
      </p:sp>
      <p:sp>
        <p:nvSpPr>
          <p:cNvPr id="26" name="箭头: V 形 5"/>
          <p:cNvSpPr/>
          <p:nvPr/>
        </p:nvSpPr>
        <p:spPr>
          <a:xfrm>
            <a:off x="623392" y="544345"/>
            <a:ext cx="288032" cy="369887"/>
          </a:xfrm>
          <a:prstGeom prst="chevron">
            <a:avLst/>
          </a:prstGeom>
          <a:solidFill>
            <a:srgbClr val="0A4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箭头: V 形 10"/>
          <p:cNvSpPr/>
          <p:nvPr/>
        </p:nvSpPr>
        <p:spPr>
          <a:xfrm>
            <a:off x="922018" y="544345"/>
            <a:ext cx="288032" cy="369887"/>
          </a:xfrm>
          <a:prstGeom prst="chevron">
            <a:avLst/>
          </a:prstGeom>
          <a:solidFill>
            <a:srgbClr val="0A4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A4A9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4"/>
  <p:tag name="MH" val="20151210092846"/>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 val="20151210203829"/>
  <p:tag name="MH_LIBRARY" val="GRAPHIC"/>
  <p:tag name="MH_ORDER" val="TextBox 33"/>
</p:tagLst>
</file>

<file path=ppt/tags/tag3.xml><?xml version="1.0" encoding="utf-8"?>
<p:tagLst xmlns:a="http://schemas.openxmlformats.org/drawingml/2006/main" xmlns:r="http://schemas.openxmlformats.org/officeDocument/2006/relationships" xmlns:p="http://schemas.openxmlformats.org/presentationml/2006/main">
  <p:tag name="MH" val="20151210203829"/>
  <p:tag name="MH_LIBRARY" val="GRAPHIC"/>
  <p:tag name="MH_ORDER" val="TextBox 35"/>
</p:tagLst>
</file>

<file path=ppt/tags/tag4.xml><?xml version="1.0" encoding="utf-8"?>
<p:tagLst xmlns:a="http://schemas.openxmlformats.org/drawingml/2006/main" xmlns:r="http://schemas.openxmlformats.org/officeDocument/2006/relationships" xmlns:p="http://schemas.openxmlformats.org/presentationml/2006/main">
  <p:tag name="MH" val="20151210203829"/>
  <p:tag name="MH_LIBRARY" val="GRAPHIC"/>
  <p:tag name="MH_ORDER" val="Rectangle 22"/>
</p:tagLst>
</file>

<file path=ppt/tags/tag5.xml><?xml version="1.0" encoding="utf-8"?>
<p:tagLst xmlns:a="http://schemas.openxmlformats.org/drawingml/2006/main" xmlns:r="http://schemas.openxmlformats.org/officeDocument/2006/relationships" xmlns:p="http://schemas.openxmlformats.org/presentationml/2006/main">
  <p:tag name="MH" val="20151210203829"/>
  <p:tag name="MH_LIBRARY" val="GRAPHIC"/>
  <p:tag name="MH_ORDER" val="Rectangle 17"/>
</p:tagLst>
</file>

<file path=ppt/tags/tag6.xml><?xml version="1.0" encoding="utf-8"?>
<p:tagLst xmlns:a="http://schemas.openxmlformats.org/drawingml/2006/main" xmlns:r="http://schemas.openxmlformats.org/officeDocument/2006/relationships" xmlns:p="http://schemas.openxmlformats.org/presentationml/2006/main">
  <p:tag name="MH" val="20151210203829"/>
  <p:tag name="MH_LIBRARY" val="GRAPHIC"/>
  <p:tag name="MH_ORDER" val="TextBox 33"/>
</p:tagLst>
</file>

<file path=ppt/tags/tag7.xml><?xml version="1.0" encoding="utf-8"?>
<p:tagLst xmlns:a="http://schemas.openxmlformats.org/drawingml/2006/main" xmlns:r="http://schemas.openxmlformats.org/officeDocument/2006/relationships" xmlns:p="http://schemas.openxmlformats.org/presentationml/2006/main">
  <p:tag name="MH" val="20151210203829"/>
  <p:tag name="MH_LIBRARY" val="GRAPHIC"/>
  <p:tag name="MH_ORDER" val="Rectangle 22"/>
</p:tagLst>
</file>

<file path=ppt/theme/theme1.xml><?xml version="1.0" encoding="utf-8"?>
<a:theme xmlns:a="http://schemas.openxmlformats.org/drawingml/2006/main" name="Office 主题​​">
  <a:themeElements>
    <a:clrScheme name="自定义 1">
      <a:dk1>
        <a:srgbClr val="000000"/>
      </a:dk1>
      <a:lt1>
        <a:sysClr val="window" lastClr="FFFFFF"/>
      </a:lt1>
      <a:dk2>
        <a:srgbClr val="665B52"/>
      </a:dk2>
      <a:lt2>
        <a:srgbClr val="F87106"/>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2118</Words>
  <Application>Microsoft Office PowerPoint</Application>
  <PresentationFormat>宽屏</PresentationFormat>
  <Paragraphs>162</Paragraphs>
  <Slides>15</Slides>
  <Notes>15</Notes>
  <HiddenSlides>0</HiddenSlides>
  <MMClips>1</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微软雅黑</vt:lpstr>
      <vt:lpstr>Arial</vt:lpstr>
      <vt:lpstr>Calibri</vt:lpstr>
      <vt:lpstr>Century Gothic</vt:lpstr>
      <vt:lpstr>Office 主题​​</vt:lpstr>
      <vt:lpstr>PowerPoint 演示文稿</vt:lpstr>
      <vt:lpstr>PowerPoint 演示文稿</vt:lpstr>
      <vt:lpstr>PowerPoint 演示文稿</vt:lpstr>
      <vt:lpstr>社会工程学 攻击</vt:lpstr>
      <vt:lpstr>PowerPoint 演示文稿</vt:lpstr>
      <vt:lpstr>常见社工攻击手段</vt:lpstr>
      <vt:lpstr>PowerPoint 演示文稿</vt:lpstr>
      <vt:lpstr>PowerPoint 演示文稿</vt:lpstr>
      <vt:lpstr>账户口令安全</vt:lpstr>
      <vt:lpstr>互联网上网安全</vt:lpstr>
      <vt:lpstr>电子邮件安全</vt:lpstr>
      <vt:lpstr>内部网络使用安全</vt:lpstr>
      <vt:lpstr>PowerPoint 演示文稿</vt:lpstr>
      <vt:lpstr>操作系统使用安全</vt:lpstr>
      <vt:lpstr>办公环境安全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2018蓝色简约会议工作汇报总结PPT模板</dc:title>
  <dc:creator>kingpub</dc:creator>
  <cp:lastModifiedBy>Yin Gaven</cp:lastModifiedBy>
  <cp:revision>271</cp:revision>
  <dcterms:created xsi:type="dcterms:W3CDTF">2015-01-11T03:03:00Z</dcterms:created>
  <dcterms:modified xsi:type="dcterms:W3CDTF">2021-03-17T09:57:46Z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2052-10.8.0.6308</vt:lpwstr>
  </property>
</Properties>
</file>