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4" r:id="rId4"/>
    <p:sldId id="258" r:id="rId5"/>
    <p:sldId id="276" r:id="rId6"/>
    <p:sldId id="277" r:id="rId7"/>
    <p:sldId id="279" r:id="rId8"/>
    <p:sldId id="280" r:id="rId9"/>
    <p:sldId id="283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59" r:id="rId22"/>
    <p:sldId id="260" r:id="rId23"/>
    <p:sldId id="261" r:id="rId24"/>
    <p:sldId id="263" r:id="rId25"/>
    <p:sldId id="264" r:id="rId26"/>
    <p:sldId id="265" r:id="rId27"/>
    <p:sldId id="266" r:id="rId28"/>
    <p:sldId id="268" r:id="rId29"/>
    <p:sldId id="267" r:id="rId30"/>
    <p:sldId id="271" r:id="rId31"/>
    <p:sldId id="269" r:id="rId32"/>
    <p:sldId id="270" r:id="rId33"/>
    <p:sldId id="272" r:id="rId34"/>
    <p:sldId id="274" r:id="rId35"/>
    <p:sldId id="275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경창" initials="이경" lastIdx="1" clrIdx="0">
    <p:extLst>
      <p:ext uri="{19B8F6BF-5375-455C-9EA6-DF929625EA0E}">
        <p15:presenceInfo xmlns:p15="http://schemas.microsoft.com/office/powerpoint/2012/main" userId="a20409bb282770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4" autoAdjust="0"/>
    <p:restoredTop sz="69395" autoAdjust="0"/>
  </p:normalViewPr>
  <p:slideViewPr>
    <p:cSldViewPr snapToGrid="0">
      <p:cViewPr varScale="1">
        <p:scale>
          <a:sx n="59" d="100"/>
          <a:sy n="59" d="100"/>
        </p:scale>
        <p:origin x="12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3EDC-C9AC-495D-9708-BF393AA21C53}" type="datetimeFigureOut">
              <a:rPr lang="ko-KR" altLang="en-US" smtClean="0"/>
              <a:t>2021-04-19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DFBA8-6B52-4F42-A589-577AB52928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65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. </a:t>
            </a:r>
            <a:r>
              <a:rPr lang="ko-KR" altLang="en-US" dirty="0"/>
              <a:t>이번 </a:t>
            </a:r>
            <a:r>
              <a:rPr lang="en-US" altLang="ko-KR" dirty="0"/>
              <a:t>8</a:t>
            </a:r>
            <a:r>
              <a:rPr lang="ko-KR" altLang="en-US" dirty="0"/>
              <a:t>주차 </a:t>
            </a:r>
            <a:r>
              <a:rPr lang="ko-KR" altLang="en-US" dirty="0" err="1"/>
              <a:t>적지팀</a:t>
            </a:r>
            <a:r>
              <a:rPr lang="ko-KR" altLang="en-US" dirty="0"/>
              <a:t> 발표를 맡은 </a:t>
            </a:r>
            <a:r>
              <a:rPr lang="ko-KR" altLang="en-US" dirty="0" err="1"/>
              <a:t>이경창이라고합니다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724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또 동일한 리니어 레이아웃 </a:t>
            </a:r>
            <a:r>
              <a:rPr lang="en-US" altLang="ko-KR" dirty="0"/>
              <a:t>horizontal 3</a:t>
            </a:r>
            <a:r>
              <a:rPr lang="ko-KR" altLang="en-US" dirty="0"/>
              <a:t>개를 주어 </a:t>
            </a:r>
            <a:r>
              <a:rPr lang="en-US" altLang="ko-KR" dirty="0"/>
              <a:t>Image</a:t>
            </a:r>
            <a:r>
              <a:rPr lang="ko-KR" altLang="en-US" dirty="0"/>
              <a:t>버튼들을 테이블 형태로 정리하여</a:t>
            </a:r>
          </a:p>
          <a:p>
            <a:r>
              <a:rPr lang="ko-KR" altLang="en-US" dirty="0"/>
              <a:t>각각의 한국동화</a:t>
            </a:r>
            <a:r>
              <a:rPr lang="en-US" altLang="ko-KR" dirty="0"/>
              <a:t>, </a:t>
            </a:r>
            <a:r>
              <a:rPr lang="ko-KR" altLang="en-US" dirty="0"/>
              <a:t>외국동화</a:t>
            </a:r>
            <a:r>
              <a:rPr lang="en-US" altLang="ko-KR" dirty="0"/>
              <a:t>, </a:t>
            </a:r>
            <a:r>
              <a:rPr lang="ko-KR" altLang="en-US" dirty="0"/>
              <a:t>추천동화로 구분 하였습니다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79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각각의 </a:t>
            </a:r>
            <a:r>
              <a:rPr lang="en-US" altLang="ko-KR" dirty="0"/>
              <a:t>Image</a:t>
            </a:r>
            <a:r>
              <a:rPr lang="ko-KR" altLang="en-US" dirty="0"/>
              <a:t>들은 동일한 </a:t>
            </a:r>
            <a:r>
              <a:rPr lang="en-US" altLang="ko-KR" dirty="0" err="1"/>
              <a:t>layout_width,height</a:t>
            </a:r>
            <a:r>
              <a:rPr lang="ko-KR" altLang="en-US" dirty="0"/>
              <a:t>를 주어 크기가 동일한 </a:t>
            </a:r>
            <a:r>
              <a:rPr lang="en-US" altLang="ko-KR" dirty="0"/>
              <a:t>Image</a:t>
            </a:r>
            <a:r>
              <a:rPr lang="ko-KR" altLang="en-US" dirty="0"/>
              <a:t>들을 연출하였습니다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046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</a:t>
            </a:r>
            <a:r>
              <a:rPr lang="en-US" altLang="ko-KR" dirty="0" err="1"/>
              <a:t>textview</a:t>
            </a:r>
            <a:r>
              <a:rPr lang="ko-KR" altLang="en-US" dirty="0"/>
              <a:t>에 </a:t>
            </a:r>
            <a:r>
              <a:rPr lang="en-US" altLang="ko-KR" dirty="0"/>
              <a:t>advertisement</a:t>
            </a:r>
            <a:r>
              <a:rPr lang="ko-KR" altLang="en-US" dirty="0"/>
              <a:t>값을 주었고 </a:t>
            </a:r>
          </a:p>
          <a:p>
            <a:r>
              <a:rPr lang="ko-KR" altLang="en-US" dirty="0"/>
              <a:t>밑에 이미지 버튼을 통해 공익광고를 구성해보았습니다</a:t>
            </a:r>
            <a:r>
              <a:rPr lang="en-US" altLang="ko-KR" dirty="0"/>
              <a:t>. </a:t>
            </a:r>
            <a:r>
              <a:rPr lang="ko-KR" altLang="en-US" dirty="0"/>
              <a:t>폰트는 행복열매 폰트를 사용하였습니다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50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두번째로 동화 실행 장면입니다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맨위</a:t>
            </a:r>
            <a:r>
              <a:rPr lang="ko-KR" altLang="en-US" dirty="0"/>
              <a:t> </a:t>
            </a:r>
            <a:r>
              <a:rPr lang="ko-KR" altLang="en-US" dirty="0" err="1"/>
              <a:t>부터</a:t>
            </a:r>
            <a:r>
              <a:rPr lang="ko-KR" altLang="en-US" dirty="0"/>
              <a:t> 비디오 </a:t>
            </a:r>
            <a:r>
              <a:rPr lang="ko-KR" altLang="en-US" dirty="0" err="1"/>
              <a:t>뷰를주어</a:t>
            </a:r>
            <a:r>
              <a:rPr lang="ko-KR" altLang="en-US" dirty="0"/>
              <a:t> 동화 동영상을 </a:t>
            </a:r>
            <a:r>
              <a:rPr lang="ko-KR" altLang="en-US" dirty="0" err="1"/>
              <a:t>연출해보았구요</a:t>
            </a:r>
            <a:r>
              <a:rPr lang="en-US" altLang="ko-KR" dirty="0"/>
              <a:t>.</a:t>
            </a:r>
            <a:r>
              <a:rPr lang="ko-KR" altLang="en-US" dirty="0"/>
              <a:t>밑에 이미지들은 </a:t>
            </a:r>
          </a:p>
          <a:p>
            <a:r>
              <a:rPr lang="ko-KR" altLang="en-US" dirty="0"/>
              <a:t>다른 동화읽기 입니다</a:t>
            </a:r>
            <a:r>
              <a:rPr lang="en-US" altLang="ko-KR" dirty="0"/>
              <a:t>. </a:t>
            </a:r>
            <a:r>
              <a:rPr lang="ko-KR" altLang="en-US" dirty="0"/>
              <a:t>추천동화와 마찬가지로 공익광고를 연출해보았습니다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마지막은 </a:t>
            </a:r>
            <a:r>
              <a:rPr lang="en-US" altLang="ko-KR" dirty="0"/>
              <a:t>Review</a:t>
            </a:r>
            <a:r>
              <a:rPr lang="ko-KR" altLang="en-US" dirty="0"/>
              <a:t>로 작성했습니다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91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xml</a:t>
            </a:r>
            <a:r>
              <a:rPr lang="ko-KR" altLang="en-US" dirty="0"/>
              <a:t>파일을 소개하겠습니다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마찬가지로 리니어 레이아웃에 </a:t>
            </a:r>
            <a:r>
              <a:rPr lang="en-US" altLang="ko-KR" dirty="0"/>
              <a:t>vertical</a:t>
            </a:r>
            <a:r>
              <a:rPr lang="ko-KR" altLang="en-US" dirty="0"/>
              <a:t>로 </a:t>
            </a:r>
            <a:r>
              <a:rPr lang="ko-KR" altLang="en-US" dirty="0" err="1"/>
              <a:t>정렬하였구요</a:t>
            </a:r>
            <a:r>
              <a:rPr lang="en-US" altLang="ko-KR" dirty="0"/>
              <a:t>. </a:t>
            </a:r>
            <a:r>
              <a:rPr lang="ko-KR" altLang="en-US" dirty="0"/>
              <a:t>리니어 아웃한개를 </a:t>
            </a:r>
            <a:r>
              <a:rPr lang="ko-KR" altLang="en-US" dirty="0" err="1"/>
              <a:t>더써서</a:t>
            </a:r>
            <a:endParaRPr lang="ko-KR" altLang="en-US" dirty="0"/>
          </a:p>
          <a:p>
            <a:r>
              <a:rPr lang="ko-KR" altLang="en-US" dirty="0"/>
              <a:t>비디오 뷰를 구성해보았습니다</a:t>
            </a:r>
            <a:r>
              <a:rPr lang="en-US" altLang="ko-KR" dirty="0"/>
              <a:t>.  </a:t>
            </a:r>
            <a:r>
              <a:rPr lang="ko-KR" altLang="en-US" dirty="0"/>
              <a:t>동화 읽기버튼은 이미지 버튼으로 리니어 레이아웃에</a:t>
            </a:r>
          </a:p>
          <a:p>
            <a:r>
              <a:rPr lang="en-US" altLang="ko-KR" dirty="0"/>
              <a:t>horizontal</a:t>
            </a:r>
            <a:r>
              <a:rPr lang="ko-KR" altLang="en-US" dirty="0"/>
              <a:t>을 써서 가로로 정렬해보았습니다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044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각각에 다시 리니어 레이아웃을 주어 가로로 동화책의 이름을 적어보았습니다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그리고 텍스트 뷰와 </a:t>
            </a:r>
            <a:r>
              <a:rPr lang="ko-KR" altLang="en-US" dirty="0" err="1"/>
              <a:t>이미지뷰로</a:t>
            </a:r>
            <a:r>
              <a:rPr lang="ko-KR" altLang="en-US" dirty="0"/>
              <a:t>  </a:t>
            </a:r>
            <a:r>
              <a:rPr lang="en-US" altLang="ko-KR" dirty="0"/>
              <a:t>advertisement</a:t>
            </a:r>
            <a:r>
              <a:rPr lang="ko-KR" altLang="en-US" dirty="0"/>
              <a:t>를 출력하였고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69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textview</a:t>
            </a:r>
            <a:r>
              <a:rPr lang="ko-KR" altLang="en-US" dirty="0"/>
              <a:t>를 </a:t>
            </a:r>
            <a:r>
              <a:rPr lang="ko-KR" altLang="en-US" dirty="0" err="1"/>
              <a:t>여러개</a:t>
            </a:r>
            <a:r>
              <a:rPr lang="ko-KR" altLang="en-US" dirty="0"/>
              <a:t> 만들어 </a:t>
            </a:r>
            <a:r>
              <a:rPr lang="en-US" altLang="ko-KR" dirty="0"/>
              <a:t>review</a:t>
            </a:r>
            <a:r>
              <a:rPr lang="ko-KR" altLang="en-US" dirty="0"/>
              <a:t>를 수평으로 정렬해보았습니다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5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발표 </a:t>
            </a:r>
            <a:r>
              <a:rPr lang="ko-KR" altLang="en-US" dirty="0" err="1"/>
              <a:t>이경창</a:t>
            </a:r>
            <a:r>
              <a:rPr lang="ko-KR" altLang="en-US" dirty="0"/>
              <a:t> 학생이 공부한 내용에 대해 설명하도록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이번 주는 </a:t>
            </a:r>
            <a:r>
              <a:rPr lang="en-US" altLang="ko-KR" dirty="0" err="1"/>
              <a:t>github</a:t>
            </a:r>
            <a:r>
              <a:rPr lang="en-US" altLang="ko-KR" dirty="0"/>
              <a:t> </a:t>
            </a:r>
            <a:r>
              <a:rPr lang="ko-KR" altLang="en-US" dirty="0"/>
              <a:t>복습 및 저번 주에 </a:t>
            </a:r>
            <a:r>
              <a:rPr lang="ko-KR" altLang="en-US" dirty="0" err="1"/>
              <a:t>설명드렸던</a:t>
            </a:r>
            <a:r>
              <a:rPr lang="ko-KR" altLang="en-US" dirty="0"/>
              <a:t> </a:t>
            </a:r>
            <a:r>
              <a:rPr lang="en-US" altLang="ko-KR" dirty="0"/>
              <a:t>MTV </a:t>
            </a:r>
            <a:r>
              <a:rPr lang="ko-KR" altLang="en-US" dirty="0"/>
              <a:t>패턴을 </a:t>
            </a:r>
            <a:r>
              <a:rPr lang="en-US" altLang="ko-KR" dirty="0"/>
              <a:t>Django</a:t>
            </a:r>
            <a:r>
              <a:rPr lang="ko-KR" altLang="en-US" dirty="0"/>
              <a:t>에서 실제 적용해보았습니다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286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 err="1"/>
              <a:t>github</a:t>
            </a:r>
            <a:r>
              <a:rPr lang="en-US" altLang="ko-KR" dirty="0"/>
              <a:t> </a:t>
            </a:r>
            <a:r>
              <a:rPr lang="ko-KR" altLang="en-US" dirty="0" err="1"/>
              <a:t>레파지토리에</a:t>
            </a:r>
            <a:r>
              <a:rPr lang="ko-KR" altLang="en-US" dirty="0"/>
              <a:t> 업로드하는 방법에 대해 설명하도록 하겠습니다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github</a:t>
            </a:r>
            <a:r>
              <a:rPr lang="en-US" altLang="ko-KR" dirty="0"/>
              <a:t> </a:t>
            </a:r>
            <a:r>
              <a:rPr lang="ko-KR" altLang="en-US" dirty="0" err="1"/>
              <a:t>레파지토리를</a:t>
            </a:r>
            <a:r>
              <a:rPr lang="ko-KR" altLang="en-US" dirty="0"/>
              <a:t> 생성 후</a:t>
            </a:r>
            <a:r>
              <a:rPr lang="en-US" altLang="ko-KR" dirty="0"/>
              <a:t>, </a:t>
            </a:r>
            <a:r>
              <a:rPr lang="ko-KR" altLang="en-US" dirty="0"/>
              <a:t>업로드할 때 </a:t>
            </a:r>
          </a:p>
          <a:p>
            <a:r>
              <a:rPr lang="ko-KR" altLang="en-US" dirty="0" err="1"/>
              <a:t>소스트리</a:t>
            </a:r>
            <a:r>
              <a:rPr lang="en-US" altLang="ko-KR" dirty="0"/>
              <a:t>, git bash</a:t>
            </a:r>
            <a:r>
              <a:rPr lang="ko-KR" altLang="en-US" dirty="0"/>
              <a:t>등 여러가지 있지만 저는 </a:t>
            </a:r>
            <a:r>
              <a:rPr lang="en-US" altLang="ko-KR" dirty="0"/>
              <a:t>git bash</a:t>
            </a:r>
            <a:r>
              <a:rPr lang="ko-KR" altLang="en-US" dirty="0"/>
              <a:t>를 주로 사용하였고 이에 대해 설명하도록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설명 </a:t>
            </a:r>
            <a:r>
              <a:rPr lang="ko-KR" altLang="en-US" dirty="0" err="1"/>
              <a:t>같은경우</a:t>
            </a:r>
            <a:r>
              <a:rPr lang="ko-KR" altLang="en-US" dirty="0"/>
              <a:t> 설치 과정 및 </a:t>
            </a:r>
            <a:r>
              <a:rPr lang="en-US" altLang="ko-KR" dirty="0" err="1"/>
              <a:t>github</a:t>
            </a:r>
            <a:r>
              <a:rPr lang="ko-KR" altLang="en-US" dirty="0"/>
              <a:t>에 관한 내용보다는 </a:t>
            </a:r>
            <a:r>
              <a:rPr lang="en-US" altLang="ko-KR" dirty="0"/>
              <a:t>git bash </a:t>
            </a:r>
            <a:r>
              <a:rPr lang="ko-KR" altLang="en-US" dirty="0"/>
              <a:t>작업으로 </a:t>
            </a:r>
            <a:r>
              <a:rPr lang="en-US" altLang="ko-KR" dirty="0" err="1"/>
              <a:t>github</a:t>
            </a:r>
            <a:r>
              <a:rPr lang="ko-KR" altLang="en-US" dirty="0"/>
              <a:t>에 있는 </a:t>
            </a:r>
            <a:r>
              <a:rPr lang="ko-KR" altLang="en-US" dirty="0" err="1"/>
              <a:t>레파지토리에</a:t>
            </a:r>
            <a:r>
              <a:rPr lang="ko-KR" altLang="en-US" dirty="0"/>
              <a:t> 어떻게 보내는 지에 대해 설명하도록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시작하기에 앞서 사진을 보면 </a:t>
            </a:r>
            <a:r>
              <a:rPr lang="en-US" altLang="ko-KR" dirty="0"/>
              <a:t>git</a:t>
            </a:r>
            <a:r>
              <a:rPr lang="ko-KR" altLang="en-US" dirty="0"/>
              <a:t>을 사용한 것을 볼 수 있습니다</a:t>
            </a:r>
            <a:r>
              <a:rPr lang="en-US" altLang="ko-KR" dirty="0"/>
              <a:t>. </a:t>
            </a:r>
            <a:r>
              <a:rPr lang="ko-KR" altLang="en-US" dirty="0"/>
              <a:t>빨간색은 </a:t>
            </a:r>
            <a:r>
              <a:rPr lang="en-US" altLang="ko-KR" dirty="0"/>
              <a:t>master branch</a:t>
            </a:r>
            <a:r>
              <a:rPr lang="ko-KR" altLang="en-US" dirty="0"/>
              <a:t>를 의미하고</a:t>
            </a:r>
            <a:r>
              <a:rPr lang="en-US" altLang="ko-KR" dirty="0"/>
              <a:t>, </a:t>
            </a:r>
            <a:r>
              <a:rPr lang="ko-KR" altLang="en-US" dirty="0"/>
              <a:t>주황색은 자식 </a:t>
            </a:r>
            <a:r>
              <a:rPr lang="en-US" altLang="ko-KR" dirty="0"/>
              <a:t>branch</a:t>
            </a:r>
            <a:r>
              <a:rPr lang="ko-KR" altLang="en-US" dirty="0"/>
              <a:t>를 의미합니다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218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 번째 화면으로 </a:t>
            </a:r>
            <a:r>
              <a:rPr lang="en-US" altLang="ko-KR" dirty="0"/>
              <a:t>git branch</a:t>
            </a:r>
            <a:r>
              <a:rPr lang="ko-KR" altLang="en-US" dirty="0"/>
              <a:t>를 입력합니다</a:t>
            </a:r>
            <a:r>
              <a:rPr lang="en-US" altLang="ko-KR" dirty="0"/>
              <a:t>. </a:t>
            </a:r>
            <a:r>
              <a:rPr lang="ko-KR" altLang="en-US" dirty="0"/>
              <a:t>이를 </a:t>
            </a:r>
            <a:r>
              <a:rPr lang="ko-KR" altLang="en-US" dirty="0" err="1"/>
              <a:t>시행시</a:t>
            </a:r>
            <a:r>
              <a:rPr lang="ko-KR" altLang="en-US" dirty="0"/>
              <a:t> 현재 경로에서 어떤 </a:t>
            </a:r>
            <a:r>
              <a:rPr lang="en-US" altLang="ko-KR" dirty="0"/>
              <a:t>branch</a:t>
            </a:r>
            <a:r>
              <a:rPr lang="ko-KR" altLang="en-US" dirty="0"/>
              <a:t>가 있는지 확인할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 err="1"/>
              <a:t>엔터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두 번째 화면으로</a:t>
            </a:r>
          </a:p>
          <a:p>
            <a:r>
              <a:rPr lang="en-US" altLang="ko-KR" dirty="0"/>
              <a:t>git branch test1</a:t>
            </a:r>
            <a:r>
              <a:rPr lang="ko-KR" altLang="en-US" dirty="0"/>
              <a:t>을 입력합니다</a:t>
            </a:r>
            <a:r>
              <a:rPr lang="en-US" altLang="ko-KR" dirty="0"/>
              <a:t>. </a:t>
            </a:r>
            <a:r>
              <a:rPr lang="ko-KR" altLang="en-US" dirty="0"/>
              <a:t>이를 </a:t>
            </a:r>
            <a:r>
              <a:rPr lang="ko-KR" altLang="en-US" dirty="0" err="1"/>
              <a:t>시행시</a:t>
            </a:r>
            <a:endParaRPr lang="ko-KR" altLang="en-US" dirty="0"/>
          </a:p>
          <a:p>
            <a:r>
              <a:rPr lang="en-US" altLang="ko-KR" dirty="0"/>
              <a:t>test1</a:t>
            </a:r>
            <a:r>
              <a:rPr lang="ko-KR" altLang="en-US" dirty="0"/>
              <a:t>이라는 </a:t>
            </a:r>
            <a:r>
              <a:rPr lang="en-US" altLang="ko-KR" dirty="0"/>
              <a:t>branch</a:t>
            </a:r>
            <a:r>
              <a:rPr lang="ko-KR" altLang="en-US" dirty="0"/>
              <a:t>가 생성됩니다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 err="1"/>
              <a:t>엔터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세 번째화면으로</a:t>
            </a:r>
          </a:p>
          <a:p>
            <a:r>
              <a:rPr lang="en-US" altLang="ko-KR" dirty="0"/>
              <a:t>git checkout test1</a:t>
            </a:r>
            <a:r>
              <a:rPr lang="ko-KR" altLang="en-US" dirty="0"/>
              <a:t>을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</a:t>
            </a:r>
            <a:r>
              <a:rPr lang="ko-KR" altLang="en-US" dirty="0" err="1"/>
              <a:t>시행시</a:t>
            </a:r>
            <a:r>
              <a:rPr lang="ko-KR" altLang="en-US" dirty="0"/>
              <a:t> </a:t>
            </a:r>
            <a:r>
              <a:rPr lang="en-US" altLang="ko-KR" dirty="0"/>
              <a:t>test1 branch</a:t>
            </a:r>
            <a:r>
              <a:rPr lang="ko-KR" altLang="en-US" dirty="0"/>
              <a:t>가 선택되며 </a:t>
            </a:r>
            <a:r>
              <a:rPr lang="en-US" altLang="ko-KR" dirty="0"/>
              <a:t>master</a:t>
            </a:r>
            <a:r>
              <a:rPr lang="ko-KR" altLang="en-US" dirty="0"/>
              <a:t>에서 </a:t>
            </a:r>
            <a:r>
              <a:rPr lang="en-US" altLang="ko-KR" dirty="0"/>
              <a:t>test1</a:t>
            </a:r>
            <a:r>
              <a:rPr lang="ko-KR" altLang="en-US" dirty="0"/>
              <a:t>으로 </a:t>
            </a:r>
            <a:r>
              <a:rPr lang="en-US" altLang="ko-KR" dirty="0"/>
              <a:t>branch </a:t>
            </a:r>
            <a:r>
              <a:rPr lang="ko-KR" altLang="en-US" dirty="0"/>
              <a:t>이동합니다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14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목차로 현재 진행 상황</a:t>
            </a:r>
            <a:r>
              <a:rPr lang="en-US" altLang="ko-KR" dirty="0"/>
              <a:t>, </a:t>
            </a:r>
            <a:r>
              <a:rPr lang="ko-KR" altLang="en-US" dirty="0"/>
              <a:t>공부한 내용에 대해 설명하도록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881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쉽게 설명하기 위에 그림을 그려보았습니다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화면을 보면 세 명의 사람들이 최상위 </a:t>
            </a:r>
            <a:r>
              <a:rPr lang="en-US" altLang="ko-KR" dirty="0"/>
              <a:t>Master </a:t>
            </a:r>
            <a:r>
              <a:rPr lang="ko-KR" altLang="en-US" dirty="0"/>
              <a:t>있고</a:t>
            </a:r>
            <a:r>
              <a:rPr lang="en-US" altLang="ko-KR" dirty="0"/>
              <a:t>, </a:t>
            </a:r>
            <a:r>
              <a:rPr lang="ko-KR" altLang="en-US" dirty="0"/>
              <a:t>다른 한명이 </a:t>
            </a:r>
            <a:r>
              <a:rPr lang="en-US" altLang="ko-KR" dirty="0"/>
              <a:t>test1 branch</a:t>
            </a:r>
            <a:r>
              <a:rPr lang="ko-KR" altLang="en-US" dirty="0"/>
              <a:t>를 생성하여 </a:t>
            </a:r>
            <a:r>
              <a:rPr lang="en-US" altLang="ko-KR" dirty="0"/>
              <a:t>checkout</a:t>
            </a:r>
            <a:r>
              <a:rPr lang="ko-KR" altLang="en-US" dirty="0"/>
              <a:t>을 통해 이동합니다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쉽게 설명하면 이를 </a:t>
            </a:r>
            <a:r>
              <a:rPr lang="ko-KR" altLang="en-US" dirty="0" err="1"/>
              <a:t>시행할시</a:t>
            </a:r>
            <a:r>
              <a:rPr lang="ko-KR" altLang="en-US" dirty="0"/>
              <a:t> </a:t>
            </a:r>
            <a:r>
              <a:rPr lang="en-US" altLang="ko-KR" dirty="0"/>
              <a:t>master branch</a:t>
            </a:r>
            <a:r>
              <a:rPr lang="ko-KR" altLang="en-US" dirty="0"/>
              <a:t>에 있는 세 명의 사람들은 </a:t>
            </a:r>
            <a:r>
              <a:rPr lang="en-US" altLang="ko-KR" dirty="0"/>
              <a:t>test1 branch</a:t>
            </a:r>
            <a:r>
              <a:rPr lang="ko-KR" altLang="en-US" dirty="0"/>
              <a:t>에서 작업자가 수정 및 변경하고 있는 내역을 볼 수 없습니다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master</a:t>
            </a:r>
            <a:r>
              <a:rPr lang="ko-KR" altLang="en-US" dirty="0"/>
              <a:t>는 최 상위이며 </a:t>
            </a:r>
            <a:r>
              <a:rPr lang="en-US" altLang="ko-KR" dirty="0"/>
              <a:t>test1</a:t>
            </a:r>
            <a:r>
              <a:rPr lang="ko-KR" altLang="en-US" dirty="0"/>
              <a:t>는 </a:t>
            </a:r>
            <a:r>
              <a:rPr lang="en-US" altLang="ko-KR" dirty="0"/>
              <a:t>child </a:t>
            </a:r>
            <a:r>
              <a:rPr lang="ko-KR" altLang="en-US" dirty="0"/>
              <a:t>자식입니다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03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일단 실행된 화면을 보이기 위해 이전에 </a:t>
            </a:r>
            <a:r>
              <a:rPr lang="en-US" altLang="ko-KR" dirty="0"/>
              <a:t>Master</a:t>
            </a:r>
            <a:r>
              <a:rPr lang="ko-KR" altLang="en-US" dirty="0"/>
              <a:t>에 생성한 </a:t>
            </a:r>
            <a:r>
              <a:rPr lang="en-US" altLang="ko-KR" dirty="0" err="1"/>
              <a:t>example.c</a:t>
            </a:r>
            <a:r>
              <a:rPr lang="en-US" altLang="ko-KR" dirty="0"/>
              <a:t> </a:t>
            </a:r>
            <a:r>
              <a:rPr lang="ko-KR" altLang="en-US" dirty="0"/>
              <a:t>화면을 보여드리겠습니다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현재 화면에는 </a:t>
            </a:r>
            <a:r>
              <a:rPr lang="en-US" altLang="ko-KR" dirty="0" err="1"/>
              <a:t>printf</a:t>
            </a:r>
            <a:r>
              <a:rPr lang="en-US" altLang="ko-KR" dirty="0"/>
              <a:t> </a:t>
            </a:r>
            <a:r>
              <a:rPr lang="ko-KR" altLang="en-US" dirty="0"/>
              <a:t>두개가 입력되어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336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화면으로 현재 </a:t>
            </a:r>
            <a:r>
              <a:rPr lang="en-US" altLang="ko-KR" dirty="0"/>
              <a:t>branch test</a:t>
            </a:r>
            <a:r>
              <a:rPr lang="ko-KR" altLang="en-US" dirty="0"/>
              <a:t>에서 </a:t>
            </a:r>
            <a:r>
              <a:rPr lang="en-US" altLang="ko-KR" dirty="0" err="1"/>
              <a:t>Example.c</a:t>
            </a:r>
            <a:r>
              <a:rPr lang="en-US" altLang="ko-KR" dirty="0"/>
              <a:t> </a:t>
            </a:r>
            <a:r>
              <a:rPr lang="ko-KR" altLang="en-US" dirty="0"/>
              <a:t>소스에 </a:t>
            </a:r>
            <a:r>
              <a:rPr lang="en-US" altLang="ko-KR" dirty="0" err="1"/>
              <a:t>printf</a:t>
            </a:r>
            <a:r>
              <a:rPr lang="en-US" altLang="ko-KR" dirty="0"/>
              <a:t> </a:t>
            </a:r>
            <a:r>
              <a:rPr lang="ko-KR" altLang="en-US" dirty="0"/>
              <a:t>두개를 추가하였습니다</a:t>
            </a:r>
            <a:r>
              <a:rPr lang="en-US" altLang="ko-KR" dirty="0"/>
              <a:t>. </a:t>
            </a:r>
            <a:r>
              <a:rPr lang="ko-KR" altLang="en-US" dirty="0"/>
              <a:t>이를 확인하기위해 소스 변경 내역 확인할 때 사용하는 </a:t>
            </a:r>
            <a:r>
              <a:rPr lang="en-US" altLang="ko-KR" dirty="0"/>
              <a:t>git status</a:t>
            </a:r>
            <a:r>
              <a:rPr lang="ko-KR" altLang="en-US" dirty="0"/>
              <a:t>를 입력합니다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입력할시</a:t>
            </a:r>
            <a:r>
              <a:rPr lang="ko-KR" altLang="en-US" dirty="0"/>
              <a:t> 출력을 보면 빨간색으로 </a:t>
            </a:r>
            <a:r>
              <a:rPr lang="en-US" altLang="ko-KR" dirty="0"/>
              <a:t>example2.c</a:t>
            </a:r>
            <a:r>
              <a:rPr lang="ko-KR" altLang="en-US" dirty="0"/>
              <a:t>에 수정이 있다는 것을 알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20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화면으로 </a:t>
            </a:r>
            <a:r>
              <a:rPr lang="en-US" altLang="ko-KR" dirty="0"/>
              <a:t>git add . </a:t>
            </a:r>
            <a:r>
              <a:rPr lang="ko-KR" altLang="en-US" dirty="0"/>
              <a:t>로 변경 내용 추가한 후</a:t>
            </a:r>
            <a:r>
              <a:rPr lang="en-US" altLang="ko-KR" dirty="0"/>
              <a:t>, git commit </a:t>
            </a:r>
            <a:r>
              <a:rPr lang="ko-KR" altLang="en-US" dirty="0"/>
              <a:t>메세지로 변경된 내용을 등록합니다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git add </a:t>
            </a:r>
            <a:r>
              <a:rPr lang="ko-KR" altLang="en-US" dirty="0"/>
              <a:t>점을 입력 한다면 변경된 모든 내용이 추가되고 변경 된 파일만 입력할 시 해당 파일만 추가됩니다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이제 </a:t>
            </a:r>
            <a:r>
              <a:rPr lang="en-US" altLang="ko-KR" dirty="0"/>
              <a:t>master </a:t>
            </a:r>
            <a:r>
              <a:rPr lang="ko-KR" altLang="en-US" dirty="0"/>
              <a:t>화면</a:t>
            </a:r>
            <a:r>
              <a:rPr lang="en-US" altLang="ko-KR" dirty="0"/>
              <a:t>, </a:t>
            </a:r>
            <a:r>
              <a:rPr lang="ko-KR" altLang="en-US" dirty="0"/>
              <a:t>본 화면에 적용하기위해 </a:t>
            </a:r>
            <a:r>
              <a:rPr lang="en-US" altLang="ko-KR" dirty="0"/>
              <a:t>checkout master</a:t>
            </a:r>
            <a:r>
              <a:rPr lang="ko-KR" altLang="en-US" dirty="0"/>
              <a:t>를 입력하여 </a:t>
            </a:r>
            <a:r>
              <a:rPr lang="en-US" altLang="ko-KR" dirty="0"/>
              <a:t>master</a:t>
            </a:r>
            <a:r>
              <a:rPr lang="ko-KR" altLang="en-US" dirty="0"/>
              <a:t>로 돌아갑니다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master</a:t>
            </a:r>
            <a:r>
              <a:rPr lang="ko-KR" altLang="en-US" dirty="0"/>
              <a:t>로 돌아온 후 </a:t>
            </a:r>
            <a:r>
              <a:rPr lang="en-US" altLang="ko-KR" dirty="0" err="1"/>
              <a:t>example.c</a:t>
            </a:r>
            <a:r>
              <a:rPr lang="en-US" altLang="ko-KR" dirty="0"/>
              <a:t> </a:t>
            </a:r>
            <a:r>
              <a:rPr lang="ko-KR" altLang="en-US" dirty="0"/>
              <a:t>파일을 다시 </a:t>
            </a:r>
            <a:r>
              <a:rPr lang="ko-KR" altLang="en-US" dirty="0" err="1"/>
              <a:t>열어보</a:t>
            </a:r>
            <a:r>
              <a:rPr lang="en-US" altLang="ko-KR" dirty="0"/>
              <a:t>, test1</a:t>
            </a:r>
            <a:r>
              <a:rPr lang="ko-KR" altLang="en-US" dirty="0"/>
              <a:t>에서 변경된 내역들이 보이지 않는 것을 확인할  있습니다</a:t>
            </a:r>
            <a:r>
              <a:rPr lang="en-US" altLang="ko-KR" dirty="0"/>
              <a:t>. </a:t>
            </a:r>
            <a:r>
              <a:rPr lang="ko-KR" altLang="en-US" dirty="0"/>
              <a:t>이유는 아직 </a:t>
            </a:r>
            <a:r>
              <a:rPr lang="en-US" altLang="ko-KR" dirty="0"/>
              <a:t>test1 branch</a:t>
            </a:r>
            <a:r>
              <a:rPr lang="ko-KR" altLang="en-US" dirty="0"/>
              <a:t>와 </a:t>
            </a:r>
            <a:r>
              <a:rPr lang="en-US" altLang="ko-KR" dirty="0"/>
              <a:t>master branch</a:t>
            </a:r>
            <a:r>
              <a:rPr lang="ko-KR" altLang="en-US" dirty="0"/>
              <a:t>를 병합하지 않았기 때문입니다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122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git merge test1</a:t>
            </a:r>
            <a:r>
              <a:rPr lang="ko-KR" altLang="en-US" dirty="0"/>
              <a:t>을 해주어 </a:t>
            </a:r>
            <a:r>
              <a:rPr lang="en-US" altLang="ko-KR" dirty="0"/>
              <a:t>Master</a:t>
            </a:r>
            <a:r>
              <a:rPr lang="ko-KR" altLang="en-US" dirty="0"/>
              <a:t>와 </a:t>
            </a:r>
            <a:r>
              <a:rPr lang="en-US" altLang="ko-KR" dirty="0"/>
              <a:t>test1 branch</a:t>
            </a:r>
            <a:r>
              <a:rPr lang="ko-KR" altLang="en-US" dirty="0"/>
              <a:t>를 병합합니다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이후 </a:t>
            </a:r>
            <a:r>
              <a:rPr lang="en-US" altLang="ko-KR" dirty="0"/>
              <a:t>Master</a:t>
            </a:r>
            <a:r>
              <a:rPr lang="ko-KR" altLang="en-US" dirty="0"/>
              <a:t>에서 </a:t>
            </a:r>
            <a:r>
              <a:rPr lang="en-US" altLang="ko-KR" dirty="0"/>
              <a:t>Example2.c </a:t>
            </a:r>
            <a:r>
              <a:rPr lang="ko-KR" altLang="en-US" dirty="0"/>
              <a:t>파일을 열어보면 </a:t>
            </a:r>
            <a:r>
              <a:rPr lang="en-US" altLang="ko-KR" dirty="0"/>
              <a:t>test1</a:t>
            </a:r>
            <a:r>
              <a:rPr lang="ko-KR" altLang="en-US" dirty="0"/>
              <a:t>에서 변경한 내역들을 확인할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877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</a:t>
            </a:r>
            <a:r>
              <a:rPr lang="en-US" altLang="ko-KR" dirty="0" err="1"/>
              <a:t>github</a:t>
            </a:r>
            <a:r>
              <a:rPr lang="ko-KR" altLang="en-US" dirty="0"/>
              <a:t>에 업로드하기 위해  </a:t>
            </a:r>
            <a:r>
              <a:rPr lang="en-US" altLang="ko-KR" dirty="0"/>
              <a:t>git push</a:t>
            </a:r>
            <a:r>
              <a:rPr lang="ko-KR" altLang="en-US" dirty="0"/>
              <a:t>를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입력할 시 변경된 내용들이 </a:t>
            </a:r>
            <a:r>
              <a:rPr lang="en-US" altLang="ko-KR" dirty="0" err="1"/>
              <a:t>github</a:t>
            </a:r>
            <a:r>
              <a:rPr lang="ko-KR" altLang="en-US" dirty="0"/>
              <a:t>에 업로드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밑에 있는 사진은 </a:t>
            </a:r>
            <a:r>
              <a:rPr lang="en-US" altLang="ko-KR" dirty="0" err="1"/>
              <a:t>github</a:t>
            </a:r>
            <a:r>
              <a:rPr lang="ko-KR" altLang="en-US" dirty="0"/>
              <a:t>에서 변경된 내용들을 확인한 결과입니다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786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혼자 할 때는 이전 설명한 내용처럼 간단하게 할 수 있지만 여러사람들과 </a:t>
            </a:r>
            <a:r>
              <a:rPr lang="en-US" altLang="ko-KR" dirty="0"/>
              <a:t>git</a:t>
            </a:r>
            <a:r>
              <a:rPr lang="ko-KR" altLang="en-US" dirty="0"/>
              <a:t>을 사용할 때 충돌이 발생할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그림과 같이 </a:t>
            </a:r>
            <a:r>
              <a:rPr lang="en-US" altLang="ko-KR" dirty="0"/>
              <a:t>Master </a:t>
            </a:r>
            <a:r>
              <a:rPr lang="ko-KR" altLang="en-US" dirty="0"/>
              <a:t>첫 번째에 </a:t>
            </a:r>
            <a:r>
              <a:rPr lang="en-US" altLang="ko-KR" dirty="0"/>
              <a:t>Child2</a:t>
            </a:r>
            <a:r>
              <a:rPr lang="ko-KR" altLang="en-US" dirty="0"/>
              <a:t>가 </a:t>
            </a:r>
            <a:r>
              <a:rPr lang="en-US" altLang="ko-KR" dirty="0"/>
              <a:t>branch</a:t>
            </a:r>
            <a:r>
              <a:rPr lang="ko-KR" altLang="en-US" dirty="0"/>
              <a:t>를 생성하여 변경합니다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Master </a:t>
            </a:r>
            <a:r>
              <a:rPr lang="ko-KR" altLang="en-US" dirty="0"/>
              <a:t>두 번째에 </a:t>
            </a:r>
            <a:r>
              <a:rPr lang="en-US" altLang="ko-KR" dirty="0"/>
              <a:t>Child1</a:t>
            </a:r>
            <a:r>
              <a:rPr lang="ko-KR" altLang="en-US" dirty="0"/>
              <a:t>이 </a:t>
            </a:r>
            <a:r>
              <a:rPr lang="en-US" altLang="ko-KR" dirty="0"/>
              <a:t>branch</a:t>
            </a:r>
            <a:r>
              <a:rPr lang="ko-KR" altLang="en-US" dirty="0"/>
              <a:t>를 생성하여 변경합니다</a:t>
            </a:r>
            <a:r>
              <a:rPr lang="en-US" altLang="ko-KR" dirty="0"/>
              <a:t>. </a:t>
            </a:r>
            <a:r>
              <a:rPr lang="ko-KR" altLang="en-US" dirty="0"/>
              <a:t>이때 두 사람은 같은 소스를 변경한다고 생각합니다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</a:t>
            </a:r>
            <a:r>
              <a:rPr lang="en-US" altLang="ko-KR" dirty="0"/>
              <a:t>Child1</a:t>
            </a:r>
            <a:r>
              <a:rPr lang="ko-KR" altLang="en-US" dirty="0"/>
              <a:t>이 병합을 한 후 </a:t>
            </a:r>
            <a:r>
              <a:rPr lang="en-US" altLang="ko-KR" dirty="0"/>
              <a:t>Child2</a:t>
            </a:r>
            <a:r>
              <a:rPr lang="ko-KR" altLang="en-US" dirty="0"/>
              <a:t>가 병합을 할 때 충돌이 발생하게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매우 중요한 개념이며 작업할 때 많이 겪게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돌아왔을 때</a:t>
            </a:r>
            <a:endParaRPr lang="en-US" altLang="ko-KR" dirty="0"/>
          </a:p>
          <a:p>
            <a:r>
              <a:rPr lang="en-US" altLang="ko-KR" dirty="0"/>
              <a:t>Child1</a:t>
            </a:r>
            <a:r>
              <a:rPr lang="ko-KR" altLang="en-US" dirty="0"/>
              <a:t>이 먼저 해당 소스를 병합을 </a:t>
            </a:r>
            <a:r>
              <a:rPr lang="ko-KR" altLang="en-US" dirty="0" err="1"/>
              <a:t>한후</a:t>
            </a:r>
            <a:r>
              <a:rPr lang="ko-KR" altLang="en-US" dirty="0"/>
              <a:t> </a:t>
            </a:r>
            <a:r>
              <a:rPr lang="en-US" altLang="ko-KR" dirty="0"/>
              <a:t>Child2</a:t>
            </a:r>
            <a:r>
              <a:rPr lang="ko-KR" altLang="en-US" dirty="0"/>
              <a:t>가 하였기에 발생하였습니다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현재로 </a:t>
            </a:r>
            <a:r>
              <a:rPr lang="ko-KR" altLang="en-US" dirty="0" err="1"/>
              <a:t>돌아감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539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현재 </a:t>
            </a:r>
            <a:r>
              <a:rPr lang="en-US" altLang="ko-KR" dirty="0"/>
              <a:t>Child2</a:t>
            </a:r>
            <a:r>
              <a:rPr lang="ko-KR" altLang="en-US" dirty="0"/>
              <a:t>이 병합을 하다 충돌이 발생한 화면입니다</a:t>
            </a:r>
            <a:r>
              <a:rPr lang="en-US" altLang="ko-KR" dirty="0"/>
              <a:t>. (</a:t>
            </a:r>
            <a:r>
              <a:rPr lang="ko-KR" altLang="en-US" dirty="0"/>
              <a:t>이전 </a:t>
            </a:r>
            <a:r>
              <a:rPr lang="en-US" altLang="ko-KR" dirty="0"/>
              <a:t>page </a:t>
            </a:r>
            <a:r>
              <a:rPr lang="ko-KR" altLang="en-US" dirty="0"/>
              <a:t>돌아가서</a:t>
            </a:r>
            <a:r>
              <a:rPr lang="en-US" altLang="ko-KR" dirty="0"/>
              <a:t>) Child1</a:t>
            </a:r>
            <a:r>
              <a:rPr lang="ko-KR" altLang="en-US" dirty="0"/>
              <a:t>이 먼저 해당 소스를 병합을 </a:t>
            </a:r>
            <a:r>
              <a:rPr lang="ko-KR" altLang="en-US" dirty="0" err="1"/>
              <a:t>한후</a:t>
            </a:r>
            <a:r>
              <a:rPr lang="ko-KR" altLang="en-US" dirty="0"/>
              <a:t> </a:t>
            </a:r>
            <a:r>
              <a:rPr lang="en-US" altLang="ko-KR" dirty="0"/>
              <a:t>Child2</a:t>
            </a:r>
            <a:r>
              <a:rPr lang="ko-KR" altLang="en-US" dirty="0"/>
              <a:t>가 하였기에 발생하였습니다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현재 </a:t>
            </a:r>
            <a:r>
              <a:rPr lang="en-US" altLang="ko-KR" dirty="0"/>
              <a:t>page</a:t>
            </a:r>
            <a:r>
              <a:rPr lang="ko-KR" altLang="en-US" dirty="0"/>
              <a:t>로 </a:t>
            </a:r>
            <a:r>
              <a:rPr lang="ko-KR" altLang="en-US" dirty="0" err="1"/>
              <a:t>돌아감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이럴 경우 </a:t>
            </a:r>
            <a:r>
              <a:rPr lang="en-US" altLang="ko-KR" dirty="0"/>
              <a:t>Master</a:t>
            </a:r>
            <a:r>
              <a:rPr lang="ko-KR" altLang="en-US" dirty="0"/>
              <a:t>에서 해당 파일을 열어봅니다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열여봤을</a:t>
            </a:r>
            <a:r>
              <a:rPr lang="ko-KR" altLang="en-US" dirty="0"/>
              <a:t> 때 수정된 곳에 </a:t>
            </a:r>
            <a:r>
              <a:rPr lang="en-US" altLang="ko-KR" dirty="0"/>
              <a:t>Head </a:t>
            </a:r>
            <a:r>
              <a:rPr lang="ko-KR" altLang="en-US" dirty="0"/>
              <a:t>부터 변경한 </a:t>
            </a:r>
            <a:r>
              <a:rPr lang="en-US" altLang="ko-KR" dirty="0"/>
              <a:t>branch name</a:t>
            </a:r>
            <a:r>
              <a:rPr lang="ko-KR" altLang="en-US" dirty="0"/>
              <a:t>까지 표시가 되어있을 것입니다</a:t>
            </a:r>
            <a:r>
              <a:rPr lang="en-US" altLang="ko-KR" dirty="0"/>
              <a:t>. </a:t>
            </a:r>
            <a:r>
              <a:rPr lang="ko-KR" altLang="en-US" dirty="0"/>
              <a:t>이를 불필요한 내용을 빼는 작업을 하여</a:t>
            </a:r>
          </a:p>
          <a:p>
            <a:r>
              <a:rPr lang="ko-KR" altLang="en-US" dirty="0" err="1"/>
              <a:t>충돌난</a:t>
            </a:r>
            <a:r>
              <a:rPr lang="ko-KR" altLang="en-US" dirty="0"/>
              <a:t> 부분을 해결한후 이전 화면과 같이 다시 병합을 하면 성공적으로 병합이 될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Master</a:t>
            </a:r>
            <a:r>
              <a:rPr lang="ko-KR" altLang="en-US" dirty="0"/>
              <a:t>에서 병합한 후 이전 설명한 </a:t>
            </a:r>
            <a:r>
              <a:rPr lang="en-US" altLang="ko-KR" dirty="0"/>
              <a:t>add, commit</a:t>
            </a:r>
            <a:r>
              <a:rPr lang="ko-KR" altLang="en-US" dirty="0"/>
              <a:t>을 한 후 </a:t>
            </a:r>
            <a:r>
              <a:rPr lang="en-US" altLang="ko-KR" dirty="0"/>
              <a:t>push</a:t>
            </a:r>
            <a:r>
              <a:rPr lang="ko-KR" altLang="en-US" dirty="0"/>
              <a:t>를 해줍니다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519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추가로 확인할 때 </a:t>
            </a:r>
            <a:r>
              <a:rPr lang="en-US" altLang="ko-KR" dirty="0"/>
              <a:t>git log</a:t>
            </a:r>
            <a:r>
              <a:rPr lang="ko-KR" altLang="en-US" dirty="0"/>
              <a:t>를 입력하면 이전 변경된 내용들을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구체적으로 확인하고 싶을 때는 </a:t>
            </a:r>
            <a:r>
              <a:rPr lang="en-US" altLang="ko-KR" dirty="0" err="1"/>
              <a:t>Gitk</a:t>
            </a:r>
            <a:r>
              <a:rPr lang="ko-KR" altLang="en-US" dirty="0"/>
              <a:t>를 입력한다</a:t>
            </a:r>
            <a:r>
              <a:rPr lang="en-US" altLang="ko-KR" dirty="0"/>
              <a:t>. </a:t>
            </a:r>
            <a:r>
              <a:rPr lang="ko-KR" altLang="en-US" dirty="0"/>
              <a:t>입력하면 화면과 같이 시간</a:t>
            </a:r>
            <a:r>
              <a:rPr lang="en-US" altLang="ko-KR" dirty="0"/>
              <a:t>, </a:t>
            </a:r>
            <a:r>
              <a:rPr lang="ko-KR" altLang="en-US" dirty="0"/>
              <a:t>소스</a:t>
            </a:r>
            <a:r>
              <a:rPr lang="en-US" altLang="ko-KR" dirty="0"/>
              <a:t>, </a:t>
            </a:r>
            <a:r>
              <a:rPr lang="ko-KR" altLang="en-US" dirty="0"/>
              <a:t>디렉터 경로 변경 내역 등 구체적으로 확인 가능합니다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838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왼쪽과 같이 아직은 </a:t>
            </a:r>
            <a:r>
              <a:rPr lang="en-US" altLang="ko-KR" dirty="0" err="1"/>
              <a:t>github</a:t>
            </a:r>
            <a:r>
              <a:rPr lang="en-US" altLang="ko-KR" dirty="0"/>
              <a:t> </a:t>
            </a:r>
            <a:r>
              <a:rPr lang="ko-KR" altLang="en-US" dirty="0"/>
              <a:t>트리를 만들 수 있지만</a:t>
            </a:r>
            <a:r>
              <a:rPr lang="en-US" altLang="ko-KR" dirty="0"/>
              <a:t>, </a:t>
            </a:r>
            <a:r>
              <a:rPr lang="ko-KR" altLang="en-US" dirty="0"/>
              <a:t>오른쪽 사진과 같이 협업하면서 만드는 작업을 해보지 못해 하나씩 </a:t>
            </a:r>
            <a:r>
              <a:rPr lang="ko-KR" altLang="en-US" dirty="0" err="1"/>
              <a:t>배워나갈</a:t>
            </a:r>
            <a:r>
              <a:rPr lang="ko-KR" altLang="en-US" dirty="0"/>
              <a:t> 예정입니다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이로써 </a:t>
            </a:r>
            <a:r>
              <a:rPr lang="en-US" altLang="ko-KR" dirty="0"/>
              <a:t>git bash</a:t>
            </a:r>
            <a:r>
              <a:rPr lang="ko-KR" altLang="en-US" dirty="0"/>
              <a:t>에서 간단하게 </a:t>
            </a:r>
            <a:r>
              <a:rPr lang="en-US" altLang="ko-KR" dirty="0" err="1"/>
              <a:t>github</a:t>
            </a:r>
            <a:r>
              <a:rPr lang="ko-KR" altLang="en-US" dirty="0"/>
              <a:t>에 업로드에 관한 공부한 내용에 대해 </a:t>
            </a:r>
            <a:r>
              <a:rPr lang="ko-KR" altLang="en-US" dirty="0" err="1"/>
              <a:t>설명드렸고</a:t>
            </a:r>
            <a:r>
              <a:rPr lang="ko-KR" altLang="en-US" dirty="0"/>
              <a:t> 다음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07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 번째로 현재 진행 상황입니다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059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번째로 공부한 내용으로 </a:t>
            </a:r>
          </a:p>
          <a:p>
            <a:r>
              <a:rPr lang="ko-KR" altLang="en-US" dirty="0" err="1"/>
              <a:t>저번주</a:t>
            </a:r>
            <a:r>
              <a:rPr lang="ko-KR" altLang="en-US" dirty="0"/>
              <a:t> 공부한 </a:t>
            </a:r>
            <a:r>
              <a:rPr lang="en-US" altLang="ko-KR" dirty="0"/>
              <a:t>MTV </a:t>
            </a:r>
            <a:r>
              <a:rPr lang="ko-KR" altLang="en-US" dirty="0"/>
              <a:t>패턴을 실습하였습니다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vscode</a:t>
            </a:r>
            <a:r>
              <a:rPr lang="ko-KR" altLang="en-US" dirty="0"/>
              <a:t>에서 </a:t>
            </a:r>
            <a:r>
              <a:rPr lang="en-US" altLang="ko-KR" dirty="0"/>
              <a:t>Django TV </a:t>
            </a:r>
            <a:r>
              <a:rPr lang="ko-KR" altLang="en-US" dirty="0"/>
              <a:t>패턴을 이용하여 웹 화면에 출력하는 것까지 완료하였습니다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아직 데이터베이스 연동까지는 해보지는 않았지만 </a:t>
            </a:r>
            <a:r>
              <a:rPr lang="en-US" altLang="ko-KR" dirty="0"/>
              <a:t>TV</a:t>
            </a:r>
            <a:r>
              <a:rPr lang="ko-KR" altLang="en-US" dirty="0"/>
              <a:t>패턴의 </a:t>
            </a:r>
            <a:r>
              <a:rPr lang="en-US" altLang="ko-KR" dirty="0"/>
              <a:t>template</a:t>
            </a:r>
            <a:r>
              <a:rPr lang="ko-KR" altLang="en-US" dirty="0"/>
              <a:t>와 </a:t>
            </a:r>
            <a:r>
              <a:rPr lang="en-US" altLang="ko-KR" dirty="0"/>
              <a:t>view </a:t>
            </a:r>
            <a:r>
              <a:rPr lang="ko-KR" altLang="en-US" dirty="0"/>
              <a:t>사용방법에 대해 이해하였기에 이번 중간고사 끝난 후 </a:t>
            </a:r>
            <a:r>
              <a:rPr lang="en-US" altLang="ko-KR" dirty="0"/>
              <a:t>M</a:t>
            </a:r>
            <a:r>
              <a:rPr lang="ko-KR" altLang="en-US" dirty="0"/>
              <a:t>패턴까지 적용하여 구체적으로 다음 발표 때 설명하도록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이상 발표를 </a:t>
            </a:r>
            <a:r>
              <a:rPr lang="ko-KR" altLang="en-US" dirty="0" err="1"/>
              <a:t>마치도록하겠습니다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403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해야할</a:t>
            </a:r>
            <a:r>
              <a:rPr lang="ko-KR" altLang="en-US" dirty="0"/>
              <a:t> 것으로 </a:t>
            </a:r>
            <a:r>
              <a:rPr lang="ko-KR" altLang="en-US" dirty="0" err="1"/>
              <a:t>메인화면</a:t>
            </a:r>
            <a:r>
              <a:rPr lang="ko-KR" altLang="en-US" dirty="0"/>
              <a:t> 구현하는 부분</a:t>
            </a:r>
            <a:r>
              <a:rPr lang="en-US" altLang="ko-KR" dirty="0"/>
              <a:t>, </a:t>
            </a:r>
            <a:r>
              <a:rPr lang="ko-KR" altLang="en-US" dirty="0"/>
              <a:t>팀원 전부 </a:t>
            </a:r>
            <a:r>
              <a:rPr lang="en-US" altLang="ko-KR" dirty="0"/>
              <a:t>git</a:t>
            </a:r>
            <a:r>
              <a:rPr lang="ko-KR" altLang="en-US" dirty="0"/>
              <a:t>을 사용할 수 있게 및</a:t>
            </a:r>
            <a:endParaRPr lang="en-US" altLang="ko-KR" dirty="0"/>
          </a:p>
          <a:p>
            <a:r>
              <a:rPr lang="en-US" altLang="ko-KR" dirty="0"/>
              <a:t>Backend</a:t>
            </a:r>
            <a:r>
              <a:rPr lang="ko-KR" altLang="en-US" dirty="0"/>
              <a:t>에서 테이블 생성이 완료되면 </a:t>
            </a:r>
            <a:r>
              <a:rPr lang="en-US" altLang="ko-KR" dirty="0" err="1"/>
              <a:t>Restapi</a:t>
            </a:r>
            <a:r>
              <a:rPr lang="en-US" altLang="ko-KR" dirty="0"/>
              <a:t> </a:t>
            </a:r>
            <a:r>
              <a:rPr lang="ko-KR" altLang="en-US" dirty="0"/>
              <a:t>연동하는 과정에 대해 공부를</a:t>
            </a:r>
            <a:r>
              <a:rPr lang="en-US" altLang="ko-KR" dirty="0"/>
              <a:t> </a:t>
            </a:r>
            <a:r>
              <a:rPr lang="ko-KR" altLang="en-US" dirty="0"/>
              <a:t>한 후 적용해보려고 합니다</a:t>
            </a:r>
            <a:r>
              <a:rPr lang="en-US" altLang="ko-KR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47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현재 동화책 실행 화면을 구현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9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뇌운동</a:t>
            </a:r>
            <a:r>
              <a:rPr lang="ko-KR" altLang="en-US" dirty="0"/>
              <a:t> 게임 첫 화면을 구현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15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스도쿠</a:t>
            </a:r>
            <a:r>
              <a:rPr lang="ko-KR" altLang="en-US" dirty="0"/>
              <a:t> 화면 화면을 구현하였습니다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구체적 설명에 대해서는 공부한 내용 </a:t>
            </a:r>
            <a:r>
              <a:rPr lang="en-US" altLang="ko-KR" dirty="0"/>
              <a:t>Chapter</a:t>
            </a:r>
            <a:r>
              <a:rPr lang="ko-KR" altLang="en-US" dirty="0"/>
              <a:t>에서 설명하도록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74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공부한 내용에 대해 설명하도록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</a:t>
            </a:r>
            <a:r>
              <a:rPr lang="ko-KR" altLang="en-US" dirty="0" err="1"/>
              <a:t>승원님</a:t>
            </a:r>
            <a:r>
              <a:rPr lang="ko-KR" altLang="en-US" dirty="0"/>
              <a:t> 발표하도록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15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재훈님이 발표하도록 하겠습니다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제가 이번에 공부한 내용은 동화책 </a:t>
            </a:r>
            <a:r>
              <a:rPr lang="ko-KR" altLang="en-US" dirty="0" err="1"/>
              <a:t>추천및</a:t>
            </a:r>
            <a:r>
              <a:rPr lang="ko-KR" altLang="en-US" dirty="0"/>
              <a:t> 실행 레이아웃 화면을 구성해보았습니다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첫 번째로 추천 </a:t>
            </a:r>
            <a:r>
              <a:rPr lang="ko-KR" altLang="en-US" dirty="0" err="1"/>
              <a:t>장면이구요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맨 위 </a:t>
            </a:r>
            <a:r>
              <a:rPr lang="ko-KR" altLang="en-US" dirty="0" err="1"/>
              <a:t>부터</a:t>
            </a:r>
            <a:r>
              <a:rPr lang="ko-KR" altLang="en-US" dirty="0"/>
              <a:t> </a:t>
            </a:r>
            <a:r>
              <a:rPr lang="en-US" altLang="ko-KR" dirty="0" err="1"/>
              <a:t>ReaingList</a:t>
            </a:r>
            <a:r>
              <a:rPr lang="en-US" altLang="ko-KR" dirty="0"/>
              <a:t>, </a:t>
            </a:r>
            <a:r>
              <a:rPr lang="ko-KR" altLang="en-US" dirty="0"/>
              <a:t>한국동화 </a:t>
            </a:r>
            <a:r>
              <a:rPr lang="en-US" altLang="ko-KR" dirty="0"/>
              <a:t>,</a:t>
            </a:r>
            <a:r>
              <a:rPr lang="ko-KR" altLang="en-US" dirty="0"/>
              <a:t>외국동화</a:t>
            </a:r>
            <a:r>
              <a:rPr lang="en-US" altLang="ko-KR" dirty="0"/>
              <a:t>, </a:t>
            </a:r>
            <a:r>
              <a:rPr lang="ko-KR" altLang="en-US" dirty="0"/>
              <a:t>추천동화</a:t>
            </a:r>
            <a:r>
              <a:rPr lang="en-US" altLang="ko-KR" dirty="0"/>
              <a:t>, advertisement</a:t>
            </a:r>
            <a:r>
              <a:rPr lang="ko-KR" altLang="en-US" dirty="0"/>
              <a:t>로 </a:t>
            </a:r>
            <a:r>
              <a:rPr lang="ko-KR" altLang="en-US" dirty="0" err="1"/>
              <a:t>구성되어있습니다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80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xml</a:t>
            </a:r>
            <a:r>
              <a:rPr lang="ko-KR" altLang="en-US" dirty="0"/>
              <a:t>파일을 소개하겠습니다</a:t>
            </a:r>
            <a:r>
              <a:rPr lang="en-US" altLang="ko-KR" dirty="0"/>
              <a:t>. </a:t>
            </a:r>
            <a:r>
              <a:rPr lang="en-US" altLang="ko-KR" dirty="0" err="1"/>
              <a:t>constLayout</a:t>
            </a:r>
            <a:r>
              <a:rPr lang="ko-KR" altLang="en-US" dirty="0"/>
              <a:t>을 </a:t>
            </a:r>
            <a:r>
              <a:rPr lang="ko-KR" altLang="en-US" dirty="0" err="1"/>
              <a:t>리니어로</a:t>
            </a:r>
            <a:r>
              <a:rPr lang="ko-KR" altLang="en-US" dirty="0"/>
              <a:t> 바꾸어 </a:t>
            </a:r>
            <a:r>
              <a:rPr lang="ko-KR" altLang="en-US" dirty="0" err="1"/>
              <a:t>버티컬로</a:t>
            </a:r>
            <a:r>
              <a:rPr lang="ko-KR" altLang="en-US" dirty="0"/>
              <a:t> 정렬하였고</a:t>
            </a:r>
          </a:p>
          <a:p>
            <a:r>
              <a:rPr lang="en-US" altLang="ko-KR" dirty="0"/>
              <a:t>gravity</a:t>
            </a:r>
            <a:r>
              <a:rPr lang="ko-KR" altLang="en-US" dirty="0"/>
              <a:t>는 </a:t>
            </a:r>
            <a:r>
              <a:rPr lang="en-US" altLang="ko-KR" dirty="0"/>
              <a:t>top</a:t>
            </a:r>
            <a:r>
              <a:rPr lang="ko-KR" altLang="en-US" dirty="0"/>
              <a:t>을 주었습니다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텍스트 뷰를 주어 </a:t>
            </a:r>
            <a:r>
              <a:rPr lang="en-US" altLang="ko-KR" dirty="0" err="1"/>
              <a:t>ReadingList</a:t>
            </a:r>
            <a:r>
              <a:rPr lang="ko-KR" altLang="en-US" dirty="0"/>
              <a:t>를 </a:t>
            </a:r>
            <a:r>
              <a:rPr lang="ko-KR" altLang="en-US" dirty="0" err="1"/>
              <a:t>적었구요</a:t>
            </a:r>
            <a:r>
              <a:rPr lang="en-US" altLang="ko-KR" dirty="0"/>
              <a:t>. </a:t>
            </a:r>
            <a:r>
              <a:rPr lang="ko-KR" altLang="en-US" dirty="0"/>
              <a:t>다시 리니어 레이아웃을 만들어</a:t>
            </a:r>
          </a:p>
          <a:p>
            <a:r>
              <a:rPr lang="en-US" altLang="ko-KR" dirty="0"/>
              <a:t>horizontal</a:t>
            </a:r>
            <a:r>
              <a:rPr lang="ko-KR" altLang="en-US" dirty="0"/>
              <a:t>을 주어 </a:t>
            </a:r>
            <a:r>
              <a:rPr lang="en-US" altLang="ko-KR" dirty="0" err="1"/>
              <a:t>TextView</a:t>
            </a:r>
            <a:r>
              <a:rPr lang="ko-KR" altLang="en-US" dirty="0"/>
              <a:t>들을 가로로 배치를 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DFBA8-6B52-4F42-A589-577AB52928C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85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14000"/>
              </a:lnSpc>
              <a:defRPr sz="6000" b="0" cap="none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2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6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3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1" kern="1200" spc="8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930"/>
        </a:spcBef>
        <a:buFont typeface="Corbel" panose="020B0503020204020204" pitchFamily="34" charset="0"/>
        <a:buNone/>
        <a:defRPr sz="2100" b="0" kern="1200" spc="3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930"/>
        </a:spcBef>
        <a:buFont typeface="Corbel" panose="020B0503020204020204" pitchFamily="34" charset="0"/>
        <a:buNone/>
        <a:defRPr sz="1800" kern="1200" spc="3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4000"/>
        </a:lnSpc>
        <a:spcBef>
          <a:spcPts val="930"/>
        </a:spcBef>
        <a:buFont typeface="Corbel" panose="020B0503020204020204" pitchFamily="34" charset="0"/>
        <a:buChar char="–"/>
        <a:defRPr sz="1600" i="0" kern="1200" spc="3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4000"/>
        </a:lnSpc>
        <a:spcBef>
          <a:spcPts val="930"/>
        </a:spcBef>
        <a:buFont typeface="Corbel" panose="020B0503020204020204" pitchFamily="34" charset="0"/>
        <a:buChar char="–"/>
        <a:defRPr sz="1600" kern="1200" spc="3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4000"/>
        </a:lnSpc>
        <a:spcBef>
          <a:spcPts val="930"/>
        </a:spcBef>
        <a:buFont typeface="Corbel" panose="020B0503020204020204" pitchFamily="34" charset="0"/>
        <a:buChar char="–"/>
        <a:defRPr sz="1600" i="0" kern="1200" spc="3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그물망으로 연결된 금속성 구">
            <a:extLst>
              <a:ext uri="{FF2B5EF4-FFF2-40B4-BE49-F238E27FC236}">
                <a16:creationId xmlns:a16="http://schemas.microsoft.com/office/drawing/2014/main" id="{0176626E-31D0-4135-9410-F3F44F459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" b="-1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CB28B5D-F61C-4359-A650-09B530569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ko-KR" altLang="en-US" sz="3600">
                <a:solidFill>
                  <a:schemeClr val="bg1"/>
                </a:solidFill>
              </a:rPr>
              <a:t>적지 </a:t>
            </a:r>
            <a:r>
              <a:rPr lang="en-US" altLang="ko-KR" sz="3600">
                <a:solidFill>
                  <a:schemeClr val="bg1"/>
                </a:solidFill>
              </a:rPr>
              <a:t>Team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8BDC27-1566-4A11-BE11-AB05D91E7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 lnSpcReduction="10000"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1752140 </a:t>
            </a:r>
            <a:r>
              <a:rPr lang="ko-KR" altLang="en-US" sz="2000" dirty="0" err="1">
                <a:solidFill>
                  <a:schemeClr val="bg1"/>
                </a:solidFill>
              </a:rPr>
              <a:t>이경창</a:t>
            </a:r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en-US" altLang="ko-KR" sz="2000" dirty="0">
                <a:solidFill>
                  <a:schemeClr val="bg1"/>
                </a:solidFill>
              </a:rPr>
              <a:t>1852423 </a:t>
            </a:r>
            <a:r>
              <a:rPr lang="ko-KR" altLang="en-US" sz="2000" dirty="0">
                <a:solidFill>
                  <a:schemeClr val="bg1"/>
                </a:solidFill>
              </a:rPr>
              <a:t>이재훈</a:t>
            </a:r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en-US" altLang="ko-KR" sz="2000" dirty="0">
                <a:solidFill>
                  <a:schemeClr val="bg1"/>
                </a:solidFill>
              </a:rPr>
              <a:t>1852457 </a:t>
            </a:r>
            <a:r>
              <a:rPr lang="ko-KR" altLang="en-US" sz="2000" dirty="0" err="1">
                <a:solidFill>
                  <a:schemeClr val="bg1"/>
                </a:solidFill>
              </a:rPr>
              <a:t>채승원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CE2C0A0-950A-4A54-AEBE-1850A5E9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37" y="2747601"/>
            <a:ext cx="8229600" cy="1143000"/>
          </a:xfrm>
        </p:spPr>
        <p:txBody>
          <a:bodyPr/>
          <a:lstStyle/>
          <a:p>
            <a:r>
              <a:rPr lang="en-US" altLang="ko-KR" dirty="0"/>
              <a:t>Xml</a:t>
            </a:r>
            <a:r>
              <a:rPr lang="ko-KR" altLang="en-US" dirty="0"/>
              <a:t>화면</a:t>
            </a:r>
          </a:p>
        </p:txBody>
      </p:sp>
      <p:pic>
        <p:nvPicPr>
          <p:cNvPr id="5" name="Picture 2" descr="C:\Users\cms88\OneDrive\바탕 화면\공부내용\다이어리xml코드.PNG">
            <a:extLst>
              <a:ext uri="{FF2B5EF4-FFF2-40B4-BE49-F238E27FC236}">
                <a16:creationId xmlns:a16="http://schemas.microsoft.com/office/drawing/2014/main" id="{E91908AF-7B29-4C0A-AE9D-86752987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39" y="376721"/>
            <a:ext cx="5453083" cy="61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2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4E145D-5F91-4D52-947E-F6CE9409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/>
              <a:t>결과 화면</a:t>
            </a:r>
            <a:endParaRPr lang="ko-KR" altLang="en-US" dirty="0"/>
          </a:p>
        </p:txBody>
      </p:sp>
      <p:pic>
        <p:nvPicPr>
          <p:cNvPr id="4" name="Picture 2" descr="C:\Users\cms88\OneDrive\바탕 화면\공부내용\다이어리 첫화면.PNG">
            <a:extLst>
              <a:ext uri="{FF2B5EF4-FFF2-40B4-BE49-F238E27FC236}">
                <a16:creationId xmlns:a16="http://schemas.microsoft.com/office/drawing/2014/main" id="{25E9C55F-DBFD-4C0F-825F-6644AAD5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69" y="1249921"/>
            <a:ext cx="2418053" cy="4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ms88\OneDrive\바탕 화면\공부내용\공부내용163.PNG">
            <a:extLst>
              <a:ext uri="{FF2B5EF4-FFF2-40B4-BE49-F238E27FC236}">
                <a16:creationId xmlns:a16="http://schemas.microsoft.com/office/drawing/2014/main" id="{58356C5A-E517-419C-B545-A15248DA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98" y="987704"/>
            <a:ext cx="2235477" cy="491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ms88\OneDrive\바탕 화면\공부내용\다이어리 입력.PNG">
            <a:extLst>
              <a:ext uri="{FF2B5EF4-FFF2-40B4-BE49-F238E27FC236}">
                <a16:creationId xmlns:a16="http://schemas.microsoft.com/office/drawing/2014/main" id="{8A5D9502-1878-48E6-A0BC-3308E385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16" y="1938231"/>
            <a:ext cx="2379284" cy="39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3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D2B929-172C-4E8C-9714-BF5D3129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705113"/>
            <a:ext cx="3870960" cy="3272527"/>
          </a:xfrm>
        </p:spPr>
        <p:txBody>
          <a:bodyPr/>
          <a:lstStyle/>
          <a:p>
            <a:pPr algn="ctr"/>
            <a:r>
              <a:rPr lang="ko-KR" altLang="en-US" sz="3600" dirty="0"/>
              <a:t>공부한 내용</a:t>
            </a:r>
            <a:br>
              <a:rPr lang="en-US" altLang="ko-KR" sz="3600" dirty="0"/>
            </a:br>
            <a:r>
              <a:rPr lang="en-US" altLang="ko-KR" sz="3600" dirty="0"/>
              <a:t>(</a:t>
            </a:r>
            <a:r>
              <a:rPr lang="ko-KR" altLang="en-US" sz="3600" dirty="0"/>
              <a:t>이재훈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341095C-44EF-477B-93AA-A005CD38F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32435" y="705113"/>
            <a:ext cx="3838113" cy="5440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8FD7C-0982-4E92-9F44-ADA28D4AD6F9}"/>
              </a:ext>
            </a:extLst>
          </p:cNvPr>
          <p:cNvSpPr txBox="1"/>
          <p:nvPr/>
        </p:nvSpPr>
        <p:spPr>
          <a:xfrm>
            <a:off x="495300" y="3425294"/>
            <a:ext cx="37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Microsoft GothicNeo (제목)"/>
              </a:rPr>
              <a:t>1.</a:t>
            </a:r>
            <a:r>
              <a:rPr lang="ko-KR" altLang="en-US" sz="3600" b="1" dirty="0">
                <a:latin typeface="Microsoft GothicNeo (제목)"/>
              </a:rPr>
              <a:t>동화책 추천장면</a:t>
            </a:r>
          </a:p>
        </p:txBody>
      </p:sp>
    </p:spTree>
    <p:extLst>
      <p:ext uri="{BB962C8B-B14F-4D97-AF65-F5344CB8AC3E}">
        <p14:creationId xmlns:p14="http://schemas.microsoft.com/office/powerpoint/2010/main" val="57393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532AC8-316D-4A5C-B739-F63462334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979" y="633022"/>
            <a:ext cx="5449021" cy="55919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F3E686A-1AE8-416A-8D3A-7ACA6A9F3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633022"/>
            <a:ext cx="5513096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C872806-79AB-4784-965D-7B4EC0BF0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0969" y="418680"/>
            <a:ext cx="5383727" cy="60206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62F4BE4-6D7C-4F23-8464-7EF0DD1C3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84696" y="418679"/>
            <a:ext cx="5633137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8D60314-80F5-4C69-AC39-A5585E69F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6444" y="494890"/>
            <a:ext cx="5522515" cy="58682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67D3A89-3DA8-47E8-945B-F8710F2F7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48960" y="509180"/>
            <a:ext cx="5577595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06BD20-2787-4B20-8DCD-A6E5281D7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52285" y="835988"/>
            <a:ext cx="6487430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780AA9-2FC0-4D38-9D6B-58C96993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705113"/>
            <a:ext cx="3780571" cy="5197498"/>
          </a:xfrm>
        </p:spPr>
        <p:txBody>
          <a:bodyPr/>
          <a:lstStyle/>
          <a:p>
            <a:r>
              <a:rPr lang="en-US" altLang="ko-KR" sz="3600" dirty="0"/>
              <a:t>2.</a:t>
            </a:r>
            <a:r>
              <a:rPr lang="ko-KR" altLang="en-US" sz="3600" dirty="0"/>
              <a:t>동화책 실행장면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60F761-D966-433D-A37B-6435045B4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35495" y="151943"/>
            <a:ext cx="3172267" cy="65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2E3E4B4-771F-4F78-A306-22276E908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7585" y="447259"/>
            <a:ext cx="5153072" cy="596348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D78FEEE-B54C-430E-8D44-C53DDE1A0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30657" y="466311"/>
            <a:ext cx="5200877" cy="59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BBC91A9-0ABF-4919-8ECB-57483A35B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49901" y="490127"/>
            <a:ext cx="4650379" cy="58777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D8BB8D2-B734-49DC-B393-883D84D7A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00280" y="466311"/>
            <a:ext cx="4580579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830906-9805-47FF-B8C7-58B571A7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FB68B6-48A0-4D35-8C6E-E9A674219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ko-KR" sz="4000" dirty="0"/>
              <a:t>1. </a:t>
            </a:r>
            <a:r>
              <a:rPr lang="ko-KR" altLang="en-US" sz="4000" dirty="0"/>
              <a:t>현재 진행 상황</a:t>
            </a:r>
            <a:endParaRPr lang="en-US" altLang="ko-KR" sz="4000" dirty="0"/>
          </a:p>
          <a:p>
            <a:pPr algn="ctr"/>
            <a:r>
              <a:rPr lang="en-US" altLang="ko-KR" sz="4000" dirty="0"/>
              <a:t>2. </a:t>
            </a:r>
            <a:r>
              <a:rPr lang="ko-KR" altLang="en-US" sz="4000" dirty="0"/>
              <a:t>공부한 내용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199219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55A32D-1866-4AF6-90ED-EC99362DE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0256" y="432969"/>
            <a:ext cx="5119755" cy="553834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8D516E1-12D7-4339-BCA5-4847A15D45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80011" y="432969"/>
            <a:ext cx="5592319" cy="55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원통형 103">
            <a:extLst>
              <a:ext uri="{FF2B5EF4-FFF2-40B4-BE49-F238E27FC236}">
                <a16:creationId xmlns:a16="http://schemas.microsoft.com/office/drawing/2014/main" id="{89E00057-529E-4DA3-BFE7-BA92641F509C}"/>
              </a:ext>
            </a:extLst>
          </p:cNvPr>
          <p:cNvSpPr/>
          <p:nvPr/>
        </p:nvSpPr>
        <p:spPr>
          <a:xfrm>
            <a:off x="5426832" y="5697055"/>
            <a:ext cx="771733" cy="9559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9C57D0F0-2DFD-4D5D-8E58-A40D126A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공부한 내용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 err="1"/>
              <a:t>이경창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77EDE44-6880-4DD5-8B67-1AC31A1BC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/>
              <a:t>GITHUB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B469A09-A66F-477F-B618-5A10931981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ko-KR" altLang="en-US" sz="1000" dirty="0"/>
              <a:t>사진 주소 </a:t>
            </a:r>
            <a:r>
              <a:rPr lang="en-US" altLang="ko-KR" sz="1000" dirty="0"/>
              <a:t>: https://velog.io/@pokoed/2020-03-05-10%EB%B6%84%EB%A7%8C%EC%97%90-%EB%B0%B0%EC%9A%B0%EB%8A%94-Github-%EC%BB%A4%EB%B0%8B</a:t>
            </a:r>
            <a:endParaRPr lang="ko-KR" altLang="en-US" sz="100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978994EC-8DC1-488A-970E-F81304003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MTV, DJANGO</a:t>
            </a:r>
            <a:endParaRPr lang="ko-KR" altLang="en-US" dirty="0"/>
          </a:p>
        </p:txBody>
      </p:sp>
      <p:pic>
        <p:nvPicPr>
          <p:cNvPr id="12" name="내용 개체 틀 11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ABFEF873-11BD-4263-A292-6BBF7DED5F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0" y="1116199"/>
            <a:ext cx="2857500" cy="1464441"/>
          </a:xfrm>
        </p:spPr>
      </p:pic>
      <p:sp>
        <p:nvSpPr>
          <p:cNvPr id="37" name="순서도: 연결자 36">
            <a:extLst>
              <a:ext uri="{FF2B5EF4-FFF2-40B4-BE49-F238E27FC236}">
                <a16:creationId xmlns:a16="http://schemas.microsoft.com/office/drawing/2014/main" id="{A2275939-F63A-456E-AF26-BDBD97A2C640}"/>
              </a:ext>
            </a:extLst>
          </p:cNvPr>
          <p:cNvSpPr/>
          <p:nvPr/>
        </p:nvSpPr>
        <p:spPr>
          <a:xfrm>
            <a:off x="8407952" y="4921310"/>
            <a:ext cx="701045" cy="7393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순서도: 연결자 37">
            <a:extLst>
              <a:ext uri="{FF2B5EF4-FFF2-40B4-BE49-F238E27FC236}">
                <a16:creationId xmlns:a16="http://schemas.microsoft.com/office/drawing/2014/main" id="{DE91E92A-5C7E-4D8B-873B-2F01909343D4}"/>
              </a:ext>
            </a:extLst>
          </p:cNvPr>
          <p:cNvSpPr/>
          <p:nvPr/>
        </p:nvSpPr>
        <p:spPr>
          <a:xfrm>
            <a:off x="7218338" y="5736801"/>
            <a:ext cx="771733" cy="777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순서도: 연결자 38">
            <a:extLst>
              <a:ext uri="{FF2B5EF4-FFF2-40B4-BE49-F238E27FC236}">
                <a16:creationId xmlns:a16="http://schemas.microsoft.com/office/drawing/2014/main" id="{B3E61DB4-B4EC-46E0-8E95-A694C1C68F0C}"/>
              </a:ext>
            </a:extLst>
          </p:cNvPr>
          <p:cNvSpPr/>
          <p:nvPr/>
        </p:nvSpPr>
        <p:spPr>
          <a:xfrm>
            <a:off x="9658596" y="5762596"/>
            <a:ext cx="628653" cy="7007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5025AADF-573B-4C0D-A9AB-09D1A0BC1B44}"/>
              </a:ext>
            </a:extLst>
          </p:cNvPr>
          <p:cNvCxnSpPr>
            <a:cxnSpLocks/>
          </p:cNvCxnSpPr>
          <p:nvPr/>
        </p:nvCxnSpPr>
        <p:spPr>
          <a:xfrm flipV="1">
            <a:off x="7915986" y="5501734"/>
            <a:ext cx="411480" cy="26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59E846CD-9FA4-457B-8A72-481EA5034BC8}"/>
              </a:ext>
            </a:extLst>
          </p:cNvPr>
          <p:cNvCxnSpPr>
            <a:cxnSpLocks/>
          </p:cNvCxnSpPr>
          <p:nvPr/>
        </p:nvCxnSpPr>
        <p:spPr>
          <a:xfrm>
            <a:off x="9153026" y="5588502"/>
            <a:ext cx="394340" cy="350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5EBB8D27-C504-4168-B673-2C337514F913}"/>
              </a:ext>
            </a:extLst>
          </p:cNvPr>
          <p:cNvCxnSpPr>
            <a:cxnSpLocks/>
          </p:cNvCxnSpPr>
          <p:nvPr/>
        </p:nvCxnSpPr>
        <p:spPr>
          <a:xfrm flipH="1">
            <a:off x="8278537" y="5661768"/>
            <a:ext cx="216108" cy="23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27850EFF-A325-463A-AA56-0A1657DDB98A}"/>
              </a:ext>
            </a:extLst>
          </p:cNvPr>
          <p:cNvCxnSpPr>
            <a:cxnSpLocks/>
          </p:cNvCxnSpPr>
          <p:nvPr/>
        </p:nvCxnSpPr>
        <p:spPr>
          <a:xfrm flipH="1" flipV="1">
            <a:off x="9395223" y="5434995"/>
            <a:ext cx="252419" cy="328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1FB00AC0-4D74-4193-AD98-F370EF55972D}"/>
              </a:ext>
            </a:extLst>
          </p:cNvPr>
          <p:cNvCxnSpPr>
            <a:cxnSpLocks/>
          </p:cNvCxnSpPr>
          <p:nvPr/>
        </p:nvCxnSpPr>
        <p:spPr>
          <a:xfrm flipH="1">
            <a:off x="8082202" y="6191533"/>
            <a:ext cx="1352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8B5274DA-02C4-4C92-9FCD-838C2B7D5567}"/>
              </a:ext>
            </a:extLst>
          </p:cNvPr>
          <p:cNvCxnSpPr>
            <a:cxnSpLocks/>
          </p:cNvCxnSpPr>
          <p:nvPr/>
        </p:nvCxnSpPr>
        <p:spPr>
          <a:xfrm>
            <a:off x="8082202" y="6335857"/>
            <a:ext cx="1417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A93328B-6166-4B52-BE35-1F775D83ADD1}"/>
              </a:ext>
            </a:extLst>
          </p:cNvPr>
          <p:cNvSpPr txBox="1"/>
          <p:nvPr/>
        </p:nvSpPr>
        <p:spPr>
          <a:xfrm>
            <a:off x="8082203" y="5161464"/>
            <a:ext cx="1352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View</a:t>
            </a:r>
            <a:endParaRPr lang="ko-KR" alt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68DE99-3023-473B-9541-B95D210066B2}"/>
              </a:ext>
            </a:extLst>
          </p:cNvPr>
          <p:cNvSpPr txBox="1"/>
          <p:nvPr/>
        </p:nvSpPr>
        <p:spPr>
          <a:xfrm>
            <a:off x="6910896" y="6035829"/>
            <a:ext cx="1352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Model</a:t>
            </a:r>
            <a:endParaRPr lang="ko-KR" alt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0D3507-4FE8-4B6F-AB16-81235FADEC4A}"/>
              </a:ext>
            </a:extLst>
          </p:cNvPr>
          <p:cNvSpPr txBox="1"/>
          <p:nvPr/>
        </p:nvSpPr>
        <p:spPr>
          <a:xfrm>
            <a:off x="9288082" y="6006167"/>
            <a:ext cx="1352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Template</a:t>
            </a:r>
            <a:endParaRPr lang="ko-KR" altLang="en-US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B3ECB1-A242-4CAA-AA83-FDE7AE041D7F}"/>
              </a:ext>
            </a:extLst>
          </p:cNvPr>
          <p:cNvSpPr txBox="1"/>
          <p:nvPr/>
        </p:nvSpPr>
        <p:spPr>
          <a:xfrm>
            <a:off x="7587170" y="3989781"/>
            <a:ext cx="2183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Client</a:t>
            </a:r>
            <a:endParaRPr lang="ko-KR" altLang="en-US" sz="10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EFF86E5A-8C01-4636-BA3A-F5FE1F5F71D7}"/>
              </a:ext>
            </a:extLst>
          </p:cNvPr>
          <p:cNvCxnSpPr>
            <a:cxnSpLocks/>
          </p:cNvCxnSpPr>
          <p:nvPr/>
        </p:nvCxnSpPr>
        <p:spPr>
          <a:xfrm flipV="1">
            <a:off x="8594725" y="4435898"/>
            <a:ext cx="0" cy="36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E7C3EEF-4265-48B3-BC7A-C8EB5B52EC51}"/>
              </a:ext>
            </a:extLst>
          </p:cNvPr>
          <p:cNvCxnSpPr>
            <a:cxnSpLocks/>
          </p:cNvCxnSpPr>
          <p:nvPr/>
        </p:nvCxnSpPr>
        <p:spPr>
          <a:xfrm>
            <a:off x="8879205" y="4435898"/>
            <a:ext cx="0" cy="31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7448842-78B4-442E-8211-506AD976186A}"/>
              </a:ext>
            </a:extLst>
          </p:cNvPr>
          <p:cNvSpPr txBox="1"/>
          <p:nvPr/>
        </p:nvSpPr>
        <p:spPr>
          <a:xfrm>
            <a:off x="7736220" y="4487861"/>
            <a:ext cx="1142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request</a:t>
            </a:r>
            <a:endParaRPr lang="ko-KR" altLang="en-US" sz="1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AC9C46-69B6-4269-850C-07B5F848AD6F}"/>
              </a:ext>
            </a:extLst>
          </p:cNvPr>
          <p:cNvSpPr txBox="1"/>
          <p:nvPr/>
        </p:nvSpPr>
        <p:spPr>
          <a:xfrm>
            <a:off x="8943745" y="4446981"/>
            <a:ext cx="1142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response</a:t>
            </a:r>
            <a:endParaRPr lang="ko-KR" altLang="en-US" sz="1000" dirty="0"/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59EE2616-AECC-4451-912B-82BC13A2F51B}"/>
              </a:ext>
            </a:extLst>
          </p:cNvPr>
          <p:cNvCxnSpPr>
            <a:cxnSpLocks/>
          </p:cNvCxnSpPr>
          <p:nvPr/>
        </p:nvCxnSpPr>
        <p:spPr>
          <a:xfrm>
            <a:off x="6374378" y="6046060"/>
            <a:ext cx="648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8F639BBE-C929-45FF-A85D-2B96B91F66A9}"/>
              </a:ext>
            </a:extLst>
          </p:cNvPr>
          <p:cNvCxnSpPr>
            <a:cxnSpLocks/>
          </p:cNvCxnSpPr>
          <p:nvPr/>
        </p:nvCxnSpPr>
        <p:spPr>
          <a:xfrm flipH="1">
            <a:off x="6374378" y="6463367"/>
            <a:ext cx="6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8AE3FA-54AC-47FE-909C-115AB0C46055}"/>
              </a:ext>
            </a:extLst>
          </p:cNvPr>
          <p:cNvSpPr txBox="1"/>
          <p:nvPr/>
        </p:nvSpPr>
        <p:spPr>
          <a:xfrm>
            <a:off x="5130823" y="6089636"/>
            <a:ext cx="1352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DB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51905F-8CBE-4B64-B79F-DF5E4EAB53E9}"/>
              </a:ext>
            </a:extLst>
          </p:cNvPr>
          <p:cNvSpPr txBox="1"/>
          <p:nvPr/>
        </p:nvSpPr>
        <p:spPr>
          <a:xfrm>
            <a:off x="6466824" y="5698949"/>
            <a:ext cx="1132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ORM</a:t>
            </a:r>
            <a:endParaRPr lang="ko-KR" altLang="en-US" sz="1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BAFD7A-0ACF-4974-AE2C-2F72AB78A298}"/>
              </a:ext>
            </a:extLst>
          </p:cNvPr>
          <p:cNvSpPr txBox="1"/>
          <p:nvPr/>
        </p:nvSpPr>
        <p:spPr>
          <a:xfrm>
            <a:off x="9515238" y="5374983"/>
            <a:ext cx="1132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render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375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7" grpId="0" build="p"/>
      <p:bldP spid="8" grpId="0" build="p"/>
      <p:bldP spid="9" grpId="0" build="p"/>
      <p:bldP spid="37" grpId="0" animBg="1"/>
      <p:bldP spid="38" grpId="0" animBg="1"/>
      <p:bldP spid="39" grpId="0" animBg="1"/>
      <p:bldP spid="46" grpId="0"/>
      <p:bldP spid="47" grpId="0"/>
      <p:bldP spid="48" grpId="0"/>
      <p:bldP spid="49" grpId="0"/>
      <p:bldP spid="52" grpId="0"/>
      <p:bldP spid="53" grpId="0"/>
      <p:bldP spid="56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01C252-6EEF-4422-903C-785444B7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Git</a:t>
            </a:r>
            <a:r>
              <a:rPr lang="ko-KR" altLang="en-US" dirty="0"/>
              <a:t>은</a:t>
            </a:r>
            <a:r>
              <a:rPr lang="en-US" altLang="ko-KR" dirty="0"/>
              <a:t> </a:t>
            </a:r>
            <a:r>
              <a:rPr lang="ko-KR" altLang="en-US" dirty="0"/>
              <a:t>어디서</a:t>
            </a:r>
            <a:r>
              <a:rPr lang="en-US" altLang="ko-KR" dirty="0"/>
              <a:t>?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C6EC2D-1668-4D1D-AA98-AA5D3424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Autofit/>
          </a:bodyPr>
          <a:lstStyle/>
          <a:p>
            <a:r>
              <a:rPr lang="en-US" altLang="ko-KR" sz="2500" dirty="0">
                <a:solidFill>
                  <a:schemeClr val="tx1"/>
                </a:solidFill>
              </a:rPr>
              <a:t>GitHub, Repository</a:t>
            </a:r>
            <a:r>
              <a:rPr lang="ko-KR" altLang="en-US" sz="2500" dirty="0">
                <a:solidFill>
                  <a:schemeClr val="tx1"/>
                </a:solidFill>
              </a:rPr>
              <a:t> 생성 후</a:t>
            </a:r>
            <a:endParaRPr lang="en-US" altLang="ko-KR" sz="2500" dirty="0">
              <a:solidFill>
                <a:schemeClr val="tx1"/>
              </a:solidFill>
            </a:endParaRPr>
          </a:p>
          <a:p>
            <a:r>
              <a:rPr lang="en-US" altLang="ko-KR" sz="2500" dirty="0">
                <a:solidFill>
                  <a:schemeClr val="tx1"/>
                </a:solidFill>
              </a:rPr>
              <a:t>root</a:t>
            </a:r>
            <a:r>
              <a:rPr lang="ko-KR" altLang="en-US" sz="2500" dirty="0">
                <a:solidFill>
                  <a:schemeClr val="tx1"/>
                </a:solidFill>
              </a:rPr>
              <a:t>부터 </a:t>
            </a:r>
            <a:r>
              <a:rPr lang="en-US" altLang="ko-KR" sz="2500" dirty="0">
                <a:solidFill>
                  <a:schemeClr val="tx1"/>
                </a:solidFill>
              </a:rPr>
              <a:t>branch </a:t>
            </a:r>
            <a:r>
              <a:rPr lang="ko-KR" altLang="en-US" sz="2500" dirty="0">
                <a:solidFill>
                  <a:schemeClr val="tx1"/>
                </a:solidFill>
              </a:rPr>
              <a:t>생성한 후의 모습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394544-ABF4-410B-AFCB-10DFD6CCD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45927136">
            <a:extLst>
              <a:ext uri="{FF2B5EF4-FFF2-40B4-BE49-F238E27FC236}">
                <a16:creationId xmlns:a16="http://schemas.microsoft.com/office/drawing/2014/main" id="{AFE2D1E0-564F-4701-A752-FEECD40C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18" y="3147900"/>
            <a:ext cx="5400675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125BBAB-6A98-4BA9-A77E-A87B868A4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17" y="296888"/>
            <a:ext cx="2143125" cy="214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EC36AA-AD81-462F-AE95-E60DE52CCC8C}"/>
              </a:ext>
            </a:extLst>
          </p:cNvPr>
          <p:cNvSpPr txBox="1"/>
          <p:nvPr/>
        </p:nvSpPr>
        <p:spPr>
          <a:xfrm>
            <a:off x="1332518" y="2613790"/>
            <a:ext cx="5400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사진 주소 </a:t>
            </a:r>
            <a:r>
              <a:rPr lang="en-US" altLang="ko-KR" sz="1000" dirty="0"/>
              <a:t>: https://marketplace.visualstudio.com/items?itemName=McCarter.start-git-bash</a:t>
            </a:r>
            <a:endParaRPr lang="ko-KR" alt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DD152-97C9-4BAB-870C-DD05E1D9E6BD}"/>
              </a:ext>
            </a:extLst>
          </p:cNvPr>
          <p:cNvSpPr txBox="1"/>
          <p:nvPr/>
        </p:nvSpPr>
        <p:spPr>
          <a:xfrm>
            <a:off x="1210598" y="6382903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사진 주소 </a:t>
            </a:r>
            <a:r>
              <a:rPr lang="en-US" altLang="ko-KR" sz="1000" dirty="0"/>
              <a:t>: </a:t>
            </a:r>
            <a:r>
              <a:rPr lang="en-US" altLang="ko-KR" sz="1000" kern="0" spc="0" dirty="0">
                <a:solidFill>
                  <a:srgbClr val="000000"/>
                </a:solidFill>
                <a:effectLst/>
                <a:latin typeface="한컴돋움" panose="02030600000101010101" pitchFamily="18" charset="2"/>
              </a:rPr>
              <a:t>https://youtu.be/iiAlXe8H5y8</a:t>
            </a:r>
            <a:endParaRPr lang="en-US" altLang="ko-KR" sz="1000" kern="0" spc="0" dirty="0">
              <a:solidFill>
                <a:srgbClr val="000000"/>
              </a:solidFill>
              <a:effectLst/>
            </a:endParaRPr>
          </a:p>
          <a:p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707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4DA34E-FFFC-4B18-BC14-88B881C97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095" y="1215660"/>
            <a:ext cx="2796066" cy="1415779"/>
          </a:xfrm>
        </p:spPr>
        <p:txBody>
          <a:bodyPr/>
          <a:lstStyle/>
          <a:p>
            <a:r>
              <a:rPr lang="en-US" altLang="ko-KR" dirty="0"/>
              <a:t>Git branch</a:t>
            </a:r>
          </a:p>
          <a:p>
            <a:r>
              <a:rPr lang="en-US" altLang="ko-KR" dirty="0"/>
              <a:t>: </a:t>
            </a:r>
            <a:r>
              <a:rPr lang="ko-KR" altLang="en-US" dirty="0"/>
              <a:t>어떤</a:t>
            </a:r>
            <a:r>
              <a:rPr lang="en-US" altLang="ko-KR" dirty="0"/>
              <a:t> branch</a:t>
            </a:r>
            <a:r>
              <a:rPr lang="ko-KR" altLang="en-US" dirty="0"/>
              <a:t>가 있는지 확인 할 때 사용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104B9E-675C-4C15-ABFE-0D69C5E8D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13387896">
            <a:extLst>
              <a:ext uri="{FF2B5EF4-FFF2-40B4-BE49-F238E27FC236}">
                <a16:creationId xmlns:a16="http://schemas.microsoft.com/office/drawing/2014/main" id="{41CE1AF5-8372-4567-882B-3B8F5FA1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1" y="1286782"/>
            <a:ext cx="6371780" cy="10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213452280">
            <a:extLst>
              <a:ext uri="{FF2B5EF4-FFF2-40B4-BE49-F238E27FC236}">
                <a16:creationId xmlns:a16="http://schemas.microsoft.com/office/drawing/2014/main" id="{70D01053-E9AD-48E8-B311-F6F64A29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0" y="4653280"/>
            <a:ext cx="6371780" cy="15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텍스트 개체 틀 3">
            <a:extLst>
              <a:ext uri="{FF2B5EF4-FFF2-40B4-BE49-F238E27FC236}">
                <a16:creationId xmlns:a16="http://schemas.microsoft.com/office/drawing/2014/main" id="{8344EB0B-7AB0-41FC-AC30-9A5B7FE2B435}"/>
              </a:ext>
            </a:extLst>
          </p:cNvPr>
          <p:cNvSpPr txBox="1">
            <a:spLocks/>
          </p:cNvSpPr>
          <p:nvPr/>
        </p:nvSpPr>
        <p:spPr>
          <a:xfrm>
            <a:off x="8885095" y="2793702"/>
            <a:ext cx="2796066" cy="1415779"/>
          </a:xfrm>
          <a:prstGeom prst="rect">
            <a:avLst/>
          </a:prstGeom>
        </p:spPr>
        <p:txBody>
          <a:bodyPr lIns="109728" tIns="109728" rIns="109728" bIns="91440"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8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Git branch test1</a:t>
            </a:r>
          </a:p>
          <a:p>
            <a:r>
              <a:rPr lang="en-US" altLang="ko-KR" dirty="0"/>
              <a:t>: test1</a:t>
            </a:r>
            <a:r>
              <a:rPr lang="ko-KR" altLang="en-US" dirty="0"/>
              <a:t>이라는 </a:t>
            </a:r>
            <a:r>
              <a:rPr lang="en-US" altLang="ko-KR" dirty="0"/>
              <a:t>branch </a:t>
            </a:r>
            <a:r>
              <a:rPr lang="ko-KR" altLang="en-US" dirty="0"/>
              <a:t>생성</a:t>
            </a:r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D80644B2-9129-4367-A7CF-F96A3802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0" y="2793702"/>
            <a:ext cx="6371780" cy="1290618"/>
          </a:xfrm>
          <a:prstGeom prst="rect">
            <a:avLst/>
          </a:prstGeom>
        </p:spPr>
      </p:pic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F6082C3E-2845-466B-938C-CA15190DB3A9}"/>
              </a:ext>
            </a:extLst>
          </p:cNvPr>
          <p:cNvSpPr txBox="1">
            <a:spLocks/>
          </p:cNvSpPr>
          <p:nvPr/>
        </p:nvSpPr>
        <p:spPr>
          <a:xfrm>
            <a:off x="8885095" y="4653280"/>
            <a:ext cx="2796066" cy="1415779"/>
          </a:xfrm>
          <a:prstGeom prst="rect">
            <a:avLst/>
          </a:prstGeom>
        </p:spPr>
        <p:txBody>
          <a:bodyPr lIns="109728" tIns="109728" rIns="109728" bIns="91440"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8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Git checkout test1</a:t>
            </a:r>
          </a:p>
          <a:p>
            <a:r>
              <a:rPr lang="en-US" altLang="ko-KR" dirty="0"/>
              <a:t>: test1, branch </a:t>
            </a:r>
            <a:r>
              <a:rPr lang="ko-KR" altLang="en-US" dirty="0"/>
              <a:t>선택</a:t>
            </a:r>
          </a:p>
        </p:txBody>
      </p:sp>
    </p:spTree>
    <p:extLst>
      <p:ext uri="{BB962C8B-B14F-4D97-AF65-F5344CB8AC3E}">
        <p14:creationId xmlns:p14="http://schemas.microsoft.com/office/powerpoint/2010/main" val="9532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D561033E-5B4F-4BA7-8060-FD7BD3701708}"/>
              </a:ext>
            </a:extLst>
          </p:cNvPr>
          <p:cNvSpPr/>
          <p:nvPr/>
        </p:nvSpPr>
        <p:spPr>
          <a:xfrm>
            <a:off x="4541520" y="914400"/>
            <a:ext cx="1747520" cy="1818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E3213-6B83-4994-8E80-3DE1625589E5}"/>
              </a:ext>
            </a:extLst>
          </p:cNvPr>
          <p:cNvSpPr txBox="1"/>
          <p:nvPr/>
        </p:nvSpPr>
        <p:spPr>
          <a:xfrm>
            <a:off x="4927600" y="1678186"/>
            <a:ext cx="125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Master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D05715B-21AE-40F9-A7F9-18309A5CB8B2}"/>
              </a:ext>
            </a:extLst>
          </p:cNvPr>
          <p:cNvSpPr/>
          <p:nvPr/>
        </p:nvSpPr>
        <p:spPr>
          <a:xfrm>
            <a:off x="4744720" y="4081026"/>
            <a:ext cx="1483360" cy="137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01B30-BD9D-4689-BFA3-B6D807E12E96}"/>
              </a:ext>
            </a:extLst>
          </p:cNvPr>
          <p:cNvSpPr txBox="1"/>
          <p:nvPr/>
        </p:nvSpPr>
        <p:spPr>
          <a:xfrm>
            <a:off x="5151120" y="4626094"/>
            <a:ext cx="125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test1</a:t>
            </a:r>
            <a:endParaRPr lang="ko-KR" altLang="en-US" dirty="0"/>
          </a:p>
        </p:txBody>
      </p:sp>
      <p:pic>
        <p:nvPicPr>
          <p:cNvPr id="7" name="그래픽 6" descr="천사 같은 얼굴(윤곽선) 윤곽선">
            <a:extLst>
              <a:ext uri="{FF2B5EF4-FFF2-40B4-BE49-F238E27FC236}">
                <a16:creationId xmlns:a16="http://schemas.microsoft.com/office/drawing/2014/main" id="{D1278DEE-2AAF-4490-812A-D5B5A053C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3840" y="1818640"/>
            <a:ext cx="914400" cy="914400"/>
          </a:xfrm>
          <a:prstGeom prst="rect">
            <a:avLst/>
          </a:prstGeom>
        </p:spPr>
      </p:pic>
      <p:pic>
        <p:nvPicPr>
          <p:cNvPr id="9" name="그래픽 8" descr="단색으로 채워진 천사 얼굴 단색으로 채워진">
            <a:extLst>
              <a:ext uri="{FF2B5EF4-FFF2-40B4-BE49-F238E27FC236}">
                <a16:creationId xmlns:a16="http://schemas.microsoft.com/office/drawing/2014/main" id="{ADDF47DA-D8C7-479B-B3C8-7D745B794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1360" y="4538226"/>
            <a:ext cx="914400" cy="914400"/>
          </a:xfrm>
          <a:prstGeom prst="rect">
            <a:avLst/>
          </a:prstGeom>
        </p:spPr>
      </p:pic>
      <p:pic>
        <p:nvPicPr>
          <p:cNvPr id="10" name="그래픽 9" descr="천사 같은 얼굴(윤곽선) 윤곽선">
            <a:extLst>
              <a:ext uri="{FF2B5EF4-FFF2-40B4-BE49-F238E27FC236}">
                <a16:creationId xmlns:a16="http://schemas.microsoft.com/office/drawing/2014/main" id="{ACD09A09-AEEB-4EC9-9050-12B4FF77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7360" y="457200"/>
            <a:ext cx="914400" cy="914400"/>
          </a:xfrm>
          <a:prstGeom prst="rect">
            <a:avLst/>
          </a:prstGeom>
        </p:spPr>
      </p:pic>
      <p:pic>
        <p:nvPicPr>
          <p:cNvPr id="11" name="그래픽 10" descr="천사 같은 얼굴(윤곽선) 윤곽선">
            <a:extLst>
              <a:ext uri="{FF2B5EF4-FFF2-40B4-BE49-F238E27FC236}">
                <a16:creationId xmlns:a16="http://schemas.microsoft.com/office/drawing/2014/main" id="{0CF5E0EC-A1C9-46A2-8A6B-085EAAF8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3520" y="69088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557263-D7F3-4FF8-A881-1A3B212054F0}"/>
              </a:ext>
            </a:extLst>
          </p:cNvPr>
          <p:cNvSpPr txBox="1"/>
          <p:nvPr/>
        </p:nvSpPr>
        <p:spPr>
          <a:xfrm>
            <a:off x="7772400" y="131722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현재 최상위 </a:t>
            </a:r>
            <a:r>
              <a:rPr lang="en-US" altLang="ko-KR" dirty="0"/>
              <a:t>master</a:t>
            </a:r>
            <a:r>
              <a:rPr lang="ko-KR" altLang="en-US" dirty="0"/>
              <a:t>에 있는 사람들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18CDFC-F7DC-4023-A218-BFF1C14260F2}"/>
              </a:ext>
            </a:extLst>
          </p:cNvPr>
          <p:cNvCxnSpPr/>
          <p:nvPr/>
        </p:nvCxnSpPr>
        <p:spPr>
          <a:xfrm>
            <a:off x="5415280" y="2460506"/>
            <a:ext cx="71120" cy="188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84DA82-0C4A-4E19-8716-0EFD72B22D47}"/>
              </a:ext>
            </a:extLst>
          </p:cNvPr>
          <p:cNvSpPr txBox="1"/>
          <p:nvPr/>
        </p:nvSpPr>
        <p:spPr>
          <a:xfrm>
            <a:off x="6827520" y="434848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Test1 branch</a:t>
            </a:r>
            <a:r>
              <a:rPr lang="ko-KR" altLang="en-US" dirty="0"/>
              <a:t>에 있는 사람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B1204-C087-4B78-B993-BBE9F870CB69}"/>
              </a:ext>
            </a:extLst>
          </p:cNvPr>
          <p:cNvSpPr txBox="1"/>
          <p:nvPr/>
        </p:nvSpPr>
        <p:spPr>
          <a:xfrm>
            <a:off x="7807960" y="190935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쉽게 설명하면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Master</a:t>
            </a:r>
            <a:r>
              <a:rPr lang="ko-KR" altLang="en-US" dirty="0"/>
              <a:t>에 있는 사람들은 현재</a:t>
            </a:r>
            <a:r>
              <a:rPr lang="en-US" altLang="ko-KR" dirty="0"/>
              <a:t>test1</a:t>
            </a:r>
            <a:r>
              <a:rPr lang="ko-KR" altLang="en-US" dirty="0"/>
              <a:t> </a:t>
            </a:r>
            <a:r>
              <a:rPr lang="en-US" altLang="ko-KR" dirty="0"/>
              <a:t>branch </a:t>
            </a:r>
            <a:r>
              <a:rPr lang="ko-KR" altLang="en-US" dirty="0"/>
              <a:t>작업 과정을 볼 수 없다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2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45949312">
            <a:extLst>
              <a:ext uri="{FF2B5EF4-FFF2-40B4-BE49-F238E27FC236}">
                <a16:creationId xmlns:a16="http://schemas.microsoft.com/office/drawing/2014/main" id="{6FF232FB-019B-4F6A-BFE3-0D704481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14" y="1952508"/>
            <a:ext cx="10154061" cy="43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09E18-161C-452C-8751-5316D14EA9DE}"/>
              </a:ext>
            </a:extLst>
          </p:cNvPr>
          <p:cNvSpPr txBox="1"/>
          <p:nvPr/>
        </p:nvSpPr>
        <p:spPr>
          <a:xfrm>
            <a:off x="3383280" y="822960"/>
            <a:ext cx="513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/>
              <a:t>Master</a:t>
            </a:r>
            <a:r>
              <a:rPr lang="ko-KR" altLang="en-US" sz="2600" dirty="0"/>
              <a:t>에서 </a:t>
            </a:r>
            <a:r>
              <a:rPr lang="en-US" altLang="ko-KR" sz="2600" dirty="0" err="1"/>
              <a:t>example.c</a:t>
            </a:r>
            <a:r>
              <a:rPr lang="en-US" altLang="ko-KR" sz="2600" dirty="0"/>
              <a:t> </a:t>
            </a:r>
            <a:r>
              <a:rPr lang="ko-KR" altLang="en-US" sz="2600" dirty="0"/>
              <a:t>소스</a:t>
            </a:r>
          </a:p>
        </p:txBody>
      </p:sp>
    </p:spTree>
    <p:extLst>
      <p:ext uri="{BB962C8B-B14F-4D97-AF65-F5344CB8AC3E}">
        <p14:creationId xmlns:p14="http://schemas.microsoft.com/office/powerpoint/2010/main" val="2494469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_x145947872">
            <a:extLst>
              <a:ext uri="{FF2B5EF4-FFF2-40B4-BE49-F238E27FC236}">
                <a16:creationId xmlns:a16="http://schemas.microsoft.com/office/drawing/2014/main" id="{11991F51-DC89-4F00-8C84-26D0C673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7" y="487680"/>
            <a:ext cx="7509544" cy="2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145948272">
            <a:extLst>
              <a:ext uri="{FF2B5EF4-FFF2-40B4-BE49-F238E27FC236}">
                <a16:creationId xmlns:a16="http://schemas.microsoft.com/office/drawing/2014/main" id="{48D4713E-1134-4405-99FE-293C0024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7" y="3968350"/>
            <a:ext cx="7509545" cy="18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6D6DF1B1-07F0-467E-8067-4EB957A8FF85}"/>
              </a:ext>
            </a:extLst>
          </p:cNvPr>
          <p:cNvSpPr txBox="1">
            <a:spLocks/>
          </p:cNvSpPr>
          <p:nvPr/>
        </p:nvSpPr>
        <p:spPr>
          <a:xfrm>
            <a:off x="8900237" y="626380"/>
            <a:ext cx="2796066" cy="1415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/>
              <a:t>Example.c</a:t>
            </a:r>
            <a:r>
              <a:rPr lang="en-US" altLang="ko-KR" dirty="0"/>
              <a:t> </a:t>
            </a:r>
            <a:r>
              <a:rPr lang="ko-KR" altLang="en-US" dirty="0"/>
              <a:t>소스 변경</a:t>
            </a:r>
          </a:p>
        </p:txBody>
      </p:sp>
      <p:sp>
        <p:nvSpPr>
          <p:cNvPr id="8" name="텍스트 개체 틀 3">
            <a:extLst>
              <a:ext uri="{FF2B5EF4-FFF2-40B4-BE49-F238E27FC236}">
                <a16:creationId xmlns:a16="http://schemas.microsoft.com/office/drawing/2014/main" id="{4992B4D1-29FD-4BB7-90C3-0696BC178EBA}"/>
              </a:ext>
            </a:extLst>
          </p:cNvPr>
          <p:cNvSpPr txBox="1">
            <a:spLocks/>
          </p:cNvSpPr>
          <p:nvPr/>
        </p:nvSpPr>
        <p:spPr>
          <a:xfrm>
            <a:off x="8900237" y="3968350"/>
            <a:ext cx="2796066" cy="1415779"/>
          </a:xfrm>
          <a:prstGeom prst="rect">
            <a:avLst/>
          </a:prstGeom>
        </p:spPr>
        <p:txBody>
          <a:bodyPr lIns="109728" tIns="109728" rIns="109728" bIns="91440"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8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Git status</a:t>
            </a:r>
            <a:br>
              <a:rPr lang="en-US" altLang="ko-KR" dirty="0"/>
            </a:br>
            <a:r>
              <a:rPr lang="en-US" altLang="ko-KR" dirty="0"/>
              <a:t>: </a:t>
            </a:r>
            <a:r>
              <a:rPr lang="ko-KR" altLang="en-US" dirty="0"/>
              <a:t>소스 변경 내역 확인할 때 사용</a:t>
            </a:r>
          </a:p>
        </p:txBody>
      </p:sp>
    </p:spTree>
    <p:extLst>
      <p:ext uri="{BB962C8B-B14F-4D97-AF65-F5344CB8AC3E}">
        <p14:creationId xmlns:p14="http://schemas.microsoft.com/office/powerpoint/2010/main" val="20619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DB5151E-D60D-4E4A-B058-FB7C32C8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4" y="1068409"/>
            <a:ext cx="7006848" cy="938821"/>
          </a:xfrm>
          <a:prstGeom prst="rect">
            <a:avLst/>
          </a:prstGeom>
        </p:spPr>
      </p:pic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697A26CB-B108-42F8-878F-21112E64ADB0}"/>
              </a:ext>
            </a:extLst>
          </p:cNvPr>
          <p:cNvSpPr txBox="1">
            <a:spLocks/>
          </p:cNvSpPr>
          <p:nvPr/>
        </p:nvSpPr>
        <p:spPr>
          <a:xfrm>
            <a:off x="8888662" y="829929"/>
            <a:ext cx="2796066" cy="1415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컴돋움" panose="02030600000101010101" pitchFamily="18" charset="2"/>
              </a:rPr>
              <a:t>git add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ea typeface="한컴돋움" panose="02030600000101010101" pitchFamily="18" charset="2"/>
              </a:rPr>
              <a:t>변경 된 프로젝트</a:t>
            </a:r>
            <a:endParaRPr lang="en-US" altLang="ko-KR" sz="1800" b="1" kern="0" spc="0" dirty="0">
              <a:solidFill>
                <a:srgbClr val="000000"/>
              </a:solidFill>
              <a:effectLst/>
              <a:ea typeface="한컴돋움" panose="02030600000101010101" pitchFamily="18" charset="2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git add</a:t>
            </a:r>
            <a:r>
              <a:rPr lang="ko-KR" altLang="en-US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로 수정 내용 등록</a:t>
            </a:r>
            <a:endParaRPr lang="en-US" altLang="ko-KR" sz="1800" kern="0" spc="0" dirty="0">
              <a:solidFill>
                <a:srgbClr val="000000"/>
              </a:solidFill>
              <a:ea typeface="한컴돋움" panose="02030600000101010101" pitchFamily="18" charset="2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373C731A-0A22-424F-8F33-A8905CE5E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4" y="2783544"/>
            <a:ext cx="7006849" cy="938821"/>
          </a:xfrm>
          <a:prstGeom prst="rect">
            <a:avLst/>
          </a:prstGeom>
        </p:spPr>
      </p:pic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31091E45-E7A7-4B66-B35A-4B6F9F94185B}"/>
              </a:ext>
            </a:extLst>
          </p:cNvPr>
          <p:cNvSpPr txBox="1">
            <a:spLocks/>
          </p:cNvSpPr>
          <p:nvPr/>
        </p:nvSpPr>
        <p:spPr>
          <a:xfrm>
            <a:off x="8888662" y="2672388"/>
            <a:ext cx="2796066" cy="1415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Git checkout master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master</a:t>
            </a:r>
            <a:r>
              <a:rPr lang="ko-KR" altLang="en-US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로 이동합니다</a:t>
            </a:r>
            <a:r>
              <a:rPr lang="en-US" altLang="ko-KR" sz="1800" kern="0" spc="0" dirty="0">
                <a:solidFill>
                  <a:srgbClr val="000000"/>
                </a:solidFill>
                <a:ea typeface="한컴돋움" panose="02030600000101010101" pitchFamily="18" charset="2"/>
              </a:rPr>
              <a:t>.</a:t>
            </a:r>
          </a:p>
        </p:txBody>
      </p:sp>
      <p:pic>
        <p:nvPicPr>
          <p:cNvPr id="5121" name="_x212745840">
            <a:extLst>
              <a:ext uri="{FF2B5EF4-FFF2-40B4-BE49-F238E27FC236}">
                <a16:creationId xmlns:a16="http://schemas.microsoft.com/office/drawing/2014/main" id="{00D0EDF6-AA1E-40EB-98F9-521CC292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4" y="4296125"/>
            <a:ext cx="7006850" cy="19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텍스트 개체 틀 3">
            <a:extLst>
              <a:ext uri="{FF2B5EF4-FFF2-40B4-BE49-F238E27FC236}">
                <a16:creationId xmlns:a16="http://schemas.microsoft.com/office/drawing/2014/main" id="{4EFFE2BE-8CE7-47C9-8A22-661B969DD400}"/>
              </a:ext>
            </a:extLst>
          </p:cNvPr>
          <p:cNvSpPr txBox="1">
            <a:spLocks/>
          </p:cNvSpPr>
          <p:nvPr/>
        </p:nvSpPr>
        <p:spPr>
          <a:xfrm>
            <a:off x="8888662" y="4296125"/>
            <a:ext cx="2796066" cy="1415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Master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</a:rPr>
              <a:t>: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master </a:t>
            </a:r>
            <a:r>
              <a:rPr lang="en-US" altLang="ko-KR" sz="1800" kern="0" spc="0" dirty="0">
                <a:solidFill>
                  <a:srgbClr val="000000"/>
                </a:solidFill>
              </a:rPr>
              <a:t>branch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ea typeface="한컴돋움" panose="02030600000101010101" pitchFamily="18" charset="2"/>
              </a:rPr>
              <a:t>로 돌아와서 파일 열었을 때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10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C64E74-5B26-4524-91FA-2CAD171D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213288184">
            <a:extLst>
              <a:ext uri="{FF2B5EF4-FFF2-40B4-BE49-F238E27FC236}">
                <a16:creationId xmlns:a16="http://schemas.microsoft.com/office/drawing/2014/main" id="{0B4FF7F4-B5B9-4F05-B618-5989C832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" y="457200"/>
            <a:ext cx="7222603" cy="15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13CD50-6E93-421B-802B-39E0D75BCB1E}"/>
              </a:ext>
            </a:extLst>
          </p:cNvPr>
          <p:cNvSpPr txBox="1">
            <a:spLocks/>
          </p:cNvSpPr>
          <p:nvPr/>
        </p:nvSpPr>
        <p:spPr>
          <a:xfrm>
            <a:off x="8761341" y="457200"/>
            <a:ext cx="2796066" cy="1415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Git merge test1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Master branch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에서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test1</a:t>
            </a:r>
            <a:r>
              <a:rPr lang="ko-KR" altLang="en-US" sz="1800" kern="0" spc="0" dirty="0">
                <a:solidFill>
                  <a:srgbClr val="000000"/>
                </a:solidFill>
              </a:rPr>
              <a:t>과 병합합니다</a:t>
            </a:r>
            <a:r>
              <a:rPr lang="en-US" altLang="ko-KR" sz="1800" kern="0" spc="0" dirty="0">
                <a:solidFill>
                  <a:srgbClr val="000000"/>
                </a:solidFill>
              </a:rPr>
              <a:t>.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_x145947872">
            <a:extLst>
              <a:ext uri="{FF2B5EF4-FFF2-40B4-BE49-F238E27FC236}">
                <a16:creationId xmlns:a16="http://schemas.microsoft.com/office/drawing/2014/main" id="{9882CFF1-ADB0-48B0-A090-57C7C3D6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" y="2733168"/>
            <a:ext cx="7222603" cy="25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텍스트 개체 틀 3">
            <a:extLst>
              <a:ext uri="{FF2B5EF4-FFF2-40B4-BE49-F238E27FC236}">
                <a16:creationId xmlns:a16="http://schemas.microsoft.com/office/drawing/2014/main" id="{F9E011C4-4F39-41D9-8701-A8E60081A7C9}"/>
              </a:ext>
            </a:extLst>
          </p:cNvPr>
          <p:cNvSpPr txBox="1">
            <a:spLocks/>
          </p:cNvSpPr>
          <p:nvPr/>
        </p:nvSpPr>
        <p:spPr>
          <a:xfrm>
            <a:off x="8761341" y="2647914"/>
            <a:ext cx="2796066" cy="2661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</a:rPr>
              <a:t>Master</a:t>
            </a:r>
            <a:r>
              <a:rPr lang="ko-KR" altLang="en-US" sz="1800" kern="0" spc="0" dirty="0">
                <a:solidFill>
                  <a:srgbClr val="000000"/>
                </a:solidFill>
              </a:rPr>
              <a:t>에서 </a:t>
            </a:r>
            <a:r>
              <a:rPr lang="en-US" altLang="ko-KR" sz="1800" kern="0" spc="0" dirty="0" err="1">
                <a:solidFill>
                  <a:srgbClr val="000000"/>
                </a:solidFill>
              </a:rPr>
              <a:t>example.c</a:t>
            </a:r>
            <a:r>
              <a:rPr lang="en-US" altLang="ko-KR" sz="1800" kern="0" spc="0" dirty="0">
                <a:solidFill>
                  <a:srgbClr val="000000"/>
                </a:solidFill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</a:rPr>
              <a:t>확인</a:t>
            </a:r>
            <a:r>
              <a:rPr lang="en-US" altLang="ko-KR" sz="1800" kern="0" spc="0" dirty="0">
                <a:solidFill>
                  <a:srgbClr val="000000"/>
                </a:solidFill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</a:rPr>
              <a:t>결과</a:t>
            </a:r>
            <a:endParaRPr lang="en-US" altLang="ko-KR" sz="1800" kern="0" spc="0" dirty="0">
              <a:solidFill>
                <a:srgbClr val="000000"/>
              </a:solidFill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ko-KR" sz="1800" kern="0" spc="0" dirty="0">
                <a:solidFill>
                  <a:srgbClr val="000000"/>
                </a:solidFill>
              </a:rPr>
              <a:t>test1 branch</a:t>
            </a:r>
            <a:r>
              <a:rPr lang="ko-KR" altLang="en-US" sz="1800" kern="0" spc="0" dirty="0">
                <a:solidFill>
                  <a:srgbClr val="000000"/>
                </a:solidFill>
              </a:rPr>
              <a:t>에서 변경한 내용들이 적용된 것을 확인할 수 있습니다</a:t>
            </a:r>
            <a:r>
              <a:rPr lang="en-US" altLang="ko-KR" sz="1800" kern="0" spc="0" dirty="0">
                <a:solidFill>
                  <a:srgbClr val="000000"/>
                </a:solidFill>
              </a:rPr>
              <a:t>.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95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F17AAE-7BD6-47AD-B829-7DF775C303AB}"/>
              </a:ext>
            </a:extLst>
          </p:cNvPr>
          <p:cNvSpPr txBox="1">
            <a:spLocks/>
          </p:cNvSpPr>
          <p:nvPr/>
        </p:nvSpPr>
        <p:spPr>
          <a:xfrm>
            <a:off x="8761341" y="457200"/>
            <a:ext cx="2796066" cy="1415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Git push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현재 지정된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repository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로 변경된 내용들을 저장한다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838114C3-A847-43EC-9D86-7AE54CAB7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" y="457199"/>
            <a:ext cx="6664594" cy="2274425"/>
          </a:xfrm>
          <a:prstGeom prst="rect">
            <a:avLst/>
          </a:prstGeom>
        </p:spPr>
      </p:pic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20766722-DCF0-43AA-A276-C3A78588F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4" y="2987126"/>
            <a:ext cx="6664594" cy="3413675"/>
          </a:xfrm>
          <a:prstGeom prst="rect">
            <a:avLst/>
          </a:prstGeom>
        </p:spPr>
      </p:pic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EEE1C40A-CE3E-43B0-907F-702CDCED3E02}"/>
              </a:ext>
            </a:extLst>
          </p:cNvPr>
          <p:cNvSpPr txBox="1">
            <a:spLocks/>
          </p:cNvSpPr>
          <p:nvPr/>
        </p:nvSpPr>
        <p:spPr>
          <a:xfrm>
            <a:off x="8761340" y="2987126"/>
            <a:ext cx="2796066" cy="14157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 err="1">
                <a:solidFill>
                  <a:srgbClr val="000000"/>
                </a:solidFill>
                <a:effectLst/>
              </a:rPr>
              <a:t>Github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에서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</a:rPr>
              <a:t>github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에서 현재 변경된 내용들을 확인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660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6AA87ED9-FB7E-4106-8301-E7771F475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48A08952-E6AB-453B-9CA1-2C6F6E7C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38A9441-DC8B-4C2E-9068-2DFA93AF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5589922-AADE-485D-A43D-EF17013A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9211628-AB1C-44ED-B304-E57D056EF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D94F5886-AA86-45CC-A0B4-5AA77FC77B3B}"/>
              </a:ext>
            </a:extLst>
          </p:cNvPr>
          <p:cNvSpPr txBox="1">
            <a:spLocks/>
          </p:cNvSpPr>
          <p:nvPr/>
        </p:nvSpPr>
        <p:spPr>
          <a:xfrm>
            <a:off x="1635103" y="1057522"/>
            <a:ext cx="4741843" cy="217343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ko-KR" altLang="en-US" b="0" cap="all" spc="150" dirty="0">
                <a:solidFill>
                  <a:schemeClr val="bg1"/>
                </a:solidFill>
              </a:rPr>
              <a:t>현재 진행 상황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6EF3E4E2-D1EB-4D2B-A4F9-3937DC29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ABD39AEA-6C2F-484C-A7B0-31491BB95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1CC21367-A4E5-4B53-9236-5C911DF1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622BC2-29BF-40EE-8302-002A5D808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C81D0D5B-4EF2-40AC-8676-558066A7C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20" y="825689"/>
            <a:ext cx="4171390" cy="45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2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폭발: 8pt 36">
            <a:extLst>
              <a:ext uri="{FF2B5EF4-FFF2-40B4-BE49-F238E27FC236}">
                <a16:creationId xmlns:a16="http://schemas.microsoft.com/office/drawing/2014/main" id="{DDEBDF82-5156-4D40-A924-0FCB4D8BA1FF}"/>
              </a:ext>
            </a:extLst>
          </p:cNvPr>
          <p:cNvSpPr/>
          <p:nvPr/>
        </p:nvSpPr>
        <p:spPr>
          <a:xfrm>
            <a:off x="9481595" y="2118167"/>
            <a:ext cx="2282143" cy="197006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4F31AB6F-2D61-4ECC-AF94-C160FBED49B1}"/>
              </a:ext>
            </a:extLst>
          </p:cNvPr>
          <p:cNvSpPr/>
          <p:nvPr/>
        </p:nvSpPr>
        <p:spPr>
          <a:xfrm>
            <a:off x="3399097" y="1174830"/>
            <a:ext cx="1481560" cy="1319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9AD047F-1451-4B91-925E-7611F97EDDC4}"/>
              </a:ext>
            </a:extLst>
          </p:cNvPr>
          <p:cNvSpPr/>
          <p:nvPr/>
        </p:nvSpPr>
        <p:spPr>
          <a:xfrm>
            <a:off x="8364638" y="975167"/>
            <a:ext cx="1481560" cy="15047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3D30EE15-3C00-4C05-B933-1F4180946D6C}"/>
              </a:ext>
            </a:extLst>
          </p:cNvPr>
          <p:cNvSpPr/>
          <p:nvPr/>
        </p:nvSpPr>
        <p:spPr>
          <a:xfrm>
            <a:off x="3715474" y="3005558"/>
            <a:ext cx="1481560" cy="1319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5479DC1-34B8-4F8E-8223-DB8BDC5BF3C5}"/>
              </a:ext>
            </a:extLst>
          </p:cNvPr>
          <p:cNvSpPr/>
          <p:nvPr/>
        </p:nvSpPr>
        <p:spPr>
          <a:xfrm>
            <a:off x="2831938" y="5037881"/>
            <a:ext cx="1481560" cy="1319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665C08F-C01B-4E1A-A6EB-D284D0118C8E}"/>
              </a:ext>
            </a:extLst>
          </p:cNvPr>
          <p:cNvSpPr/>
          <p:nvPr/>
        </p:nvSpPr>
        <p:spPr>
          <a:xfrm>
            <a:off x="7232247" y="4946246"/>
            <a:ext cx="1481560" cy="1319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C9258CB-1230-49F3-B737-176F011F9D48}"/>
              </a:ext>
            </a:extLst>
          </p:cNvPr>
          <p:cNvSpPr/>
          <p:nvPr/>
        </p:nvSpPr>
        <p:spPr>
          <a:xfrm>
            <a:off x="6096000" y="2911032"/>
            <a:ext cx="1481560" cy="1319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7160B20-E1D1-4BD0-AA6A-4FB22287581D}"/>
              </a:ext>
            </a:extLst>
          </p:cNvPr>
          <p:cNvCxnSpPr>
            <a:cxnSpLocks/>
          </p:cNvCxnSpPr>
          <p:nvPr/>
        </p:nvCxnSpPr>
        <p:spPr>
          <a:xfrm flipV="1">
            <a:off x="4676172" y="1820119"/>
            <a:ext cx="4037635" cy="1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9FA2981-2241-41E5-89CF-479354EB81FA}"/>
              </a:ext>
            </a:extLst>
          </p:cNvPr>
          <p:cNvCxnSpPr>
            <a:cxnSpLocks/>
          </p:cNvCxnSpPr>
          <p:nvPr/>
        </p:nvCxnSpPr>
        <p:spPr>
          <a:xfrm flipH="1">
            <a:off x="4139877" y="2214139"/>
            <a:ext cx="173621" cy="93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0F764C3-84B9-4525-8FE7-76F902302EAE}"/>
              </a:ext>
            </a:extLst>
          </p:cNvPr>
          <p:cNvCxnSpPr/>
          <p:nvPr/>
        </p:nvCxnSpPr>
        <p:spPr>
          <a:xfrm>
            <a:off x="5011838" y="3665315"/>
            <a:ext cx="16667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1AE4709-B8D9-4A52-B6D9-ECCF6B3F780A}"/>
              </a:ext>
            </a:extLst>
          </p:cNvPr>
          <p:cNvCxnSpPr>
            <a:cxnSpLocks/>
          </p:cNvCxnSpPr>
          <p:nvPr/>
        </p:nvCxnSpPr>
        <p:spPr>
          <a:xfrm>
            <a:off x="4004841" y="5706319"/>
            <a:ext cx="3572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F75C9C9-172F-4257-9E84-3C0C291FAD2E}"/>
              </a:ext>
            </a:extLst>
          </p:cNvPr>
          <p:cNvSpPr/>
          <p:nvPr/>
        </p:nvSpPr>
        <p:spPr>
          <a:xfrm>
            <a:off x="538220" y="1174830"/>
            <a:ext cx="1481560" cy="13195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3023265-1CF3-441B-8629-484EEBA4EAE9}"/>
              </a:ext>
            </a:extLst>
          </p:cNvPr>
          <p:cNvCxnSpPr/>
          <p:nvPr/>
        </p:nvCxnSpPr>
        <p:spPr>
          <a:xfrm>
            <a:off x="1539433" y="1967696"/>
            <a:ext cx="2600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59870D0F-0558-4F12-A7D4-7A8C41447192}"/>
              </a:ext>
            </a:extLst>
          </p:cNvPr>
          <p:cNvCxnSpPr/>
          <p:nvPr/>
        </p:nvCxnSpPr>
        <p:spPr>
          <a:xfrm>
            <a:off x="1279000" y="2118167"/>
            <a:ext cx="2293718" cy="348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76C3277-C4FC-40E2-8058-155AB99E216F}"/>
              </a:ext>
            </a:extLst>
          </p:cNvPr>
          <p:cNvCxnSpPr/>
          <p:nvPr/>
        </p:nvCxnSpPr>
        <p:spPr>
          <a:xfrm flipV="1">
            <a:off x="7232247" y="2214139"/>
            <a:ext cx="1481560" cy="121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7C8662D-C59B-4690-BB83-886FC1E9C72E}"/>
              </a:ext>
            </a:extLst>
          </p:cNvPr>
          <p:cNvCxnSpPr/>
          <p:nvPr/>
        </p:nvCxnSpPr>
        <p:spPr>
          <a:xfrm flipV="1">
            <a:off x="8067554" y="2118167"/>
            <a:ext cx="1037864" cy="3345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93B7E3-434D-43D8-89A8-00A93935DD91}"/>
              </a:ext>
            </a:extLst>
          </p:cNvPr>
          <p:cNvSpPr txBox="1"/>
          <p:nvPr/>
        </p:nvSpPr>
        <p:spPr>
          <a:xfrm>
            <a:off x="744635" y="1642687"/>
            <a:ext cx="148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Master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09D37B-3760-4FE2-8520-E1806DDEE296}"/>
              </a:ext>
            </a:extLst>
          </p:cNvPr>
          <p:cNvSpPr txBox="1"/>
          <p:nvPr/>
        </p:nvSpPr>
        <p:spPr>
          <a:xfrm>
            <a:off x="2796249" y="3542912"/>
            <a:ext cx="148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Child 1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C8788C-CF7D-4A1D-B6BD-CB4E3B655AC0}"/>
              </a:ext>
            </a:extLst>
          </p:cNvPr>
          <p:cNvSpPr txBox="1"/>
          <p:nvPr/>
        </p:nvSpPr>
        <p:spPr>
          <a:xfrm>
            <a:off x="1917537" y="5411350"/>
            <a:ext cx="148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Child 2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1B92F6-7C88-4CD8-A260-056F650D28BD}"/>
              </a:ext>
            </a:extLst>
          </p:cNvPr>
          <p:cNvSpPr txBox="1"/>
          <p:nvPr/>
        </p:nvSpPr>
        <p:spPr>
          <a:xfrm>
            <a:off x="10102767" y="2935363"/>
            <a:ext cx="148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충돌 발생</a:t>
            </a:r>
          </a:p>
        </p:txBody>
      </p:sp>
    </p:spTree>
    <p:extLst>
      <p:ext uri="{BB962C8B-B14F-4D97-AF65-F5344CB8AC3E}">
        <p14:creationId xmlns:p14="http://schemas.microsoft.com/office/powerpoint/2010/main" val="4236119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>
            <a:extLst>
              <a:ext uri="{FF2B5EF4-FFF2-40B4-BE49-F238E27FC236}">
                <a16:creationId xmlns:a16="http://schemas.microsoft.com/office/drawing/2014/main" id="{25E8F67C-87C5-469A-8F14-D7FABF4FCDEA}"/>
              </a:ext>
            </a:extLst>
          </p:cNvPr>
          <p:cNvSpPr txBox="1">
            <a:spLocks/>
          </p:cNvSpPr>
          <p:nvPr/>
        </p:nvSpPr>
        <p:spPr>
          <a:xfrm>
            <a:off x="8700609" y="479948"/>
            <a:ext cx="2796066" cy="22165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Git </a:t>
            </a:r>
            <a:r>
              <a:rPr lang="en-US" altLang="ko-KR" sz="1800" kern="0" spc="0" dirty="0">
                <a:solidFill>
                  <a:srgbClr val="000000"/>
                </a:solidFill>
              </a:rPr>
              <a:t>merge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algn="just" fontAlgn="base" latinLnBrk="1">
              <a:lnSpc>
                <a:spcPct val="160000"/>
              </a:lnSpc>
              <a:spcBef>
                <a:spcPts val="0"/>
              </a:spcBef>
            </a:pPr>
            <a:r>
              <a:rPr lang="en-US" altLang="ko-KR" sz="1600" kern="0" spc="0" dirty="0">
                <a:solidFill>
                  <a:srgbClr val="000000"/>
                </a:solidFill>
                <a:effectLst/>
              </a:rPr>
              <a:t>: CONFLICT,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ea typeface="한컴돋움" panose="02030600000101010101" pitchFamily="18" charset="2"/>
              </a:rPr>
              <a:t>충돌이 발생</a:t>
            </a:r>
            <a:endParaRPr lang="en-US" altLang="ko-KR" sz="1600" kern="0" spc="0" dirty="0">
              <a:solidFill>
                <a:srgbClr val="000000"/>
              </a:solidFill>
              <a:effectLst/>
              <a:ea typeface="한컴돋움" panose="02030600000101010101" pitchFamily="18" charset="2"/>
            </a:endParaRPr>
          </a:p>
          <a:p>
            <a:pPr algn="just" fontAlgn="base" latinLnBrk="1">
              <a:lnSpc>
                <a:spcPct val="160000"/>
              </a:lnSpc>
              <a:spcBef>
                <a:spcPts val="0"/>
              </a:spcBef>
            </a:pPr>
            <a:r>
              <a:rPr lang="en-US" altLang="ko-KR" sz="1600" kern="0" spc="0" dirty="0">
                <a:solidFill>
                  <a:srgbClr val="000000"/>
                </a:solidFill>
              </a:rPr>
              <a:t>Master</a:t>
            </a:r>
            <a:r>
              <a:rPr lang="ko-KR" altLang="en-US" sz="1600" kern="0" spc="0" dirty="0">
                <a:solidFill>
                  <a:srgbClr val="000000"/>
                </a:solidFill>
              </a:rPr>
              <a:t>에서 가져와서 변경한 후 병합할 때 이전 누군가 먼저 변경을 한 상태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3" name="_x213448072">
            <a:extLst>
              <a:ext uri="{FF2B5EF4-FFF2-40B4-BE49-F238E27FC236}">
                <a16:creationId xmlns:a16="http://schemas.microsoft.com/office/drawing/2014/main" id="{18ACBE2B-F14A-4562-90E7-22C9C7C0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7" y="651508"/>
            <a:ext cx="6608300" cy="16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F1AB18D-9C2D-4AB2-841D-448960884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661434"/>
            <a:ext cx="17157452" cy="64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5" name="_x213661048">
            <a:extLst>
              <a:ext uri="{FF2B5EF4-FFF2-40B4-BE49-F238E27FC236}">
                <a16:creationId xmlns:a16="http://schemas.microsoft.com/office/drawing/2014/main" id="{4AE92C94-E9C2-4F11-B0BF-5817B534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7" y="3301478"/>
            <a:ext cx="6608300" cy="31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A9E1008F-2F49-4394-857F-AD722D69F1F5}"/>
              </a:ext>
            </a:extLst>
          </p:cNvPr>
          <p:cNvSpPr txBox="1">
            <a:spLocks/>
          </p:cNvSpPr>
          <p:nvPr/>
        </p:nvSpPr>
        <p:spPr>
          <a:xfrm>
            <a:off x="8700609" y="3167626"/>
            <a:ext cx="2796066" cy="28215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2100" b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4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0" kern="1200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해당 소스를 열어보면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</a:rPr>
              <a:t>&lt;&lt;&lt; HEAD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</a:rPr>
              <a:t>~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</a:rPr>
              <a:t>====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~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&gt;&gt;&gt;&gt;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</a:rPr>
              <a:t>Test_Branch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</a:rPr>
              <a:t>를</a:t>
            </a:r>
            <a:r>
              <a:rPr lang="ko-KR" altLang="en-US" sz="1800" kern="0" spc="0" dirty="0">
                <a:solidFill>
                  <a:srgbClr val="000000"/>
                </a:solidFill>
              </a:rPr>
              <a:t> 볼 수 있다</a:t>
            </a:r>
            <a:r>
              <a:rPr lang="en-US" altLang="ko-KR" sz="1800" kern="0" spc="0" dirty="0">
                <a:solidFill>
                  <a:srgbClr val="000000"/>
                </a:solidFill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23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B54D36-7E36-4E63-B3A2-FAE7A5DB00B7}"/>
              </a:ext>
            </a:extLst>
          </p:cNvPr>
          <p:cNvSpPr txBox="1"/>
          <p:nvPr/>
        </p:nvSpPr>
        <p:spPr>
          <a:xfrm>
            <a:off x="8716204" y="845244"/>
            <a:ext cx="2789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Lucida Console" panose="020B0609040504020204" pitchFamily="49" charset="0"/>
              </a:rPr>
              <a:t>Git log</a:t>
            </a:r>
          </a:p>
          <a:p>
            <a:r>
              <a:rPr lang="en-US" altLang="ko-KR" dirty="0">
                <a:latin typeface="Lucida Console" panose="020B0609040504020204" pitchFamily="49" charset="0"/>
              </a:rPr>
              <a:t>: </a:t>
            </a:r>
            <a:r>
              <a:rPr lang="ko-KR" altLang="en-US" dirty="0">
                <a:latin typeface="Lucida Console" panose="020B0609040504020204" pitchFamily="49" charset="0"/>
              </a:rPr>
              <a:t>이전 내역 확인</a:t>
            </a:r>
            <a:endParaRPr lang="ko-KR" altLang="en-US" sz="1800" dirty="0">
              <a:latin typeface="Lucida Console" panose="020B0609040504020204" pitchFamily="49" charset="0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41D2C6EC-1F8D-49E7-9020-EC124BB36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6" y="2986269"/>
            <a:ext cx="7445384" cy="3718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0B662A-15B9-42D0-9E85-D47A3B8709EA}"/>
              </a:ext>
            </a:extLst>
          </p:cNvPr>
          <p:cNvSpPr txBox="1"/>
          <p:nvPr/>
        </p:nvSpPr>
        <p:spPr>
          <a:xfrm>
            <a:off x="8716204" y="2986269"/>
            <a:ext cx="27890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Lucida Console" panose="020B0609040504020204" pitchFamily="49" charset="0"/>
              </a:rPr>
              <a:t>Gitk</a:t>
            </a:r>
            <a:endParaRPr lang="en-US" altLang="ko-KR" dirty="0">
              <a:latin typeface="Lucida Console" panose="020B0609040504020204" pitchFamily="49" charset="0"/>
            </a:endParaRPr>
          </a:p>
          <a:p>
            <a:r>
              <a:rPr lang="en-US" altLang="ko-KR" dirty="0">
                <a:latin typeface="Lucida Console" panose="020B0609040504020204" pitchFamily="49" charset="0"/>
              </a:rPr>
              <a:t>: </a:t>
            </a:r>
            <a:r>
              <a:rPr lang="ko-KR" altLang="en-US" dirty="0">
                <a:latin typeface="Lucida Console" panose="020B0609040504020204" pitchFamily="49" charset="0"/>
              </a:rPr>
              <a:t>구체적으로 소스 및 변경된 내용들을 확인</a:t>
            </a:r>
            <a:endParaRPr lang="en-US" altLang="ko-KR" dirty="0">
              <a:latin typeface="Lucida Console" panose="020B0609040504020204" pitchFamily="49" charset="0"/>
            </a:endParaRPr>
          </a:p>
          <a:p>
            <a:r>
              <a:rPr lang="en-US" altLang="ko-KR" sz="1800" dirty="0">
                <a:latin typeface="Lucida Console" panose="020B0609040504020204" pitchFamily="49" charset="0"/>
              </a:rPr>
              <a:t>(</a:t>
            </a:r>
            <a:r>
              <a:rPr lang="ko-KR" altLang="en-US" sz="1800" dirty="0">
                <a:latin typeface="Lucida Console" panose="020B0609040504020204" pitchFamily="49" charset="0"/>
              </a:rPr>
              <a:t>시간</a:t>
            </a:r>
            <a:r>
              <a:rPr lang="en-US" altLang="ko-KR" sz="1800" dirty="0">
                <a:latin typeface="Lucida Console" panose="020B0609040504020204" pitchFamily="49" charset="0"/>
              </a:rPr>
              <a:t>, </a:t>
            </a:r>
            <a:r>
              <a:rPr lang="ko-KR" altLang="en-US" sz="1800" dirty="0">
                <a:latin typeface="Lucida Console" panose="020B0609040504020204" pitchFamily="49" charset="0"/>
              </a:rPr>
              <a:t>소스</a:t>
            </a:r>
            <a:r>
              <a:rPr lang="en-US" altLang="ko-KR" dirty="0">
                <a:latin typeface="Lucida Console" panose="020B0609040504020204" pitchFamily="49" charset="0"/>
              </a:rPr>
              <a:t>, </a:t>
            </a:r>
            <a:r>
              <a:rPr lang="ko-KR" altLang="en-US" dirty="0">
                <a:latin typeface="Lucida Console" panose="020B0609040504020204" pitchFamily="49" charset="0"/>
              </a:rPr>
              <a:t>디렉터리 경로</a:t>
            </a:r>
            <a:r>
              <a:rPr lang="en-US" altLang="ko-KR" dirty="0">
                <a:latin typeface="Lucida Console" panose="020B0609040504020204" pitchFamily="49" charset="0"/>
              </a:rPr>
              <a:t> </a:t>
            </a:r>
            <a:r>
              <a:rPr lang="ko-KR" altLang="en-US" dirty="0">
                <a:latin typeface="Lucida Console" panose="020B0609040504020204" pitchFamily="49" charset="0"/>
              </a:rPr>
              <a:t>등 확인 가능</a:t>
            </a:r>
            <a:r>
              <a:rPr lang="en-US" altLang="ko-KR" dirty="0">
                <a:latin typeface="Lucida Console" panose="020B0609040504020204" pitchFamily="49" charset="0"/>
              </a:rPr>
              <a:t>)</a:t>
            </a:r>
            <a:endParaRPr lang="ko-KR" altLang="en-US" sz="1800" dirty="0">
              <a:latin typeface="Lucida Console" panose="020B0609040504020204" pitchFamily="49" charset="0"/>
            </a:endParaRP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6BE07DD1-BBEE-4C0A-99C9-015C76131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6" y="358171"/>
            <a:ext cx="7445384" cy="23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D352211-8A8E-4DCB-85CA-E7B14874E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56" y="2940029"/>
            <a:ext cx="4130966" cy="21181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63CE3D-FA89-4E72-B294-CACE94104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40" y="1134318"/>
            <a:ext cx="3665211" cy="4736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B61F2-548A-4B49-A2EE-6C93848C0638}"/>
              </a:ext>
            </a:extLst>
          </p:cNvPr>
          <p:cNvSpPr txBox="1"/>
          <p:nvPr/>
        </p:nvSpPr>
        <p:spPr>
          <a:xfrm>
            <a:off x="1514156" y="6169306"/>
            <a:ext cx="4271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사진 주소 </a:t>
            </a:r>
            <a:r>
              <a:rPr lang="en-US" altLang="ko-KR" sz="1000" dirty="0"/>
              <a:t>: https://velog.io/@gil0127/Git-branch</a:t>
            </a:r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96E32-61EC-4211-A03C-5589AB151EC9}"/>
              </a:ext>
            </a:extLst>
          </p:cNvPr>
          <p:cNvSpPr txBox="1"/>
          <p:nvPr/>
        </p:nvSpPr>
        <p:spPr>
          <a:xfrm>
            <a:off x="7284440" y="6169306"/>
            <a:ext cx="4568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사진 주소 </a:t>
            </a:r>
            <a:r>
              <a:rPr lang="en-US" altLang="ko-KR" sz="1000" dirty="0"/>
              <a:t>: https://gmlwjd9405.github.io/2018/05/11/types-of-git-branch.html</a:t>
            </a:r>
            <a:endParaRPr lang="ko-KR" alt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FBB2C-A238-4B65-AB67-8D1897885B3B}"/>
              </a:ext>
            </a:extLst>
          </p:cNvPr>
          <p:cNvSpPr txBox="1"/>
          <p:nvPr/>
        </p:nvSpPr>
        <p:spPr>
          <a:xfrm>
            <a:off x="1956122" y="1875099"/>
            <a:ext cx="295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현재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D5329-D0C3-4581-A6DD-B8EB97DEDBF8}"/>
              </a:ext>
            </a:extLst>
          </p:cNvPr>
          <p:cNvSpPr txBox="1"/>
          <p:nvPr/>
        </p:nvSpPr>
        <p:spPr>
          <a:xfrm>
            <a:off x="8032830" y="428263"/>
            <a:ext cx="254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공부해야하는</a:t>
            </a:r>
            <a:r>
              <a:rPr lang="ko-KR" altLang="en-US" dirty="0"/>
              <a:t> 부분</a:t>
            </a:r>
          </a:p>
        </p:txBody>
      </p:sp>
    </p:spTree>
    <p:extLst>
      <p:ext uri="{BB962C8B-B14F-4D97-AF65-F5344CB8AC3E}">
        <p14:creationId xmlns:p14="http://schemas.microsoft.com/office/powerpoint/2010/main" val="32021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35E633B6-18E7-4AF3-B200-658C75470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6" y="1261640"/>
            <a:ext cx="10648708" cy="5209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38580-4327-4D08-8068-797F9EBE5435}"/>
              </a:ext>
            </a:extLst>
          </p:cNvPr>
          <p:cNvSpPr txBox="1"/>
          <p:nvPr/>
        </p:nvSpPr>
        <p:spPr>
          <a:xfrm>
            <a:off x="3576577" y="312516"/>
            <a:ext cx="57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/>
              <a:t>(M)TV </a:t>
            </a:r>
            <a:r>
              <a:rPr lang="ko-KR" altLang="en-US" sz="4000" dirty="0"/>
              <a:t>패턴 적용</a:t>
            </a:r>
          </a:p>
        </p:txBody>
      </p:sp>
    </p:spTree>
    <p:extLst>
      <p:ext uri="{BB962C8B-B14F-4D97-AF65-F5344CB8AC3E}">
        <p14:creationId xmlns:p14="http://schemas.microsoft.com/office/powerpoint/2010/main" val="2857885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일몰에 시골 길에 세워둔 빈티지 자전거">
            <a:extLst>
              <a:ext uri="{FF2B5EF4-FFF2-40B4-BE49-F238E27FC236}">
                <a16:creationId xmlns:a16="http://schemas.microsoft.com/office/drawing/2014/main" id="{730FE982-641E-46A8-A058-5C42F89B6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748506" y="1134319"/>
            <a:ext cx="10694988" cy="5457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AF86E-18F0-4AD7-804F-F43ED5939879}"/>
              </a:ext>
            </a:extLst>
          </p:cNvPr>
          <p:cNvSpPr txBox="1"/>
          <p:nvPr/>
        </p:nvSpPr>
        <p:spPr>
          <a:xfrm>
            <a:off x="4157240" y="312516"/>
            <a:ext cx="387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/>
              <a:t>THE END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2600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BDD53EC-936F-4044-821E-D6FF3A0B3CF7}"/>
              </a:ext>
            </a:extLst>
          </p:cNvPr>
          <p:cNvSpPr txBox="1">
            <a:spLocks/>
          </p:cNvSpPr>
          <p:nvPr/>
        </p:nvSpPr>
        <p:spPr>
          <a:xfrm>
            <a:off x="1635103" y="1057522"/>
            <a:ext cx="4741843" cy="217343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altLang="ko-KR" b="0" cap="all" spc="150" dirty="0">
                <a:solidFill>
                  <a:schemeClr val="bg1"/>
                </a:solidFill>
              </a:rPr>
              <a:t>1)</a:t>
            </a:r>
            <a:r>
              <a:rPr lang="ko-KR" altLang="en-US" b="0" cap="all" spc="150" dirty="0">
                <a:solidFill>
                  <a:schemeClr val="bg1"/>
                </a:solidFill>
              </a:rPr>
              <a:t>동화책 실행장면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9E5E20-42BD-4093-B069-1023762FD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13472" y="484632"/>
            <a:ext cx="2824992" cy="58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0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27E1421-D2D1-4553-B76E-FDD11E1927BA}"/>
              </a:ext>
            </a:extLst>
          </p:cNvPr>
          <p:cNvSpPr txBox="1">
            <a:spLocks/>
          </p:cNvSpPr>
          <p:nvPr/>
        </p:nvSpPr>
        <p:spPr>
          <a:xfrm>
            <a:off x="1635103" y="1057522"/>
            <a:ext cx="4741843" cy="217343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ko-KR" b="0" cap="all" spc="150" dirty="0">
                <a:solidFill>
                  <a:schemeClr val="bg1"/>
                </a:solidFill>
              </a:rPr>
              <a:t>2) </a:t>
            </a:r>
            <a:r>
              <a:rPr lang="ko-KR" altLang="en-US" b="0" cap="all" spc="150" dirty="0" err="1">
                <a:solidFill>
                  <a:schemeClr val="bg1"/>
                </a:solidFill>
              </a:rPr>
              <a:t>뇌운동</a:t>
            </a:r>
            <a:r>
              <a:rPr lang="ko-KR" altLang="en-US" b="0" cap="all" spc="150" dirty="0">
                <a:solidFill>
                  <a:schemeClr val="bg1"/>
                </a:solidFill>
              </a:rPr>
              <a:t> 게임 첫 화면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cms88\OneDrive\바탕 화면\공부내용\뇌운동 게임 첫화면.PNG">
            <a:extLst>
              <a:ext uri="{FF2B5EF4-FFF2-40B4-BE49-F238E27FC236}">
                <a16:creationId xmlns:a16="http://schemas.microsoft.com/office/drawing/2014/main" id="{3C624616-6AC9-44C9-9CA5-473B1465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202" y="484632"/>
            <a:ext cx="3305532" cy="58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2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7">
            <a:extLst>
              <a:ext uri="{FF2B5EF4-FFF2-40B4-BE49-F238E27FC236}">
                <a16:creationId xmlns:a16="http://schemas.microsoft.com/office/drawing/2014/main" id="{3BEC9581-0FD9-408C-94C1-1927AC50C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7">
            <a:extLst>
              <a:ext uri="{FF2B5EF4-FFF2-40B4-BE49-F238E27FC236}">
                <a16:creationId xmlns:a16="http://schemas.microsoft.com/office/drawing/2014/main" id="{B482DFF5-1982-41E9-9F2F-CD98F93F7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DAAA4EF0-4573-4C1B-AAC1-7A30B630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13">
            <a:extLst>
              <a:ext uri="{FF2B5EF4-FFF2-40B4-BE49-F238E27FC236}">
                <a16:creationId xmlns:a16="http://schemas.microsoft.com/office/drawing/2014/main" id="{B631E792-286A-405B-AECC-052733074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4737BCB2-109A-4595-8BF5-2A3E79A7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제목 1">
            <a:extLst>
              <a:ext uri="{FF2B5EF4-FFF2-40B4-BE49-F238E27FC236}">
                <a16:creationId xmlns:a16="http://schemas.microsoft.com/office/drawing/2014/main" id="{24F1B970-1A15-498A-8229-2910B87DECE2}"/>
              </a:ext>
            </a:extLst>
          </p:cNvPr>
          <p:cNvSpPr txBox="1">
            <a:spLocks/>
          </p:cNvSpPr>
          <p:nvPr/>
        </p:nvSpPr>
        <p:spPr>
          <a:xfrm>
            <a:off x="1635103" y="1057522"/>
            <a:ext cx="4741843" cy="217343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ko-KR" b="0" cap="all" spc="150" dirty="0">
                <a:solidFill>
                  <a:schemeClr val="bg1"/>
                </a:solidFill>
              </a:rPr>
              <a:t>3) </a:t>
            </a:r>
            <a:r>
              <a:rPr lang="ko-KR" altLang="en-US" b="0" cap="all" spc="150" dirty="0" err="1">
                <a:solidFill>
                  <a:schemeClr val="bg1"/>
                </a:solidFill>
              </a:rPr>
              <a:t>스도쿠</a:t>
            </a:r>
            <a:endParaRPr lang="ko-KR" altLang="en-US" b="0" cap="all" spc="150" dirty="0">
              <a:solidFill>
                <a:schemeClr val="bg1"/>
              </a:solidFill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22197319-4BB3-400F-9173-D80A0869A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E204837E-9A1D-488C-8520-4988F0912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09B68EAA-A9F0-4BFC-B82A-7B09C3BF4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CACEEC02-B0F7-4948-9460-5B52426A8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 descr="C:\Users\cms88\OneDrive\바탕 화면\공부내용\스도쿠.PNG">
            <a:extLst>
              <a:ext uri="{FF2B5EF4-FFF2-40B4-BE49-F238E27FC236}">
                <a16:creationId xmlns:a16="http://schemas.microsoft.com/office/drawing/2014/main" id="{C6FBA84A-A25E-412F-8949-BA610138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96" y="889697"/>
            <a:ext cx="29917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cms88\OneDrive\바탕 화면\스도쿠.png">
            <a:extLst>
              <a:ext uri="{FF2B5EF4-FFF2-40B4-BE49-F238E27FC236}">
                <a16:creationId xmlns:a16="http://schemas.microsoft.com/office/drawing/2014/main" id="{87CE1743-7CA4-4815-8C49-A522B4701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44" y="2041825"/>
            <a:ext cx="23042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32FE10-73B8-4C2D-9FBD-D5CD9ECEB077}"/>
              </a:ext>
            </a:extLst>
          </p:cNvPr>
          <p:cNvSpPr txBox="1">
            <a:spLocks/>
          </p:cNvSpPr>
          <p:nvPr/>
        </p:nvSpPr>
        <p:spPr>
          <a:xfrm>
            <a:off x="685800" y="1958974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공부한 내용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 err="1"/>
              <a:t>채승원</a:t>
            </a:r>
            <a:r>
              <a:rPr lang="en-US" altLang="ko-KR" dirty="0"/>
              <a:t>)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8305539C-AAB0-48B9-BA2D-EA24CE797142}"/>
              </a:ext>
            </a:extLst>
          </p:cNvPr>
          <p:cNvSpPr txBox="1">
            <a:spLocks/>
          </p:cNvSpPr>
          <p:nvPr/>
        </p:nvSpPr>
        <p:spPr>
          <a:xfrm>
            <a:off x="320040" y="3812036"/>
            <a:ext cx="517573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 err="1"/>
              <a:t>뇌운동</a:t>
            </a:r>
            <a:r>
              <a:rPr lang="ko-KR" altLang="en-US" sz="3600" dirty="0"/>
              <a:t> 게임 첫 화면</a:t>
            </a:r>
          </a:p>
        </p:txBody>
      </p:sp>
      <p:pic>
        <p:nvPicPr>
          <p:cNvPr id="35" name="Picture 2" descr="C:\Users\cms88\OneDrive\바탕 화면\공부내용\뇌운동 게임 첫화면.PNG">
            <a:extLst>
              <a:ext uri="{FF2B5EF4-FFF2-40B4-BE49-F238E27FC236}">
                <a16:creationId xmlns:a16="http://schemas.microsoft.com/office/drawing/2014/main" id="{17BB1673-0B35-4960-882E-D139B774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54" y="731256"/>
            <a:ext cx="3059091" cy="53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3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CFD02A-1F41-4BF9-864E-71BEFC16AFDD}"/>
              </a:ext>
            </a:extLst>
          </p:cNvPr>
          <p:cNvSpPr txBox="1">
            <a:spLocks/>
          </p:cNvSpPr>
          <p:nvPr/>
        </p:nvSpPr>
        <p:spPr>
          <a:xfrm>
            <a:off x="1191319" y="288900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 spc="8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/>
              <a:t>스도쿠</a:t>
            </a:r>
            <a:endParaRPr lang="ko-KR" altLang="en-US" dirty="0"/>
          </a:p>
        </p:txBody>
      </p:sp>
      <p:pic>
        <p:nvPicPr>
          <p:cNvPr id="3" name="Picture 2" descr="C:\Users\cms88\OneDrive\바탕 화면\공부내용\스도쿠.PNG">
            <a:extLst>
              <a:ext uri="{FF2B5EF4-FFF2-40B4-BE49-F238E27FC236}">
                <a16:creationId xmlns:a16="http://schemas.microsoft.com/office/drawing/2014/main" id="{E60D3047-821D-46DB-BC90-0CEC3450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15" y="872778"/>
            <a:ext cx="29917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ms88\OneDrive\바탕 화면\스도쿠.png">
            <a:extLst>
              <a:ext uri="{FF2B5EF4-FFF2-40B4-BE49-F238E27FC236}">
                <a16:creationId xmlns:a16="http://schemas.microsoft.com/office/drawing/2014/main" id="{53F478B1-B9E0-4AD9-9DB9-56102E4C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63" y="2015778"/>
            <a:ext cx="23042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A14A50C-C9ED-4BA3-8DDC-AE71D385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17121"/>
            <a:ext cx="5684520" cy="1143000"/>
          </a:xfrm>
        </p:spPr>
        <p:txBody>
          <a:bodyPr/>
          <a:lstStyle/>
          <a:p>
            <a:r>
              <a:rPr lang="ko-KR" altLang="en-US" sz="3600" dirty="0"/>
              <a:t>공부 내용 다이어리</a:t>
            </a:r>
          </a:p>
        </p:txBody>
      </p:sp>
      <p:pic>
        <p:nvPicPr>
          <p:cNvPr id="5" name="Picture 2" descr="C:\Users\cms88\OneDrive\바탕 화면\공부내용\다이어리 메인 코드.PNG">
            <a:extLst>
              <a:ext uri="{FF2B5EF4-FFF2-40B4-BE49-F238E27FC236}">
                <a16:creationId xmlns:a16="http://schemas.microsoft.com/office/drawing/2014/main" id="{44C9B18D-3B6F-4653-92ED-A124E5A8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50" y="989941"/>
            <a:ext cx="7140010" cy="51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7762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7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TM00146838[[fn=AccentBox]]</Template>
  <TotalTime>377</TotalTime>
  <Words>1530</Words>
  <Application>Microsoft Office PowerPoint</Application>
  <PresentationFormat>와이드스크린</PresentationFormat>
  <Paragraphs>231</Paragraphs>
  <Slides>35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Microsoft GothicNeo</vt:lpstr>
      <vt:lpstr>Microsoft GothicNeo (제목)</vt:lpstr>
      <vt:lpstr>맑은 고딕</vt:lpstr>
      <vt:lpstr>Corbel</vt:lpstr>
      <vt:lpstr>Lucida Console</vt:lpstr>
      <vt:lpstr>한컴돋움</vt:lpstr>
      <vt:lpstr>ShojiVTI</vt:lpstr>
      <vt:lpstr>적지 Team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공부 내용 다이어리</vt:lpstr>
      <vt:lpstr>Xml화면</vt:lpstr>
      <vt:lpstr>결과 화면</vt:lpstr>
      <vt:lpstr>공부한 내용 (이재훈)</vt:lpstr>
      <vt:lpstr>PowerPoint 프레젠테이션</vt:lpstr>
      <vt:lpstr>PowerPoint 프레젠테이션</vt:lpstr>
      <vt:lpstr>PowerPoint 프레젠테이션</vt:lpstr>
      <vt:lpstr>PowerPoint 프레젠테이션</vt:lpstr>
      <vt:lpstr>2.동화책 실행장면</vt:lpstr>
      <vt:lpstr>PowerPoint 프레젠테이션</vt:lpstr>
      <vt:lpstr>PowerPoint 프레젠테이션</vt:lpstr>
      <vt:lpstr>PowerPoint 프레젠테이션</vt:lpstr>
      <vt:lpstr>공부한 내용 (이경창)</vt:lpstr>
      <vt:lpstr>Git은 어디서?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적지 Team</dc:title>
  <dc:creator>이 경창</dc:creator>
  <cp:lastModifiedBy>이 경창</cp:lastModifiedBy>
  <cp:revision>243</cp:revision>
  <dcterms:created xsi:type="dcterms:W3CDTF">2021-04-16T06:57:54Z</dcterms:created>
  <dcterms:modified xsi:type="dcterms:W3CDTF">2021-04-19T14:25:02Z</dcterms:modified>
</cp:coreProperties>
</file>