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409" r:id="rId4"/>
    <p:sldId id="412" r:id="rId5"/>
    <p:sldId id="413" r:id="rId6"/>
    <p:sldId id="447" r:id="rId7"/>
    <p:sldId id="448" r:id="rId8"/>
    <p:sldId id="415" r:id="rId9"/>
    <p:sldId id="427" r:id="rId10"/>
    <p:sldId id="416" r:id="rId11"/>
    <p:sldId id="429" r:id="rId12"/>
    <p:sldId id="435" r:id="rId13"/>
    <p:sldId id="430" r:id="rId14"/>
    <p:sldId id="431" r:id="rId15"/>
    <p:sldId id="432" r:id="rId16"/>
    <p:sldId id="433" r:id="rId17"/>
    <p:sldId id="434" r:id="rId18"/>
    <p:sldId id="436" r:id="rId19"/>
    <p:sldId id="437" r:id="rId20"/>
    <p:sldId id="422" r:id="rId21"/>
    <p:sldId id="358" r:id="rId22"/>
  </p:sldIdLst>
  <p:sldSz cx="9144000" cy="5143500" type="screen16x9"/>
  <p:notesSz cx="6858000" cy="9144000"/>
  <p:defaultTextStyle>
    <a:defPPr>
      <a:defRPr lang="en-US"/>
    </a:defPPr>
    <a:lvl1pPr marL="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2" autoAdjust="0"/>
    <p:restoredTop sz="83845" autoAdjust="0"/>
  </p:normalViewPr>
  <p:slideViewPr>
    <p:cSldViewPr snapToObjects="1">
      <p:cViewPr varScale="1">
        <p:scale>
          <a:sx n="134" d="100"/>
          <a:sy n="134" d="100"/>
        </p:scale>
        <p:origin x="-720" y="-104"/>
      </p:cViewPr>
      <p:guideLst>
        <p:guide orient="horz" pos="16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1" d="100"/>
          <a:sy n="111" d="100"/>
        </p:scale>
        <p:origin x="3144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65F9-1E43-8A4D-897E-A8BE7583D5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530-C1BE-5F4E-B2F6-C16957305B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08E0C-F32A-0A4A-8DFD-0B0BBCCD995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630D-DDB1-2240-B490-0D167507570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"/>
            <a:ext cx="6858000" cy="3901679"/>
          </a:xfrm>
        </p:spPr>
        <p:txBody>
          <a:bodyPr anchor="ctr"/>
          <a:lstStyle>
            <a:lvl1pPr algn="l">
              <a:defRPr sz="4500" spc="-11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01678"/>
            <a:ext cx="6858000" cy="1241822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4341" y="211873"/>
            <a:ext cx="10287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7585"/>
            <a:ext cx="9144000" cy="5143500"/>
            <a:chOff x="-2590800" y="7594435"/>
            <a:chExt cx="12192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5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2590800" y="7594435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-2590800" y="7594435"/>
              <a:ext cx="12192000" cy="685800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1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8060402020202020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526968" y="1902044"/>
            <a:ext cx="4090066" cy="1300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$skip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MongoDB </a:t>
            </a:r>
            <a:r>
              <a:rPr lang="en-US" sz="1200" dirty="0">
                <a:latin typeface="Courier New"/>
                <a:cs typeface="Courier New"/>
              </a:rPr>
              <a:t>Enterprise </a:t>
            </a:r>
            <a:r>
              <a:rPr lang="en-US" sz="1200" b="1" dirty="0">
                <a:latin typeface="Courier New"/>
                <a:cs typeface="Courier New"/>
              </a:rPr>
              <a:t>&gt; </a:t>
            </a:r>
            <a:r>
              <a:rPr lang="en-US" sz="1200" b="1" dirty="0" err="1">
                <a:latin typeface="Courier New"/>
                <a:cs typeface="Courier New"/>
              </a:rPr>
              <a:t>db.ships.aggregate</a:t>
            </a:r>
            <a:r>
              <a:rPr lang="en-US" sz="1200" dirty="0">
                <a:latin typeface="Courier New"/>
                <a:cs typeface="Courier New"/>
              </a:rPr>
              <a:t>([</a:t>
            </a:r>
            <a:r>
              <a:rPr lang="en-US" sz="1200" b="1" dirty="0">
                <a:latin typeface="Courier New"/>
                <a:cs typeface="Courier New"/>
              </a:rPr>
              <a:t>{$limit : 7</a:t>
            </a:r>
            <a:r>
              <a:rPr lang="en-US" sz="1200" b="1" dirty="0" smtClean="0">
                <a:latin typeface="Courier New"/>
                <a:cs typeface="Courier New"/>
              </a:rPr>
              <a:t>}, {$skip: 5}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{ "_id" : </a:t>
            </a:r>
            <a:r>
              <a:rPr lang="en-US" sz="1200" dirty="0" err="1">
                <a:latin typeface="Courier New"/>
                <a:cs typeface="Courier New"/>
              </a:rPr>
              <a:t>ObjectId</a:t>
            </a:r>
            <a:r>
              <a:rPr lang="en-US" sz="1200" dirty="0">
                <a:latin typeface="Courier New"/>
                <a:cs typeface="Courier New"/>
              </a:rPr>
              <a:t>("56fda36a0a162d0f051f2c72"), "Built" : 2014, "Name" : "CSCL Pacific Ocean", "Length overall (m)" : 399.67, "Beam (m)" : 58.6, "Maximum TEU" : 19100, "GT" : 187541, "Owner" : "CSCL", "Country" : "China", "route" : { "origin" : { "Name" : "Ningbo-</a:t>
            </a:r>
            <a:r>
              <a:rPr lang="en-US" sz="1200" dirty="0" err="1">
                <a:latin typeface="Courier New"/>
                <a:cs typeface="Courier New"/>
              </a:rPr>
              <a:t>Zhoushan</a:t>
            </a:r>
            <a:r>
              <a:rPr lang="en-US" sz="1200" dirty="0">
                <a:latin typeface="Courier New"/>
                <a:cs typeface="Courier New"/>
              </a:rPr>
              <a:t>", "Country" : "China" }, "destination" : { "Name" : "Kaohsiung", "Country" : "Taiwan" } }, "location" : { "type" : "Point", "coordinates" : [ -168.88031791679694, 41.72272856411992 ] }, "EAT" : </a:t>
            </a:r>
            <a:r>
              <a:rPr lang="en-US" sz="1200" dirty="0" err="1">
                <a:latin typeface="Courier New"/>
                <a:cs typeface="Courier New"/>
              </a:rPr>
              <a:t>ISODate</a:t>
            </a:r>
            <a:r>
              <a:rPr lang="en-US" sz="1200" dirty="0">
                <a:latin typeface="Courier New"/>
                <a:cs typeface="Courier New"/>
              </a:rPr>
              <a:t>("2016-05-24T04:00:00Z") }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{ "_id" : </a:t>
            </a:r>
            <a:r>
              <a:rPr lang="en-US" sz="1200" dirty="0" err="1">
                <a:latin typeface="Courier New"/>
                <a:cs typeface="Courier New"/>
              </a:rPr>
              <a:t>ObjectId</a:t>
            </a:r>
            <a:r>
              <a:rPr lang="en-US" sz="1200" dirty="0">
                <a:latin typeface="Courier New"/>
                <a:cs typeface="Courier New"/>
              </a:rPr>
              <a:t>("56fda36a0a162d0f051f2c73"), "Built" : 2015, "Name" : "CSCL Indian Ocean", "Length overall (m)" : 399.67, "Beam (m)" : 58.6, "Maximum TEU" : 19100, "GT" : 187541, "Owner" : "CSCL", "Country" : "China", "route" : { "origin" : { "Name" : "Jebel Ali (Dubai)", "Country" : "United Arab Emirates" }, "destination" : { "Name" : "Ho Chi Minh City (Saigon)", "Country" : "Vietnam" } }, "location" : { "type" : "Point", "coordinates" : [ -136.48534585524587, 27.322294568378965 ] }, "EAT" : </a:t>
            </a:r>
            <a:r>
              <a:rPr lang="en-US" sz="1200" dirty="0" err="1">
                <a:latin typeface="Courier New"/>
                <a:cs typeface="Courier New"/>
              </a:rPr>
              <a:t>ISODate</a:t>
            </a:r>
            <a:r>
              <a:rPr lang="en-US" sz="1200" dirty="0">
                <a:latin typeface="Courier New"/>
                <a:cs typeface="Courier New"/>
              </a:rPr>
              <a:t>("2016-05-27T12:00:00Z") }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MongoDB Enterprise &gt;</a:t>
            </a:r>
            <a:endParaRPr lang="en-US"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{$sample: {size : 10}}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58150" cy="32635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MongoDB </a:t>
            </a:r>
            <a:r>
              <a:rPr lang="en-US" sz="1200" dirty="0">
                <a:latin typeface="Courier New"/>
                <a:cs typeface="Courier New"/>
              </a:rPr>
              <a:t>Enterprise </a:t>
            </a:r>
            <a:r>
              <a:rPr lang="en-US" sz="1200" b="1" dirty="0">
                <a:latin typeface="Courier New"/>
                <a:cs typeface="Courier New"/>
              </a:rPr>
              <a:t>&gt; </a:t>
            </a:r>
            <a:r>
              <a:rPr lang="en-US" sz="1200" b="1" dirty="0" err="1">
                <a:latin typeface="Courier New"/>
                <a:cs typeface="Courier New"/>
              </a:rPr>
              <a:t>db.ships.aggregate</a:t>
            </a:r>
            <a:r>
              <a:rPr lang="en-US" sz="1200" dirty="0">
                <a:latin typeface="Courier New"/>
                <a:cs typeface="Courier New"/>
              </a:rPr>
              <a:t>([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  <a:r>
              <a:rPr lang="en-US" sz="1200" b="1" dirty="0" smtClean="0">
                <a:latin typeface="Courier New"/>
                <a:cs typeface="Courier New"/>
              </a:rPr>
              <a:t>$match :{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b="1" dirty="0" smtClean="0">
                <a:latin typeface="Courier New"/>
                <a:cs typeface="Courier New"/>
              </a:rPr>
              <a:t>Country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b="1" dirty="0" smtClean="0">
                <a:latin typeface="Courier New"/>
                <a:cs typeface="Courier New"/>
              </a:rPr>
              <a:t>: 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b="1" dirty="0" smtClean="0">
                <a:latin typeface="Courier New"/>
                <a:cs typeface="Courier New"/>
              </a:rPr>
              <a:t>China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b="1" dirty="0" smtClean="0">
                <a:latin typeface="Courier New"/>
                <a:cs typeface="Courier New"/>
              </a:rPr>
              <a:t>}}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MongoDB </a:t>
            </a:r>
            <a:r>
              <a:rPr lang="en-US" sz="1200" dirty="0">
                <a:latin typeface="Courier New"/>
                <a:cs typeface="Courier New"/>
              </a:rPr>
              <a:t>Enterprise </a:t>
            </a:r>
            <a:r>
              <a:rPr lang="en-US" sz="1200" dirty="0" smtClean="0">
                <a:latin typeface="Courier New"/>
                <a:cs typeface="Courier New"/>
              </a:rPr>
              <a:t>&gt; </a:t>
            </a:r>
            <a:r>
              <a:rPr lang="en-US" sz="1200" b="1" dirty="0" err="1" smtClean="0">
                <a:latin typeface="Courier New"/>
                <a:cs typeface="Courier New"/>
              </a:rPr>
              <a:t>db.ships.aggregate</a:t>
            </a:r>
            <a:r>
              <a:rPr lang="en-US" sz="1200" dirty="0">
                <a:latin typeface="Courier New"/>
                <a:cs typeface="Courier New"/>
              </a:rPr>
              <a:t>([</a:t>
            </a:r>
            <a:r>
              <a:rPr lang="en-US" sz="1200" b="1" dirty="0">
                <a:latin typeface="Courier New"/>
                <a:cs typeface="Courier New"/>
              </a:rPr>
              <a:t>{$match :{"</a:t>
            </a:r>
            <a:r>
              <a:rPr lang="en-US" sz="1200" b="1" dirty="0" err="1">
                <a:latin typeface="Courier New"/>
                <a:cs typeface="Courier New"/>
              </a:rPr>
              <a:t>route.origin.Country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: 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China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}}</a:t>
            </a:r>
            <a:r>
              <a:rPr lang="en-US" sz="1200" dirty="0">
                <a:latin typeface="Courier New"/>
                <a:cs typeface="Courier New"/>
              </a:rPr>
              <a:t>])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MongoDB Enterprise &gt; </a:t>
            </a:r>
            <a:r>
              <a:rPr lang="en-US" sz="1200" b="1" dirty="0" err="1">
                <a:latin typeface="Courier New"/>
                <a:cs typeface="Courier New"/>
              </a:rPr>
              <a:t>db.ships.aggregate</a:t>
            </a:r>
            <a:r>
              <a:rPr lang="en-US" sz="1200" dirty="0">
                <a:latin typeface="Courier New"/>
                <a:cs typeface="Courier New"/>
              </a:rPr>
              <a:t>([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$match : {location: {$</a:t>
            </a:r>
            <a:r>
              <a:rPr lang="en-US" sz="1200" dirty="0" err="1">
                <a:latin typeface="Courier New"/>
                <a:cs typeface="Courier New"/>
              </a:rPr>
              <a:t>geoWithin</a:t>
            </a:r>
            <a:r>
              <a:rPr lang="en-US" sz="1200" dirty="0">
                <a:latin typeface="Courier New"/>
                <a:cs typeface="Courier New"/>
              </a:rPr>
              <a:t>: {$geometry : </a:t>
            </a:r>
            <a:r>
              <a:rPr lang="en-US" sz="1200" dirty="0" err="1">
                <a:latin typeface="Courier New"/>
                <a:cs typeface="Courier New"/>
              </a:rPr>
              <a:t>caribe.geometry</a:t>
            </a:r>
            <a:r>
              <a:rPr lang="en-US" sz="1200" dirty="0">
                <a:latin typeface="Courier New"/>
                <a:cs typeface="Courier New"/>
              </a:rPr>
              <a:t>}}}</a:t>
            </a:r>
            <a:r>
              <a:rPr lang="en-US" sz="1200" dirty="0" smtClean="0">
                <a:latin typeface="Courier New"/>
                <a:cs typeface="Courier New"/>
              </a:rPr>
              <a:t>}])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geo</a:t>
            </a:r>
            <a:r>
              <a:rPr lang="x-none" altLang="en-US" dirty="0" err="1" smtClean="0"/>
              <a:t>Near</a:t>
            </a:r>
            <a:endParaRPr lang="x-none" altLang="en-US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db.ships.aggregate</a:t>
            </a:r>
            <a:r>
              <a:rPr lang="en-US" dirty="0">
                <a:latin typeface="Courier New"/>
                <a:cs typeface="Courier New"/>
              </a:rPr>
              <a:t>([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{</a:t>
            </a: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$</a:t>
            </a:r>
            <a:r>
              <a:rPr lang="en-US" dirty="0" err="1">
                <a:latin typeface="Courier New"/>
                <a:cs typeface="Courier New"/>
              </a:rPr>
              <a:t>geoNear</a:t>
            </a:r>
            <a:r>
              <a:rPr lang="en-US" dirty="0">
                <a:latin typeface="Courier New"/>
                <a:cs typeface="Courier New"/>
              </a:rPr>
              <a:t>: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near: { type: "Point", coordinates: [ -122.4252, 37.8283 ] },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distanceField</a:t>
            </a:r>
            <a:r>
              <a:rPr lang="en-US" dirty="0">
                <a:latin typeface="Courier New"/>
                <a:cs typeface="Courier New"/>
              </a:rPr>
              <a:t>: "</a:t>
            </a:r>
            <a:r>
              <a:rPr lang="en-US" dirty="0" err="1">
                <a:latin typeface="Courier New"/>
                <a:cs typeface="Courier New"/>
              </a:rPr>
              <a:t>dist.calculated</a:t>
            </a:r>
            <a:r>
              <a:rPr lang="en-US" dirty="0">
                <a:latin typeface="Courier New"/>
                <a:cs typeface="Courier New"/>
              </a:rPr>
              <a:t>",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        maxDistance: 3000000,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distanceMultiplier</a:t>
            </a:r>
            <a:r>
              <a:rPr lang="en-US" dirty="0">
                <a:latin typeface="Courier New"/>
                <a:cs typeface="Courier New"/>
              </a:rPr>
              <a:t>: 0.001,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        </a:t>
            </a:r>
            <a:r>
              <a:rPr lang="it-IT" dirty="0" err="1">
                <a:latin typeface="Courier New"/>
                <a:cs typeface="Courier New"/>
              </a:rPr>
              <a:t>query</a:t>
            </a:r>
            <a:r>
              <a:rPr lang="it-IT" dirty="0">
                <a:latin typeface="Courier New"/>
                <a:cs typeface="Courier New"/>
              </a:rPr>
              <a:t>: { cargo: "</a:t>
            </a:r>
            <a:r>
              <a:rPr lang="it-IT" dirty="0" err="1">
                <a:latin typeface="Courier New"/>
                <a:cs typeface="Courier New"/>
              </a:rPr>
              <a:t>Iron</a:t>
            </a:r>
            <a:r>
              <a:rPr lang="it-IT" dirty="0">
                <a:latin typeface="Courier New"/>
                <a:cs typeface="Courier New"/>
              </a:rPr>
              <a:t>" },</a:t>
            </a: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     </a:t>
            </a:r>
            <a:r>
              <a:rPr lang="de-DE" dirty="0" err="1">
                <a:latin typeface="Courier New"/>
                <a:cs typeface="Courier New"/>
              </a:rPr>
              <a:t>limit</a:t>
            </a:r>
            <a:r>
              <a:rPr lang="de-DE" dirty="0">
                <a:latin typeface="Courier New"/>
                <a:cs typeface="Courier New"/>
              </a:rPr>
              <a:t> : 1000000,</a:t>
            </a: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     </a:t>
            </a:r>
            <a:r>
              <a:rPr lang="de-DE" dirty="0" err="1">
                <a:latin typeface="Courier New"/>
                <a:cs typeface="Courier New"/>
              </a:rPr>
              <a:t>includeLocs</a:t>
            </a:r>
            <a:r>
              <a:rPr lang="de-DE" dirty="0">
                <a:latin typeface="Courier New"/>
                <a:cs typeface="Courier New"/>
              </a:rPr>
              <a:t>: "</a:t>
            </a:r>
            <a:r>
              <a:rPr lang="de-DE" dirty="0" err="1">
                <a:latin typeface="Courier New"/>
                <a:cs typeface="Courier New"/>
              </a:rPr>
              <a:t>dist.location</a:t>
            </a:r>
            <a:r>
              <a:rPr lang="de-DE" dirty="0">
                <a:latin typeface="Courier New"/>
                <a:cs typeface="Courier New"/>
              </a:rPr>
              <a:t>",</a:t>
            </a: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     </a:t>
            </a:r>
            <a:r>
              <a:rPr lang="de-DE" dirty="0" err="1">
                <a:latin typeface="Courier New"/>
                <a:cs typeface="Courier New"/>
              </a:rPr>
              <a:t>spherical</a:t>
            </a:r>
            <a:r>
              <a:rPr lang="de-DE" dirty="0">
                <a:latin typeface="Courier New"/>
                <a:cs typeface="Courier New"/>
              </a:rPr>
              <a:t>: </a:t>
            </a:r>
            <a:r>
              <a:rPr lang="de-DE" dirty="0" err="1">
                <a:latin typeface="Courier New"/>
                <a:cs typeface="Courier New"/>
              </a:rPr>
              <a:t>true</a:t>
            </a: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  }</a:t>
            </a: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</a:t>
            </a:r>
            <a:r>
              <a:rPr lang="de-DE" dirty="0" smtClean="0">
                <a:latin typeface="Courier New"/>
                <a:cs typeface="Courier New"/>
              </a:rPr>
              <a:t>}</a:t>
            </a:r>
            <a:r>
              <a:rPr lang="pt-BR" dirty="0" smtClean="0">
                <a:latin typeface="Courier New"/>
                <a:cs typeface="Courier New"/>
              </a:rPr>
              <a:t>]</a:t>
            </a:r>
            <a:r>
              <a:rPr lang="pt-BR" dirty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{$lookup : {from: "containers", as: "cargo", </a:t>
            </a:r>
            <a:r>
              <a:rPr lang="en-US" dirty="0" err="1">
                <a:latin typeface="Courier New"/>
                <a:cs typeface="Courier New"/>
              </a:rPr>
              <a:t>localField</a:t>
            </a:r>
            <a:r>
              <a:rPr lang="en-US" dirty="0">
                <a:latin typeface="Courier New"/>
                <a:cs typeface="Courier New"/>
              </a:rPr>
              <a:t>: "Name", </a:t>
            </a:r>
            <a:r>
              <a:rPr lang="en-US" dirty="0" err="1">
                <a:latin typeface="Courier New"/>
                <a:cs typeface="Courier New"/>
              </a:rPr>
              <a:t>foreignField</a:t>
            </a:r>
            <a:r>
              <a:rPr lang="en-US" dirty="0">
                <a:latin typeface="Courier New"/>
                <a:cs typeface="Courier New"/>
              </a:rPr>
              <a:t>: "</a:t>
            </a:r>
            <a:r>
              <a:rPr lang="en-US" dirty="0" err="1">
                <a:latin typeface="Courier New"/>
                <a:cs typeface="Courier New"/>
              </a:rPr>
              <a:t>shipName</a:t>
            </a:r>
            <a:r>
              <a:rPr lang="en-US" dirty="0">
                <a:latin typeface="Courier New"/>
                <a:cs typeface="Courier New"/>
              </a:rPr>
              <a:t>"}}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$unwind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dirty="0">
                <a:latin typeface="Courier New"/>
                <a:cs typeface="Courier New"/>
              </a:rPr>
              <a:t>$unwind: "$cargo"}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dirty="0">
                <a:latin typeface="Courier New"/>
                <a:cs typeface="Courier New"/>
              </a:rPr>
              <a:t>$group : {_id: {ship: "$Name", cargo : "$</a:t>
            </a:r>
            <a:r>
              <a:rPr lang="en-US" dirty="0" err="1">
                <a:latin typeface="Courier New"/>
                <a:cs typeface="Courier New"/>
              </a:rPr>
              <a:t>cargo.cargo</a:t>
            </a:r>
            <a:r>
              <a:rPr lang="en-US" dirty="0">
                <a:latin typeface="Courier New"/>
                <a:cs typeface="Courier New"/>
              </a:rPr>
              <a:t>", route: "$route", location: "$location"}, sum: {$sum: "$</a:t>
            </a:r>
            <a:r>
              <a:rPr lang="en-US" dirty="0" err="1">
                <a:latin typeface="Courier New"/>
                <a:cs typeface="Courier New"/>
              </a:rPr>
              <a:t>cargo.Tons</a:t>
            </a:r>
            <a:r>
              <a:rPr lang="en-US" dirty="0">
                <a:latin typeface="Courier New"/>
                <a:cs typeface="Courier New"/>
              </a:rPr>
              <a:t>"}}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project = {$project: {_id : {ship: "$_</a:t>
            </a:r>
            <a:r>
              <a:rPr lang="en-US" dirty="0" err="1">
                <a:latin typeface="Courier New"/>
                <a:cs typeface="Courier New"/>
              </a:rPr>
              <a:t>id.ship</a:t>
            </a:r>
            <a:r>
              <a:rPr lang="en-US" dirty="0">
                <a:latin typeface="Courier New"/>
                <a:cs typeface="Courier New"/>
              </a:rPr>
              <a:t>", route: "$_</a:t>
            </a:r>
            <a:r>
              <a:rPr lang="en-US" dirty="0" err="1">
                <a:latin typeface="Courier New"/>
                <a:cs typeface="Courier New"/>
              </a:rPr>
              <a:t>id.route</a:t>
            </a:r>
            <a:r>
              <a:rPr lang="en-US" dirty="0">
                <a:latin typeface="Courier New"/>
                <a:cs typeface="Courier New"/>
              </a:rPr>
              <a:t>", location: "$_</a:t>
            </a:r>
            <a:r>
              <a:rPr lang="en-US" dirty="0" err="1">
                <a:latin typeface="Courier New"/>
                <a:cs typeface="Courier New"/>
              </a:rPr>
              <a:t>id.location</a:t>
            </a:r>
            <a:r>
              <a:rPr lang="en-US" dirty="0">
                <a:latin typeface="Courier New"/>
                <a:cs typeface="Courier New"/>
              </a:rPr>
              <a:t>"}, cargo : {type : "$_</a:t>
            </a:r>
            <a:r>
              <a:rPr lang="en-US" dirty="0" err="1">
                <a:latin typeface="Courier New"/>
                <a:cs typeface="Courier New"/>
              </a:rPr>
              <a:t>id.cargo</a:t>
            </a:r>
            <a:r>
              <a:rPr lang="en-US" dirty="0">
                <a:latin typeface="Courier New"/>
                <a:cs typeface="Courier New"/>
              </a:rPr>
              <a:t>", Tons: "$sum"}}}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{$out :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ships2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P</a:t>
            </a:r>
            <a:r>
              <a:rPr lang="en-US" dirty="0"/>
              <a:t>ipeline </a:t>
            </a:r>
            <a:r>
              <a:rPr lang="x-none" altLang="en-US" dirty="0"/>
              <a:t>de</a:t>
            </a:r>
            <a:r>
              <a:rPr lang="en-US" dirty="0"/>
              <a:t> opera</a:t>
            </a:r>
            <a:r>
              <a:rPr lang="x-none" altLang="en-US" dirty="0"/>
              <a:t>c</a:t>
            </a:r>
            <a:r>
              <a:rPr lang="en-US" dirty="0"/>
              <a:t>ion</a:t>
            </a:r>
            <a:r>
              <a:rPr lang="x-none" altLang="en-US" dirty="0"/>
              <a:t>e</a:t>
            </a:r>
            <a:r>
              <a:rPr lang="en-US" dirty="0"/>
              <a:t>s</a:t>
            </a:r>
            <a:endParaRPr lang="en-US" dirty="0"/>
          </a:p>
          <a:p>
            <a:r>
              <a:rPr lang="en-US" dirty="0"/>
              <a:t>Select, project, group, </a:t>
            </a:r>
            <a:r>
              <a:rPr lang="en-US" dirty="0" smtClean="0"/>
              <a:t>sort, lookup</a:t>
            </a:r>
            <a:endParaRPr lang="en-US" dirty="0"/>
          </a:p>
          <a:p>
            <a:r>
              <a:rPr lang="en-US" dirty="0"/>
              <a:t>$out </a:t>
            </a:r>
            <a:r>
              <a:rPr lang="x-none" altLang="en-US" dirty="0"/>
              <a:t>debe ir en ultimo lugar</a:t>
            </a:r>
            <a:endParaRPr lang="x-none" altLang="en-US" dirty="0"/>
          </a:p>
          <a:p>
            <a:r>
              <a:rPr lang="x-none" altLang="en-US" dirty="0"/>
              <a:t>Hay muchos tipos de operadores</a:t>
            </a:r>
            <a:endParaRPr lang="en-US" dirty="0"/>
          </a:p>
          <a:p>
            <a:r>
              <a:rPr lang="en-US" dirty="0"/>
              <a:t>Una forma muy poderosa de reformar y analizar datos</a:t>
            </a:r>
            <a:endParaRPr lang="en-US" dirty="0"/>
          </a:p>
          <a:p>
            <a:r>
              <a:rPr lang="x-none" altLang="en-US" dirty="0"/>
              <a:t>Obtiene gran performance en grandes volumenes de datos</a:t>
            </a:r>
            <a:endParaRPr lang="x-none" alt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Un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motor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analítico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nativo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/>
              <a:t>para</a:t>
            </a:r>
            <a:r>
              <a:rPr lang="en-US" sz="1800" dirty="0"/>
              <a:t> MongoDB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Pero</a:t>
            </a:r>
            <a:r>
              <a:rPr lang="is-IS" sz="1800" dirty="0"/>
              <a:t>…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significa</a:t>
            </a:r>
            <a:r>
              <a:rPr lang="en-US" sz="1800" dirty="0"/>
              <a:t> </a:t>
            </a:r>
            <a:r>
              <a:rPr lang="en-US" sz="1800" dirty="0" err="1"/>
              <a:t>analítico</a:t>
            </a:r>
            <a:r>
              <a:rPr lang="en-US" sz="1800" dirty="0"/>
              <a:t>?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Si </a:t>
            </a:r>
            <a:r>
              <a:rPr lang="en-US" sz="1600" dirty="0" err="1"/>
              <a:t>miramos</a:t>
            </a:r>
            <a:r>
              <a:rPr lang="en-US" sz="1600" dirty="0"/>
              <a:t> a </a:t>
            </a:r>
            <a:r>
              <a:rPr lang="en-US" sz="1600" dirty="0" err="1"/>
              <a:t>las</a:t>
            </a:r>
            <a:r>
              <a:rPr lang="en-US" sz="1600" dirty="0"/>
              <a:t> BBDD </a:t>
            </a:r>
            <a:r>
              <a:rPr lang="en-US" sz="1600" dirty="0" err="1"/>
              <a:t>clásicas</a:t>
            </a:r>
            <a:r>
              <a:rPr lang="en-US" sz="1600" dirty="0"/>
              <a:t> </a:t>
            </a:r>
            <a:r>
              <a:rPr lang="en-US" sz="1600" dirty="0" err="1"/>
              <a:t>tenemos</a:t>
            </a:r>
            <a:r>
              <a:rPr lang="en-US" sz="1600" dirty="0"/>
              <a:t> dos </a:t>
            </a:r>
            <a:r>
              <a:rPr lang="en-US" sz="1600" dirty="0" err="1"/>
              <a:t>tipos</a:t>
            </a:r>
            <a:r>
              <a:rPr lang="en-US" sz="1600" dirty="0"/>
              <a:t>, OLTP y  OLAP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OLTP : Online Transaction Processing</a:t>
            </a:r>
            <a:endParaRPr lang="en-US" sz="15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Reservas</a:t>
            </a:r>
            <a:r>
              <a:rPr lang="en-US" dirty="0" smtClean="0"/>
              <a:t> de </a:t>
            </a:r>
            <a:r>
              <a:rPr lang="en-US" dirty="0" err="1" smtClean="0"/>
              <a:t>aviones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Operativa</a:t>
            </a:r>
            <a:r>
              <a:rPr lang="en-US" dirty="0" smtClean="0"/>
              <a:t> de </a:t>
            </a:r>
            <a:r>
              <a:rPr lang="en-US" dirty="0" err="1" smtClean="0"/>
              <a:t>cajeros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(CRM)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OLAP : Online Analytical Processing</a:t>
            </a:r>
            <a:endParaRPr lang="en-US" sz="1500" dirty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Cálculos</a:t>
            </a:r>
            <a:r>
              <a:rPr lang="en-US" dirty="0" smtClean="0"/>
              <a:t> de </a:t>
            </a:r>
            <a:r>
              <a:rPr lang="en-US" dirty="0" err="1" smtClean="0"/>
              <a:t>rentabilidad</a:t>
            </a:r>
            <a:r>
              <a:rPr lang="en-US" dirty="0" smtClean="0"/>
              <a:t> y Overbooking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Predicción</a:t>
            </a:r>
            <a:r>
              <a:rPr lang="en-US" dirty="0" smtClean="0"/>
              <a:t> de </a:t>
            </a:r>
            <a:r>
              <a:rPr lang="en-US" dirty="0" err="1" smtClean="0"/>
              <a:t>demanda</a:t>
            </a:r>
            <a:r>
              <a:rPr lang="en-US" dirty="0" smtClean="0"/>
              <a:t> y </a:t>
            </a:r>
            <a:r>
              <a:rPr lang="en-US" dirty="0" err="1" smtClean="0"/>
              <a:t>optimización</a:t>
            </a:r>
            <a:r>
              <a:rPr lang="en-US" dirty="0" smtClean="0"/>
              <a:t> y de </a:t>
            </a:r>
            <a:r>
              <a:rPr lang="en-US" dirty="0" err="1" smtClean="0"/>
              <a:t>recargasd</a:t>
            </a:r>
            <a:r>
              <a:rPr lang="en-US" dirty="0" smtClean="0"/>
              <a:t> e </a:t>
            </a:r>
            <a:r>
              <a:rPr lang="en-US" dirty="0" err="1" smtClean="0"/>
              <a:t>cajerois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Segmentación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526968" y="1902044"/>
            <a:ext cx="4090066" cy="1300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Agg</a:t>
            </a:r>
            <a:r>
              <a:rPr lang="en-US" dirty="0" smtClean="0"/>
              <a:t>. </a:t>
            </a:r>
            <a:r>
              <a:rPr lang="en-US" dirty="0" err="1" smtClean="0"/>
              <a:t>Frmwk</a:t>
            </a:r>
            <a:r>
              <a:rPr lang="en-US" dirty="0" smtClean="0"/>
              <a:t> – Pipeline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1859798" y="1341637"/>
            <a:ext cx="1920288" cy="697652"/>
          </a:xfrm>
          <a:prstGeom prst="chevron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Project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638825" y="1341637"/>
            <a:ext cx="1920288" cy="697652"/>
          </a:xfrm>
          <a:prstGeom prst="chevron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Lookup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417853" y="1341637"/>
            <a:ext cx="1920288" cy="697652"/>
          </a:xfrm>
          <a:prstGeom prst="chevron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7" name="Chevron 6"/>
          <p:cNvSpPr/>
          <p:nvPr/>
        </p:nvSpPr>
        <p:spPr>
          <a:xfrm>
            <a:off x="7196882" y="1341637"/>
            <a:ext cx="1920288" cy="697652"/>
          </a:xfrm>
          <a:prstGeom prst="chevron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" name="Chevron 7"/>
          <p:cNvSpPr/>
          <p:nvPr/>
        </p:nvSpPr>
        <p:spPr>
          <a:xfrm>
            <a:off x="80769" y="1341637"/>
            <a:ext cx="1920288" cy="697652"/>
          </a:xfrm>
          <a:prstGeom prst="chevron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Match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155" y="2346984"/>
            <a:ext cx="7217410" cy="1456690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>
              <a:buFont typeface="Arial" panose="02080604020202020204" charset="0"/>
              <a:buChar char="•"/>
            </a:pPr>
            <a:r>
              <a:rPr lang="x-none" altLang="en-US" sz="1800" dirty="0"/>
              <a:t>Similar a </a:t>
            </a:r>
            <a:r>
              <a:rPr lang="en-US" sz="1800" dirty="0" err="1"/>
              <a:t>unix</a:t>
            </a:r>
            <a:r>
              <a:rPr lang="en-US" sz="1800" dirty="0"/>
              <a:t> pipeline</a:t>
            </a:r>
            <a:endParaRPr lang="en-US" sz="1800" dirty="0"/>
          </a:p>
          <a:p>
            <a:pPr marL="213995" indent="-213995">
              <a:buFont typeface="Arial" panose="02080604020202020204" charset="0"/>
              <a:buChar char="•"/>
            </a:pPr>
            <a:r>
              <a:rPr lang="x-none" altLang="en-US" sz="1800" dirty="0"/>
              <a:t>La salida de una etapa</a:t>
            </a:r>
            <a:r>
              <a:rPr lang="en-US" sz="1800" dirty="0"/>
              <a:t> </a:t>
            </a:r>
            <a:r>
              <a:rPr lang="x-none" altLang="en-US" sz="1800" dirty="0"/>
              <a:t>es pasada a la entrada de</a:t>
            </a:r>
            <a:r>
              <a:rPr lang="en-US" sz="1800" dirty="0"/>
              <a:t> </a:t>
            </a:r>
            <a:r>
              <a:rPr lang="x-none" altLang="en-US" sz="1800" dirty="0"/>
              <a:t>la siguiente etapa</a:t>
            </a:r>
            <a:endParaRPr lang="en-US" sz="1800" dirty="0"/>
          </a:p>
          <a:p>
            <a:pPr marL="213995" indent="-213995">
              <a:buFont typeface="Arial" panose="02080604020202020204" charset="0"/>
              <a:buChar char="•"/>
            </a:pPr>
            <a:r>
              <a:rPr lang="x-none" altLang="en-US" sz="1800" dirty="0"/>
              <a:t>Cada etapa realiza un trabajo</a:t>
            </a:r>
            <a:endParaRPr lang="x-none" altLang="en-US" sz="1800" dirty="0"/>
          </a:p>
          <a:p>
            <a:pPr marL="213995" indent="-213995">
              <a:buFont typeface="Arial" panose="02080604020202020204" charset="0"/>
              <a:buChar char="•"/>
            </a:pPr>
            <a:r>
              <a:rPr lang="x-none" altLang="en-US" sz="1800" dirty="0"/>
              <a:t>Se pueden repetir las etapas</a:t>
            </a:r>
            <a:endParaRPr lang="x-none" altLang="en-US" sz="1800" dirty="0"/>
          </a:p>
          <a:p>
            <a:pPr marL="213995" indent="-213995">
              <a:buFont typeface="Arial" panose="02080604020202020204" charset="0"/>
              <a:buChar char="•"/>
            </a:pPr>
            <a:r>
              <a:rPr lang="x-none" altLang="en-US" sz="1800" dirty="0"/>
              <a:t>La entrada es una coleccion</a:t>
            </a:r>
            <a:endParaRPr lang="x-none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Operators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358" y="864792"/>
            <a:ext cx="3307354" cy="4182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$match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Filtr</a:t>
            </a:r>
            <a:r>
              <a:rPr lang="x-none" altLang="en-US" sz="1800" dirty="0">
                <a:latin typeface="Arial" panose="02080604020202020204" charset="0"/>
                <a:cs typeface="Arial" panose="02080604020202020204" charset="0"/>
              </a:rPr>
              <a:t>a</a:t>
            </a: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 document</a:t>
            </a:r>
            <a:r>
              <a:rPr lang="x-none" altLang="en-US" sz="1800" dirty="0">
                <a:latin typeface="Arial" panose="02080604020202020204" charset="0"/>
                <a:cs typeface="Arial" panose="02080604020202020204" charset="0"/>
              </a:rPr>
              <a:t>o</a:t>
            </a: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$</a:t>
            </a:r>
            <a:r>
              <a:rPr lang="en-US" sz="1800" dirty="0" smtClean="0">
                <a:latin typeface="Courier"/>
                <a:cs typeface="Courier"/>
              </a:rPr>
              <a:t>project/$redact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Re</a:t>
            </a:r>
            <a:r>
              <a:rPr lang="x-none" altLang="en-US" sz="1800" dirty="0">
                <a:latin typeface="Arial" panose="02080604020202020204" charset="0"/>
                <a:cs typeface="Arial" panose="02080604020202020204" charset="0"/>
              </a:rPr>
              <a:t>formula documentos</a:t>
            </a:r>
            <a:endParaRPr lang="x-none" altLang="en-US" sz="1800" dirty="0">
              <a:latin typeface="Arial" panose="02080604020202020204" charset="0"/>
              <a:cs typeface="Arial" panose="02080604020202020204" charset="0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$group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x-none" altLang="en-US" sz="1800" dirty="0">
                <a:latin typeface="Arial" panose="02080604020202020204" charset="0"/>
                <a:cs typeface="Arial" panose="02080604020202020204" charset="0"/>
              </a:rPr>
              <a:t>Agrupa</a:t>
            </a: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 document</a:t>
            </a:r>
            <a:r>
              <a:rPr lang="x-none" altLang="en-US" sz="1800" dirty="0">
                <a:latin typeface="Arial" panose="02080604020202020204" charset="0"/>
                <a:cs typeface="Arial" panose="02080604020202020204" charset="0"/>
              </a:rPr>
              <a:t>o</a:t>
            </a: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cs typeface="Arial" panose="02080604020202020204" charset="0"/>
            </a:endParaRP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$out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en-US" sz="1800" dirty="0">
                <a:cs typeface="Courier"/>
              </a:rPr>
              <a:t>Crea </a:t>
            </a:r>
            <a:r>
              <a:rPr lang="x-none" altLang="en-US" sz="1800" dirty="0">
                <a:cs typeface="Courier"/>
              </a:rPr>
              <a:t>nuevas colecciones</a:t>
            </a:r>
            <a:endParaRPr lang="x-none" altLang="en-US" sz="1800" dirty="0">
              <a:cs typeface="Courier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cs typeface="Arial" panose="02080604020202020204" charset="0"/>
            </a:endParaRP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</a:t>
            </a:r>
            <a:r>
              <a:rPr lang="en-US" sz="1800" dirty="0" smtClean="0">
                <a:latin typeface="Courier"/>
                <a:cs typeface="Courier"/>
              </a:rPr>
              <a:t>$sample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en-US" sz="1800" dirty="0" smtClean="0">
                <a:cs typeface="Courier"/>
              </a:rPr>
              <a:t>Ret</a:t>
            </a:r>
            <a:r>
              <a:rPr lang="x-none" altLang="en-US" sz="1800" dirty="0" smtClean="0">
                <a:cs typeface="Courier"/>
              </a:rPr>
              <a:t>orna valores aleatorios</a:t>
            </a:r>
            <a:endParaRPr lang="x-none" altLang="en-US" sz="1800" dirty="0" smtClean="0">
              <a:cs typeface="Courier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6948" y="864792"/>
            <a:ext cx="4159852" cy="473075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$sort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Orde</a:t>
            </a:r>
            <a:r>
              <a:rPr lang="x-none" altLang="en-US" sz="1800" dirty="0">
                <a:latin typeface="Arial" panose="02080604020202020204" charset="0"/>
                <a:cs typeface="Arial" panose="02080604020202020204" charset="0"/>
              </a:rPr>
              <a:t>na</a:t>
            </a: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 document</a:t>
            </a:r>
            <a:r>
              <a:rPr lang="x-none" altLang="en-US" sz="1800" dirty="0">
                <a:latin typeface="Arial" panose="02080604020202020204" charset="0"/>
                <a:cs typeface="Arial" panose="02080604020202020204" charset="0"/>
              </a:rPr>
              <a:t>o</a:t>
            </a: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$limit/$skip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Pagina document</a:t>
            </a:r>
            <a:r>
              <a:rPr lang="x-none" altLang="en-US" sz="1800" dirty="0">
                <a:latin typeface="Arial" panose="02080604020202020204" charset="0"/>
                <a:cs typeface="Arial" panose="02080604020202020204" charset="0"/>
              </a:rPr>
              <a:t>o</a:t>
            </a:r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$lookup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x-none" altLang="en-US" sz="1800" dirty="0">
                <a:cs typeface="Courier"/>
              </a:rPr>
              <a:t>Agrupa colecciones</a:t>
            </a:r>
            <a:endParaRPr lang="x-none" altLang="en-US" sz="1800" dirty="0">
              <a:cs typeface="Courier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cs typeface="Courier"/>
            </a:endParaRP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$unwind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x-none" altLang="en-US" sz="1800" dirty="0">
                <a:cs typeface="Courier"/>
              </a:rPr>
              <a:t>Desarma un array</a:t>
            </a:r>
            <a:endParaRPr lang="x-none" altLang="en-US" sz="1800" dirty="0" smtClean="0">
              <a:cs typeface="Courier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cs typeface="Courier"/>
            </a:endParaRP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ourier"/>
                <a:cs typeface="Courier"/>
              </a:rPr>
              <a:t>•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geoNear</a:t>
            </a:r>
            <a:endParaRPr lang="en-US" sz="1800" dirty="0">
              <a:latin typeface="Courier"/>
              <a:cs typeface="Courier"/>
            </a:endParaRPr>
          </a:p>
          <a:p>
            <a:pPr lvl="1">
              <a:buClr>
                <a:schemeClr val="accent1"/>
              </a:buClr>
            </a:pPr>
            <a:r>
              <a:rPr lang="en-US" sz="1800" dirty="0" smtClean="0">
                <a:cs typeface="Courier"/>
              </a:rPr>
              <a:t>Ret</a:t>
            </a:r>
            <a:r>
              <a:rPr lang="x-none" altLang="en-US" sz="1800" dirty="0" smtClean="0">
                <a:cs typeface="Courier"/>
              </a:rPr>
              <a:t>orna documentos ordenados por distancia</a:t>
            </a:r>
            <a:endParaRPr lang="x-none" altLang="en-US" sz="1800" dirty="0" smtClean="0">
              <a:cs typeface="Courier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cs typeface="Courier"/>
            </a:endParaRPr>
          </a:p>
          <a:p>
            <a:pPr lvl="1">
              <a:buClr>
                <a:schemeClr val="accent1"/>
              </a:buClr>
            </a:pPr>
            <a:endParaRPr lang="en-US" sz="1800" dirty="0"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ggregation-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210185"/>
            <a:ext cx="7861935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371600" y="666750"/>
          <a:ext cx="6400800" cy="383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SQL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MongoDB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$match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$group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HAVING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$match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$project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ORDER BY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$sort</a:t>
                      </a:r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$limit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$sum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$sum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$lookup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7" y="192379"/>
            <a:ext cx="8231744" cy="506785"/>
          </a:xfrm>
        </p:spPr>
        <p:txBody>
          <a:bodyPr/>
          <a:lstStyle/>
          <a:p>
            <a:r>
              <a:rPr lang="x-none" altLang="en-US" sz="2700" dirty="0" smtClean="0"/>
              <a:t>D</a:t>
            </a:r>
            <a:r>
              <a:rPr lang="en-US" sz="2700" dirty="0" smtClean="0">
                <a:sym typeface="+mn-ea"/>
              </a:rPr>
              <a:t>ocument</a:t>
            </a:r>
            <a:r>
              <a:rPr lang="x-none" altLang="en-US" sz="2700" dirty="0" smtClean="0">
                <a:sym typeface="+mn-ea"/>
              </a:rPr>
              <a:t>o</a:t>
            </a:r>
            <a:r>
              <a:rPr lang="en-US" sz="2700" dirty="0" smtClean="0"/>
              <a:t> ship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27" y="940795"/>
            <a:ext cx="8231744" cy="381456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_id</a:t>
            </a:r>
            <a:r>
              <a:rPr lang="en-US" sz="1200" dirty="0">
                <a:latin typeface="Courier New"/>
                <a:cs typeface="Courier New"/>
              </a:rPr>
              <a:t>" : </a:t>
            </a:r>
            <a:r>
              <a:rPr lang="en-US" sz="1200" dirty="0" err="1">
                <a:latin typeface="Courier New"/>
                <a:cs typeface="Courier New"/>
              </a:rPr>
              <a:t>ObjectId</a:t>
            </a:r>
            <a:r>
              <a:rPr lang="en-US" sz="1200" dirty="0">
                <a:latin typeface="Courier New"/>
                <a:cs typeface="Courier New"/>
              </a:rPr>
              <a:t>("56fda36a0a162d0f051f2c6d"),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Built</a:t>
            </a:r>
            <a:r>
              <a:rPr lang="en-US" sz="1200" dirty="0">
                <a:latin typeface="Courier New"/>
                <a:cs typeface="Courier New"/>
              </a:rPr>
              <a:t>" : 2015,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Name</a:t>
            </a:r>
            <a:r>
              <a:rPr lang="en-US" sz="1200" dirty="0">
                <a:latin typeface="Courier New"/>
                <a:cs typeface="Courier New"/>
              </a:rPr>
              <a:t>" : "MSC Zoe",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Length overall (m)</a:t>
            </a:r>
            <a:r>
              <a:rPr lang="en-US" sz="1200" dirty="0">
                <a:latin typeface="Courier New"/>
                <a:cs typeface="Courier New"/>
              </a:rPr>
              <a:t>" : 395.4,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Beam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(m)</a:t>
            </a:r>
            <a:r>
              <a:rPr lang="en-US" sz="1200" dirty="0">
                <a:latin typeface="Courier New"/>
                <a:cs typeface="Courier New"/>
              </a:rPr>
              <a:t>" : 59,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Maximum</a:t>
            </a:r>
            <a:r>
              <a:rPr lang="en-US" sz="1200" dirty="0">
                <a:latin typeface="Courier New"/>
                <a:cs typeface="Courier New"/>
              </a:rPr>
              <a:t> TEU" : 19224,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GT</a:t>
            </a:r>
            <a:r>
              <a:rPr lang="en-US" sz="1200" dirty="0">
                <a:latin typeface="Courier New"/>
                <a:cs typeface="Courier New"/>
              </a:rPr>
              <a:t>" : 193000,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Owner</a:t>
            </a:r>
            <a:r>
              <a:rPr lang="en-US" sz="1200" dirty="0">
                <a:latin typeface="Courier New"/>
                <a:cs typeface="Courier New"/>
              </a:rPr>
              <a:t>" : "MSC",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Country</a:t>
            </a:r>
            <a:r>
              <a:rPr lang="en-US" sz="1200" dirty="0">
                <a:latin typeface="Courier New"/>
                <a:cs typeface="Courier New"/>
              </a:rPr>
              <a:t>" : "Switzerland",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route</a:t>
            </a:r>
            <a:r>
              <a:rPr lang="en-US" sz="1200" dirty="0">
                <a:latin typeface="Courier New"/>
                <a:cs typeface="Courier New"/>
              </a:rPr>
              <a:t>" : {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"</a:t>
            </a:r>
            <a:r>
              <a:rPr lang="en-US" sz="1200" b="1" dirty="0">
                <a:latin typeface="Courier New"/>
                <a:cs typeface="Courier New"/>
              </a:rPr>
              <a:t>origin</a:t>
            </a:r>
            <a:r>
              <a:rPr lang="en-US" sz="1200" dirty="0">
                <a:latin typeface="Courier New"/>
                <a:cs typeface="Courier New"/>
              </a:rPr>
              <a:t>" : {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	"</a:t>
            </a:r>
            <a:r>
              <a:rPr lang="en-US" sz="1200" b="1" dirty="0">
                <a:latin typeface="Courier New"/>
                <a:cs typeface="Courier New"/>
              </a:rPr>
              <a:t>Name</a:t>
            </a:r>
            <a:r>
              <a:rPr lang="en-US" sz="1200" dirty="0">
                <a:latin typeface="Courier New"/>
                <a:cs typeface="Courier New"/>
              </a:rPr>
              <a:t>" : "Tianjin",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	"</a:t>
            </a:r>
            <a:r>
              <a:rPr lang="en-US" sz="1200" b="1" dirty="0">
                <a:latin typeface="Courier New"/>
                <a:cs typeface="Courier New"/>
              </a:rPr>
              <a:t>Country</a:t>
            </a:r>
            <a:r>
              <a:rPr lang="en-US" sz="1200" dirty="0">
                <a:latin typeface="Courier New"/>
                <a:cs typeface="Courier New"/>
              </a:rPr>
              <a:t>" : "</a:t>
            </a:r>
            <a:r>
              <a:rPr lang="en-US" sz="1200" dirty="0" smtClean="0">
                <a:latin typeface="Courier New"/>
                <a:cs typeface="Courier New"/>
              </a:rPr>
              <a:t>China”}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"</a:t>
            </a:r>
            <a:r>
              <a:rPr lang="en-US" sz="1200" b="1" dirty="0">
                <a:latin typeface="Courier New"/>
                <a:cs typeface="Courier New"/>
              </a:rPr>
              <a:t>destination</a:t>
            </a:r>
            <a:r>
              <a:rPr lang="en-US" sz="1200" dirty="0">
                <a:latin typeface="Courier New"/>
                <a:cs typeface="Courier New"/>
              </a:rPr>
              <a:t>" : {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	"</a:t>
            </a:r>
            <a:r>
              <a:rPr lang="en-US" sz="1200" b="1" dirty="0">
                <a:latin typeface="Courier New"/>
                <a:cs typeface="Courier New"/>
              </a:rPr>
              <a:t>Name</a:t>
            </a:r>
            <a:r>
              <a:rPr lang="en-US" sz="1200" dirty="0">
                <a:latin typeface="Courier New"/>
                <a:cs typeface="Courier New"/>
              </a:rPr>
              <a:t>" : "Shanghai",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	"</a:t>
            </a:r>
            <a:r>
              <a:rPr lang="en-US" sz="1200" b="1" dirty="0">
                <a:latin typeface="Courier New"/>
                <a:cs typeface="Courier New"/>
              </a:rPr>
              <a:t>Country</a:t>
            </a:r>
            <a:r>
              <a:rPr lang="en-US" sz="1200" dirty="0">
                <a:latin typeface="Courier New"/>
                <a:cs typeface="Courier New"/>
              </a:rPr>
              <a:t>" : "</a:t>
            </a:r>
            <a:r>
              <a:rPr lang="en-US" sz="1200" dirty="0" smtClean="0">
                <a:latin typeface="Courier New"/>
                <a:cs typeface="Courier New"/>
              </a:rPr>
              <a:t>China”}}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location</a:t>
            </a:r>
            <a:r>
              <a:rPr lang="en-US" sz="1200" dirty="0">
                <a:latin typeface="Courier New"/>
                <a:cs typeface="Courier New"/>
              </a:rPr>
              <a:t>" : {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"</a:t>
            </a:r>
            <a:r>
              <a:rPr lang="en-US" sz="1200" b="1" dirty="0">
                <a:latin typeface="Courier New"/>
                <a:cs typeface="Courier New"/>
              </a:rPr>
              <a:t>type</a:t>
            </a:r>
            <a:r>
              <a:rPr lang="en-US" sz="1200" dirty="0">
                <a:latin typeface="Courier New"/>
                <a:cs typeface="Courier New"/>
              </a:rPr>
              <a:t>" : "Point",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"</a:t>
            </a:r>
            <a:r>
              <a:rPr lang="en-US" sz="1200" b="1" dirty="0">
                <a:latin typeface="Courier New"/>
                <a:cs typeface="Courier New"/>
              </a:rPr>
              <a:t>coordinates</a:t>
            </a:r>
            <a:r>
              <a:rPr lang="en-US" sz="1200" dirty="0">
                <a:latin typeface="Courier New"/>
                <a:cs typeface="Courier New"/>
              </a:rPr>
              <a:t>" : [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	</a:t>
            </a:r>
            <a:r>
              <a:rPr lang="en-US" sz="1200" dirty="0" smtClean="0">
                <a:latin typeface="Courier New"/>
                <a:cs typeface="Courier New"/>
              </a:rPr>
              <a:t>129.15693498213182, 18.108558232731916]}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EAT</a:t>
            </a:r>
            <a:r>
              <a:rPr lang="en-US" sz="1200" dirty="0">
                <a:latin typeface="Courier New"/>
                <a:cs typeface="Courier New"/>
              </a:rPr>
              <a:t>" : </a:t>
            </a:r>
            <a:r>
              <a:rPr lang="en-US" sz="1200" dirty="0" err="1">
                <a:latin typeface="Courier New"/>
                <a:cs typeface="Courier New"/>
              </a:rPr>
              <a:t>ISODate</a:t>
            </a:r>
            <a:r>
              <a:rPr lang="en-US" sz="1200" dirty="0">
                <a:latin typeface="Courier New"/>
                <a:cs typeface="Courier New"/>
              </a:rPr>
              <a:t>("2016-05-16T10:00:</a:t>
            </a:r>
            <a:r>
              <a:rPr lang="en-US" sz="1200" dirty="0" smtClean="0">
                <a:latin typeface="Courier New"/>
                <a:cs typeface="Courier New"/>
              </a:rPr>
              <a:t>00Z”)}</a:t>
            </a:r>
            <a:endParaRPr lang="en-US"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7" y="192379"/>
            <a:ext cx="8231744" cy="506785"/>
          </a:xfrm>
        </p:spPr>
        <p:txBody>
          <a:bodyPr/>
          <a:lstStyle/>
          <a:p>
            <a:r>
              <a:rPr lang="x-none" altLang="en-US" sz="2700" dirty="0" smtClean="0"/>
              <a:t>Documento</a:t>
            </a:r>
            <a:r>
              <a:rPr lang="en-US" sz="2700" dirty="0" smtClean="0"/>
              <a:t> container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27" y="940795"/>
            <a:ext cx="8231744" cy="381456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_id</a:t>
            </a:r>
            <a:r>
              <a:rPr lang="en-US" sz="1200" dirty="0">
                <a:latin typeface="Courier New"/>
                <a:cs typeface="Courier New"/>
              </a:rPr>
              <a:t>" : </a:t>
            </a:r>
            <a:r>
              <a:rPr lang="en-US" sz="1200" dirty="0" err="1">
                <a:latin typeface="Courier New"/>
                <a:cs typeface="Courier New"/>
              </a:rPr>
              <a:t>ObjectId</a:t>
            </a:r>
            <a:r>
              <a:rPr lang="en-US" sz="1200" dirty="0">
                <a:latin typeface="Courier New"/>
                <a:cs typeface="Courier New"/>
              </a:rPr>
              <a:t>("5719290546728347c6fbdc4c"),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 err="1">
                <a:latin typeface="Courier New"/>
                <a:cs typeface="Courier New"/>
              </a:rPr>
              <a:t>container_id</a:t>
            </a:r>
            <a:r>
              <a:rPr lang="en-US" sz="1200" dirty="0">
                <a:latin typeface="Courier New"/>
                <a:cs typeface="Courier New"/>
              </a:rPr>
              <a:t>" : "00000001",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type</a:t>
            </a:r>
            <a:r>
              <a:rPr lang="en-US" sz="1200" dirty="0">
                <a:latin typeface="Courier New"/>
                <a:cs typeface="Courier New"/>
              </a:rPr>
              <a:t>" : "40",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cargo</a:t>
            </a:r>
            <a:r>
              <a:rPr lang="en-US" sz="1200" dirty="0">
                <a:latin typeface="Courier New"/>
                <a:cs typeface="Courier New"/>
              </a:rPr>
              <a:t>" : "Whales",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Tons</a:t>
            </a:r>
            <a:r>
              <a:rPr lang="en-US" sz="1200" dirty="0">
                <a:latin typeface="Courier New"/>
                <a:cs typeface="Courier New"/>
              </a:rPr>
              <a:t>" : 38,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>
                <a:latin typeface="Courier New"/>
                <a:cs typeface="Courier New"/>
              </a:rPr>
              <a:t>location</a:t>
            </a:r>
            <a:r>
              <a:rPr lang="en-US" sz="1200" dirty="0">
                <a:latin typeface="Courier New"/>
                <a:cs typeface="Courier New"/>
              </a:rPr>
              <a:t>" : {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"</a:t>
            </a:r>
            <a:r>
              <a:rPr lang="en-US" sz="1200" b="1" dirty="0">
                <a:latin typeface="Courier New"/>
                <a:cs typeface="Courier New"/>
              </a:rPr>
              <a:t>type</a:t>
            </a:r>
            <a:r>
              <a:rPr lang="en-US" sz="1200" dirty="0">
                <a:latin typeface="Courier New"/>
                <a:cs typeface="Courier New"/>
              </a:rPr>
              <a:t>" : "Point",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"</a:t>
            </a:r>
            <a:r>
              <a:rPr lang="en-US" sz="1200" b="1" dirty="0">
                <a:latin typeface="Courier New"/>
                <a:cs typeface="Courier New"/>
              </a:rPr>
              <a:t>coordinates</a:t>
            </a:r>
            <a:r>
              <a:rPr lang="en-US" sz="1200" dirty="0">
                <a:latin typeface="Courier New"/>
                <a:cs typeface="Courier New"/>
              </a:rPr>
              <a:t>" : [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	129.15297142372992,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	18.108451503053704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	]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},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	"</a:t>
            </a:r>
            <a:r>
              <a:rPr lang="en-US" sz="1200" b="1" dirty="0" err="1">
                <a:latin typeface="Courier New"/>
                <a:cs typeface="Courier New"/>
              </a:rPr>
              <a:t>shipName</a:t>
            </a:r>
            <a:r>
              <a:rPr lang="en-US" sz="1200" dirty="0">
                <a:latin typeface="Courier New"/>
                <a:cs typeface="Courier New"/>
              </a:rPr>
              <a:t>" : "MSC Zoe"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MongoDB </a:t>
            </a:r>
            <a:r>
              <a:rPr lang="en-US" sz="1200" dirty="0">
                <a:latin typeface="Courier New"/>
                <a:cs typeface="Courier New"/>
              </a:rPr>
              <a:t>Enterprise </a:t>
            </a:r>
            <a:r>
              <a:rPr lang="en-US" sz="1200" b="1" dirty="0">
                <a:latin typeface="Courier New"/>
                <a:cs typeface="Courier New"/>
              </a:rPr>
              <a:t>&gt; </a:t>
            </a:r>
            <a:r>
              <a:rPr lang="en-US" sz="1200" b="1" dirty="0" err="1">
                <a:latin typeface="Courier New"/>
                <a:cs typeface="Courier New"/>
              </a:rPr>
              <a:t>db.ships.aggregate</a:t>
            </a:r>
            <a:r>
              <a:rPr lang="en-US" sz="1200" dirty="0">
                <a:latin typeface="Courier New"/>
                <a:cs typeface="Courier New"/>
              </a:rPr>
              <a:t>([</a:t>
            </a:r>
            <a:r>
              <a:rPr lang="en-US" sz="1200" b="1" dirty="0">
                <a:latin typeface="Courier New"/>
                <a:cs typeface="Courier New"/>
              </a:rPr>
              <a:t>{$limit : 2}</a:t>
            </a:r>
            <a:r>
              <a:rPr lang="en-US" sz="1200" dirty="0">
                <a:latin typeface="Courier New"/>
                <a:cs typeface="Courier New"/>
              </a:rPr>
              <a:t>])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{ "_id" : </a:t>
            </a:r>
            <a:r>
              <a:rPr lang="en-US" sz="1200" dirty="0" err="1">
                <a:latin typeface="Courier New"/>
                <a:cs typeface="Courier New"/>
              </a:rPr>
              <a:t>ObjectId</a:t>
            </a:r>
            <a:r>
              <a:rPr lang="en-US" sz="1200" dirty="0">
                <a:latin typeface="Courier New"/>
                <a:cs typeface="Courier New"/>
              </a:rPr>
              <a:t>("56fda36a0a162d0f051f2c6d"), "Built" : 2015, "Name" : "MSC Zoe", "Length overall (m)" : 395.4, "Beam (m)" : 59, "Maximum TEU" : 19224, "GT" : 193000, "Owner" : "MSC", "Country" : "Switzerland", "route" : { "origin" : { "Name" : "Tianjin", "Country" : "China" }, "destination" : { "Name" : "Shanghai", "Country" : "China" } }, "location" : { "type" : "Point", "coordinates" : [ 129.15693498213182, 18.108558232731916 ] }, "EAT" : </a:t>
            </a:r>
            <a:r>
              <a:rPr lang="en-US" sz="1200" dirty="0" err="1">
                <a:latin typeface="Courier New"/>
                <a:cs typeface="Courier New"/>
              </a:rPr>
              <a:t>ISODate</a:t>
            </a:r>
            <a:r>
              <a:rPr lang="en-US" sz="1200" dirty="0">
                <a:latin typeface="Courier New"/>
                <a:cs typeface="Courier New"/>
              </a:rPr>
              <a:t>("2016-05-16T10:00:00Z") }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{ "_id" : </a:t>
            </a:r>
            <a:r>
              <a:rPr lang="en-US" sz="1200" dirty="0" err="1">
                <a:latin typeface="Courier New"/>
                <a:cs typeface="Courier New"/>
              </a:rPr>
              <a:t>ObjectId</a:t>
            </a:r>
            <a:r>
              <a:rPr lang="en-US" sz="1200" dirty="0">
                <a:latin typeface="Courier New"/>
                <a:cs typeface="Courier New"/>
              </a:rPr>
              <a:t>("56fda36a0a162d0f051f2c70"), "Built" : 2015, "Name" : "MSC Oscar", "Length overall (m)" : 395.4, "Beam (m)" : 59, "Maximum TEU" : 19224, "GT" : 192237, "Owner" : "MSC", "Country" : "Switzerland", "route" : { "origin" : { "Name" : "Kaohsiung", "Country" : "Taiwan" }, "destination" : { "Name" : "Shanghai", "Country" : "China" } }, "location" : { "type" : "Point", "coordinates" : [ 153.87348512279215, 44.683039336234614 ] }, "EAT" : </a:t>
            </a:r>
            <a:r>
              <a:rPr lang="en-US" sz="1200" dirty="0" err="1">
                <a:latin typeface="Courier New"/>
                <a:cs typeface="Courier New"/>
              </a:rPr>
              <a:t>ISODate</a:t>
            </a:r>
            <a:r>
              <a:rPr lang="en-US" sz="1200" dirty="0">
                <a:latin typeface="Courier New"/>
                <a:cs typeface="Courier New"/>
              </a:rPr>
              <a:t>("2016-05-25T09:00:00Z") </a:t>
            </a: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MongoDB Enterprise 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goDB-Test">
  <a:themeElements>
    <a:clrScheme name="MongoDB Colors 2">
      <a:dk1>
        <a:srgbClr val="212121"/>
      </a:dk1>
      <a:lt1>
        <a:srgbClr val="FFFFFF"/>
      </a:lt1>
      <a:dk2>
        <a:srgbClr val="42494F"/>
      </a:dk2>
      <a:lt2>
        <a:srgbClr val="EAEAEA"/>
      </a:lt2>
      <a:accent1>
        <a:srgbClr val="69B241"/>
      </a:accent1>
      <a:accent2>
        <a:srgbClr val="D53E59"/>
      </a:accent2>
      <a:accent3>
        <a:srgbClr val="F57C00"/>
      </a:accent3>
      <a:accent4>
        <a:srgbClr val="0097A7"/>
      </a:accent4>
      <a:accent5>
        <a:srgbClr val="FFD478"/>
      </a:accent5>
      <a:accent6>
        <a:srgbClr val="FF7D78"/>
      </a:accent6>
      <a:hlink>
        <a:srgbClr val="69B241"/>
      </a:hlink>
      <a:folHlink>
        <a:srgbClr val="58963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MongoDB-Test</Template>
  <TotalTime>0</TotalTime>
  <Words>5335</Words>
  <Application>Kingsoft Office WPP</Application>
  <PresentationFormat>On-screen Show (16:9)</PresentationFormat>
  <Paragraphs>223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MongoDB-Test</vt:lpstr>
      <vt:lpstr>PowerPoint 演示文稿</vt:lpstr>
      <vt:lpstr>Aggregation Framework</vt:lpstr>
      <vt:lpstr>Agg. Frmwk – Pipeline</vt:lpstr>
      <vt:lpstr>Pipeline Operators</vt:lpstr>
      <vt:lpstr>Agg. Frmwk – Pipeline</vt:lpstr>
      <vt:lpstr>PowerPoint 演示文稿</vt:lpstr>
      <vt:lpstr>Example ship document</vt:lpstr>
      <vt:lpstr>Example container document</vt:lpstr>
      <vt:lpstr>$limit</vt:lpstr>
      <vt:lpstr>$skip</vt:lpstr>
      <vt:lpstr>$sample</vt:lpstr>
      <vt:lpstr>$match</vt:lpstr>
      <vt:lpstr>$geoWithin</vt:lpstr>
      <vt:lpstr>$lookup</vt:lpstr>
      <vt:lpstr>$unwind</vt:lpstr>
      <vt:lpstr>$group</vt:lpstr>
      <vt:lpstr>$project</vt:lpstr>
      <vt:lpstr>$out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Daiji Shikama</dc:creator>
  <cp:lastModifiedBy>mario</cp:lastModifiedBy>
  <cp:revision>300</cp:revision>
  <cp:lastPrinted>2016-11-09T18:47:10Z</cp:lastPrinted>
  <dcterms:created xsi:type="dcterms:W3CDTF">2016-11-09T18:47:10Z</dcterms:created>
  <dcterms:modified xsi:type="dcterms:W3CDTF">2016-11-09T18:47:10Z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3082-10.1.0.5672</vt:lpwstr>
  </property>
</Properties>
</file>