
<file path=[Content_Types].xml><?xml version="1.0" encoding="utf-8"?>
<Types xmlns="http://schemas.openxmlformats.org/package/2006/content-types">
  <Default Extension="wdp" ContentType="image/vnd.ms-photo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33"/>
  </p:handoutMasterIdLst>
  <p:sldIdLst>
    <p:sldId id="256" r:id="rId3"/>
    <p:sldId id="258" r:id="rId4"/>
    <p:sldId id="372" r:id="rId6"/>
    <p:sldId id="373" r:id="rId7"/>
    <p:sldId id="374" r:id="rId8"/>
    <p:sldId id="375" r:id="rId9"/>
    <p:sldId id="376" r:id="rId10"/>
    <p:sldId id="408" r:id="rId11"/>
    <p:sldId id="377" r:id="rId12"/>
    <p:sldId id="380" r:id="rId13"/>
    <p:sldId id="381" r:id="rId14"/>
    <p:sldId id="382" r:id="rId15"/>
    <p:sldId id="383" r:id="rId16"/>
    <p:sldId id="385" r:id="rId17"/>
    <p:sldId id="386" r:id="rId18"/>
    <p:sldId id="388" r:id="rId19"/>
    <p:sldId id="389" r:id="rId20"/>
    <p:sldId id="391" r:id="rId21"/>
    <p:sldId id="393" r:id="rId22"/>
    <p:sldId id="394" r:id="rId23"/>
    <p:sldId id="399" r:id="rId24"/>
    <p:sldId id="395" r:id="rId25"/>
    <p:sldId id="396" r:id="rId26"/>
    <p:sldId id="400" r:id="rId27"/>
    <p:sldId id="401" r:id="rId28"/>
    <p:sldId id="397" r:id="rId29"/>
    <p:sldId id="398" r:id="rId30"/>
    <p:sldId id="364" r:id="rId31"/>
    <p:sldId id="357" r:id="rId3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9" autoAdjust="0"/>
    <p:restoredTop sz="83845" autoAdjust="0"/>
  </p:normalViewPr>
  <p:slideViewPr>
    <p:cSldViewPr snapToObjects="1">
      <p:cViewPr varScale="1">
        <p:scale>
          <a:sx n="122" d="100"/>
          <a:sy n="122" d="100"/>
        </p:scale>
        <p:origin x="-1192" y="-112"/>
      </p:cViewPr>
      <p:guideLst>
        <p:guide orient="horz" pos="1620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1" d="100"/>
          <a:sy n="111" d="100"/>
        </p:scale>
        <p:origin x="3144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E65F9-1E43-8A4D-897E-A8BE7583D5C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530-C1BE-5F4E-B2F6-C16957305B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08E0C-F32A-0A4A-8DFD-0B0BBCCD995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6630D-DDB1-2240-B490-0D167507570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I</a:t>
            </a:r>
            <a:r>
              <a:rPr lang="en-US" baseline="0" dirty="0" smtClean="0"/>
              <a:t> am, how long have I been at MongoDB.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F10C1-BA14-B442-AA2A-3F712BED4F7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item in a </a:t>
            </a:r>
            <a:r>
              <a:rPr lang="en-US" baseline="0" dirty="0" err="1" smtClean="0"/>
              <a:t>Btree</a:t>
            </a:r>
            <a:r>
              <a:rPr lang="en-US" baseline="0" dirty="0" smtClean="0"/>
              <a:t> node points to a sub-tree containing elements below its key value.  Insertions require a read before a write.  Writes that split nodes are expensive.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C2F33-0C91-E846-A29F-B24D9CC1FAA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Effectivel</a:t>
            </a:r>
            <a:r>
              <a:rPr lang="en-US" baseline="0" dirty="0" smtClean="0"/>
              <a:t>y the depth of the tree.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C2F33-0C91-E846-A29F-B24D9CC1FAA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EC2F33-0C91-E846-A29F-B24D9CC1FAA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6858000" cy="3901679"/>
          </a:xfrm>
        </p:spPr>
        <p:txBody>
          <a:bodyPr anchor="ctr"/>
          <a:lstStyle>
            <a:lvl1pPr algn="l">
              <a:defRPr sz="4500" spc="-11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01678"/>
            <a:ext cx="6858000" cy="1241822"/>
          </a:xfrm>
        </p:spPr>
        <p:txBody>
          <a:bodyPr anchor="ctr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2309-1736-7C4F-8476-9855DC145AA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5A44-6C59-F744-B669-5807AD509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2309-1736-7C4F-8476-9855DC145AA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5A44-6C59-F744-B669-5807AD509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2309-1736-7C4F-8476-9855DC145AA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5A44-6C59-F744-B669-5807AD509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11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2309-1736-7C4F-8476-9855DC145AA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5A44-6C59-F744-B669-5807AD509A4E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4341" y="211873"/>
            <a:ext cx="10287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2309-1736-7C4F-8476-9855DC145AA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5A44-6C59-F744-B669-5807AD509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2309-1736-7C4F-8476-9855DC145AA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5A44-6C59-F744-B669-5807AD509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2309-1736-7C4F-8476-9855DC145AA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5A44-6C59-F744-B669-5807AD509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2309-1736-7C4F-8476-9855DC145AA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5A44-6C59-F744-B669-5807AD509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2309-1736-7C4F-8476-9855DC145AA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5A44-6C59-F744-B669-5807AD509A4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7585"/>
            <a:ext cx="9144000" cy="5143500"/>
            <a:chOff x="-2590800" y="7594435"/>
            <a:chExt cx="12192000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15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2590800" y="7594435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-2590800" y="7594435"/>
              <a:ext cx="12192000" cy="6858000"/>
            </a:xfrm>
            <a:prstGeom prst="rect">
              <a:avLst/>
            </a:prstGeom>
            <a:solidFill>
              <a:schemeClr val="tx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50" y="1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82309-1736-7C4F-8476-9855DC145AA0}" type="datetimeFigureOut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5A44-6C59-F744-B669-5807AD509A4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2526967" y="1902043"/>
            <a:ext cx="4090066" cy="1300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x-none" altLang="en-US" dirty="0" smtClean="0"/>
              <a:t>jemplo</a:t>
            </a:r>
            <a:endParaRPr lang="x-none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&gt;&gt;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db.posts.insert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 { "comment" : "Red yellow orange green" } )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&gt;&gt;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db.posts.insert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 { "comment" : "Pink purple blue" } )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&gt;&gt;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db.posts.insert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 { "comment" : "Red Pink" } )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&gt;&gt;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db.posts.find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 { "$text" : { "$search" : "Red" }} )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{ "_id" :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ObjectId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is-IS" sz="14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, "comment" : "Red yellow orange green" }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{ "_id" : </a:t>
            </a:r>
            <a:r>
              <a:rPr lang="fr-FR" sz="1400" dirty="0" err="1">
                <a:latin typeface="Courier New" charset="0"/>
                <a:ea typeface="Courier New" charset="0"/>
                <a:cs typeface="Courier New" charset="0"/>
              </a:rPr>
              <a:t>ObjectId</a:t>
            </a:r>
            <a:r>
              <a:rPr lang="fr-FR" sz="1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is-IS" sz="14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"), "comment" : "</a:t>
            </a:r>
            <a:r>
              <a:rPr lang="fr-FR" sz="1400" dirty="0" err="1">
                <a:latin typeface="Courier New" charset="0"/>
                <a:ea typeface="Courier New" charset="0"/>
                <a:cs typeface="Courier New" charset="0"/>
              </a:rPr>
              <a:t>Red</a:t>
            </a: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 Pink" }</a:t>
            </a:r>
            <a:endParaRPr lang="fr-FR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&gt;&gt; </a:t>
            </a:r>
            <a:r>
              <a:rPr lang="fr-FR" sz="1400" b="1" dirty="0" err="1">
                <a:latin typeface="Courier New" charset="0"/>
                <a:ea typeface="Courier New" charset="0"/>
                <a:cs typeface="Courier New" charset="0"/>
              </a:rPr>
              <a:t>db.posts.find</a:t>
            </a:r>
            <a:r>
              <a:rPr lang="fr-FR" sz="1400" b="1" dirty="0">
                <a:latin typeface="Courier New" charset="0"/>
                <a:ea typeface="Courier New" charset="0"/>
                <a:cs typeface="Courier New" charset="0"/>
              </a:rPr>
              <a:t>( { "$</a:t>
            </a:r>
            <a:r>
              <a:rPr lang="fr-FR" sz="1400" b="1" dirty="0" err="1">
                <a:latin typeface="Courier New" charset="0"/>
                <a:ea typeface="Courier New" charset="0"/>
                <a:cs typeface="Courier New" charset="0"/>
              </a:rPr>
              <a:t>text</a:t>
            </a:r>
            <a:r>
              <a:rPr lang="fr-FR" sz="1400" b="1" dirty="0">
                <a:latin typeface="Courier New" charset="0"/>
                <a:ea typeface="Courier New" charset="0"/>
                <a:cs typeface="Courier New" charset="0"/>
              </a:rPr>
              <a:t>" : { "$</a:t>
            </a:r>
            <a:r>
              <a:rPr lang="fr-FR" sz="1400" b="1" dirty="0" err="1">
                <a:latin typeface="Courier New" charset="0"/>
                <a:ea typeface="Courier New" charset="0"/>
                <a:cs typeface="Courier New" charset="0"/>
              </a:rPr>
              <a:t>search</a:t>
            </a:r>
            <a:r>
              <a:rPr lang="fr-FR" sz="1400" b="1" dirty="0">
                <a:latin typeface="Courier New" charset="0"/>
                <a:ea typeface="Courier New" charset="0"/>
                <a:cs typeface="Courier New" charset="0"/>
              </a:rPr>
              <a:t>" : </a:t>
            </a:r>
            <a:r>
              <a:rPr lang="fr-FR" sz="1400" b="1" dirty="0" smtClean="0">
                <a:latin typeface="Courier New" charset="0"/>
                <a:ea typeface="Courier New" charset="0"/>
                <a:cs typeface="Courier New" charset="0"/>
              </a:rPr>
              <a:t> 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fr-FR" sz="1400" b="1" dirty="0" err="1" smtClean="0">
                <a:latin typeface="Courier New" charset="0"/>
                <a:ea typeface="Courier New" charset="0"/>
                <a:cs typeface="Courier New" charset="0"/>
              </a:rPr>
              <a:t>Pink</a:t>
            </a:r>
            <a:r>
              <a:rPr lang="fr-FR" sz="1400" b="1" dirty="0" smtClean="0">
                <a:latin typeface="Courier New" charset="0"/>
                <a:ea typeface="Courier New" charset="0"/>
                <a:cs typeface="Courier New" charset="0"/>
              </a:rPr>
              <a:t> Green</a:t>
            </a:r>
            <a:r>
              <a:rPr lang="fr-FR" sz="1400" b="1" dirty="0">
                <a:latin typeface="Courier New" charset="0"/>
                <a:ea typeface="Courier New" charset="0"/>
                <a:cs typeface="Courier New" charset="0"/>
              </a:rPr>
              <a:t>" }} )</a:t>
            </a:r>
            <a:endParaRPr lang="fr-FR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{ "_id" : </a:t>
            </a:r>
            <a:r>
              <a:rPr lang="fr-FR" sz="1400" dirty="0" err="1">
                <a:latin typeface="Courier New" charset="0"/>
                <a:ea typeface="Courier New" charset="0"/>
                <a:cs typeface="Courier New" charset="0"/>
              </a:rPr>
              <a:t>ObjectId</a:t>
            </a:r>
            <a:r>
              <a:rPr lang="fr-FR" sz="1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is-IS" sz="14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"), "comment" : "</a:t>
            </a:r>
            <a:r>
              <a:rPr lang="fr-FR" sz="1400" dirty="0" err="1">
                <a:latin typeface="Courier New" charset="0"/>
                <a:ea typeface="Courier New" charset="0"/>
                <a:cs typeface="Courier New" charset="0"/>
              </a:rPr>
              <a:t>Red</a:t>
            </a: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 Pink" }</a:t>
            </a:r>
            <a:endParaRPr lang="fr-FR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{ "_id" : </a:t>
            </a:r>
            <a:r>
              <a:rPr lang="fr-FR" sz="1400" dirty="0" err="1">
                <a:latin typeface="Courier New" charset="0"/>
                <a:ea typeface="Courier New" charset="0"/>
                <a:cs typeface="Courier New" charset="0"/>
              </a:rPr>
              <a:t>ObjectId</a:t>
            </a:r>
            <a:r>
              <a:rPr lang="fr-FR" sz="1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is-IS" sz="14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"), "comment" : "</a:t>
            </a:r>
            <a:r>
              <a:rPr lang="fr-FR" sz="1400" dirty="0" err="1">
                <a:latin typeface="Courier New" charset="0"/>
                <a:ea typeface="Courier New" charset="0"/>
                <a:cs typeface="Courier New" charset="0"/>
              </a:rPr>
              <a:t>Red</a:t>
            </a: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fr-FR" sz="1400" dirty="0" err="1">
                <a:latin typeface="Courier New" charset="0"/>
                <a:ea typeface="Courier New" charset="0"/>
                <a:cs typeface="Courier New" charset="0"/>
              </a:rPr>
              <a:t>yellow</a:t>
            </a: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 orange green" }</a:t>
            </a:r>
            <a:endParaRPr lang="fr-FR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&gt;&gt;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db.posts.find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 { "$text" : { "$search" : "red" }} )  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# &lt;- Case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Insensitve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{ "_id" :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ObjectId</a:t>
            </a:r>
            <a:r>
              <a:rPr lang="en-US" sz="1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is-IS" sz="14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"), "comment" : "Red yellow orange green" }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{ "_id" : </a:t>
            </a:r>
            <a:r>
              <a:rPr lang="fr-FR" sz="1400" dirty="0" err="1">
                <a:latin typeface="Courier New" charset="0"/>
                <a:ea typeface="Courier New" charset="0"/>
                <a:cs typeface="Courier New" charset="0"/>
              </a:rPr>
              <a:t>ObjectId</a:t>
            </a:r>
            <a:r>
              <a:rPr lang="fr-FR" sz="1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is-IS" sz="14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fr-FR" sz="14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, "comment" : "</a:t>
            </a:r>
            <a:r>
              <a:rPr lang="fr-FR" sz="1400" dirty="0" err="1">
                <a:latin typeface="Courier New" charset="0"/>
                <a:ea typeface="Courier New" charset="0"/>
                <a:cs typeface="Courier New" charset="0"/>
              </a:rPr>
              <a:t>Red</a:t>
            </a: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 Pink" }</a:t>
            </a:r>
            <a:endParaRPr lang="fr-FR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&gt;&gt; 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</a:t>
            </a:r>
            <a:r>
              <a:rPr lang="x-none" altLang="en-US" dirty="0" smtClean="0"/>
              <a:t>ando</a:t>
            </a:r>
            <a:r>
              <a:rPr lang="en-US" dirty="0" smtClean="0"/>
              <a:t> </a:t>
            </a:r>
            <a:r>
              <a:rPr lang="x-none" altLang="en-US" dirty="0" smtClean="0"/>
              <a:t>"</a:t>
            </a:r>
            <a:r>
              <a:rPr lang="en-US" dirty="0" smtClean="0"/>
              <a:t>Weights</a:t>
            </a:r>
            <a:r>
              <a:rPr lang="x-none" altLang="en-US" dirty="0" smtClean="0"/>
              <a:t>"</a:t>
            </a:r>
            <a:endParaRPr lang="x-none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5045"/>
            <a:ext cx="7886700" cy="3653155"/>
          </a:xfrm>
        </p:spPr>
        <p:txBody>
          <a:bodyPr>
            <a:normAutofit fontScale="82500"/>
          </a:bodyPr>
          <a:lstStyle/>
          <a:p>
            <a:r>
              <a:rPr lang="x-none" altLang="en-US" sz="1800" dirty="0"/>
              <a:t>Podemos asignar distinto peso a diferentes campos del indice</a:t>
            </a:r>
            <a:endParaRPr lang="x-none" altLang="en-US" sz="1800" dirty="0"/>
          </a:p>
          <a:p>
            <a:r>
              <a:rPr lang="en-US" sz="1800" dirty="0"/>
              <a:t>E</a:t>
            </a:r>
            <a:r>
              <a:rPr lang="x-none" altLang="en-US" sz="1800" dirty="0"/>
              <a:t>jemplo: Si quiero dar mas relevancia al campo "shortDescripcion"</a:t>
            </a:r>
            <a:r>
              <a:rPr lang="x-none" altLang="en-US" sz="1800" dirty="0" smtClean="0"/>
              <a:t>.</a:t>
            </a:r>
            <a:endParaRPr lang="x-none" altLang="en-US" sz="1800" dirty="0"/>
          </a:p>
          <a:p>
            <a:r>
              <a:rPr lang="x-none" altLang="en-US" sz="1800" dirty="0"/>
              <a:t>Le day un mayor valor a dicho campo.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db.blog.createIndex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 {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shortDescription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"text"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x-none" altLang="en-US" sz="1800" dirty="0" smtClean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longDescription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: "text”,  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                  </a:t>
            </a:r>
            <a:r>
              <a:rPr lang="x-none" alt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"text” }, 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                </a:t>
            </a:r>
            <a:r>
              <a:rPr lang="x-none" altLang="en-US" sz="18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weights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: { 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x-none" altLang="en-US" sz="1800" dirty="0">
                <a:latin typeface="Courier New" charset="0"/>
                <a:ea typeface="Courier New" charset="0"/>
                <a:cs typeface="Courier New" charset="0"/>
              </a:rPr>
              <a:t>				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shortDescription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: 3, </a:t>
            </a: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			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longDescription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: 1,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x-none" alt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                       	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10 }} )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x-none" altLang="en-US" sz="1800" dirty="0"/>
              <a:t>En las busquedas tendra prioridad "name", luego "shortDescription" y por ultimo "longDescription"</a:t>
            </a:r>
            <a:endParaRPr lang="x-none" alt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textscore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en-US" sz="1800" dirty="0"/>
              <a:t>Podemos favorecer los resultados con el puntaje mas alto</a:t>
            </a:r>
            <a:r>
              <a:rPr lang="en-US" sz="1800" dirty="0"/>
              <a:t>:</a:t>
            </a:r>
            <a:endParaRPr lang="en-US" sz="1800" dirty="0"/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&gt;&gt;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db.products.find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({$text : {$search: "humongous"}}, 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x-none" altLang="en-US" sz="15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{score: {$meta :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textScore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"}, 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x-none" altLang="en-US" sz="15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name: 1, 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x-none" altLang="en-US" sz="15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longDescription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 1, 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x-none" altLang="en-US" sz="15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shortDescription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: 1})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x-none" altLang="en-US" sz="1500" b="1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.sort( { score: { $meta: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textScore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" } } </a:t>
            </a:r>
            <a:r>
              <a:rPr lang="en-US" sz="1500" b="1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r>
              <a:rPr lang="en-US" sz="15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5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x-none" altLang="en-US" dirty="0" smtClean="0"/>
              <a:t>t</a:t>
            </a:r>
            <a:r>
              <a:rPr lang="en-US" dirty="0" smtClean="0"/>
              <a:t>r</a:t>
            </a:r>
            <a:r>
              <a:rPr lang="x-none" altLang="en-US" dirty="0" smtClean="0"/>
              <a:t>os</a:t>
            </a:r>
            <a:r>
              <a:rPr lang="en-US" dirty="0" smtClean="0"/>
              <a:t> Parametr</a:t>
            </a:r>
            <a:r>
              <a:rPr lang="x-none" altLang="en-US" dirty="0" smtClean="0"/>
              <a:t>o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: </a:t>
            </a:r>
            <a:r>
              <a:rPr lang="x-none" altLang="en-US" dirty="0"/>
              <a:t>Indica el idioma en el que se quiere hacer la busqueda.</a:t>
            </a:r>
            <a:endParaRPr lang="x-none" alt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$language : Spanish</a:t>
            </a:r>
            <a:endParaRPr lang="en-US" sz="21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S</a:t>
            </a:r>
            <a:r>
              <a:rPr lang="x-none" altLang="en-US" dirty="0">
                <a:ea typeface="Courier New" charset="0"/>
                <a:cs typeface="Courier New" charset="0"/>
              </a:rPr>
              <a:t>oporta busqueda</a:t>
            </a:r>
            <a:r>
              <a:rPr lang="en-US" dirty="0">
                <a:ea typeface="Courier New" charset="0"/>
                <a:cs typeface="Courier New" charset="0"/>
              </a:rPr>
              <a:t> case sensitive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sz="2100" dirty="0" err="1">
                <a:latin typeface="Courier New" charset="0"/>
                <a:ea typeface="Courier New" charset="0"/>
                <a:cs typeface="Courier New" charset="0"/>
              </a:rPr>
              <a:t>caseSensitive</a:t>
            </a: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 : True (default false)</a:t>
            </a:r>
            <a:endParaRPr lang="en-US" sz="21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S</a:t>
            </a:r>
            <a:r>
              <a:rPr lang="x-none" altLang="en-US" dirty="0">
                <a:ea typeface="Courier New" charset="0"/>
                <a:cs typeface="Courier New" charset="0"/>
              </a:rPr>
              <a:t>oporta caracteres acentuados</a:t>
            </a:r>
            <a:r>
              <a:rPr lang="en-US" dirty="0">
                <a:ea typeface="Courier New" charset="0"/>
                <a:cs typeface="Courier New" charset="0"/>
              </a:rPr>
              <a:t> (</a:t>
            </a:r>
            <a:r>
              <a:rPr lang="x-none" altLang="en-US" dirty="0">
                <a:ea typeface="Courier New" charset="0"/>
                <a:cs typeface="Courier New" charset="0"/>
              </a:rPr>
              <a:t>busqueda sensible </a:t>
            </a:r>
            <a:r>
              <a:rPr lang="en-US" dirty="0">
                <a:ea typeface="Courier New" charset="0"/>
                <a:cs typeface="Courier New" charset="0"/>
              </a:rPr>
              <a:t>diacritic</a:t>
            </a:r>
            <a:r>
              <a:rPr lang="x-none" altLang="en-US" dirty="0">
                <a:ea typeface="Courier New" charset="0"/>
                <a:cs typeface="Courier New" charset="0"/>
              </a:rPr>
              <a:t>a</a:t>
            </a:r>
            <a:r>
              <a:rPr lang="en-US" dirty="0">
                <a:ea typeface="Courier New" charset="0"/>
                <a:cs typeface="Courier New" charset="0"/>
              </a:rPr>
              <a:t>  e</a:t>
            </a:r>
            <a:r>
              <a:rPr lang="x-none" altLang="en-US" dirty="0">
                <a:ea typeface="Courier New" charset="0"/>
                <a:cs typeface="Courier New" charset="0"/>
              </a:rPr>
              <a:t>jemplo: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err="1">
                <a:ea typeface="Courier New" charset="0"/>
                <a:cs typeface="Courier New" charset="0"/>
              </a:rPr>
              <a:t>caf</a:t>
            </a:r>
            <a:r>
              <a:rPr lang="en-AU" dirty="0" err="1">
                <a:ea typeface="Courier New" charset="0"/>
                <a:cs typeface="Courier New" charset="0"/>
              </a:rPr>
              <a:t>é</a:t>
            </a:r>
            <a:r>
              <a:rPr lang="en-AU" dirty="0">
                <a:ea typeface="Courier New" charset="0"/>
                <a:cs typeface="Courier New" charset="0"/>
              </a:rPr>
              <a:t> </a:t>
            </a:r>
            <a:r>
              <a:rPr lang="x-none" altLang="en-AU" dirty="0">
                <a:ea typeface="Courier New" charset="0"/>
                <a:cs typeface="Courier New" charset="0"/>
              </a:rPr>
              <a:t>es distinto de</a:t>
            </a:r>
            <a:r>
              <a:rPr lang="en-AU" dirty="0">
                <a:ea typeface="Courier New" charset="0"/>
                <a:cs typeface="Courier New" charset="0"/>
              </a:rPr>
              <a:t> cafe )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sz="2100" dirty="0" err="1">
                <a:latin typeface="Courier New" charset="0"/>
                <a:ea typeface="Courier New" charset="0"/>
                <a:cs typeface="Courier New" charset="0"/>
              </a:rPr>
              <a:t>diacriticSensitive</a:t>
            </a: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 : True (default false)</a:t>
            </a:r>
            <a:endParaRPr lang="en-US" sz="21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 smtClean="0"/>
              <a:t>Indices </a:t>
            </a:r>
            <a:r>
              <a:rPr lang="en-US" dirty="0" smtClean="0"/>
              <a:t>Geo</a:t>
            </a:r>
            <a:r>
              <a:rPr lang="x-none" altLang="en-US" dirty="0" smtClean="0"/>
              <a:t>e</a:t>
            </a:r>
            <a:r>
              <a:rPr lang="en-US" dirty="0" smtClean="0"/>
              <a:t>spa</a:t>
            </a:r>
            <a:r>
              <a:rPr lang="x-none" altLang="en-US" dirty="0" smtClean="0"/>
              <a:t>ciales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2d</a:t>
            </a:r>
            <a:endParaRPr lang="en-US" dirty="0"/>
          </a:p>
          <a:p>
            <a:pPr lvl="1"/>
            <a:r>
              <a:rPr lang="en-US" dirty="0"/>
              <a:t>Represent</a:t>
            </a:r>
            <a:r>
              <a:rPr lang="x-none" altLang="en-US" dirty="0"/>
              <a:t>a una superficie plana</a:t>
            </a:r>
            <a:r>
              <a:rPr lang="en-US" dirty="0"/>
              <a:t>. </a:t>
            </a:r>
            <a:r>
              <a:rPr lang="x-none" altLang="en-US" dirty="0"/>
              <a:t>Bueno para</a:t>
            </a:r>
            <a:r>
              <a:rPr lang="en-US" dirty="0"/>
              <a:t>:</a:t>
            </a:r>
            <a:endParaRPr lang="en-US" dirty="0"/>
          </a:p>
          <a:p>
            <a:pPr lvl="2"/>
            <a:r>
              <a:rPr lang="x-none" altLang="en-US" dirty="0"/>
              <a:t>Si se tiene pares de coordenadas heredadas</a:t>
            </a:r>
            <a:r>
              <a:rPr lang="en-US" dirty="0"/>
              <a:t> (MongoDB 2.2 o </a:t>
            </a:r>
            <a:r>
              <a:rPr lang="x-none" altLang="en-US" dirty="0"/>
              <a:t>anterior</a:t>
            </a:r>
            <a:r>
              <a:rPr lang="en-US" dirty="0"/>
              <a:t>).</a:t>
            </a:r>
            <a:endParaRPr lang="en-US" dirty="0"/>
          </a:p>
          <a:p>
            <a:pPr lvl="2"/>
            <a:r>
              <a:rPr lang="x-none" altLang="en-US" dirty="0"/>
              <a:t>Si no se van a usar objetos</a:t>
            </a:r>
            <a:r>
              <a:rPr lang="en-US" dirty="0"/>
              <a:t> </a:t>
            </a:r>
            <a:r>
              <a:rPr lang="en-US" dirty="0" err="1"/>
              <a:t>geoJSON</a:t>
            </a:r>
            <a:r>
              <a:rPr lang="en-US" dirty="0"/>
              <a:t>.</a:t>
            </a:r>
            <a:endParaRPr lang="en-US" dirty="0"/>
          </a:p>
          <a:p>
            <a:pPr lvl="2"/>
            <a:r>
              <a:rPr lang="x-none" altLang="en-US" dirty="0"/>
              <a:t>Si no se tiene en cuenta la curvatura de la tierra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2dsphere</a:t>
            </a:r>
            <a:endParaRPr lang="en-US" dirty="0"/>
          </a:p>
          <a:p>
            <a:pPr lvl="1"/>
            <a:r>
              <a:rPr lang="x-none" altLang="en-US" dirty="0"/>
              <a:t>Representa una superficie plana sobre un esferoide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x-none" altLang="en-US" dirty="0"/>
              <a:t>Debe ser la opcion predeterminada para </a:t>
            </a:r>
            <a:r>
              <a:rPr lang="en-US" dirty="0" err="1" smtClean="0"/>
              <a:t>geoData</a:t>
            </a:r>
            <a:endParaRPr lang="en-US" dirty="0" smtClean="0"/>
          </a:p>
          <a:p>
            <a:pPr lvl="1"/>
            <a:r>
              <a:rPr lang="x-none" altLang="en-US" dirty="0"/>
              <a:t>Las c</a:t>
            </a:r>
            <a:r>
              <a:rPr lang="en-US" dirty="0"/>
              <a:t>oord</a:t>
            </a:r>
            <a:r>
              <a:rPr lang="x-none" altLang="en-US" dirty="0"/>
              <a:t>e</a:t>
            </a:r>
            <a:r>
              <a:rPr lang="en-US" dirty="0"/>
              <a:t>na</a:t>
            </a:r>
            <a:r>
              <a:rPr lang="x-none" altLang="en-US" dirty="0"/>
              <a:t>das </a:t>
            </a:r>
            <a:r>
              <a:rPr lang="en-US" dirty="0" smtClean="0"/>
              <a:t>usual</a:t>
            </a:r>
            <a:r>
              <a:rPr lang="x-none" altLang="en-US" dirty="0" smtClean="0"/>
              <a:t>mente se guardan </a:t>
            </a:r>
            <a:r>
              <a:rPr lang="en-US" dirty="0" err="1"/>
              <a:t>GeoJSON</a:t>
            </a:r>
            <a:r>
              <a:rPr lang="x-none" altLang="en-US" dirty="0" err="1"/>
              <a:t>.</a:t>
            </a:r>
            <a:endParaRPr lang="x-none" altLang="en-US" dirty="0" err="1" smtClean="0"/>
          </a:p>
          <a:p>
            <a:pPr lvl="1"/>
            <a:r>
              <a:rPr lang="x-none" altLang="en-US" dirty="0"/>
              <a:t>El </a:t>
            </a:r>
            <a:r>
              <a:rPr lang="en-US" dirty="0"/>
              <a:t> ind</a:t>
            </a:r>
            <a:r>
              <a:rPr lang="x-none" altLang="en-US" dirty="0"/>
              <a:t>ice</a:t>
            </a:r>
            <a:r>
              <a:rPr lang="en-US" dirty="0"/>
              <a:t> </a:t>
            </a:r>
            <a:r>
              <a:rPr lang="x-none" altLang="en-US" dirty="0"/>
              <a:t>se</a:t>
            </a:r>
            <a:r>
              <a:rPr lang="en-US" dirty="0"/>
              <a:t> bas</a:t>
            </a:r>
            <a:r>
              <a:rPr lang="x-none" altLang="en-US" dirty="0"/>
              <a:t>a</a:t>
            </a:r>
            <a:r>
              <a:rPr lang="en-US" dirty="0"/>
              <a:t> </a:t>
            </a:r>
            <a:r>
              <a:rPr lang="x-none" altLang="en-US" dirty="0"/>
              <a:t>en una representacion</a:t>
            </a:r>
            <a:r>
              <a:rPr lang="en-US" dirty="0"/>
              <a:t> </a:t>
            </a:r>
            <a:r>
              <a:rPr lang="en-US" dirty="0" err="1"/>
              <a:t>QuadTree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0" y="2800350"/>
            <a:ext cx="217170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</a:t>
            </a:r>
            <a:r>
              <a:rPr lang="x-none" altLang="en-US" dirty="0" smtClean="0"/>
              <a:t>e</a:t>
            </a:r>
            <a:r>
              <a:rPr lang="en-US" dirty="0" smtClean="0"/>
              <a:t>na</a:t>
            </a:r>
            <a:r>
              <a:rPr lang="x-none" altLang="en-US" dirty="0" smtClean="0"/>
              <a:t>das</a:t>
            </a:r>
            <a:endParaRPr lang="x-none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x-none" altLang="en-US" sz="1800" dirty="0"/>
              <a:t>Las c</a:t>
            </a:r>
            <a:r>
              <a:rPr lang="en-US" sz="1800" dirty="0"/>
              <a:t>oord</a:t>
            </a:r>
            <a:r>
              <a:rPr lang="x-none" altLang="en-US" sz="1800" dirty="0"/>
              <a:t>enadas</a:t>
            </a:r>
            <a:r>
              <a:rPr lang="en-US" sz="1800" dirty="0"/>
              <a:t> </a:t>
            </a:r>
            <a:r>
              <a:rPr lang="x-none" altLang="en-US" sz="1800" dirty="0"/>
              <a:t>son </a:t>
            </a:r>
            <a:r>
              <a:rPr lang="en-US" sz="1800" dirty="0"/>
              <a:t>represent</a:t>
            </a:r>
            <a:r>
              <a:rPr lang="x-none" altLang="en-US" sz="1800" dirty="0"/>
              <a:t>adas</a:t>
            </a:r>
            <a:r>
              <a:rPr lang="en-US" sz="1800" dirty="0"/>
              <a:t> </a:t>
            </a:r>
            <a:r>
              <a:rPr lang="x-none" altLang="en-US" sz="1800" dirty="0"/>
              <a:t>como</a:t>
            </a:r>
            <a:r>
              <a:rPr lang="en-US" sz="1800" dirty="0"/>
              <a:t> longitude, latitude</a:t>
            </a:r>
            <a:endParaRPr lang="en-US" sz="1800" dirty="0"/>
          </a:p>
          <a:p>
            <a:r>
              <a:rPr lang="en-US" sz="1800" b="1" dirty="0" smtClean="0"/>
              <a:t>Longitude</a:t>
            </a:r>
            <a:endParaRPr lang="en-US" sz="1800" b="1" dirty="0"/>
          </a:p>
          <a:p>
            <a:pPr lvl="1"/>
            <a:r>
              <a:rPr lang="x-none" altLang="en-US" dirty="0"/>
              <a:t>Medido de el meridiano de </a:t>
            </a:r>
            <a:r>
              <a:rPr lang="en-US" dirty="0"/>
              <a:t>Greenwich </a:t>
            </a:r>
            <a:r>
              <a:rPr lang="en-US" dirty="0" smtClean="0"/>
              <a:t>(</a:t>
            </a:r>
            <a:r>
              <a:rPr lang="en-US" dirty="0"/>
              <a:t>0 </a:t>
            </a:r>
            <a:r>
              <a:rPr lang="x-none" altLang="en-US" dirty="0"/>
              <a:t>grados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x-none" altLang="en-US" dirty="0" smtClean="0"/>
              <a:t>Para ubicaciones al </a:t>
            </a:r>
            <a:r>
              <a:rPr lang="en-US" dirty="0"/>
              <a:t>est</a:t>
            </a:r>
            <a:r>
              <a:rPr lang="x-none" altLang="en-US" dirty="0"/>
              <a:t>e</a:t>
            </a:r>
            <a:r>
              <a:rPr lang="en-US" dirty="0"/>
              <a:t> </a:t>
            </a:r>
            <a:r>
              <a:rPr lang="x-none" altLang="en-US" dirty="0" smtClean="0"/>
              <a:t>hasta</a:t>
            </a:r>
            <a:r>
              <a:rPr lang="en-US" dirty="0"/>
              <a:t> </a:t>
            </a:r>
            <a:r>
              <a:rPr lang="en-US" dirty="0" smtClean="0"/>
              <a:t>+180 </a:t>
            </a:r>
            <a:r>
              <a:rPr lang="x-none" altLang="en-US" dirty="0" smtClean="0"/>
              <a:t>grados.</a:t>
            </a:r>
            <a:endParaRPr lang="x-none" altLang="en-US" dirty="0" smtClean="0"/>
          </a:p>
          <a:p>
            <a:pPr lvl="2"/>
            <a:r>
              <a:rPr lang="x-none" altLang="en-US" dirty="0" smtClean="0">
                <a:sym typeface="+mn-ea"/>
              </a:rPr>
              <a:t>Para ubicaciones al oeste hasta </a:t>
            </a:r>
            <a:r>
              <a:rPr lang="en-US" dirty="0" smtClean="0"/>
              <a:t>-180 </a:t>
            </a:r>
            <a:r>
              <a:rPr lang="x-none" altLang="en-US" dirty="0" smtClean="0"/>
              <a:t>grados.</a:t>
            </a:r>
            <a:endParaRPr lang="x-none" altLang="en-US" dirty="0" smtClean="0"/>
          </a:p>
          <a:p>
            <a:r>
              <a:rPr lang="en-US" sz="1800" b="1" dirty="0"/>
              <a:t>Latitude</a:t>
            </a:r>
            <a:endParaRPr lang="en-US" sz="1800" b="1" dirty="0"/>
          </a:p>
          <a:p>
            <a:pPr lvl="1"/>
            <a:r>
              <a:rPr lang="x-none" altLang="en-US" dirty="0"/>
              <a:t>Medido desde el ecuador al norte y al sur</a:t>
            </a:r>
            <a:r>
              <a:rPr lang="en-US" dirty="0"/>
              <a:t>(0 </a:t>
            </a:r>
            <a:r>
              <a:rPr lang="x-none" altLang="en-US" dirty="0"/>
              <a:t>a </a:t>
            </a:r>
            <a:r>
              <a:rPr lang="en-US" dirty="0"/>
              <a:t>90 nor</a:t>
            </a:r>
            <a:r>
              <a:rPr lang="x-none" altLang="en-US" dirty="0"/>
              <a:t>e</a:t>
            </a:r>
            <a:r>
              <a:rPr lang="en-US" dirty="0"/>
              <a:t>, 0 </a:t>
            </a:r>
            <a:r>
              <a:rPr lang="x-none" altLang="en-US" dirty="0"/>
              <a:t>a</a:t>
            </a:r>
            <a:r>
              <a:rPr lang="en-US" dirty="0"/>
              <a:t> -90 su</a:t>
            </a:r>
            <a:r>
              <a:rPr lang="x-none" altLang="en-US" dirty="0"/>
              <a:t>r</a:t>
            </a:r>
            <a:r>
              <a:rPr lang="en-US" dirty="0"/>
              <a:t>)</a:t>
            </a:r>
            <a:endParaRPr lang="en-US" dirty="0"/>
          </a:p>
          <a:p>
            <a:r>
              <a:rPr lang="x-none" altLang="en-US" sz="1800" dirty="0"/>
              <a:t>E</a:t>
            </a:r>
            <a:r>
              <a:rPr lang="en-US" sz="1800" dirty="0"/>
              <a:t>n </a:t>
            </a:r>
            <a:r>
              <a:rPr lang="en-US" sz="1800" dirty="0" err="1"/>
              <a:t>MongoDB</a:t>
            </a:r>
            <a:r>
              <a:rPr lang="en-US" sz="1800" dirty="0"/>
              <a:t> </a:t>
            </a:r>
            <a:r>
              <a:rPr lang="x-none" altLang="en-US" sz="1800" dirty="0"/>
              <a:t>se guardan en orden</a:t>
            </a:r>
            <a:r>
              <a:rPr lang="en-US" sz="1800" dirty="0"/>
              <a:t> Longitude/Latitude</a:t>
            </a:r>
            <a:r>
              <a:rPr lang="x-none" altLang="en-US" sz="1800" dirty="0"/>
              <a:t>.</a:t>
            </a:r>
            <a:endParaRPr lang="x-none" altLang="en-US" sz="1800" dirty="0"/>
          </a:p>
          <a:p>
            <a:r>
              <a:rPr lang="en-US" sz="1800" dirty="0" smtClean="0"/>
              <a:t>Google </a:t>
            </a:r>
            <a:r>
              <a:rPr lang="x-none" altLang="en-US" sz="1800" dirty="0" smtClean="0"/>
              <a:t>usa el orden</a:t>
            </a:r>
            <a:r>
              <a:rPr lang="en-US" sz="1800" dirty="0"/>
              <a:t> Latitude/Longitude</a:t>
            </a:r>
            <a:r>
              <a:rPr lang="x-none" altLang="en-US" sz="1800" dirty="0"/>
              <a:t>.</a:t>
            </a:r>
            <a:endParaRPr lang="x-none" alt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</a:t>
            </a:r>
            <a:r>
              <a:rPr lang="x-none" altLang="en-US" dirty="0" smtClean="0"/>
              <a:t>ndo un Indice</a:t>
            </a:r>
            <a:r>
              <a:rPr lang="en-US" dirty="0" smtClean="0"/>
              <a:t> 2dSphere</a:t>
            </a:r>
            <a:endParaRPr lang="x-none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db.collection.createIndex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    ( { &lt;location field&gt; : "2dsphere" } )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x-none" altLang="en-US" sz="1800" dirty="0">
                <a:ea typeface="Courier New" charset="0"/>
                <a:cs typeface="Courier New" charset="0"/>
              </a:rPr>
              <a:t>El campo tiene que estar en formato </a:t>
            </a:r>
            <a:r>
              <a:rPr lang="en-US" sz="1800" dirty="0" err="1">
                <a:ea typeface="Courier New" charset="0"/>
                <a:cs typeface="Courier New" charset="0"/>
              </a:rPr>
              <a:t>GeoJSON</a:t>
            </a:r>
            <a:endParaRPr lang="en-US" sz="1800" dirty="0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x-none" altLang="en-US" dirty="0" smtClean="0"/>
              <a:t>jemplo</a:t>
            </a:r>
            <a:endParaRPr lang="x-none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 </a:t>
            </a:r>
            <a:r>
              <a:rPr lang="en-US" sz="1800" b="1" dirty="0" err="1" smtClean="0">
                <a:latin typeface="Courier New" charset="0"/>
                <a:ea typeface="Courier New" charset="0"/>
                <a:cs typeface="Courier New" charset="0"/>
              </a:rPr>
              <a:t>db.wines.createIndex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 { </a:t>
            </a:r>
            <a:r>
              <a:rPr lang="en-US" sz="1800" b="1" dirty="0" smtClean="0">
                <a:latin typeface="Courier New" charset="0"/>
                <a:ea typeface="Courier New" charset="0"/>
                <a:cs typeface="Courier New" charset="0"/>
              </a:rPr>
              <a:t>geometry: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"2dsphere" } )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"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createdCollectionAutomatically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" : false,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"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numIndexesBefore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" : 1,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"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numIndexesAfter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" : 2,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800" dirty="0">
                <a:latin typeface="Courier New" charset="0"/>
                <a:ea typeface="Courier New" charset="0"/>
                <a:cs typeface="Courier New" charset="0"/>
              </a:rPr>
              <a:t>	"ok" : 1</a:t>
            </a:r>
            <a:endParaRPr lang="fr-FR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800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fr-FR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r>
              <a:rPr lang="x-none" altLang="en-US" dirty="0" smtClean="0"/>
              <a:t>eando Busquedas</a:t>
            </a:r>
            <a:r>
              <a:rPr lang="en-US" dirty="0" smtClean="0"/>
              <a:t> Geo</a:t>
            </a:r>
            <a:r>
              <a:rPr lang="x-none" altLang="en-US" dirty="0" smtClean="0"/>
              <a:t>espaciales</a:t>
            </a:r>
            <a:endParaRPr lang="x-none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500" dirty="0" smtClean="0"/>
          </a:p>
          <a:p>
            <a:r>
              <a:rPr lang="en-US" sz="2100" dirty="0" smtClean="0"/>
              <a:t>Import</a:t>
            </a:r>
            <a:r>
              <a:rPr lang="x-none" altLang="en-US" sz="2100" dirty="0" smtClean="0"/>
              <a:t>ar coleccion</a:t>
            </a:r>
            <a:endParaRPr lang="en-US" sz="2100" dirty="0"/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ongoimport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-c wines -d geo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wine_regions.json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ongoimport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-c countries -d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geo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countries.json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 smtClean="0"/>
              <a:t>D</a:t>
            </a:r>
            <a:r>
              <a:rPr lang="en-US" dirty="0" smtClean="0"/>
              <a:t>ocument</a:t>
            </a:r>
            <a:r>
              <a:rPr lang="x-none" altLang="en-US" dirty="0" smtClean="0"/>
              <a:t>o vinos</a:t>
            </a:r>
            <a:endParaRPr lang="x-none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MongoDB Enterprise &gt; </a:t>
            </a:r>
            <a:r>
              <a:rPr lang="en-US" sz="1500" b="1" dirty="0" err="1" smtClean="0">
                <a:latin typeface="Courier New" charset="0"/>
                <a:ea typeface="Courier New" charset="0"/>
                <a:cs typeface="Courier New" charset="0"/>
              </a:rPr>
              <a:t>db.wines.findOne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500" dirty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fr-FR" sz="15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500" dirty="0">
                <a:latin typeface="Courier New" charset="0"/>
                <a:ea typeface="Courier New" charset="0"/>
                <a:cs typeface="Courier New" charset="0"/>
              </a:rPr>
              <a:t>	"_id" : </a:t>
            </a:r>
            <a:r>
              <a:rPr lang="fr-FR" sz="1500" dirty="0" err="1">
                <a:latin typeface="Courier New" charset="0"/>
                <a:ea typeface="Courier New" charset="0"/>
                <a:cs typeface="Courier New" charset="0"/>
              </a:rPr>
              <a:t>ObjectId</a:t>
            </a:r>
            <a:r>
              <a:rPr lang="fr-FR" sz="1500" dirty="0">
                <a:latin typeface="Courier New" charset="0"/>
                <a:ea typeface="Courier New" charset="0"/>
                <a:cs typeface="Courier New" charset="0"/>
              </a:rPr>
              <a:t>("577e2e7e1007503076ac8769"),</a:t>
            </a:r>
            <a:endParaRPr lang="fr-FR" sz="15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500" dirty="0">
                <a:latin typeface="Courier New" charset="0"/>
                <a:ea typeface="Courier New" charset="0"/>
                <a:cs typeface="Courier New" charset="0"/>
              </a:rPr>
              <a:t>	"</a:t>
            </a:r>
            <a:r>
              <a:rPr lang="fr-FR" sz="1500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sz="1500" dirty="0">
                <a:latin typeface="Courier New" charset="0"/>
                <a:ea typeface="Courier New" charset="0"/>
                <a:cs typeface="Courier New" charset="0"/>
              </a:rPr>
              <a:t>" : {</a:t>
            </a:r>
            <a:endParaRPr lang="fr-FR" sz="15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500" dirty="0">
                <a:latin typeface="Courier New" charset="0"/>
                <a:ea typeface="Courier New" charset="0"/>
                <a:cs typeface="Courier New" charset="0"/>
              </a:rPr>
              <a:t>		"</a:t>
            </a:r>
            <a:r>
              <a:rPr lang="fr-FR" sz="1500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sz="1500" dirty="0">
                <a:latin typeface="Courier New" charset="0"/>
                <a:ea typeface="Courier New" charset="0"/>
                <a:cs typeface="Courier New" charset="0"/>
              </a:rPr>
              <a:t>" : "AOC Anjou-Villages",</a:t>
            </a:r>
            <a:endParaRPr lang="fr-FR" sz="15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500" dirty="0">
                <a:latin typeface="Courier New" charset="0"/>
                <a:ea typeface="Courier New" charset="0"/>
                <a:cs typeface="Courier New" charset="0"/>
              </a:rPr>
              <a:t>		"description" : </a:t>
            </a:r>
            <a:r>
              <a:rPr lang="fr-FR" sz="1500" dirty="0" err="1"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fr-FR" sz="1500" dirty="0">
                <a:latin typeface="Courier New" charset="0"/>
                <a:ea typeface="Courier New" charset="0"/>
                <a:cs typeface="Courier New" charset="0"/>
              </a:rPr>
              <a:t>,</a:t>
            </a:r>
            <a:endParaRPr lang="fr-FR" sz="15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500" dirty="0">
                <a:latin typeface="Courier New" charset="0"/>
                <a:ea typeface="Courier New" charset="0"/>
                <a:cs typeface="Courier New" charset="0"/>
              </a:rPr>
              <a:t>		"id" : "a629ojjxl15z"</a:t>
            </a:r>
            <a:endParaRPr lang="fr-FR" sz="15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500" dirty="0">
                <a:latin typeface="Courier New" charset="0"/>
                <a:ea typeface="Courier New" charset="0"/>
                <a:cs typeface="Courier New" charset="0"/>
              </a:rPr>
              <a:t>	},</a:t>
            </a:r>
            <a:endParaRPr lang="fr-FR" sz="15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500" dirty="0">
                <a:latin typeface="Courier New" charset="0"/>
                <a:ea typeface="Courier New" charset="0"/>
                <a:cs typeface="Courier New" charset="0"/>
              </a:rPr>
              <a:t>	"type" : "</a:t>
            </a:r>
            <a:r>
              <a:rPr lang="fr-FR" sz="1500" dirty="0" err="1">
                <a:latin typeface="Courier New" charset="0"/>
                <a:ea typeface="Courier New" charset="0"/>
                <a:cs typeface="Courier New" charset="0"/>
              </a:rPr>
              <a:t>Feature</a:t>
            </a:r>
            <a:r>
              <a:rPr lang="fr-FR" sz="1500" dirty="0">
                <a:latin typeface="Courier New" charset="0"/>
                <a:ea typeface="Courier New" charset="0"/>
                <a:cs typeface="Courier New" charset="0"/>
              </a:rPr>
              <a:t>",</a:t>
            </a:r>
            <a:endParaRPr lang="fr-FR" sz="15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500" dirty="0">
                <a:latin typeface="Courier New" charset="0"/>
                <a:ea typeface="Courier New" charset="0"/>
                <a:cs typeface="Courier New" charset="0"/>
              </a:rPr>
              <a:t>	"</a:t>
            </a:r>
            <a:r>
              <a:rPr lang="fr-FR" sz="1500" dirty="0" err="1">
                <a:latin typeface="Courier New" charset="0"/>
                <a:ea typeface="Courier New" charset="0"/>
                <a:cs typeface="Courier New" charset="0"/>
              </a:rPr>
              <a:t>geometry</a:t>
            </a:r>
            <a:r>
              <a:rPr lang="fr-FR" sz="1500" dirty="0">
                <a:latin typeface="Courier New" charset="0"/>
                <a:ea typeface="Courier New" charset="0"/>
                <a:cs typeface="Courier New" charset="0"/>
              </a:rPr>
              <a:t>" : {</a:t>
            </a:r>
            <a:endParaRPr lang="fr-FR" sz="15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500" dirty="0">
                <a:latin typeface="Courier New" charset="0"/>
                <a:ea typeface="Courier New" charset="0"/>
                <a:cs typeface="Courier New" charset="0"/>
              </a:rPr>
              <a:t>		"type" : "Point",</a:t>
            </a:r>
            <a:endParaRPr lang="fr-FR" sz="15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500" dirty="0">
                <a:latin typeface="Courier New" charset="0"/>
                <a:ea typeface="Courier New" charset="0"/>
                <a:cs typeface="Courier New" charset="0"/>
              </a:rPr>
              <a:t>		"</a:t>
            </a:r>
            <a:r>
              <a:rPr lang="fr-FR" sz="1500" dirty="0" err="1">
                <a:latin typeface="Courier New" charset="0"/>
                <a:ea typeface="Courier New" charset="0"/>
                <a:cs typeface="Courier New" charset="0"/>
              </a:rPr>
              <a:t>coordinates</a:t>
            </a:r>
            <a:r>
              <a:rPr lang="fr-FR" sz="1500" dirty="0">
                <a:latin typeface="Courier New" charset="0"/>
                <a:ea typeface="Courier New" charset="0"/>
                <a:cs typeface="Courier New" charset="0"/>
              </a:rPr>
              <a:t>" : </a:t>
            </a:r>
            <a:r>
              <a:rPr lang="fr-FR" sz="1500" dirty="0" smtClean="0">
                <a:latin typeface="Courier New" charset="0"/>
                <a:ea typeface="Courier New" charset="0"/>
                <a:cs typeface="Courier New" charset="0"/>
              </a:rPr>
              <a:t>[ -0.618980171610645, 47.2211343496821]</a:t>
            </a:r>
            <a:endParaRPr lang="fr-FR" sz="15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500" dirty="0">
                <a:latin typeface="Courier New" charset="0"/>
                <a:ea typeface="Courier New" charset="0"/>
                <a:cs typeface="Courier New" charset="0"/>
              </a:rPr>
              <a:t>	}</a:t>
            </a:r>
            <a:endParaRPr lang="fr-FR" sz="15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500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5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657350"/>
            <a:ext cx="6864350" cy="844550"/>
          </a:xfrm>
        </p:spPr>
        <p:txBody>
          <a:bodyPr>
            <a:normAutofit fontScale="90000"/>
          </a:bodyPr>
          <a:lstStyle/>
          <a:p>
            <a:r>
              <a:rPr lang="x-none" altLang="en-US" sz="5400" dirty="0" err="1" smtClean="0">
                <a:sym typeface="+mn-ea"/>
              </a:rPr>
              <a:t>Indexacion Avanzada</a:t>
            </a:r>
            <a:endParaRPr lang="x-none" altLang="en-US" sz="5400" i="1" dirty="0" err="1" smtClean="0">
              <a:sym typeface="+mn-ea"/>
            </a:endParaRPr>
          </a:p>
          <a:p>
            <a:endParaRPr lang="en-US" sz="3000" i="1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x-none" altLang="en-US" dirty="0" smtClean="0"/>
              <a:t>gregar</a:t>
            </a:r>
            <a:r>
              <a:rPr lang="en-US" dirty="0" smtClean="0"/>
              <a:t> Ind</a:t>
            </a:r>
            <a:r>
              <a:rPr lang="x-none" altLang="en-US" dirty="0" smtClean="0"/>
              <a:t>ices</a:t>
            </a:r>
            <a:endParaRPr lang="x-none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MongoDB Enterprise &gt;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db.wines.createIndex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({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geometry: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"2dsphere" })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createdCollectionAutomatically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 : false,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numIndexesBefore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 : 1,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	"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numIndexesAfter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" : 2,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	"ok" : 1</a:t>
            </a:r>
            <a:endParaRPr lang="fr-FR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fr-FR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MongoDB Enterprise &gt; </a:t>
            </a:r>
            <a:r>
              <a:rPr lang="fr-FR" sz="1400" b="1" dirty="0" err="1" smtClean="0">
                <a:latin typeface="Courier New" charset="0"/>
                <a:ea typeface="Courier New" charset="0"/>
                <a:cs typeface="Courier New" charset="0"/>
              </a:rPr>
              <a:t>db.countries.createIndex</a:t>
            </a:r>
            <a:r>
              <a:rPr lang="fr-FR" sz="1400" b="1" dirty="0">
                <a:latin typeface="Courier New" charset="0"/>
                <a:ea typeface="Courier New" charset="0"/>
                <a:cs typeface="Courier New" charset="0"/>
              </a:rPr>
              <a:t>({ </a:t>
            </a:r>
            <a:r>
              <a:rPr lang="fr-FR" sz="1400" b="1" dirty="0" err="1">
                <a:latin typeface="Courier New" charset="0"/>
                <a:ea typeface="Courier New" charset="0"/>
                <a:cs typeface="Courier New" charset="0"/>
              </a:rPr>
              <a:t>geometry</a:t>
            </a:r>
            <a:r>
              <a:rPr lang="fr-FR" sz="1400" b="1" dirty="0">
                <a:latin typeface="Courier New" charset="0"/>
                <a:ea typeface="Courier New" charset="0"/>
                <a:cs typeface="Courier New" charset="0"/>
              </a:rPr>
              <a:t>: "2dsphere" })</a:t>
            </a:r>
            <a:endParaRPr lang="fr-FR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fr-FR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	"</a:t>
            </a:r>
            <a:r>
              <a:rPr lang="fr-FR" sz="1400" dirty="0" err="1">
                <a:latin typeface="Courier New" charset="0"/>
                <a:ea typeface="Courier New" charset="0"/>
                <a:cs typeface="Courier New" charset="0"/>
              </a:rPr>
              <a:t>createdCollectionAutomatically</a:t>
            </a: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" : false,</a:t>
            </a:r>
            <a:endParaRPr lang="fr-FR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	"</a:t>
            </a:r>
            <a:r>
              <a:rPr lang="fr-FR" sz="1400" dirty="0" err="1">
                <a:latin typeface="Courier New" charset="0"/>
                <a:ea typeface="Courier New" charset="0"/>
                <a:cs typeface="Courier New" charset="0"/>
              </a:rPr>
              <a:t>numIndexesBefore</a:t>
            </a: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" : 1,</a:t>
            </a:r>
            <a:endParaRPr lang="fr-FR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	"</a:t>
            </a:r>
            <a:r>
              <a:rPr lang="fr-FR" sz="1400" dirty="0" err="1">
                <a:latin typeface="Courier New" charset="0"/>
                <a:ea typeface="Courier New" charset="0"/>
                <a:cs typeface="Courier New" charset="0"/>
              </a:rPr>
              <a:t>numIndexesAfter</a:t>
            </a: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" : 2,</a:t>
            </a:r>
            <a:endParaRPr lang="fr-FR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	"ok" : 1</a:t>
            </a:r>
            <a:endParaRPr lang="fr-FR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fr-FR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sz="1400" dirty="0" err="1">
                <a:latin typeface="Courier New" charset="0"/>
                <a:ea typeface="Courier New" charset="0"/>
                <a:cs typeface="Courier New" charset="0"/>
              </a:rPr>
              <a:t>MongoDB</a:t>
            </a:r>
            <a:r>
              <a:rPr lang="fr-FR" sz="1400" dirty="0">
                <a:latin typeface="Courier New" charset="0"/>
                <a:ea typeface="Courier New" charset="0"/>
                <a:cs typeface="Courier New" charset="0"/>
              </a:rPr>
              <a:t> Enterprise &gt; </a:t>
            </a: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</a:t>
            </a:r>
            <a:r>
              <a:rPr lang="x-none" altLang="en-US" dirty="0" smtClean="0"/>
              <a:t>d</a:t>
            </a:r>
            <a:r>
              <a:rPr lang="en-US" dirty="0" smtClean="0"/>
              <a:t>or</a:t>
            </a:r>
            <a:r>
              <a:rPr lang="x-none" altLang="en-US" dirty="0" smtClean="0"/>
              <a:t>e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geoIntersect</a:t>
            </a:r>
            <a:r>
              <a:rPr lang="en-US" dirty="0"/>
              <a:t>: Selecciona documentos cuyos datos geoespaciales se intersectan con un objeto GeoJSON especificado</a:t>
            </a:r>
            <a:endParaRPr lang="en-US" dirty="0"/>
          </a:p>
          <a:p>
            <a:pPr lvl="1"/>
            <a:r>
              <a:rPr lang="x-none" altLang="en-US" dirty="0" smtClean="0"/>
              <a:t>Puntos o poligonos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geoWithin</a:t>
            </a:r>
            <a:r>
              <a:rPr lang="en-US" dirty="0"/>
              <a:t>: </a:t>
            </a:r>
            <a:r>
              <a:rPr lang="x-none" altLang="en-US" dirty="0"/>
              <a:t>Encuentra areas en puntos que se encuentran dentro de una area especifica.</a:t>
            </a:r>
            <a:endParaRPr lang="x-none" altLang="en-US" dirty="0" smtClean="0"/>
          </a:p>
          <a:p>
            <a:pPr lvl="1"/>
            <a:endParaRPr lang="en-US" dirty="0"/>
          </a:p>
          <a:p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ear</a:t>
            </a:r>
            <a:r>
              <a:rPr lang="en-US" dirty="0"/>
              <a:t>: </a:t>
            </a:r>
            <a:r>
              <a:rPr lang="x-none" altLang="en-US" dirty="0"/>
              <a:t>Devuelve las ubicaciones en orden de la mas cercana a la mas alejada.</a:t>
            </a:r>
            <a:endParaRPr lang="x-none" altLang="en-US" dirty="0" smtClean="0"/>
          </a:p>
          <a:p>
            <a:pPr lvl="1"/>
            <a:r>
              <a:rPr lang="x-none" altLang="en-US" dirty="0" smtClean="0"/>
              <a:t>Busca los objetos mas cercanos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geoIntersects</a:t>
            </a:r>
            <a:r>
              <a:rPr lang="en-US" dirty="0" smtClean="0"/>
              <a:t> </a:t>
            </a:r>
            <a:r>
              <a:rPr lang="x-none" altLang="en-US" dirty="0" smtClean="0"/>
              <a:t>encontrar un pais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Asum</a:t>
            </a:r>
            <a:r>
              <a:rPr lang="x-none" altLang="en-US" sz="1800" dirty="0"/>
              <a:t>iendo</a:t>
            </a:r>
            <a:r>
              <a:rPr lang="en-US" sz="1800" dirty="0"/>
              <a:t> </a:t>
            </a:r>
            <a:r>
              <a:rPr lang="x-none" altLang="en-US" sz="1800" dirty="0"/>
              <a:t>que estamos en </a:t>
            </a:r>
            <a:r>
              <a:rPr lang="en-US" sz="1800" dirty="0" err="1" smtClean="0"/>
              <a:t>lat</a:t>
            </a:r>
            <a:r>
              <a:rPr lang="en-US" sz="1800" dirty="0" smtClean="0"/>
              <a:t>: </a:t>
            </a:r>
            <a:r>
              <a:rPr lang="x-none" altLang="en-US" sz="1800" dirty="0" smtClean="0"/>
              <a:t>-</a:t>
            </a:r>
            <a:r>
              <a:rPr lang="x-none" sz="1800" dirty="0" smtClean="0"/>
              <a:t>58.36</a:t>
            </a:r>
            <a:r>
              <a:rPr lang="hr-HR" sz="1800" dirty="0"/>
              <a:t>, </a:t>
            </a:r>
            <a:r>
              <a:rPr lang="hr-HR" sz="1800" dirty="0" smtClean="0"/>
              <a:t>lon: -3</a:t>
            </a:r>
            <a:r>
              <a:rPr lang="x-none" altLang="hr-HR" sz="1800" dirty="0" smtClean="0"/>
              <a:t>4</a:t>
            </a:r>
            <a:r>
              <a:rPr lang="hr-HR" sz="1800" dirty="0" smtClean="0"/>
              <a:t>.</a:t>
            </a:r>
            <a:r>
              <a:rPr lang="x-none" altLang="hr-HR" sz="1800" dirty="0" smtClean="0"/>
              <a:t>66</a:t>
            </a:r>
            <a:endParaRPr lang="x-none" altLang="hr-HR" sz="1800" dirty="0" smtClean="0"/>
          </a:p>
          <a:p>
            <a:r>
              <a:rPr lang="x-none" altLang="hr-HR" sz="1800" dirty="0" smtClean="0"/>
              <a:t>En que pais estamos</a:t>
            </a:r>
            <a:r>
              <a:rPr lang="hr-HR" sz="1800" dirty="0"/>
              <a:t>? Us</a:t>
            </a:r>
            <a:r>
              <a:rPr lang="x-none" altLang="hr-HR" sz="1800" dirty="0"/>
              <a:t>amos</a:t>
            </a:r>
            <a:r>
              <a:rPr lang="hr-HR" sz="1800" dirty="0"/>
              <a:t> </a:t>
            </a:r>
            <a:r>
              <a:rPr lang="hr-HR" sz="1800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hr-HR" sz="1800" dirty="0" err="1">
                <a:latin typeface="Courier New" charset="0"/>
                <a:ea typeface="Courier New" charset="0"/>
                <a:cs typeface="Courier New" charset="0"/>
              </a:rPr>
              <a:t>geoIntersects</a:t>
            </a:r>
            <a:endParaRPr lang="hr-HR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hr-HR" sz="1800" dirty="0"/>
          </a:p>
          <a:p>
            <a:pPr marL="300355" lvl="1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db.countries.findOne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({ geometry: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300355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{ $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geoIntersects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: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300355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 { $geometry: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300355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     { type: "Point",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300355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       coordinates: 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300355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             [ </a:t>
            </a:r>
            <a:r>
              <a:rPr lang="x-none" altLang="en-US" dirty="0" smtClean="0">
                <a:sym typeface="+mn-ea"/>
              </a:rPr>
              <a:t>-</a:t>
            </a:r>
            <a:r>
              <a:rPr lang="x-none" dirty="0" smtClean="0">
                <a:sym typeface="+mn-ea"/>
              </a:rPr>
              <a:t>58.36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hr-HR" dirty="0" smtClean="0">
                <a:sym typeface="+mn-ea"/>
              </a:rPr>
              <a:t>-3</a:t>
            </a:r>
            <a:r>
              <a:rPr lang="x-none" altLang="hr-HR" dirty="0" smtClean="0">
                <a:sym typeface="+mn-ea"/>
              </a:rPr>
              <a:t>4</a:t>
            </a:r>
            <a:r>
              <a:rPr lang="hr-HR" dirty="0" smtClean="0">
                <a:sym typeface="+mn-ea"/>
              </a:rPr>
              <a:t>.</a:t>
            </a:r>
            <a:r>
              <a:rPr lang="x-none" altLang="hr-HR" dirty="0" smtClean="0">
                <a:sym typeface="+mn-ea"/>
              </a:rPr>
              <a:t>66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]}}}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},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300355" lvl="1" indent="0"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properties.name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: 1})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	"_id" : 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ObjectId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("581e5d9e979b57a321454053"),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	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{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		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"Argentina"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	}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 smtClean="0"/>
              <a:t>Coleccion vinos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8058150" cy="3263504"/>
          </a:xfrm>
        </p:spPr>
        <p:txBody>
          <a:bodyPr/>
          <a:lstStyle/>
          <a:p>
            <a:r>
              <a:rPr lang="en-US" dirty="0" smtClean="0"/>
              <a:t>Us</a:t>
            </a:r>
            <a:r>
              <a:rPr lang="x-none" altLang="en-US" dirty="0" smtClean="0"/>
              <a:t>ando</a:t>
            </a:r>
            <a:r>
              <a:rPr lang="en-US" dirty="0" smtClean="0"/>
              <a:t> $near (orde</a:t>
            </a:r>
            <a:r>
              <a:rPr lang="x-none" altLang="en-US" dirty="0" smtClean="0"/>
              <a:t>nando</a:t>
            </a:r>
            <a:r>
              <a:rPr lang="en-US" dirty="0" smtClean="0"/>
              <a:t> </a:t>
            </a:r>
            <a:r>
              <a:rPr lang="x-none" altLang="en-US" dirty="0" smtClean="0"/>
              <a:t>por </a:t>
            </a:r>
            <a:r>
              <a:rPr lang="en-US" dirty="0" smtClean="0"/>
              <a:t>distanc</a:t>
            </a:r>
            <a:r>
              <a:rPr lang="x-none" altLang="en-US" dirty="0" smtClean="0"/>
              <a:t>ia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charset="0"/>
                <a:cs typeface="Courier New" charset="0"/>
              </a:rPr>
              <a:t>db.wines.find</a:t>
            </a:r>
            <a:r>
              <a:rPr lang="en-US" dirty="0">
                <a:latin typeface="Courier New" charset="0"/>
                <a:cs typeface="Courier New" charset="0"/>
              </a:rPr>
              <a:t>({geometry: </a:t>
            </a:r>
            <a:endParaRPr lang="en-US" dirty="0" smtClean="0">
              <a:latin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charset="0"/>
                <a:cs typeface="Courier New" charset="0"/>
              </a:rPr>
              <a:t>   {</a:t>
            </a:r>
            <a:r>
              <a:rPr lang="en-US" dirty="0">
                <a:latin typeface="Courier New" charset="0"/>
                <a:cs typeface="Courier New" charset="0"/>
              </a:rPr>
              <a:t>$near</a:t>
            </a:r>
            <a:r>
              <a:rPr lang="en-US" dirty="0" smtClean="0">
                <a:latin typeface="Courier New" charset="0"/>
                <a:cs typeface="Courier New" charset="0"/>
              </a:rPr>
              <a:t>:</a:t>
            </a:r>
            <a:endParaRPr lang="en-US" dirty="0" smtClean="0">
              <a:latin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cs typeface="Courier New" charset="0"/>
              </a:rPr>
              <a:t>	  {</a:t>
            </a:r>
            <a:r>
              <a:rPr lang="en-US" dirty="0">
                <a:latin typeface="Courier New" charset="0"/>
                <a:cs typeface="Courier New" charset="0"/>
              </a:rPr>
              <a:t>$geometry:{type : "</a:t>
            </a:r>
            <a:r>
              <a:rPr lang="en-US" dirty="0" smtClean="0">
                <a:latin typeface="Courier New" charset="0"/>
                <a:cs typeface="Courier New" charset="0"/>
              </a:rPr>
              <a:t>Point</a:t>
            </a:r>
            <a:r>
              <a:rPr lang="en-US" dirty="0">
                <a:latin typeface="Courier New" charset="0"/>
                <a:cs typeface="Courier New" charset="0"/>
              </a:rPr>
              <a:t>"</a:t>
            </a:r>
            <a:r>
              <a:rPr lang="en-US" dirty="0" smtClean="0">
                <a:latin typeface="Courier New" charset="0"/>
                <a:cs typeface="Courier New" charset="0"/>
              </a:rPr>
              <a:t>,</a:t>
            </a:r>
            <a:endParaRPr lang="en-US" dirty="0" smtClean="0">
              <a:latin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cs typeface="Courier New" charset="0"/>
              </a:rPr>
              <a:t>	</a:t>
            </a:r>
            <a:r>
              <a:rPr lang="en-US" dirty="0" smtClean="0">
                <a:latin typeface="Courier New" charset="0"/>
                <a:cs typeface="Courier New" charset="0"/>
              </a:rPr>
              <a:t>			 coordinates </a:t>
            </a:r>
            <a:r>
              <a:rPr lang="en-US" dirty="0">
                <a:latin typeface="Courier New" charset="0"/>
                <a:cs typeface="Courier New" charset="0"/>
              </a:rPr>
              <a:t>: [-3.81,43.47]},   </a:t>
            </a:r>
            <a:r>
              <a:rPr lang="en-US" dirty="0" smtClean="0">
                <a:latin typeface="Courier New" charset="0"/>
                <a:cs typeface="Courier New" charset="0"/>
              </a:rPr>
              <a:t>         	   $</a:t>
            </a:r>
            <a:r>
              <a:rPr lang="en-US" dirty="0" err="1">
                <a:latin typeface="Courier New" charset="0"/>
                <a:cs typeface="Courier New" charset="0"/>
              </a:rPr>
              <a:t>maxDistance</a:t>
            </a:r>
            <a:r>
              <a:rPr lang="en-US" dirty="0">
                <a:latin typeface="Courier New" charset="0"/>
                <a:cs typeface="Courier New" charset="0"/>
              </a:rPr>
              <a:t>: 250000 </a:t>
            </a:r>
            <a:r>
              <a:rPr lang="en-US" dirty="0" smtClean="0">
                <a:latin typeface="Courier New" charset="0"/>
                <a:cs typeface="Courier New" charset="0"/>
              </a:rPr>
              <a:t>}</a:t>
            </a:r>
            <a:endParaRPr lang="en-US" dirty="0" smtClean="0">
              <a:latin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cs typeface="Courier New" charset="0"/>
              </a:rPr>
              <a:t>  }</a:t>
            </a:r>
            <a:endParaRPr lang="en-US" dirty="0" smtClean="0">
              <a:latin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charset="0"/>
                <a:cs typeface="Courier New" charset="0"/>
              </a:rPr>
              <a:t>}</a:t>
            </a:r>
            <a:endParaRPr lang="en-US" dirty="0" smtClean="0">
              <a:latin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charset="0"/>
                <a:cs typeface="Courier New" charset="0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(Projected)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8362950" cy="3263504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"DO 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Arabako-Txakolina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} }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"DO 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Chacoli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Vizcaya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} }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"DO 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Chacoli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Guetaria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} }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"DO Rioja" } }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"DO 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Navarra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} }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"DO Cigales" } }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"AOC 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Irouléguy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} }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"DO Ribera de 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Duero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} }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"DO Rueda" } }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"AOC Béarn-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Bellocq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} }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"/>
            <a:ext cx="8096250" cy="994172"/>
          </a:xfrm>
        </p:spPr>
        <p:txBody>
          <a:bodyPr/>
          <a:lstStyle/>
          <a:p>
            <a:r>
              <a:rPr lang="x-none" altLang="en-US" dirty="0" smtClean="0"/>
              <a:t>Usando poligonos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 New" charset="0"/>
                <a:ea typeface="Courier New" charset="0"/>
                <a:cs typeface="Courier New" charset="0"/>
              </a:rPr>
              <a:t>db.wines.find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({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geometry: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{ $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geoWithin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{ 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$geometry:</a:t>
            </a:r>
            <a:r>
              <a:rPr lang="en-US" sz="1600" dirty="0">
                <a:latin typeface="Courier New" charset="0"/>
                <a:cs typeface="Courier New" charset="0"/>
              </a:rPr>
              <a:t>{type : "</a:t>
            </a:r>
            <a:r>
              <a:rPr lang="en-US" sz="1600" dirty="0" smtClean="0">
                <a:latin typeface="Courier New" charset="0"/>
                <a:cs typeface="Courier New" charset="0"/>
              </a:rPr>
              <a:t>Polygon</a:t>
            </a:r>
            <a:r>
              <a:rPr lang="en-US" sz="1600" dirty="0">
                <a:latin typeface="Courier New" charset="0"/>
                <a:cs typeface="Courier New" charset="0"/>
              </a:rPr>
              <a:t>"</a:t>
            </a:r>
            <a:r>
              <a:rPr lang="en-US" sz="1600" dirty="0" smtClean="0">
                <a:latin typeface="Courier New" charset="0"/>
                <a:cs typeface="Courier New" charset="0"/>
              </a:rPr>
              <a:t>,</a:t>
            </a:r>
            <a:endParaRPr lang="en-US" sz="1600" dirty="0">
              <a:latin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charset="0"/>
                <a:cs typeface="Courier New" charset="0"/>
              </a:rPr>
              <a:t>				 coordinates : </a:t>
            </a:r>
            <a:r>
              <a:rPr lang="en-US" sz="1600" dirty="0" smtClean="0">
                <a:latin typeface="Courier New" charset="0"/>
                <a:cs typeface="Courier New" charset="0"/>
              </a:rPr>
              <a:t>[[[-51,-29],</a:t>
            </a:r>
            <a:endParaRPr lang="en-US" sz="1600" dirty="0" smtClean="0">
              <a:latin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cs typeface="Courier New" charset="0"/>
              </a:rPr>
              <a:t>						[-71,-29],</a:t>
            </a:r>
            <a:endParaRPr lang="en-US" sz="1600" dirty="0" smtClean="0">
              <a:latin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cs typeface="Courier New" charset="0"/>
              </a:rPr>
              <a:t>						[-71,-33],</a:t>
            </a:r>
            <a:endParaRPr lang="en-US" sz="1600" dirty="0" smtClean="0">
              <a:latin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cs typeface="Courier New" charset="0"/>
              </a:rPr>
              <a:t>						[-51,-33],</a:t>
            </a:r>
            <a:endParaRPr lang="en-US" sz="1600" dirty="0" smtClean="0">
              <a:latin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charset="0"/>
                <a:cs typeface="Courier New" charset="0"/>
              </a:rPr>
              <a:t>	</a:t>
            </a:r>
            <a:r>
              <a:rPr lang="en-US" sz="1600" dirty="0" smtClean="0">
                <a:latin typeface="Courier New" charset="0"/>
                <a:cs typeface="Courier New" charset="0"/>
              </a:rPr>
              <a:t>						[-51,-29]]]}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		}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	}</a:t>
            </a: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en-US" sz="1600" dirty="0" smtClean="0">
                <a:latin typeface="Courier New" charset="0"/>
                <a:ea typeface="Courier New" charset="0"/>
                <a:cs typeface="Courier New" charset="0"/>
              </a:rPr>
              <a:t>)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(Projected)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8286750" cy="32635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Pinheiro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 Machado" } }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"Rio Negro" } }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"Tacuarembó" } }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"Rivera" } }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"Artigas" } }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"Salto" } }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"Paysandú" } }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"Mendoza" } }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Luján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Cuyo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} }</a:t>
            </a:r>
            <a:endParaRPr lang="fr-F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properties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{ "</a:t>
            </a:r>
            <a:r>
              <a:rPr lang="fr-FR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fr-FR" dirty="0">
                <a:latin typeface="Courier New" charset="0"/>
                <a:ea typeface="Courier New" charset="0"/>
                <a:cs typeface="Courier New" charset="0"/>
              </a:rPr>
              <a:t>" : "Aconcagua" } }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 smtClean="0"/>
              <a:t>Resumen</a:t>
            </a:r>
            <a:endParaRPr lang="x-none" alt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300" dirty="0" smtClean="0"/>
              <a:t>Los </a:t>
            </a:r>
            <a:r>
              <a:rPr lang="en-US" sz="2300" dirty="0" err="1" smtClean="0"/>
              <a:t>índices</a:t>
            </a:r>
            <a:r>
              <a:rPr lang="en-US" sz="2300" dirty="0" smtClean="0"/>
              <a:t> de </a:t>
            </a:r>
            <a:r>
              <a:rPr lang="en-US" sz="2300" dirty="0" err="1" smtClean="0"/>
              <a:t>texto</a:t>
            </a:r>
            <a:r>
              <a:rPr lang="en-US" sz="2300" dirty="0" smtClean="0"/>
              <a:t> </a:t>
            </a:r>
            <a:r>
              <a:rPr lang="en-US" sz="2300" dirty="0" err="1" smtClean="0"/>
              <a:t>permiten</a:t>
            </a:r>
            <a:r>
              <a:rPr lang="en-US" sz="2300" dirty="0" smtClean="0"/>
              <a:t> </a:t>
            </a:r>
            <a:r>
              <a:rPr lang="en-US" sz="2300" dirty="0" err="1" smtClean="0"/>
              <a:t>hacer</a:t>
            </a:r>
            <a:r>
              <a:rPr lang="en-US" sz="2300" dirty="0" smtClean="0"/>
              <a:t> </a:t>
            </a:r>
            <a:r>
              <a:rPr lang="en-US" sz="2300" dirty="0" err="1" smtClean="0"/>
              <a:t>búsquedas</a:t>
            </a:r>
            <a:r>
              <a:rPr lang="en-US" sz="2300" dirty="0" smtClean="0"/>
              <a:t> </a:t>
            </a:r>
            <a:r>
              <a:rPr lang="en-US" sz="2300" dirty="0" err="1" smtClean="0"/>
              <a:t>tipo</a:t>
            </a:r>
            <a:r>
              <a:rPr lang="en-US" sz="2300" dirty="0" smtClean="0"/>
              <a:t> Google, SOLR, </a:t>
            </a:r>
            <a:r>
              <a:rPr lang="en-US" sz="2300" dirty="0" err="1" smtClean="0"/>
              <a:t>ElasticSearch</a:t>
            </a:r>
            <a:endParaRPr lang="en-US" sz="23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tenere</a:t>
            </a:r>
            <a:r>
              <a:rPr lang="en-US" sz="2000" dirty="0" smtClean="0"/>
              <a:t> en </a:t>
            </a:r>
            <a:r>
              <a:rPr lang="en-US" sz="2000" dirty="0" err="1" smtClean="0"/>
              <a:t>cuenta</a:t>
            </a:r>
            <a:r>
              <a:rPr lang="en-US" sz="2000" dirty="0" smtClean="0"/>
              <a:t> los pesos de </a:t>
            </a:r>
            <a:r>
              <a:rPr lang="en-US" sz="2000" dirty="0" err="1" smtClean="0"/>
              <a:t>diferentes</a:t>
            </a:r>
            <a:r>
              <a:rPr lang="en-US" sz="2000" dirty="0" smtClean="0"/>
              <a:t> </a:t>
            </a:r>
            <a:r>
              <a:rPr lang="en-US" sz="2000" dirty="0" err="1" smtClean="0"/>
              <a:t>campos</a:t>
            </a:r>
            <a:endParaRPr lang="en-US" sz="20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combinarse</a:t>
            </a:r>
            <a:r>
              <a:rPr lang="en-US" sz="2000" dirty="0" smtClean="0"/>
              <a:t> con </a:t>
            </a:r>
            <a:r>
              <a:rPr lang="en-US" sz="2000" dirty="0" err="1" smtClean="0"/>
              <a:t>otras</a:t>
            </a:r>
            <a:r>
              <a:rPr lang="en-US" sz="2000" dirty="0" smtClean="0"/>
              <a:t> </a:t>
            </a:r>
            <a:r>
              <a:rPr lang="en-US" sz="2000" dirty="0" err="1" smtClean="0"/>
              <a:t>búsquedas</a:t>
            </a:r>
            <a:endParaRPr lang="en-US" sz="20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devolver</a:t>
            </a:r>
            <a:r>
              <a:rPr lang="en-US" sz="2000" dirty="0" smtClean="0"/>
              <a:t> los </a:t>
            </a:r>
            <a:r>
              <a:rPr lang="en-US" sz="2000" dirty="0" err="1" smtClean="0"/>
              <a:t>resultado</a:t>
            </a:r>
            <a:r>
              <a:rPr lang="en-US" sz="2000" dirty="0" smtClean="0"/>
              <a:t> </a:t>
            </a:r>
            <a:r>
              <a:rPr lang="en-US" sz="2000" dirty="0" err="1" smtClean="0"/>
              <a:t>ordenados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relevancia</a:t>
            </a:r>
            <a:endParaRPr lang="en-US" sz="20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multilenguaje</a:t>
            </a:r>
            <a:r>
              <a:rPr lang="en-US" sz="2000" dirty="0"/>
              <a:t> </a:t>
            </a:r>
            <a:r>
              <a:rPr lang="en-US" sz="2000" dirty="0" smtClean="0"/>
              <a:t>y case/accent insensitive</a:t>
            </a:r>
            <a:endParaRPr lang="en-US" sz="2000" dirty="0" smtClean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400" dirty="0" smtClean="0"/>
              <a:t>Los </a:t>
            </a:r>
            <a:r>
              <a:rPr lang="en-US" sz="2400" dirty="0" err="1" smtClean="0"/>
              <a:t>índices</a:t>
            </a:r>
            <a:r>
              <a:rPr lang="en-US" sz="2400" dirty="0" smtClean="0"/>
              <a:t> </a:t>
            </a:r>
            <a:r>
              <a:rPr lang="en-US" sz="2400" dirty="0" err="1" smtClean="0"/>
              <a:t>geoespaciales</a:t>
            </a:r>
            <a:r>
              <a:rPr lang="en-US" sz="2400" dirty="0" smtClean="0"/>
              <a:t> </a:t>
            </a:r>
            <a:r>
              <a:rPr lang="en-US" sz="2400" dirty="0" err="1" smtClean="0"/>
              <a:t>permiten</a:t>
            </a:r>
            <a:r>
              <a:rPr lang="en-US" sz="2400" dirty="0" smtClean="0"/>
              <a:t> </a:t>
            </a:r>
            <a:r>
              <a:rPr lang="en-US" sz="2400" dirty="0" err="1" smtClean="0"/>
              <a:t>manejar</a:t>
            </a:r>
            <a:r>
              <a:rPr lang="en-US" sz="2400" dirty="0" smtClean="0"/>
              <a:t> </a:t>
            </a:r>
            <a:r>
              <a:rPr lang="en-US" sz="2400" dirty="0" err="1" smtClean="0"/>
              <a:t>objetos</a:t>
            </a:r>
            <a:r>
              <a:rPr lang="en-US" sz="2400" dirty="0" smtClean="0"/>
              <a:t> </a:t>
            </a:r>
            <a:r>
              <a:rPr lang="en-US" sz="2400" dirty="0" err="1"/>
              <a:t>G</a:t>
            </a:r>
            <a:r>
              <a:rPr lang="en-US" sz="2400" dirty="0" err="1" smtClean="0"/>
              <a:t>eoJSON</a:t>
            </a:r>
            <a:endParaRPr lang="en-US" sz="24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dirty="0" err="1" smtClean="0"/>
              <a:t>Permiten</a:t>
            </a:r>
            <a:r>
              <a:rPr lang="en-US" sz="2000" dirty="0" smtClean="0"/>
              <a:t> </a:t>
            </a:r>
            <a:r>
              <a:rPr lang="en-US" sz="2000" dirty="0" err="1" smtClean="0"/>
              <a:t>hacer</a:t>
            </a:r>
            <a:r>
              <a:rPr lang="en-US" sz="2000" dirty="0" smtClean="0"/>
              <a:t> </a:t>
            </a:r>
            <a:r>
              <a:rPr lang="en-US" sz="2000" dirty="0" err="1" smtClean="0"/>
              <a:t>búsquedas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proximidad</a:t>
            </a:r>
            <a:r>
              <a:rPr lang="en-US" sz="2000" dirty="0" smtClean="0"/>
              <a:t>, </a:t>
            </a:r>
            <a:r>
              <a:rPr lang="en-US" sz="2000" dirty="0" err="1" smtClean="0"/>
              <a:t>inclusión</a:t>
            </a:r>
            <a:r>
              <a:rPr lang="en-US" sz="2000" dirty="0" smtClean="0"/>
              <a:t> e </a:t>
            </a:r>
            <a:r>
              <a:rPr lang="en-US" sz="2000" dirty="0" err="1" smtClean="0"/>
              <a:t>intersección</a:t>
            </a:r>
            <a:endParaRPr lang="en-US" sz="20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dirty="0" err="1" smtClean="0"/>
              <a:t>Utilizan</a:t>
            </a:r>
            <a:r>
              <a:rPr lang="en-US" sz="2000" dirty="0" smtClean="0"/>
              <a:t> el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de </a:t>
            </a:r>
            <a:r>
              <a:rPr lang="en-US" sz="2000" dirty="0" err="1" smtClean="0"/>
              <a:t>referencia</a:t>
            </a:r>
            <a:r>
              <a:rPr lang="en-US" sz="2000" dirty="0" smtClean="0"/>
              <a:t> </a:t>
            </a:r>
            <a:r>
              <a:rPr lang="en-US" sz="2000" dirty="0" err="1" smtClean="0"/>
              <a:t>más</a:t>
            </a:r>
            <a:r>
              <a:rPr lang="en-US" sz="2000" dirty="0" smtClean="0"/>
              <a:t> habitual, WGS84</a:t>
            </a:r>
            <a:endParaRPr lang="en-US" sz="2000" dirty="0" smtClean="0"/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en-US" sz="1700" dirty="0" err="1" smtClean="0"/>
              <a:t>Ojo</a:t>
            </a:r>
            <a:r>
              <a:rPr lang="en-US" sz="1700" dirty="0" smtClean="0"/>
              <a:t>!!! </a:t>
            </a:r>
            <a:r>
              <a:rPr lang="en-US" sz="1700" dirty="0" err="1" smtClean="0"/>
              <a:t>Latitud</a:t>
            </a:r>
            <a:r>
              <a:rPr lang="en-US" sz="1700" dirty="0" smtClean="0"/>
              <a:t> y </a:t>
            </a:r>
            <a:r>
              <a:rPr lang="en-US" sz="1700" dirty="0" err="1" smtClean="0"/>
              <a:t>longitud</a:t>
            </a:r>
            <a:r>
              <a:rPr lang="en-US" sz="1700" dirty="0" smtClean="0"/>
              <a:t> son al </a:t>
            </a:r>
            <a:r>
              <a:rPr lang="en-US" sz="1700" dirty="0" err="1" smtClean="0"/>
              <a:t>revés</a:t>
            </a:r>
            <a:r>
              <a:rPr lang="en-US" sz="1700" dirty="0" smtClean="0"/>
              <a:t> </a:t>
            </a:r>
            <a:r>
              <a:rPr lang="en-US" sz="1700" dirty="0" err="1" smtClean="0"/>
              <a:t>que</a:t>
            </a:r>
            <a:r>
              <a:rPr lang="en-US" sz="1700" dirty="0" smtClean="0"/>
              <a:t> Google Maps.</a:t>
            </a:r>
            <a:endParaRPr lang="en-US" sz="34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combinarse</a:t>
            </a:r>
            <a:r>
              <a:rPr lang="en-US" sz="2000" dirty="0" smtClean="0"/>
              <a:t> con </a:t>
            </a:r>
            <a:r>
              <a:rPr lang="en-US" sz="2000" dirty="0" err="1" smtClean="0"/>
              <a:t>otras</a:t>
            </a:r>
            <a:r>
              <a:rPr lang="en-US" sz="2000" dirty="0" smtClean="0"/>
              <a:t> </a:t>
            </a:r>
            <a:r>
              <a:rPr lang="en-US" sz="2000" dirty="0" err="1" smtClean="0"/>
              <a:t>búsquedas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dirty="0" err="1" smtClean="0"/>
              <a:t>Existe</a:t>
            </a:r>
            <a:r>
              <a:rPr lang="en-US" sz="2000" dirty="0" smtClean="0"/>
              <a:t> un </a:t>
            </a:r>
            <a:r>
              <a:rPr lang="en-US" sz="2000" dirty="0" err="1" smtClean="0"/>
              <a:t>índice</a:t>
            </a:r>
            <a:r>
              <a:rPr lang="en-US" sz="2000" dirty="0" smtClean="0"/>
              <a:t> especial (2d) </a:t>
            </a:r>
            <a:r>
              <a:rPr lang="en-US" sz="2000" dirty="0" err="1" smtClean="0"/>
              <a:t>para</a:t>
            </a:r>
            <a:r>
              <a:rPr lang="en-US" sz="2000" dirty="0" smtClean="0"/>
              <a:t> superficies </a:t>
            </a:r>
            <a:r>
              <a:rPr lang="en-US" sz="2000" dirty="0" err="1" smtClean="0"/>
              <a:t>planas</a:t>
            </a:r>
            <a:r>
              <a:rPr lang="en-US" sz="2000" dirty="0" smtClean="0"/>
              <a:t> (un campo de </a:t>
            </a:r>
            <a:r>
              <a:rPr lang="en-US" sz="2000" dirty="0" err="1" smtClean="0"/>
              <a:t>fútbol</a:t>
            </a:r>
            <a:r>
              <a:rPr lang="en-US" sz="2000" dirty="0" smtClean="0"/>
              <a:t>, un </a:t>
            </a:r>
            <a:r>
              <a:rPr lang="en-US" sz="2000" dirty="0" err="1" smtClean="0"/>
              <a:t>mundo</a:t>
            </a:r>
            <a:r>
              <a:rPr lang="en-US" sz="2000" dirty="0" smtClean="0"/>
              <a:t> virtual, etc.)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</a:rPr>
              <a:t>¿</a:t>
            </a:r>
            <a:r>
              <a:rPr lang="en-US" sz="4400" dirty="0" err="1">
                <a:solidFill>
                  <a:srgbClr val="000000"/>
                </a:solidFill>
              </a:rPr>
              <a:t>Preguntas</a:t>
            </a:r>
            <a:r>
              <a:rPr lang="en-US" sz="4400" dirty="0" smtClean="0">
                <a:solidFill>
                  <a:srgbClr val="000000"/>
                </a:solidFill>
              </a:rPr>
              <a:t>?</a:t>
            </a:r>
            <a:br>
              <a:rPr lang="en-US" sz="4400" dirty="0" smtClean="0">
                <a:solidFill>
                  <a:srgbClr val="000000"/>
                </a:solidFill>
              </a:rPr>
            </a:br>
            <a:br>
              <a:rPr lang="en-US" sz="4400" dirty="0">
                <a:solidFill>
                  <a:srgbClr val="000000"/>
                </a:solidFill>
              </a:rPr>
            </a:br>
            <a:endParaRPr lang="en-US" sz="4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r>
              <a:rPr lang="x-none" altLang="en-US" dirty="0" smtClean="0"/>
              <a:t>acion</a:t>
            </a:r>
            <a:endParaRPr lang="x-none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Una forma eficiente de buscar datos por su valor</a:t>
            </a:r>
            <a:endParaRPr lang="en-US" sz="1800" dirty="0"/>
          </a:p>
          <a:p>
            <a:r>
              <a:rPr lang="x-none" altLang="en-US" sz="1800" dirty="0"/>
              <a:t>Evita</a:t>
            </a:r>
            <a:r>
              <a:rPr lang="en-US" sz="1800" dirty="0"/>
              <a:t> </a:t>
            </a:r>
            <a:r>
              <a:rPr lang="x-none" altLang="en-US" sz="1800" dirty="0"/>
              <a:t>full</a:t>
            </a:r>
            <a:r>
              <a:rPr lang="en-US" sz="1800" dirty="0"/>
              <a:t> scans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914" y="2429057"/>
            <a:ext cx="6858000" cy="13427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 smtClean="0"/>
              <a:t>MongoDB usa </a:t>
            </a:r>
            <a:r>
              <a:rPr lang="en-US" dirty="0" smtClean="0"/>
              <a:t> B-trees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sz="1500" dirty="0"/>
              <a:t>… </a:t>
            </a:r>
            <a:r>
              <a:rPr lang="x-none" sz="1500" dirty="0"/>
              <a:t>como las BD tradicinales</a:t>
            </a:r>
            <a:endParaRPr lang="x-none" sz="1500" dirty="0"/>
          </a:p>
        </p:txBody>
      </p:sp>
      <p:pic>
        <p:nvPicPr>
          <p:cNvPr id="4" name="Picture 3" descr="indexing_S7_btrees.ep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8903"/>
            <a:ext cx="6858000" cy="20180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O(Log(n) Time</a:t>
            </a:r>
            <a:endParaRPr lang="en-US" dirty="0"/>
          </a:p>
        </p:txBody>
      </p:sp>
      <p:pic>
        <p:nvPicPr>
          <p:cNvPr id="4" name="Content Placeholder 3" descr="indexing_S8_btrees.eps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20" y="1103710"/>
            <a:ext cx="7269161" cy="37302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</a:t>
            </a:r>
            <a:r>
              <a:rPr lang="x-none" altLang="en-US" dirty="0" smtClean="0"/>
              <a:t>ndo</a:t>
            </a:r>
            <a:r>
              <a:rPr lang="en-US" dirty="0" smtClean="0"/>
              <a:t> </a:t>
            </a:r>
            <a:r>
              <a:rPr lang="x-none" altLang="en-US" dirty="0" smtClean="0"/>
              <a:t>un </a:t>
            </a:r>
            <a:r>
              <a:rPr lang="en-US" dirty="0" smtClean="0"/>
              <a:t>Ind</a:t>
            </a:r>
            <a:r>
              <a:rPr lang="x-none" altLang="en-US" dirty="0" smtClean="0"/>
              <a:t>ice </a:t>
            </a:r>
            <a:r>
              <a:rPr lang="en-US" dirty="0" smtClean="0">
                <a:sym typeface="+mn-ea"/>
              </a:rPr>
              <a:t>Simple</a:t>
            </a:r>
            <a:endParaRPr lang="x-none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db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2000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coll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2000" b="1" dirty="0" err="1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createIndex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( {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fieldName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en-US" sz="2000" b="1" dirty="0">
                <a:solidFill>
                  <a:srgbClr val="00B0F0"/>
                </a:solidFill>
                <a:latin typeface="Courier New" charset="0"/>
                <a:ea typeface="Courier New" charset="0"/>
                <a:cs typeface="Courier New" charset="0"/>
              </a:rPr>
              <a:t>&lt;Direction&gt;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} )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41963" y="1672724"/>
            <a:ext cx="255359" cy="263651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4708" y="4344457"/>
            <a:ext cx="986790" cy="28194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mtClean="0"/>
              <a:t>Database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79980" y="3789844"/>
            <a:ext cx="2087880" cy="29591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x-none" altLang="en-US" dirty="0" smtClean="0"/>
              <a:t>Nombre de la </a:t>
            </a:r>
            <a:r>
              <a:rPr lang="en-US" dirty="0" smtClean="0"/>
              <a:t>Collecion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43378" y="3257634"/>
            <a:ext cx="981075" cy="29591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Comand</a:t>
            </a:r>
            <a:r>
              <a:rPr lang="x-none" altLang="en-US" dirty="0" smtClean="0"/>
              <a:t>o</a:t>
            </a:r>
            <a:endParaRPr lang="x-none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969461" y="2659951"/>
            <a:ext cx="1205230" cy="50927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x-none" altLang="en-US" dirty="0" smtClean="0"/>
              <a:t>Campo</a:t>
            </a:r>
            <a:r>
              <a:rPr lang="en-US" dirty="0" smtClean="0"/>
              <a:t> </a:t>
            </a:r>
            <a:r>
              <a:rPr lang="x-none" altLang="en-US" dirty="0" smtClean="0"/>
              <a:t>a ser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x-none" altLang="en-US" dirty="0" smtClean="0"/>
              <a:t>indexado</a:t>
            </a:r>
            <a:endParaRPr lang="x-none" alt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81245" y="2101538"/>
            <a:ext cx="1583055" cy="50927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dirty="0" smtClean="0"/>
              <a:t>Ascend</a:t>
            </a:r>
            <a:r>
              <a:rPr lang="x-none" altLang="en-US" dirty="0" smtClean="0"/>
              <a:t>ente</a:t>
            </a:r>
            <a:r>
              <a:rPr lang="en-US" dirty="0" smtClean="0"/>
              <a:t> : 1 </a:t>
            </a:r>
            <a:endParaRPr lang="en-US" dirty="0" smtClean="0"/>
          </a:p>
          <a:p>
            <a:r>
              <a:rPr lang="x-none" altLang="en-US" dirty="0" smtClean="0"/>
              <a:t>Descendente</a:t>
            </a:r>
            <a:r>
              <a:rPr lang="en-US" dirty="0" smtClean="0"/>
              <a:t> : -1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623597" y="1712516"/>
            <a:ext cx="545516" cy="203561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1"/>
          </p:cNvCxnSpPr>
          <p:nvPr/>
        </p:nvCxnSpPr>
        <p:spPr>
          <a:xfrm flipH="1" flipV="1">
            <a:off x="2971614" y="1718233"/>
            <a:ext cx="471764" cy="1687463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537663" y="1667763"/>
            <a:ext cx="330200" cy="109220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417264" y="1667763"/>
            <a:ext cx="215900" cy="68302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 smtClean="0"/>
              <a:t>Indices Especiales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Full Text Index</a:t>
            </a:r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x-none" altLang="en-US" dirty="0"/>
              <a:t>Permite la busqueda de texto en uno o varios campos</a:t>
            </a:r>
            <a:r>
              <a:rPr lang="en-US" dirty="0" smtClean="0"/>
              <a:t>, </a:t>
            </a:r>
            <a:r>
              <a:rPr lang="x-none" altLang="en-US" dirty="0" smtClean="0"/>
              <a:t>ordenando los campos por relevancia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Geospatial Index</a:t>
            </a:r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x-none" altLang="en-US" dirty="0"/>
              <a:t>Permite busquedas geoespaciales</a:t>
            </a:r>
            <a:endParaRPr lang="x-none" altLang="en-US" dirty="0" smtClean="0"/>
          </a:p>
          <a:p>
            <a:pPr lvl="2"/>
            <a:r>
              <a:rPr lang="en-US" sz="1500" dirty="0" smtClean="0"/>
              <a:t>People around me.</a:t>
            </a:r>
            <a:endParaRPr lang="en-US" sz="1500" dirty="0" smtClean="0"/>
          </a:p>
          <a:p>
            <a:pPr lvl="2"/>
            <a:r>
              <a:rPr lang="en-US" dirty="0" smtClean="0"/>
              <a:t>Countries I’m traversing during my trip.</a:t>
            </a:r>
            <a:endParaRPr lang="en-US" dirty="0" smtClean="0"/>
          </a:p>
          <a:p>
            <a:pPr lvl="2"/>
            <a:r>
              <a:rPr lang="en-US" sz="1500" dirty="0" smtClean="0"/>
              <a:t>Restaurants in a given neighborhood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endParaRPr lang="en-US" sz="1500" dirty="0"/>
          </a:p>
          <a:p>
            <a:r>
              <a:rPr lang="x-none" altLang="en-US" sz="2100" dirty="0" smtClean="0"/>
              <a:t>Estos indices no usan</a:t>
            </a:r>
            <a:r>
              <a:rPr lang="en-US" sz="2100" dirty="0"/>
              <a:t> </a:t>
            </a:r>
            <a:r>
              <a:rPr lang="en-US" sz="2100" dirty="0" smtClean="0"/>
              <a:t>B-trees</a:t>
            </a:r>
            <a:endParaRPr lang="en-US" sz="2100" dirty="0"/>
          </a:p>
          <a:p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300" dirty="0" smtClean="0"/>
              <a:t>Los </a:t>
            </a:r>
            <a:r>
              <a:rPr lang="en-US" sz="2300" dirty="0" err="1" smtClean="0"/>
              <a:t>índices</a:t>
            </a:r>
            <a:r>
              <a:rPr lang="en-US" sz="2300" dirty="0" smtClean="0"/>
              <a:t> de </a:t>
            </a:r>
            <a:r>
              <a:rPr lang="en-US" sz="2300" dirty="0" err="1" smtClean="0"/>
              <a:t>texto</a:t>
            </a:r>
            <a:r>
              <a:rPr lang="en-US" sz="2300" dirty="0" smtClean="0"/>
              <a:t> </a:t>
            </a:r>
            <a:r>
              <a:rPr lang="en-US" sz="2300" dirty="0" err="1" smtClean="0"/>
              <a:t>permiten</a:t>
            </a:r>
            <a:r>
              <a:rPr lang="en-US" sz="2300" dirty="0" smtClean="0"/>
              <a:t> </a:t>
            </a:r>
            <a:r>
              <a:rPr lang="en-US" sz="2300" dirty="0" err="1" smtClean="0"/>
              <a:t>hacer</a:t>
            </a:r>
            <a:r>
              <a:rPr lang="en-US" sz="2300" dirty="0" smtClean="0"/>
              <a:t> </a:t>
            </a:r>
            <a:r>
              <a:rPr lang="en-US" sz="2300" dirty="0" err="1" smtClean="0"/>
              <a:t>búsquedas</a:t>
            </a:r>
            <a:r>
              <a:rPr lang="en-US" sz="2300" dirty="0" smtClean="0"/>
              <a:t> </a:t>
            </a:r>
            <a:r>
              <a:rPr lang="en-US" sz="2300" dirty="0" err="1" smtClean="0"/>
              <a:t>tipo</a:t>
            </a:r>
            <a:r>
              <a:rPr lang="en-US" sz="2300" dirty="0" smtClean="0"/>
              <a:t> Google, SOLR, </a:t>
            </a:r>
            <a:r>
              <a:rPr lang="en-US" sz="2300" dirty="0" err="1" smtClean="0"/>
              <a:t>ElasticSearch</a:t>
            </a:r>
            <a:endParaRPr lang="en-US" sz="23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tenere</a:t>
            </a:r>
            <a:r>
              <a:rPr lang="en-US" sz="2000" dirty="0" smtClean="0"/>
              <a:t> en </a:t>
            </a:r>
            <a:r>
              <a:rPr lang="en-US" sz="2000" dirty="0" err="1" smtClean="0"/>
              <a:t>cuenta</a:t>
            </a:r>
            <a:r>
              <a:rPr lang="en-US" sz="2000" dirty="0" smtClean="0"/>
              <a:t> los pesos de </a:t>
            </a:r>
            <a:r>
              <a:rPr lang="en-US" sz="2000" dirty="0" err="1" smtClean="0"/>
              <a:t>diferentes</a:t>
            </a:r>
            <a:r>
              <a:rPr lang="en-US" sz="2000" dirty="0" smtClean="0"/>
              <a:t> </a:t>
            </a:r>
            <a:r>
              <a:rPr lang="en-US" sz="2000" dirty="0" err="1" smtClean="0"/>
              <a:t>campos</a:t>
            </a:r>
            <a:endParaRPr lang="en-US" sz="20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combinarse</a:t>
            </a:r>
            <a:r>
              <a:rPr lang="en-US" sz="2000" dirty="0" smtClean="0"/>
              <a:t> con </a:t>
            </a:r>
            <a:r>
              <a:rPr lang="en-US" sz="2000" dirty="0" err="1" smtClean="0"/>
              <a:t>otras</a:t>
            </a:r>
            <a:r>
              <a:rPr lang="en-US" sz="2000" dirty="0" smtClean="0"/>
              <a:t> </a:t>
            </a:r>
            <a:r>
              <a:rPr lang="en-US" sz="2000" dirty="0" err="1" smtClean="0"/>
              <a:t>búsquedas</a:t>
            </a:r>
            <a:endParaRPr lang="en-US" sz="20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devolver</a:t>
            </a:r>
            <a:r>
              <a:rPr lang="en-US" sz="2000" dirty="0" smtClean="0"/>
              <a:t> los </a:t>
            </a:r>
            <a:r>
              <a:rPr lang="en-US" sz="2000" dirty="0" err="1" smtClean="0"/>
              <a:t>resultado</a:t>
            </a:r>
            <a:r>
              <a:rPr lang="en-US" sz="2000" dirty="0" smtClean="0"/>
              <a:t> </a:t>
            </a:r>
            <a:r>
              <a:rPr lang="en-US" sz="2000" dirty="0" err="1" smtClean="0"/>
              <a:t>ordenados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relevancia</a:t>
            </a:r>
            <a:endParaRPr lang="en-US" sz="20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multilenguaje</a:t>
            </a:r>
            <a:r>
              <a:rPr lang="en-US" sz="2000" dirty="0"/>
              <a:t> </a:t>
            </a:r>
            <a:r>
              <a:rPr lang="en-US" sz="2000" dirty="0" smtClean="0"/>
              <a:t>y case/accent insensitive</a:t>
            </a:r>
            <a:endParaRPr lang="en-US" sz="2000" dirty="0" smtClean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400" dirty="0" smtClean="0"/>
              <a:t>Los </a:t>
            </a:r>
            <a:r>
              <a:rPr lang="en-US" sz="2400" dirty="0" err="1" smtClean="0"/>
              <a:t>índices</a:t>
            </a:r>
            <a:r>
              <a:rPr lang="en-US" sz="2400" dirty="0" smtClean="0"/>
              <a:t> </a:t>
            </a:r>
            <a:r>
              <a:rPr lang="en-US" sz="2400" dirty="0" err="1" smtClean="0"/>
              <a:t>geoespaciales</a:t>
            </a:r>
            <a:r>
              <a:rPr lang="en-US" sz="2400" dirty="0" smtClean="0"/>
              <a:t> </a:t>
            </a:r>
            <a:r>
              <a:rPr lang="en-US" sz="2400" dirty="0" err="1" smtClean="0"/>
              <a:t>permiten</a:t>
            </a:r>
            <a:r>
              <a:rPr lang="en-US" sz="2400" dirty="0" smtClean="0"/>
              <a:t> </a:t>
            </a:r>
            <a:r>
              <a:rPr lang="en-US" sz="2400" dirty="0" err="1" smtClean="0"/>
              <a:t>manejar</a:t>
            </a:r>
            <a:r>
              <a:rPr lang="en-US" sz="2400" dirty="0" smtClean="0"/>
              <a:t> </a:t>
            </a:r>
            <a:r>
              <a:rPr lang="en-US" sz="2400" dirty="0" err="1" smtClean="0"/>
              <a:t>objetos</a:t>
            </a:r>
            <a:r>
              <a:rPr lang="en-US" sz="2400" dirty="0" smtClean="0"/>
              <a:t> </a:t>
            </a:r>
            <a:r>
              <a:rPr lang="en-US" sz="2400" dirty="0" err="1"/>
              <a:t>G</a:t>
            </a:r>
            <a:r>
              <a:rPr lang="en-US" sz="2400" dirty="0" err="1" smtClean="0"/>
              <a:t>eoJSON</a:t>
            </a:r>
            <a:endParaRPr lang="en-US" sz="24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dirty="0" err="1" smtClean="0"/>
              <a:t>Permiten</a:t>
            </a:r>
            <a:r>
              <a:rPr lang="en-US" sz="2000" dirty="0" smtClean="0"/>
              <a:t> </a:t>
            </a:r>
            <a:r>
              <a:rPr lang="en-US" sz="2000" dirty="0" err="1" smtClean="0"/>
              <a:t>hacer</a:t>
            </a:r>
            <a:r>
              <a:rPr lang="en-US" sz="2000" dirty="0" smtClean="0"/>
              <a:t> </a:t>
            </a:r>
            <a:r>
              <a:rPr lang="en-US" sz="2000" dirty="0" err="1" smtClean="0"/>
              <a:t>búsquedas</a:t>
            </a:r>
            <a:r>
              <a:rPr lang="en-US" sz="2000" dirty="0" smtClean="0"/>
              <a:t> </a:t>
            </a:r>
            <a:r>
              <a:rPr lang="en-US" sz="2000" dirty="0" err="1" smtClean="0"/>
              <a:t>por</a:t>
            </a:r>
            <a:r>
              <a:rPr lang="en-US" sz="2000" dirty="0" smtClean="0"/>
              <a:t> </a:t>
            </a:r>
            <a:r>
              <a:rPr lang="en-US" sz="2000" dirty="0" err="1" smtClean="0"/>
              <a:t>proximidad</a:t>
            </a:r>
            <a:r>
              <a:rPr lang="en-US" sz="2000" dirty="0" smtClean="0"/>
              <a:t>, </a:t>
            </a:r>
            <a:r>
              <a:rPr lang="en-US" sz="2000" dirty="0" err="1" smtClean="0"/>
              <a:t>inclusión</a:t>
            </a:r>
            <a:r>
              <a:rPr lang="en-US" sz="2000" dirty="0" smtClean="0"/>
              <a:t> e </a:t>
            </a:r>
            <a:r>
              <a:rPr lang="en-US" sz="2000" dirty="0" err="1" smtClean="0"/>
              <a:t>intersección</a:t>
            </a:r>
            <a:endParaRPr lang="en-US" sz="20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dirty="0" err="1" smtClean="0"/>
              <a:t>Utilizan</a:t>
            </a:r>
            <a:r>
              <a:rPr lang="en-US" sz="2000" dirty="0" smtClean="0"/>
              <a:t> el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de </a:t>
            </a:r>
            <a:r>
              <a:rPr lang="en-US" sz="2000" dirty="0" err="1" smtClean="0"/>
              <a:t>referencia</a:t>
            </a:r>
            <a:r>
              <a:rPr lang="en-US" sz="2000" dirty="0" smtClean="0"/>
              <a:t> </a:t>
            </a:r>
            <a:r>
              <a:rPr lang="en-US" sz="2000" dirty="0" err="1" smtClean="0"/>
              <a:t>más</a:t>
            </a:r>
            <a:r>
              <a:rPr lang="en-US" sz="2000" dirty="0" smtClean="0"/>
              <a:t> habitual, WGS84</a:t>
            </a:r>
            <a:endParaRPr lang="en-US" sz="2000" dirty="0" smtClean="0"/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en-US" sz="1700" dirty="0" err="1" smtClean="0"/>
              <a:t>Ojo</a:t>
            </a:r>
            <a:r>
              <a:rPr lang="en-US" sz="1700" dirty="0" smtClean="0"/>
              <a:t>!!! </a:t>
            </a:r>
            <a:r>
              <a:rPr lang="en-US" sz="1700" dirty="0" err="1" smtClean="0"/>
              <a:t>Latitud</a:t>
            </a:r>
            <a:r>
              <a:rPr lang="en-US" sz="1700" dirty="0" smtClean="0"/>
              <a:t> y </a:t>
            </a:r>
            <a:r>
              <a:rPr lang="en-US" sz="1700" dirty="0" err="1" smtClean="0"/>
              <a:t>longitud</a:t>
            </a:r>
            <a:r>
              <a:rPr lang="en-US" sz="1700" dirty="0" smtClean="0"/>
              <a:t> son al </a:t>
            </a:r>
            <a:r>
              <a:rPr lang="en-US" sz="1700" dirty="0" err="1" smtClean="0"/>
              <a:t>revés</a:t>
            </a:r>
            <a:r>
              <a:rPr lang="en-US" sz="1700" dirty="0" smtClean="0"/>
              <a:t> </a:t>
            </a:r>
            <a:r>
              <a:rPr lang="en-US" sz="1700" dirty="0" err="1" smtClean="0"/>
              <a:t>que</a:t>
            </a:r>
            <a:r>
              <a:rPr lang="en-US" sz="1700" dirty="0" smtClean="0"/>
              <a:t> Google Maps.</a:t>
            </a:r>
            <a:endParaRPr lang="en-US" sz="34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dirty="0" err="1" smtClean="0"/>
              <a:t>Pueden</a:t>
            </a:r>
            <a:r>
              <a:rPr lang="en-US" sz="2000" dirty="0" smtClean="0"/>
              <a:t> </a:t>
            </a:r>
            <a:r>
              <a:rPr lang="en-US" sz="2000" dirty="0" err="1" smtClean="0"/>
              <a:t>combinarse</a:t>
            </a:r>
            <a:r>
              <a:rPr lang="en-US" sz="2000" dirty="0" smtClean="0"/>
              <a:t> con </a:t>
            </a:r>
            <a:r>
              <a:rPr lang="en-US" sz="2000" dirty="0" err="1" smtClean="0"/>
              <a:t>otras</a:t>
            </a:r>
            <a:r>
              <a:rPr lang="en-US" sz="2000" dirty="0" smtClean="0"/>
              <a:t> </a:t>
            </a:r>
            <a:r>
              <a:rPr lang="en-US" sz="2000" dirty="0" err="1" smtClean="0"/>
              <a:t>búsquedas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dirty="0" err="1" smtClean="0"/>
              <a:t>Existe</a:t>
            </a:r>
            <a:r>
              <a:rPr lang="en-US" sz="2000" dirty="0" smtClean="0"/>
              <a:t> un </a:t>
            </a:r>
            <a:r>
              <a:rPr lang="en-US" sz="2000" dirty="0" err="1" smtClean="0"/>
              <a:t>índice</a:t>
            </a:r>
            <a:r>
              <a:rPr lang="en-US" sz="2000" dirty="0" smtClean="0"/>
              <a:t> especial (2d) </a:t>
            </a:r>
            <a:r>
              <a:rPr lang="en-US" sz="2000" dirty="0" err="1" smtClean="0"/>
              <a:t>para</a:t>
            </a:r>
            <a:r>
              <a:rPr lang="en-US" sz="2000" dirty="0" smtClean="0"/>
              <a:t> superficies </a:t>
            </a:r>
            <a:r>
              <a:rPr lang="en-US" sz="2000" dirty="0" err="1" smtClean="0"/>
              <a:t>planas</a:t>
            </a:r>
            <a:r>
              <a:rPr lang="en-US" sz="2000" dirty="0" smtClean="0"/>
              <a:t> (un campo de </a:t>
            </a:r>
            <a:r>
              <a:rPr lang="en-US" sz="2000" dirty="0" err="1" smtClean="0"/>
              <a:t>fútbol</a:t>
            </a:r>
            <a:r>
              <a:rPr lang="en-US" sz="2000" dirty="0" smtClean="0"/>
              <a:t>, un </a:t>
            </a:r>
            <a:r>
              <a:rPr lang="en-US" sz="2000" dirty="0" err="1" smtClean="0"/>
              <a:t>mundo</a:t>
            </a:r>
            <a:r>
              <a:rPr lang="en-US" sz="2000" dirty="0" smtClean="0"/>
              <a:t> virtual, etc.)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 smtClean="0"/>
              <a:t>Indices </a:t>
            </a:r>
            <a:r>
              <a:rPr lang="en-US" dirty="0" smtClean="0"/>
              <a:t>Full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500" dirty="0"/>
              <a:t>Un "índice invertido" en todas las palabras dentro de campos de texto (sólo un índice de texto por colección)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{  “comment” : “I think your blog post is very interesting </a:t>
            </a:r>
            <a:endParaRPr lang="en-US" sz="15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               and informative. I hope you will post more </a:t>
            </a:r>
            <a:endParaRPr lang="en-US" sz="15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               info like this in the future” }</a:t>
            </a:r>
            <a:endParaRPr lang="en-US" sz="15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5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&gt;&gt;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db.posts.createIndex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 { “comment” : “text” } )</a:t>
            </a: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5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MongoDB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Enterprise &gt;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db.posts.find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( { $text: { $search : "info" }}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15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{ "_id" : </a:t>
            </a: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ObjectId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(“</a:t>
            </a:r>
            <a:r>
              <a:rPr lang="is-IS" sz="1500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"), "comment" : "I think your blog post is very interesting and informative. I hope you will post more info like this in the future" }</a:t>
            </a:r>
            <a:endParaRPr lang="en-US" sz="15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err="1">
                <a:latin typeface="Courier New" charset="0"/>
                <a:ea typeface="Courier New" charset="0"/>
                <a:cs typeface="Courier New" charset="0"/>
              </a:rPr>
              <a:t>MongoDB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 Enterprise &gt;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goDB-Test">
  <a:themeElements>
    <a:clrScheme name="MongoDB Colors 2">
      <a:dk1>
        <a:srgbClr val="212121"/>
      </a:dk1>
      <a:lt1>
        <a:srgbClr val="FFFFFF"/>
      </a:lt1>
      <a:dk2>
        <a:srgbClr val="42494F"/>
      </a:dk2>
      <a:lt2>
        <a:srgbClr val="EAEAEA"/>
      </a:lt2>
      <a:accent1>
        <a:srgbClr val="69B241"/>
      </a:accent1>
      <a:accent2>
        <a:srgbClr val="D53E59"/>
      </a:accent2>
      <a:accent3>
        <a:srgbClr val="F57C00"/>
      </a:accent3>
      <a:accent4>
        <a:srgbClr val="0097A7"/>
      </a:accent4>
      <a:accent5>
        <a:srgbClr val="FFD478"/>
      </a:accent5>
      <a:accent6>
        <a:srgbClr val="FF7D78"/>
      </a:accent6>
      <a:hlink>
        <a:srgbClr val="69B241"/>
      </a:hlink>
      <a:folHlink>
        <a:srgbClr val="58963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MongoDB-Test</Template>
  <TotalTime>0</TotalTime>
  <Words>8329</Words>
  <Application>Kingsoft Office WPP</Application>
  <PresentationFormat>On-screen Show (16:9)</PresentationFormat>
  <Paragraphs>305</Paragraphs>
  <Slides>29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MongoDB-Test</vt:lpstr>
      <vt:lpstr>PowerPoint 演示文稿</vt:lpstr>
      <vt:lpstr>Indexacion Avanzada</vt:lpstr>
      <vt:lpstr>Indexacion</vt:lpstr>
      <vt:lpstr>MongoDB usa  B-trees</vt:lpstr>
      <vt:lpstr>O(Log(n) Time</vt:lpstr>
      <vt:lpstr>Creando un Indice Simple</vt:lpstr>
      <vt:lpstr>Indices Especiales</vt:lpstr>
      <vt:lpstr>PowerPoint 演示文稿</vt:lpstr>
      <vt:lpstr>Indices Full Text</vt:lpstr>
      <vt:lpstr>Ejemplo</vt:lpstr>
      <vt:lpstr>Usando "Weights"</vt:lpstr>
      <vt:lpstr>$textscore</vt:lpstr>
      <vt:lpstr>Otros Parametros</vt:lpstr>
      <vt:lpstr>Indices Geoespaciales</vt:lpstr>
      <vt:lpstr>Coordenadas</vt:lpstr>
      <vt:lpstr>Creando un Indice 2dSphere</vt:lpstr>
      <vt:lpstr>Ejemplo</vt:lpstr>
      <vt:lpstr>Testeando Busquedas Geoespaciales</vt:lpstr>
      <vt:lpstr>Documento vinos</vt:lpstr>
      <vt:lpstr>Agregar Indices</vt:lpstr>
      <vt:lpstr>Summary of Operators</vt:lpstr>
      <vt:lpstr>$geoIntersects encontrar un pais</vt:lpstr>
      <vt:lpstr>Results</vt:lpstr>
      <vt:lpstr>Coleccion vinos</vt:lpstr>
      <vt:lpstr>Results (Projected)</vt:lpstr>
      <vt:lpstr>Usando poligonos</vt:lpstr>
      <vt:lpstr>Results – (Projected)</vt:lpstr>
      <vt:lpstr>Summary</vt:lpstr>
      <vt:lpstr>¿Preguntas?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Daiji Shikama</dc:creator>
  <cp:lastModifiedBy>mario</cp:lastModifiedBy>
  <cp:revision>284</cp:revision>
  <cp:lastPrinted>2016-11-09T19:46:06Z</cp:lastPrinted>
  <dcterms:created xsi:type="dcterms:W3CDTF">2016-11-09T19:46:06Z</dcterms:created>
  <dcterms:modified xsi:type="dcterms:W3CDTF">2016-11-09T19:46:06Z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3082-10.1.0.5672</vt:lpwstr>
  </property>
</Properties>
</file>