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301" r:id="rId3"/>
    <p:sldId id="257" r:id="rId4"/>
    <p:sldId id="259" r:id="rId5"/>
    <p:sldId id="297" r:id="rId6"/>
    <p:sldId id="298" r:id="rId7"/>
    <p:sldId id="275" r:id="rId8"/>
    <p:sldId id="299" r:id="rId9"/>
    <p:sldId id="272" r:id="rId10"/>
    <p:sldId id="289" r:id="rId11"/>
    <p:sldId id="290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FF8A29" mc:Ignorable=""/>
    <a:srgbClr xmlns:mc="http://schemas.openxmlformats.org/markup-compatibility/2006" xmlns:a14="http://schemas.microsoft.com/office/drawing/2010/main" val="FA7100" mc:Ignorable=""/>
    <a:srgbClr xmlns:mc="http://schemas.openxmlformats.org/markup-compatibility/2006" xmlns:a14="http://schemas.microsoft.com/office/drawing/2010/main" val="FF8521" mc:Ignorable=""/>
    <a:srgbClr xmlns:mc="http://schemas.openxmlformats.org/markup-compatibility/2006" xmlns:a14="http://schemas.microsoft.com/office/drawing/2010/main" val="E5E5E5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ema Uygulanmış Stil 2 - Vurgu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ema Uygulanmış Stil 2 - Vurgu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ema Uygulanmış Stil 2 - Vurgu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711" autoAdjust="0"/>
  </p:normalViewPr>
  <p:slideViewPr>
    <p:cSldViewPr>
      <p:cViewPr>
        <p:scale>
          <a:sx n="66" d="100"/>
          <a:sy n="66" d="100"/>
        </p:scale>
        <p:origin x="-1284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FA278-2A13-4D90-800C-11C7BA4AB4B6}" type="datetimeFigureOut">
              <a:rPr lang="en-US" smtClean="0"/>
              <a:pPr/>
              <a:t>05-Apr-10</a:t>
            </a:fld>
            <a:endParaRPr lang="en-US" dirty="0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D75D5-0B77-4EB6-91BA-7B7A947018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6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D75D5-0B77-4EB6-91BA-7B7A947018F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D75D5-0B77-4EB6-91BA-7B7A947018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D75D5-0B77-4EB6-91BA-7B7A947018F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D75D5-0B77-4EB6-91BA-7B7A947018FD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D75D5-0B77-4EB6-91BA-7B7A947018FD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D75D5-0B77-4EB6-91BA-7B7A947018FD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D75D5-0B77-4EB6-91BA-7B7A947018FD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Dikdörtgen"/>
          <p:cNvSpPr/>
          <p:nvPr userDrawn="1"/>
        </p:nvSpPr>
        <p:spPr>
          <a:xfrm>
            <a:off x="0" y="3071810"/>
            <a:ext cx="9144000" cy="378619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E5E5E5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8 Resim" descr="header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285728"/>
            <a:ext cx="9144000" cy="29219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3571876"/>
            <a:ext cx="3857652" cy="1470025"/>
          </a:xfrm>
        </p:spPr>
        <p:txBody>
          <a:bodyPr/>
          <a:lstStyle>
            <a:lvl1pPr algn="l">
              <a:defRPr sz="2800">
                <a:latin typeface="Myriad Pro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5214950"/>
            <a:ext cx="8572560" cy="92391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Myriad Pro Light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5260" y="6356350"/>
            <a:ext cx="2133600" cy="365125"/>
          </a:xfrm>
        </p:spPr>
        <p:txBody>
          <a:bodyPr/>
          <a:lstStyle>
            <a:lvl1pPr>
              <a:defRPr>
                <a:latin typeface="Myriad Pro Light" pitchFamily="34" charset="0"/>
              </a:defRPr>
            </a:lvl1pPr>
          </a:lstStyle>
          <a:p>
            <a:fld id="{7663F282-3D5E-40FD-8D89-999EB20BFC1C}" type="datetimeFigureOut">
              <a:rPr lang="tr-TR" smtClean="0"/>
              <a:pPr/>
              <a:t>05.04.2010</a:t>
            </a:fld>
            <a:endParaRPr lang="tr-TR" dirty="0"/>
          </a:p>
        </p:txBody>
      </p:sp>
      <p:pic>
        <p:nvPicPr>
          <p:cNvPr id="10" name="9 Resim" descr="logo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58016" y="323769"/>
            <a:ext cx="1809750" cy="485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F282-3D5E-40FD-8D89-999EB20BFC1C}" type="datetimeFigureOut">
              <a:rPr lang="tr-TR" smtClean="0"/>
              <a:pPr/>
              <a:t>05.04.2010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2F7603-7B65-4C85-813E-92820CBC123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F282-3D5E-40FD-8D89-999EB20BFC1C}" type="datetimeFigureOut">
              <a:rPr lang="tr-TR" smtClean="0"/>
              <a:pPr/>
              <a:t>05.04.2010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2F7603-7B65-4C85-813E-92820CBC123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52420"/>
            <a:ext cx="8572560" cy="5334100"/>
          </a:xfrm>
        </p:spPr>
        <p:txBody>
          <a:bodyPr wrap="square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F282-3D5E-40FD-8D89-999EB20BFC1C}" type="datetimeFigureOut">
              <a:rPr lang="tr-TR" smtClean="0"/>
              <a:pPr/>
              <a:t>05.04.2010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2F7603-7B65-4C85-813E-92820CBC123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F282-3D5E-40FD-8D89-999EB20BFC1C}" type="datetimeFigureOut">
              <a:rPr lang="tr-TR" smtClean="0"/>
              <a:pPr/>
              <a:t>05.04.2010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2F7603-7B65-4C85-813E-92820CBC123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00108"/>
            <a:ext cx="4038600" cy="51260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00108"/>
            <a:ext cx="4038600" cy="51260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F282-3D5E-40FD-8D89-999EB20BFC1C}" type="datetimeFigureOut">
              <a:rPr lang="tr-TR" smtClean="0"/>
              <a:pPr/>
              <a:t>05.04.2010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2F7603-7B65-4C85-813E-92820CBC123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3288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xmlns:mc="http://schemas.openxmlformats.org/markup-compatibility/2006" xmlns:a14="http://schemas.microsoft.com/office/drawing/2010/main" val="FF0000" mc:Ignorable="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14488"/>
            <a:ext cx="4040188" cy="4411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r-T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03288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xmlns:mc="http://schemas.openxmlformats.org/markup-compatibility/2006" xmlns:a14="http://schemas.microsoft.com/office/drawing/2010/main" val="FF0000" mc:Ignorable="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14488"/>
            <a:ext cx="4041775" cy="4411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F282-3D5E-40FD-8D89-999EB20BFC1C}" type="datetimeFigureOut">
              <a:rPr lang="tr-TR" smtClean="0"/>
              <a:pPr/>
              <a:t>05.04.2010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2F7603-7B65-4C85-813E-92820CBC123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F282-3D5E-40FD-8D89-999EB20BFC1C}" type="datetimeFigureOut">
              <a:rPr lang="tr-TR" smtClean="0"/>
              <a:pPr/>
              <a:t>05.04.2010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2F7603-7B65-4C85-813E-92820CBC123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F282-3D5E-40FD-8D89-999EB20BFC1C}" type="datetimeFigureOut">
              <a:rPr lang="tr-TR" smtClean="0"/>
              <a:pPr/>
              <a:t>05.04.2010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2F7603-7B65-4C85-813E-92820CBC123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6215106" cy="500066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dirty="0" smtClean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8670"/>
            <a:ext cx="5111750" cy="51974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r-T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28670"/>
            <a:ext cx="3008313" cy="51974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F282-3D5E-40FD-8D89-999EB20BFC1C}" type="datetimeFigureOut">
              <a:rPr lang="tr-TR" smtClean="0"/>
              <a:pPr/>
              <a:t>05.04.2010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2F7603-7B65-4C85-813E-92820CBC123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F282-3D5E-40FD-8D89-999EB20BFC1C}" type="datetimeFigureOut">
              <a:rPr lang="tr-TR" smtClean="0"/>
              <a:pPr/>
              <a:t>05.04.2010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2F7603-7B65-4C85-813E-92820CBC123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357982" cy="58259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20" y="952420"/>
            <a:ext cx="8572560" cy="53341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526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3F282-3D5E-40FD-8D89-999EB20BFC1C}" type="datetimeFigureOut">
              <a:rPr lang="tr-TR" smtClean="0"/>
              <a:pPr/>
              <a:t>05.04.2010</a:t>
            </a:fld>
            <a:endParaRPr lang="tr-TR"/>
          </a:p>
        </p:txBody>
      </p:sp>
      <p:pic>
        <p:nvPicPr>
          <p:cNvPr id="8" name="7 Resim" descr="logo.gi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858016" y="323769"/>
            <a:ext cx="1809750" cy="485775"/>
          </a:xfrm>
          <a:prstGeom prst="rect">
            <a:avLst/>
          </a:prstGeom>
        </p:spPr>
      </p:pic>
      <p:pic>
        <p:nvPicPr>
          <p:cNvPr id="9" name="8 Resim" descr="header.jpg"/>
          <p:cNvPicPr>
            <a:picLocks noChangeAspect="1"/>
          </p:cNvPicPr>
          <p:nvPr userDrawn="1"/>
        </p:nvPicPr>
        <p:blipFill>
          <a:blip r:embed="rId14" cstate="email"/>
          <a:srcRect/>
          <a:stretch>
            <a:fillRect/>
          </a:stretch>
        </p:blipFill>
        <p:spPr>
          <a:xfrm>
            <a:off x="0" y="285728"/>
            <a:ext cx="285720" cy="2921919"/>
          </a:xfrm>
          <a:prstGeom prst="rect">
            <a:avLst/>
          </a:prstGeom>
        </p:spPr>
      </p:pic>
      <p:pic>
        <p:nvPicPr>
          <p:cNvPr id="11" name="10 Resim" descr="header.jpg"/>
          <p:cNvPicPr>
            <a:picLocks noChangeAspect="1"/>
          </p:cNvPicPr>
          <p:nvPr userDrawn="1"/>
        </p:nvPicPr>
        <p:blipFill>
          <a:blip r:embed="rId14" cstate="email"/>
          <a:srcRect/>
          <a:stretch>
            <a:fillRect/>
          </a:stretch>
        </p:blipFill>
        <p:spPr>
          <a:xfrm>
            <a:off x="8858280" y="285728"/>
            <a:ext cx="285720" cy="2921919"/>
          </a:xfrm>
          <a:prstGeom prst="rect">
            <a:avLst/>
          </a:prstGeom>
        </p:spPr>
      </p:pic>
      <p:sp>
        <p:nvSpPr>
          <p:cNvPr id="12" name="11 Dikdörtgen"/>
          <p:cNvSpPr/>
          <p:nvPr userDrawn="1"/>
        </p:nvSpPr>
        <p:spPr>
          <a:xfrm>
            <a:off x="0" y="3071810"/>
            <a:ext cx="285720" cy="378619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E5E5E5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12 Dikdörtgen"/>
          <p:cNvSpPr/>
          <p:nvPr userDrawn="1"/>
        </p:nvSpPr>
        <p:spPr>
          <a:xfrm>
            <a:off x="8858280" y="3071810"/>
            <a:ext cx="285720" cy="378619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E5E5E5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xmlns:mc="http://schemas.openxmlformats.org/markup-compatibility/2006" xmlns:a14="http://schemas.microsoft.com/office/drawing/2010/main" val="FF0000" mc:Ignorable=""/>
          </a:solidFill>
          <a:latin typeface="Myriad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xmlns:mc="http://schemas.openxmlformats.org/markup-compatibility/2006" xmlns:a14="http://schemas.microsoft.com/office/drawing/2010/main" val="FF0000" mc:Ignorable=""/>
        </a:buClr>
        <a:buSzPct val="100000"/>
        <a:buFont typeface="Courier New" pitchFamily="49" charset="0"/>
        <a:buNone/>
        <a:defRPr sz="3200" kern="1200">
          <a:solidFill>
            <a:schemeClr val="tx1"/>
          </a:solidFill>
          <a:latin typeface="Myriad Pro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xmlns:mc="http://schemas.openxmlformats.org/markup-compatibility/2006" xmlns:a14="http://schemas.microsoft.com/office/drawing/2010/main" val="FF0000" mc:Ignorable=""/>
        </a:buClr>
        <a:buSzPct val="100000"/>
        <a:buFont typeface="Courier New" pitchFamily="49" charset="0"/>
        <a:buNone/>
        <a:defRPr sz="2800" kern="1200">
          <a:solidFill>
            <a:schemeClr val="tx1"/>
          </a:solidFill>
          <a:latin typeface="Myriad Pro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xmlns:mc="http://schemas.openxmlformats.org/markup-compatibility/2006" xmlns:a14="http://schemas.microsoft.com/office/drawing/2010/main" val="FF0000" mc:Ignorable=""/>
        </a:buClr>
        <a:buSzPct val="100000"/>
        <a:buFont typeface="Courier New" pitchFamily="49" charset="0"/>
        <a:buNone/>
        <a:defRPr sz="2400" kern="1200">
          <a:solidFill>
            <a:schemeClr val="tx1"/>
          </a:solidFill>
          <a:latin typeface="Myriad Pro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xmlns:mc="http://schemas.openxmlformats.org/markup-compatibility/2006" xmlns:a14="http://schemas.microsoft.com/office/drawing/2010/main" val="FF0000" mc:Ignorable=""/>
        </a:buClr>
        <a:buSzPct val="100000"/>
        <a:buFont typeface="Courier New" pitchFamily="49" charset="0"/>
        <a:buNone/>
        <a:defRPr sz="2000" kern="1200">
          <a:solidFill>
            <a:schemeClr val="tx1"/>
          </a:solidFill>
          <a:latin typeface="Myriad Pro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xmlns:mc="http://schemas.openxmlformats.org/markup-compatibility/2006" xmlns:a14="http://schemas.microsoft.com/office/drawing/2010/main" val="FF0000" mc:Ignorable=""/>
        </a:buClr>
        <a:buSzPct val="100000"/>
        <a:buFont typeface="Courier New" pitchFamily="49" charset="0"/>
        <a:buNone/>
        <a:defRPr sz="2000" kern="1200">
          <a:solidFill>
            <a:schemeClr val="tx1"/>
          </a:solidFill>
          <a:latin typeface="Myriad Pro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tr-TR" sz="2800" dirty="0" smtClean="0"/>
              <a:t>Gani Şimşek</a:t>
            </a:r>
          </a:p>
          <a:p>
            <a:pPr algn="ctr"/>
            <a:r>
              <a:rPr lang="tr-TR" sz="2800" dirty="0" smtClean="0"/>
              <a:t>Botégo – 3 Nisan 2010</a:t>
            </a:r>
          </a:p>
        </p:txBody>
      </p:sp>
      <p:sp>
        <p:nvSpPr>
          <p:cNvPr id="12" name="11 Metin kutusu"/>
          <p:cNvSpPr txBox="1"/>
          <p:nvPr/>
        </p:nvSpPr>
        <p:spPr>
          <a:xfrm>
            <a:off x="323528" y="3429000"/>
            <a:ext cx="84969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i="1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Myriad Pro Light" pitchFamily="34" charset="0"/>
              </a:rPr>
              <a:t>Doğal Dil İşlemeye Dayalı </a:t>
            </a:r>
          </a:p>
          <a:p>
            <a:pPr algn="ctr"/>
            <a:r>
              <a:rPr lang="tr-TR" sz="4800" i="1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effectLst>
                  <a:outerShdw blurRad="38100" dist="38100" dir="2700000" algn="tl">
                    <a:srgbClr xmlns:mc="http://schemas.openxmlformats.org/markup-compatibility/2006" xmlns:a14="http://schemas.microsoft.com/office/drawing/2010/main" val="000000" mc:Ignorable="">
                      <a:alpha val="43137"/>
                    </a:srgbClr>
                  </a:outerShdw>
                </a:effectLst>
                <a:latin typeface="Myriad Pro Light" pitchFamily="34" charset="0"/>
              </a:rPr>
              <a:t>Bot Uygulamaları</a:t>
            </a:r>
            <a:endParaRPr lang="en-US" sz="4800" dirty="0">
              <a:solidFill>
                <a:srgbClr xmlns:mc="http://schemas.openxmlformats.org/markup-compatibility/2006" xmlns:a14="http://schemas.microsoft.com/office/drawing/2010/main" val="FF0000" mc:Ignorable=""/>
              </a:solidFill>
              <a:effectLst>
                <a:outerShdw blurRad="38100" dist="38100" dir="2700000" algn="tl">
                  <a:srgbClr xmlns:mc="http://schemas.openxmlformats.org/markup-compatibility/2006" xmlns:a14="http://schemas.microsoft.com/office/drawing/2010/main" val="000000" mc:Ignorable="">
                    <a:alpha val="43137"/>
                  </a:srgbClr>
                </a:outerShdw>
              </a:effectLst>
              <a:latin typeface="Myriad Pro Light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HEDEFLER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052736"/>
            <a:ext cx="770485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tr-TR" sz="2800" dirty="0" smtClean="0"/>
              <a:t>Teknolojik hedefler</a:t>
            </a:r>
            <a:endParaRPr lang="tr-TR" sz="2400" dirty="0" smtClean="0"/>
          </a:p>
          <a:p>
            <a:pPr marL="800100" lvl="2" indent="-342900">
              <a:buFont typeface="Arial" pitchFamily="34" charset="0"/>
              <a:buChar char="•"/>
            </a:pPr>
            <a:r>
              <a:rPr lang="tr-TR" sz="2400" dirty="0" smtClean="0"/>
              <a:t>Akademik tabanlı dil işleme</a:t>
            </a:r>
          </a:p>
          <a:p>
            <a:pPr marL="800100" lvl="2" indent="-342900">
              <a:buFont typeface="Arial" pitchFamily="34" charset="0"/>
              <a:buChar char="•"/>
            </a:pPr>
            <a:r>
              <a:rPr lang="tr-TR" sz="2400" dirty="0" smtClean="0"/>
              <a:t>Doğal </a:t>
            </a:r>
            <a:r>
              <a:rPr lang="tr-TR" sz="2400" dirty="0"/>
              <a:t>Dil Üretme (Yapay Zeka</a:t>
            </a:r>
            <a:r>
              <a:rPr lang="tr-TR" sz="2400" dirty="0" smtClean="0"/>
              <a:t>)</a:t>
            </a:r>
          </a:p>
          <a:p>
            <a:pPr marL="800100" lvl="2" indent="-342900">
              <a:buFont typeface="Arial" pitchFamily="34" charset="0"/>
              <a:buChar char="•"/>
            </a:pPr>
            <a:r>
              <a:rPr lang="tr-TR" sz="2400" dirty="0" smtClean="0"/>
              <a:t>Türkçe Corpus</a:t>
            </a:r>
            <a:endParaRPr lang="tr-TR" sz="2400" dirty="0" smtClean="0"/>
          </a:p>
          <a:p>
            <a:pPr marL="800100" lvl="2" indent="-342900">
              <a:buFont typeface="Arial" pitchFamily="34" charset="0"/>
              <a:buChar char="•"/>
            </a:pPr>
            <a:r>
              <a:rPr lang="tr-TR" sz="2400" dirty="0" smtClean="0"/>
              <a:t>Platform</a:t>
            </a:r>
          </a:p>
          <a:p>
            <a:pPr marL="800100" lvl="2" indent="-342900">
              <a:buFont typeface="Arial" pitchFamily="34" charset="0"/>
              <a:buChar char="•"/>
            </a:pPr>
            <a:r>
              <a:rPr lang="tr-TR" sz="2400" dirty="0" smtClean="0"/>
              <a:t>Açık kaynak</a:t>
            </a:r>
          </a:p>
          <a:p>
            <a:pPr marL="800100" lvl="2" indent="-342900">
              <a:buFont typeface="Arial" pitchFamily="34" charset="0"/>
              <a:buChar char="•"/>
            </a:pPr>
            <a:r>
              <a:rPr lang="tr-TR" sz="2400" dirty="0" smtClean="0"/>
              <a:t>API</a:t>
            </a:r>
          </a:p>
          <a:p>
            <a:pPr marL="800100" lvl="2" indent="-342900">
              <a:buFont typeface="Arial" pitchFamily="34" charset="0"/>
              <a:buChar char="•"/>
            </a:pPr>
            <a:r>
              <a:rPr lang="tr-TR" sz="2400" dirty="0" smtClean="0"/>
              <a:t>Geliştirici Ağı</a:t>
            </a:r>
          </a:p>
          <a:p>
            <a:endParaRPr lang="tr-TR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tr-TR" sz="2800" dirty="0"/>
              <a:t>Kullanım </a:t>
            </a:r>
            <a:r>
              <a:rPr lang="tr-TR" sz="2800" dirty="0"/>
              <a:t>a</a:t>
            </a:r>
            <a:r>
              <a:rPr lang="tr-TR" sz="2800" dirty="0" smtClean="0"/>
              <a:t>lanlarına yönelik hedefler</a:t>
            </a:r>
            <a:endParaRPr lang="tr-TR" sz="28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tr-TR" sz="2400" dirty="0" smtClean="0"/>
              <a:t>Sesle Sanal </a:t>
            </a:r>
            <a:r>
              <a:rPr lang="tr-TR" sz="2400" dirty="0"/>
              <a:t>asistanlar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tr-TR" sz="2400" dirty="0"/>
              <a:t>İnsansız Çağrı Merkezleri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tr-TR" sz="2400" dirty="0"/>
              <a:t>Doğal dilde arama motorları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61017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780928"/>
            <a:ext cx="6357982" cy="726610"/>
          </a:xfrm>
        </p:spPr>
        <p:txBody>
          <a:bodyPr/>
          <a:lstStyle/>
          <a:p>
            <a:pPr algn="ctr"/>
            <a:r>
              <a:rPr lang="en-US" sz="6000" i="1" dirty="0" smtClean="0"/>
              <a:t>Teşekkürler!</a:t>
            </a:r>
            <a:r>
              <a:rPr lang="tr-TR" sz="6000" i="1" dirty="0" smtClean="0"/>
              <a:t/>
            </a:r>
            <a:br>
              <a:rPr lang="tr-TR" sz="6000" i="1" dirty="0" smtClean="0"/>
            </a:br>
            <a:r>
              <a:rPr lang="tr-TR" sz="6000" i="1" dirty="0"/>
              <a:t/>
            </a:r>
            <a:br>
              <a:rPr lang="tr-TR" sz="6000" i="1" dirty="0"/>
            </a:br>
            <a:r>
              <a:rPr lang="tr-TR" sz="3200" i="1" dirty="0" smtClean="0">
                <a:solidFill>
                  <a:schemeClr val="tx1"/>
                </a:solidFill>
              </a:rPr>
              <a:t>Sorular?</a:t>
            </a:r>
            <a:endParaRPr lang="en-US" sz="9600" i="1" dirty="0">
              <a:solidFill>
                <a:schemeClr val="tx1"/>
              </a:solidFill>
            </a:endParaRPr>
          </a:p>
        </p:txBody>
      </p:sp>
      <p:sp>
        <p:nvSpPr>
          <p:cNvPr id="3" name="17 Dikdörtgen"/>
          <p:cNvSpPr/>
          <p:nvPr/>
        </p:nvSpPr>
        <p:spPr>
          <a:xfrm>
            <a:off x="428596" y="6233718"/>
            <a:ext cx="81439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/>
              <a:t>Botégo – Yapayzeki Ltd Şti – Sinanpaşa Köprü Sokak, Çelik İş Merkezi No:70 Beşiktaş, İstanbul, TR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943881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İÇİNDEKİLER</a:t>
            </a:r>
            <a:endParaRPr lang="tr-TR" sz="3200" dirty="0"/>
          </a:p>
        </p:txBody>
      </p:sp>
      <p:sp>
        <p:nvSpPr>
          <p:cNvPr id="8" name="7 İçerik Yer Tutucusu"/>
          <p:cNvSpPr>
            <a:spLocks noGrp="1"/>
          </p:cNvSpPr>
          <p:nvPr>
            <p:ph idx="1"/>
          </p:nvPr>
        </p:nvSpPr>
        <p:spPr>
          <a:xfrm>
            <a:off x="751968" y="952420"/>
            <a:ext cx="3964048" cy="5548414"/>
          </a:xfrm>
        </p:spPr>
        <p:txBody>
          <a:bodyPr/>
          <a:lstStyle/>
          <a:p>
            <a:pPr lvl="0">
              <a:buClrTx/>
              <a:buSzTx/>
              <a:buFont typeface="Arial" pitchFamily="34" charset="0"/>
              <a:buChar char="•"/>
            </a:pPr>
            <a:r>
              <a:rPr lang="tr-TR" sz="2800" dirty="0" smtClean="0">
                <a:solidFill>
                  <a:prstClr val="black"/>
                </a:solidFill>
                <a:latin typeface="Calibri"/>
              </a:rPr>
              <a:t>Tarihçe – Botego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tr-TR" sz="2800" dirty="0" smtClean="0">
                <a:solidFill>
                  <a:prstClr val="black"/>
                </a:solidFill>
                <a:latin typeface="Calibri"/>
              </a:rPr>
              <a:t>Doğal Dil İşleme</a:t>
            </a:r>
          </a:p>
          <a:p>
            <a:pPr lvl="0">
              <a:buClrTx/>
              <a:buSzTx/>
              <a:buFont typeface="Arial" pitchFamily="34" charset="0"/>
              <a:buChar char="•"/>
            </a:pPr>
            <a:r>
              <a:rPr lang="tr-TR" sz="2800" dirty="0" smtClean="0">
                <a:solidFill>
                  <a:prstClr val="black"/>
                </a:solidFill>
                <a:latin typeface="Calibri"/>
              </a:rPr>
              <a:t>Sorunlar</a:t>
            </a:r>
          </a:p>
          <a:p>
            <a:pPr marL="800100" lvl="1" indent="-342900">
              <a:buClrTx/>
              <a:buSzTx/>
              <a:buFont typeface="Courier New" pitchFamily="49" charset="0"/>
              <a:buChar char="o"/>
            </a:pPr>
            <a:r>
              <a:rPr lang="tr-TR" sz="2400" dirty="0" smtClean="0">
                <a:solidFill>
                  <a:prstClr val="black"/>
                </a:solidFill>
                <a:latin typeface="Calibri"/>
              </a:rPr>
              <a:t>Türkçe’ye özgü sorunlar</a:t>
            </a:r>
            <a:endParaRPr lang="tr-TR" sz="2400" dirty="0">
              <a:solidFill>
                <a:prstClr val="black"/>
              </a:solidFill>
              <a:latin typeface="Calibri"/>
            </a:endParaRPr>
          </a:p>
          <a:p>
            <a:pPr lvl="0">
              <a:buClrTx/>
              <a:buSzTx/>
              <a:buFont typeface="Arial" pitchFamily="34" charset="0"/>
              <a:buChar char="•"/>
            </a:pPr>
            <a:r>
              <a:rPr lang="tr-TR" sz="2800" dirty="0" smtClean="0">
                <a:solidFill>
                  <a:prstClr val="black"/>
                </a:solidFill>
                <a:latin typeface="Calibri"/>
              </a:rPr>
              <a:t>Nasıl Çözüyoruz</a:t>
            </a:r>
          </a:p>
          <a:p>
            <a:pPr marL="800100" lvl="1" indent="-342900">
              <a:buClrTx/>
              <a:buSzTx/>
              <a:buFont typeface="Courier New" pitchFamily="49" charset="0"/>
              <a:buChar char="o"/>
            </a:pPr>
            <a:r>
              <a:rPr lang="tr-TR" sz="2400" dirty="0" smtClean="0">
                <a:solidFill>
                  <a:prstClr val="black"/>
                </a:solidFill>
                <a:latin typeface="Calibri"/>
              </a:rPr>
              <a:t>Eşleştirme Algoritması</a:t>
            </a: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tr-TR" sz="2800" dirty="0" smtClean="0">
                <a:solidFill>
                  <a:prstClr val="black"/>
                </a:solidFill>
                <a:latin typeface="Calibri"/>
              </a:rPr>
              <a:t>Teknoloji</a:t>
            </a:r>
            <a:endParaRPr lang="tr-TR" sz="2400" dirty="0" smtClean="0">
              <a:solidFill>
                <a:prstClr val="black"/>
              </a:solidFill>
              <a:latin typeface="Calibri"/>
            </a:endParaRP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tr-TR" sz="2800" dirty="0" smtClean="0">
                <a:solidFill>
                  <a:prstClr val="black"/>
                </a:solidFill>
                <a:latin typeface="Calibri"/>
              </a:rPr>
              <a:t>Gelecek</a:t>
            </a:r>
            <a:endParaRPr lang="tr-TR" sz="2800" dirty="0">
              <a:solidFill>
                <a:prstClr val="black"/>
              </a:solidFill>
              <a:latin typeface="Calibri"/>
            </a:endParaRPr>
          </a:p>
          <a:p>
            <a:pPr>
              <a:buClrTx/>
              <a:buSzTx/>
              <a:buFont typeface="Arial" pitchFamily="34" charset="0"/>
              <a:buChar char="•"/>
            </a:pPr>
            <a:r>
              <a:rPr lang="tr-TR" sz="2800" dirty="0" smtClean="0">
                <a:solidFill>
                  <a:prstClr val="black"/>
                </a:solidFill>
                <a:latin typeface="Calibri"/>
              </a:rPr>
              <a:t>Soru - Cevap</a:t>
            </a:r>
          </a:p>
        </p:txBody>
      </p:sp>
      <p:pic>
        <p:nvPicPr>
          <p:cNvPr id="3074" name="Picture 2" descr="C:\Users\Botego\Desktop\ch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908720"/>
            <a:ext cx="3672408" cy="539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25262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10 Resim" descr="1ebru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908720"/>
            <a:ext cx="4167140" cy="314327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Tarihçe – Biz Kimiz?</a:t>
            </a:r>
            <a:endParaRPr lang="tr-TR" sz="3200" dirty="0"/>
          </a:p>
        </p:txBody>
      </p:sp>
      <p:sp>
        <p:nvSpPr>
          <p:cNvPr id="8" name="7 İçerik Yer Tutucusu"/>
          <p:cNvSpPr>
            <a:spLocks noGrp="1"/>
          </p:cNvSpPr>
          <p:nvPr>
            <p:ph idx="1"/>
          </p:nvPr>
        </p:nvSpPr>
        <p:spPr>
          <a:xfrm>
            <a:off x="285720" y="952420"/>
            <a:ext cx="8572560" cy="5548414"/>
          </a:xfrm>
        </p:spPr>
        <p:txBody>
          <a:bodyPr/>
          <a:lstStyle/>
          <a:p>
            <a:r>
              <a:rPr lang="tr-TR" sz="2800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2007</a:t>
            </a:r>
            <a:endParaRPr lang="tr-TR" dirty="0" smtClean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  <a:p>
            <a:r>
              <a:rPr lang="tr-TR" sz="2000" dirty="0" smtClean="0"/>
              <a:t>Kuruluş</a:t>
            </a:r>
          </a:p>
          <a:p>
            <a:r>
              <a:rPr lang="tr-TR" sz="2000" dirty="0" smtClean="0"/>
              <a:t>Konuşma dili anlama</a:t>
            </a:r>
          </a:p>
          <a:p>
            <a:r>
              <a:rPr lang="tr-TR" sz="2000" dirty="0" err="1" smtClean="0"/>
              <a:t>Evangelist</a:t>
            </a:r>
            <a:r>
              <a:rPr lang="tr-TR" sz="2000" dirty="0" smtClean="0"/>
              <a:t> - </a:t>
            </a:r>
            <a:r>
              <a:rPr lang="tr-TR" sz="2000" dirty="0" smtClean="0">
                <a:solidFill>
                  <a:schemeClr val="bg1">
                    <a:lumMod val="50000"/>
                  </a:schemeClr>
                </a:solidFill>
              </a:rPr>
              <a:t>Merve </a:t>
            </a:r>
          </a:p>
          <a:p>
            <a:r>
              <a:rPr lang="tr-TR" sz="2000" dirty="0" smtClean="0"/>
              <a:t>İlk  Proje - </a:t>
            </a:r>
            <a:r>
              <a:rPr lang="tr-TR" sz="2000" dirty="0" err="1" smtClean="0">
                <a:solidFill>
                  <a:schemeClr val="bg1">
                    <a:lumMod val="50000"/>
                  </a:schemeClr>
                </a:solidFill>
              </a:rPr>
              <a:t>Turk</a:t>
            </a:r>
            <a:r>
              <a:rPr lang="tr-TR" sz="2000" dirty="0" smtClean="0">
                <a:solidFill>
                  <a:schemeClr val="bg1">
                    <a:lumMod val="50000"/>
                  </a:schemeClr>
                </a:solidFill>
              </a:rPr>
              <a:t> Telekom</a:t>
            </a:r>
          </a:p>
          <a:p>
            <a:r>
              <a:rPr lang="tr-TR" sz="2800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2008</a:t>
            </a:r>
            <a:endParaRPr lang="tr-TR" sz="2000" dirty="0" smtClean="0">
              <a:solidFill>
                <a:srgbClr xmlns:mc="http://schemas.openxmlformats.org/markup-compatibility/2006" xmlns:a14="http://schemas.microsoft.com/office/drawing/2010/main" val="FF0000" mc:Ignorable=""/>
              </a:solidFill>
            </a:endParaRPr>
          </a:p>
          <a:p>
            <a:r>
              <a:rPr lang="tr-TR" sz="2000" dirty="0" smtClean="0"/>
              <a:t>Zincirleme Akış - </a:t>
            </a:r>
            <a:r>
              <a:rPr lang="tr-TR" sz="2000" dirty="0" err="1" smtClean="0">
                <a:solidFill>
                  <a:schemeClr val="bg1">
                    <a:lumMod val="50000"/>
                  </a:schemeClr>
                </a:solidFill>
              </a:rPr>
              <a:t>TTNet</a:t>
            </a:r>
            <a:r>
              <a:rPr lang="tr-TR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tr-TR" sz="2000" dirty="0" err="1" smtClean="0"/>
              <a:t>Supervizor</a:t>
            </a:r>
            <a:r>
              <a:rPr lang="tr-TR" sz="2000" dirty="0" smtClean="0"/>
              <a:t> – </a:t>
            </a:r>
            <a:r>
              <a:rPr lang="tr-TR" sz="2000" dirty="0" err="1" smtClean="0">
                <a:solidFill>
                  <a:schemeClr val="bg1">
                    <a:lumMod val="50000"/>
                  </a:schemeClr>
                </a:solidFill>
              </a:rPr>
              <a:t>Avea</a:t>
            </a:r>
            <a:endParaRPr lang="tr-T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tr-TR" sz="2800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2009</a:t>
            </a:r>
            <a:r>
              <a:rPr lang="tr-TR" dirty="0" smtClean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 </a:t>
            </a:r>
          </a:p>
          <a:p>
            <a:r>
              <a:rPr lang="tr-TR" sz="2000" dirty="0"/>
              <a:t>Yemek Sepeti, Hepsiburada, TEB, OB,</a:t>
            </a:r>
          </a:p>
          <a:p>
            <a:r>
              <a:rPr lang="tr-TR" sz="2000" dirty="0"/>
              <a:t>Yedigün, </a:t>
            </a:r>
            <a:r>
              <a:rPr lang="tr-TR" sz="2000" dirty="0" smtClean="0"/>
              <a:t>Coca-Cola</a:t>
            </a:r>
          </a:p>
          <a:p>
            <a:r>
              <a:rPr lang="tr-TR" sz="2800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</a:rPr>
              <a:t>2010</a:t>
            </a:r>
            <a:endParaRPr lang="tr-TR" sz="2000" dirty="0" smtClean="0"/>
          </a:p>
          <a:p>
            <a:r>
              <a:rPr lang="tr-TR" sz="2000" dirty="0" smtClean="0"/>
              <a:t>3</a:t>
            </a:r>
            <a:r>
              <a:rPr lang="tr-TR" sz="2000" dirty="0"/>
              <a:t>. Sürüm, Açık </a:t>
            </a:r>
            <a:r>
              <a:rPr lang="tr-TR" sz="2000" dirty="0" smtClean="0"/>
              <a:t>Kaynak, Ajanslar, Bankalar</a:t>
            </a:r>
            <a:endParaRPr lang="tr-TR" sz="2000" dirty="0"/>
          </a:p>
        </p:txBody>
      </p:sp>
      <p:pic>
        <p:nvPicPr>
          <p:cNvPr id="15" name="5 Resim" descr="1selfservi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908720"/>
            <a:ext cx="4167140" cy="3143272"/>
          </a:xfrm>
          <a:prstGeom prst="rect">
            <a:avLst/>
          </a:prstGeom>
        </p:spPr>
      </p:pic>
      <p:pic>
        <p:nvPicPr>
          <p:cNvPr id="18" name="8 Resim" descr="1flycel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8" y="908720"/>
            <a:ext cx="4167140" cy="3143272"/>
          </a:xfrm>
          <a:prstGeom prst="rect">
            <a:avLst/>
          </a:prstGeom>
        </p:spPr>
      </p:pic>
      <p:pic>
        <p:nvPicPr>
          <p:cNvPr id="10" name="6 Resim" descr="1ob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908720"/>
            <a:ext cx="4167140" cy="3143272"/>
          </a:xfrm>
          <a:prstGeom prst="rect">
            <a:avLst/>
          </a:prstGeom>
        </p:spPr>
      </p:pic>
      <p:pic>
        <p:nvPicPr>
          <p:cNvPr id="19" name="9 Resim" descr="1gize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4008" y="908720"/>
            <a:ext cx="4167140" cy="3143272"/>
          </a:xfrm>
          <a:prstGeom prst="rect">
            <a:avLst/>
          </a:prstGeom>
        </p:spPr>
      </p:pic>
      <p:pic>
        <p:nvPicPr>
          <p:cNvPr id="17" name="7 Resim" descr="1hepsiburada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4008" y="980728"/>
            <a:ext cx="4167140" cy="3143272"/>
          </a:xfrm>
          <a:prstGeom prst="rect">
            <a:avLst/>
          </a:prstGeom>
        </p:spPr>
      </p:pic>
      <p:pic>
        <p:nvPicPr>
          <p:cNvPr id="21" name="3 Resim" descr="1merv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4008" y="908720"/>
            <a:ext cx="4167140" cy="3143272"/>
          </a:xfrm>
          <a:prstGeom prst="rect">
            <a:avLst/>
          </a:prstGeom>
        </p:spPr>
      </p:pic>
      <p:pic>
        <p:nvPicPr>
          <p:cNvPr id="16" name="4 Resim" descr="1ttnet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4008" y="908720"/>
            <a:ext cx="4167140" cy="314327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0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40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60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8000"/>
                            </p:stCondLst>
                            <p:childTnLst>
                              <p:par>
                                <p:cTn id="9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smtClean="0"/>
              <a:t>Doğal Dil İşleme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tr-TR" sz="2400" dirty="0" smtClean="0"/>
              <a:t>Bilgisayar ve insanlar arasındaki iletişimi inceleyen Bilgisayar (Yapay Zeka) ve Dil Bilimlerinin ortak bir alt dalı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r-TR" sz="2400" dirty="0" smtClean="0"/>
              <a:t>Programlama dillerinden farklı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r-TR" sz="2400" dirty="0" smtClean="0"/>
              <a:t>AI-Complete (AI-Hard)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tr-TR" sz="2000" dirty="0" smtClean="0"/>
              <a:t>Dış dünya hakkında kapsamlı bilgi ve bunu işlemek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tr-TR" sz="2000" dirty="0" smtClean="0"/>
              <a:t>Bellek (yıllarca biriken bilgi, tecrübe)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r-TR" sz="2400" dirty="0"/>
              <a:t>Doğal Dil Çözümleme (anlamlandırma) ve Doğal Dil Sentezleme (oluşturma</a:t>
            </a:r>
            <a:r>
              <a:rPr lang="tr-TR" sz="2400" dirty="0" smtClean="0"/>
              <a:t>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r-TR" sz="2400" dirty="0" smtClean="0"/>
              <a:t>Türkçe Doğal Dil Çözümleme</a:t>
            </a:r>
            <a:endParaRPr lang="tr-TR" sz="2400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6590536" cy="582594"/>
          </a:xfrm>
        </p:spPr>
        <p:txBody>
          <a:bodyPr/>
          <a:lstStyle/>
          <a:p>
            <a:r>
              <a:rPr lang="tr-TR" dirty="0" smtClean="0"/>
              <a:t>Dili Anlamlandırmada Karşılaşılan Sorunlar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52420"/>
            <a:ext cx="8572560" cy="5644932"/>
          </a:xfrm>
        </p:spPr>
        <p:txBody>
          <a:bodyPr/>
          <a:lstStyle/>
          <a:p>
            <a:pPr marL="457200" indent="-457200">
              <a:buFont typeface="Wingdings" pitchFamily="2" charset="2"/>
              <a:buChar char="q"/>
            </a:pPr>
            <a:r>
              <a:rPr lang="tr-TR" sz="2800" dirty="0" smtClean="0"/>
              <a:t>Gerçek dünyanın karmaşıklığı ve belirsizliği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tr-TR" sz="2800" dirty="0" smtClean="0"/>
              <a:t>Eş anlamlılar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tr-TR" sz="2400" dirty="0" smtClean="0"/>
              <a:t>Yüz </a:t>
            </a:r>
          </a:p>
          <a:p>
            <a:pPr marL="1257300" lvl="2" indent="-457200">
              <a:buFont typeface="Wingdings" pitchFamily="2" charset="2"/>
              <a:buChar char="ü"/>
            </a:pPr>
            <a:r>
              <a:rPr lang="tr-TR" sz="2000" dirty="0" smtClean="0"/>
              <a:t>Surat, çehre, sima</a:t>
            </a:r>
          </a:p>
          <a:p>
            <a:pPr marL="1257300" lvl="2" indent="-457200">
              <a:buFont typeface="Wingdings" pitchFamily="2" charset="2"/>
              <a:buChar char="ü"/>
            </a:pPr>
            <a:r>
              <a:rPr lang="tr-TR" sz="2000" dirty="0" smtClean="0"/>
              <a:t>100</a:t>
            </a:r>
          </a:p>
          <a:p>
            <a:pPr marL="1257300" lvl="2" indent="-457200">
              <a:buFont typeface="Wingdings" pitchFamily="2" charset="2"/>
              <a:buChar char="ü"/>
            </a:pPr>
            <a:r>
              <a:rPr lang="tr-TR" sz="2000" dirty="0" smtClean="0"/>
              <a:t>Yüzmek fiilinin emir kipi</a:t>
            </a:r>
          </a:p>
          <a:p>
            <a:pPr marL="1714500" lvl="3" indent="-457200">
              <a:buFont typeface="Arial" pitchFamily="34" charset="0"/>
              <a:buChar char="•"/>
            </a:pPr>
            <a:r>
              <a:rPr lang="tr-TR" sz="1800" dirty="0" smtClean="0"/>
              <a:t>Derisini yüzmek</a:t>
            </a:r>
          </a:p>
          <a:p>
            <a:pPr marL="1714500" lvl="3" indent="-457200">
              <a:buFont typeface="Arial" pitchFamily="34" charset="0"/>
              <a:buChar char="•"/>
            </a:pPr>
            <a:r>
              <a:rPr lang="tr-TR" sz="1800" dirty="0" smtClean="0"/>
              <a:t>Suda yüzmek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tr-TR" sz="2800" dirty="0" smtClean="0"/>
              <a:t>Cümle Anlamı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tr-TR" sz="2400" dirty="0" smtClean="0"/>
              <a:t>Tuzu uzatabilir misin?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tr-TR" sz="2800" dirty="0" smtClean="0"/>
              <a:t>Noktalama</a:t>
            </a:r>
            <a:endParaRPr lang="tr-TR" sz="2800" dirty="0"/>
          </a:p>
          <a:p>
            <a:pPr marL="857250" lvl="1" indent="-457200">
              <a:buFont typeface="Wingdings" pitchFamily="2" charset="2"/>
              <a:buChar char="Ø"/>
            </a:pPr>
            <a:r>
              <a:rPr lang="tr-TR" sz="2400" dirty="0" smtClean="0"/>
              <a:t>Oku baban gibi, eşek olma.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tr-TR" sz="2400" dirty="0" smtClean="0"/>
              <a:t>Oku, baban gibi eşek olma.</a:t>
            </a:r>
            <a:endParaRPr lang="tr-TR" sz="2400" dirty="0"/>
          </a:p>
        </p:txBody>
      </p:sp>
      <p:pic>
        <p:nvPicPr>
          <p:cNvPr id="1026" name="Picture 2" descr="C:\Users\Botego\Desktop\ist2_8207852-super-computerBRUSH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16832"/>
            <a:ext cx="3096344" cy="437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16597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Türkçe’ye Özgü Sorunlar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tr-TR" dirty="0" smtClean="0"/>
              <a:t>Sondan eklemeli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tr-TR" dirty="0" smtClean="0"/>
              <a:t>Çekoslovakyalılaştıramadıklarımızdan mısınız?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r-TR" dirty="0" smtClean="0"/>
              <a:t>Kendi içinde kurallı ama diğer dillerden çok kelime almış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r-TR" dirty="0" smtClean="0"/>
              <a:t>Konuşma dili sözdizimsel değil (devrik cümle)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r-TR" dirty="0" smtClean="0"/>
              <a:t>Vurgu (yüklemden önceki kelime)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tr-TR" dirty="0" smtClean="0"/>
              <a:t>Ben bugün okula arabayla gittim.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r-TR" dirty="0" smtClean="0"/>
              <a:t>Şiveler</a:t>
            </a:r>
          </a:p>
        </p:txBody>
      </p:sp>
    </p:spTree>
    <p:extLst>
      <p:ext uri="{BB962C8B-B14F-4D97-AF65-F5344CB8AC3E}">
        <p14:creationId xmlns:p14="http://schemas.microsoft.com/office/powerpoint/2010/main" val="395658000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smtClean="0"/>
              <a:t>Nasıl çalışır?</a:t>
            </a:r>
            <a:endParaRPr lang="en-US" sz="3600" dirty="0"/>
          </a:p>
        </p:txBody>
      </p:sp>
      <p:sp>
        <p:nvSpPr>
          <p:cNvPr id="4" name="3 Akış Çizelgesi: Manyetik Disk"/>
          <p:cNvSpPr/>
          <p:nvPr/>
        </p:nvSpPr>
        <p:spPr>
          <a:xfrm>
            <a:off x="7358082" y="1214422"/>
            <a:ext cx="571504" cy="857256"/>
          </a:xfrm>
          <a:prstGeom prst="flowChartMagneticDisk">
            <a:avLst/>
          </a:prstGeom>
          <a:gradFill>
            <a:gsLst>
              <a:gs pos="35000">
                <a:srgbClr xmlns:mc="http://schemas.openxmlformats.org/markup-compatibility/2006" xmlns:a14="http://schemas.microsoft.com/office/drawing/2010/main" val="FF8521" mc:Ignorable=""/>
              </a:gs>
              <a:gs pos="50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tr-TR" sz="1400" dirty="0" smtClean="0"/>
              <a:t>Genel</a:t>
            </a:r>
            <a:endParaRPr lang="en-US" sz="1400" dirty="0"/>
          </a:p>
        </p:txBody>
      </p:sp>
      <p:sp>
        <p:nvSpPr>
          <p:cNvPr id="5" name="4 Akış Çizelgesi: Manyetik Disk"/>
          <p:cNvSpPr/>
          <p:nvPr/>
        </p:nvSpPr>
        <p:spPr>
          <a:xfrm>
            <a:off x="6643702" y="1214422"/>
            <a:ext cx="571504" cy="857256"/>
          </a:xfrm>
          <a:prstGeom prst="flowChartMagneticDisk">
            <a:avLst/>
          </a:prstGeom>
          <a:gradFill>
            <a:gsLst>
              <a:gs pos="65000">
                <a:srgbClr xmlns:mc="http://schemas.openxmlformats.org/markup-compatibility/2006" xmlns:a14="http://schemas.microsoft.com/office/drawing/2010/main" val="FA7100" mc:Ignorable=""/>
              </a:gs>
              <a:gs pos="7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tr-TR" sz="1400" dirty="0" smtClean="0"/>
              <a:t>Denk</a:t>
            </a:r>
            <a:endParaRPr lang="en-US" sz="1400" dirty="0"/>
          </a:p>
        </p:txBody>
      </p:sp>
      <p:sp>
        <p:nvSpPr>
          <p:cNvPr id="6" name="5 Akış Çizelgesi: Manyetik Disk"/>
          <p:cNvSpPr/>
          <p:nvPr/>
        </p:nvSpPr>
        <p:spPr>
          <a:xfrm>
            <a:off x="8072462" y="1214422"/>
            <a:ext cx="571504" cy="857256"/>
          </a:xfrm>
          <a:prstGeom prst="flowChartMagneticDisk">
            <a:avLst/>
          </a:prstGeom>
          <a:gradFill>
            <a:gsLst>
              <a:gs pos="24000">
                <a:srgbClr xmlns:mc="http://schemas.openxmlformats.org/markup-compatibility/2006" xmlns:a14="http://schemas.microsoft.com/office/drawing/2010/main" val="FA7100" mc:Ignorable=""/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tr-TR" sz="1400" dirty="0" err="1" smtClean="0"/>
              <a:t>Termi</a:t>
            </a:r>
            <a:r>
              <a:rPr lang="tr-TR" sz="1400" dirty="0" smtClean="0"/>
              <a:t>-</a:t>
            </a:r>
          </a:p>
          <a:p>
            <a:pPr algn="ctr"/>
            <a:r>
              <a:rPr lang="tr-TR" sz="1400" dirty="0" err="1" smtClean="0"/>
              <a:t>noloji</a:t>
            </a:r>
            <a:endParaRPr lang="en-US" sz="1400" dirty="0"/>
          </a:p>
        </p:txBody>
      </p:sp>
      <p:sp>
        <p:nvSpPr>
          <p:cNvPr id="7" name="6 Dikdörtgen"/>
          <p:cNvSpPr/>
          <p:nvPr/>
        </p:nvSpPr>
        <p:spPr>
          <a:xfrm>
            <a:off x="571472" y="1428736"/>
            <a:ext cx="2071702" cy="428628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tr-TR" sz="1400" dirty="0" smtClean="0">
                <a:latin typeface="Consolas" pitchFamily="49" charset="0"/>
              </a:rPr>
              <a:t>Kullanıcı Girdisi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23" name="22 Altıgen"/>
          <p:cNvSpPr/>
          <p:nvPr/>
        </p:nvSpPr>
        <p:spPr>
          <a:xfrm>
            <a:off x="7635261" y="3786190"/>
            <a:ext cx="508639" cy="42862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tr-TR" sz="2000" b="1" dirty="0" smtClean="0">
                <a:solidFill>
                  <a:schemeClr val="dk1"/>
                </a:solidFill>
              </a:rPr>
              <a:t>H</a:t>
            </a:r>
            <a:endParaRPr lang="en-US" sz="2000" b="1" dirty="0" smtClean="0">
              <a:solidFill>
                <a:schemeClr val="dk1"/>
              </a:solidFill>
            </a:endParaRPr>
          </a:p>
        </p:txBody>
      </p:sp>
      <p:sp>
        <p:nvSpPr>
          <p:cNvPr id="26" name="25 Altıgen"/>
          <p:cNvSpPr/>
          <p:nvPr/>
        </p:nvSpPr>
        <p:spPr>
          <a:xfrm>
            <a:off x="3697598" y="3786190"/>
            <a:ext cx="1823099" cy="1571636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400" b="1" dirty="0" smtClean="0">
                <a:latin typeface="Consolas" pitchFamily="49" charset="0"/>
              </a:rPr>
              <a:t>HÜCRE</a:t>
            </a:r>
            <a:endParaRPr lang="en-US" sz="2400" b="1" dirty="0">
              <a:latin typeface="Consolas" pitchFamily="49" charset="0"/>
            </a:endParaRPr>
          </a:p>
        </p:txBody>
      </p:sp>
      <p:sp>
        <p:nvSpPr>
          <p:cNvPr id="31" name="30 Dikdörtgen"/>
          <p:cNvSpPr/>
          <p:nvPr/>
        </p:nvSpPr>
        <p:spPr>
          <a:xfrm>
            <a:off x="5072066" y="5929330"/>
            <a:ext cx="1008000" cy="4286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tr-TR" sz="1200" dirty="0" smtClean="0">
                <a:solidFill>
                  <a:schemeClr val="dk1"/>
                </a:solidFill>
              </a:rPr>
              <a:t>TEPKİ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32" name="31 Akış Çizelgesi: Belge"/>
          <p:cNvSpPr/>
          <p:nvPr/>
        </p:nvSpPr>
        <p:spPr>
          <a:xfrm>
            <a:off x="2714612" y="5715016"/>
            <a:ext cx="785818" cy="642942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tr-TR" sz="1200" dirty="0" smtClean="0"/>
              <a:t>KULLANICI</a:t>
            </a:r>
          </a:p>
          <a:p>
            <a:pPr algn="ctr"/>
            <a:r>
              <a:rPr lang="tr-TR" sz="1200" dirty="0" smtClean="0"/>
              <a:t>DURUMU</a:t>
            </a:r>
            <a:endParaRPr lang="en-US" sz="1200" dirty="0"/>
          </a:p>
        </p:txBody>
      </p:sp>
      <p:sp>
        <p:nvSpPr>
          <p:cNvPr id="33" name="32 Akış Çizelgesi: Belge"/>
          <p:cNvSpPr/>
          <p:nvPr/>
        </p:nvSpPr>
        <p:spPr>
          <a:xfrm>
            <a:off x="2714612" y="2928934"/>
            <a:ext cx="785818" cy="642942"/>
          </a:xfrm>
          <a:prstGeom prst="flowChart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tr-TR" sz="1200" dirty="0" smtClean="0"/>
              <a:t>KULLANICI</a:t>
            </a:r>
          </a:p>
          <a:p>
            <a:pPr algn="ctr"/>
            <a:r>
              <a:rPr lang="tr-TR" sz="1200" dirty="0" smtClean="0"/>
              <a:t>BİLGİSİ</a:t>
            </a:r>
            <a:endParaRPr lang="en-US" sz="1200" dirty="0"/>
          </a:p>
        </p:txBody>
      </p:sp>
      <p:cxnSp>
        <p:nvCxnSpPr>
          <p:cNvPr id="35" name="34 Düz Bağlayıcı"/>
          <p:cNvCxnSpPr>
            <a:stCxn id="26" idx="4"/>
            <a:endCxn id="33" idx="3"/>
          </p:cNvCxnSpPr>
          <p:nvPr/>
        </p:nvCxnSpPr>
        <p:spPr>
          <a:xfrm rot="16200000" flipV="1">
            <a:off x="3527577" y="3223259"/>
            <a:ext cx="535785" cy="5900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Düz Bağlayıcı"/>
          <p:cNvCxnSpPr>
            <a:stCxn id="26" idx="2"/>
            <a:endCxn id="32" idx="3"/>
          </p:cNvCxnSpPr>
          <p:nvPr/>
        </p:nvCxnSpPr>
        <p:spPr>
          <a:xfrm rot="5400000">
            <a:off x="3456139" y="5402118"/>
            <a:ext cx="678661" cy="5900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Düz Bağlayıcı"/>
          <p:cNvCxnSpPr>
            <a:stCxn id="104" idx="2"/>
            <a:endCxn id="44" idx="0"/>
          </p:cNvCxnSpPr>
          <p:nvPr/>
        </p:nvCxnSpPr>
        <p:spPr>
          <a:xfrm rot="16200000" flipH="1">
            <a:off x="4609862" y="1783783"/>
            <a:ext cx="1050139" cy="1054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Akış Çizelgesi: El İle Girdi"/>
          <p:cNvSpPr/>
          <p:nvPr/>
        </p:nvSpPr>
        <p:spPr>
          <a:xfrm>
            <a:off x="5197796" y="2786058"/>
            <a:ext cx="928694" cy="500066"/>
          </a:xfrm>
          <a:prstGeom prst="flowChartManualInp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tr-TR" sz="1200" dirty="0" smtClean="0">
                <a:solidFill>
                  <a:schemeClr val="dk1"/>
                </a:solidFill>
              </a:rPr>
              <a:t>ETİKETLER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cxnSp>
        <p:nvCxnSpPr>
          <p:cNvPr id="47" name="46 Düz Bağlayıcı"/>
          <p:cNvCxnSpPr>
            <a:stCxn id="44" idx="2"/>
            <a:endCxn id="26" idx="5"/>
          </p:cNvCxnSpPr>
          <p:nvPr/>
        </p:nvCxnSpPr>
        <p:spPr>
          <a:xfrm rot="5400000">
            <a:off x="5144933" y="3268980"/>
            <a:ext cx="500066" cy="534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Akış Çizelgesi: Delikli Teyp"/>
          <p:cNvSpPr/>
          <p:nvPr/>
        </p:nvSpPr>
        <p:spPr>
          <a:xfrm>
            <a:off x="6126490" y="4357694"/>
            <a:ext cx="720000" cy="432000"/>
          </a:xfrm>
          <a:prstGeom prst="flowChartPunchedTap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tr-TR" sz="1200" dirty="0" smtClean="0">
                <a:solidFill>
                  <a:schemeClr val="dk1"/>
                </a:solidFill>
              </a:rPr>
              <a:t>ALT BAĞ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cxnSp>
        <p:nvCxnSpPr>
          <p:cNvPr id="54" name="53 Düz Bağlayıcı"/>
          <p:cNvCxnSpPr>
            <a:stCxn id="53" idx="1"/>
            <a:endCxn id="26" idx="0"/>
          </p:cNvCxnSpPr>
          <p:nvPr/>
        </p:nvCxnSpPr>
        <p:spPr>
          <a:xfrm rot="10800000">
            <a:off x="5520698" y="4572008"/>
            <a:ext cx="605793" cy="1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Düz Bağlayıcı"/>
          <p:cNvCxnSpPr>
            <a:stCxn id="23" idx="3"/>
            <a:endCxn id="53" idx="3"/>
          </p:cNvCxnSpPr>
          <p:nvPr/>
        </p:nvCxnSpPr>
        <p:spPr>
          <a:xfrm rot="10800000" flipV="1">
            <a:off x="6846491" y="4000504"/>
            <a:ext cx="788771" cy="573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Akış Çizelgesi: Delikli Teyp"/>
          <p:cNvSpPr/>
          <p:nvPr/>
        </p:nvSpPr>
        <p:spPr>
          <a:xfrm>
            <a:off x="2340276" y="4357694"/>
            <a:ext cx="720000" cy="432000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tr-TR" sz="1200" dirty="0" smtClean="0">
                <a:solidFill>
                  <a:schemeClr val="dk1"/>
                </a:solidFill>
              </a:rPr>
              <a:t>ÜST BAĞ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cxnSp>
        <p:nvCxnSpPr>
          <p:cNvPr id="76" name="75 Düz Bağlayıcı"/>
          <p:cNvCxnSpPr>
            <a:stCxn id="26" idx="3"/>
            <a:endCxn id="75" idx="3"/>
          </p:cNvCxnSpPr>
          <p:nvPr/>
        </p:nvCxnSpPr>
        <p:spPr>
          <a:xfrm rot="10800000" flipV="1">
            <a:off x="3060276" y="4572008"/>
            <a:ext cx="637322" cy="1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Düz Bağlayıcı"/>
          <p:cNvCxnSpPr>
            <a:stCxn id="31" idx="0"/>
            <a:endCxn id="26" idx="1"/>
          </p:cNvCxnSpPr>
          <p:nvPr/>
        </p:nvCxnSpPr>
        <p:spPr>
          <a:xfrm rot="16200000" flipV="1">
            <a:off x="5066175" y="5419439"/>
            <a:ext cx="571504" cy="448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97 Dikdörtgen"/>
          <p:cNvSpPr/>
          <p:nvPr/>
        </p:nvSpPr>
        <p:spPr>
          <a:xfrm>
            <a:off x="6357950" y="6000768"/>
            <a:ext cx="579372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tr-TR" sz="1200" dirty="0" smtClean="0"/>
              <a:t>GUI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99" name="98 Dikdörtgen"/>
          <p:cNvSpPr/>
          <p:nvPr/>
        </p:nvSpPr>
        <p:spPr>
          <a:xfrm>
            <a:off x="6350082" y="5572140"/>
            <a:ext cx="579372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tr-TR" sz="1200" dirty="0" smtClean="0"/>
              <a:t>MEDYA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104" name="103 Akış Çizelgesi: Öteki İşlem"/>
          <p:cNvSpPr/>
          <p:nvPr/>
        </p:nvSpPr>
        <p:spPr>
          <a:xfrm>
            <a:off x="4143372" y="1500174"/>
            <a:ext cx="928694" cy="285752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tr-TR" sz="1200" dirty="0" smtClean="0">
                <a:solidFill>
                  <a:schemeClr val="dk1"/>
                </a:solidFill>
              </a:rPr>
              <a:t>EŞLEŞTİRME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cxnSp>
        <p:nvCxnSpPr>
          <p:cNvPr id="107" name="106 Düz Bağlayıcı"/>
          <p:cNvCxnSpPr>
            <a:stCxn id="7" idx="3"/>
            <a:endCxn id="104" idx="1"/>
          </p:cNvCxnSpPr>
          <p:nvPr/>
        </p:nvCxnSpPr>
        <p:spPr>
          <a:xfrm>
            <a:off x="2643174" y="1643050"/>
            <a:ext cx="15001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Düz Bağlayıcı"/>
          <p:cNvCxnSpPr>
            <a:stCxn id="104" idx="2"/>
          </p:cNvCxnSpPr>
          <p:nvPr/>
        </p:nvCxnSpPr>
        <p:spPr>
          <a:xfrm rot="16200000" flipH="1">
            <a:off x="4911329" y="1482315"/>
            <a:ext cx="428630" cy="1035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Düz Bağlayıcı"/>
          <p:cNvCxnSpPr>
            <a:stCxn id="104" idx="2"/>
          </p:cNvCxnSpPr>
          <p:nvPr/>
        </p:nvCxnSpPr>
        <p:spPr>
          <a:xfrm rot="16200000" flipH="1">
            <a:off x="4446982" y="1946662"/>
            <a:ext cx="857258" cy="535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Düz Bağlayıcı"/>
          <p:cNvCxnSpPr>
            <a:stCxn id="104" idx="2"/>
          </p:cNvCxnSpPr>
          <p:nvPr/>
        </p:nvCxnSpPr>
        <p:spPr>
          <a:xfrm rot="16200000" flipH="1">
            <a:off x="4304106" y="2089538"/>
            <a:ext cx="857258" cy="2500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Düz Bağlayıcı"/>
          <p:cNvCxnSpPr>
            <a:stCxn id="104" idx="2"/>
          </p:cNvCxnSpPr>
          <p:nvPr/>
        </p:nvCxnSpPr>
        <p:spPr>
          <a:xfrm rot="5400000">
            <a:off x="4125512" y="2232415"/>
            <a:ext cx="928696" cy="35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Düz Bağlayıcı"/>
          <p:cNvCxnSpPr>
            <a:stCxn id="104" idx="2"/>
          </p:cNvCxnSpPr>
          <p:nvPr/>
        </p:nvCxnSpPr>
        <p:spPr>
          <a:xfrm rot="16200000" flipH="1">
            <a:off x="5089925" y="1303719"/>
            <a:ext cx="285754" cy="1250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Düz Bağlayıcı"/>
          <p:cNvCxnSpPr>
            <a:endCxn id="104" idx="2"/>
          </p:cNvCxnSpPr>
          <p:nvPr/>
        </p:nvCxnSpPr>
        <p:spPr>
          <a:xfrm rot="10800000">
            <a:off x="4607720" y="1785926"/>
            <a:ext cx="892975" cy="571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Düz Bağlayıcı"/>
          <p:cNvCxnSpPr>
            <a:stCxn id="104" idx="3"/>
            <a:endCxn id="5" idx="2"/>
          </p:cNvCxnSpPr>
          <p:nvPr/>
        </p:nvCxnSpPr>
        <p:spPr>
          <a:xfrm>
            <a:off x="5072066" y="1643050"/>
            <a:ext cx="157163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143 Altıgen"/>
          <p:cNvSpPr/>
          <p:nvPr/>
        </p:nvSpPr>
        <p:spPr>
          <a:xfrm>
            <a:off x="7635261" y="4357694"/>
            <a:ext cx="508639" cy="42862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tr-TR" sz="2000" b="1" dirty="0" smtClean="0">
                <a:solidFill>
                  <a:schemeClr val="dk1"/>
                </a:solidFill>
              </a:rPr>
              <a:t>H</a:t>
            </a:r>
            <a:endParaRPr lang="en-US" sz="2000" b="1" dirty="0" smtClean="0">
              <a:solidFill>
                <a:schemeClr val="dk1"/>
              </a:solidFill>
            </a:endParaRPr>
          </a:p>
        </p:txBody>
      </p:sp>
      <p:sp>
        <p:nvSpPr>
          <p:cNvPr id="145" name="144 Altıgen"/>
          <p:cNvSpPr/>
          <p:nvPr/>
        </p:nvSpPr>
        <p:spPr>
          <a:xfrm>
            <a:off x="7635261" y="4929198"/>
            <a:ext cx="508639" cy="42862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tr-TR" sz="2000" b="1" dirty="0" smtClean="0">
                <a:solidFill>
                  <a:schemeClr val="dk1"/>
                </a:solidFill>
              </a:rPr>
              <a:t>H</a:t>
            </a:r>
            <a:endParaRPr lang="en-US" sz="2000" b="1" dirty="0" smtClean="0">
              <a:solidFill>
                <a:schemeClr val="dk1"/>
              </a:solidFill>
            </a:endParaRPr>
          </a:p>
        </p:txBody>
      </p:sp>
      <p:cxnSp>
        <p:nvCxnSpPr>
          <p:cNvPr id="146" name="145 Düz Bağlayıcı"/>
          <p:cNvCxnSpPr>
            <a:stCxn id="145" idx="3"/>
            <a:endCxn id="53" idx="3"/>
          </p:cNvCxnSpPr>
          <p:nvPr/>
        </p:nvCxnSpPr>
        <p:spPr>
          <a:xfrm rot="10800000">
            <a:off x="6846491" y="4573694"/>
            <a:ext cx="788771" cy="569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Düz Bağlayıcı"/>
          <p:cNvCxnSpPr>
            <a:stCxn id="144" idx="3"/>
            <a:endCxn id="53" idx="3"/>
          </p:cNvCxnSpPr>
          <p:nvPr/>
        </p:nvCxnSpPr>
        <p:spPr>
          <a:xfrm rot="10800000" flipV="1">
            <a:off x="6846491" y="4572008"/>
            <a:ext cx="788771" cy="1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154 Altıgen"/>
          <p:cNvSpPr/>
          <p:nvPr/>
        </p:nvSpPr>
        <p:spPr>
          <a:xfrm>
            <a:off x="1000100" y="3786190"/>
            <a:ext cx="508639" cy="42862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tr-TR" sz="2000" b="1" dirty="0" smtClean="0">
                <a:solidFill>
                  <a:schemeClr val="dk1"/>
                </a:solidFill>
              </a:rPr>
              <a:t>H</a:t>
            </a:r>
            <a:endParaRPr lang="en-US" sz="2000" b="1" dirty="0" smtClean="0">
              <a:solidFill>
                <a:schemeClr val="dk1"/>
              </a:solidFill>
            </a:endParaRPr>
          </a:p>
        </p:txBody>
      </p:sp>
      <p:sp>
        <p:nvSpPr>
          <p:cNvPr id="156" name="155 Altıgen"/>
          <p:cNvSpPr/>
          <p:nvPr/>
        </p:nvSpPr>
        <p:spPr>
          <a:xfrm>
            <a:off x="1000100" y="4357694"/>
            <a:ext cx="508639" cy="42862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tr-TR" sz="2000" b="1" dirty="0" smtClean="0"/>
              <a:t>H</a:t>
            </a:r>
            <a:endParaRPr lang="en-US" sz="2000" b="1" dirty="0" smtClean="0">
              <a:solidFill>
                <a:schemeClr val="dk1"/>
              </a:solidFill>
            </a:endParaRPr>
          </a:p>
        </p:txBody>
      </p:sp>
      <p:sp>
        <p:nvSpPr>
          <p:cNvPr id="157" name="156 Altıgen"/>
          <p:cNvSpPr/>
          <p:nvPr/>
        </p:nvSpPr>
        <p:spPr>
          <a:xfrm>
            <a:off x="1000100" y="4929198"/>
            <a:ext cx="508639" cy="42862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tr-TR" sz="2000" b="1" dirty="0" smtClean="0">
                <a:solidFill>
                  <a:schemeClr val="dk1"/>
                </a:solidFill>
              </a:rPr>
              <a:t>H</a:t>
            </a:r>
            <a:endParaRPr lang="en-US" sz="2000" b="1" dirty="0" smtClean="0">
              <a:solidFill>
                <a:schemeClr val="dk1"/>
              </a:solidFill>
            </a:endParaRPr>
          </a:p>
        </p:txBody>
      </p:sp>
      <p:cxnSp>
        <p:nvCxnSpPr>
          <p:cNvPr id="158" name="157 Düz Bağlayıcı"/>
          <p:cNvCxnSpPr>
            <a:stCxn id="75" idx="1"/>
            <a:endCxn id="155" idx="0"/>
          </p:cNvCxnSpPr>
          <p:nvPr/>
        </p:nvCxnSpPr>
        <p:spPr>
          <a:xfrm rot="10800000">
            <a:off x="1508740" y="4000504"/>
            <a:ext cx="831537" cy="573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158 Düz Bağlayıcı"/>
          <p:cNvCxnSpPr>
            <a:stCxn id="75" idx="1"/>
            <a:endCxn id="157" idx="0"/>
          </p:cNvCxnSpPr>
          <p:nvPr/>
        </p:nvCxnSpPr>
        <p:spPr>
          <a:xfrm rot="10800000" flipV="1">
            <a:off x="1508740" y="4573694"/>
            <a:ext cx="831537" cy="569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159 Düz Bağlayıcı"/>
          <p:cNvCxnSpPr>
            <a:stCxn id="75" idx="1"/>
            <a:endCxn id="156" idx="0"/>
          </p:cNvCxnSpPr>
          <p:nvPr/>
        </p:nvCxnSpPr>
        <p:spPr>
          <a:xfrm rot="10800000">
            <a:off x="1508740" y="4572008"/>
            <a:ext cx="831537" cy="1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167 Düz Bağlayıcı"/>
          <p:cNvCxnSpPr>
            <a:stCxn id="99" idx="1"/>
            <a:endCxn id="31" idx="3"/>
          </p:cNvCxnSpPr>
          <p:nvPr/>
        </p:nvCxnSpPr>
        <p:spPr>
          <a:xfrm rot="10800000" flipV="1">
            <a:off x="6080066" y="5715016"/>
            <a:ext cx="270016" cy="428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70 Düz Bağlayıcı"/>
          <p:cNvCxnSpPr>
            <a:stCxn id="98" idx="1"/>
            <a:endCxn id="31" idx="3"/>
          </p:cNvCxnSpPr>
          <p:nvPr/>
        </p:nvCxnSpPr>
        <p:spPr>
          <a:xfrm rot="10800000">
            <a:off x="6080066" y="6143644"/>
            <a:ext cx="27788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174 Dikdörtgen"/>
          <p:cNvSpPr/>
          <p:nvPr/>
        </p:nvSpPr>
        <p:spPr>
          <a:xfrm>
            <a:off x="6357950" y="6429396"/>
            <a:ext cx="579372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tr-TR" sz="1200" dirty="0" smtClean="0"/>
              <a:t>SERVIS</a:t>
            </a:r>
            <a:endParaRPr lang="en-US" sz="1200" dirty="0" smtClean="0">
              <a:solidFill>
                <a:schemeClr val="dk1"/>
              </a:solidFill>
            </a:endParaRPr>
          </a:p>
        </p:txBody>
      </p:sp>
      <p:cxnSp>
        <p:nvCxnSpPr>
          <p:cNvPr id="176" name="175 Düz Bağlayıcı"/>
          <p:cNvCxnSpPr>
            <a:stCxn id="175" idx="1"/>
            <a:endCxn id="31" idx="3"/>
          </p:cNvCxnSpPr>
          <p:nvPr/>
        </p:nvCxnSpPr>
        <p:spPr>
          <a:xfrm rot="10800000">
            <a:off x="6080066" y="6143644"/>
            <a:ext cx="277884" cy="428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tego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6" y="288032"/>
            <a:ext cx="9189848" cy="63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77649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Mevcut Teknolojinin Sağladıkları</a:t>
            </a:r>
            <a:endParaRPr lang="en-US" sz="3200" dirty="0"/>
          </a:p>
        </p:txBody>
      </p:sp>
      <p:sp>
        <p:nvSpPr>
          <p:cNvPr id="15" name="14 Altıgen"/>
          <p:cNvSpPr/>
          <p:nvPr/>
        </p:nvSpPr>
        <p:spPr>
          <a:xfrm>
            <a:off x="5703126" y="4060256"/>
            <a:ext cx="331472" cy="28575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19 Düz Bağlayıcı"/>
          <p:cNvCxnSpPr/>
          <p:nvPr/>
        </p:nvCxnSpPr>
        <p:spPr>
          <a:xfrm rot="16200000" flipV="1">
            <a:off x="5613788" y="3875534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Düz Bağlayıcı"/>
          <p:cNvCxnSpPr/>
          <p:nvPr/>
        </p:nvCxnSpPr>
        <p:spPr>
          <a:xfrm rot="5400000" flipH="1" flipV="1">
            <a:off x="5953165" y="3869598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Düz Bağlayıcı"/>
          <p:cNvCxnSpPr/>
          <p:nvPr/>
        </p:nvCxnSpPr>
        <p:spPr>
          <a:xfrm rot="10800000" flipV="1">
            <a:off x="5429256" y="4191069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Düz Bağlayıcı"/>
          <p:cNvCxnSpPr/>
          <p:nvPr/>
        </p:nvCxnSpPr>
        <p:spPr>
          <a:xfrm rot="5400000" flipH="1" flipV="1">
            <a:off x="5584100" y="4369666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Düz Bağlayıcı"/>
          <p:cNvCxnSpPr/>
          <p:nvPr/>
        </p:nvCxnSpPr>
        <p:spPr>
          <a:xfrm rot="16200000" flipV="1">
            <a:off x="5947228" y="4363727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Düz Bağlayıcı"/>
          <p:cNvCxnSpPr/>
          <p:nvPr/>
        </p:nvCxnSpPr>
        <p:spPr>
          <a:xfrm rot="10800000" flipV="1">
            <a:off x="6072198" y="4191069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Altıgen"/>
          <p:cNvSpPr/>
          <p:nvPr/>
        </p:nvSpPr>
        <p:spPr>
          <a:xfrm>
            <a:off x="5691251" y="4488884"/>
            <a:ext cx="331472" cy="28575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31 Düz Bağlayıcı"/>
          <p:cNvCxnSpPr/>
          <p:nvPr/>
        </p:nvCxnSpPr>
        <p:spPr>
          <a:xfrm rot="16200000" flipV="1">
            <a:off x="5601913" y="4304162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Düz Bağlayıcı"/>
          <p:cNvCxnSpPr/>
          <p:nvPr/>
        </p:nvCxnSpPr>
        <p:spPr>
          <a:xfrm rot="5400000" flipH="1" flipV="1">
            <a:off x="5941290" y="4298226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Düz Bağlayıcı"/>
          <p:cNvCxnSpPr/>
          <p:nvPr/>
        </p:nvCxnSpPr>
        <p:spPr>
          <a:xfrm rot="10800000" flipV="1">
            <a:off x="5417381" y="4619697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Düz Bağlayıcı"/>
          <p:cNvCxnSpPr/>
          <p:nvPr/>
        </p:nvCxnSpPr>
        <p:spPr>
          <a:xfrm rot="5400000" flipH="1" flipV="1">
            <a:off x="5572225" y="4798294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Düz Bağlayıcı"/>
          <p:cNvCxnSpPr/>
          <p:nvPr/>
        </p:nvCxnSpPr>
        <p:spPr>
          <a:xfrm rot="16200000" flipV="1">
            <a:off x="5935353" y="4792355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Düz Bağlayıcı"/>
          <p:cNvCxnSpPr/>
          <p:nvPr/>
        </p:nvCxnSpPr>
        <p:spPr>
          <a:xfrm rot="10800000" flipV="1">
            <a:off x="6060323" y="4619697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Altıgen"/>
          <p:cNvSpPr/>
          <p:nvPr/>
        </p:nvSpPr>
        <p:spPr>
          <a:xfrm>
            <a:off x="6167567" y="4274570"/>
            <a:ext cx="331472" cy="285752"/>
          </a:xfrm>
          <a:prstGeom prst="hexag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47 Düz Bağlayıcı"/>
          <p:cNvCxnSpPr/>
          <p:nvPr/>
        </p:nvCxnSpPr>
        <p:spPr>
          <a:xfrm rot="16200000" flipV="1">
            <a:off x="6078229" y="4089848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Düz Bağlayıcı"/>
          <p:cNvCxnSpPr/>
          <p:nvPr/>
        </p:nvCxnSpPr>
        <p:spPr>
          <a:xfrm rot="5400000" flipH="1" flipV="1">
            <a:off x="6417606" y="4083912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Düz Bağlayıcı"/>
          <p:cNvCxnSpPr/>
          <p:nvPr/>
        </p:nvCxnSpPr>
        <p:spPr>
          <a:xfrm rot="10800000" flipV="1">
            <a:off x="5893697" y="4405383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Düz Bağlayıcı"/>
          <p:cNvCxnSpPr/>
          <p:nvPr/>
        </p:nvCxnSpPr>
        <p:spPr>
          <a:xfrm rot="5400000" flipH="1" flipV="1">
            <a:off x="6048541" y="4583980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Düz Bağlayıcı"/>
          <p:cNvCxnSpPr/>
          <p:nvPr/>
        </p:nvCxnSpPr>
        <p:spPr>
          <a:xfrm rot="16200000" flipV="1">
            <a:off x="6411669" y="4578041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Düz Bağlayıcı"/>
          <p:cNvCxnSpPr/>
          <p:nvPr/>
        </p:nvCxnSpPr>
        <p:spPr>
          <a:xfrm rot="10800000" flipV="1">
            <a:off x="6536639" y="4405383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54 Altıgen"/>
          <p:cNvSpPr/>
          <p:nvPr/>
        </p:nvSpPr>
        <p:spPr>
          <a:xfrm>
            <a:off x="6155692" y="4703198"/>
            <a:ext cx="331472" cy="285752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55 Düz Bağlayıcı"/>
          <p:cNvCxnSpPr/>
          <p:nvPr/>
        </p:nvCxnSpPr>
        <p:spPr>
          <a:xfrm rot="16200000" flipV="1">
            <a:off x="6066354" y="4518476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Düz Bağlayıcı"/>
          <p:cNvCxnSpPr/>
          <p:nvPr/>
        </p:nvCxnSpPr>
        <p:spPr>
          <a:xfrm rot="5400000" flipH="1" flipV="1">
            <a:off x="6405731" y="4512540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Düz Bağlayıcı"/>
          <p:cNvCxnSpPr/>
          <p:nvPr/>
        </p:nvCxnSpPr>
        <p:spPr>
          <a:xfrm rot="10800000" flipV="1">
            <a:off x="5881822" y="4834011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Düz Bağlayıcı"/>
          <p:cNvCxnSpPr/>
          <p:nvPr/>
        </p:nvCxnSpPr>
        <p:spPr>
          <a:xfrm rot="5400000" flipH="1" flipV="1">
            <a:off x="6036666" y="5012608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Düz Bağlayıcı"/>
          <p:cNvCxnSpPr/>
          <p:nvPr/>
        </p:nvCxnSpPr>
        <p:spPr>
          <a:xfrm rot="16200000" flipV="1">
            <a:off x="6399794" y="5006669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Düz Bağlayıcı"/>
          <p:cNvCxnSpPr/>
          <p:nvPr/>
        </p:nvCxnSpPr>
        <p:spPr>
          <a:xfrm rot="10800000" flipV="1">
            <a:off x="6524764" y="4834011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Altıgen"/>
          <p:cNvSpPr/>
          <p:nvPr/>
        </p:nvSpPr>
        <p:spPr>
          <a:xfrm>
            <a:off x="5214935" y="4691320"/>
            <a:ext cx="331472" cy="285752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63 Düz Bağlayıcı"/>
          <p:cNvCxnSpPr/>
          <p:nvPr/>
        </p:nvCxnSpPr>
        <p:spPr>
          <a:xfrm rot="16200000" flipV="1">
            <a:off x="5125597" y="4506598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Düz Bağlayıcı"/>
          <p:cNvCxnSpPr/>
          <p:nvPr/>
        </p:nvCxnSpPr>
        <p:spPr>
          <a:xfrm rot="5400000" flipH="1" flipV="1">
            <a:off x="5464974" y="4500662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Düz Bağlayıcı"/>
          <p:cNvCxnSpPr/>
          <p:nvPr/>
        </p:nvCxnSpPr>
        <p:spPr>
          <a:xfrm rot="10800000" flipV="1">
            <a:off x="4941065" y="4822133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Düz Bağlayıcı"/>
          <p:cNvCxnSpPr/>
          <p:nvPr/>
        </p:nvCxnSpPr>
        <p:spPr>
          <a:xfrm rot="5400000" flipH="1" flipV="1">
            <a:off x="5095909" y="5000730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Düz Bağlayıcı"/>
          <p:cNvCxnSpPr/>
          <p:nvPr/>
        </p:nvCxnSpPr>
        <p:spPr>
          <a:xfrm rot="16200000" flipV="1">
            <a:off x="5459037" y="4994791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Düz Bağlayıcı"/>
          <p:cNvCxnSpPr/>
          <p:nvPr/>
        </p:nvCxnSpPr>
        <p:spPr>
          <a:xfrm rot="10800000" flipV="1">
            <a:off x="5584007" y="4822133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70 Altıgen"/>
          <p:cNvSpPr/>
          <p:nvPr/>
        </p:nvSpPr>
        <p:spPr>
          <a:xfrm>
            <a:off x="5203060" y="5119948"/>
            <a:ext cx="331472" cy="285752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71 Düz Bağlayıcı"/>
          <p:cNvCxnSpPr/>
          <p:nvPr/>
        </p:nvCxnSpPr>
        <p:spPr>
          <a:xfrm rot="16200000" flipV="1">
            <a:off x="5113722" y="4935226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Düz Bağlayıcı"/>
          <p:cNvCxnSpPr/>
          <p:nvPr/>
        </p:nvCxnSpPr>
        <p:spPr>
          <a:xfrm rot="5400000" flipH="1" flipV="1">
            <a:off x="5453099" y="4929290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Düz Bağlayıcı"/>
          <p:cNvCxnSpPr/>
          <p:nvPr/>
        </p:nvCxnSpPr>
        <p:spPr>
          <a:xfrm rot="10800000" flipV="1">
            <a:off x="4929190" y="5250761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Düz Bağlayıcı"/>
          <p:cNvCxnSpPr/>
          <p:nvPr/>
        </p:nvCxnSpPr>
        <p:spPr>
          <a:xfrm rot="5400000" flipH="1" flipV="1">
            <a:off x="5084034" y="5429358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Düz Bağlayıcı"/>
          <p:cNvCxnSpPr/>
          <p:nvPr/>
        </p:nvCxnSpPr>
        <p:spPr>
          <a:xfrm rot="16200000" flipV="1">
            <a:off x="5447162" y="5423419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Düz Bağlayıcı"/>
          <p:cNvCxnSpPr/>
          <p:nvPr/>
        </p:nvCxnSpPr>
        <p:spPr>
          <a:xfrm rot="10800000" flipV="1">
            <a:off x="5572132" y="5250761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78 Altıgen"/>
          <p:cNvSpPr/>
          <p:nvPr/>
        </p:nvSpPr>
        <p:spPr>
          <a:xfrm>
            <a:off x="5679376" y="4905634"/>
            <a:ext cx="331472" cy="285752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79 Düz Bağlayıcı"/>
          <p:cNvCxnSpPr/>
          <p:nvPr/>
        </p:nvCxnSpPr>
        <p:spPr>
          <a:xfrm rot="16200000" flipV="1">
            <a:off x="5590038" y="4720912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Düz Bağlayıcı"/>
          <p:cNvCxnSpPr/>
          <p:nvPr/>
        </p:nvCxnSpPr>
        <p:spPr>
          <a:xfrm rot="5400000" flipH="1" flipV="1">
            <a:off x="5929415" y="4714976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Düz Bağlayıcı"/>
          <p:cNvCxnSpPr/>
          <p:nvPr/>
        </p:nvCxnSpPr>
        <p:spPr>
          <a:xfrm rot="10800000" flipV="1">
            <a:off x="5405506" y="5036447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Düz Bağlayıcı"/>
          <p:cNvCxnSpPr/>
          <p:nvPr/>
        </p:nvCxnSpPr>
        <p:spPr>
          <a:xfrm rot="5400000" flipH="1" flipV="1">
            <a:off x="5560350" y="5215044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Düz Bağlayıcı"/>
          <p:cNvCxnSpPr/>
          <p:nvPr/>
        </p:nvCxnSpPr>
        <p:spPr>
          <a:xfrm rot="16200000" flipV="1">
            <a:off x="5923478" y="5209105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Düz Bağlayıcı"/>
          <p:cNvCxnSpPr/>
          <p:nvPr/>
        </p:nvCxnSpPr>
        <p:spPr>
          <a:xfrm rot="10800000" flipV="1">
            <a:off x="6048448" y="5036447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86 Altıgen"/>
          <p:cNvSpPr/>
          <p:nvPr/>
        </p:nvSpPr>
        <p:spPr>
          <a:xfrm>
            <a:off x="5667501" y="5334262"/>
            <a:ext cx="331472" cy="285752"/>
          </a:xfrm>
          <a:prstGeom prst="hexag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8" name="87 Düz Bağlayıcı"/>
          <p:cNvCxnSpPr/>
          <p:nvPr/>
        </p:nvCxnSpPr>
        <p:spPr>
          <a:xfrm rot="16200000" flipV="1">
            <a:off x="5578163" y="5149540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Düz Bağlayıcı"/>
          <p:cNvCxnSpPr/>
          <p:nvPr/>
        </p:nvCxnSpPr>
        <p:spPr>
          <a:xfrm rot="5400000" flipH="1" flipV="1">
            <a:off x="5917540" y="5143604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Düz Bağlayıcı"/>
          <p:cNvCxnSpPr/>
          <p:nvPr/>
        </p:nvCxnSpPr>
        <p:spPr>
          <a:xfrm rot="10800000" flipV="1">
            <a:off x="5393631" y="5465075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Düz Bağlayıcı"/>
          <p:cNvCxnSpPr/>
          <p:nvPr/>
        </p:nvCxnSpPr>
        <p:spPr>
          <a:xfrm rot="5400000" flipH="1" flipV="1">
            <a:off x="5548475" y="5643672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Düz Bağlayıcı"/>
          <p:cNvCxnSpPr/>
          <p:nvPr/>
        </p:nvCxnSpPr>
        <p:spPr>
          <a:xfrm rot="16200000" flipV="1">
            <a:off x="5911603" y="5637733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Düz Bağlayıcı"/>
          <p:cNvCxnSpPr/>
          <p:nvPr/>
        </p:nvCxnSpPr>
        <p:spPr>
          <a:xfrm rot="10800000" flipV="1">
            <a:off x="6036573" y="5465075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94 Altıgen"/>
          <p:cNvSpPr/>
          <p:nvPr/>
        </p:nvSpPr>
        <p:spPr>
          <a:xfrm>
            <a:off x="6155504" y="5143698"/>
            <a:ext cx="331472" cy="285752"/>
          </a:xfrm>
          <a:prstGeom prst="hexag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95 Düz Bağlayıcı"/>
          <p:cNvCxnSpPr/>
          <p:nvPr/>
        </p:nvCxnSpPr>
        <p:spPr>
          <a:xfrm rot="16200000" flipV="1">
            <a:off x="6066166" y="4958976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Düz Bağlayıcı"/>
          <p:cNvCxnSpPr/>
          <p:nvPr/>
        </p:nvCxnSpPr>
        <p:spPr>
          <a:xfrm rot="5400000" flipH="1" flipV="1">
            <a:off x="6405543" y="4953040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Düz Bağlayıcı"/>
          <p:cNvCxnSpPr/>
          <p:nvPr/>
        </p:nvCxnSpPr>
        <p:spPr>
          <a:xfrm rot="10800000" flipV="1">
            <a:off x="5881634" y="5274511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Düz Bağlayıcı"/>
          <p:cNvCxnSpPr/>
          <p:nvPr/>
        </p:nvCxnSpPr>
        <p:spPr>
          <a:xfrm rot="5400000" flipH="1" flipV="1">
            <a:off x="6036478" y="5453108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Düz Bağlayıcı"/>
          <p:cNvCxnSpPr/>
          <p:nvPr/>
        </p:nvCxnSpPr>
        <p:spPr>
          <a:xfrm rot="16200000" flipV="1">
            <a:off x="6399606" y="5447169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Düz Bağlayıcı"/>
          <p:cNvCxnSpPr/>
          <p:nvPr/>
        </p:nvCxnSpPr>
        <p:spPr>
          <a:xfrm rot="10800000" flipV="1">
            <a:off x="6524576" y="5274511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102 Altıgen"/>
          <p:cNvSpPr/>
          <p:nvPr/>
        </p:nvSpPr>
        <p:spPr>
          <a:xfrm>
            <a:off x="6143629" y="5572326"/>
            <a:ext cx="331472" cy="285752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4" name="103 Düz Bağlayıcı"/>
          <p:cNvCxnSpPr/>
          <p:nvPr/>
        </p:nvCxnSpPr>
        <p:spPr>
          <a:xfrm rot="16200000" flipV="1">
            <a:off x="6054291" y="5387604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Düz Bağlayıcı"/>
          <p:cNvCxnSpPr/>
          <p:nvPr/>
        </p:nvCxnSpPr>
        <p:spPr>
          <a:xfrm rot="5400000" flipH="1" flipV="1">
            <a:off x="6393668" y="5381668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Düz Bağlayıcı"/>
          <p:cNvCxnSpPr/>
          <p:nvPr/>
        </p:nvCxnSpPr>
        <p:spPr>
          <a:xfrm rot="10800000" flipV="1">
            <a:off x="5869759" y="5703139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106 Düz Bağlayıcı"/>
          <p:cNvCxnSpPr/>
          <p:nvPr/>
        </p:nvCxnSpPr>
        <p:spPr>
          <a:xfrm rot="5400000" flipH="1" flipV="1">
            <a:off x="6024603" y="5881736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Düz Bağlayıcı"/>
          <p:cNvCxnSpPr/>
          <p:nvPr/>
        </p:nvCxnSpPr>
        <p:spPr>
          <a:xfrm rot="16200000" flipV="1">
            <a:off x="6387731" y="5875797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Düz Bağlayıcı"/>
          <p:cNvCxnSpPr/>
          <p:nvPr/>
        </p:nvCxnSpPr>
        <p:spPr>
          <a:xfrm rot="10800000" flipV="1">
            <a:off x="6512701" y="5703139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Altıgen"/>
          <p:cNvSpPr/>
          <p:nvPr/>
        </p:nvSpPr>
        <p:spPr>
          <a:xfrm>
            <a:off x="6619945" y="5358012"/>
            <a:ext cx="331472" cy="285752"/>
          </a:xfrm>
          <a:prstGeom prst="hexag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111 Düz Bağlayıcı"/>
          <p:cNvCxnSpPr/>
          <p:nvPr/>
        </p:nvCxnSpPr>
        <p:spPr>
          <a:xfrm rot="16200000" flipV="1">
            <a:off x="6530607" y="5173290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Düz Bağlayıcı"/>
          <p:cNvCxnSpPr/>
          <p:nvPr/>
        </p:nvCxnSpPr>
        <p:spPr>
          <a:xfrm rot="5400000" flipH="1" flipV="1">
            <a:off x="6869984" y="5167354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113 Düz Bağlayıcı"/>
          <p:cNvCxnSpPr/>
          <p:nvPr/>
        </p:nvCxnSpPr>
        <p:spPr>
          <a:xfrm rot="10800000" flipV="1">
            <a:off x="6346075" y="5488825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114 Düz Bağlayıcı"/>
          <p:cNvCxnSpPr/>
          <p:nvPr/>
        </p:nvCxnSpPr>
        <p:spPr>
          <a:xfrm rot="5400000" flipH="1" flipV="1">
            <a:off x="6500919" y="5667422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Düz Bağlayıcı"/>
          <p:cNvCxnSpPr/>
          <p:nvPr/>
        </p:nvCxnSpPr>
        <p:spPr>
          <a:xfrm rot="16200000" flipV="1">
            <a:off x="6864047" y="5661483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Düz Bağlayıcı"/>
          <p:cNvCxnSpPr/>
          <p:nvPr/>
        </p:nvCxnSpPr>
        <p:spPr>
          <a:xfrm rot="10800000" flipV="1">
            <a:off x="6989017" y="5488825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118 Altıgen"/>
          <p:cNvSpPr/>
          <p:nvPr/>
        </p:nvSpPr>
        <p:spPr>
          <a:xfrm>
            <a:off x="6608070" y="5786640"/>
            <a:ext cx="331472" cy="28575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0" name="119 Düz Bağlayıcı"/>
          <p:cNvCxnSpPr/>
          <p:nvPr/>
        </p:nvCxnSpPr>
        <p:spPr>
          <a:xfrm rot="16200000" flipV="1">
            <a:off x="6518732" y="5601918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20 Düz Bağlayıcı"/>
          <p:cNvCxnSpPr/>
          <p:nvPr/>
        </p:nvCxnSpPr>
        <p:spPr>
          <a:xfrm rot="5400000" flipH="1" flipV="1">
            <a:off x="6858109" y="5595982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Düz Bağlayıcı"/>
          <p:cNvCxnSpPr/>
          <p:nvPr/>
        </p:nvCxnSpPr>
        <p:spPr>
          <a:xfrm rot="10800000" flipV="1">
            <a:off x="6334200" y="5917453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Düz Bağlayıcı"/>
          <p:cNvCxnSpPr/>
          <p:nvPr/>
        </p:nvCxnSpPr>
        <p:spPr>
          <a:xfrm rot="5400000" flipH="1" flipV="1">
            <a:off x="6489044" y="6096050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Düz Bağlayıcı"/>
          <p:cNvCxnSpPr/>
          <p:nvPr/>
        </p:nvCxnSpPr>
        <p:spPr>
          <a:xfrm rot="16200000" flipV="1">
            <a:off x="6852172" y="6090111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Düz Bağlayıcı"/>
          <p:cNvCxnSpPr/>
          <p:nvPr/>
        </p:nvCxnSpPr>
        <p:spPr>
          <a:xfrm rot="10800000" flipV="1">
            <a:off x="6977142" y="5917453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126 Altıgen"/>
          <p:cNvSpPr/>
          <p:nvPr/>
        </p:nvSpPr>
        <p:spPr>
          <a:xfrm>
            <a:off x="7131886" y="3845942"/>
            <a:ext cx="331472" cy="285752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127 Düz Bağlayıcı"/>
          <p:cNvCxnSpPr/>
          <p:nvPr/>
        </p:nvCxnSpPr>
        <p:spPr>
          <a:xfrm rot="16200000" flipV="1">
            <a:off x="7042548" y="3661220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Düz Bağlayıcı"/>
          <p:cNvCxnSpPr/>
          <p:nvPr/>
        </p:nvCxnSpPr>
        <p:spPr>
          <a:xfrm rot="5400000" flipH="1" flipV="1">
            <a:off x="7381925" y="3655284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129 Düz Bağlayıcı"/>
          <p:cNvCxnSpPr/>
          <p:nvPr/>
        </p:nvCxnSpPr>
        <p:spPr>
          <a:xfrm rot="10800000" flipV="1">
            <a:off x="6858016" y="3976755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130 Düz Bağlayıcı"/>
          <p:cNvCxnSpPr/>
          <p:nvPr/>
        </p:nvCxnSpPr>
        <p:spPr>
          <a:xfrm rot="5400000" flipH="1" flipV="1">
            <a:off x="7012860" y="4155352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Düz Bağlayıcı"/>
          <p:cNvCxnSpPr/>
          <p:nvPr/>
        </p:nvCxnSpPr>
        <p:spPr>
          <a:xfrm rot="16200000" flipV="1">
            <a:off x="7375988" y="4149413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Düz Bağlayıcı"/>
          <p:cNvCxnSpPr/>
          <p:nvPr/>
        </p:nvCxnSpPr>
        <p:spPr>
          <a:xfrm rot="10800000" flipV="1">
            <a:off x="7500958" y="3976755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134 Altıgen"/>
          <p:cNvSpPr/>
          <p:nvPr/>
        </p:nvSpPr>
        <p:spPr>
          <a:xfrm>
            <a:off x="7120011" y="4274570"/>
            <a:ext cx="331472" cy="285752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6" name="135 Düz Bağlayıcı"/>
          <p:cNvCxnSpPr/>
          <p:nvPr/>
        </p:nvCxnSpPr>
        <p:spPr>
          <a:xfrm rot="16200000" flipV="1">
            <a:off x="7030673" y="4089848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Düz Bağlayıcı"/>
          <p:cNvCxnSpPr/>
          <p:nvPr/>
        </p:nvCxnSpPr>
        <p:spPr>
          <a:xfrm rot="5400000" flipH="1" flipV="1">
            <a:off x="7370050" y="4083912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Düz Bağlayıcı"/>
          <p:cNvCxnSpPr/>
          <p:nvPr/>
        </p:nvCxnSpPr>
        <p:spPr>
          <a:xfrm rot="10800000" flipV="1">
            <a:off x="6846141" y="4405383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Düz Bağlayıcı"/>
          <p:cNvCxnSpPr/>
          <p:nvPr/>
        </p:nvCxnSpPr>
        <p:spPr>
          <a:xfrm rot="5400000" flipH="1" flipV="1">
            <a:off x="7000985" y="4583980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Düz Bağlayıcı"/>
          <p:cNvCxnSpPr/>
          <p:nvPr/>
        </p:nvCxnSpPr>
        <p:spPr>
          <a:xfrm rot="16200000" flipV="1">
            <a:off x="7364113" y="4578041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140 Düz Bağlayıcı"/>
          <p:cNvCxnSpPr/>
          <p:nvPr/>
        </p:nvCxnSpPr>
        <p:spPr>
          <a:xfrm rot="10800000" flipV="1">
            <a:off x="7489083" y="4405383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142 Altıgen"/>
          <p:cNvSpPr/>
          <p:nvPr/>
        </p:nvSpPr>
        <p:spPr>
          <a:xfrm>
            <a:off x="7596327" y="4060256"/>
            <a:ext cx="331472" cy="285752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4" name="143 Düz Bağlayıcı"/>
          <p:cNvCxnSpPr/>
          <p:nvPr/>
        </p:nvCxnSpPr>
        <p:spPr>
          <a:xfrm rot="16200000" flipV="1">
            <a:off x="7506989" y="3875534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144 Düz Bağlayıcı"/>
          <p:cNvCxnSpPr/>
          <p:nvPr/>
        </p:nvCxnSpPr>
        <p:spPr>
          <a:xfrm rot="5400000" flipH="1" flipV="1">
            <a:off x="7846366" y="3869598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Düz Bağlayıcı"/>
          <p:cNvCxnSpPr/>
          <p:nvPr/>
        </p:nvCxnSpPr>
        <p:spPr>
          <a:xfrm rot="10800000" flipV="1">
            <a:off x="7322457" y="4191069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Düz Bağlayıcı"/>
          <p:cNvCxnSpPr/>
          <p:nvPr/>
        </p:nvCxnSpPr>
        <p:spPr>
          <a:xfrm rot="5400000" flipH="1" flipV="1">
            <a:off x="7477301" y="4369666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Düz Bağlayıcı"/>
          <p:cNvCxnSpPr/>
          <p:nvPr/>
        </p:nvCxnSpPr>
        <p:spPr>
          <a:xfrm rot="16200000" flipV="1">
            <a:off x="7840429" y="4363727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Düz Bağlayıcı"/>
          <p:cNvCxnSpPr/>
          <p:nvPr/>
        </p:nvCxnSpPr>
        <p:spPr>
          <a:xfrm rot="10800000" flipV="1">
            <a:off x="7965399" y="4191069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150 Altıgen"/>
          <p:cNvSpPr/>
          <p:nvPr/>
        </p:nvSpPr>
        <p:spPr>
          <a:xfrm>
            <a:off x="7584452" y="4488884"/>
            <a:ext cx="331472" cy="285752"/>
          </a:xfrm>
          <a:prstGeom prst="hexag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2" name="151 Düz Bağlayıcı"/>
          <p:cNvCxnSpPr/>
          <p:nvPr/>
        </p:nvCxnSpPr>
        <p:spPr>
          <a:xfrm rot="16200000" flipV="1">
            <a:off x="7495114" y="4304162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152 Düz Bağlayıcı"/>
          <p:cNvCxnSpPr/>
          <p:nvPr/>
        </p:nvCxnSpPr>
        <p:spPr>
          <a:xfrm rot="5400000" flipH="1" flipV="1">
            <a:off x="7834491" y="4298226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53 Düz Bağlayıcı"/>
          <p:cNvCxnSpPr/>
          <p:nvPr/>
        </p:nvCxnSpPr>
        <p:spPr>
          <a:xfrm rot="10800000" flipV="1">
            <a:off x="7310582" y="4619697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154 Düz Bağlayıcı"/>
          <p:cNvCxnSpPr/>
          <p:nvPr/>
        </p:nvCxnSpPr>
        <p:spPr>
          <a:xfrm rot="5400000" flipH="1" flipV="1">
            <a:off x="7465426" y="4798294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5 Düz Bağlayıcı"/>
          <p:cNvCxnSpPr/>
          <p:nvPr/>
        </p:nvCxnSpPr>
        <p:spPr>
          <a:xfrm rot="16200000" flipV="1">
            <a:off x="7828554" y="4792355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156 Düz Bağlayıcı"/>
          <p:cNvCxnSpPr/>
          <p:nvPr/>
        </p:nvCxnSpPr>
        <p:spPr>
          <a:xfrm rot="10800000" flipV="1">
            <a:off x="7953524" y="4619697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158 Altıgen"/>
          <p:cNvSpPr/>
          <p:nvPr/>
        </p:nvSpPr>
        <p:spPr>
          <a:xfrm>
            <a:off x="6643695" y="4477006"/>
            <a:ext cx="331472" cy="285752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0" name="159 Düz Bağlayıcı"/>
          <p:cNvCxnSpPr/>
          <p:nvPr/>
        </p:nvCxnSpPr>
        <p:spPr>
          <a:xfrm rot="16200000" flipV="1">
            <a:off x="6554357" y="4292284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160 Düz Bağlayıcı"/>
          <p:cNvCxnSpPr/>
          <p:nvPr/>
        </p:nvCxnSpPr>
        <p:spPr>
          <a:xfrm rot="5400000" flipH="1" flipV="1">
            <a:off x="6893734" y="4286348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Düz Bağlayıcı"/>
          <p:cNvCxnSpPr/>
          <p:nvPr/>
        </p:nvCxnSpPr>
        <p:spPr>
          <a:xfrm rot="10800000" flipV="1">
            <a:off x="6369825" y="4607819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62 Düz Bağlayıcı"/>
          <p:cNvCxnSpPr/>
          <p:nvPr/>
        </p:nvCxnSpPr>
        <p:spPr>
          <a:xfrm rot="5400000" flipH="1" flipV="1">
            <a:off x="6524669" y="4786416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163 Düz Bağlayıcı"/>
          <p:cNvCxnSpPr/>
          <p:nvPr/>
        </p:nvCxnSpPr>
        <p:spPr>
          <a:xfrm rot="16200000" flipV="1">
            <a:off x="6887797" y="4780477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164 Düz Bağlayıcı"/>
          <p:cNvCxnSpPr/>
          <p:nvPr/>
        </p:nvCxnSpPr>
        <p:spPr>
          <a:xfrm rot="10800000" flipV="1">
            <a:off x="7012767" y="4607819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166 Altıgen"/>
          <p:cNvSpPr/>
          <p:nvPr/>
        </p:nvSpPr>
        <p:spPr>
          <a:xfrm>
            <a:off x="6631820" y="4905634"/>
            <a:ext cx="331472" cy="285752"/>
          </a:xfrm>
          <a:prstGeom prst="hexag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8" name="167 Düz Bağlayıcı"/>
          <p:cNvCxnSpPr/>
          <p:nvPr/>
        </p:nvCxnSpPr>
        <p:spPr>
          <a:xfrm rot="16200000" flipV="1">
            <a:off x="6542482" y="4720912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168 Düz Bağlayıcı"/>
          <p:cNvCxnSpPr/>
          <p:nvPr/>
        </p:nvCxnSpPr>
        <p:spPr>
          <a:xfrm rot="5400000" flipH="1" flipV="1">
            <a:off x="6881859" y="4714976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169 Düz Bağlayıcı"/>
          <p:cNvCxnSpPr/>
          <p:nvPr/>
        </p:nvCxnSpPr>
        <p:spPr>
          <a:xfrm rot="10800000" flipV="1">
            <a:off x="6357950" y="5036447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70 Düz Bağlayıcı"/>
          <p:cNvCxnSpPr/>
          <p:nvPr/>
        </p:nvCxnSpPr>
        <p:spPr>
          <a:xfrm rot="5400000" flipH="1" flipV="1">
            <a:off x="6512794" y="5215044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71 Düz Bağlayıcı"/>
          <p:cNvCxnSpPr/>
          <p:nvPr/>
        </p:nvCxnSpPr>
        <p:spPr>
          <a:xfrm rot="16200000" flipV="1">
            <a:off x="6875922" y="5209105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172 Düz Bağlayıcı"/>
          <p:cNvCxnSpPr/>
          <p:nvPr/>
        </p:nvCxnSpPr>
        <p:spPr>
          <a:xfrm rot="10800000" flipV="1">
            <a:off x="7000892" y="5036447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174 Altıgen"/>
          <p:cNvSpPr/>
          <p:nvPr/>
        </p:nvSpPr>
        <p:spPr>
          <a:xfrm>
            <a:off x="7108136" y="4691320"/>
            <a:ext cx="331472" cy="285752"/>
          </a:xfrm>
          <a:prstGeom prst="hexag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6" name="175 Düz Bağlayıcı"/>
          <p:cNvCxnSpPr/>
          <p:nvPr/>
        </p:nvCxnSpPr>
        <p:spPr>
          <a:xfrm rot="16200000" flipV="1">
            <a:off x="7018798" y="4506598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176 Düz Bağlayıcı"/>
          <p:cNvCxnSpPr/>
          <p:nvPr/>
        </p:nvCxnSpPr>
        <p:spPr>
          <a:xfrm rot="5400000" flipH="1" flipV="1">
            <a:off x="7358175" y="4500662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177 Düz Bağlayıcı"/>
          <p:cNvCxnSpPr/>
          <p:nvPr/>
        </p:nvCxnSpPr>
        <p:spPr>
          <a:xfrm rot="10800000" flipV="1">
            <a:off x="6834266" y="4822133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178 Düz Bağlayıcı"/>
          <p:cNvCxnSpPr/>
          <p:nvPr/>
        </p:nvCxnSpPr>
        <p:spPr>
          <a:xfrm rot="5400000" flipH="1" flipV="1">
            <a:off x="6989110" y="5000730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179 Düz Bağlayıcı"/>
          <p:cNvCxnSpPr/>
          <p:nvPr/>
        </p:nvCxnSpPr>
        <p:spPr>
          <a:xfrm rot="16200000" flipV="1">
            <a:off x="7352238" y="4994791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180 Düz Bağlayıcı"/>
          <p:cNvCxnSpPr/>
          <p:nvPr/>
        </p:nvCxnSpPr>
        <p:spPr>
          <a:xfrm rot="10800000" flipV="1">
            <a:off x="7477208" y="4822133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182 Altıgen"/>
          <p:cNvSpPr/>
          <p:nvPr/>
        </p:nvSpPr>
        <p:spPr>
          <a:xfrm>
            <a:off x="7096261" y="5119948"/>
            <a:ext cx="331472" cy="285752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4" name="183 Düz Bağlayıcı"/>
          <p:cNvCxnSpPr/>
          <p:nvPr/>
        </p:nvCxnSpPr>
        <p:spPr>
          <a:xfrm rot="16200000" flipV="1">
            <a:off x="7006923" y="4935226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184 Düz Bağlayıcı"/>
          <p:cNvCxnSpPr/>
          <p:nvPr/>
        </p:nvCxnSpPr>
        <p:spPr>
          <a:xfrm rot="5400000" flipH="1" flipV="1">
            <a:off x="7346300" y="4929290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Düz Bağlayıcı"/>
          <p:cNvCxnSpPr/>
          <p:nvPr/>
        </p:nvCxnSpPr>
        <p:spPr>
          <a:xfrm rot="10800000" flipV="1">
            <a:off x="6822391" y="5250761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86 Düz Bağlayıcı"/>
          <p:cNvCxnSpPr/>
          <p:nvPr/>
        </p:nvCxnSpPr>
        <p:spPr>
          <a:xfrm rot="5400000" flipH="1" flipV="1">
            <a:off x="6977235" y="5429358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87 Düz Bağlayıcı"/>
          <p:cNvCxnSpPr/>
          <p:nvPr/>
        </p:nvCxnSpPr>
        <p:spPr>
          <a:xfrm rot="16200000" flipV="1">
            <a:off x="7340363" y="5423419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188 Düz Bağlayıcı"/>
          <p:cNvCxnSpPr/>
          <p:nvPr/>
        </p:nvCxnSpPr>
        <p:spPr>
          <a:xfrm rot="10800000" flipV="1">
            <a:off x="7465333" y="5250761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190 Altıgen"/>
          <p:cNvSpPr/>
          <p:nvPr/>
        </p:nvSpPr>
        <p:spPr>
          <a:xfrm>
            <a:off x="7584264" y="4929384"/>
            <a:ext cx="331472" cy="285752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2" name="191 Düz Bağlayıcı"/>
          <p:cNvCxnSpPr/>
          <p:nvPr/>
        </p:nvCxnSpPr>
        <p:spPr>
          <a:xfrm rot="16200000" flipV="1">
            <a:off x="7494926" y="4744662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192 Düz Bağlayıcı"/>
          <p:cNvCxnSpPr/>
          <p:nvPr/>
        </p:nvCxnSpPr>
        <p:spPr>
          <a:xfrm rot="5400000" flipH="1" flipV="1">
            <a:off x="7834303" y="4738726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193 Düz Bağlayıcı"/>
          <p:cNvCxnSpPr/>
          <p:nvPr/>
        </p:nvCxnSpPr>
        <p:spPr>
          <a:xfrm rot="10800000" flipV="1">
            <a:off x="7310394" y="5060197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194 Düz Bağlayıcı"/>
          <p:cNvCxnSpPr/>
          <p:nvPr/>
        </p:nvCxnSpPr>
        <p:spPr>
          <a:xfrm rot="5400000" flipH="1" flipV="1">
            <a:off x="7465238" y="5238794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195 Düz Bağlayıcı"/>
          <p:cNvCxnSpPr/>
          <p:nvPr/>
        </p:nvCxnSpPr>
        <p:spPr>
          <a:xfrm rot="16200000" flipV="1">
            <a:off x="7828366" y="5232855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196 Düz Bağlayıcı"/>
          <p:cNvCxnSpPr/>
          <p:nvPr/>
        </p:nvCxnSpPr>
        <p:spPr>
          <a:xfrm rot="10800000" flipV="1">
            <a:off x="7953336" y="5060197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198 Altıgen"/>
          <p:cNvSpPr/>
          <p:nvPr/>
        </p:nvSpPr>
        <p:spPr>
          <a:xfrm>
            <a:off x="7572389" y="5358012"/>
            <a:ext cx="331472" cy="285752"/>
          </a:xfrm>
          <a:prstGeom prst="hexag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199 Düz Bağlayıcı"/>
          <p:cNvCxnSpPr/>
          <p:nvPr/>
        </p:nvCxnSpPr>
        <p:spPr>
          <a:xfrm rot="16200000" flipV="1">
            <a:off x="7483051" y="5173290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200 Düz Bağlayıcı"/>
          <p:cNvCxnSpPr/>
          <p:nvPr/>
        </p:nvCxnSpPr>
        <p:spPr>
          <a:xfrm rot="5400000" flipH="1" flipV="1">
            <a:off x="7822428" y="5167354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201 Düz Bağlayıcı"/>
          <p:cNvCxnSpPr/>
          <p:nvPr/>
        </p:nvCxnSpPr>
        <p:spPr>
          <a:xfrm rot="10800000" flipV="1">
            <a:off x="7298519" y="5488825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202 Düz Bağlayıcı"/>
          <p:cNvCxnSpPr/>
          <p:nvPr/>
        </p:nvCxnSpPr>
        <p:spPr>
          <a:xfrm rot="5400000" flipH="1" flipV="1">
            <a:off x="7453363" y="5667422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203 Düz Bağlayıcı"/>
          <p:cNvCxnSpPr/>
          <p:nvPr/>
        </p:nvCxnSpPr>
        <p:spPr>
          <a:xfrm rot="16200000" flipV="1">
            <a:off x="7816491" y="5661483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204 Düz Bağlayıcı"/>
          <p:cNvCxnSpPr/>
          <p:nvPr/>
        </p:nvCxnSpPr>
        <p:spPr>
          <a:xfrm rot="10800000" flipV="1">
            <a:off x="7941461" y="5488825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206 Altıgen"/>
          <p:cNvSpPr/>
          <p:nvPr/>
        </p:nvSpPr>
        <p:spPr>
          <a:xfrm>
            <a:off x="8048705" y="5143698"/>
            <a:ext cx="331472" cy="285752"/>
          </a:xfrm>
          <a:prstGeom prst="hexag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8" name="207 Düz Bağlayıcı"/>
          <p:cNvCxnSpPr/>
          <p:nvPr/>
        </p:nvCxnSpPr>
        <p:spPr>
          <a:xfrm rot="16200000" flipV="1">
            <a:off x="7959367" y="4958976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208 Düz Bağlayıcı"/>
          <p:cNvCxnSpPr/>
          <p:nvPr/>
        </p:nvCxnSpPr>
        <p:spPr>
          <a:xfrm rot="5400000" flipH="1" flipV="1">
            <a:off x="8298744" y="4953040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209 Düz Bağlayıcı"/>
          <p:cNvCxnSpPr/>
          <p:nvPr/>
        </p:nvCxnSpPr>
        <p:spPr>
          <a:xfrm rot="10800000" flipV="1">
            <a:off x="7774835" y="5274511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210 Düz Bağlayıcı"/>
          <p:cNvCxnSpPr/>
          <p:nvPr/>
        </p:nvCxnSpPr>
        <p:spPr>
          <a:xfrm rot="5400000" flipH="1" flipV="1">
            <a:off x="7929679" y="5453108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211 Düz Bağlayıcı"/>
          <p:cNvCxnSpPr/>
          <p:nvPr/>
        </p:nvCxnSpPr>
        <p:spPr>
          <a:xfrm rot="16200000" flipV="1">
            <a:off x="8292807" y="5447169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212 Düz Bağlayıcı"/>
          <p:cNvCxnSpPr/>
          <p:nvPr/>
        </p:nvCxnSpPr>
        <p:spPr>
          <a:xfrm rot="10800000" flipV="1">
            <a:off x="8417777" y="5274511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214 Altıgen"/>
          <p:cNvSpPr/>
          <p:nvPr/>
        </p:nvSpPr>
        <p:spPr>
          <a:xfrm>
            <a:off x="8036830" y="5572326"/>
            <a:ext cx="331472" cy="285752"/>
          </a:xfrm>
          <a:prstGeom prst="hexag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6" name="215 Düz Bağlayıcı"/>
          <p:cNvCxnSpPr/>
          <p:nvPr/>
        </p:nvCxnSpPr>
        <p:spPr>
          <a:xfrm rot="16200000" flipV="1">
            <a:off x="7947492" y="5387604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216 Düz Bağlayıcı"/>
          <p:cNvCxnSpPr/>
          <p:nvPr/>
        </p:nvCxnSpPr>
        <p:spPr>
          <a:xfrm rot="5400000" flipH="1" flipV="1">
            <a:off x="8286869" y="5381668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217 Düz Bağlayıcı"/>
          <p:cNvCxnSpPr/>
          <p:nvPr/>
        </p:nvCxnSpPr>
        <p:spPr>
          <a:xfrm rot="10800000" flipV="1">
            <a:off x="7762960" y="5703139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218 Düz Bağlayıcı"/>
          <p:cNvCxnSpPr/>
          <p:nvPr/>
        </p:nvCxnSpPr>
        <p:spPr>
          <a:xfrm rot="5400000" flipH="1" flipV="1">
            <a:off x="7917804" y="5881736"/>
            <a:ext cx="190565" cy="16662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219 Düz Bağlayıcı"/>
          <p:cNvCxnSpPr/>
          <p:nvPr/>
        </p:nvCxnSpPr>
        <p:spPr>
          <a:xfrm rot="16200000" flipV="1">
            <a:off x="8280932" y="5875797"/>
            <a:ext cx="190564" cy="15475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220 Düz Bağlayıcı"/>
          <p:cNvCxnSpPr/>
          <p:nvPr/>
        </p:nvCxnSpPr>
        <p:spPr>
          <a:xfrm rot="10800000" flipV="1">
            <a:off x="8405902" y="5703139"/>
            <a:ext cx="285752" cy="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tr-TR" sz="2400" dirty="0" smtClean="0"/>
              <a:t>Varsayılan soru kalıplarına öntanımlı/statik cevaplar vererek ‘insansı’ diyalog </a:t>
            </a:r>
            <a:r>
              <a:rPr lang="tr-TR" sz="2400" dirty="0" smtClean="0"/>
              <a:t>kurmayı sağlar</a:t>
            </a:r>
            <a:endParaRPr lang="tr-T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tr-TR" sz="2400" dirty="0" smtClean="0"/>
              <a:t>Hücresel bilgi </a:t>
            </a:r>
            <a:r>
              <a:rPr lang="tr-TR" sz="2400" dirty="0" smtClean="0"/>
              <a:t>sistemi, bağlam </a:t>
            </a:r>
            <a:r>
              <a:rPr lang="tr-TR" sz="2400" dirty="0" smtClean="0"/>
              <a:t>duyarlı </a:t>
            </a:r>
            <a:r>
              <a:rPr lang="tr-TR" sz="2400" dirty="0" smtClean="0"/>
              <a:t>sohbet  sağlar</a:t>
            </a:r>
            <a:endParaRPr lang="tr-T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tr-TR" sz="2400" dirty="0" smtClean="0"/>
              <a:t>Kural bazlı </a:t>
            </a:r>
            <a:r>
              <a:rPr lang="tr-TR" sz="2400" dirty="0" smtClean="0"/>
              <a:t>diyaloglar, kullanıcıyı yönlendirmeyi sağlar</a:t>
            </a:r>
            <a:endParaRPr lang="tr-T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tr-TR" sz="2400" dirty="0" smtClean="0"/>
              <a:t>Kendine kendine </a:t>
            </a:r>
            <a:r>
              <a:rPr lang="tr-TR" sz="2400" dirty="0" smtClean="0"/>
              <a:t>öğrenmez, ancak belirli bir konuda </a:t>
            </a:r>
            <a:r>
              <a:rPr lang="tr-TR" sz="2400" dirty="0" smtClean="0"/>
              <a:t>çok iyi eğitim </a:t>
            </a:r>
            <a:r>
              <a:rPr lang="tr-TR" sz="2400" dirty="0" smtClean="0"/>
              <a:t>almış biri </a:t>
            </a:r>
            <a:r>
              <a:rPr lang="tr-TR" sz="2400" dirty="0" smtClean="0"/>
              <a:t>gibi </a:t>
            </a:r>
            <a:r>
              <a:rPr lang="tr-TR" sz="2400" dirty="0" smtClean="0"/>
              <a:t>davranır.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r-TR" sz="2400" dirty="0" smtClean="0"/>
              <a:t>Sosyal ağ entegrasyonu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r-TR" sz="2400" dirty="0" smtClean="0"/>
              <a:t>Ses entegrasyonu (TTS, STT)</a:t>
            </a:r>
            <a:endParaRPr lang="tr-TR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tr-TR" sz="2400" dirty="0" smtClean="0"/>
              <a:t>Web servisleri entegrasyonu: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tr-TR" sz="2000" dirty="0" smtClean="0"/>
              <a:t>Hava durumu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tr-TR" sz="2000" dirty="0" smtClean="0"/>
              <a:t>Döviz kurları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tr-TR" sz="2000" dirty="0" smtClean="0"/>
              <a:t>Lokasyon bilgisi</a:t>
            </a:r>
          </a:p>
          <a:p>
            <a:pPr marL="857250" lvl="1" indent="-457200">
              <a:buFont typeface="Arial" pitchFamily="34" charset="0"/>
              <a:buChar char="•"/>
            </a:pPr>
            <a:endParaRPr lang="tr-TR" sz="200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389</Words>
  <Application>Microsoft Office PowerPoint</Application>
  <PresentationFormat>On-screen Show (4:3)</PresentationFormat>
  <Paragraphs>117</Paragraphs>
  <Slides>11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İÇİNDEKİLER</vt:lpstr>
      <vt:lpstr>Tarihçe – Biz Kimiz?</vt:lpstr>
      <vt:lpstr>Doğal Dil İşleme</vt:lpstr>
      <vt:lpstr>Dili Anlamlandırmada Karşılaşılan Sorunlar</vt:lpstr>
      <vt:lpstr>Türkçe’ye Özgü Sorunlar</vt:lpstr>
      <vt:lpstr>Nasıl çalışır?</vt:lpstr>
      <vt:lpstr>PowerPoint Presentation</vt:lpstr>
      <vt:lpstr>Mevcut Teknolojinin Sağladıkları</vt:lpstr>
      <vt:lpstr>HEDEFLER</vt:lpstr>
      <vt:lpstr>Teşekkürler!  Sorular?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Yapay Zeki Yazılım</dc:title>
  <dc:creator>Çağatay Gürtürk</dc:creator>
  <cp:lastModifiedBy>Botego</cp:lastModifiedBy>
  <cp:revision>103</cp:revision>
  <dcterms:created xsi:type="dcterms:W3CDTF">2009-09-14T11:44:04Z</dcterms:created>
  <dcterms:modified xsi:type="dcterms:W3CDTF">2010-04-05T08:06:14Z</dcterms:modified>
</cp:coreProperties>
</file>